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8"/>
  </p:notesMasterIdLst>
  <p:sldIdLst>
    <p:sldId id="309" r:id="rId6"/>
    <p:sldId id="308" r:id="rId7"/>
  </p:sldIdLst>
  <p:sldSz cx="9144000" cy="5143500" type="screen16x9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FF66"/>
    <a:srgbClr val="000000"/>
    <a:srgbClr val="FF00FF"/>
    <a:srgbClr val="009973"/>
    <a:srgbClr val="9999FF"/>
    <a:srgbClr val="33CCFF"/>
    <a:srgbClr val="FF6600"/>
    <a:srgbClr val="66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9" autoAdjust="0"/>
    <p:restoredTop sz="75297" autoAdjust="0"/>
  </p:normalViewPr>
  <p:slideViewPr>
    <p:cSldViewPr>
      <p:cViewPr varScale="1">
        <p:scale>
          <a:sx n="60" d="100"/>
          <a:sy n="60" d="100"/>
        </p:scale>
        <p:origin x="1152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8C0D9-4CBB-49D6-917E-A1FB0CF9E019}" type="datetimeFigureOut">
              <a:rPr lang="fr-CH" smtClean="0"/>
              <a:t>06.06.2017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61489-1DAA-438A-AB6D-3BCF68A1F28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10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 smtClean="0"/>
              <a:t>Key Message: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Across</a:t>
            </a:r>
            <a:r>
              <a:rPr lang="en-AU" baseline="0" dirty="0" smtClean="0"/>
              <a:t> all End to End’s and the additional areas all Nestle functions are covered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61489-1DAA-438A-AB6D-3BCF68A1F280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5174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14A4-5E41-42A9-BA45-A59AE0128969}" type="datetimeFigureOut">
              <a:rPr lang="en-GB" smtClean="0"/>
              <a:t>06/06/2017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AF0D-BF60-44E4-804F-E509F1A589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72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14A4-5E41-42A9-BA45-A59AE0128969}" type="datetimeFigureOut">
              <a:rPr lang="en-GB" smtClean="0"/>
              <a:t>06/06/2017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AF0D-BF60-44E4-804F-E509F1A589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699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14A4-5E41-42A9-BA45-A59AE0128969}" type="datetimeFigureOut">
              <a:rPr lang="en-GB" smtClean="0"/>
              <a:t>06/06/2017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AF0D-BF60-44E4-804F-E509F1A589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92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14A4-5E41-42A9-BA45-A59AE0128969}" type="datetimeFigureOut">
              <a:rPr lang="en-GB" smtClean="0"/>
              <a:t>06/06/2017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AF0D-BF60-44E4-804F-E509F1A589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10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14A4-5E41-42A9-BA45-A59AE0128969}" type="datetimeFigureOut">
              <a:rPr lang="en-GB" smtClean="0"/>
              <a:t>06/06/2017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AF0D-BF60-44E4-804F-E509F1A589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87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14A4-5E41-42A9-BA45-A59AE0128969}" type="datetimeFigureOut">
              <a:rPr lang="en-GB" smtClean="0"/>
              <a:t>06/06/2017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AF0D-BF60-44E4-804F-E509F1A589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23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14A4-5E41-42A9-BA45-A59AE0128969}" type="datetimeFigureOut">
              <a:rPr lang="en-GB" smtClean="0"/>
              <a:t>06/06/2017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AF0D-BF60-44E4-804F-E509F1A589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57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14A4-5E41-42A9-BA45-A59AE0128969}" type="datetimeFigureOut">
              <a:rPr lang="en-GB" smtClean="0"/>
              <a:t>06/06/2017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AF0D-BF60-44E4-804F-E509F1A589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59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14A4-5E41-42A9-BA45-A59AE0128969}" type="datetimeFigureOut">
              <a:rPr lang="en-GB" smtClean="0"/>
              <a:t>06/06/2017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AF0D-BF60-44E4-804F-E509F1A589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08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14A4-5E41-42A9-BA45-A59AE0128969}" type="datetimeFigureOut">
              <a:rPr lang="en-GB" smtClean="0"/>
              <a:t>06/06/2017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AF0D-BF60-44E4-804F-E509F1A589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44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14A4-5E41-42A9-BA45-A59AE0128969}" type="datetimeFigureOut">
              <a:rPr lang="en-GB" smtClean="0"/>
              <a:t>06/06/2017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AF0D-BF60-44E4-804F-E509F1A589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1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514A4-5E41-42A9-BA45-A59AE0128969}" type="datetimeFigureOut">
              <a:rPr lang="en-GB" smtClean="0"/>
              <a:t>06/06/2017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9AF0D-BF60-44E4-804F-E509F1A589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899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96435"/>
            <a:ext cx="5940152" cy="70246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Functional / Department coverage</a:t>
            </a:r>
            <a:br>
              <a:rPr lang="en-US" sz="280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en-US" sz="2800" dirty="0">
              <a:solidFill>
                <a:schemeClr val="accent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8F56-7774-41DD-A448-5576A3503CBC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539554" y="591686"/>
          <a:ext cx="8136902" cy="22707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813686"/>
                <a:gridCol w="1220536"/>
                <a:gridCol w="1220536"/>
                <a:gridCol w="1220536"/>
                <a:gridCol w="1220536"/>
                <a:gridCol w="1220536"/>
                <a:gridCol w="1220536"/>
              </a:tblGrid>
              <a:tr h="144016">
                <a:tc row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E2E Business Flows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2224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04" rtl="0" eaLnBrk="1" latinLnBrk="0" hangingPunct="1"/>
                      <a:r>
                        <a:rPr lang="en-US" sz="800" b="1" kern="1200" dirty="0" smtClean="0"/>
                        <a:t>Source to</a:t>
                      </a:r>
                      <a:r>
                        <a:rPr lang="en-US" sz="800" b="1" kern="1200" baseline="0" dirty="0" smtClean="0"/>
                        <a:t> Pay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5400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04" rtl="0" eaLnBrk="1" latinLnBrk="0" hangingPunct="1"/>
                      <a:r>
                        <a:rPr lang="en-US" sz="800" b="1" kern="1200" dirty="0" smtClean="0"/>
                        <a:t>Order </a:t>
                      </a:r>
                      <a:br>
                        <a:rPr lang="en-US" sz="800" b="1" kern="1200" dirty="0" smtClean="0"/>
                      </a:br>
                      <a:r>
                        <a:rPr lang="en-US" sz="800" b="1" kern="1200" dirty="0" smtClean="0"/>
                        <a:t>to Cash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04" rtl="0" eaLnBrk="1" latinLnBrk="0" hangingPunct="1"/>
                      <a:r>
                        <a:rPr lang="en-US" sz="800" b="1" kern="1200" dirty="0" smtClean="0"/>
                        <a:t>Record</a:t>
                      </a:r>
                      <a:r>
                        <a:rPr lang="en-US" sz="800" b="1" kern="1200" baseline="0" dirty="0" smtClean="0"/>
                        <a:t> to Report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04" rtl="0" eaLnBrk="1" latinLnBrk="0" hangingPunct="1"/>
                      <a:r>
                        <a:rPr lang="en-US" sz="800" b="1" kern="1200" dirty="0" smtClean="0"/>
                        <a:t>Hire to</a:t>
                      </a:r>
                      <a:r>
                        <a:rPr lang="en-US" sz="800" b="1" kern="1200" baseline="0" dirty="0" smtClean="0"/>
                        <a:t> Retire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04" rtl="0" eaLnBrk="1" latinLnBrk="0" hangingPunct="1"/>
                      <a:r>
                        <a:rPr lang="en-US" sz="800" b="1" kern="1200" dirty="0" smtClean="0"/>
                        <a:t>Plan to Execute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04" rtl="0" eaLnBrk="1" latinLnBrk="0" hangingPunct="1"/>
                      <a:r>
                        <a:rPr lang="en-US" sz="800" b="1" kern="1200" dirty="0" smtClean="0"/>
                        <a:t>Idea to Launch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496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Functional</a:t>
                      </a:r>
                      <a:r>
                        <a:rPr lang="en-US" sz="1000" b="1" baseline="0" dirty="0" smtClean="0"/>
                        <a:t> requirements</a:t>
                      </a:r>
                      <a:endParaRPr lang="en-US" sz="1000" b="1" i="1" baseline="0" dirty="0" smtClean="0"/>
                    </a:p>
                  </a:txBody>
                  <a:tcPr vert="vert27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 smtClean="0"/>
                        <a:t>Procurement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 smtClean="0"/>
                        <a:t>Finance </a:t>
                      </a:r>
                      <a:br>
                        <a:rPr lang="en-US" sz="700" dirty="0" smtClean="0"/>
                      </a:br>
                      <a:r>
                        <a:rPr lang="en-US" sz="700" dirty="0" smtClean="0"/>
                        <a:t>and Control – Accounts Payable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 smtClean="0"/>
                        <a:t>Subcontracting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 smtClean="0"/>
                        <a:t>Purchasing card management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 smtClean="0"/>
                        <a:t>Customer Service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 smtClean="0"/>
                        <a:t>Claims,</a:t>
                      </a:r>
                      <a:r>
                        <a:rPr lang="en-US" sz="700" baseline="0" dirty="0" smtClean="0"/>
                        <a:t> Returns and Refusals</a:t>
                      </a:r>
                      <a:endParaRPr lang="en-US" sz="700" dirty="0" smtClean="0"/>
                    </a:p>
                    <a:p>
                      <a:pPr marL="171450" marR="0" indent="-171450" algn="l" defTabSz="9140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dirty="0" smtClean="0"/>
                        <a:t>Finance </a:t>
                      </a:r>
                      <a:br>
                        <a:rPr lang="en-US" sz="700" dirty="0" smtClean="0"/>
                      </a:br>
                      <a:r>
                        <a:rPr lang="en-US" sz="700" dirty="0" smtClean="0"/>
                        <a:t>and Control – Accounts Receivable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 smtClean="0"/>
                        <a:t>Physical Logistics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 smtClean="0"/>
                        <a:t>Direct</a:t>
                      </a:r>
                      <a:r>
                        <a:rPr lang="en-US" sz="700" baseline="0" dirty="0" smtClean="0"/>
                        <a:t> Delivery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dirty="0" smtClean="0"/>
                        <a:t>Sales Administration and Service Strategy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dirty="0" smtClean="0"/>
                        <a:t>Trade Assets Life Cycle</a:t>
                      </a:r>
                      <a:endParaRPr lang="en-US" sz="7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700" dirty="0" smtClean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 smtClean="0"/>
                        <a:t>Finance </a:t>
                      </a:r>
                      <a:br>
                        <a:rPr lang="en-US" sz="700" dirty="0" smtClean="0"/>
                      </a:br>
                      <a:r>
                        <a:rPr lang="en-US" sz="700" dirty="0" smtClean="0"/>
                        <a:t>and Control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700" baseline="0" dirty="0" smtClean="0"/>
                        <a:t>       - Group Accounting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700" dirty="0" smtClean="0"/>
                        <a:t>       - Group Controlling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700" dirty="0" smtClean="0"/>
                        <a:t>       - Tax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700" dirty="0" smtClean="0"/>
                        <a:t>       </a:t>
                      </a:r>
                      <a:r>
                        <a:rPr lang="en-US" sz="700" baseline="0" dirty="0" smtClean="0"/>
                        <a:t>- Treasury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700" baseline="0" dirty="0" smtClean="0"/>
                        <a:t>       - Legal</a:t>
                      </a:r>
                      <a:endParaRPr lang="en-US" sz="7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700" dirty="0" smtClean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dirty="0" smtClean="0"/>
                        <a:t>Human</a:t>
                      </a:r>
                      <a:br>
                        <a:rPr lang="en-US" sz="700" baseline="0" dirty="0" smtClean="0"/>
                      </a:br>
                      <a:r>
                        <a:rPr lang="en-US" sz="700" baseline="0" dirty="0" smtClean="0"/>
                        <a:t>Resources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dirty="0" smtClean="0"/>
                        <a:t>General Services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 smtClean="0"/>
                        <a:t>Demand </a:t>
                      </a:r>
                      <a:br>
                        <a:rPr lang="en-US" sz="700" dirty="0" smtClean="0"/>
                      </a:br>
                      <a:r>
                        <a:rPr lang="en-US" sz="700" dirty="0" smtClean="0"/>
                        <a:t>and Supply Planning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 smtClean="0"/>
                        <a:t>Technical</a:t>
                      </a:r>
                      <a:r>
                        <a:rPr lang="en-US" sz="700" baseline="0" dirty="0" smtClean="0"/>
                        <a:t> </a:t>
                      </a:r>
                      <a:br>
                        <a:rPr lang="en-US" sz="700" baseline="0" dirty="0" smtClean="0"/>
                      </a:br>
                      <a:r>
                        <a:rPr lang="en-US" sz="700" baseline="0" dirty="0" smtClean="0"/>
                        <a:t>and Production (QM, AMM, Manufacturing, Rework management, Packaging, Recycling)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dirty="0" smtClean="0"/>
                        <a:t>Product Costing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dirty="0" smtClean="0"/>
                        <a:t>Customer Planning and Managing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dirty="0" smtClean="0"/>
                        <a:t>Dynamic Forecast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dirty="0" smtClean="0"/>
                        <a:t>Product Transformation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dirty="0" smtClean="0"/>
                        <a:t>Intermarket Supply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dirty="0" smtClean="0"/>
                        <a:t>Business Planning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 smtClean="0"/>
                        <a:t>Marketing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 smtClean="0"/>
                        <a:t>Consumer Communication</a:t>
                      </a:r>
                      <a:r>
                        <a:rPr lang="en-US" sz="700" baseline="0" dirty="0" smtClean="0"/>
                        <a:t> Planning and Execution</a:t>
                      </a:r>
                      <a:endParaRPr lang="en-US" sz="7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 smtClean="0"/>
                        <a:t>R&amp;D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 smtClean="0"/>
                        <a:t>CCSD Technical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 smtClean="0"/>
                        <a:t>Application Groups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 smtClean="0"/>
                        <a:t>Shopper Insights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 smtClean="0"/>
                        <a:t>Sales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 smtClean="0"/>
                        <a:t>NPDI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baseline="0" dirty="0" smtClean="0"/>
                        <a:t>Technical recipe</a:t>
                      </a:r>
                      <a:endParaRPr lang="en-US" sz="7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7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7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700" dirty="0" smtClean="0"/>
                    </a:p>
                    <a:p>
                      <a:endParaRPr lang="en-US" sz="7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Plus 9"/>
          <p:cNvSpPr/>
          <p:nvPr/>
        </p:nvSpPr>
        <p:spPr>
          <a:xfrm>
            <a:off x="4716016" y="2870799"/>
            <a:ext cx="288032" cy="288032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4"/>
          <p:cNvGraphicFramePr>
            <a:graphicFrameLocks/>
          </p:cNvGraphicFramePr>
          <p:nvPr>
            <p:extLst/>
          </p:nvPr>
        </p:nvGraphicFramePr>
        <p:xfrm>
          <a:off x="971600" y="3186326"/>
          <a:ext cx="7272808" cy="13118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1818202"/>
                <a:gridCol w="1818202"/>
                <a:gridCol w="1818202"/>
                <a:gridCol w="1818202"/>
              </a:tblGrid>
              <a:tr h="22037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Additional Areas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29832">
                <a:tc>
                  <a:txBody>
                    <a:bodyPr/>
                    <a:lstStyle/>
                    <a:p>
                      <a:pPr marL="0" algn="ctr" defTabSz="914004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Analytics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04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Global Technology Solutions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04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Master Data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004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Digital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544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Analytics </a:t>
                      </a:r>
                      <a:b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(tools and technology)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Compliance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 Life Cycle (Material, Specification, Recipe)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Life Cycle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Vendor Life Cycle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Consumer Life Cycle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Employee Master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Others (tbc)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Consumer Facing Digital </a:t>
                      </a:r>
                      <a:b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(e.g.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B2C)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E-commerce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Social Media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Omni Channel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0838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80528" y="141089"/>
            <a:ext cx="5940152" cy="7024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GLOBE Template E2E coverage</a:t>
            </a:r>
            <a:br>
              <a:rPr lang="en-US" sz="28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en-US" sz="2800" dirty="0">
              <a:solidFill>
                <a:schemeClr val="accent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942578"/>
              </p:ext>
            </p:extLst>
          </p:nvPr>
        </p:nvGraphicFramePr>
        <p:xfrm>
          <a:off x="179388" y="1111250"/>
          <a:ext cx="8385175" cy="336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Worksheet" r:id="rId5" imgW="8391600" imgH="3581310" progId="Excel.Sheet.12">
                  <p:embed/>
                </p:oleObj>
              </mc:Choice>
              <mc:Fallback>
                <p:oleObj name="Worksheet" r:id="rId5" imgW="8391600" imgH="358131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11250"/>
                        <a:ext cx="8385175" cy="336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274274" y="813013"/>
            <a:ext cx="8526374" cy="298237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lIns="71438" tIns="71438" rIns="71438" bIns="71438" anchor="ctr"/>
          <a:lstStyle/>
          <a:p>
            <a:pPr algn="l">
              <a:lnSpc>
                <a:spcPct val="90000"/>
              </a:lnSpc>
              <a:spcBef>
                <a:spcPct val="30000"/>
              </a:spcBef>
              <a:buClr>
                <a:srgbClr val="397473"/>
              </a:buClr>
              <a:buSzPct val="100000"/>
              <a:buFont typeface="Wingdings" pitchFamily="2" charset="2"/>
              <a:buNone/>
              <a:defRPr/>
            </a:pPr>
            <a:r>
              <a:rPr lang="en-GB" sz="1000" b="1" dirty="0" smtClean="0">
                <a:solidFill>
                  <a:srgbClr val="022888"/>
                </a:solidFill>
                <a:latin typeface="Tahoma" pitchFamily="34" charset="0"/>
                <a:cs typeface="Tahoma" pitchFamily="34" charset="0"/>
              </a:rPr>
              <a:t>E2E PROCESS:</a:t>
            </a:r>
            <a:endParaRPr lang="en-GB" sz="1000" b="1" dirty="0">
              <a:solidFill>
                <a:srgbClr val="022888"/>
              </a:solidFill>
              <a:latin typeface="Tahoma" pitchFamily="34" charset="0"/>
              <a:cs typeface="Tahoma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084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2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lank">
  <a:themeElements>
    <a:clrScheme name="NBE Colours">
      <a:dk1>
        <a:srgbClr val="4F555B"/>
      </a:dk1>
      <a:lt1>
        <a:srgbClr val="FFFFFF"/>
      </a:lt1>
      <a:dk2>
        <a:srgbClr val="5C7FA1"/>
      </a:dk2>
      <a:lt2>
        <a:srgbClr val="7DACDA"/>
      </a:lt2>
      <a:accent1>
        <a:srgbClr val="7C858E"/>
      </a:accent1>
      <a:accent2>
        <a:srgbClr val="5C7FA1"/>
      </a:accent2>
      <a:accent3>
        <a:srgbClr val="BFCDDA"/>
      </a:accent3>
      <a:accent4>
        <a:srgbClr val="00CC99"/>
      </a:accent4>
      <a:accent5>
        <a:srgbClr val="4F555B"/>
      </a:accent5>
      <a:accent6>
        <a:srgbClr val="9B7A78"/>
      </a:accent6>
      <a:hlink>
        <a:srgbClr val="255685"/>
      </a:hlink>
      <a:folHlink>
        <a:srgbClr val="77585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08D855FE21154398E7E3D39017F4BE" ma:contentTypeVersion="3" ma:contentTypeDescription="Create a new document." ma:contentTypeScope="" ma:versionID="6e6d8a4f1f0646c4c97148a5cbd59fb5">
  <xsd:schema xmlns:xsd="http://www.w3.org/2001/XMLSchema" xmlns:xs="http://www.w3.org/2001/XMLSchema" xmlns:p="http://schemas.microsoft.com/office/2006/metadata/properties" xmlns:ns2="00644a07-efe1-4f49-9fa9-6be25500aa01" targetNamespace="http://schemas.microsoft.com/office/2006/metadata/properties" ma:root="true" ma:fieldsID="419b5c310b2c822ff253a0f070705eca" ns2:_="">
    <xsd:import namespace="00644a07-efe1-4f49-9fa9-6be25500aa0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644a07-efe1-4f49-9fa9-6be25500aa0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_dlc_DocId xmlns="00644a07-efe1-4f49-9fa9-6be25500aa01">U3XMEZPKYHRJ-2137637654-28</_dlc_DocId>
    <_dlc_DocIdUrl xmlns="00644a07-efe1-4f49-9fa9-6be25500aa01">
      <Url>https://nestle.sharepoint.com/teams/NBEProgramManagement/_layouts/15/DocIdRedir.aspx?ID=U3XMEZPKYHRJ-2137637654-28</Url>
      <Description>U3XMEZPKYHRJ-2137637654-28</Description>
    </_dlc_DocIdUrl>
  </documentManagement>
</p:properties>
</file>

<file path=customXml/itemProps1.xml><?xml version="1.0" encoding="utf-8"?>
<ds:datastoreItem xmlns:ds="http://schemas.openxmlformats.org/officeDocument/2006/customXml" ds:itemID="{2C8D10C5-3FA4-4F92-A6D3-D91CD5A7693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DD819F9D-4840-4E30-B609-CFD1828F2D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195A12-B70B-437E-B986-2609B48FD0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644a07-efe1-4f49-9fa9-6be25500aa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8E8DF37-FEAD-4F7B-828C-9FC84FE80A35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00644a07-efe1-4f49-9fa9-6be25500aa01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13865</TotalTime>
  <Words>125</Words>
  <Application>Microsoft Office PowerPoint</Application>
  <PresentationFormat>On-screen Show (16:9)</PresentationFormat>
  <Paragraphs>72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Tahoma</vt:lpstr>
      <vt:lpstr>Wingdings</vt:lpstr>
      <vt:lpstr>Blank</vt:lpstr>
      <vt:lpstr>Worksheet</vt:lpstr>
      <vt:lpstr>Functional / Department coverage </vt:lpstr>
      <vt:lpstr>PowerPoint Presentation</vt:lpstr>
    </vt:vector>
  </TitlesOfParts>
  <Company>Nestlé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cscarfe</dc:creator>
  <cp:lastModifiedBy>Pei,Lucy,Beijing,GCR-E2E Program</cp:lastModifiedBy>
  <cp:revision>334</cp:revision>
  <dcterms:created xsi:type="dcterms:W3CDTF">2015-09-30T10:34:18Z</dcterms:created>
  <dcterms:modified xsi:type="dcterms:W3CDTF">2017-06-06T07:24:49Z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36FDEA5B-AB8D-41B3-ADA8-BD60764F2DE7</vt:lpwstr>
  </property>
  <property fmtid="{D5CDD505-2E9C-101B-9397-08002B2CF9AE}" pid="3" name="ArticulatePath">
    <vt:lpwstr>Presentation6</vt:lpwstr>
  </property>
  <property fmtid="{D5CDD505-2E9C-101B-9397-08002B2CF9AE}" pid="4" name="ContentTypeId">
    <vt:lpwstr>0x0101006F08D855FE21154398E7E3D39017F4BE</vt:lpwstr>
  </property>
  <property fmtid="{D5CDD505-2E9C-101B-9397-08002B2CF9AE}" pid="5" name="_dlc_DocIdItemGuid">
    <vt:lpwstr>cdb442ec-3f23-4d22-9bd2-7be7a3d5eed0</vt:lpwstr>
  </property>
</Properties>
</file>