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3"/>
    <p:sldId id="259" r:id="rId4"/>
    <p:sldId id="276" r:id="rId5"/>
    <p:sldId id="268" r:id="rId6"/>
    <p:sldId id="277" r:id="rId7"/>
    <p:sldId id="260" r:id="rId8"/>
    <p:sldId id="279" r:id="rId9"/>
    <p:sldId id="281" r:id="rId10"/>
    <p:sldId id="293" r:id="rId12"/>
    <p:sldId id="280" r:id="rId13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1C3E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9762" autoAdjust="0"/>
  </p:normalViewPr>
  <p:slideViewPr>
    <p:cSldViewPr snapToGrid="0" snapToObjects="1">
      <p:cViewPr>
        <p:scale>
          <a:sx n="50" d="100"/>
          <a:sy n="50" d="100"/>
        </p:scale>
        <p:origin x="1884" y="582"/>
      </p:cViewPr>
      <p:guideLst>
        <p:guide orient="horz" pos="16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A0D7C-8621-428A-B0B5-BA7C6087A1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00197" y="2080634"/>
            <a:ext cx="4337824" cy="6819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以太坊实验指导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0966" y="3840203"/>
            <a:ext cx="140208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</a:rPr>
              <a:t>区块链技术及应用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374682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攻击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合约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55323" y="618274"/>
            <a:ext cx="0" cy="4525226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59855" y="2016125"/>
            <a:ext cx="244475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/>
              <a:t>当受害合约因为提款向攻击者合约付款时，会递归进行提款操作，直至将受害合约中的代币全部</a:t>
            </a:r>
            <a:r>
              <a:rPr lang="zh-CN" altLang="en-US" b="1" dirty="0" smtClean="0"/>
              <a:t>提出</a:t>
            </a:r>
            <a:endParaRPr lang="zh-CN" altLang="en-US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823595"/>
            <a:ext cx="4398645" cy="386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432220" cy="2657138"/>
            <a:chOff x="1440256" y="1277530"/>
            <a:chExt cx="3432220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实验</a:t>
              </a:r>
              <a:r>
                <a:rPr kumimoji="1" lang="zh-CN" altLang="en-US" sz="3200" b="1" dirty="0" smtClean="0">
                  <a:solidFill>
                    <a:srgbClr val="DD1C3E"/>
                  </a:solidFill>
                </a:rPr>
                <a:t>简介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94190"/>
            <a:ext cx="5620912" cy="4149310"/>
            <a:chOff x="0" y="994190"/>
            <a:chExt cx="4749024" cy="3769316"/>
          </a:xfrm>
        </p:grpSpPr>
        <p:sp>
          <p:nvSpPr>
            <p:cNvPr id="14" name="等腰三角形 13"/>
            <p:cNvSpPr/>
            <p:nvPr/>
          </p:nvSpPr>
          <p:spPr>
            <a:xfrm>
              <a:off x="0" y="994190"/>
              <a:ext cx="4749024" cy="3769316"/>
            </a:xfrm>
            <a:prstGeom prst="triangle">
              <a:avLst/>
            </a:prstGeom>
            <a:solidFill>
              <a:srgbClr val="DD1C3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21" name="直接连接符 20"/>
            <p:cNvCxnSpPr/>
            <p:nvPr/>
          </p:nvCxnSpPr>
          <p:spPr>
            <a:xfrm>
              <a:off x="1683129" y="2071331"/>
              <a:ext cx="1382765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5241" y="3421450"/>
              <a:ext cx="3018540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262467" y="160360"/>
            <a:ext cx="160734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2538988" y="1288849"/>
            <a:ext cx="2696737" cy="6571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panose="020B0503020204020204" charset="-122"/>
              </a:rPr>
              <a:t>实验结果提交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258652" y="2628133"/>
            <a:ext cx="3064997" cy="746494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复现重入</a:t>
            </a:r>
            <a:r>
              <a:rPr lang="zh-CN" altLang="en-US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漏洞</a:t>
            </a:r>
            <a:endParaRPr lang="zh-CN" altLang="en-US" sz="3200" b="1" dirty="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2207071" y="3926300"/>
            <a:ext cx="3116578" cy="11263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rgbClr val="F6F5F3"/>
                </a:solidFill>
              </a:rPr>
              <a:t>以太坊</a:t>
            </a:r>
            <a:r>
              <a:rPr lang="zh-CN" altLang="en-US" sz="3200" b="1" dirty="0" smtClean="0">
                <a:solidFill>
                  <a:srgbClr val="F6F5F3"/>
                </a:solidFill>
              </a:rPr>
              <a:t>私有网络</a:t>
            </a:r>
            <a:r>
              <a:rPr lang="zh-CN" altLang="en-US" sz="3200" b="1" dirty="0" smtClean="0">
                <a:solidFill>
                  <a:srgbClr val="F6F5F3"/>
                </a:solidFill>
              </a:rPr>
              <a:t>搭建</a:t>
            </a:r>
            <a:endParaRPr lang="zh-CN" altLang="en-US" sz="3200" b="1" dirty="0" smtClean="0">
              <a:solidFill>
                <a:srgbClr val="F6F5F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8523" y="1208882"/>
            <a:ext cx="4033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/>
              <a:t>根据本实验指导书完成实验</a:t>
            </a:r>
            <a:r>
              <a:rPr lang="zh-CN" altLang="zh-CN" sz="2400" b="1" dirty="0" smtClean="0"/>
              <a:t>内容</a:t>
            </a:r>
            <a:r>
              <a:rPr lang="zh-CN" altLang="en-US" sz="2400" b="1" dirty="0" smtClean="0"/>
              <a:t>，并</a:t>
            </a:r>
            <a:r>
              <a:rPr lang="zh-CN" altLang="zh-CN" sz="2400" b="1" dirty="0" smtClean="0"/>
              <a:t>提交实验报告</a:t>
            </a:r>
            <a:endParaRPr lang="zh-CN" altLang="zh-CN" b="1" dirty="0"/>
          </a:p>
        </p:txBody>
      </p:sp>
      <p:sp>
        <p:nvSpPr>
          <p:cNvPr id="24" name="矩形 23"/>
          <p:cNvSpPr/>
          <p:nvPr/>
        </p:nvSpPr>
        <p:spPr>
          <a:xfrm>
            <a:off x="5459211" y="2475082"/>
            <a:ext cx="3529967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/>
              <a:t>熟悉如何在</a:t>
            </a:r>
            <a:r>
              <a:rPr lang="zh-CN" altLang="en-US" sz="2400" b="1" dirty="0"/>
              <a:t>以太坊</a:t>
            </a:r>
            <a:r>
              <a:rPr lang="zh-CN" altLang="zh-CN" sz="2400" b="1" dirty="0"/>
              <a:t>中使用</a:t>
            </a:r>
            <a:r>
              <a:rPr lang="en-US" altLang="zh-CN" sz="2400" b="1" dirty="0"/>
              <a:t>solidity</a:t>
            </a:r>
            <a:r>
              <a:rPr lang="zh-CN" altLang="zh-CN" sz="2400" b="1" dirty="0"/>
              <a:t>语言编写智能合约，并复现重入</a:t>
            </a:r>
            <a:r>
              <a:rPr lang="zh-CN" altLang="zh-CN" sz="2400" b="1" dirty="0"/>
              <a:t>攻击。</a:t>
            </a:r>
            <a:endParaRPr lang="zh-CN" altLang="zh-CN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5523601" y="4191394"/>
            <a:ext cx="3303876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400" b="1" dirty="0"/>
              <a:t>了解</a:t>
            </a:r>
            <a:r>
              <a:rPr lang="zh-CN" altLang="en-US" sz="2400" b="1" dirty="0"/>
              <a:t>以太坊</a:t>
            </a:r>
            <a:r>
              <a:rPr lang="zh-CN" altLang="zh-CN" sz="2400" b="1" dirty="0"/>
              <a:t>的运行流程与原理</a:t>
            </a:r>
            <a:endParaRPr lang="en-US" altLang="zh-CN" sz="4400" b="1" dirty="0"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536575" y="2223770"/>
            <a:ext cx="339344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b="1" dirty="0">
                <a:solidFill>
                  <a:srgbClr val="000000"/>
                </a:solidFill>
              </a:rPr>
              <a:t>根据实验指导，在</a:t>
            </a:r>
            <a:r>
              <a:rPr lang="en-US" altLang="zh-CN" b="1" dirty="0">
                <a:solidFill>
                  <a:srgbClr val="000000"/>
                </a:solidFill>
              </a:rPr>
              <a:t>Seedubuntu</a:t>
            </a:r>
            <a:r>
              <a:rPr lang="zh-CN" altLang="en-US" b="1" dirty="0">
                <a:solidFill>
                  <a:srgbClr val="000000"/>
                </a:solidFill>
              </a:rPr>
              <a:t>中搭建以太坊</a:t>
            </a:r>
            <a:r>
              <a:rPr lang="en-US" altLang="zh-CN" b="1" dirty="0">
                <a:solidFill>
                  <a:srgbClr val="000000"/>
                </a:solidFill>
              </a:rPr>
              <a:t>Geth</a:t>
            </a:r>
            <a:r>
              <a:rPr lang="zh-CN" altLang="en-US" b="1" dirty="0">
                <a:solidFill>
                  <a:srgbClr val="000000"/>
                </a:solidFill>
              </a:rPr>
              <a:t>环境，并且搭建一个多节点私有网络，掌握其中的基本命令和交易、合约调用</a:t>
            </a:r>
            <a:r>
              <a:rPr lang="zh-CN" altLang="en-US" b="1" dirty="0">
                <a:solidFill>
                  <a:srgbClr val="000000"/>
                </a:solidFill>
              </a:rPr>
              <a:t>方法。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209929" y="2125298"/>
            <a:ext cx="3525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>
                <a:solidFill>
                  <a:srgbClr val="000000"/>
                </a:solidFill>
              </a:rPr>
              <a:t>在完成前一个任务的前提下，使用</a:t>
            </a:r>
            <a:r>
              <a:rPr lang="en-US" altLang="zh-CN" b="1" dirty="0">
                <a:solidFill>
                  <a:srgbClr val="000000"/>
                </a:solidFill>
              </a:rPr>
              <a:t>Solidity</a:t>
            </a:r>
            <a:r>
              <a:rPr lang="zh-CN" altLang="zh-CN" b="1" dirty="0">
                <a:solidFill>
                  <a:srgbClr val="000000"/>
                </a:solidFill>
              </a:rPr>
              <a:t>语言编写攻击和受害合约，并完重入攻击的</a:t>
            </a:r>
            <a:r>
              <a:rPr lang="zh-CN" altLang="zh-CN" b="1" dirty="0">
                <a:solidFill>
                  <a:srgbClr val="000000"/>
                </a:solidFill>
              </a:rPr>
              <a:t>复现。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237335" y="1259160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6052018" y="1233696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88" y="2051426"/>
            <a:ext cx="3393280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510" y="2059412"/>
            <a:ext cx="3551155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285453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实验要求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335" y="1256487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</a:t>
            </a:r>
            <a:r>
              <a:rPr lang="zh-CN" altLang="en-US" sz="3600" b="1" dirty="0">
                <a:solidFill>
                  <a:srgbClr val="FFFFFF"/>
                </a:solidFill>
              </a:rPr>
              <a:t>一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438" y="1241022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实验二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0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实验环境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95794" y="2770353"/>
            <a:ext cx="6769792" cy="565372"/>
            <a:chOff x="498774" y="1100778"/>
            <a:chExt cx="2004196" cy="677107"/>
          </a:xfrm>
        </p:grpSpPr>
        <p:sp>
          <p:nvSpPr>
            <p:cNvPr id="28" name="五边形 27"/>
            <p:cNvSpPr/>
            <p:nvPr/>
          </p:nvSpPr>
          <p:spPr>
            <a:xfrm>
              <a:off x="511383" y="1100778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8774" y="1195073"/>
              <a:ext cx="1919957" cy="44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</a:rPr>
                <a:t>Seed  Ubuntu20.04</a:t>
              </a:r>
              <a:r>
                <a:rPr lang="zh-CN" altLang="zh-CN" b="1" dirty="0">
                  <a:solidFill>
                    <a:schemeClr val="bg1"/>
                  </a:solidFill>
                </a:rPr>
                <a:t>（版本非必须）的</a:t>
              </a:r>
              <a:r>
                <a:rPr lang="en-US" altLang="zh-CN" b="1" dirty="0">
                  <a:solidFill>
                    <a:schemeClr val="bg1"/>
                  </a:solidFill>
                </a:rPr>
                <a:t>VMware</a:t>
              </a:r>
              <a:r>
                <a:rPr lang="zh-CN" altLang="zh-CN" b="1" dirty="0">
                  <a:solidFill>
                    <a:schemeClr val="bg1"/>
                  </a:solidFill>
                </a:rPr>
                <a:t>虚拟机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95668" y="1555084"/>
            <a:ext cx="6809748" cy="506767"/>
            <a:chOff x="497895" y="1292424"/>
            <a:chExt cx="1992480" cy="677108"/>
          </a:xfrm>
        </p:grpSpPr>
        <p:sp>
          <p:nvSpPr>
            <p:cNvPr id="34" name="五边形 33"/>
            <p:cNvSpPr/>
            <p:nvPr/>
          </p:nvSpPr>
          <p:spPr>
            <a:xfrm>
              <a:off x="498788" y="1292424"/>
              <a:ext cx="1991587" cy="677108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7895" y="1415848"/>
              <a:ext cx="1919957" cy="49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Go programming language 1.18.5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5794" y="4004793"/>
            <a:ext cx="6769792" cy="565372"/>
            <a:chOff x="498774" y="1100778"/>
            <a:chExt cx="2004196" cy="677107"/>
          </a:xfrm>
        </p:grpSpPr>
        <p:sp>
          <p:nvSpPr>
            <p:cNvPr id="3" name="五边形 2"/>
            <p:cNvSpPr/>
            <p:nvPr/>
          </p:nvSpPr>
          <p:spPr>
            <a:xfrm>
              <a:off x="511383" y="1100778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8774" y="1195073"/>
              <a:ext cx="1919957" cy="4410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Geth1.10.25  </a:t>
              </a:r>
              <a:r>
                <a:rPr lang="en-US" altLang="zh-CN" b="1" dirty="0">
                  <a:solidFill>
                    <a:schemeClr val="bg1"/>
                  </a:solidFill>
                </a:rPr>
                <a:t>stable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4222951" cy="2657138"/>
            <a:chOff x="1440256" y="1277530"/>
            <a:chExt cx="4222951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err="1" smtClean="0">
                  <a:solidFill>
                    <a:schemeClr val="bg1"/>
                  </a:solidFill>
                </a:rPr>
                <a:t>重入漏洞</a:t>
              </a:r>
              <a:r>
                <a:rPr kumimoji="1" lang="zh-CN" altLang="en-US" sz="3200" b="1" dirty="0" err="1" smtClean="0">
                  <a:solidFill>
                    <a:schemeClr val="bg1"/>
                  </a:solidFill>
                </a:rPr>
                <a:t>原理</a:t>
              </a:r>
              <a:endParaRPr kumimoji="1" lang="zh-CN" altLang="en-US" sz="3200" b="1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2703472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重入漏洞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930" y="968375"/>
            <a:ext cx="7988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1"/>
            <a:r>
              <a:rPr lang="zh-CN" altLang="en-US"/>
              <a:t>以太坊中的三种交易调用方式（</a:t>
            </a:r>
            <a:r>
              <a:rPr lang="en-US" altLang="zh-CN"/>
              <a:t>call</a:t>
            </a:r>
            <a:r>
              <a:rPr lang="zh-CN" altLang="en-US"/>
              <a:t>，</a:t>
            </a:r>
            <a:r>
              <a:rPr lang="en-US" altLang="zh-CN"/>
              <a:t>send</a:t>
            </a:r>
            <a:r>
              <a:rPr lang="zh-CN" altLang="en-US"/>
              <a:t>，</a:t>
            </a:r>
            <a:r>
              <a:rPr lang="en-US" altLang="zh-CN"/>
              <a:t>transfer)</a:t>
            </a:r>
            <a:r>
              <a:rPr lang="zh-CN" altLang="en-US"/>
              <a:t>中，</a:t>
            </a:r>
            <a:r>
              <a:rPr lang="en-US" altLang="zh-CN"/>
              <a:t>call</a:t>
            </a:r>
            <a:r>
              <a:rPr lang="zh-CN" altLang="en-US"/>
              <a:t>()在调用时会发送所有的 gas，当发送失败时不会抛出异常，只会返回布尔值 false，后面的代码将会继续</a:t>
            </a:r>
            <a:r>
              <a:rPr lang="zh-CN" altLang="en-US"/>
              <a:t>执行，不能有效的防止重入攻击。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5930" y="2132965"/>
            <a:ext cx="8194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回退函数 (fallback function)：回退函数是每个合约中有且仅有一个没有名字的函数，并且该函数无参数，无返回值，如下所示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-214748256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613" y="2758758"/>
            <a:ext cx="55721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74345" y="3606800"/>
            <a:ext cx="8194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回退函数在以下几种情况中被执行：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调用合约时没有匹配到任何一个函数；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没有传数据；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智能合约收到以太币（为了接受以太币，fallback 函数</a:t>
            </a:r>
            <a:r>
              <a:rPr lang="zh-CN" altLang="en-US"/>
              <a:t>必须被标记为 payable）。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重入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漏洞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9680" y="1845310"/>
            <a:ext cx="6555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合约将以太币发送到一个未知地址时，可能会发生这种攻击。攻击者可以在一个外部地址构造一个合约，该合约在回退函数中包含恶意代码。因此，当一个合约将以太发送到这个地址时，它将调用恶意代码（直到</a:t>
            </a:r>
            <a:r>
              <a:rPr lang="en-US" altLang="zh-CN"/>
              <a:t>Gas</a:t>
            </a:r>
            <a:r>
              <a:rPr lang="zh-CN" altLang="en-US"/>
              <a:t>耗尽）。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受害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合约</a:t>
            </a:r>
            <a:endParaRPr kumimoji="1" lang="zh-CN" altLang="en-US" sz="2800" b="1" dirty="0" smtClean="0">
              <a:solidFill>
                <a:srgbClr val="1E232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1245" y="808355"/>
            <a:ext cx="68580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555,&quot;width&quot;:10800}"/>
</p:tagLst>
</file>

<file path=ppt/tags/tag2.xml><?xml version="1.0" encoding="utf-8"?>
<p:tagLst xmlns:p="http://schemas.openxmlformats.org/presentationml/2006/main">
  <p:tag name="KSO_WPP_MARK_KEY" val="6cd2a741-5c26-4ca9-a1ea-3451aebc8556"/>
  <p:tag name="COMMONDATA" val="eyJoZGlkIjoiMzM1YmMyNGY0MjJmMTM1OWQyODEzMDUyMmIyNTE4MDgifQ=="/>
</p:tagLst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全屏显示(16:9)</PresentationFormat>
  <Paragraphs>66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Century Gothic</vt:lpstr>
      <vt:lpstr>Arial Unicode MS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时光～如初见</cp:lastModifiedBy>
  <cp:revision>96</cp:revision>
  <dcterms:created xsi:type="dcterms:W3CDTF">2015-04-26T00:57:00Z</dcterms:created>
  <dcterms:modified xsi:type="dcterms:W3CDTF">2022-11-09T09:44:45Z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DB09248565FD4073A6319ED6870E8ADA</vt:lpwstr>
  </property>
  <property fmtid="{D5CDD505-2E9C-101B-9397-08002B2CF9AE}" pid="3" name="KSOProductBuildVer">
    <vt:lpwstr>2052-11.1.0.12763</vt:lpwstr>
  </property>
</Properties>
</file>