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86" r:id="rId2"/>
    <p:sldId id="320" r:id="rId3"/>
    <p:sldId id="406" r:id="rId4"/>
    <p:sldId id="357" r:id="rId5"/>
    <p:sldId id="359" r:id="rId6"/>
    <p:sldId id="360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61" r:id="rId15"/>
    <p:sldId id="380" r:id="rId16"/>
    <p:sldId id="381" r:id="rId17"/>
    <p:sldId id="383" r:id="rId18"/>
    <p:sldId id="384" r:id="rId19"/>
    <p:sldId id="407" r:id="rId20"/>
    <p:sldId id="386" r:id="rId21"/>
    <p:sldId id="405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33CC"/>
    <a:srgbClr val="E92E25"/>
    <a:srgbClr val="CCECFF"/>
    <a:srgbClr val="FDFDFD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19" autoAdjust="0"/>
    <p:restoredTop sz="95244" autoAdjust="0"/>
  </p:normalViewPr>
  <p:slideViewPr>
    <p:cSldViewPr snapToGrid="0">
      <p:cViewPr varScale="1">
        <p:scale>
          <a:sx n="124" d="100"/>
          <a:sy n="124" d="100"/>
        </p:scale>
        <p:origin x="106" y="77"/>
      </p:cViewPr>
      <p:guideLst>
        <p:guide orient="horz" pos="2086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2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hyperlink" Target="mailto:dengxj615@hust.edu.cn" TargetMode="Externa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739583" y="-1410016"/>
            <a:ext cx="9857330" cy="9857330"/>
            <a:chOff x="1739583" y="-1410016"/>
            <a:chExt cx="9857330" cy="985733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6667" b="-16667"/>
            <a:stretch>
              <a:fillRect/>
            </a:stretch>
          </p:blipFill>
          <p:spPr>
            <a:xfrm>
              <a:off x="1739583" y="-1410016"/>
              <a:ext cx="9857330" cy="9857330"/>
            </a:xfrm>
            <a:prstGeom prst="diamond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 rot="18915578">
              <a:off x="2344969" y="859067"/>
              <a:ext cx="5401444" cy="4977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700000">
            <a:off x="9330371" y="916648"/>
            <a:ext cx="1420687" cy="1427783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bg1">
              <a:lumMod val="9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任意多边形 21"/>
          <p:cNvSpPr/>
          <p:nvPr/>
        </p:nvSpPr>
        <p:spPr>
          <a:xfrm rot="2700000">
            <a:off x="6098536" y="2488658"/>
            <a:ext cx="4353560" cy="4231886"/>
          </a:xfrm>
          <a:custGeom>
            <a:avLst/>
            <a:gdLst>
              <a:gd name="connsiteX0" fmla="*/ 0 w 4353560"/>
              <a:gd name="connsiteY0" fmla="*/ 1105934 h 4231886"/>
              <a:gd name="connsiteX1" fmla="*/ 1105935 w 4353560"/>
              <a:gd name="connsiteY1" fmla="*/ 0 h 4231886"/>
              <a:gd name="connsiteX2" fmla="*/ 3943273 w 4353560"/>
              <a:gd name="connsiteY2" fmla="*/ 0 h 4231886"/>
              <a:gd name="connsiteX3" fmla="*/ 4353560 w 4353560"/>
              <a:gd name="connsiteY3" fmla="*/ 410287 h 4231886"/>
              <a:gd name="connsiteX4" fmla="*/ 4353560 w 4353560"/>
              <a:gd name="connsiteY4" fmla="*/ 3125951 h 4231886"/>
              <a:gd name="connsiteX5" fmla="*/ 3247625 w 4353560"/>
              <a:gd name="connsiteY5" fmla="*/ 4231886 h 4231886"/>
              <a:gd name="connsiteX6" fmla="*/ 3247625 w 4353560"/>
              <a:gd name="connsiteY6" fmla="*/ 1105934 h 4231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53560" h="4231886">
                <a:moveTo>
                  <a:pt x="0" y="1105934"/>
                </a:moveTo>
                <a:lnTo>
                  <a:pt x="1105935" y="0"/>
                </a:lnTo>
                <a:lnTo>
                  <a:pt x="3943273" y="0"/>
                </a:lnTo>
                <a:cubicBezTo>
                  <a:pt x="4169868" y="0"/>
                  <a:pt x="4353560" y="183692"/>
                  <a:pt x="4353560" y="410287"/>
                </a:cubicBezTo>
                <a:lnTo>
                  <a:pt x="4353560" y="3125951"/>
                </a:lnTo>
                <a:lnTo>
                  <a:pt x="3247625" y="4231886"/>
                </a:lnTo>
                <a:lnTo>
                  <a:pt x="3247625" y="1105934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 rot="2700000">
            <a:off x="5271643" y="433691"/>
            <a:ext cx="4706557" cy="4730065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21866" y="804917"/>
            <a:ext cx="286823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第</a:t>
            </a:r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章 线性表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952640" y="1469767"/>
            <a:ext cx="1972945" cy="396240"/>
            <a:chOff x="1244534" y="3522134"/>
            <a:chExt cx="1765300" cy="316802"/>
          </a:xfrm>
        </p:grpSpPr>
        <p:sp>
          <p:nvSpPr>
            <p:cNvPr id="27" name="矩形 26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09077" y="3526647"/>
              <a:ext cx="1553651" cy="2695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链式存储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sp>
        <p:nvSpPr>
          <p:cNvPr id="30" name="任意多边形 29"/>
          <p:cNvSpPr/>
          <p:nvPr/>
        </p:nvSpPr>
        <p:spPr>
          <a:xfrm rot="2700000">
            <a:off x="10732001" y="5932661"/>
            <a:ext cx="922260" cy="926867"/>
          </a:xfrm>
          <a:custGeom>
            <a:avLst/>
            <a:gdLst>
              <a:gd name="connsiteX0" fmla="*/ 1163668 w 4706557"/>
              <a:gd name="connsiteY0" fmla="*/ 125724 h 4730065"/>
              <a:gd name="connsiteX1" fmla="*/ 1163670 w 4706557"/>
              <a:gd name="connsiteY1" fmla="*/ 125724 h 4730065"/>
              <a:gd name="connsiteX2" fmla="*/ 1289393 w 4706557"/>
              <a:gd name="connsiteY2" fmla="*/ 1 h 4730065"/>
              <a:gd name="connsiteX3" fmla="*/ 4274851 w 4706557"/>
              <a:gd name="connsiteY3" fmla="*/ 0 h 4730065"/>
              <a:gd name="connsiteX4" fmla="*/ 4706557 w 4706557"/>
              <a:gd name="connsiteY4" fmla="*/ 431706 h 4730065"/>
              <a:gd name="connsiteX5" fmla="*/ 4706557 w 4706557"/>
              <a:gd name="connsiteY5" fmla="*/ 3440672 h 4730065"/>
              <a:gd name="connsiteX6" fmla="*/ 3542888 w 4706557"/>
              <a:gd name="connsiteY6" fmla="*/ 4604342 h 4730065"/>
              <a:gd name="connsiteX7" fmla="*/ 3542888 w 4706557"/>
              <a:gd name="connsiteY7" fmla="*/ 4604340 h 4730065"/>
              <a:gd name="connsiteX8" fmla="*/ 3417163 w 4706557"/>
              <a:gd name="connsiteY8" fmla="*/ 4730065 h 4730065"/>
              <a:gd name="connsiteX9" fmla="*/ 3417163 w 4706557"/>
              <a:gd name="connsiteY9" fmla="*/ 1289392 h 4730065"/>
              <a:gd name="connsiteX10" fmla="*/ 0 w 4706557"/>
              <a:gd name="connsiteY10" fmla="*/ 1289392 h 473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06557" h="4730065">
                <a:moveTo>
                  <a:pt x="1163668" y="125724"/>
                </a:moveTo>
                <a:lnTo>
                  <a:pt x="1163670" y="125724"/>
                </a:lnTo>
                <a:lnTo>
                  <a:pt x="1289393" y="1"/>
                </a:lnTo>
                <a:lnTo>
                  <a:pt x="4274851" y="0"/>
                </a:lnTo>
                <a:cubicBezTo>
                  <a:pt x="4513275" y="1"/>
                  <a:pt x="4706557" y="193282"/>
                  <a:pt x="4706557" y="431706"/>
                </a:cubicBezTo>
                <a:lnTo>
                  <a:pt x="4706557" y="3440672"/>
                </a:lnTo>
                <a:lnTo>
                  <a:pt x="3542888" y="4604342"/>
                </a:lnTo>
                <a:lnTo>
                  <a:pt x="3542888" y="4604340"/>
                </a:lnTo>
                <a:lnTo>
                  <a:pt x="3417163" y="4730065"/>
                </a:lnTo>
                <a:lnTo>
                  <a:pt x="3417163" y="1289392"/>
                </a:lnTo>
                <a:lnTo>
                  <a:pt x="0" y="1289392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EF8038-416D-483A-9C62-5C360C0766D2}"/>
              </a:ext>
            </a:extLst>
          </p:cNvPr>
          <p:cNvSpPr txBox="1"/>
          <p:nvPr/>
        </p:nvSpPr>
        <p:spPr>
          <a:xfrm>
            <a:off x="769411" y="3328884"/>
            <a:ext cx="3994826" cy="2053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主讲人：邓贤君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华中科技大学，网络空间安全学院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Email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：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dengxj615@hust.edu.cn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Cell:       19986908208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Wechat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: dengxj615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或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+mn-ea"/>
                <a:sym typeface="+mn-lt"/>
              </a:rPr>
              <a:t>13787704209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0" grpId="0" animBg="1"/>
      <p:bldP spid="24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 Box 3">
            <a:extLst>
              <a:ext uri="{FF2B5EF4-FFF2-40B4-BE49-F238E27FC236}">
                <a16:creationId xmlns:a16="http://schemas.microsoft.com/office/drawing/2014/main" id="{56CF7C5C-81CA-4212-A483-CE1FBC7E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203" y="2468313"/>
            <a:ext cx="8497888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)        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生成“后进先出”单链表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*head,*p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head=(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生成表头结点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置为空表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输入第一个数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(e!=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不为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p=(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输入数送新结点的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新结点指针指向原首结点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表头结点的指针指向新结点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  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再输入一个数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             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返回头指针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b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80CA6B-375E-451E-9FAB-10DEA78B9970}"/>
              </a:ext>
            </a:extLst>
          </p:cNvPr>
          <p:cNvSpPr txBox="1"/>
          <p:nvPr/>
        </p:nvSpPr>
        <p:spPr>
          <a:xfrm>
            <a:off x="3738300" y="1970046"/>
            <a:ext cx="6105698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例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生成“后进先出”单链表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（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链式栈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40A3F4C-84A7-4D71-A8C3-EC917AEAB807}"/>
              </a:ext>
            </a:extLst>
          </p:cNvPr>
          <p:cNvGrpSpPr/>
          <p:nvPr/>
        </p:nvGrpSpPr>
        <p:grpSpPr>
          <a:xfrm>
            <a:off x="2105025" y="1891364"/>
            <a:ext cx="8490890" cy="4755642"/>
            <a:chOff x="247577" y="3217198"/>
            <a:chExt cx="2501994" cy="2696065"/>
          </a:xfrm>
        </p:grpSpPr>
        <p:sp>
          <p:nvSpPr>
            <p:cNvPr id="14" name="矩形: 剪去单角 13">
              <a:extLst>
                <a:ext uri="{FF2B5EF4-FFF2-40B4-BE49-F238E27FC236}">
                  <a16:creationId xmlns:a16="http://schemas.microsoft.com/office/drawing/2014/main" id="{C6DBBA77-762B-4456-879D-7CE19715E297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C06760-C053-44CC-82AD-DDB8B891DB8E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AD6C4003-5DDA-4BBB-B0C9-98F8849A3E8C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45A6172-4B60-4502-85A6-9B64BDFDA9AA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7EEC7C7-2867-4A9E-B8B9-36BC6D6C5539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832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45" name="Group 3">
            <a:extLst>
              <a:ext uri="{FF2B5EF4-FFF2-40B4-BE49-F238E27FC236}">
                <a16:creationId xmlns:a16="http://schemas.microsoft.com/office/drawing/2014/main" id="{BAD99237-528F-4969-8DD9-6BACE6F9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837373"/>
              </p:ext>
            </p:extLst>
          </p:nvPr>
        </p:nvGraphicFramePr>
        <p:xfrm>
          <a:off x="5387766" y="3173870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11">
            <a:extLst>
              <a:ext uri="{FF2B5EF4-FFF2-40B4-BE49-F238E27FC236}">
                <a16:creationId xmlns:a16="http://schemas.microsoft.com/office/drawing/2014/main" id="{E0A7BC0E-5CE6-41AC-AF90-F289B3C59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14430"/>
              </p:ext>
            </p:extLst>
          </p:nvPr>
        </p:nvGraphicFramePr>
        <p:xfrm>
          <a:off x="6606966" y="3181807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Text Box 19">
            <a:extLst>
              <a:ext uri="{FF2B5EF4-FFF2-40B4-BE49-F238E27FC236}">
                <a16:creationId xmlns:a16="http://schemas.microsoft.com/office/drawing/2014/main" id="{2132E029-0864-4A32-97A6-065A5A166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966" y="3758070"/>
            <a:ext cx="4572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43508F84-E9B1-423C-9C80-B788A63C0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204" y="3332620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8EA66323-281C-4834-8D93-8A286D50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766" y="339499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FAC532D2-27EC-46CE-995D-08BF3818F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166" y="336754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Line 23">
            <a:extLst>
              <a:ext uri="{FF2B5EF4-FFF2-40B4-BE49-F238E27FC236}">
                <a16:creationId xmlns:a16="http://schemas.microsoft.com/office/drawing/2014/main" id="{050B28DE-CC2F-473C-B719-F4CF115F9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6766" y="337707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CB3F4CE2-F29C-4D83-9D69-2726F8A2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966" y="2945355"/>
            <a:ext cx="6096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BD0EBE82-56F1-44F1-A612-95446D086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4766" y="2964405"/>
            <a:ext cx="6096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grpSp>
        <p:nvGrpSpPr>
          <p:cNvPr id="54" name="Group 26">
            <a:extLst>
              <a:ext uri="{FF2B5EF4-FFF2-40B4-BE49-F238E27FC236}">
                <a16:creationId xmlns:a16="http://schemas.microsoft.com/office/drawing/2014/main" id="{62192931-BF00-49AF-B482-8B771D330A56}"/>
              </a:ext>
            </a:extLst>
          </p:cNvPr>
          <p:cNvGrpSpPr>
            <a:grpSpLocks/>
          </p:cNvGrpSpPr>
          <p:nvPr/>
        </p:nvGrpSpPr>
        <p:grpSpPr bwMode="auto">
          <a:xfrm>
            <a:off x="5768766" y="4145420"/>
            <a:ext cx="2286000" cy="457200"/>
            <a:chOff x="2208" y="1488"/>
            <a:chExt cx="1440" cy="288"/>
          </a:xfrm>
        </p:grpSpPr>
        <p:sp>
          <p:nvSpPr>
            <p:cNvPr id="55" name="Rectangle 27">
              <a:extLst>
                <a:ext uri="{FF2B5EF4-FFF2-40B4-BE49-F238E27FC236}">
                  <a16:creationId xmlns:a16="http://schemas.microsoft.com/office/drawing/2014/main" id="{72399EA4-D6F0-4A98-B2E6-5026F4FF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2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Rectangle 28">
              <a:extLst>
                <a:ext uri="{FF2B5EF4-FFF2-40B4-BE49-F238E27FC236}">
                  <a16:creationId xmlns:a16="http://schemas.microsoft.com/office/drawing/2014/main" id="{8A575975-804D-4AF4-A8C3-452F59171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2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x</a:t>
              </a:r>
            </a:p>
          </p:txBody>
        </p:sp>
        <p:sp>
          <p:nvSpPr>
            <p:cNvPr id="57" name="Line 29">
              <a:extLst>
                <a:ext uri="{FF2B5EF4-FFF2-40B4-BE49-F238E27FC236}">
                  <a16:creationId xmlns:a16="http://schemas.microsoft.com/office/drawing/2014/main" id="{6BA9DC2F-8948-4175-911E-109C1B135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27"/>
              <a:ext cx="6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Line 30">
              <a:extLst>
                <a:ext uri="{FF2B5EF4-FFF2-40B4-BE49-F238E27FC236}">
                  <a16:creationId xmlns:a16="http://schemas.microsoft.com/office/drawing/2014/main" id="{86E152FE-BF66-41CE-9BD9-4ACA88FB7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76"/>
              <a:ext cx="6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Line 31">
              <a:extLst>
                <a:ext uri="{FF2B5EF4-FFF2-40B4-BE49-F238E27FC236}">
                  <a16:creationId xmlns:a16="http://schemas.microsoft.com/office/drawing/2014/main" id="{41A8E01C-0D7F-48C2-AA39-718D2CBC0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27"/>
              <a:ext cx="0" cy="24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0" name="Line 32">
              <a:extLst>
                <a:ext uri="{FF2B5EF4-FFF2-40B4-BE49-F238E27FC236}">
                  <a16:creationId xmlns:a16="http://schemas.microsoft.com/office/drawing/2014/main" id="{3F0FC991-DD9B-4AD0-BDFC-972F933E6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27"/>
              <a:ext cx="0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Line 33">
              <a:extLst>
                <a:ext uri="{FF2B5EF4-FFF2-40B4-BE49-F238E27FC236}">
                  <a16:creationId xmlns:a16="http://schemas.microsoft.com/office/drawing/2014/main" id="{32B24D85-2CEF-46D9-8250-3D01642D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527"/>
              <a:ext cx="0" cy="24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Text Box 34">
              <a:extLst>
                <a:ext uri="{FF2B5EF4-FFF2-40B4-BE49-F238E27FC236}">
                  <a16:creationId xmlns:a16="http://schemas.microsoft.com/office/drawing/2014/main" id="{40F5B36B-412A-4BC5-B7C5-6FBCDB11A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488"/>
              <a:ext cx="28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B02A1DB0-2032-493A-9305-634450248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163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64" name="Text Box 36">
            <a:extLst>
              <a:ext uri="{FF2B5EF4-FFF2-40B4-BE49-F238E27FC236}">
                <a16:creationId xmlns:a16="http://schemas.microsoft.com/office/drawing/2014/main" id="{AAAAC552-82C4-47B5-A9D8-ECDAF6655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654" y="4957466"/>
            <a:ext cx="8305800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f=(struct node *)malloc(LENG)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生成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f-&gt;data=x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装入元素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</a:p>
        </p:txBody>
      </p:sp>
      <p:sp>
        <p:nvSpPr>
          <p:cNvPr id="65" name="Text Box 37">
            <a:extLst>
              <a:ext uri="{FF2B5EF4-FFF2-40B4-BE49-F238E27FC236}">
                <a16:creationId xmlns:a16="http://schemas.microsoft.com/office/drawing/2014/main" id="{E12A363A-E5C7-4CEE-BE8E-8684D3CB6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654" y="5758973"/>
            <a:ext cx="661553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f-&gt;next=p-&gt;next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新结点指向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的后继</a:t>
            </a:r>
          </a:p>
        </p:txBody>
      </p:sp>
      <p:sp>
        <p:nvSpPr>
          <p:cNvPr id="66" name="Text Box 38">
            <a:extLst>
              <a:ext uri="{FF2B5EF4-FFF2-40B4-BE49-F238E27FC236}">
                <a16:creationId xmlns:a16="http://schemas.microsoft.com/office/drawing/2014/main" id="{7481C961-73FD-4095-8612-23705535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066" y="6111687"/>
            <a:ext cx="8458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p-&gt;next=f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新结点成为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的后继</a:t>
            </a:r>
          </a:p>
        </p:txBody>
      </p:sp>
      <p:sp>
        <p:nvSpPr>
          <p:cNvPr id="67" name="Line 39">
            <a:extLst>
              <a:ext uri="{FF2B5EF4-FFF2-40B4-BE49-F238E27FC236}">
                <a16:creationId xmlns:a16="http://schemas.microsoft.com/office/drawing/2014/main" id="{D8E6571A-1E16-40C1-B8E3-96202DF4A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1716" y="3586620"/>
            <a:ext cx="239713" cy="635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Line 40">
            <a:extLst>
              <a:ext uri="{FF2B5EF4-FFF2-40B4-BE49-F238E27FC236}">
                <a16:creationId xmlns:a16="http://schemas.microsoft.com/office/drawing/2014/main" id="{B6C41D2B-9E5A-44B0-A4EB-A13A6DBE7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1829" y="3494913"/>
            <a:ext cx="0" cy="7536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Line 41">
            <a:extLst>
              <a:ext uri="{FF2B5EF4-FFF2-40B4-BE49-F238E27FC236}">
                <a16:creationId xmlns:a16="http://schemas.microsoft.com/office/drawing/2014/main" id="{2F71EBDA-F0DE-4255-8891-63E8F727A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9766" y="3394991"/>
            <a:ext cx="457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 Box 42">
            <a:extLst>
              <a:ext uri="{FF2B5EF4-FFF2-40B4-BE49-F238E27FC236}">
                <a16:creationId xmlns:a16="http://schemas.microsoft.com/office/drawing/2014/main" id="{84FAFA73-C901-427A-8F07-C269CE00B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416" y="1891364"/>
            <a:ext cx="7848600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插入一个结点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D611EC-1834-4C53-BC80-7C7CBEB1E0BF}"/>
              </a:ext>
            </a:extLst>
          </p:cNvPr>
          <p:cNvSpPr txBox="1"/>
          <p:nvPr/>
        </p:nvSpPr>
        <p:spPr>
          <a:xfrm>
            <a:off x="3216066" y="4565203"/>
            <a:ext cx="611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执行：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B047186-D242-476C-BB74-343313A4AA1E}"/>
              </a:ext>
            </a:extLst>
          </p:cNvPr>
          <p:cNvGrpSpPr/>
          <p:nvPr/>
        </p:nvGrpSpPr>
        <p:grpSpPr>
          <a:xfrm>
            <a:off x="3384012" y="2455082"/>
            <a:ext cx="5607320" cy="527233"/>
            <a:chOff x="4669152" y="2204864"/>
            <a:chExt cx="2853697" cy="3161994"/>
          </a:xfrm>
        </p:grpSpPr>
        <p:sp>
          <p:nvSpPr>
            <p:cNvPr id="39" name="矩形: 剪去单角 38">
              <a:extLst>
                <a:ext uri="{FF2B5EF4-FFF2-40B4-BE49-F238E27FC236}">
                  <a16:creationId xmlns:a16="http://schemas.microsoft.com/office/drawing/2014/main" id="{35482B9C-4111-4A47-8DDE-75AAE5FB42FD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C376B43A-DFA0-4005-BCD7-77FB7ECBADCA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33CFA62F-4066-4BD4-BE38-5D8B21E1B75C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文本框 72">
            <a:extLst>
              <a:ext uri="{FF2B5EF4-FFF2-40B4-BE49-F238E27FC236}">
                <a16:creationId xmlns:a16="http://schemas.microsoft.com/office/drawing/2014/main" id="{C15810BA-3E32-4655-B1F4-DCCFEA204A1A}"/>
              </a:ext>
            </a:extLst>
          </p:cNvPr>
          <p:cNvSpPr txBox="1"/>
          <p:nvPr/>
        </p:nvSpPr>
        <p:spPr>
          <a:xfrm>
            <a:off x="3538269" y="2538972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例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：在已知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p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指针指向的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结点后插入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一个元素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135E1AF-26C7-49E8-A82C-44C0D2457CC0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A29F779-60FF-479E-938E-527EB2E3B738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203324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F4163-5C5E-4820-8779-5D935270D6B0}"/>
              </a:ext>
            </a:extLst>
          </p:cNvPr>
          <p:cNvGrpSpPr/>
          <p:nvPr/>
        </p:nvGrpSpPr>
        <p:grpSpPr>
          <a:xfrm>
            <a:off x="3254240" y="1988367"/>
            <a:ext cx="5607320" cy="527233"/>
            <a:chOff x="4669152" y="2204864"/>
            <a:chExt cx="2853697" cy="3161994"/>
          </a:xfrm>
        </p:grpSpPr>
        <p:sp>
          <p:nvSpPr>
            <p:cNvPr id="45" name="矩形: 剪去单角 44">
              <a:extLst>
                <a:ext uri="{FF2B5EF4-FFF2-40B4-BE49-F238E27FC236}">
                  <a16:creationId xmlns:a16="http://schemas.microsoft.com/office/drawing/2014/main" id="{76CF5840-09F5-4E16-B177-4FC38D28C1B5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44FD03E-AA67-4858-98DC-78D85BF84F25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3068236-7281-432D-B01C-371DAF76D26B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8" name="Rectangle 2">
            <a:extLst>
              <a:ext uri="{FF2B5EF4-FFF2-40B4-BE49-F238E27FC236}">
                <a16:creationId xmlns:a16="http://schemas.microsoft.com/office/drawing/2014/main" id="{A6094A6E-0506-4FAD-A372-5532F581E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960795"/>
            <a:ext cx="8839200" cy="628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：在已知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指针指向的</a:t>
            </a:r>
            <a:r>
              <a:rPr lang="zh-CN" altLang="en-US" sz="2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结点前插入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一个元素</a:t>
            </a:r>
            <a:endParaRPr lang="en-US" altLang="zh-CN" sz="2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09" name="Group 3">
            <a:extLst>
              <a:ext uri="{FF2B5EF4-FFF2-40B4-BE49-F238E27FC236}">
                <a16:creationId xmlns:a16="http://schemas.microsoft.com/office/drawing/2014/main" id="{0CAC914F-829A-4103-B050-AFDE32161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69091"/>
              </p:ext>
            </p:extLst>
          </p:nvPr>
        </p:nvGraphicFramePr>
        <p:xfrm>
          <a:off x="5683514" y="3171905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roup 11">
            <a:extLst>
              <a:ext uri="{FF2B5EF4-FFF2-40B4-BE49-F238E27FC236}">
                <a16:creationId xmlns:a16="http://schemas.microsoft.com/office/drawing/2014/main" id="{E6D7588C-80C0-4A4A-9782-765D71EED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88508"/>
              </p:ext>
            </p:extLst>
          </p:nvPr>
        </p:nvGraphicFramePr>
        <p:xfrm>
          <a:off x="6902714" y="3171905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Text Box 19">
            <a:extLst>
              <a:ext uri="{FF2B5EF4-FFF2-40B4-BE49-F238E27FC236}">
                <a16:creationId xmlns:a16="http://schemas.microsoft.com/office/drawing/2014/main" id="{9FB533CA-2F71-4A96-978C-A260700C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614" y="2467130"/>
            <a:ext cx="4572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112" name="Line 20">
            <a:extLst>
              <a:ext uri="{FF2B5EF4-FFF2-40B4-BE49-F238E27FC236}">
                <a16:creationId xmlns:a16="http://schemas.microsoft.com/office/drawing/2014/main" id="{C4AA391B-8C19-4657-9525-C6943B9A8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9114" y="3400505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21">
            <a:extLst>
              <a:ext uri="{FF2B5EF4-FFF2-40B4-BE49-F238E27FC236}">
                <a16:creationId xmlns:a16="http://schemas.microsoft.com/office/drawing/2014/main" id="{68DA6838-0FFF-444C-8326-D4DA6640F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514" y="34005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Line 22">
            <a:extLst>
              <a:ext uri="{FF2B5EF4-FFF2-40B4-BE49-F238E27FC236}">
                <a16:creationId xmlns:a16="http://schemas.microsoft.com/office/drawing/2014/main" id="{E07061EF-B007-4531-AF8E-ED71AD57DC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914" y="3400505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Line 23">
            <a:extLst>
              <a:ext uri="{FF2B5EF4-FFF2-40B4-BE49-F238E27FC236}">
                <a16:creationId xmlns:a16="http://schemas.microsoft.com/office/drawing/2014/main" id="{070CFDEB-EA3B-42C4-A4B5-CF1B436A6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512" y="2776619"/>
            <a:ext cx="457201" cy="471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Text Box 24">
            <a:extLst>
              <a:ext uri="{FF2B5EF4-FFF2-40B4-BE49-F238E27FC236}">
                <a16:creationId xmlns:a16="http://schemas.microsoft.com/office/drawing/2014/main" id="{6DFD896E-247D-4AD8-A936-152DD136C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714" y="3095705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sp>
        <p:nvSpPr>
          <p:cNvPr id="117" name="Text Box 25">
            <a:extLst>
              <a:ext uri="{FF2B5EF4-FFF2-40B4-BE49-F238E27FC236}">
                <a16:creationId xmlns:a16="http://schemas.microsoft.com/office/drawing/2014/main" id="{A0B7BC90-AE05-4F09-8929-12DBEEF1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514" y="3095705"/>
            <a:ext cx="6096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grpSp>
        <p:nvGrpSpPr>
          <p:cNvPr id="118" name="Group 26">
            <a:extLst>
              <a:ext uri="{FF2B5EF4-FFF2-40B4-BE49-F238E27FC236}">
                <a16:creationId xmlns:a16="http://schemas.microsoft.com/office/drawing/2014/main" id="{D2672062-74BB-4A98-9181-C3B4493A830F}"/>
              </a:ext>
            </a:extLst>
          </p:cNvPr>
          <p:cNvGrpSpPr>
            <a:grpSpLocks/>
          </p:cNvGrpSpPr>
          <p:nvPr/>
        </p:nvGrpSpPr>
        <p:grpSpPr bwMode="auto">
          <a:xfrm>
            <a:off x="6064514" y="3933905"/>
            <a:ext cx="2286000" cy="457200"/>
            <a:chOff x="2208" y="1488"/>
            <a:chExt cx="1440" cy="288"/>
          </a:xfrm>
        </p:grpSpPr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7FDF6EF4-2099-41CB-BCD4-9BD60D1EB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527"/>
              <a:ext cx="240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2F7AD18B-9008-430C-88A4-E9F28CC9F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527"/>
              <a:ext cx="384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x</a:t>
              </a:r>
            </a:p>
          </p:txBody>
        </p:sp>
        <p:sp>
          <p:nvSpPr>
            <p:cNvPr id="121" name="Line 29">
              <a:extLst>
                <a:ext uri="{FF2B5EF4-FFF2-40B4-BE49-F238E27FC236}">
                  <a16:creationId xmlns:a16="http://schemas.microsoft.com/office/drawing/2014/main" id="{517DF9AC-C4A5-4F08-8DF3-F677289A7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27"/>
              <a:ext cx="6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Line 30">
              <a:extLst>
                <a:ext uri="{FF2B5EF4-FFF2-40B4-BE49-F238E27FC236}">
                  <a16:creationId xmlns:a16="http://schemas.microsoft.com/office/drawing/2014/main" id="{FB317F60-93D1-4BA3-8C19-BABA04C59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776"/>
              <a:ext cx="624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Line 31">
              <a:extLst>
                <a:ext uri="{FF2B5EF4-FFF2-40B4-BE49-F238E27FC236}">
                  <a16:creationId xmlns:a16="http://schemas.microsoft.com/office/drawing/2014/main" id="{7F399E7C-F369-4630-A578-B8DAB3CA8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27"/>
              <a:ext cx="0" cy="24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Line 32">
              <a:extLst>
                <a:ext uri="{FF2B5EF4-FFF2-40B4-BE49-F238E27FC236}">
                  <a16:creationId xmlns:a16="http://schemas.microsoft.com/office/drawing/2014/main" id="{977DB1EC-DBE1-4B5B-82EC-4B7475322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27"/>
              <a:ext cx="0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33">
              <a:extLst>
                <a:ext uri="{FF2B5EF4-FFF2-40B4-BE49-F238E27FC236}">
                  <a16:creationId xmlns:a16="http://schemas.microsoft.com/office/drawing/2014/main" id="{579E6DC9-590C-447B-A2A7-38D8797B5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527"/>
              <a:ext cx="0" cy="249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Text Box 34">
              <a:extLst>
                <a:ext uri="{FF2B5EF4-FFF2-40B4-BE49-F238E27FC236}">
                  <a16:creationId xmlns:a16="http://schemas.microsoft.com/office/drawing/2014/main" id="{FDB72E63-EC69-44A1-BC85-9DE534AC7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488"/>
              <a:ext cx="28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127" name="Line 35">
              <a:extLst>
                <a:ext uri="{FF2B5EF4-FFF2-40B4-BE49-F238E27FC236}">
                  <a16:creationId xmlns:a16="http://schemas.microsoft.com/office/drawing/2014/main" id="{BB8FF193-F6E9-4822-A0AE-D38E8E12E7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1632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8" name="Text Box 36">
            <a:extLst>
              <a:ext uri="{FF2B5EF4-FFF2-40B4-BE49-F238E27FC236}">
                <a16:creationId xmlns:a16="http://schemas.microsoft.com/office/drawing/2014/main" id="{8DB75632-4FFA-4F54-B43F-193DE4865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796575"/>
            <a:ext cx="4769947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f=(struct node *)malloc(LENG)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生成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f-&gt;data=x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装入元素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</a:p>
        </p:txBody>
      </p:sp>
      <p:sp>
        <p:nvSpPr>
          <p:cNvPr id="129" name="Text Box 37">
            <a:extLst>
              <a:ext uri="{FF2B5EF4-FFF2-40B4-BE49-F238E27FC236}">
                <a16:creationId xmlns:a16="http://schemas.microsoft.com/office/drawing/2014/main" id="{37C5AEF2-FB7D-4978-B092-8059E9411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632617"/>
            <a:ext cx="8458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f-&gt;next=p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新结点成为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的前趋</a:t>
            </a:r>
          </a:p>
        </p:txBody>
      </p:sp>
      <p:sp>
        <p:nvSpPr>
          <p:cNvPr id="130" name="Text Box 38">
            <a:extLst>
              <a:ext uri="{FF2B5EF4-FFF2-40B4-BE49-F238E27FC236}">
                <a16:creationId xmlns:a16="http://schemas.microsoft.com/office/drawing/2014/main" id="{656C9D13-81F3-4707-9ECB-2DD3FD4C9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44799"/>
            <a:ext cx="8458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q-&gt;next=f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新结点成为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前趋结点的后继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Line 39">
            <a:extLst>
              <a:ext uri="{FF2B5EF4-FFF2-40B4-BE49-F238E27FC236}">
                <a16:creationId xmlns:a16="http://schemas.microsoft.com/office/drawing/2014/main" id="{5EFA063D-3AD9-4B8E-86E2-C27BC738E1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6514" y="3552905"/>
            <a:ext cx="1524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Line 40">
            <a:extLst>
              <a:ext uri="{FF2B5EF4-FFF2-40B4-BE49-F238E27FC236}">
                <a16:creationId xmlns:a16="http://schemas.microsoft.com/office/drawing/2014/main" id="{FA7C8DA4-E85F-46E7-8047-159B212D8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6314" y="34005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3" name="Group 41">
            <a:extLst>
              <a:ext uri="{FF2B5EF4-FFF2-40B4-BE49-F238E27FC236}">
                <a16:creationId xmlns:a16="http://schemas.microsoft.com/office/drawing/2014/main" id="{5228363E-358D-4FBD-8F94-82B7833C2C3F}"/>
              </a:ext>
            </a:extLst>
          </p:cNvPr>
          <p:cNvGrpSpPr>
            <a:grpSpLocks/>
          </p:cNvGrpSpPr>
          <p:nvPr/>
        </p:nvGrpSpPr>
        <p:grpSpPr bwMode="auto">
          <a:xfrm>
            <a:off x="4872303" y="2505211"/>
            <a:ext cx="811213" cy="819150"/>
            <a:chOff x="1457" y="684"/>
            <a:chExt cx="511" cy="516"/>
          </a:xfrm>
        </p:grpSpPr>
        <p:sp>
          <p:nvSpPr>
            <p:cNvPr id="134" name="Text Box 42">
              <a:extLst>
                <a:ext uri="{FF2B5EF4-FFF2-40B4-BE49-F238E27FC236}">
                  <a16:creationId xmlns:a16="http://schemas.microsoft.com/office/drawing/2014/main" id="{731DF901-71A8-498B-A813-D096D08B6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7" y="684"/>
              <a:ext cx="28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35" name="Line 43">
              <a:extLst>
                <a:ext uri="{FF2B5EF4-FFF2-40B4-BE49-F238E27FC236}">
                  <a16:creationId xmlns:a16="http://schemas.microsoft.com/office/drawing/2014/main" id="{2EBA649F-0C2B-4EA6-B922-142621FC1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816"/>
              <a:ext cx="336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36" name="Line 44">
            <a:extLst>
              <a:ext uri="{FF2B5EF4-FFF2-40B4-BE49-F238E27FC236}">
                <a16:creationId xmlns:a16="http://schemas.microsoft.com/office/drawing/2014/main" id="{A5FB2059-3C5B-474B-85ED-A80B3F24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514" y="3400505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Line 45">
            <a:extLst>
              <a:ext uri="{FF2B5EF4-FFF2-40B4-BE49-F238E27FC236}">
                <a16:creationId xmlns:a16="http://schemas.microsoft.com/office/drawing/2014/main" id="{D6B2A9F7-F4BC-4F2A-B504-7265FCD505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5514" y="3400505"/>
            <a:ext cx="4572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6AE3AEF-E669-468E-9553-DB61483D47EB}"/>
              </a:ext>
            </a:extLst>
          </p:cNvPr>
          <p:cNvSpPr txBox="1"/>
          <p:nvPr/>
        </p:nvSpPr>
        <p:spPr>
          <a:xfrm>
            <a:off x="3733800" y="4467304"/>
            <a:ext cx="6118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执行：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41DB8A-0A4E-476E-8778-DA0D436ABED1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C554F92-4B64-4FDB-ABFB-DB47B2F18B76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A0ECF8C-B6F7-48BE-B473-945B265B6A97}"/>
              </a:ext>
            </a:extLst>
          </p:cNvPr>
          <p:cNvSpPr txBox="1"/>
          <p:nvPr/>
        </p:nvSpPr>
        <p:spPr>
          <a:xfrm>
            <a:off x="647062" y="2731430"/>
            <a:ext cx="2057825" cy="2937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单链表每个结点只有一个指针指向其后继结点，如果在结点前插入一个新结点，需要得到</a:t>
            </a:r>
            <a:r>
              <a:rPr lang="zh-CN" altLang="en-US" dirty="0">
                <a:solidFill>
                  <a:srgbClr val="FF0000"/>
                </a:solidFill>
              </a:rPr>
              <a:t>指向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结点前驱结点的指针</a:t>
            </a:r>
            <a:r>
              <a:rPr lang="zh-CN" altLang="en-US" dirty="0"/>
              <a:t>，假设该指针为</a:t>
            </a:r>
            <a:r>
              <a:rPr lang="en-US" altLang="zh-CN" dirty="0"/>
              <a:t>q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35714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4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81A167-1D55-4E88-BD78-7799275C0EE4}"/>
              </a:ext>
            </a:extLst>
          </p:cNvPr>
          <p:cNvGrpSpPr/>
          <p:nvPr/>
        </p:nvGrpSpPr>
        <p:grpSpPr>
          <a:xfrm>
            <a:off x="2362200" y="2092695"/>
            <a:ext cx="7405744" cy="527233"/>
            <a:chOff x="1904999" y="1988367"/>
            <a:chExt cx="7180811" cy="527233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AF236F5-0F68-406D-8B2E-D14B350B9045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69" name="矩形: 剪去单角 68">
                <a:extLst>
                  <a:ext uri="{FF2B5EF4-FFF2-40B4-BE49-F238E27FC236}">
                    <a16:creationId xmlns:a16="http://schemas.microsoft.com/office/drawing/2014/main" id="{0776BB4B-D2C8-4005-969B-BCCF27CA299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FB24E14-F393-42F4-A2A4-7EF84002E05B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49A0FA14-D66C-48E2-96C1-6149CB7EA07B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146CB59A-BD28-455A-A32D-EBA16FEA7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例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：输入一列整数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以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为结束标志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,</a:t>
              </a:r>
              <a:r>
                <a:rPr lang="zh-CN" altLang="en-US" sz="1800" dirty="0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生成递增有序单链表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。（不包括</a:t>
              </a:r>
              <a:r>
                <a:rPr lang="en-US" altLang="zh-CN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）</a:t>
              </a:r>
            </a:p>
          </p:txBody>
        </p:sp>
      </p:grpSp>
      <p:graphicFrame>
        <p:nvGraphicFramePr>
          <p:cNvPr id="44" name="Group 108">
            <a:extLst>
              <a:ext uri="{FF2B5EF4-FFF2-40B4-BE49-F238E27FC236}">
                <a16:creationId xmlns:a16="http://schemas.microsoft.com/office/drawing/2014/main" id="{372095A1-4D51-4BD5-B024-83E00D8DB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17020"/>
              </p:ext>
            </p:extLst>
          </p:nvPr>
        </p:nvGraphicFramePr>
        <p:xfrm>
          <a:off x="3366049" y="5078928"/>
          <a:ext cx="990600" cy="448302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roup 11">
            <a:extLst>
              <a:ext uri="{FF2B5EF4-FFF2-40B4-BE49-F238E27FC236}">
                <a16:creationId xmlns:a16="http://schemas.microsoft.com/office/drawing/2014/main" id="{FFDEC93D-0897-47B4-ACFE-2BFDE915E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722076"/>
              </p:ext>
            </p:extLst>
          </p:nvPr>
        </p:nvGraphicFramePr>
        <p:xfrm>
          <a:off x="4585249" y="5078928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roup 19">
            <a:extLst>
              <a:ext uri="{FF2B5EF4-FFF2-40B4-BE49-F238E27FC236}">
                <a16:creationId xmlns:a16="http://schemas.microsoft.com/office/drawing/2014/main" id="{967B793B-7BF4-48CB-AC4B-0936ABE25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485033"/>
              </p:ext>
            </p:extLst>
          </p:nvPr>
        </p:nvGraphicFramePr>
        <p:xfrm>
          <a:off x="5880649" y="5078928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roup 27">
            <a:extLst>
              <a:ext uri="{FF2B5EF4-FFF2-40B4-BE49-F238E27FC236}">
                <a16:creationId xmlns:a16="http://schemas.microsoft.com/office/drawing/2014/main" id="{3E34A546-3EF7-4E57-9046-2D0D31633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187005"/>
              </p:ext>
            </p:extLst>
          </p:nvPr>
        </p:nvGraphicFramePr>
        <p:xfrm>
          <a:off x="7099849" y="5078928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roup 35">
            <a:extLst>
              <a:ext uri="{FF2B5EF4-FFF2-40B4-BE49-F238E27FC236}">
                <a16:creationId xmlns:a16="http://schemas.microsoft.com/office/drawing/2014/main" id="{1A3DA55D-49FF-414E-A42D-12A4AA8F7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74166"/>
              </p:ext>
            </p:extLst>
          </p:nvPr>
        </p:nvGraphicFramePr>
        <p:xfrm>
          <a:off x="8395249" y="5064641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43">
            <a:extLst>
              <a:ext uri="{FF2B5EF4-FFF2-40B4-BE49-F238E27FC236}">
                <a16:creationId xmlns:a16="http://schemas.microsoft.com/office/drawing/2014/main" id="{63B225FF-B1C6-4924-B36C-F24E275F6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72952"/>
              </p:ext>
            </p:extLst>
          </p:nvPr>
        </p:nvGraphicFramePr>
        <p:xfrm>
          <a:off x="9690649" y="5064641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51">
            <a:extLst>
              <a:ext uri="{FF2B5EF4-FFF2-40B4-BE49-F238E27FC236}">
                <a16:creationId xmlns:a16="http://schemas.microsoft.com/office/drawing/2014/main" id="{21C85DEC-AC99-48AE-BEE3-419F5314F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37384"/>
              </p:ext>
            </p:extLst>
          </p:nvPr>
        </p:nvGraphicFramePr>
        <p:xfrm>
          <a:off x="3366049" y="3754953"/>
          <a:ext cx="990600" cy="44830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59">
            <a:extLst>
              <a:ext uri="{FF2B5EF4-FFF2-40B4-BE49-F238E27FC236}">
                <a16:creationId xmlns:a16="http://schemas.microsoft.com/office/drawing/2014/main" id="{092A22EB-A0EA-49BD-B054-D4A4DD2F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15140"/>
              </p:ext>
            </p:extLst>
          </p:nvPr>
        </p:nvGraphicFramePr>
        <p:xfrm>
          <a:off x="4585249" y="3754953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67">
            <a:extLst>
              <a:ext uri="{FF2B5EF4-FFF2-40B4-BE49-F238E27FC236}">
                <a16:creationId xmlns:a16="http://schemas.microsoft.com/office/drawing/2014/main" id="{C630D020-AECE-489E-97B5-2C5670499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510635"/>
              </p:ext>
            </p:extLst>
          </p:nvPr>
        </p:nvGraphicFramePr>
        <p:xfrm>
          <a:off x="5880649" y="3754953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75">
            <a:extLst>
              <a:ext uri="{FF2B5EF4-FFF2-40B4-BE49-F238E27FC236}">
                <a16:creationId xmlns:a16="http://schemas.microsoft.com/office/drawing/2014/main" id="{52040035-9AA1-4059-B660-A90F268B3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507002"/>
              </p:ext>
            </p:extLst>
          </p:nvPr>
        </p:nvGraphicFramePr>
        <p:xfrm>
          <a:off x="7099849" y="3754953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83">
            <a:extLst>
              <a:ext uri="{FF2B5EF4-FFF2-40B4-BE49-F238E27FC236}">
                <a16:creationId xmlns:a16="http://schemas.microsoft.com/office/drawing/2014/main" id="{EA4C752D-EC70-474F-90D9-0EDE16893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077891"/>
              </p:ext>
            </p:extLst>
          </p:nvPr>
        </p:nvGraphicFramePr>
        <p:xfrm>
          <a:off x="8395249" y="3740666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17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91">
            <a:extLst>
              <a:ext uri="{FF2B5EF4-FFF2-40B4-BE49-F238E27FC236}">
                <a16:creationId xmlns:a16="http://schemas.microsoft.com/office/drawing/2014/main" id="{F4B00974-3119-46A8-80D9-1F023D1EC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49" y="5054293"/>
            <a:ext cx="8382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56" name="Line 92">
            <a:extLst>
              <a:ext uri="{FF2B5EF4-FFF2-40B4-BE49-F238E27FC236}">
                <a16:creationId xmlns:a16="http://schemas.microsoft.com/office/drawing/2014/main" id="{9D4A269D-CF1D-42BE-B0D0-6D467BB67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80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Line 93">
            <a:extLst>
              <a:ext uri="{FF2B5EF4-FFF2-40B4-BE49-F238E27FC236}">
                <a16:creationId xmlns:a16="http://schemas.microsoft.com/office/drawing/2014/main" id="{07D0C4C3-1D00-49F6-9150-9C482E6E3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34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Line 94">
            <a:extLst>
              <a:ext uri="{FF2B5EF4-FFF2-40B4-BE49-F238E27FC236}">
                <a16:creationId xmlns:a16="http://schemas.microsoft.com/office/drawing/2014/main" id="{A194F9AE-806C-40C1-84FC-8247AF9A7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6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Line 95">
            <a:extLst>
              <a:ext uri="{FF2B5EF4-FFF2-40B4-BE49-F238E27FC236}">
                <a16:creationId xmlns:a16="http://schemas.microsoft.com/office/drawing/2014/main" id="{70A20959-CF5A-4FA9-9E9B-FF86E230D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80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Line 96">
            <a:extLst>
              <a:ext uri="{FF2B5EF4-FFF2-40B4-BE49-F238E27FC236}">
                <a16:creationId xmlns:a16="http://schemas.microsoft.com/office/drawing/2014/main" id="{BC5F8232-54FC-4DB6-9205-F0D083DB947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34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Line 97">
            <a:extLst>
              <a:ext uri="{FF2B5EF4-FFF2-40B4-BE49-F238E27FC236}">
                <a16:creationId xmlns:a16="http://schemas.microsoft.com/office/drawing/2014/main" id="{F81AF793-FE5E-45E7-87F8-8184399FC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849" y="5293241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Text Box 98">
            <a:extLst>
              <a:ext uri="{FF2B5EF4-FFF2-40B4-BE49-F238E27FC236}">
                <a16:creationId xmlns:a16="http://schemas.microsoft.com/office/drawing/2014/main" id="{5373E119-3F60-4D31-870B-DB1FA3952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49" y="3649452"/>
            <a:ext cx="8382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63" name="Line 99">
            <a:extLst>
              <a:ext uri="{FF2B5EF4-FFF2-40B4-BE49-F238E27FC236}">
                <a16:creationId xmlns:a16="http://schemas.microsoft.com/office/drawing/2014/main" id="{48801323-7010-4B45-95FC-30D8BCE9F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8849" y="39073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Line 100">
            <a:extLst>
              <a:ext uri="{FF2B5EF4-FFF2-40B4-BE49-F238E27FC236}">
                <a16:creationId xmlns:a16="http://schemas.microsoft.com/office/drawing/2014/main" id="{9A82A9E2-B339-4ACA-A0CC-705CB0F9E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8049" y="39073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Line 101">
            <a:extLst>
              <a:ext uri="{FF2B5EF4-FFF2-40B4-BE49-F238E27FC236}">
                <a16:creationId xmlns:a16="http://schemas.microsoft.com/office/drawing/2014/main" id="{1F510014-D4F0-47A9-831E-9A1F886A9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3449" y="39073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Line 102">
            <a:extLst>
              <a:ext uri="{FF2B5EF4-FFF2-40B4-BE49-F238E27FC236}">
                <a16:creationId xmlns:a16="http://schemas.microsoft.com/office/drawing/2014/main" id="{63F4C0B0-E19C-47E8-B273-4D22A1F04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649" y="39073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Line 103">
            <a:extLst>
              <a:ext uri="{FF2B5EF4-FFF2-40B4-BE49-F238E27FC236}">
                <a16:creationId xmlns:a16="http://schemas.microsoft.com/office/drawing/2014/main" id="{25238AA6-EC0F-44D9-B749-DE2E81D58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8049" y="390735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9F0ACBC-5B42-422F-8454-0A90F2847120}"/>
              </a:ext>
            </a:extLst>
          </p:cNvPr>
          <p:cNvSpPr txBox="1"/>
          <p:nvPr/>
        </p:nvSpPr>
        <p:spPr>
          <a:xfrm>
            <a:off x="2523087" y="2978066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递增有序单链表的两种形式：</a:t>
            </a:r>
            <a:endParaRPr lang="zh-CN" altLang="en-US" b="1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B1194C08-A137-438B-A9B3-8B8283868D42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5DBA89BC-98A8-41E6-8770-084350FD8C62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+mn-ea"/>
                <a:sym typeface="+mn-lt"/>
              </a:rPr>
              <a:t>表头节点作用</a:t>
            </a:r>
          </a:p>
        </p:txBody>
      </p:sp>
    </p:spTree>
    <p:extLst>
      <p:ext uri="{BB962C8B-B14F-4D97-AF65-F5344CB8AC3E}">
        <p14:creationId xmlns:p14="http://schemas.microsoft.com/office/powerpoint/2010/main" val="374032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0DAB30C2-63C4-4A5C-9BFF-849DCE0B2E89}"/>
              </a:ext>
            </a:extLst>
          </p:cNvPr>
          <p:cNvGrpSpPr/>
          <p:nvPr/>
        </p:nvGrpSpPr>
        <p:grpSpPr>
          <a:xfrm>
            <a:off x="1938318" y="1916074"/>
            <a:ext cx="8619528" cy="527233"/>
            <a:chOff x="1904999" y="1988367"/>
            <a:chExt cx="7180811" cy="527233"/>
          </a:xfrm>
        </p:grpSpPr>
        <p:sp>
          <p:nvSpPr>
            <p:cNvPr id="101" name="Rectangle 2">
              <a:extLst>
                <a:ext uri="{FF2B5EF4-FFF2-40B4-BE49-F238E27FC236}">
                  <a16:creationId xmlns:a16="http://schemas.microsoft.com/office/drawing/2014/main" id="{519A7EB2-DB75-4351-804E-36D1D7011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CC9B3836-DE44-49A4-BAD5-399C6C280BF0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102" name="矩形: 剪去单角 101">
                <a:extLst>
                  <a:ext uri="{FF2B5EF4-FFF2-40B4-BE49-F238E27FC236}">
                    <a16:creationId xmlns:a16="http://schemas.microsoft.com/office/drawing/2014/main" id="{E5FFB75D-48C8-4226-B097-4A0E73D9D561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98DA34B1-DB0B-43C6-B3BA-8A9CEDE7CF33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8B9F8C36-9AEC-483F-B7DB-994AB201A8D0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8" name="Text Box 2">
            <a:extLst>
              <a:ext uri="{FF2B5EF4-FFF2-40B4-BE49-F238E27FC236}">
                <a16:creationId xmlns:a16="http://schemas.microsoft.com/office/drawing/2014/main" id="{00611294-9060-4AB3-B025-9EEEC1C0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53" y="1949512"/>
            <a:ext cx="8441652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分析：假定有一个无表头结点的递增排序的链表，插入一个新结点，使其仍然递增。</a:t>
            </a:r>
          </a:p>
        </p:txBody>
      </p:sp>
      <p:sp>
        <p:nvSpPr>
          <p:cNvPr id="109" name="Text Box 3">
            <a:extLst>
              <a:ext uri="{FF2B5EF4-FFF2-40B4-BE49-F238E27FC236}">
                <a16:creationId xmlns:a16="http://schemas.microsoft.com/office/drawing/2014/main" id="{A22D0A1A-2D12-46C2-B6B6-760110C43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4682" y="3690929"/>
            <a:ext cx="114300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110" name="Rectangle 4">
            <a:extLst>
              <a:ext uri="{FF2B5EF4-FFF2-40B4-BE49-F238E27FC236}">
                <a16:creationId xmlns:a16="http://schemas.microsoft.com/office/drawing/2014/main" id="{4CC88B99-B981-49F7-914D-EA59336C9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5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4C8BEF6A-5ED7-4729-B7F8-5A647A7DF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2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12" name="Line 6">
            <a:extLst>
              <a:ext uri="{FF2B5EF4-FFF2-40B4-BE49-F238E27FC236}">
                <a16:creationId xmlns:a16="http://schemas.microsoft.com/office/drawing/2014/main" id="{7F5A92C6-1FC5-4BF5-A2FA-BDC45EDAB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282" y="36845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7">
            <a:extLst>
              <a:ext uri="{FF2B5EF4-FFF2-40B4-BE49-F238E27FC236}">
                <a16:creationId xmlns:a16="http://schemas.microsoft.com/office/drawing/2014/main" id="{5458B8BF-D093-42BA-8299-DD909F2E66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282" y="41417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Line 8">
            <a:extLst>
              <a:ext uri="{FF2B5EF4-FFF2-40B4-BE49-F238E27FC236}">
                <a16:creationId xmlns:a16="http://schemas.microsoft.com/office/drawing/2014/main" id="{4C071AF0-749F-4EA3-840A-B1A5B8E8DB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2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5" name="Line 9">
            <a:extLst>
              <a:ext uri="{FF2B5EF4-FFF2-40B4-BE49-F238E27FC236}">
                <a16:creationId xmlns:a16="http://schemas.microsoft.com/office/drawing/2014/main" id="{DFF41A1F-094E-4CCE-A6CF-9F74CEF33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2582" y="368457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Line 10">
            <a:extLst>
              <a:ext uri="{FF2B5EF4-FFF2-40B4-BE49-F238E27FC236}">
                <a16:creationId xmlns:a16="http://schemas.microsoft.com/office/drawing/2014/main" id="{9E6AE40D-FF34-494C-9937-6F622CDA9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78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Rectangle 11">
            <a:extLst>
              <a:ext uri="{FF2B5EF4-FFF2-40B4-BE49-F238E27FC236}">
                <a16:creationId xmlns:a16="http://schemas.microsoft.com/office/drawing/2014/main" id="{6DC21F6D-7DB5-40CA-ADEB-237D2082D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8" name="Rectangle 12">
            <a:extLst>
              <a:ext uri="{FF2B5EF4-FFF2-40B4-BE49-F238E27FC236}">
                <a16:creationId xmlns:a16="http://schemas.microsoft.com/office/drawing/2014/main" id="{985ED1E1-6113-4329-B88A-5935FECA6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4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9" name="Line 13">
            <a:extLst>
              <a:ext uri="{FF2B5EF4-FFF2-40B4-BE49-F238E27FC236}">
                <a16:creationId xmlns:a16="http://schemas.microsoft.com/office/drawing/2014/main" id="{1DB45E8B-EC45-4F41-AF3F-80E3B1B0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682" y="36845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Line 14">
            <a:extLst>
              <a:ext uri="{FF2B5EF4-FFF2-40B4-BE49-F238E27FC236}">
                <a16:creationId xmlns:a16="http://schemas.microsoft.com/office/drawing/2014/main" id="{88BFA339-267D-4ED5-A36C-F01CBBD1A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6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Line 15">
            <a:extLst>
              <a:ext uri="{FF2B5EF4-FFF2-40B4-BE49-F238E27FC236}">
                <a16:creationId xmlns:a16="http://schemas.microsoft.com/office/drawing/2014/main" id="{FF108058-E6D7-482B-8CE1-D53F3F84A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982" y="368457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Line 16">
            <a:extLst>
              <a:ext uri="{FF2B5EF4-FFF2-40B4-BE49-F238E27FC236}">
                <a16:creationId xmlns:a16="http://schemas.microsoft.com/office/drawing/2014/main" id="{90E19135-92D4-4A21-8153-33FBE8BBD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2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Rectangle 17">
            <a:extLst>
              <a:ext uri="{FF2B5EF4-FFF2-40B4-BE49-F238E27FC236}">
                <a16:creationId xmlns:a16="http://schemas.microsoft.com/office/drawing/2014/main" id="{8CAE61DC-060A-4A52-A8BE-8939E80F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1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Rectangle 18">
            <a:extLst>
              <a:ext uri="{FF2B5EF4-FFF2-40B4-BE49-F238E27FC236}">
                <a16:creationId xmlns:a16="http://schemas.microsoft.com/office/drawing/2014/main" id="{FA74EB9B-DFDC-40AE-92EC-F0CCD541C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82" y="3684579"/>
            <a:ext cx="571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endParaRPr lang="en-US" altLang="zh-CN" sz="24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5" name="Line 19">
            <a:extLst>
              <a:ext uri="{FF2B5EF4-FFF2-40B4-BE49-F238E27FC236}">
                <a16:creationId xmlns:a16="http://schemas.microsoft.com/office/drawing/2014/main" id="{E7ECF292-41A6-413F-95E0-A67AB20F8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882" y="36845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Line 20">
            <a:extLst>
              <a:ext uri="{FF2B5EF4-FFF2-40B4-BE49-F238E27FC236}">
                <a16:creationId xmlns:a16="http://schemas.microsoft.com/office/drawing/2014/main" id="{A7FA0DE5-ADB9-4900-923E-B2216618D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882" y="41417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Line 21">
            <a:extLst>
              <a:ext uri="{FF2B5EF4-FFF2-40B4-BE49-F238E27FC236}">
                <a16:creationId xmlns:a16="http://schemas.microsoft.com/office/drawing/2014/main" id="{A13DE0F7-ACD0-4120-845A-AF1049BC3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18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8" name="Line 22">
            <a:extLst>
              <a:ext uri="{FF2B5EF4-FFF2-40B4-BE49-F238E27FC236}">
                <a16:creationId xmlns:a16="http://schemas.microsoft.com/office/drawing/2014/main" id="{6431E50F-CDBF-4170-88BD-E0DA28C81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182" y="368457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9" name="Line 23">
            <a:extLst>
              <a:ext uri="{FF2B5EF4-FFF2-40B4-BE49-F238E27FC236}">
                <a16:creationId xmlns:a16="http://schemas.microsoft.com/office/drawing/2014/main" id="{9A47CB01-F3FB-4225-AD50-9CF8229A1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4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Rectangle 24">
            <a:extLst>
              <a:ext uri="{FF2B5EF4-FFF2-40B4-BE49-F238E27FC236}">
                <a16:creationId xmlns:a16="http://schemas.microsoft.com/office/drawing/2014/main" id="{3260FD40-10F1-4459-A8BC-6D78574F4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3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4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1" name="Rectangle 25">
            <a:extLst>
              <a:ext uri="{FF2B5EF4-FFF2-40B4-BE49-F238E27FC236}">
                <a16:creationId xmlns:a16="http://schemas.microsoft.com/office/drawing/2014/main" id="{F7D4A987-CEDD-4F18-A8E4-25B83F61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082" y="3684579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17</a:t>
            </a:r>
            <a:endParaRPr lang="en-US" altLang="zh-CN" sz="24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2" name="Line 26">
            <a:extLst>
              <a:ext uri="{FF2B5EF4-FFF2-40B4-BE49-F238E27FC236}">
                <a16:creationId xmlns:a16="http://schemas.microsoft.com/office/drawing/2014/main" id="{ECF0E144-A0B2-4D68-92E1-0CDA29015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082" y="36845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Line 27">
            <a:extLst>
              <a:ext uri="{FF2B5EF4-FFF2-40B4-BE49-F238E27FC236}">
                <a16:creationId xmlns:a16="http://schemas.microsoft.com/office/drawing/2014/main" id="{85C346B7-BA45-4566-B7FC-EF14A85B1C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082" y="41417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4" name="Line 28">
            <a:extLst>
              <a:ext uri="{FF2B5EF4-FFF2-40B4-BE49-F238E27FC236}">
                <a16:creationId xmlns:a16="http://schemas.microsoft.com/office/drawing/2014/main" id="{D4AC9C58-B380-4046-90D1-A6E8C8E34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0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5" name="Line 29">
            <a:extLst>
              <a:ext uri="{FF2B5EF4-FFF2-40B4-BE49-F238E27FC236}">
                <a16:creationId xmlns:a16="http://schemas.microsoft.com/office/drawing/2014/main" id="{572EE2A1-F884-4020-B5CC-6727F411B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7345" y="3692516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Line 30">
            <a:extLst>
              <a:ext uri="{FF2B5EF4-FFF2-40B4-BE49-F238E27FC236}">
                <a16:creationId xmlns:a16="http://schemas.microsoft.com/office/drawing/2014/main" id="{86E1BF3C-34BD-49EA-8DA4-AB920D568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16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Rectangle 31">
            <a:extLst>
              <a:ext uri="{FF2B5EF4-FFF2-40B4-BE49-F238E27FC236}">
                <a16:creationId xmlns:a16="http://schemas.microsoft.com/office/drawing/2014/main" id="{EDAF0D20-397C-4893-B3BE-6A7DD084F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782" y="368457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38" name="Rectangle 32">
            <a:extLst>
              <a:ext uri="{FF2B5EF4-FFF2-40B4-BE49-F238E27FC236}">
                <a16:creationId xmlns:a16="http://schemas.microsoft.com/office/drawing/2014/main" id="{84D273D7-9534-4DDE-9C1E-E9B3E46B3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5770" y="3684579"/>
            <a:ext cx="608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78</a:t>
            </a:r>
            <a:endParaRPr lang="en-US" altLang="zh-CN" sz="24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9" name="Line 33">
            <a:extLst>
              <a:ext uri="{FF2B5EF4-FFF2-40B4-BE49-F238E27FC236}">
                <a16:creationId xmlns:a16="http://schemas.microsoft.com/office/drawing/2014/main" id="{E9834946-C105-4FF3-9979-2569BA442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232" y="3692516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Line 34">
            <a:extLst>
              <a:ext uri="{FF2B5EF4-FFF2-40B4-BE49-F238E27FC236}">
                <a16:creationId xmlns:a16="http://schemas.microsoft.com/office/drawing/2014/main" id="{959F4BA3-0F63-4907-986D-CCB90946C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482" y="41417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Line 35">
            <a:extLst>
              <a:ext uri="{FF2B5EF4-FFF2-40B4-BE49-F238E27FC236}">
                <a16:creationId xmlns:a16="http://schemas.microsoft.com/office/drawing/2014/main" id="{F4DED488-9797-4133-8EF4-A89CA7DBE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4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Line 36">
            <a:extLst>
              <a:ext uri="{FF2B5EF4-FFF2-40B4-BE49-F238E27FC236}">
                <a16:creationId xmlns:a16="http://schemas.microsoft.com/office/drawing/2014/main" id="{32706DF8-A518-40B6-83C8-FC9D11E12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3782" y="368457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3" name="Line 37">
            <a:extLst>
              <a:ext uri="{FF2B5EF4-FFF2-40B4-BE49-F238E27FC236}">
                <a16:creationId xmlns:a16="http://schemas.microsoft.com/office/drawing/2014/main" id="{86653809-9D35-4755-89ED-90566A913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9082" y="368457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Line 38">
            <a:extLst>
              <a:ext uri="{FF2B5EF4-FFF2-40B4-BE49-F238E27FC236}">
                <a16:creationId xmlns:a16="http://schemas.microsoft.com/office/drawing/2014/main" id="{4BFE6D69-08E4-4705-8D97-85EC6AD89D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0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Line 39">
            <a:extLst>
              <a:ext uri="{FF2B5EF4-FFF2-40B4-BE49-F238E27FC236}">
                <a16:creationId xmlns:a16="http://schemas.microsoft.com/office/drawing/2014/main" id="{C125B013-2ABD-4B73-969C-BD228C3A0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4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Line 40">
            <a:extLst>
              <a:ext uri="{FF2B5EF4-FFF2-40B4-BE49-F238E27FC236}">
                <a16:creationId xmlns:a16="http://schemas.microsoft.com/office/drawing/2014/main" id="{F2EEF78A-11F6-4EF2-928A-EFC53522E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46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Line 41">
            <a:extLst>
              <a:ext uri="{FF2B5EF4-FFF2-40B4-BE49-F238E27FC236}">
                <a16:creationId xmlns:a16="http://schemas.microsoft.com/office/drawing/2014/main" id="{8E87E2AB-986F-4D9C-A958-890249DA0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6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8" name="Line 42">
            <a:extLst>
              <a:ext uri="{FF2B5EF4-FFF2-40B4-BE49-F238E27FC236}">
                <a16:creationId xmlns:a16="http://schemas.microsoft.com/office/drawing/2014/main" id="{C263C46F-A8A5-4B6A-9B58-7F332F375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0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Line 43">
            <a:extLst>
              <a:ext uri="{FF2B5EF4-FFF2-40B4-BE49-F238E27FC236}">
                <a16:creationId xmlns:a16="http://schemas.microsoft.com/office/drawing/2014/main" id="{D9E257B2-1545-4C24-B3B4-98B102FA2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1282" y="39131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Text Box 44">
            <a:extLst>
              <a:ext uri="{FF2B5EF4-FFF2-40B4-BE49-F238E27FC236}">
                <a16:creationId xmlns:a16="http://schemas.microsoft.com/office/drawing/2014/main" id="{559F446D-79AE-4801-9879-5DB87B05A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282" y="3608379"/>
            <a:ext cx="457200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grpSp>
        <p:nvGrpSpPr>
          <p:cNvPr id="151" name="Group 45">
            <a:extLst>
              <a:ext uri="{FF2B5EF4-FFF2-40B4-BE49-F238E27FC236}">
                <a16:creationId xmlns:a16="http://schemas.microsoft.com/office/drawing/2014/main" id="{E7EA7D82-B5C2-42DC-AABE-C4B9EB2FCD1A}"/>
              </a:ext>
            </a:extLst>
          </p:cNvPr>
          <p:cNvGrpSpPr>
            <a:grpSpLocks/>
          </p:cNvGrpSpPr>
          <p:nvPr/>
        </p:nvGrpSpPr>
        <p:grpSpPr bwMode="auto">
          <a:xfrm>
            <a:off x="4800282" y="2460616"/>
            <a:ext cx="2438400" cy="533400"/>
            <a:chOff x="1968" y="768"/>
            <a:chExt cx="1536" cy="336"/>
          </a:xfrm>
        </p:grpSpPr>
        <p:sp>
          <p:nvSpPr>
            <p:cNvPr id="152" name="Rectangle 46">
              <a:extLst>
                <a:ext uri="{FF2B5EF4-FFF2-40B4-BE49-F238E27FC236}">
                  <a16:creationId xmlns:a16="http://schemas.microsoft.com/office/drawing/2014/main" id="{88058E04-BF5A-44BA-AFEE-6B85B6898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3" name="Text Box 47">
              <a:extLst>
                <a:ext uri="{FF2B5EF4-FFF2-40B4-BE49-F238E27FC236}">
                  <a16:creationId xmlns:a16="http://schemas.microsoft.com/office/drawing/2014/main" id="{B10B2B1C-2E59-41CA-8B93-0193E3AF4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154" name="Rectangle 48">
              <a:extLst>
                <a:ext uri="{FF2B5EF4-FFF2-40B4-BE49-F238E27FC236}">
                  <a16:creationId xmlns:a16="http://schemas.microsoft.com/office/drawing/2014/main" id="{7C6C581C-6EB9-406D-AC42-D93E3B43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816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5" name="Rectangle 49">
              <a:extLst>
                <a:ext uri="{FF2B5EF4-FFF2-40B4-BE49-F238E27FC236}">
                  <a16:creationId xmlns:a16="http://schemas.microsoft.com/office/drawing/2014/main" id="{879BF2D6-66B1-4993-B958-E1213F5AE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16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156" name="Line 50">
              <a:extLst>
                <a:ext uri="{FF2B5EF4-FFF2-40B4-BE49-F238E27FC236}">
                  <a16:creationId xmlns:a16="http://schemas.microsoft.com/office/drawing/2014/main" id="{8474A959-6246-4062-B18D-17AF1B83A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62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7" name="Line 51">
              <a:extLst>
                <a:ext uri="{FF2B5EF4-FFF2-40B4-BE49-F238E27FC236}">
                  <a16:creationId xmlns:a16="http://schemas.microsoft.com/office/drawing/2014/main" id="{D947FFDA-0BFB-4ECA-B30C-7E6149C4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04"/>
              <a:ext cx="62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Line 52">
              <a:extLst>
                <a:ext uri="{FF2B5EF4-FFF2-40B4-BE49-F238E27FC236}">
                  <a16:creationId xmlns:a16="http://schemas.microsoft.com/office/drawing/2014/main" id="{947F8B6D-CC97-4D4A-8751-10A80F50F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Line 53">
              <a:extLst>
                <a:ext uri="{FF2B5EF4-FFF2-40B4-BE49-F238E27FC236}">
                  <a16:creationId xmlns:a16="http://schemas.microsoft.com/office/drawing/2014/main" id="{FBECD165-BF85-4FE8-B4CE-26E8411C1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8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0" name="Line 54">
              <a:extLst>
                <a:ext uri="{FF2B5EF4-FFF2-40B4-BE49-F238E27FC236}">
                  <a16:creationId xmlns:a16="http://schemas.microsoft.com/office/drawing/2014/main" id="{488DB47D-C662-4CD3-8010-509F3104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1" name="Line 55">
              <a:extLst>
                <a:ext uri="{FF2B5EF4-FFF2-40B4-BE49-F238E27FC236}">
                  <a16:creationId xmlns:a16="http://schemas.microsoft.com/office/drawing/2014/main" id="{65A35FBC-D439-497F-9B4C-214A45A9F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2" name="Line 56">
            <a:extLst>
              <a:ext uri="{FF2B5EF4-FFF2-40B4-BE49-F238E27FC236}">
                <a16:creationId xmlns:a16="http://schemas.microsoft.com/office/drawing/2014/main" id="{2878541D-46A9-4B90-8A26-3958A655C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682" y="414177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3" name="Group 57">
            <a:extLst>
              <a:ext uri="{FF2B5EF4-FFF2-40B4-BE49-F238E27FC236}">
                <a16:creationId xmlns:a16="http://schemas.microsoft.com/office/drawing/2014/main" id="{DE638BF7-2B29-45D9-9EAB-3EDF80BB9F47}"/>
              </a:ext>
            </a:extLst>
          </p:cNvPr>
          <p:cNvGrpSpPr>
            <a:grpSpLocks/>
          </p:cNvGrpSpPr>
          <p:nvPr/>
        </p:nvGrpSpPr>
        <p:grpSpPr bwMode="auto">
          <a:xfrm>
            <a:off x="1752282" y="4374181"/>
            <a:ext cx="2438400" cy="1363663"/>
            <a:chOff x="3984" y="3456"/>
            <a:chExt cx="1536" cy="859"/>
          </a:xfrm>
        </p:grpSpPr>
        <p:sp>
          <p:nvSpPr>
            <p:cNvPr id="164" name="Rectangle 58">
              <a:extLst>
                <a:ext uri="{FF2B5EF4-FFF2-40B4-BE49-F238E27FC236}">
                  <a16:creationId xmlns:a16="http://schemas.microsoft.com/office/drawing/2014/main" id="{47EDF385-2609-4439-B659-185A4C2E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4032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Text Box 59">
              <a:extLst>
                <a:ext uri="{FF2B5EF4-FFF2-40B4-BE49-F238E27FC236}">
                  <a16:creationId xmlns:a16="http://schemas.microsoft.com/office/drawing/2014/main" id="{9B604C62-C110-4F0A-8894-C6AF02A4C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984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66" name="Rectangle 60">
              <a:extLst>
                <a:ext uri="{FF2B5EF4-FFF2-40B4-BE49-F238E27FC236}">
                  <a16:creationId xmlns:a16="http://schemas.microsoft.com/office/drawing/2014/main" id="{29DE54AC-A041-4CCD-8249-BA44C476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32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^</a:t>
              </a:r>
            </a:p>
          </p:txBody>
        </p:sp>
        <p:sp>
          <p:nvSpPr>
            <p:cNvPr id="167" name="Text Box 61">
              <a:extLst>
                <a:ext uri="{FF2B5EF4-FFF2-40B4-BE49-F238E27FC236}">
                  <a16:creationId xmlns:a16="http://schemas.microsoft.com/office/drawing/2014/main" id="{E6E4099A-BDD6-44A4-8F7B-F1763A21E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984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68" name="Line 62">
              <a:extLst>
                <a:ext uri="{FF2B5EF4-FFF2-40B4-BE49-F238E27FC236}">
                  <a16:creationId xmlns:a16="http://schemas.microsoft.com/office/drawing/2014/main" id="{0C71276E-C342-4819-BA8D-93D4E6EBB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28" y="3456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9" name="Rectangle 63">
            <a:extLst>
              <a:ext uri="{FF2B5EF4-FFF2-40B4-BE49-F238E27FC236}">
                <a16:creationId xmlns:a16="http://schemas.microsoft.com/office/drawing/2014/main" id="{9191BB92-67B0-486A-874A-8FF28FE1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682" y="4217979"/>
            <a:ext cx="2971800" cy="147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0" name="Group 64">
            <a:extLst>
              <a:ext uri="{FF2B5EF4-FFF2-40B4-BE49-F238E27FC236}">
                <a16:creationId xmlns:a16="http://schemas.microsoft.com/office/drawing/2014/main" id="{30B95E2C-EEE1-49C1-A596-F2B547B9FB49}"/>
              </a:ext>
            </a:extLst>
          </p:cNvPr>
          <p:cNvGrpSpPr>
            <a:grpSpLocks/>
          </p:cNvGrpSpPr>
          <p:nvPr/>
        </p:nvGrpSpPr>
        <p:grpSpPr bwMode="auto">
          <a:xfrm>
            <a:off x="2971482" y="4217980"/>
            <a:ext cx="2438400" cy="1363663"/>
            <a:chOff x="192" y="1920"/>
            <a:chExt cx="1536" cy="859"/>
          </a:xfrm>
        </p:grpSpPr>
        <p:sp>
          <p:nvSpPr>
            <p:cNvPr id="171" name="Rectangle 65">
              <a:extLst>
                <a:ext uri="{FF2B5EF4-FFF2-40B4-BE49-F238E27FC236}">
                  <a16:creationId xmlns:a16="http://schemas.microsoft.com/office/drawing/2014/main" id="{ADFF9E46-DBA7-4A4C-A0C3-3CBBC9F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2" name="Text Box 66">
              <a:extLst>
                <a:ext uri="{FF2B5EF4-FFF2-40B4-BE49-F238E27FC236}">
                  <a16:creationId xmlns:a16="http://schemas.microsoft.com/office/drawing/2014/main" id="{251E547F-C45D-4CF6-B63F-08A7896CF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73" name="Rectangle 67">
              <a:extLst>
                <a:ext uri="{FF2B5EF4-FFF2-40B4-BE49-F238E27FC236}">
                  <a16:creationId xmlns:a16="http://schemas.microsoft.com/office/drawing/2014/main" id="{4E35D3C4-5366-455F-84D4-DF162E30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4" name="Text Box 68">
              <a:extLst>
                <a:ext uri="{FF2B5EF4-FFF2-40B4-BE49-F238E27FC236}">
                  <a16:creationId xmlns:a16="http://schemas.microsoft.com/office/drawing/2014/main" id="{A4EEAE79-01EB-4356-B793-ADAB74736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75" name="Line 69">
              <a:extLst>
                <a:ext uri="{FF2B5EF4-FFF2-40B4-BE49-F238E27FC236}">
                  <a16:creationId xmlns:a16="http://schemas.microsoft.com/office/drawing/2014/main" id="{8A983333-9038-497A-BB1B-C5B3C66E7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6" name="Line 70">
              <a:extLst>
                <a:ext uri="{FF2B5EF4-FFF2-40B4-BE49-F238E27FC236}">
                  <a16:creationId xmlns:a16="http://schemas.microsoft.com/office/drawing/2014/main" id="{2923F2EF-39BA-4EBE-9EFC-C0938FE1BA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7" name="Rectangle 71">
            <a:extLst>
              <a:ext uri="{FF2B5EF4-FFF2-40B4-BE49-F238E27FC236}">
                <a16:creationId xmlns:a16="http://schemas.microsoft.com/office/drawing/2014/main" id="{2E837F1D-AF35-40B2-BE2E-C37EBF2EC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482" y="4217979"/>
            <a:ext cx="2971800" cy="147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8" name="Group 72">
            <a:extLst>
              <a:ext uri="{FF2B5EF4-FFF2-40B4-BE49-F238E27FC236}">
                <a16:creationId xmlns:a16="http://schemas.microsoft.com/office/drawing/2014/main" id="{3C1AE9A0-F31B-4E23-A83B-33ACB11624CC}"/>
              </a:ext>
            </a:extLst>
          </p:cNvPr>
          <p:cNvGrpSpPr>
            <a:grpSpLocks/>
          </p:cNvGrpSpPr>
          <p:nvPr/>
        </p:nvGrpSpPr>
        <p:grpSpPr bwMode="auto">
          <a:xfrm>
            <a:off x="4419282" y="4113205"/>
            <a:ext cx="2438400" cy="1363663"/>
            <a:chOff x="192" y="1920"/>
            <a:chExt cx="1536" cy="859"/>
          </a:xfrm>
        </p:grpSpPr>
        <p:sp>
          <p:nvSpPr>
            <p:cNvPr id="179" name="Rectangle 73">
              <a:extLst>
                <a:ext uri="{FF2B5EF4-FFF2-40B4-BE49-F238E27FC236}">
                  <a16:creationId xmlns:a16="http://schemas.microsoft.com/office/drawing/2014/main" id="{1E9EE8F1-475B-4B11-BD3C-6E7DE114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0" name="Text Box 74">
              <a:extLst>
                <a:ext uri="{FF2B5EF4-FFF2-40B4-BE49-F238E27FC236}">
                  <a16:creationId xmlns:a16="http://schemas.microsoft.com/office/drawing/2014/main" id="{E64B778B-5077-4D88-BC72-747D2D01D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81" name="Rectangle 75">
              <a:extLst>
                <a:ext uri="{FF2B5EF4-FFF2-40B4-BE49-F238E27FC236}">
                  <a16:creationId xmlns:a16="http://schemas.microsoft.com/office/drawing/2014/main" id="{AD599744-BC8D-44F9-9CFB-81FE25A04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2" name="Text Box 76">
              <a:extLst>
                <a:ext uri="{FF2B5EF4-FFF2-40B4-BE49-F238E27FC236}">
                  <a16:creationId xmlns:a16="http://schemas.microsoft.com/office/drawing/2014/main" id="{E1C93248-4417-4452-9762-F6BE16EAB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36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83" name="Line 77">
              <a:extLst>
                <a:ext uri="{FF2B5EF4-FFF2-40B4-BE49-F238E27FC236}">
                  <a16:creationId xmlns:a16="http://schemas.microsoft.com/office/drawing/2014/main" id="{BD68FC40-48B8-4EDF-8D99-1C0A27825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4" name="Line 78">
              <a:extLst>
                <a:ext uri="{FF2B5EF4-FFF2-40B4-BE49-F238E27FC236}">
                  <a16:creationId xmlns:a16="http://schemas.microsoft.com/office/drawing/2014/main" id="{41EBE875-AE84-4036-9822-02ADBE2DC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5" name="Line 79">
            <a:extLst>
              <a:ext uri="{FF2B5EF4-FFF2-40B4-BE49-F238E27FC236}">
                <a16:creationId xmlns:a16="http://schemas.microsoft.com/office/drawing/2014/main" id="{AC1AFA29-F39B-42AB-AB4A-D90DF90BE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682" y="2967029"/>
            <a:ext cx="0" cy="717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6" name="Line 80">
            <a:extLst>
              <a:ext uri="{FF2B5EF4-FFF2-40B4-BE49-F238E27FC236}">
                <a16:creationId xmlns:a16="http://schemas.microsoft.com/office/drawing/2014/main" id="{F203623E-5D33-4950-B246-23BBEDE22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482" y="2940041"/>
            <a:ext cx="723900" cy="973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7" name="Group 81">
            <a:extLst>
              <a:ext uri="{FF2B5EF4-FFF2-40B4-BE49-F238E27FC236}">
                <a16:creationId xmlns:a16="http://schemas.microsoft.com/office/drawing/2014/main" id="{391FD1F7-1ECA-4CBC-B5C0-40DC54249FA0}"/>
              </a:ext>
            </a:extLst>
          </p:cNvPr>
          <p:cNvGrpSpPr>
            <a:grpSpLocks/>
          </p:cNvGrpSpPr>
          <p:nvPr/>
        </p:nvGrpSpPr>
        <p:grpSpPr bwMode="auto">
          <a:xfrm>
            <a:off x="5714682" y="3760779"/>
            <a:ext cx="457200" cy="304800"/>
            <a:chOff x="2640" y="1680"/>
            <a:chExt cx="288" cy="192"/>
          </a:xfrm>
        </p:grpSpPr>
        <p:sp>
          <p:nvSpPr>
            <p:cNvPr id="188" name="Rectangle 82">
              <a:extLst>
                <a:ext uri="{FF2B5EF4-FFF2-40B4-BE49-F238E27FC236}">
                  <a16:creationId xmlns:a16="http://schemas.microsoft.com/office/drawing/2014/main" id="{9DDE4FD7-0546-4C49-B815-B43A5C0C3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9" name="Line 83">
              <a:extLst>
                <a:ext uri="{FF2B5EF4-FFF2-40B4-BE49-F238E27FC236}">
                  <a16:creationId xmlns:a16="http://schemas.microsoft.com/office/drawing/2014/main" id="{32492010-5013-4AA9-947B-223E1DC24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8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0" name="Text Box 84">
            <a:extLst>
              <a:ext uri="{FF2B5EF4-FFF2-40B4-BE49-F238E27FC236}">
                <a16:creationId xmlns:a16="http://schemas.microsoft.com/office/drawing/2014/main" id="{69D16556-BD19-4373-9EAC-A31D5CB18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681" y="4323739"/>
            <a:ext cx="3200400" cy="5256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f-&gt;next=p;</a:t>
            </a:r>
          </a:p>
        </p:txBody>
      </p:sp>
      <p:sp>
        <p:nvSpPr>
          <p:cNvPr id="191" name="Text Box 85">
            <a:extLst>
              <a:ext uri="{FF2B5EF4-FFF2-40B4-BE49-F238E27FC236}">
                <a16:creationId xmlns:a16="http://schemas.microsoft.com/office/drawing/2014/main" id="{2EDE9D26-D08F-4AB1-BCA1-8B7420934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8920" y="4857139"/>
            <a:ext cx="3200400" cy="5256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q-&gt;next=f;  </a:t>
            </a:r>
          </a:p>
        </p:txBody>
      </p:sp>
      <p:sp>
        <p:nvSpPr>
          <p:cNvPr id="192" name="Line 86">
            <a:extLst>
              <a:ext uri="{FF2B5EF4-FFF2-40B4-BE49-F238E27FC236}">
                <a16:creationId xmlns:a16="http://schemas.microsoft.com/office/drawing/2014/main" id="{2D0DE0FC-2015-4AEB-B1DD-9D9D641D3D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6732" y="2911466"/>
            <a:ext cx="31750" cy="1001713"/>
          </a:xfrm>
          <a:prstGeom prst="line">
            <a:avLst/>
          </a:prstGeom>
          <a:noFill/>
          <a:ln w="57150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93" name="Text Box 87">
            <a:extLst>
              <a:ext uri="{FF2B5EF4-FFF2-40B4-BE49-F238E27FC236}">
                <a16:creationId xmlns:a16="http://schemas.microsoft.com/office/drawing/2014/main" id="{7B82FD6E-D540-4B3B-A28C-B7399580C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507" y="5466739"/>
            <a:ext cx="8664575" cy="1341393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 , q 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可能为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NULL</a:t>
            </a:r>
          </a:p>
          <a:p>
            <a:pPr marL="342900" indent="-34290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 , q 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同时空，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往空表插入第一个节点；   </a:t>
            </a:r>
            <a:endParaRPr lang="en-US" altLang="zh-CN" sz="16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circleNumDbPlain"/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仅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为空，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尾部插入，数据插入到链表的尾部；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③  仅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q 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为空，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C0C0C0"/>
                </a:highlight>
                <a:latin typeface="+mn-lt"/>
                <a:ea typeface="+mn-ea"/>
                <a:cs typeface="+mn-ea"/>
                <a:sym typeface="+mn-lt"/>
              </a:rPr>
              <a:t>首部插入，插入的数据作为单链表的第一个节点；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86A9B8E-E798-43F2-8D7B-632392A1A649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+mn-ea"/>
                <a:sym typeface="+mn-lt"/>
              </a:rPr>
              <a:t>不带表头节点的单链表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EC91B0A-E447-4667-81F3-EAE0F4237DDA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69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7" grpId="0" animBg="1"/>
      <p:bldP spid="190" grpId="0" animBg="1"/>
      <p:bldP spid="1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F17EA140-F862-4515-A571-E81B9D42367E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F7A4CF8-13DD-4163-A240-16E808DE0693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 </a:t>
            </a:r>
            <a:r>
              <a:rPr lang="zh-CN" altLang="en-US" sz="2400" b="1" dirty="0">
                <a:solidFill>
                  <a:srgbClr val="00B050"/>
                </a:solidFill>
                <a:cs typeface="+mn-ea"/>
                <a:sym typeface="+mn-lt"/>
              </a:rPr>
              <a:t>不带表头节点的单链表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2" name="Text Box 63">
            <a:extLst>
              <a:ext uri="{FF2B5EF4-FFF2-40B4-BE49-F238E27FC236}">
                <a16:creationId xmlns:a16="http://schemas.microsoft.com/office/drawing/2014/main" id="{E980A352-A530-42B2-8818-7C867069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747" y="2223319"/>
            <a:ext cx="1880597" cy="4013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代表空表插入</a:t>
            </a:r>
          </a:p>
        </p:txBody>
      </p:sp>
      <p:sp>
        <p:nvSpPr>
          <p:cNvPr id="206" name="Line 2">
            <a:extLst>
              <a:ext uri="{FF2B5EF4-FFF2-40B4-BE49-F238E27FC236}">
                <a16:creationId xmlns:a16="http://schemas.microsoft.com/office/drawing/2014/main" id="{16B72E23-09EF-41A0-AF5E-7087422026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894" y="347685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7" name="AutoShape 3">
            <a:extLst>
              <a:ext uri="{FF2B5EF4-FFF2-40B4-BE49-F238E27FC236}">
                <a16:creationId xmlns:a16="http://schemas.microsoft.com/office/drawing/2014/main" id="{3AF14327-6A3D-41A2-B3C1-A3BDFB793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306" y="3857854"/>
            <a:ext cx="3036888" cy="92868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p!=NULL&amp;&amp;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e &gt; p-&gt;data</a:t>
            </a:r>
          </a:p>
        </p:txBody>
      </p:sp>
      <p:sp>
        <p:nvSpPr>
          <p:cNvPr id="208" name="Line 4">
            <a:extLst>
              <a:ext uri="{FF2B5EF4-FFF2-40B4-BE49-F238E27FC236}">
                <a16:creationId xmlns:a16="http://schemas.microsoft.com/office/drawing/2014/main" id="{2BF1BB54-4D60-4B3B-A085-8A145710F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19" y="4799241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9" name="Line 5">
            <a:extLst>
              <a:ext uri="{FF2B5EF4-FFF2-40B4-BE49-F238E27FC236}">
                <a16:creationId xmlns:a16="http://schemas.microsoft.com/office/drawing/2014/main" id="{F1B8BCED-10E7-4E1B-8BDC-43396D1C1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84306" y="3651479"/>
            <a:ext cx="1562100" cy="127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0" name="Line 6">
            <a:extLst>
              <a:ext uri="{FF2B5EF4-FFF2-40B4-BE49-F238E27FC236}">
                <a16:creationId xmlns:a16="http://schemas.microsoft.com/office/drawing/2014/main" id="{3EF02124-6915-42B4-84E9-43FE06ABDF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431" y="3638779"/>
            <a:ext cx="0" cy="282257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1" name="Line 7">
            <a:extLst>
              <a:ext uri="{FF2B5EF4-FFF2-40B4-BE49-F238E27FC236}">
                <a16:creationId xmlns:a16="http://schemas.microsoft.com/office/drawing/2014/main" id="{E023A054-1863-45BC-9F7B-713BE23FA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8431" y="6432537"/>
            <a:ext cx="1600200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2" name="Text Box 8">
            <a:extLst>
              <a:ext uri="{FF2B5EF4-FFF2-40B4-BE49-F238E27FC236}">
                <a16:creationId xmlns:a16="http://schemas.microsoft.com/office/drawing/2014/main" id="{DC83E315-2E7C-486D-A69D-ADDE08797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31" y="4677004"/>
            <a:ext cx="6858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真</a:t>
            </a:r>
          </a:p>
        </p:txBody>
      </p:sp>
      <p:sp>
        <p:nvSpPr>
          <p:cNvPr id="213" name="Text Box 9">
            <a:extLst>
              <a:ext uri="{FF2B5EF4-FFF2-40B4-BE49-F238E27FC236}">
                <a16:creationId xmlns:a16="http://schemas.microsoft.com/office/drawing/2014/main" id="{CFEFB123-A56E-4C7D-8387-233C4440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066" y="4511904"/>
            <a:ext cx="487362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214" name="AutoShape 11">
            <a:extLst>
              <a:ext uri="{FF2B5EF4-FFF2-40B4-BE49-F238E27FC236}">
                <a16:creationId xmlns:a16="http://schemas.microsoft.com/office/drawing/2014/main" id="{4EE66319-9FC9-40A0-A1C4-3957483BA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906" y="1928236"/>
            <a:ext cx="1143000" cy="288000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插入算法</a:t>
            </a:r>
          </a:p>
        </p:txBody>
      </p:sp>
      <p:sp>
        <p:nvSpPr>
          <p:cNvPr id="215" name="AutoShape 12">
            <a:extLst>
              <a:ext uri="{FF2B5EF4-FFF2-40B4-BE49-F238E27FC236}">
                <a16:creationId xmlns:a16="http://schemas.microsoft.com/office/drawing/2014/main" id="{5F92BAA2-7268-4130-843A-5A9F993C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6419" y="6319551"/>
            <a:ext cx="1143000" cy="288000"/>
          </a:xfrm>
          <a:prstGeom prst="flowChartTerminator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</a:p>
        </p:txBody>
      </p:sp>
      <p:sp>
        <p:nvSpPr>
          <p:cNvPr id="216" name="Rectangle 13">
            <a:extLst>
              <a:ext uri="{FF2B5EF4-FFF2-40B4-BE49-F238E27FC236}">
                <a16:creationId xmlns:a16="http://schemas.microsoft.com/office/drawing/2014/main" id="{08117A53-B805-4F5E-B415-57549210F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19" y="3091091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head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17" name="Rectangle 14">
            <a:extLst>
              <a:ext uri="{FF2B5EF4-FFF2-40B4-BE49-F238E27FC236}">
                <a16:creationId xmlns:a16="http://schemas.microsoft.com/office/drawing/2014/main" id="{C6730384-48DF-445D-B5E9-070E1ACD3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794" y="5104041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q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8" name="Rectangle 15">
            <a:extLst>
              <a:ext uri="{FF2B5EF4-FFF2-40B4-BE49-F238E27FC236}">
                <a16:creationId xmlns:a16="http://schemas.microsoft.com/office/drawing/2014/main" id="{4810E347-498D-4353-BB04-5AE6FFF4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794" y="5759679"/>
            <a:ext cx="16764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p-&gt;next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p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9" name="Line 16">
            <a:extLst>
              <a:ext uri="{FF2B5EF4-FFF2-40B4-BE49-F238E27FC236}">
                <a16:creationId xmlns:a16="http://schemas.microsoft.com/office/drawing/2014/main" id="{4BF37F47-C405-43C7-997C-51D80770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31" y="6127737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0" name="Line 17">
            <a:extLst>
              <a:ext uri="{FF2B5EF4-FFF2-40B4-BE49-F238E27FC236}">
                <a16:creationId xmlns:a16="http://schemas.microsoft.com/office/drawing/2014/main" id="{337AEAE0-0E0D-456C-9D0F-56882DC2A0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19" y="5481866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1" name="Rectangle 18">
            <a:extLst>
              <a:ext uri="{FF2B5EF4-FFF2-40B4-BE49-F238E27FC236}">
                <a16:creationId xmlns:a16="http://schemas.microsoft.com/office/drawing/2014/main" id="{8EC22BE5-C456-4740-9665-A1162A04C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6144" y="2376716"/>
            <a:ext cx="1676400" cy="381000"/>
          </a:xfrm>
          <a:prstGeom prst="rect">
            <a:avLst/>
          </a:prstGeom>
          <a:noFill/>
          <a:ln w="9525">
            <a:solidFill>
              <a:srgbClr val="1C12D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NULL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q</a:t>
            </a:r>
            <a:endParaRPr lang="en-US" altLang="zh-CN" sz="1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22" name="Line 19">
            <a:extLst>
              <a:ext uri="{FF2B5EF4-FFF2-40B4-BE49-F238E27FC236}">
                <a16:creationId xmlns:a16="http://schemas.microsoft.com/office/drawing/2014/main" id="{06648684-9CBD-4990-A4E3-3915BF007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894" y="278470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3" name="Line 20">
            <a:extLst>
              <a:ext uri="{FF2B5EF4-FFF2-40B4-BE49-F238E27FC236}">
                <a16:creationId xmlns:a16="http://schemas.microsoft.com/office/drawing/2014/main" id="{7209D646-51BE-46C7-97E2-D9BE72014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9894" y="2227903"/>
            <a:ext cx="9525" cy="15833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4" name="Line 21">
            <a:extLst>
              <a:ext uri="{FF2B5EF4-FFF2-40B4-BE49-F238E27FC236}">
                <a16:creationId xmlns:a16="http://schemas.microsoft.com/office/drawing/2014/main" id="{61D52DA9-C408-4D57-9E4A-FE74FCCC4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51885" y="6061329"/>
            <a:ext cx="0" cy="258224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" name="Line 22">
            <a:extLst>
              <a:ext uri="{FF2B5EF4-FFF2-40B4-BE49-F238E27FC236}">
                <a16:creationId xmlns:a16="http://schemas.microsoft.com/office/drawing/2014/main" id="{3C7B59B7-7797-4174-953C-21FBE769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9131" y="4327754"/>
            <a:ext cx="479425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6" name="Line 23">
            <a:extLst>
              <a:ext uri="{FF2B5EF4-FFF2-40B4-BE49-F238E27FC236}">
                <a16:creationId xmlns:a16="http://schemas.microsoft.com/office/drawing/2014/main" id="{9FB0753B-E924-43F4-86FD-C4348CEC19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78394" y="1906816"/>
            <a:ext cx="17462" cy="2420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7" name="Line 24">
            <a:extLst>
              <a:ext uri="{FF2B5EF4-FFF2-40B4-BE49-F238E27FC236}">
                <a16:creationId xmlns:a16="http://schemas.microsoft.com/office/drawing/2014/main" id="{1884E53A-ED46-4A9C-AEAA-267CB41A65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2519" y="1884591"/>
            <a:ext cx="2209800" cy="22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8" name="Line 25">
            <a:extLst>
              <a:ext uri="{FF2B5EF4-FFF2-40B4-BE49-F238E27FC236}">
                <a16:creationId xmlns:a16="http://schemas.microsoft.com/office/drawing/2014/main" id="{F7F980B3-7EA6-4B8D-BBF8-9463569161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19" y="1906816"/>
            <a:ext cx="0" cy="169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9" name="Rectangle 26">
            <a:extLst>
              <a:ext uri="{FF2B5EF4-FFF2-40B4-BE49-F238E27FC236}">
                <a16:creationId xmlns:a16="http://schemas.microsoft.com/office/drawing/2014/main" id="{B1D08E76-47B9-450C-99EA-E0E811E63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194" y="2076679"/>
            <a:ext cx="2786062" cy="369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new(f)  e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f-&gt;data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0" name="AutoShape 27">
            <a:extLst>
              <a:ext uri="{FF2B5EF4-FFF2-40B4-BE49-F238E27FC236}">
                <a16:creationId xmlns:a16="http://schemas.microsoft.com/office/drawing/2014/main" id="{D94E6F78-0823-4BF5-877B-00E53A515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94" y="3318104"/>
            <a:ext cx="1752600" cy="6858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p==NULL</a:t>
            </a:r>
          </a:p>
        </p:txBody>
      </p:sp>
      <p:sp>
        <p:nvSpPr>
          <p:cNvPr id="231" name="AutoShape 28">
            <a:extLst>
              <a:ext uri="{FF2B5EF4-FFF2-40B4-BE49-F238E27FC236}">
                <a16:creationId xmlns:a16="http://schemas.microsoft.com/office/drawing/2014/main" id="{F3196647-CC77-45AF-B833-31F6AF79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351" y="4139480"/>
            <a:ext cx="1752600" cy="6858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q==NULL</a:t>
            </a:r>
          </a:p>
        </p:txBody>
      </p:sp>
      <p:sp>
        <p:nvSpPr>
          <p:cNvPr id="232" name="AutoShape 29">
            <a:extLst>
              <a:ext uri="{FF2B5EF4-FFF2-40B4-BE49-F238E27FC236}">
                <a16:creationId xmlns:a16="http://schemas.microsoft.com/office/drawing/2014/main" id="{AF885C02-83F0-4F29-B263-68EECEAD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494" y="4158531"/>
            <a:ext cx="1752600" cy="6858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q==NULL</a:t>
            </a:r>
          </a:p>
        </p:txBody>
      </p:sp>
      <p:sp>
        <p:nvSpPr>
          <p:cNvPr id="233" name="Line 30">
            <a:extLst>
              <a:ext uri="{FF2B5EF4-FFF2-40B4-BE49-F238E27FC236}">
                <a16:creationId xmlns:a16="http://schemas.microsoft.com/office/drawing/2014/main" id="{B37FF486-1072-4FF1-A987-452C2AA7D9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72319" y="3075216"/>
            <a:ext cx="12700" cy="258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4" name="Line 31">
            <a:extLst>
              <a:ext uri="{FF2B5EF4-FFF2-40B4-BE49-F238E27FC236}">
                <a16:creationId xmlns:a16="http://schemas.microsoft.com/office/drawing/2014/main" id="{D67FEB8B-D247-4C22-ABA1-E4CF1F159E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392" y="3664179"/>
            <a:ext cx="9527" cy="47530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" name="Line 32">
            <a:extLst>
              <a:ext uri="{FF2B5EF4-FFF2-40B4-BE49-F238E27FC236}">
                <a16:creationId xmlns:a16="http://schemas.microsoft.com/office/drawing/2014/main" id="{F3C0699F-47D7-4F95-9F1E-1914AFADB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19" y="3637985"/>
            <a:ext cx="0" cy="5205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6" name="Line 33">
            <a:extLst>
              <a:ext uri="{FF2B5EF4-FFF2-40B4-BE49-F238E27FC236}">
                <a16:creationId xmlns:a16="http://schemas.microsoft.com/office/drawing/2014/main" id="{A06C7ECF-546B-4200-B7F1-11A4066984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0361" y="3657417"/>
            <a:ext cx="838146" cy="22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7" name="Line 34">
            <a:extLst>
              <a:ext uri="{FF2B5EF4-FFF2-40B4-BE49-F238E27FC236}">
                <a16:creationId xmlns:a16="http://schemas.microsoft.com/office/drawing/2014/main" id="{67C4E478-F7ED-429E-8F5A-3832C30CB0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77195" y="3651479"/>
            <a:ext cx="619124" cy="103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8" name="Text Box 35">
            <a:extLst>
              <a:ext uri="{FF2B5EF4-FFF2-40B4-BE49-F238E27FC236}">
                <a16:creationId xmlns:a16="http://schemas.microsoft.com/office/drawing/2014/main" id="{741331FE-42E0-4C65-B3BD-00BD5BB5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19" y="3908654"/>
            <a:ext cx="4572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239" name="Text Box 36">
            <a:extLst>
              <a:ext uri="{FF2B5EF4-FFF2-40B4-BE49-F238E27FC236}">
                <a16:creationId xmlns:a16="http://schemas.microsoft.com/office/drawing/2014/main" id="{56893773-427C-4CE5-8CBA-70E73D552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378" y="3761976"/>
            <a:ext cx="6858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真</a:t>
            </a:r>
          </a:p>
        </p:txBody>
      </p:sp>
      <p:sp>
        <p:nvSpPr>
          <p:cNvPr id="240" name="Rectangle 37">
            <a:extLst>
              <a:ext uri="{FF2B5EF4-FFF2-40B4-BE49-F238E27FC236}">
                <a16:creationId xmlns:a16="http://schemas.microsoft.com/office/drawing/2014/main" id="{C232C287-0266-497D-942A-FEDC04799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2727" y="5135482"/>
            <a:ext cx="1219200" cy="304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head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1" name="Rectangle 38">
            <a:extLst>
              <a:ext uri="{FF2B5EF4-FFF2-40B4-BE49-F238E27FC236}">
                <a16:creationId xmlns:a16="http://schemas.microsoft.com/office/drawing/2014/main" id="{1615FA47-4AC6-474C-B8FD-ECF9DC07A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123" y="5123411"/>
            <a:ext cx="1524000" cy="3165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q-&gt;next</a:t>
            </a:r>
          </a:p>
        </p:txBody>
      </p:sp>
      <p:sp>
        <p:nvSpPr>
          <p:cNvPr id="242" name="Rectangle 39">
            <a:extLst>
              <a:ext uri="{FF2B5EF4-FFF2-40B4-BE49-F238E27FC236}">
                <a16:creationId xmlns:a16="http://schemas.microsoft.com/office/drawing/2014/main" id="{84F6EDDF-2DBB-4DCF-BE60-1A392891E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19" y="2676754"/>
            <a:ext cx="2362200" cy="381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f-&gt;next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3" name="Line 40">
            <a:extLst>
              <a:ext uri="{FF2B5EF4-FFF2-40B4-BE49-F238E27FC236}">
                <a16:creationId xmlns:a16="http://schemas.microsoft.com/office/drawing/2014/main" id="{AA604BED-D5D0-4970-94BE-F30198912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19" y="244815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4" name="Line 41">
            <a:extLst>
              <a:ext uri="{FF2B5EF4-FFF2-40B4-BE49-F238E27FC236}">
                <a16:creationId xmlns:a16="http://schemas.microsoft.com/office/drawing/2014/main" id="{62BCCF52-A319-49F0-9A2E-6AD41D48A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4225" y="4482380"/>
            <a:ext cx="11906" cy="661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" name="Line 42">
            <a:extLst>
              <a:ext uri="{FF2B5EF4-FFF2-40B4-BE49-F238E27FC236}">
                <a16:creationId xmlns:a16="http://schemas.microsoft.com/office/drawing/2014/main" id="{E9BA6394-A906-4E67-B498-877F2FF6E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8685" y="4501431"/>
            <a:ext cx="18139" cy="63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6" name="Rectangle 43">
            <a:extLst>
              <a:ext uri="{FF2B5EF4-FFF2-40B4-BE49-F238E27FC236}">
                <a16:creationId xmlns:a16="http://schemas.microsoft.com/office/drawing/2014/main" id="{16185CE1-5500-4042-BD15-3BF3F2C0E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319" y="5060385"/>
            <a:ext cx="1524000" cy="685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-&gt;next</a:t>
            </a: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-&gt;next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7" name="Rectangle 44">
            <a:extLst>
              <a:ext uri="{FF2B5EF4-FFF2-40B4-BE49-F238E27FC236}">
                <a16:creationId xmlns:a16="http://schemas.microsoft.com/office/drawing/2014/main" id="{0B890E3A-BBC1-4532-B7CC-A4F84F35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176" y="5073084"/>
            <a:ext cx="1527175" cy="673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-&gt;next</a:t>
            </a: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head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8" name="Line 45">
            <a:extLst>
              <a:ext uri="{FF2B5EF4-FFF2-40B4-BE49-F238E27FC236}">
                <a16:creationId xmlns:a16="http://schemas.microsoft.com/office/drawing/2014/main" id="{D81E5D30-0293-4DF1-9B0B-3774ABEA53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03350" y="4482381"/>
            <a:ext cx="0" cy="5781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9" name="Line 46">
            <a:extLst>
              <a:ext uri="{FF2B5EF4-FFF2-40B4-BE49-F238E27FC236}">
                <a16:creationId xmlns:a16="http://schemas.microsoft.com/office/drawing/2014/main" id="{488D3209-1B55-4B6E-88B8-E84E990EA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8330" y="4478396"/>
            <a:ext cx="12699" cy="5819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0" name="Text Box 48">
            <a:extLst>
              <a:ext uri="{FF2B5EF4-FFF2-40B4-BE49-F238E27FC236}">
                <a16:creationId xmlns:a16="http://schemas.microsoft.com/office/drawing/2014/main" id="{D6F10D61-C2F1-463C-A9C0-83BA05C92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462" y="4550313"/>
            <a:ext cx="4572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251" name="Text Box 49">
            <a:extLst>
              <a:ext uri="{FF2B5EF4-FFF2-40B4-BE49-F238E27FC236}">
                <a16:creationId xmlns:a16="http://schemas.microsoft.com/office/drawing/2014/main" id="{D4B3E892-2463-4860-9DCF-2938DCF8F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076" y="4549366"/>
            <a:ext cx="6858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真</a:t>
            </a:r>
          </a:p>
        </p:txBody>
      </p:sp>
      <p:sp>
        <p:nvSpPr>
          <p:cNvPr id="252" name="Text Box 50">
            <a:extLst>
              <a:ext uri="{FF2B5EF4-FFF2-40B4-BE49-F238E27FC236}">
                <a16:creationId xmlns:a16="http://schemas.microsoft.com/office/drawing/2014/main" id="{2DBBE7D6-2952-4CFC-AC78-72AD10057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9419" y="4612236"/>
            <a:ext cx="6858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宋体" panose="02010600030101010101" pitchFamily="2" charset="-122"/>
              </a:rPr>
              <a:t>真</a:t>
            </a:r>
          </a:p>
        </p:txBody>
      </p:sp>
      <p:sp>
        <p:nvSpPr>
          <p:cNvPr id="253" name="Line 51">
            <a:extLst>
              <a:ext uri="{FF2B5EF4-FFF2-40B4-BE49-F238E27FC236}">
                <a16:creationId xmlns:a16="http://schemas.microsoft.com/office/drawing/2014/main" id="{B8DDFC52-0633-4200-965C-329654CA4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0749" y="6054979"/>
            <a:ext cx="4849813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4" name="Line 52">
            <a:extLst>
              <a:ext uri="{FF2B5EF4-FFF2-40B4-BE49-F238E27FC236}">
                <a16:creationId xmlns:a16="http://schemas.microsoft.com/office/drawing/2014/main" id="{859AE6FE-D494-4FFF-9A5B-42B95414E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56130" y="5438974"/>
            <a:ext cx="0" cy="6253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5" name="Line 53">
            <a:extLst>
              <a:ext uri="{FF2B5EF4-FFF2-40B4-BE49-F238E27FC236}">
                <a16:creationId xmlns:a16="http://schemas.microsoft.com/office/drawing/2014/main" id="{CD1BC790-56C1-41D4-A237-621C12B5C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1377" y="5443465"/>
            <a:ext cx="1" cy="6556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" name="Line 54">
            <a:extLst>
              <a:ext uri="{FF2B5EF4-FFF2-40B4-BE49-F238E27FC236}">
                <a16:creationId xmlns:a16="http://schemas.microsoft.com/office/drawing/2014/main" id="{8581AA62-6CBC-40B8-95C2-1CA88D9B64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4375" y="5727855"/>
            <a:ext cx="0" cy="3365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7" name="Line 55">
            <a:extLst>
              <a:ext uri="{FF2B5EF4-FFF2-40B4-BE49-F238E27FC236}">
                <a16:creationId xmlns:a16="http://schemas.microsoft.com/office/drawing/2014/main" id="{3A53FF5B-82A6-420E-833E-6087ED3F9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878383" y="5759680"/>
            <a:ext cx="0" cy="301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8" name="Text Box 56">
            <a:extLst>
              <a:ext uri="{FF2B5EF4-FFF2-40B4-BE49-F238E27FC236}">
                <a16:creationId xmlns:a16="http://schemas.microsoft.com/office/drawing/2014/main" id="{22DDA69E-6281-47AB-938A-DB8F37AE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105" y="4792284"/>
            <a:ext cx="5334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</a:p>
        </p:txBody>
      </p:sp>
      <p:sp>
        <p:nvSpPr>
          <p:cNvPr id="259" name="Text Box 57">
            <a:extLst>
              <a:ext uri="{FF2B5EF4-FFF2-40B4-BE49-F238E27FC236}">
                <a16:creationId xmlns:a16="http://schemas.microsoft.com/office/drawing/2014/main" id="{6B501BEE-9998-493D-9620-B0219F1A1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697" y="4767898"/>
            <a:ext cx="4572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</a:p>
        </p:txBody>
      </p:sp>
      <p:sp>
        <p:nvSpPr>
          <p:cNvPr id="260" name="Text Box 58">
            <a:extLst>
              <a:ext uri="{FF2B5EF4-FFF2-40B4-BE49-F238E27FC236}">
                <a16:creationId xmlns:a16="http://schemas.microsoft.com/office/drawing/2014/main" id="{C1EB9938-85AD-4DC8-9CC0-443B76F2C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9742" y="4725070"/>
            <a:ext cx="4572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③</a:t>
            </a:r>
          </a:p>
        </p:txBody>
      </p:sp>
      <p:sp>
        <p:nvSpPr>
          <p:cNvPr id="261" name="Text Box 59">
            <a:extLst>
              <a:ext uri="{FF2B5EF4-FFF2-40B4-BE49-F238E27FC236}">
                <a16:creationId xmlns:a16="http://schemas.microsoft.com/office/drawing/2014/main" id="{891DF8B0-821D-4AD9-BB56-2DB7A3E12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3582" y="4712568"/>
            <a:ext cx="45720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④</a:t>
            </a:r>
          </a:p>
        </p:txBody>
      </p:sp>
      <p:sp>
        <p:nvSpPr>
          <p:cNvPr id="262" name="Text Box 61">
            <a:extLst>
              <a:ext uri="{FF2B5EF4-FFF2-40B4-BE49-F238E27FC236}">
                <a16:creationId xmlns:a16="http://schemas.microsoft.com/office/drawing/2014/main" id="{E2E2F04F-C80E-4A8F-A2E5-68801546E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93" y="2808979"/>
            <a:ext cx="669132" cy="11215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为新元素值</a:t>
            </a:r>
          </a:p>
        </p:txBody>
      </p:sp>
      <p:sp>
        <p:nvSpPr>
          <p:cNvPr id="263" name="Text Box 62">
            <a:extLst>
              <a:ext uri="{FF2B5EF4-FFF2-40B4-BE49-F238E27FC236}">
                <a16:creationId xmlns:a16="http://schemas.microsoft.com/office/drawing/2014/main" id="{910342BE-CA45-4A06-AD3F-1D304343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814" y="2000631"/>
            <a:ext cx="423863" cy="256192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不带头结点算法</a:t>
            </a:r>
          </a:p>
        </p:txBody>
      </p:sp>
      <p:sp>
        <p:nvSpPr>
          <p:cNvPr id="264" name="Text Box 9">
            <a:extLst>
              <a:ext uri="{FF2B5EF4-FFF2-40B4-BE49-F238E27FC236}">
                <a16:creationId xmlns:a16="http://schemas.microsoft.com/office/drawing/2014/main" id="{B77A1D5C-2C21-4836-9338-021020898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873" y="3697594"/>
            <a:ext cx="488950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F0027D-EBC6-4AE9-9242-311E8ECF5678}"/>
              </a:ext>
            </a:extLst>
          </p:cNvPr>
          <p:cNvSpPr/>
          <p:nvPr/>
        </p:nvSpPr>
        <p:spPr>
          <a:xfrm>
            <a:off x="4488403" y="5123596"/>
            <a:ext cx="1219201" cy="31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1F608731-B653-4971-BB39-A67405624443}"/>
              </a:ext>
            </a:extLst>
          </p:cNvPr>
          <p:cNvSpPr/>
          <p:nvPr/>
        </p:nvSpPr>
        <p:spPr>
          <a:xfrm>
            <a:off x="5834882" y="5127426"/>
            <a:ext cx="1526241" cy="312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Text Box 63">
            <a:extLst>
              <a:ext uri="{FF2B5EF4-FFF2-40B4-BE49-F238E27FC236}">
                <a16:creationId xmlns:a16="http://schemas.microsoft.com/office/drawing/2014/main" id="{4BFBC377-0EA6-45D8-9046-F2E60259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4982" y="2794145"/>
            <a:ext cx="1880597" cy="4013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②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代表尾部插入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18515AE7-63C4-4B1E-B2E5-4E799DE00BFF}"/>
              </a:ext>
            </a:extLst>
          </p:cNvPr>
          <p:cNvSpPr/>
          <p:nvPr/>
        </p:nvSpPr>
        <p:spPr>
          <a:xfrm>
            <a:off x="7460579" y="5073084"/>
            <a:ext cx="1526241" cy="673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9" name="Text Box 63">
            <a:extLst>
              <a:ext uri="{FF2B5EF4-FFF2-40B4-BE49-F238E27FC236}">
                <a16:creationId xmlns:a16="http://schemas.microsoft.com/office/drawing/2014/main" id="{01F84346-4126-4C62-8D8E-AFC42DFB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49" y="3378784"/>
            <a:ext cx="1880597" cy="4013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③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代表首部插入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C929CD2-D23C-476D-B39F-289A1B47C09E}"/>
              </a:ext>
            </a:extLst>
          </p:cNvPr>
          <p:cNvSpPr/>
          <p:nvPr/>
        </p:nvSpPr>
        <p:spPr>
          <a:xfrm>
            <a:off x="9078420" y="5066735"/>
            <a:ext cx="1526241" cy="673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Text Box 63">
            <a:extLst>
              <a:ext uri="{FF2B5EF4-FFF2-40B4-BE49-F238E27FC236}">
                <a16:creationId xmlns:a16="http://schemas.microsoft.com/office/drawing/2014/main" id="{F9CB2A90-B172-4AD3-B95A-2AC406D6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319" y="3931859"/>
            <a:ext cx="1880597" cy="401328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④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代表一般插入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9778486-A9D7-41E7-9470-B9AEA40B406B}"/>
              </a:ext>
            </a:extLst>
          </p:cNvPr>
          <p:cNvSpPr/>
          <p:nvPr/>
        </p:nvSpPr>
        <p:spPr>
          <a:xfrm>
            <a:off x="10647925" y="4483472"/>
            <a:ext cx="1493999" cy="22176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60B4265-BEB0-44F1-BB03-6D63CF1E6119}"/>
              </a:ext>
            </a:extLst>
          </p:cNvPr>
          <p:cNvSpPr txBox="1"/>
          <p:nvPr/>
        </p:nvSpPr>
        <p:spPr>
          <a:xfrm>
            <a:off x="10755255" y="4478396"/>
            <a:ext cx="1429041" cy="2217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生成</a:t>
            </a:r>
            <a:r>
              <a:rPr lang="zh-CN" altLang="en-US" dirty="0">
                <a:solidFill>
                  <a:srgbClr val="FF0000"/>
                </a:solidFill>
              </a:rPr>
              <a:t>不带头结点</a:t>
            </a:r>
            <a:r>
              <a:rPr lang="zh-CN" altLang="en-US" dirty="0"/>
              <a:t>的有序单链表，当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为空时</a:t>
            </a:r>
            <a:r>
              <a:rPr lang="zh-CN" altLang="en-US" dirty="0">
                <a:solidFill>
                  <a:srgbClr val="FF0000"/>
                </a:solidFill>
              </a:rPr>
              <a:t>分支较多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算法较复杂</a:t>
            </a:r>
          </a:p>
        </p:txBody>
      </p:sp>
    </p:spTree>
    <p:extLst>
      <p:ext uri="{BB962C8B-B14F-4D97-AF65-F5344CB8AC3E}">
        <p14:creationId xmlns:p14="http://schemas.microsoft.com/office/powerpoint/2010/main" val="13838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 animBg="1"/>
      <p:bldP spid="2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05F57C0D-C39F-4578-A48E-40BE9F5E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343" y="2261939"/>
            <a:ext cx="8763000" cy="42981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 </a:t>
            </a:r>
            <a:r>
              <a:rPr lang="en-US" altLang="zh-C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creat3_1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q=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p=head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q,p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扫描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查找插入位置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 &amp;&amp; e&gt;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     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未扫描完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且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大于当前结点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q=p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p=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    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CN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q,p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后移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查下一个位置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f=(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生成新结点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装入元素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altLang="zh-C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(p==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(q==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     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//(1)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对空表的插入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head=f; 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=f;}        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//(2)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作为最后一个结点插入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(q==</a:t>
            </a:r>
            <a:r>
              <a:rPr lang="en-US" altLang="zh-C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  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//(3)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作为第一个结点插入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=p;  head=f;}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</a:t>
            </a: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//(4)</a:t>
            </a:r>
            <a:r>
              <a:rPr lang="zh-CN" alt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一般情况插入新结点</a:t>
            </a:r>
            <a:endParaRPr lang="zh-CN" alt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zh-CN" alt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head; }</a:t>
            </a:r>
          </a:p>
          <a:p>
            <a:pPr marL="0" indent="0">
              <a:spcBef>
                <a:spcPts val="100"/>
              </a:spcBef>
              <a:buNone/>
            </a:pPr>
            <a:endParaRPr lang="en-US" altLang="zh-C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b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6C8303-8B1E-48E5-B226-B23EB2DE4C51}"/>
              </a:ext>
            </a:extLst>
          </p:cNvPr>
          <p:cNvSpPr txBox="1"/>
          <p:nvPr/>
        </p:nvSpPr>
        <p:spPr>
          <a:xfrm>
            <a:off x="2759917" y="1884591"/>
            <a:ext cx="6105698" cy="4143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rgbClr val="000000"/>
                </a:solidFill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cs typeface="+mn-ea"/>
                <a:sym typeface="+mn-lt"/>
              </a:rPr>
              <a:t>：生成不带头结点的递增有序单链表。</a:t>
            </a:r>
            <a:r>
              <a:rPr lang="en-US" altLang="zh-CN" sz="18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cs typeface="+mn-ea"/>
                <a:sym typeface="+mn-lt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cs typeface="+mn-ea"/>
                <a:sym typeface="+mn-lt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63C3BF-7091-4799-B76C-49BF6076A705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5CBF9A-AD19-404F-9BB9-69C4F9DA3CF6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00B050"/>
                </a:solidFill>
                <a:cs typeface="+mn-ea"/>
                <a:sym typeface="+mn-lt"/>
              </a:rPr>
              <a:t>不带表头节点的单链表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C98293-1AEC-48B8-9496-AE3085D5DDC3}"/>
              </a:ext>
            </a:extLst>
          </p:cNvPr>
          <p:cNvGrpSpPr/>
          <p:nvPr/>
        </p:nvGrpSpPr>
        <p:grpSpPr>
          <a:xfrm>
            <a:off x="2105025" y="1847595"/>
            <a:ext cx="8490890" cy="4977394"/>
            <a:chOff x="247577" y="3217198"/>
            <a:chExt cx="2501994" cy="2696065"/>
          </a:xfrm>
        </p:grpSpPr>
        <p:sp>
          <p:nvSpPr>
            <p:cNvPr id="22" name="矩形: 剪去单角 21">
              <a:extLst>
                <a:ext uri="{FF2B5EF4-FFF2-40B4-BE49-F238E27FC236}">
                  <a16:creationId xmlns:a16="http://schemas.microsoft.com/office/drawing/2014/main" id="{0EABE4A9-D0A3-4F4C-9B64-98AA815E1E32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14C097-1EAA-4F05-978B-00246BBE0161}"/>
                </a:ext>
              </a:extLst>
            </p:cNvPr>
            <p:cNvSpPr/>
            <p:nvPr/>
          </p:nvSpPr>
          <p:spPr>
            <a:xfrm>
              <a:off x="247578" y="5825612"/>
              <a:ext cx="2501992" cy="87651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2BFAEE4-739F-4877-B2B5-591671336815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44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27B097A1-1628-414A-B1AA-2D9BEDA9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875" y="2707114"/>
            <a:ext cx="6613005" cy="3777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定义头指针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head=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置为空表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输入整数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(e!=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不为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，未结束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head=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creat3_1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插入递增有序单链表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输入整数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73587E-538D-49A8-AAE5-67328770AB6E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878B0-75AE-44F0-8D81-B06B01848458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00B050"/>
                </a:solidFill>
                <a:cs typeface="+mn-ea"/>
                <a:sym typeface="+mn-lt"/>
              </a:rPr>
              <a:t>不带表头节点的单链表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C38D692-F663-4D99-BB54-ADD556DA9FF4}"/>
              </a:ext>
            </a:extLst>
          </p:cNvPr>
          <p:cNvGrpSpPr/>
          <p:nvPr/>
        </p:nvGrpSpPr>
        <p:grpSpPr>
          <a:xfrm>
            <a:off x="2228850" y="1963679"/>
            <a:ext cx="8033690" cy="4709382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3A2183A1-B909-4899-AD26-53B083D31D3A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A455018-95A2-4A0E-B0A3-289062B3C6EC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25ACA171-D8C6-4A38-9F15-09CA81A9EBFC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Rectangle 2">
            <a:extLst>
              <a:ext uri="{FF2B5EF4-FFF2-40B4-BE49-F238E27FC236}">
                <a16:creationId xmlns:a16="http://schemas.microsoft.com/office/drawing/2014/main" id="{41901A7D-9263-447D-8E4D-58E7E656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2008" y="2196944"/>
            <a:ext cx="4041531" cy="3463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0000"/>
              </a:buClr>
              <a:buSzPct val="100000"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递增有序的一组数，生成单链表</a:t>
            </a:r>
            <a:br>
              <a:rPr lang="en-US" altLang="zh-CN" sz="1800" b="0" dirty="0"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6739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3AC33F0-E58E-4BF5-87B8-D66B02908A3C}"/>
              </a:ext>
            </a:extLst>
          </p:cNvPr>
          <p:cNvGrpSpPr/>
          <p:nvPr/>
        </p:nvGrpSpPr>
        <p:grpSpPr>
          <a:xfrm>
            <a:off x="1938318" y="1916074"/>
            <a:ext cx="8619528" cy="527233"/>
            <a:chOff x="1904999" y="1988367"/>
            <a:chExt cx="7180811" cy="527233"/>
          </a:xfrm>
        </p:grpSpPr>
        <p:sp>
          <p:nvSpPr>
            <p:cNvPr id="108" name="Rectangle 2">
              <a:extLst>
                <a:ext uri="{FF2B5EF4-FFF2-40B4-BE49-F238E27FC236}">
                  <a16:creationId xmlns:a16="http://schemas.microsoft.com/office/drawing/2014/main" id="{706EBA88-65D0-4078-A75E-EE78D99B3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D10185EA-0FC5-4723-813E-A6BFB8583474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110" name="矩形: 剪去单角 109">
                <a:extLst>
                  <a:ext uri="{FF2B5EF4-FFF2-40B4-BE49-F238E27FC236}">
                    <a16:creationId xmlns:a16="http://schemas.microsoft.com/office/drawing/2014/main" id="{7CF06A1D-ED03-4669-A42B-DF978988D692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4E112469-FA05-4F57-855B-DA4309E65A4F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6F08908D-8671-4464-A7CD-774083139D67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3" name="Rectangle 2">
            <a:extLst>
              <a:ext uri="{FF2B5EF4-FFF2-40B4-BE49-F238E27FC236}">
                <a16:creationId xmlns:a16="http://schemas.microsoft.com/office/drawing/2014/main" id="{F872A14B-A820-4733-8F80-5461201D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2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0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77ABF40A-2670-4FD1-896A-057C853C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956" y="3939009"/>
            <a:ext cx="76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///</a:t>
            </a:r>
            <a:endParaRPr lang="en-US" altLang="zh-CN" sz="20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5" name="Line 4">
            <a:extLst>
              <a:ext uri="{FF2B5EF4-FFF2-40B4-BE49-F238E27FC236}">
                <a16:creationId xmlns:a16="http://schemas.microsoft.com/office/drawing/2014/main" id="{BB5FC4D2-E579-4FFD-AD72-02407085B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9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Line 5">
            <a:extLst>
              <a:ext uri="{FF2B5EF4-FFF2-40B4-BE49-F238E27FC236}">
                <a16:creationId xmlns:a16="http://schemas.microsoft.com/office/drawing/2014/main" id="{904BC92E-6DF4-4AD0-A754-2377D5010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9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Line 6">
            <a:extLst>
              <a:ext uri="{FF2B5EF4-FFF2-40B4-BE49-F238E27FC236}">
                <a16:creationId xmlns:a16="http://schemas.microsoft.com/office/drawing/2014/main" id="{0F52FBB0-A737-4286-BCFB-7F842B723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9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8" name="Line 7">
            <a:extLst>
              <a:ext uri="{FF2B5EF4-FFF2-40B4-BE49-F238E27FC236}">
                <a16:creationId xmlns:a16="http://schemas.microsoft.com/office/drawing/2014/main" id="{CF4948CE-A465-4BAC-82E7-ED91487B4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256" y="393900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Line 8">
            <a:extLst>
              <a:ext uri="{FF2B5EF4-FFF2-40B4-BE49-F238E27FC236}">
                <a16:creationId xmlns:a16="http://schemas.microsoft.com/office/drawing/2014/main" id="{A3F2C5D4-A384-471C-95A4-9515E1182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25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Rectangle 10">
            <a:extLst>
              <a:ext uri="{FF2B5EF4-FFF2-40B4-BE49-F238E27FC236}">
                <a16:creationId xmlns:a16="http://schemas.microsoft.com/office/drawing/2014/main" id="{AB445B68-6787-4FDE-9CF3-24B8D70F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02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0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Rectangle 11">
            <a:extLst>
              <a:ext uri="{FF2B5EF4-FFF2-40B4-BE49-F238E27FC236}">
                <a16:creationId xmlns:a16="http://schemas.microsoft.com/office/drawing/2014/main" id="{4A5BCF95-C977-42A8-92C4-FB23D093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49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22" name="Line 12">
            <a:extLst>
              <a:ext uri="{FF2B5EF4-FFF2-40B4-BE49-F238E27FC236}">
                <a16:creationId xmlns:a16="http://schemas.microsoft.com/office/drawing/2014/main" id="{CDBB2435-7596-41BF-8CAA-C9DC7F345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9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3" name="Line 13">
            <a:extLst>
              <a:ext uri="{FF2B5EF4-FFF2-40B4-BE49-F238E27FC236}">
                <a16:creationId xmlns:a16="http://schemas.microsoft.com/office/drawing/2014/main" id="{C77B94DA-E543-43ED-94F1-FD0CCDC06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9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Line 14">
            <a:extLst>
              <a:ext uri="{FF2B5EF4-FFF2-40B4-BE49-F238E27FC236}">
                <a16:creationId xmlns:a16="http://schemas.microsoft.com/office/drawing/2014/main" id="{0149F7ED-36B2-40CA-B849-E648DC772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49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A446582D-D9C4-4AF9-8FCC-B9111F20B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0256" y="393900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6" name="Line 16">
            <a:extLst>
              <a:ext uri="{FF2B5EF4-FFF2-40B4-BE49-F238E27FC236}">
                <a16:creationId xmlns:a16="http://schemas.microsoft.com/office/drawing/2014/main" id="{D7D1B369-5719-42E7-9FC1-1DB65615A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5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7" name="Rectangle 17">
            <a:extLst>
              <a:ext uri="{FF2B5EF4-FFF2-40B4-BE49-F238E27FC236}">
                <a16:creationId xmlns:a16="http://schemas.microsoft.com/office/drawing/2014/main" id="{E5D6A1C7-5371-49C0-AFE3-333481E1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6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0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8" name="Rectangle 18">
            <a:extLst>
              <a:ext uri="{FF2B5EF4-FFF2-40B4-BE49-F238E27FC236}">
                <a16:creationId xmlns:a16="http://schemas.microsoft.com/office/drawing/2014/main" id="{9C526D4D-C630-4A9F-9B98-98C5BDFEF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3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en-US" altLang="zh-CN" sz="20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9" name="Line 19">
            <a:extLst>
              <a:ext uri="{FF2B5EF4-FFF2-40B4-BE49-F238E27FC236}">
                <a16:creationId xmlns:a16="http://schemas.microsoft.com/office/drawing/2014/main" id="{649CD588-4B51-4A4A-B3FA-6A4D6D431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3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Line 20">
            <a:extLst>
              <a:ext uri="{FF2B5EF4-FFF2-40B4-BE49-F238E27FC236}">
                <a16:creationId xmlns:a16="http://schemas.microsoft.com/office/drawing/2014/main" id="{68CB0B8D-1C6A-4B1D-82B3-767EA8408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3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Line 21">
            <a:extLst>
              <a:ext uri="{FF2B5EF4-FFF2-40B4-BE49-F238E27FC236}">
                <a16:creationId xmlns:a16="http://schemas.microsoft.com/office/drawing/2014/main" id="{86F244C7-8C60-4F5E-B818-C5D89FF20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5656" y="393900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2" name="Line 22">
            <a:extLst>
              <a:ext uri="{FF2B5EF4-FFF2-40B4-BE49-F238E27FC236}">
                <a16:creationId xmlns:a16="http://schemas.microsoft.com/office/drawing/2014/main" id="{D3A52224-5D9A-4C63-9C96-A536CC3CA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9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3" name="Rectangle 23">
            <a:extLst>
              <a:ext uri="{FF2B5EF4-FFF2-40B4-BE49-F238E27FC236}">
                <a16:creationId xmlns:a16="http://schemas.microsoft.com/office/drawing/2014/main" id="{82621E9A-2299-4B4A-A5F9-1F4DDAF52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8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0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4" name="Rectangle 24">
            <a:extLst>
              <a:ext uri="{FF2B5EF4-FFF2-40B4-BE49-F238E27FC236}">
                <a16:creationId xmlns:a16="http://schemas.microsoft.com/office/drawing/2014/main" id="{9EF1CAE9-83DA-4C6B-87EA-54403524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556" y="3939009"/>
            <a:ext cx="63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10</a:t>
            </a:r>
            <a:endParaRPr lang="en-US" altLang="zh-CN" sz="20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5" name="Line 25">
            <a:extLst>
              <a:ext uri="{FF2B5EF4-FFF2-40B4-BE49-F238E27FC236}">
                <a16:creationId xmlns:a16="http://schemas.microsoft.com/office/drawing/2014/main" id="{9EA7CAAE-1656-4A36-9463-2D8EF9070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5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Line 26">
            <a:extLst>
              <a:ext uri="{FF2B5EF4-FFF2-40B4-BE49-F238E27FC236}">
                <a16:creationId xmlns:a16="http://schemas.microsoft.com/office/drawing/2014/main" id="{0E50FA7C-D41D-4C51-AF8C-DBDEE9965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5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Line 27">
            <a:extLst>
              <a:ext uri="{FF2B5EF4-FFF2-40B4-BE49-F238E27FC236}">
                <a16:creationId xmlns:a16="http://schemas.microsoft.com/office/drawing/2014/main" id="{A17AF31D-8472-451F-B1B7-2AEDF6CD0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5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8" name="Line 28">
            <a:extLst>
              <a:ext uri="{FF2B5EF4-FFF2-40B4-BE49-F238E27FC236}">
                <a16:creationId xmlns:a16="http://schemas.microsoft.com/office/drawing/2014/main" id="{1949CFDE-B2CD-4F83-8B44-BF9D40500A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1681" y="3939009"/>
            <a:ext cx="3175" cy="4683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Line 29">
            <a:extLst>
              <a:ext uri="{FF2B5EF4-FFF2-40B4-BE49-F238E27FC236}">
                <a16:creationId xmlns:a16="http://schemas.microsoft.com/office/drawing/2014/main" id="{ABD8DB26-17BB-497A-B89E-45AE882B66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1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Rectangle 30">
            <a:extLst>
              <a:ext uri="{FF2B5EF4-FFF2-40B4-BE49-F238E27FC236}">
                <a16:creationId xmlns:a16="http://schemas.microsoft.com/office/drawing/2014/main" id="{947D6EAA-5015-4491-9E82-F656F615A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0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endParaRPr lang="zh-CN" altLang="zh-CN" sz="2000" b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Rectangle 31">
            <a:extLst>
              <a:ext uri="{FF2B5EF4-FFF2-40B4-BE49-F238E27FC236}">
                <a16:creationId xmlns:a16="http://schemas.microsoft.com/office/drawing/2014/main" id="{DAF44AE8-41DB-47AC-BF1D-7A1848D53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756" y="3939009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17</a:t>
            </a:r>
            <a:endParaRPr lang="en-US" altLang="zh-CN" sz="20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2" name="Line 32">
            <a:extLst>
              <a:ext uri="{FF2B5EF4-FFF2-40B4-BE49-F238E27FC236}">
                <a16:creationId xmlns:a16="http://schemas.microsoft.com/office/drawing/2014/main" id="{18FFB361-9AF5-4150-B9AD-2DC339388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7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3" name="Line 33">
            <a:extLst>
              <a:ext uri="{FF2B5EF4-FFF2-40B4-BE49-F238E27FC236}">
                <a16:creationId xmlns:a16="http://schemas.microsoft.com/office/drawing/2014/main" id="{06A8407F-9676-404C-9E24-C38A9165C0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7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Line 34">
            <a:extLst>
              <a:ext uri="{FF2B5EF4-FFF2-40B4-BE49-F238E27FC236}">
                <a16:creationId xmlns:a16="http://schemas.microsoft.com/office/drawing/2014/main" id="{A17253DD-59F2-4DD6-B8D2-CE0C2FCA1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87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Line 35">
            <a:extLst>
              <a:ext uri="{FF2B5EF4-FFF2-40B4-BE49-F238E27FC236}">
                <a16:creationId xmlns:a16="http://schemas.microsoft.com/office/drawing/2014/main" id="{6722B192-66EC-4293-8540-DE6548525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4056" y="393900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Line 36">
            <a:extLst>
              <a:ext uri="{FF2B5EF4-FFF2-40B4-BE49-F238E27FC236}">
                <a16:creationId xmlns:a16="http://schemas.microsoft.com/office/drawing/2014/main" id="{6E036FC1-3AA5-4470-B427-34CACA0BD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93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Rectangle 37">
            <a:extLst>
              <a:ext uri="{FF2B5EF4-FFF2-40B4-BE49-F238E27FC236}">
                <a16:creationId xmlns:a16="http://schemas.microsoft.com/office/drawing/2014/main" id="{9947266B-72DF-4133-B0EC-38B829406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456" y="3939009"/>
            <a:ext cx="495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</a:p>
        </p:txBody>
      </p:sp>
      <p:sp>
        <p:nvSpPr>
          <p:cNvPr id="148" name="Rectangle 38">
            <a:extLst>
              <a:ext uri="{FF2B5EF4-FFF2-40B4-BE49-F238E27FC236}">
                <a16:creationId xmlns:a16="http://schemas.microsoft.com/office/drawing/2014/main" id="{651D521D-26FE-469B-A653-FEE2AB1B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156" y="3939009"/>
            <a:ext cx="59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78</a:t>
            </a:r>
            <a:endParaRPr lang="en-US" altLang="zh-CN" sz="2000" b="1" baseline="-2500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9" name="Line 39">
            <a:extLst>
              <a:ext uri="{FF2B5EF4-FFF2-40B4-BE49-F238E27FC236}">
                <a16:creationId xmlns:a16="http://schemas.microsoft.com/office/drawing/2014/main" id="{CF240A2E-E1EF-4856-BAED-57800E1D1B6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156" y="39390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Line 40">
            <a:extLst>
              <a:ext uri="{FF2B5EF4-FFF2-40B4-BE49-F238E27FC236}">
                <a16:creationId xmlns:a16="http://schemas.microsoft.com/office/drawing/2014/main" id="{8319F5BB-821F-49A6-83E9-2FF4AE217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1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Line 41">
            <a:extLst>
              <a:ext uri="{FF2B5EF4-FFF2-40B4-BE49-F238E27FC236}">
                <a16:creationId xmlns:a16="http://schemas.microsoft.com/office/drawing/2014/main" id="{70741CEA-AF89-4140-9AD2-4D722DB45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61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Line 42">
            <a:extLst>
              <a:ext uri="{FF2B5EF4-FFF2-40B4-BE49-F238E27FC236}">
                <a16:creationId xmlns:a16="http://schemas.microsoft.com/office/drawing/2014/main" id="{6BFDA308-417F-46BD-ACCE-84CC17EFD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1456" y="3939009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3" name="Line 43">
            <a:extLst>
              <a:ext uri="{FF2B5EF4-FFF2-40B4-BE49-F238E27FC236}">
                <a16:creationId xmlns:a16="http://schemas.microsoft.com/office/drawing/2014/main" id="{85A2E046-859F-424A-A8D9-9241EDD70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6756" y="3939009"/>
            <a:ext cx="0" cy="45720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Text Box 44">
            <a:extLst>
              <a:ext uri="{FF2B5EF4-FFF2-40B4-BE49-F238E27FC236}">
                <a16:creationId xmlns:a16="http://schemas.microsoft.com/office/drawing/2014/main" id="{FC769A11-1699-47D7-8491-9BF17ED09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562" y="1971107"/>
            <a:ext cx="959496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分析：假定有一个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有表头结点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的递增排序的链表，插入一个新结点，使其仍然递增。</a:t>
            </a:r>
          </a:p>
        </p:txBody>
      </p:sp>
      <p:sp>
        <p:nvSpPr>
          <p:cNvPr id="155" name="Line 45">
            <a:extLst>
              <a:ext uri="{FF2B5EF4-FFF2-40B4-BE49-F238E27FC236}">
                <a16:creationId xmlns:a16="http://schemas.microsoft.com/office/drawing/2014/main" id="{8A99F351-6B3F-4487-8032-CDFF4E92A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7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6" name="Line 46">
            <a:extLst>
              <a:ext uri="{FF2B5EF4-FFF2-40B4-BE49-F238E27FC236}">
                <a16:creationId xmlns:a16="http://schemas.microsoft.com/office/drawing/2014/main" id="{A70CCEA4-8EF5-427E-89C4-AEEA20130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31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7" name="Line 47">
            <a:extLst>
              <a:ext uri="{FF2B5EF4-FFF2-40B4-BE49-F238E27FC236}">
                <a16:creationId xmlns:a16="http://schemas.microsoft.com/office/drawing/2014/main" id="{EE980172-8363-4A40-9FA7-83423E6D5D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23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Line 48">
            <a:extLst>
              <a:ext uri="{FF2B5EF4-FFF2-40B4-BE49-F238E27FC236}">
                <a16:creationId xmlns:a16="http://schemas.microsoft.com/office/drawing/2014/main" id="{4E49BB5F-4584-47B7-818E-F9D3509A4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3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9" name="Line 49">
            <a:extLst>
              <a:ext uri="{FF2B5EF4-FFF2-40B4-BE49-F238E27FC236}">
                <a16:creationId xmlns:a16="http://schemas.microsoft.com/office/drawing/2014/main" id="{F575BF0E-C32A-4881-9B1C-B4C72B339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07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0" name="Line 50">
            <a:extLst>
              <a:ext uri="{FF2B5EF4-FFF2-40B4-BE49-F238E27FC236}">
                <a16:creationId xmlns:a16="http://schemas.microsoft.com/office/drawing/2014/main" id="{6464F92D-7677-4028-8072-D71624D10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8956" y="41676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1" name="Line 51">
            <a:extLst>
              <a:ext uri="{FF2B5EF4-FFF2-40B4-BE49-F238E27FC236}">
                <a16:creationId xmlns:a16="http://schemas.microsoft.com/office/drawing/2014/main" id="{422EA945-B534-483F-8815-4E937C068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4756" y="409140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2" name="Text Box 52">
            <a:extLst>
              <a:ext uri="{FF2B5EF4-FFF2-40B4-BE49-F238E27FC236}">
                <a16:creationId xmlns:a16="http://schemas.microsoft.com/office/drawing/2014/main" id="{E3CA3F8E-E907-42E4-A420-E60D1559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7956" y="3862809"/>
            <a:ext cx="4572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…</a:t>
            </a:r>
          </a:p>
        </p:txBody>
      </p:sp>
      <p:grpSp>
        <p:nvGrpSpPr>
          <p:cNvPr id="163" name="Group 53">
            <a:extLst>
              <a:ext uri="{FF2B5EF4-FFF2-40B4-BE49-F238E27FC236}">
                <a16:creationId xmlns:a16="http://schemas.microsoft.com/office/drawing/2014/main" id="{2E1FC029-525F-4557-948A-5E33DC0494A3}"/>
              </a:ext>
            </a:extLst>
          </p:cNvPr>
          <p:cNvGrpSpPr>
            <a:grpSpLocks/>
          </p:cNvGrpSpPr>
          <p:nvPr/>
        </p:nvGrpSpPr>
        <p:grpSpPr bwMode="auto">
          <a:xfrm>
            <a:off x="4265556" y="2567409"/>
            <a:ext cx="2438400" cy="533400"/>
            <a:chOff x="1968" y="768"/>
            <a:chExt cx="1536" cy="336"/>
          </a:xfrm>
        </p:grpSpPr>
        <p:sp>
          <p:nvSpPr>
            <p:cNvPr id="164" name="Rectangle 54">
              <a:extLst>
                <a:ext uri="{FF2B5EF4-FFF2-40B4-BE49-F238E27FC236}">
                  <a16:creationId xmlns:a16="http://schemas.microsoft.com/office/drawing/2014/main" id="{DD6E0CCD-84EE-4651-8A1B-ABF03C283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81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5" name="Text Box 55">
              <a:extLst>
                <a:ext uri="{FF2B5EF4-FFF2-40B4-BE49-F238E27FC236}">
                  <a16:creationId xmlns:a16="http://schemas.microsoft.com/office/drawing/2014/main" id="{93333862-8A2F-4412-8FFF-170EDE8A2B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76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f</a:t>
              </a:r>
            </a:p>
          </p:txBody>
        </p:sp>
        <p:sp>
          <p:nvSpPr>
            <p:cNvPr id="166" name="Rectangle 56">
              <a:extLst>
                <a:ext uri="{FF2B5EF4-FFF2-40B4-BE49-F238E27FC236}">
                  <a16:creationId xmlns:a16="http://schemas.microsoft.com/office/drawing/2014/main" id="{8EEEB215-C69F-4D9F-BCB9-52E989BA2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816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7" name="Rectangle 57">
              <a:extLst>
                <a:ext uri="{FF2B5EF4-FFF2-40B4-BE49-F238E27FC236}">
                  <a16:creationId xmlns:a16="http://schemas.microsoft.com/office/drawing/2014/main" id="{542F0E6D-5E06-4BF8-BCA4-E95936F30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16"/>
              <a:ext cx="3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</a:t>
              </a:r>
            </a:p>
          </p:txBody>
        </p:sp>
        <p:sp>
          <p:nvSpPr>
            <p:cNvPr id="168" name="Line 58">
              <a:extLst>
                <a:ext uri="{FF2B5EF4-FFF2-40B4-BE49-F238E27FC236}">
                  <a16:creationId xmlns:a16="http://schemas.microsoft.com/office/drawing/2014/main" id="{AA326D7A-B0E9-499E-9C46-688B9268D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62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9" name="Line 59">
              <a:extLst>
                <a:ext uri="{FF2B5EF4-FFF2-40B4-BE49-F238E27FC236}">
                  <a16:creationId xmlns:a16="http://schemas.microsoft.com/office/drawing/2014/main" id="{E13AE26C-E024-47DD-AB57-D772A019E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104"/>
              <a:ext cx="624" cy="0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Line 60">
              <a:extLst>
                <a:ext uri="{FF2B5EF4-FFF2-40B4-BE49-F238E27FC236}">
                  <a16:creationId xmlns:a16="http://schemas.microsoft.com/office/drawing/2014/main" id="{13FA6E24-1A4C-4231-A396-E1848C4F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Line 61">
              <a:extLst>
                <a:ext uri="{FF2B5EF4-FFF2-40B4-BE49-F238E27FC236}">
                  <a16:creationId xmlns:a16="http://schemas.microsoft.com/office/drawing/2014/main" id="{881776E0-9D0B-4C26-9107-3FFC011F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" y="8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62">
              <a:extLst>
                <a:ext uri="{FF2B5EF4-FFF2-40B4-BE49-F238E27FC236}">
                  <a16:creationId xmlns:a16="http://schemas.microsoft.com/office/drawing/2014/main" id="{415BA2A2-0C7B-43E9-8836-16C1F14B2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816"/>
              <a:ext cx="0" cy="288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Line 63">
              <a:extLst>
                <a:ext uri="{FF2B5EF4-FFF2-40B4-BE49-F238E27FC236}">
                  <a16:creationId xmlns:a16="http://schemas.microsoft.com/office/drawing/2014/main" id="{11E68384-1F13-4F89-B546-8A4176A25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96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4" name="Line 64">
            <a:extLst>
              <a:ext uri="{FF2B5EF4-FFF2-40B4-BE49-F238E27FC236}">
                <a16:creationId xmlns:a16="http://schemas.microsoft.com/office/drawing/2014/main" id="{AEEEA0C6-419F-41D3-854C-C9FF47430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0356" y="4396209"/>
            <a:ext cx="990600" cy="0"/>
          </a:xfrm>
          <a:prstGeom prst="line">
            <a:avLst/>
          </a:prstGeom>
          <a:noFill/>
          <a:ln w="12700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75" name="Group 65">
            <a:extLst>
              <a:ext uri="{FF2B5EF4-FFF2-40B4-BE49-F238E27FC236}">
                <a16:creationId xmlns:a16="http://schemas.microsoft.com/office/drawing/2014/main" id="{13CA4B63-C432-41BC-A2CA-409D08F4979D}"/>
              </a:ext>
            </a:extLst>
          </p:cNvPr>
          <p:cNvGrpSpPr>
            <a:grpSpLocks/>
          </p:cNvGrpSpPr>
          <p:nvPr/>
        </p:nvGrpSpPr>
        <p:grpSpPr bwMode="auto">
          <a:xfrm>
            <a:off x="1446156" y="4472409"/>
            <a:ext cx="2438400" cy="1295400"/>
            <a:chOff x="192" y="1920"/>
            <a:chExt cx="1536" cy="816"/>
          </a:xfrm>
        </p:grpSpPr>
        <p:sp>
          <p:nvSpPr>
            <p:cNvPr id="176" name="Rectangle 66">
              <a:extLst>
                <a:ext uri="{FF2B5EF4-FFF2-40B4-BE49-F238E27FC236}">
                  <a16:creationId xmlns:a16="http://schemas.microsoft.com/office/drawing/2014/main" id="{55E0A956-5A6E-40AC-B5ED-795D39740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7" name="Text Box 67">
              <a:extLst>
                <a:ext uri="{FF2B5EF4-FFF2-40B4-BE49-F238E27FC236}">
                  <a16:creationId xmlns:a16="http://schemas.microsoft.com/office/drawing/2014/main" id="{02DDFECA-33CA-4326-A1ED-9D09D170B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78" name="Rectangle 68">
              <a:extLst>
                <a:ext uri="{FF2B5EF4-FFF2-40B4-BE49-F238E27FC236}">
                  <a16:creationId xmlns:a16="http://schemas.microsoft.com/office/drawing/2014/main" id="{0F1E4BF7-72D1-4399-B72F-2B019B592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9" name="Text Box 69">
              <a:extLst>
                <a:ext uri="{FF2B5EF4-FFF2-40B4-BE49-F238E27FC236}">
                  <a16:creationId xmlns:a16="http://schemas.microsoft.com/office/drawing/2014/main" id="{2D068F01-E56B-4334-9847-778F3725A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80" name="Line 70">
              <a:extLst>
                <a:ext uri="{FF2B5EF4-FFF2-40B4-BE49-F238E27FC236}">
                  <a16:creationId xmlns:a16="http://schemas.microsoft.com/office/drawing/2014/main" id="{0AC66DC7-C59F-4553-8810-3D4D65152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1" name="Line 71">
              <a:extLst>
                <a:ext uri="{FF2B5EF4-FFF2-40B4-BE49-F238E27FC236}">
                  <a16:creationId xmlns:a16="http://schemas.microsoft.com/office/drawing/2014/main" id="{B577A591-1DA1-48FC-AE0E-4B4FBD72B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2" name="Rectangle 72">
            <a:extLst>
              <a:ext uri="{FF2B5EF4-FFF2-40B4-BE49-F238E27FC236}">
                <a16:creationId xmlns:a16="http://schemas.microsoft.com/office/drawing/2014/main" id="{636DBAB6-4005-4F01-942D-D06479882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156" y="4463092"/>
            <a:ext cx="2971800" cy="1412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83" name="Group 73">
            <a:extLst>
              <a:ext uri="{FF2B5EF4-FFF2-40B4-BE49-F238E27FC236}">
                <a16:creationId xmlns:a16="http://schemas.microsoft.com/office/drawing/2014/main" id="{B0D0DD28-33AA-41F0-915F-9DE4E8963E20}"/>
              </a:ext>
            </a:extLst>
          </p:cNvPr>
          <p:cNvGrpSpPr>
            <a:grpSpLocks/>
          </p:cNvGrpSpPr>
          <p:nvPr/>
        </p:nvGrpSpPr>
        <p:grpSpPr bwMode="auto">
          <a:xfrm>
            <a:off x="2589156" y="4472409"/>
            <a:ext cx="2438400" cy="1295400"/>
            <a:chOff x="192" y="1920"/>
            <a:chExt cx="1536" cy="816"/>
          </a:xfrm>
        </p:grpSpPr>
        <p:sp>
          <p:nvSpPr>
            <p:cNvPr id="184" name="Rectangle 74">
              <a:extLst>
                <a:ext uri="{FF2B5EF4-FFF2-40B4-BE49-F238E27FC236}">
                  <a16:creationId xmlns:a16="http://schemas.microsoft.com/office/drawing/2014/main" id="{C9A61BB4-D794-4065-89B4-786A55C8D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5" name="Text Box 75">
              <a:extLst>
                <a:ext uri="{FF2B5EF4-FFF2-40B4-BE49-F238E27FC236}">
                  <a16:creationId xmlns:a16="http://schemas.microsoft.com/office/drawing/2014/main" id="{039A769F-39D5-422A-902E-DF48D3111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86" name="Rectangle 76">
              <a:extLst>
                <a:ext uri="{FF2B5EF4-FFF2-40B4-BE49-F238E27FC236}">
                  <a16:creationId xmlns:a16="http://schemas.microsoft.com/office/drawing/2014/main" id="{0BFCC1F7-E7B7-4284-9999-36A6C19F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7" name="Text Box 77">
              <a:extLst>
                <a:ext uri="{FF2B5EF4-FFF2-40B4-BE49-F238E27FC236}">
                  <a16:creationId xmlns:a16="http://schemas.microsoft.com/office/drawing/2014/main" id="{7393AC91-7318-492E-941C-D7603412B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88" name="Line 78">
              <a:extLst>
                <a:ext uri="{FF2B5EF4-FFF2-40B4-BE49-F238E27FC236}">
                  <a16:creationId xmlns:a16="http://schemas.microsoft.com/office/drawing/2014/main" id="{9273DEF9-48A0-478A-8C69-6BF26D645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9" name="Line 79">
              <a:extLst>
                <a:ext uri="{FF2B5EF4-FFF2-40B4-BE49-F238E27FC236}">
                  <a16:creationId xmlns:a16="http://schemas.microsoft.com/office/drawing/2014/main" id="{FE8CD3B6-914E-4FB3-9D77-BBFEEB8C1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0" name="Rectangle 80">
            <a:extLst>
              <a:ext uri="{FF2B5EF4-FFF2-40B4-BE49-F238E27FC236}">
                <a16:creationId xmlns:a16="http://schemas.microsoft.com/office/drawing/2014/main" id="{968D5E76-CE4A-43D2-BD09-23E76B215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69" y="4472409"/>
            <a:ext cx="3252787" cy="1412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91" name="Group 81">
            <a:extLst>
              <a:ext uri="{FF2B5EF4-FFF2-40B4-BE49-F238E27FC236}">
                <a16:creationId xmlns:a16="http://schemas.microsoft.com/office/drawing/2014/main" id="{0931BCDB-1B6B-412B-9BDD-A7D1DF74F21C}"/>
              </a:ext>
            </a:extLst>
          </p:cNvPr>
          <p:cNvGrpSpPr>
            <a:grpSpLocks/>
          </p:cNvGrpSpPr>
          <p:nvPr/>
        </p:nvGrpSpPr>
        <p:grpSpPr bwMode="auto">
          <a:xfrm>
            <a:off x="4036956" y="4472409"/>
            <a:ext cx="2438400" cy="1295400"/>
            <a:chOff x="192" y="1920"/>
            <a:chExt cx="1536" cy="816"/>
          </a:xfrm>
        </p:grpSpPr>
        <p:sp>
          <p:nvSpPr>
            <p:cNvPr id="192" name="Rectangle 82">
              <a:extLst>
                <a:ext uri="{FF2B5EF4-FFF2-40B4-BE49-F238E27FC236}">
                  <a16:creationId xmlns:a16="http://schemas.microsoft.com/office/drawing/2014/main" id="{D34B735D-EE2C-4C47-AA0B-D097506E4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3" name="Text Box 83">
              <a:extLst>
                <a:ext uri="{FF2B5EF4-FFF2-40B4-BE49-F238E27FC236}">
                  <a16:creationId xmlns:a16="http://schemas.microsoft.com/office/drawing/2014/main" id="{D2CA3182-2A58-40C7-A831-9982AAA92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94" name="Rectangle 84">
              <a:extLst>
                <a:ext uri="{FF2B5EF4-FFF2-40B4-BE49-F238E27FC236}">
                  <a16:creationId xmlns:a16="http://schemas.microsoft.com/office/drawing/2014/main" id="{9C44CDF6-5F1A-4F31-B8A2-4E0988910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5" name="Text Box 85">
              <a:extLst>
                <a:ext uri="{FF2B5EF4-FFF2-40B4-BE49-F238E27FC236}">
                  <a16:creationId xmlns:a16="http://schemas.microsoft.com/office/drawing/2014/main" id="{28DC9E7B-1BEF-46B0-AAD6-1B8FB6901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48"/>
              <a:ext cx="33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q</a:t>
              </a:r>
            </a:p>
          </p:txBody>
        </p:sp>
        <p:sp>
          <p:nvSpPr>
            <p:cNvPr id="196" name="Line 86">
              <a:extLst>
                <a:ext uri="{FF2B5EF4-FFF2-40B4-BE49-F238E27FC236}">
                  <a16:creationId xmlns:a16="http://schemas.microsoft.com/office/drawing/2014/main" id="{1E47C825-6A45-491C-9852-44A12EDC8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7" name="Line 87">
              <a:extLst>
                <a:ext uri="{FF2B5EF4-FFF2-40B4-BE49-F238E27FC236}">
                  <a16:creationId xmlns:a16="http://schemas.microsoft.com/office/drawing/2014/main" id="{2590495B-385A-4356-A119-5636CB36CE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36" y="1920"/>
              <a:ext cx="0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8" name="Line 88">
            <a:extLst>
              <a:ext uri="{FF2B5EF4-FFF2-40B4-BE49-F238E27FC236}">
                <a16:creationId xmlns:a16="http://schemas.microsoft.com/office/drawing/2014/main" id="{544CE98F-CF0F-4DDA-8047-7A4FEBDEC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356" y="287220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9" name="Line 89">
            <a:extLst>
              <a:ext uri="{FF2B5EF4-FFF2-40B4-BE49-F238E27FC236}">
                <a16:creationId xmlns:a16="http://schemas.microsoft.com/office/drawing/2014/main" id="{7693FA38-5CA2-476B-977B-1DD85FD7A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6156" y="3100809"/>
            <a:ext cx="5334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0" name="Group 90">
            <a:extLst>
              <a:ext uri="{FF2B5EF4-FFF2-40B4-BE49-F238E27FC236}">
                <a16:creationId xmlns:a16="http://schemas.microsoft.com/office/drawing/2014/main" id="{F60E029D-5EB2-4DFA-B5ED-B52BD2F19492}"/>
              </a:ext>
            </a:extLst>
          </p:cNvPr>
          <p:cNvGrpSpPr>
            <a:grpSpLocks/>
          </p:cNvGrpSpPr>
          <p:nvPr/>
        </p:nvGrpSpPr>
        <p:grpSpPr bwMode="auto">
          <a:xfrm>
            <a:off x="5332356" y="4015209"/>
            <a:ext cx="457200" cy="304800"/>
            <a:chOff x="2640" y="1680"/>
            <a:chExt cx="288" cy="192"/>
          </a:xfrm>
        </p:grpSpPr>
        <p:sp>
          <p:nvSpPr>
            <p:cNvPr id="201" name="Rectangle 91">
              <a:extLst>
                <a:ext uri="{FF2B5EF4-FFF2-40B4-BE49-F238E27FC236}">
                  <a16:creationId xmlns:a16="http://schemas.microsoft.com/office/drawing/2014/main" id="{79097C7C-1EB4-4CA1-A718-BD134BB6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28"/>
              <a:ext cx="288" cy="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2" name="Line 92">
              <a:extLst>
                <a:ext uri="{FF2B5EF4-FFF2-40B4-BE49-F238E27FC236}">
                  <a16:creationId xmlns:a16="http://schemas.microsoft.com/office/drawing/2014/main" id="{1BF8DC08-2EBB-48F9-A7D8-B76D6E1AC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80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3" name="Text Box 93">
            <a:extLst>
              <a:ext uri="{FF2B5EF4-FFF2-40B4-BE49-F238E27FC236}">
                <a16:creationId xmlns:a16="http://schemas.microsoft.com/office/drawing/2014/main" id="{F15A4467-FA1A-4566-A49A-F213D7EEE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756" y="4812648"/>
            <a:ext cx="3200400" cy="4534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f-&gt;next=p;</a:t>
            </a:r>
          </a:p>
        </p:txBody>
      </p:sp>
      <p:sp>
        <p:nvSpPr>
          <p:cNvPr id="204" name="Text Box 94">
            <a:extLst>
              <a:ext uri="{FF2B5EF4-FFF2-40B4-BE49-F238E27FC236}">
                <a16:creationId xmlns:a16="http://schemas.microsoft.com/office/drawing/2014/main" id="{D550D5EC-F55D-4163-8BC1-FACCCCC9C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756" y="5386809"/>
            <a:ext cx="3200400" cy="4534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q-&gt;next=f;</a:t>
            </a:r>
          </a:p>
        </p:txBody>
      </p:sp>
      <p:sp>
        <p:nvSpPr>
          <p:cNvPr id="205" name="Line 95">
            <a:extLst>
              <a:ext uri="{FF2B5EF4-FFF2-40B4-BE49-F238E27FC236}">
                <a16:creationId xmlns:a16="http://schemas.microsoft.com/office/drawing/2014/main" id="{E155F913-4F95-44BA-B000-9ED4BFFBD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756" y="2872209"/>
            <a:ext cx="152400" cy="1295400"/>
          </a:xfrm>
          <a:prstGeom prst="line">
            <a:avLst/>
          </a:prstGeom>
          <a:noFill/>
          <a:ln w="57150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6" name="Text Box 96">
            <a:extLst>
              <a:ext uri="{FF2B5EF4-FFF2-40B4-BE49-F238E27FC236}">
                <a16:creationId xmlns:a16="http://schemas.microsoft.com/office/drawing/2014/main" id="{C973C731-6C9D-428A-AD6B-1F510FBBD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756" y="5960970"/>
            <a:ext cx="3200400" cy="4534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不可能为空</a:t>
            </a:r>
          </a:p>
        </p:txBody>
      </p:sp>
      <p:sp>
        <p:nvSpPr>
          <p:cNvPr id="207" name="Text Box 9">
            <a:extLst>
              <a:ext uri="{FF2B5EF4-FFF2-40B4-BE49-F238E27FC236}">
                <a16:creationId xmlns:a16="http://schemas.microsoft.com/office/drawing/2014/main" id="{A51328DC-DD2D-4F21-BCA0-AE5EF023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0" y="3861894"/>
            <a:ext cx="1143000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1ACA24B3-B892-4B97-8F6B-663C8AB221AC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26EE6F6C-06DB-4596-A848-D24D967407DD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带表头节点的单链表</a:t>
            </a:r>
          </a:p>
        </p:txBody>
      </p:sp>
    </p:spTree>
    <p:extLst>
      <p:ext uri="{BB962C8B-B14F-4D97-AF65-F5344CB8AC3E}">
        <p14:creationId xmlns:p14="http://schemas.microsoft.com/office/powerpoint/2010/main" val="228760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 animBg="1"/>
      <p:bldP spid="190" grpId="0" animBg="1"/>
      <p:bldP spid="203" grpId="0" animBg="1"/>
      <p:bldP spid="204" grpId="0" animBg="1"/>
      <p:bldP spid="20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0" y="-82343"/>
            <a:ext cx="7837842" cy="1257992"/>
            <a:chOff x="0" y="-82343"/>
            <a:chExt cx="7837842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678977" y="194829"/>
              <a:ext cx="6158865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2.3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线性表的链式存储结构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E6EDD4-6FFB-41F2-A52A-AEE7E3CA5249}"/>
              </a:ext>
            </a:extLst>
          </p:cNvPr>
          <p:cNvGrpSpPr/>
          <p:nvPr/>
        </p:nvGrpSpPr>
        <p:grpSpPr>
          <a:xfrm>
            <a:off x="288686" y="2344724"/>
            <a:ext cx="3924982" cy="3965184"/>
            <a:chOff x="904276" y="1991346"/>
            <a:chExt cx="3608712" cy="3645675"/>
          </a:xfrm>
        </p:grpSpPr>
        <p:sp>
          <p:nvSpPr>
            <p:cNvPr id="23" name="ïŝľiďê">
              <a:extLst>
                <a:ext uri="{FF2B5EF4-FFF2-40B4-BE49-F238E27FC236}">
                  <a16:creationId xmlns:a16="http://schemas.microsoft.com/office/drawing/2014/main" id="{56F8DD52-8B05-4FDF-A8A0-884F54F13722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ïšḻïḑè">
              <a:extLst>
                <a:ext uri="{FF2B5EF4-FFF2-40B4-BE49-F238E27FC236}">
                  <a16:creationId xmlns:a16="http://schemas.microsoft.com/office/drawing/2014/main" id="{049678C6-B4EB-43AE-8514-C3BD743E2B0F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31" name="îṩľîḓe">
                <a:extLst>
                  <a:ext uri="{FF2B5EF4-FFF2-40B4-BE49-F238E27FC236}">
                    <a16:creationId xmlns:a16="http://schemas.microsoft.com/office/drawing/2014/main" id="{1C03F95C-51AE-4AFC-B3A0-AB51336B7E1D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ṥḷídé">
                <a:extLst>
                  <a:ext uri="{FF2B5EF4-FFF2-40B4-BE49-F238E27FC236}">
                    <a16:creationId xmlns:a16="http://schemas.microsoft.com/office/drawing/2014/main" id="{FA9343F9-07BB-4271-A02B-968ADF81C5A0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ŝļïḍe">
                <a:extLst>
                  <a:ext uri="{FF2B5EF4-FFF2-40B4-BE49-F238E27FC236}">
                    <a16:creationId xmlns:a16="http://schemas.microsoft.com/office/drawing/2014/main" id="{025BF8BB-BCE6-4989-B1B7-21715AA45686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íṣlíďê">
                <a:extLst>
                  <a:ext uri="{FF2B5EF4-FFF2-40B4-BE49-F238E27FC236}">
                    <a16:creationId xmlns:a16="http://schemas.microsoft.com/office/drawing/2014/main" id="{A1C3BC75-A76D-4CCF-90A0-AF10D7E13E8F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Sliḋé">
                <a:extLst>
                  <a:ext uri="{FF2B5EF4-FFF2-40B4-BE49-F238E27FC236}">
                    <a16:creationId xmlns:a16="http://schemas.microsoft.com/office/drawing/2014/main" id="{EAF30103-F784-44D6-9512-F7B9215668CF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sliḋe">
                <a:extLst>
                  <a:ext uri="{FF2B5EF4-FFF2-40B4-BE49-F238E27FC236}">
                    <a16:creationId xmlns:a16="http://schemas.microsoft.com/office/drawing/2014/main" id="{74F182CA-27A7-430F-B322-344C83960FC3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é">
                <a:extLst>
                  <a:ext uri="{FF2B5EF4-FFF2-40B4-BE49-F238E27FC236}">
                    <a16:creationId xmlns:a16="http://schemas.microsoft.com/office/drawing/2014/main" id="{EC1B59DA-5983-4174-9ADE-269429E65C37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ís1îḑe">
                <a:extLst>
                  <a:ext uri="{FF2B5EF4-FFF2-40B4-BE49-F238E27FC236}">
                    <a16:creationId xmlns:a16="http://schemas.microsoft.com/office/drawing/2014/main" id="{80E5CBED-D188-418A-9F7D-2DD65CCE5B72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isliḑè">
                <a:extLst>
                  <a:ext uri="{FF2B5EF4-FFF2-40B4-BE49-F238E27FC236}">
                    <a16:creationId xmlns:a16="http://schemas.microsoft.com/office/drawing/2014/main" id="{6EF4F5DB-2179-4C6E-A7DC-CC266B4CA1FB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śľídé">
                <a:extLst>
                  <a:ext uri="{FF2B5EF4-FFF2-40B4-BE49-F238E27FC236}">
                    <a16:creationId xmlns:a16="http://schemas.microsoft.com/office/drawing/2014/main" id="{AEBE893C-AFB3-436A-97BD-DC17548BDEFF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ṡľiḋê">
                <a:extLst>
                  <a:ext uri="{FF2B5EF4-FFF2-40B4-BE49-F238E27FC236}">
                    <a16:creationId xmlns:a16="http://schemas.microsoft.com/office/drawing/2014/main" id="{B8C69609-D887-4E0C-8482-7D492C04AC52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íṧľíḓé">
                <a:extLst>
                  <a:ext uri="{FF2B5EF4-FFF2-40B4-BE49-F238E27FC236}">
                    <a16:creationId xmlns:a16="http://schemas.microsoft.com/office/drawing/2014/main" id="{C0B038B8-01AF-4009-8ED9-437E38319DAA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śḻîdê">
                <a:extLst>
                  <a:ext uri="{FF2B5EF4-FFF2-40B4-BE49-F238E27FC236}">
                    <a16:creationId xmlns:a16="http://schemas.microsoft.com/office/drawing/2014/main" id="{C440E919-240A-4FE9-86CC-87ECA5D3F27F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ïSľïďe">
                <a:extLst>
                  <a:ext uri="{FF2B5EF4-FFF2-40B4-BE49-F238E27FC236}">
                    <a16:creationId xmlns:a16="http://schemas.microsoft.com/office/drawing/2014/main" id="{35B0FB8B-7A61-4472-977C-9C7471997B29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Sľïḑê">
                <a:extLst>
                  <a:ext uri="{FF2B5EF4-FFF2-40B4-BE49-F238E27FC236}">
                    <a16:creationId xmlns:a16="http://schemas.microsoft.com/office/drawing/2014/main" id="{A0363DDF-EA83-456C-A6D4-604A779512DF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îṣļîḋè">
                <a:extLst>
                  <a:ext uri="{FF2B5EF4-FFF2-40B4-BE49-F238E27FC236}">
                    <a16:creationId xmlns:a16="http://schemas.microsoft.com/office/drawing/2014/main" id="{7C20AF7D-3E92-4982-9232-F4370AF96CCE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i$ḻiḋé">
                <a:extLst>
                  <a:ext uri="{FF2B5EF4-FFF2-40B4-BE49-F238E27FC236}">
                    <a16:creationId xmlns:a16="http://schemas.microsoft.com/office/drawing/2014/main" id="{CDA26D59-A279-4D0E-8430-AFC490689441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ṧľíḋè">
                <a:extLst>
                  <a:ext uri="{FF2B5EF4-FFF2-40B4-BE49-F238E27FC236}">
                    <a16:creationId xmlns:a16="http://schemas.microsoft.com/office/drawing/2014/main" id="{356C1642-676A-46CE-B990-5B41AB27EE01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íş1îḍe">
                <a:extLst>
                  <a:ext uri="{FF2B5EF4-FFF2-40B4-BE49-F238E27FC236}">
                    <a16:creationId xmlns:a16="http://schemas.microsoft.com/office/drawing/2014/main" id="{72B08593-685E-4D66-8A16-26D95725212F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išļíḓe">
                <a:extLst>
                  <a:ext uri="{FF2B5EF4-FFF2-40B4-BE49-F238E27FC236}">
                    <a16:creationId xmlns:a16="http://schemas.microsoft.com/office/drawing/2014/main" id="{16ABF17E-BAC7-46E7-9506-7DE4AB3D7942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ṡlíḓe">
                <a:extLst>
                  <a:ext uri="{FF2B5EF4-FFF2-40B4-BE49-F238E27FC236}">
                    <a16:creationId xmlns:a16="http://schemas.microsoft.com/office/drawing/2014/main" id="{984A0D3A-AEA8-491C-B914-71F875C11D15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iṡḻîḍê">
                <a:extLst>
                  <a:ext uri="{FF2B5EF4-FFF2-40B4-BE49-F238E27FC236}">
                    <a16:creationId xmlns:a16="http://schemas.microsoft.com/office/drawing/2014/main" id="{0E177272-CC5A-460E-986D-4B2225890857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ïşḷïḋe">
                <a:extLst>
                  <a:ext uri="{FF2B5EF4-FFF2-40B4-BE49-F238E27FC236}">
                    <a16:creationId xmlns:a16="http://schemas.microsoft.com/office/drawing/2014/main" id="{490279AC-7A6D-46E1-9893-7FF36A0C2839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îšḻiḑé">
                <a:extLst>
                  <a:ext uri="{FF2B5EF4-FFF2-40B4-BE49-F238E27FC236}">
                    <a16:creationId xmlns:a16="http://schemas.microsoft.com/office/drawing/2014/main" id="{65765869-2908-4CD1-B68D-2157698B010E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šlîḍè">
                <a:extLst>
                  <a:ext uri="{FF2B5EF4-FFF2-40B4-BE49-F238E27FC236}">
                    <a16:creationId xmlns:a16="http://schemas.microsoft.com/office/drawing/2014/main" id="{B5C1357F-95F0-440B-B89C-8A859112E202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šľïḑê">
                <a:extLst>
                  <a:ext uri="{FF2B5EF4-FFF2-40B4-BE49-F238E27FC236}">
                    <a16:creationId xmlns:a16="http://schemas.microsoft.com/office/drawing/2014/main" id="{2513D257-2A08-4BDD-A7E5-696F3B9CF809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ṡḻíḍê">
                <a:extLst>
                  <a:ext uri="{FF2B5EF4-FFF2-40B4-BE49-F238E27FC236}">
                    <a16:creationId xmlns:a16="http://schemas.microsoft.com/office/drawing/2014/main" id="{95FE4D4F-3285-42D6-9756-FF896FB79DF6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íšļiďè">
                <a:extLst>
                  <a:ext uri="{FF2B5EF4-FFF2-40B4-BE49-F238E27FC236}">
                    <a16:creationId xmlns:a16="http://schemas.microsoft.com/office/drawing/2014/main" id="{A75DE3DA-36A3-40E5-8D8F-E82C263DBD68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íṡḷíḓê">
                <a:extLst>
                  <a:ext uri="{FF2B5EF4-FFF2-40B4-BE49-F238E27FC236}">
                    <a16:creationId xmlns:a16="http://schemas.microsoft.com/office/drawing/2014/main" id="{9130F324-7F9D-478A-8178-5C07E2E434F2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iśḻîḑê">
                <a:extLst>
                  <a:ext uri="{FF2B5EF4-FFF2-40B4-BE49-F238E27FC236}">
                    <a16:creationId xmlns:a16="http://schemas.microsoft.com/office/drawing/2014/main" id="{A38763F2-8B70-442A-9AD9-125DA75E1CF7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ṥ1îḓé">
                <a:extLst>
                  <a:ext uri="{FF2B5EF4-FFF2-40B4-BE49-F238E27FC236}">
                    <a16:creationId xmlns:a16="http://schemas.microsoft.com/office/drawing/2014/main" id="{BE6E938B-61A4-40E0-96A9-35C5F2A3BD69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íSľïḍê">
                <a:extLst>
                  <a:ext uri="{FF2B5EF4-FFF2-40B4-BE49-F238E27FC236}">
                    <a16:creationId xmlns:a16="http://schemas.microsoft.com/office/drawing/2014/main" id="{C6E4A600-B057-46A6-B381-9B8C7C74717C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śľiḓé">
                <a:extLst>
                  <a:ext uri="{FF2B5EF4-FFF2-40B4-BE49-F238E27FC236}">
                    <a16:creationId xmlns:a16="http://schemas.microsoft.com/office/drawing/2014/main" id="{7FEC29D6-EBF1-4335-AC0F-C327B03D7D8B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iṣ1ïdê">
                <a:extLst>
                  <a:ext uri="{FF2B5EF4-FFF2-40B4-BE49-F238E27FC236}">
                    <a16:creationId xmlns:a16="http://schemas.microsoft.com/office/drawing/2014/main" id="{1D46EB70-A7CA-484B-A1C8-96EBC39033B0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ïṩlîḑè">
              <a:extLst>
                <a:ext uri="{FF2B5EF4-FFF2-40B4-BE49-F238E27FC236}">
                  <a16:creationId xmlns:a16="http://schemas.microsoft.com/office/drawing/2014/main" id="{EBE30EF5-8D8F-4F0D-A310-6EE0E3D50953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1ïḋè">
              <a:extLst>
                <a:ext uri="{FF2B5EF4-FFF2-40B4-BE49-F238E27FC236}">
                  <a16:creationId xmlns:a16="http://schemas.microsoft.com/office/drawing/2014/main" id="{910361FB-B27E-45CA-B8C6-843799A2905D}"/>
                </a:ext>
              </a:extLst>
            </p:cNvPr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ṧ1iḓê">
              <a:extLst>
                <a:ext uri="{FF2B5EF4-FFF2-40B4-BE49-F238E27FC236}">
                  <a16:creationId xmlns:a16="http://schemas.microsoft.com/office/drawing/2014/main" id="{9949C124-B52C-47B0-83B6-C8E1F22735A9}"/>
                </a:ext>
              </a:extLst>
            </p:cNvPr>
            <p:cNvSpPr/>
            <p:nvPr/>
          </p:nvSpPr>
          <p:spPr>
            <a:xfrm>
              <a:off x="3723726" y="243677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ïsľiḓè">
              <a:extLst>
                <a:ext uri="{FF2B5EF4-FFF2-40B4-BE49-F238E27FC236}">
                  <a16:creationId xmlns:a16="http://schemas.microsoft.com/office/drawing/2014/main" id="{EA2EAB3E-492D-4F9C-A0CA-C8FB49813569}"/>
                </a:ext>
              </a:extLst>
            </p:cNvPr>
            <p:cNvSpPr/>
            <p:nvPr/>
          </p:nvSpPr>
          <p:spPr>
            <a:xfrm>
              <a:off x="3723270" y="4816840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ṧḷiḍê">
              <a:extLst>
                <a:ext uri="{FF2B5EF4-FFF2-40B4-BE49-F238E27FC236}">
                  <a16:creationId xmlns:a16="http://schemas.microsoft.com/office/drawing/2014/main" id="{FBD7DBE2-B406-43A0-859F-8ED35BFA41DA}"/>
                </a:ext>
              </a:extLst>
            </p:cNvPr>
            <p:cNvSpPr/>
            <p:nvPr/>
          </p:nvSpPr>
          <p:spPr>
            <a:xfrm>
              <a:off x="2864931" y="1991346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ṧľiḓé">
              <a:extLst>
                <a:ext uri="{FF2B5EF4-FFF2-40B4-BE49-F238E27FC236}">
                  <a16:creationId xmlns:a16="http://schemas.microsoft.com/office/drawing/2014/main" id="{B109602C-6766-4A29-B85E-3B0C874093ED}"/>
                </a:ext>
              </a:extLst>
            </p:cNvPr>
            <p:cNvSpPr/>
            <p:nvPr/>
          </p:nvSpPr>
          <p:spPr>
            <a:xfrm>
              <a:off x="2849227" y="5268414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80" name="Line 2">
            <a:extLst>
              <a:ext uri="{FF2B5EF4-FFF2-40B4-BE49-F238E27FC236}">
                <a16:creationId xmlns:a16="http://schemas.microsoft.com/office/drawing/2014/main" id="{DAF805D8-5206-4B9F-9EB4-AE3E24D58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0" y="3513663"/>
            <a:ext cx="0" cy="405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AutoShape 3">
            <a:extLst>
              <a:ext uri="{FF2B5EF4-FFF2-40B4-BE49-F238E27FC236}">
                <a16:creationId xmlns:a16="http://schemas.microsoft.com/office/drawing/2014/main" id="{7824DCB8-7F42-4493-911B-269842D2C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697" y="3919275"/>
            <a:ext cx="2163265" cy="67602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p!=NULL&amp;&amp;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</a:rPr>
              <a:t>e&gt;p-&gt;data</a:t>
            </a:r>
          </a:p>
        </p:txBody>
      </p:sp>
      <p:sp>
        <p:nvSpPr>
          <p:cNvPr id="82" name="Line 4">
            <a:extLst>
              <a:ext uri="{FF2B5EF4-FFF2-40B4-BE49-F238E27FC236}">
                <a16:creationId xmlns:a16="http://schemas.microsoft.com/office/drawing/2014/main" id="{6459EB58-B49D-4F1B-B128-BE3FB0DF27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0" y="4595296"/>
            <a:ext cx="0" cy="2704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F5B916A4-70F2-46C3-87D8-7DA675842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687" y="3648867"/>
            <a:ext cx="141964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Line 6">
            <a:extLst>
              <a:ext uri="{FF2B5EF4-FFF2-40B4-BE49-F238E27FC236}">
                <a16:creationId xmlns:a16="http://schemas.microsoft.com/office/drawing/2014/main" id="{F46519B0-F78C-4CEA-8C97-D3CC80B984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687" y="3648867"/>
            <a:ext cx="0" cy="250127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5" name="Line 7">
            <a:extLst>
              <a:ext uri="{FF2B5EF4-FFF2-40B4-BE49-F238E27FC236}">
                <a16:creationId xmlns:a16="http://schemas.microsoft.com/office/drawing/2014/main" id="{15915FBD-EB20-4C70-9260-6D23B79F45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1687" y="6150143"/>
            <a:ext cx="141964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Text Box 8">
            <a:extLst>
              <a:ext uri="{FF2B5EF4-FFF2-40B4-BE49-F238E27FC236}">
                <a16:creationId xmlns:a16="http://schemas.microsoft.com/office/drawing/2014/main" id="{781387FC-BC3C-45DB-8B4F-0D0408050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8932" y="4595296"/>
            <a:ext cx="608418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真</a:t>
            </a:r>
          </a:p>
        </p:txBody>
      </p:sp>
      <p:sp>
        <p:nvSpPr>
          <p:cNvPr id="87" name="AutoShape 10">
            <a:extLst>
              <a:ext uri="{FF2B5EF4-FFF2-40B4-BE49-F238E27FC236}">
                <a16:creationId xmlns:a16="http://schemas.microsoft.com/office/drawing/2014/main" id="{70D88918-12B4-434D-9732-3674DF4BA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4315" y="1992617"/>
            <a:ext cx="1014031" cy="33801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插入算法</a:t>
            </a:r>
          </a:p>
        </p:txBody>
      </p:sp>
      <p:sp>
        <p:nvSpPr>
          <p:cNvPr id="88" name="AutoShape 11">
            <a:extLst>
              <a:ext uri="{FF2B5EF4-FFF2-40B4-BE49-F238E27FC236}">
                <a16:creationId xmlns:a16="http://schemas.microsoft.com/office/drawing/2014/main" id="{2D28C321-B68D-493C-BD97-72D76A10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503" y="6345397"/>
            <a:ext cx="1014031" cy="33801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返回</a:t>
            </a:r>
          </a:p>
        </p:txBody>
      </p:sp>
      <p:sp>
        <p:nvSpPr>
          <p:cNvPr id="89" name="Rectangle 12">
            <a:extLst>
              <a:ext uri="{FF2B5EF4-FFF2-40B4-BE49-F238E27FC236}">
                <a16:creationId xmlns:a16="http://schemas.microsoft.com/office/drawing/2014/main" id="{7953A3BD-F26A-4845-92CD-ADED2C03B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503" y="3175653"/>
            <a:ext cx="1757653" cy="338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head-&gt;next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</a:p>
        </p:txBody>
      </p:sp>
      <p:sp>
        <p:nvSpPr>
          <p:cNvPr id="90" name="Rectangle 13">
            <a:extLst>
              <a:ext uri="{FF2B5EF4-FFF2-40B4-BE49-F238E27FC236}">
                <a16:creationId xmlns:a16="http://schemas.microsoft.com/office/drawing/2014/main" id="{D3109F36-380F-473B-A584-0D99DE6F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07" y="4933306"/>
            <a:ext cx="1487245" cy="338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q</a:t>
            </a:r>
            <a:endParaRPr lang="en-US" altLang="zh-CN" sz="1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1" name="Rectangle 14">
            <a:extLst>
              <a:ext uri="{FF2B5EF4-FFF2-40B4-BE49-F238E27FC236}">
                <a16:creationId xmlns:a16="http://schemas.microsoft.com/office/drawing/2014/main" id="{3D43D748-4E24-403C-8151-DE043BA2B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07" y="5541724"/>
            <a:ext cx="1487245" cy="338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p-&gt;next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p</a:t>
            </a:r>
            <a:endParaRPr lang="en-US" altLang="zh-CN" sz="1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064B5F15-AB0D-4369-B866-AD5741BB06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0" y="5879734"/>
            <a:ext cx="0" cy="2704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Line 16">
            <a:extLst>
              <a:ext uri="{FF2B5EF4-FFF2-40B4-BE49-F238E27FC236}">
                <a16:creationId xmlns:a16="http://schemas.microsoft.com/office/drawing/2014/main" id="{F9667C39-1BD7-4F5C-B18E-D838501CB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1330" y="5271316"/>
            <a:ext cx="0" cy="2704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" name="Rectangle 17">
            <a:extLst>
              <a:ext uri="{FF2B5EF4-FFF2-40B4-BE49-F238E27FC236}">
                <a16:creationId xmlns:a16="http://schemas.microsoft.com/office/drawing/2014/main" id="{FD3462DC-5486-4A48-B847-354BA38BC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503" y="2567234"/>
            <a:ext cx="1757653" cy="338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headq</a:t>
            </a:r>
            <a:endParaRPr lang="en-US" altLang="zh-CN" sz="1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95" name="Line 18">
            <a:extLst>
              <a:ext uri="{FF2B5EF4-FFF2-40B4-BE49-F238E27FC236}">
                <a16:creationId xmlns:a16="http://schemas.microsoft.com/office/drawing/2014/main" id="{B6738189-2C3D-48F8-AB4E-4B46632AB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1330" y="2905245"/>
            <a:ext cx="0" cy="27040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Line 19">
            <a:extLst>
              <a:ext uri="{FF2B5EF4-FFF2-40B4-BE49-F238E27FC236}">
                <a16:creationId xmlns:a16="http://schemas.microsoft.com/office/drawing/2014/main" id="{56E732EC-19E4-427C-ACFC-42FE3D8DD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1330" y="2330627"/>
            <a:ext cx="0" cy="23660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Line 20">
            <a:extLst>
              <a:ext uri="{FF2B5EF4-FFF2-40B4-BE49-F238E27FC236}">
                <a16:creationId xmlns:a16="http://schemas.microsoft.com/office/drawing/2014/main" id="{C948735D-0657-41A5-B029-49D8A0065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2963" y="4249733"/>
            <a:ext cx="14665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Text Box 21">
            <a:extLst>
              <a:ext uri="{FF2B5EF4-FFF2-40B4-BE49-F238E27FC236}">
                <a16:creationId xmlns:a16="http://schemas.microsoft.com/office/drawing/2014/main" id="{D251E629-F7A8-4196-8664-A34CA271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592" y="3890598"/>
            <a:ext cx="405612" cy="401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假</a:t>
            </a:r>
          </a:p>
        </p:txBody>
      </p:sp>
      <p:sp>
        <p:nvSpPr>
          <p:cNvPr id="99" name="Rectangle 22">
            <a:extLst>
              <a:ext uri="{FF2B5EF4-FFF2-40B4-BE49-F238E27FC236}">
                <a16:creationId xmlns:a16="http://schemas.microsoft.com/office/drawing/2014/main" id="{5E71F175-A32B-4ED0-8B47-6E5CFD6DB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498" y="5331366"/>
            <a:ext cx="1352041" cy="6084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-&gt;next</a:t>
            </a:r>
          </a:p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p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f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-&gt;next</a:t>
            </a:r>
            <a:endParaRPr lang="en-US" altLang="zh-CN" sz="1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0" name="Line 23">
            <a:extLst>
              <a:ext uri="{FF2B5EF4-FFF2-40B4-BE49-F238E27FC236}">
                <a16:creationId xmlns:a16="http://schemas.microsoft.com/office/drawing/2014/main" id="{E3DE6FC3-1640-406B-921F-8ACC2A0EF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9518" y="5939785"/>
            <a:ext cx="0" cy="40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24">
            <a:extLst>
              <a:ext uri="{FF2B5EF4-FFF2-40B4-BE49-F238E27FC236}">
                <a16:creationId xmlns:a16="http://schemas.microsoft.com/office/drawing/2014/main" id="{23CA00AE-322B-4109-86B2-1713AE4AF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9518" y="4993356"/>
            <a:ext cx="0" cy="33801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Rectangle 26">
            <a:extLst>
              <a:ext uri="{FF2B5EF4-FFF2-40B4-BE49-F238E27FC236}">
                <a16:creationId xmlns:a16="http://schemas.microsoft.com/office/drawing/2014/main" id="{3BD14E26-EFD2-41A2-A805-5E7D92EA2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681" y="4664094"/>
            <a:ext cx="2519611" cy="338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new(f)  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f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-&gt;data</a:t>
            </a:r>
            <a:endParaRPr lang="en-US" altLang="zh-CN" sz="1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03" name="Line 27">
            <a:extLst>
              <a:ext uri="{FF2B5EF4-FFF2-40B4-BE49-F238E27FC236}">
                <a16:creationId xmlns:a16="http://schemas.microsoft.com/office/drawing/2014/main" id="{D3F2C293-CC40-4F3B-A323-0903CCC7A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9518" y="4249733"/>
            <a:ext cx="0" cy="40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985C4EB2-049C-4071-9096-D8753857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273" y="2954317"/>
            <a:ext cx="498781" cy="268996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带头结点算法</a:t>
            </a: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79FBACDE-D4FC-4537-A024-C536F1CFD9FF}"/>
              </a:ext>
            </a:extLst>
          </p:cNvPr>
          <p:cNvCxnSpPr>
            <a:cxnSpLocks/>
          </p:cNvCxnSpPr>
          <p:nvPr/>
        </p:nvCxnSpPr>
        <p:spPr>
          <a:xfrm>
            <a:off x="4091844" y="4341788"/>
            <a:ext cx="718833" cy="1133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B22362E-D77A-4D91-8C3C-DD51342BE87E}"/>
              </a:ext>
            </a:extLst>
          </p:cNvPr>
          <p:cNvSpPr/>
          <p:nvPr/>
        </p:nvSpPr>
        <p:spPr>
          <a:xfrm>
            <a:off x="5814874" y="1912827"/>
            <a:ext cx="2936715" cy="4432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D8C75A0-C4AB-4546-BD3C-B4DC31180A64}"/>
              </a:ext>
            </a:extLst>
          </p:cNvPr>
          <p:cNvSpPr txBox="1"/>
          <p:nvPr/>
        </p:nvSpPr>
        <p:spPr>
          <a:xfrm>
            <a:off x="9162766" y="2035969"/>
            <a:ext cx="2698502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/>
              <a:t>扫描单链表确定位置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EE23EB0-B62E-45C3-BC6F-C438AB42A949}"/>
              </a:ext>
            </a:extLst>
          </p:cNvPr>
          <p:cNvSpPr/>
          <p:nvPr/>
        </p:nvSpPr>
        <p:spPr>
          <a:xfrm>
            <a:off x="8835987" y="4560098"/>
            <a:ext cx="3619383" cy="21895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50DE47F-038D-4B33-9F83-B073C6CBA99C}"/>
              </a:ext>
            </a:extLst>
          </p:cNvPr>
          <p:cNvSpPr txBox="1"/>
          <p:nvPr/>
        </p:nvSpPr>
        <p:spPr>
          <a:xfrm>
            <a:off x="9162766" y="2502147"/>
            <a:ext cx="2698502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/>
              <a:t>插入操作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D6B3984-A0F1-463A-91D7-E8F7B9583974}"/>
              </a:ext>
            </a:extLst>
          </p:cNvPr>
          <p:cNvSpPr txBox="1"/>
          <p:nvPr/>
        </p:nvSpPr>
        <p:spPr>
          <a:xfrm>
            <a:off x="9194737" y="2967070"/>
            <a:ext cx="2698502" cy="41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  <a:buSzPct val="90000"/>
            </a:pPr>
            <a:r>
              <a:rPr lang="zh-CN" altLang="en-US" b="1" dirty="0">
                <a:solidFill>
                  <a:srgbClr val="FF0000"/>
                </a:solidFill>
              </a:rPr>
              <a:t>带头结点算法更简单</a:t>
            </a:r>
          </a:p>
        </p:txBody>
      </p:sp>
    </p:spTree>
    <p:extLst>
      <p:ext uri="{BB962C8B-B14F-4D97-AF65-F5344CB8AC3E}">
        <p14:creationId xmlns:p14="http://schemas.microsoft.com/office/powerpoint/2010/main" val="117630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3" grpId="0" animBg="1"/>
      <p:bldP spid="107" grpId="0"/>
      <p:bldP spid="108" grpId="0" animBg="1"/>
      <p:bldP spid="110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0" y="-82343"/>
            <a:ext cx="7837842" cy="1257992"/>
            <a:chOff x="0" y="-82343"/>
            <a:chExt cx="7837842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678977" y="194829"/>
              <a:ext cx="6158865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2.3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线性表的链式存储结构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7672587-7873-47A4-B1E2-C01E011AA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668" y="2344724"/>
            <a:ext cx="8552145" cy="5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1.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单链表的一般形式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 Box 28">
            <a:extLst>
              <a:ext uri="{FF2B5EF4-FFF2-40B4-BE49-F238E27FC236}">
                <a16:creationId xmlns:a16="http://schemas.microsoft.com/office/drawing/2014/main" id="{A13B9CB5-EE74-4C32-95DB-2800FD36E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745" y="4715913"/>
            <a:ext cx="5601103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其中：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称为数据域，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称为指针域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链域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当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head==NULL,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为空表；否则为非空表</a:t>
            </a:r>
          </a:p>
        </p:txBody>
      </p:sp>
      <p:graphicFrame>
        <p:nvGraphicFramePr>
          <p:cNvPr id="57" name="Group 30">
            <a:extLst>
              <a:ext uri="{FF2B5EF4-FFF2-40B4-BE49-F238E27FC236}">
                <a16:creationId xmlns:a16="http://schemas.microsoft.com/office/drawing/2014/main" id="{C4EBAB8A-4E1D-4640-A068-4B878C502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86193"/>
              </p:ext>
            </p:extLst>
          </p:nvPr>
        </p:nvGraphicFramePr>
        <p:xfrm>
          <a:off x="6222256" y="3316442"/>
          <a:ext cx="1377950" cy="1364290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663" marB="4566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0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首结点</a:t>
                      </a:r>
                      <a:endParaRPr kumimoji="1" 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8" name="Text Box 48">
            <a:extLst>
              <a:ext uri="{FF2B5EF4-FFF2-40B4-BE49-F238E27FC236}">
                <a16:creationId xmlns:a16="http://schemas.microsoft.com/office/drawing/2014/main" id="{C009BDA4-1438-49A9-84F2-0A80FBFC6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2483" y="3611068"/>
            <a:ext cx="1306513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头指针</a:t>
            </a:r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F5505A2D-5029-4E56-8504-A238C1EEE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0294" y="390522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Line 50">
            <a:extLst>
              <a:ext uri="{FF2B5EF4-FFF2-40B4-BE49-F238E27FC236}">
                <a16:creationId xmlns:a16="http://schemas.microsoft.com/office/drawing/2014/main" id="{DE1C5714-002B-4C1F-95ED-083443D4CD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1294" y="390522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Line 51">
            <a:extLst>
              <a:ext uri="{FF2B5EF4-FFF2-40B4-BE49-F238E27FC236}">
                <a16:creationId xmlns:a16="http://schemas.microsoft.com/office/drawing/2014/main" id="{52A57E37-90C7-4E50-BCC8-6856F5C73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3569" y="3905223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2" name="Group 70">
            <a:extLst>
              <a:ext uri="{FF2B5EF4-FFF2-40B4-BE49-F238E27FC236}">
                <a16:creationId xmlns:a16="http://schemas.microsoft.com/office/drawing/2014/main" id="{85747F6E-BC38-404F-AF8E-3CF933769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53648"/>
              </p:ext>
            </p:extLst>
          </p:nvPr>
        </p:nvGraphicFramePr>
        <p:xfrm>
          <a:off x="7868494" y="3332767"/>
          <a:ext cx="1377950" cy="1336809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663" marB="4566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2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3" name="Group 107">
            <a:extLst>
              <a:ext uri="{FF2B5EF4-FFF2-40B4-BE49-F238E27FC236}">
                <a16:creationId xmlns:a16="http://schemas.microsoft.com/office/drawing/2014/main" id="{139CC5A1-8DFC-48D0-BD10-CB095935E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870361"/>
              </p:ext>
            </p:extLst>
          </p:nvPr>
        </p:nvGraphicFramePr>
        <p:xfrm>
          <a:off x="9548650" y="3340643"/>
          <a:ext cx="1377693" cy="1318114"/>
        </p:xfrm>
        <a:graphic>
          <a:graphicData uri="http://schemas.openxmlformats.org/drawingml/2006/table">
            <a:tbl>
              <a:tblPr/>
              <a:tblGrid>
                <a:gridCol w="622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0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6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34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尾</a:t>
                      </a:r>
                      <a:r>
                        <a:rPr kumimoji="1" 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结点</a:t>
                      </a:r>
                    </a:p>
                  </a:txBody>
                  <a:tcPr marT="45677" marB="45677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文本框 64">
            <a:extLst>
              <a:ext uri="{FF2B5EF4-FFF2-40B4-BE49-F238E27FC236}">
                <a16:creationId xmlns:a16="http://schemas.microsoft.com/office/drawing/2014/main" id="{66FCB338-808D-406B-A6CC-C6A4A158E779}"/>
              </a:ext>
            </a:extLst>
          </p:cNvPr>
          <p:cNvSpPr txBox="1"/>
          <p:nvPr/>
        </p:nvSpPr>
        <p:spPr>
          <a:xfrm>
            <a:off x="4824039" y="2829855"/>
            <a:ext cx="6105698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（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+mn-ea"/>
                <a:sym typeface="+mn-lt"/>
              </a:rPr>
              <a:t>）不带表头结点的单链表：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E6EDD4-6FFB-41F2-A52A-AEE7E3CA5249}"/>
              </a:ext>
            </a:extLst>
          </p:cNvPr>
          <p:cNvGrpSpPr/>
          <p:nvPr/>
        </p:nvGrpSpPr>
        <p:grpSpPr>
          <a:xfrm>
            <a:off x="288686" y="2344724"/>
            <a:ext cx="3924982" cy="3965184"/>
            <a:chOff x="904276" y="1991346"/>
            <a:chExt cx="3608712" cy="3645675"/>
          </a:xfrm>
        </p:grpSpPr>
        <p:sp>
          <p:nvSpPr>
            <p:cNvPr id="23" name="ïŝľiďê">
              <a:extLst>
                <a:ext uri="{FF2B5EF4-FFF2-40B4-BE49-F238E27FC236}">
                  <a16:creationId xmlns:a16="http://schemas.microsoft.com/office/drawing/2014/main" id="{56F8DD52-8B05-4FDF-A8A0-884F54F13722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ïšḻïḑè">
              <a:extLst>
                <a:ext uri="{FF2B5EF4-FFF2-40B4-BE49-F238E27FC236}">
                  <a16:creationId xmlns:a16="http://schemas.microsoft.com/office/drawing/2014/main" id="{049678C6-B4EB-43AE-8514-C3BD743E2B0F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31" name="îṩľîḓe">
                <a:extLst>
                  <a:ext uri="{FF2B5EF4-FFF2-40B4-BE49-F238E27FC236}">
                    <a16:creationId xmlns:a16="http://schemas.microsoft.com/office/drawing/2014/main" id="{1C03F95C-51AE-4AFC-B3A0-AB51336B7E1D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ṥḷídé">
                <a:extLst>
                  <a:ext uri="{FF2B5EF4-FFF2-40B4-BE49-F238E27FC236}">
                    <a16:creationId xmlns:a16="http://schemas.microsoft.com/office/drawing/2014/main" id="{FA9343F9-07BB-4271-A02B-968ADF81C5A0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ŝļïḍe">
                <a:extLst>
                  <a:ext uri="{FF2B5EF4-FFF2-40B4-BE49-F238E27FC236}">
                    <a16:creationId xmlns:a16="http://schemas.microsoft.com/office/drawing/2014/main" id="{025BF8BB-BCE6-4989-B1B7-21715AA45686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íṣlíďê">
                <a:extLst>
                  <a:ext uri="{FF2B5EF4-FFF2-40B4-BE49-F238E27FC236}">
                    <a16:creationId xmlns:a16="http://schemas.microsoft.com/office/drawing/2014/main" id="{A1C3BC75-A76D-4CCF-90A0-AF10D7E13E8F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Sliḋé">
                <a:extLst>
                  <a:ext uri="{FF2B5EF4-FFF2-40B4-BE49-F238E27FC236}">
                    <a16:creationId xmlns:a16="http://schemas.microsoft.com/office/drawing/2014/main" id="{EAF30103-F784-44D6-9512-F7B9215668CF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sliḋe">
                <a:extLst>
                  <a:ext uri="{FF2B5EF4-FFF2-40B4-BE49-F238E27FC236}">
                    <a16:creationId xmlns:a16="http://schemas.microsoft.com/office/drawing/2014/main" id="{74F182CA-27A7-430F-B322-344C83960FC3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é">
                <a:extLst>
                  <a:ext uri="{FF2B5EF4-FFF2-40B4-BE49-F238E27FC236}">
                    <a16:creationId xmlns:a16="http://schemas.microsoft.com/office/drawing/2014/main" id="{EC1B59DA-5983-4174-9ADE-269429E65C37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ís1îḑe">
                <a:extLst>
                  <a:ext uri="{FF2B5EF4-FFF2-40B4-BE49-F238E27FC236}">
                    <a16:creationId xmlns:a16="http://schemas.microsoft.com/office/drawing/2014/main" id="{80E5CBED-D188-418A-9F7D-2DD65CCE5B72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isliḑè">
                <a:extLst>
                  <a:ext uri="{FF2B5EF4-FFF2-40B4-BE49-F238E27FC236}">
                    <a16:creationId xmlns:a16="http://schemas.microsoft.com/office/drawing/2014/main" id="{6EF4F5DB-2179-4C6E-A7DC-CC266B4CA1FB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śľídé">
                <a:extLst>
                  <a:ext uri="{FF2B5EF4-FFF2-40B4-BE49-F238E27FC236}">
                    <a16:creationId xmlns:a16="http://schemas.microsoft.com/office/drawing/2014/main" id="{AEBE893C-AFB3-436A-97BD-DC17548BDEFF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ṡľiḋê">
                <a:extLst>
                  <a:ext uri="{FF2B5EF4-FFF2-40B4-BE49-F238E27FC236}">
                    <a16:creationId xmlns:a16="http://schemas.microsoft.com/office/drawing/2014/main" id="{B8C69609-D887-4E0C-8482-7D492C04AC52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íṧľíḓé">
                <a:extLst>
                  <a:ext uri="{FF2B5EF4-FFF2-40B4-BE49-F238E27FC236}">
                    <a16:creationId xmlns:a16="http://schemas.microsoft.com/office/drawing/2014/main" id="{C0B038B8-01AF-4009-8ED9-437E38319DAA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śḻîdê">
                <a:extLst>
                  <a:ext uri="{FF2B5EF4-FFF2-40B4-BE49-F238E27FC236}">
                    <a16:creationId xmlns:a16="http://schemas.microsoft.com/office/drawing/2014/main" id="{C440E919-240A-4FE9-86CC-87ECA5D3F27F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ïSľïďe">
                <a:extLst>
                  <a:ext uri="{FF2B5EF4-FFF2-40B4-BE49-F238E27FC236}">
                    <a16:creationId xmlns:a16="http://schemas.microsoft.com/office/drawing/2014/main" id="{35B0FB8B-7A61-4472-977C-9C7471997B29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Sľïḑê">
                <a:extLst>
                  <a:ext uri="{FF2B5EF4-FFF2-40B4-BE49-F238E27FC236}">
                    <a16:creationId xmlns:a16="http://schemas.microsoft.com/office/drawing/2014/main" id="{A0363DDF-EA83-456C-A6D4-604A779512DF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îṣļîḋè">
                <a:extLst>
                  <a:ext uri="{FF2B5EF4-FFF2-40B4-BE49-F238E27FC236}">
                    <a16:creationId xmlns:a16="http://schemas.microsoft.com/office/drawing/2014/main" id="{7C20AF7D-3E92-4982-9232-F4370AF96CCE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i$ḻiḋé">
                <a:extLst>
                  <a:ext uri="{FF2B5EF4-FFF2-40B4-BE49-F238E27FC236}">
                    <a16:creationId xmlns:a16="http://schemas.microsoft.com/office/drawing/2014/main" id="{CDA26D59-A279-4D0E-8430-AFC490689441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ṧľíḋè">
                <a:extLst>
                  <a:ext uri="{FF2B5EF4-FFF2-40B4-BE49-F238E27FC236}">
                    <a16:creationId xmlns:a16="http://schemas.microsoft.com/office/drawing/2014/main" id="{356C1642-676A-46CE-B990-5B41AB27EE01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íş1îḍe">
                <a:extLst>
                  <a:ext uri="{FF2B5EF4-FFF2-40B4-BE49-F238E27FC236}">
                    <a16:creationId xmlns:a16="http://schemas.microsoft.com/office/drawing/2014/main" id="{72B08593-685E-4D66-8A16-26D95725212F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išļíḓe">
                <a:extLst>
                  <a:ext uri="{FF2B5EF4-FFF2-40B4-BE49-F238E27FC236}">
                    <a16:creationId xmlns:a16="http://schemas.microsoft.com/office/drawing/2014/main" id="{16ABF17E-BAC7-46E7-9506-7DE4AB3D7942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ṡlíḓe">
                <a:extLst>
                  <a:ext uri="{FF2B5EF4-FFF2-40B4-BE49-F238E27FC236}">
                    <a16:creationId xmlns:a16="http://schemas.microsoft.com/office/drawing/2014/main" id="{984A0D3A-AEA8-491C-B914-71F875C11D15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iṡḻîḍê">
                <a:extLst>
                  <a:ext uri="{FF2B5EF4-FFF2-40B4-BE49-F238E27FC236}">
                    <a16:creationId xmlns:a16="http://schemas.microsoft.com/office/drawing/2014/main" id="{0E177272-CC5A-460E-986D-4B2225890857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ïşḷïḋe">
                <a:extLst>
                  <a:ext uri="{FF2B5EF4-FFF2-40B4-BE49-F238E27FC236}">
                    <a16:creationId xmlns:a16="http://schemas.microsoft.com/office/drawing/2014/main" id="{490279AC-7A6D-46E1-9893-7FF36A0C2839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îšḻiḑé">
                <a:extLst>
                  <a:ext uri="{FF2B5EF4-FFF2-40B4-BE49-F238E27FC236}">
                    <a16:creationId xmlns:a16="http://schemas.microsoft.com/office/drawing/2014/main" id="{65765869-2908-4CD1-B68D-2157698B010E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šlîḍè">
                <a:extLst>
                  <a:ext uri="{FF2B5EF4-FFF2-40B4-BE49-F238E27FC236}">
                    <a16:creationId xmlns:a16="http://schemas.microsoft.com/office/drawing/2014/main" id="{B5C1357F-95F0-440B-B89C-8A859112E202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šľïḑê">
                <a:extLst>
                  <a:ext uri="{FF2B5EF4-FFF2-40B4-BE49-F238E27FC236}">
                    <a16:creationId xmlns:a16="http://schemas.microsoft.com/office/drawing/2014/main" id="{2513D257-2A08-4BDD-A7E5-696F3B9CF809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ṡḻíḍê">
                <a:extLst>
                  <a:ext uri="{FF2B5EF4-FFF2-40B4-BE49-F238E27FC236}">
                    <a16:creationId xmlns:a16="http://schemas.microsoft.com/office/drawing/2014/main" id="{95FE4D4F-3285-42D6-9756-FF896FB79DF6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íšļiďè">
                <a:extLst>
                  <a:ext uri="{FF2B5EF4-FFF2-40B4-BE49-F238E27FC236}">
                    <a16:creationId xmlns:a16="http://schemas.microsoft.com/office/drawing/2014/main" id="{A75DE3DA-36A3-40E5-8D8F-E82C263DBD68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íṡḷíḓê">
                <a:extLst>
                  <a:ext uri="{FF2B5EF4-FFF2-40B4-BE49-F238E27FC236}">
                    <a16:creationId xmlns:a16="http://schemas.microsoft.com/office/drawing/2014/main" id="{9130F324-7F9D-478A-8178-5C07E2E434F2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iśḻîḑê">
                <a:extLst>
                  <a:ext uri="{FF2B5EF4-FFF2-40B4-BE49-F238E27FC236}">
                    <a16:creationId xmlns:a16="http://schemas.microsoft.com/office/drawing/2014/main" id="{A38763F2-8B70-442A-9AD9-125DA75E1CF7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ṥ1îḓé">
                <a:extLst>
                  <a:ext uri="{FF2B5EF4-FFF2-40B4-BE49-F238E27FC236}">
                    <a16:creationId xmlns:a16="http://schemas.microsoft.com/office/drawing/2014/main" id="{BE6E938B-61A4-40E0-96A9-35C5F2A3BD69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íSľïḍê">
                <a:extLst>
                  <a:ext uri="{FF2B5EF4-FFF2-40B4-BE49-F238E27FC236}">
                    <a16:creationId xmlns:a16="http://schemas.microsoft.com/office/drawing/2014/main" id="{C6E4A600-B057-46A6-B381-9B8C7C74717C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śľiḓé">
                <a:extLst>
                  <a:ext uri="{FF2B5EF4-FFF2-40B4-BE49-F238E27FC236}">
                    <a16:creationId xmlns:a16="http://schemas.microsoft.com/office/drawing/2014/main" id="{7FEC29D6-EBF1-4335-AC0F-C327B03D7D8B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iṣ1ïdê">
                <a:extLst>
                  <a:ext uri="{FF2B5EF4-FFF2-40B4-BE49-F238E27FC236}">
                    <a16:creationId xmlns:a16="http://schemas.microsoft.com/office/drawing/2014/main" id="{1D46EB70-A7CA-484B-A1C8-96EBC39033B0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ïṩlîḑè">
              <a:extLst>
                <a:ext uri="{FF2B5EF4-FFF2-40B4-BE49-F238E27FC236}">
                  <a16:creationId xmlns:a16="http://schemas.microsoft.com/office/drawing/2014/main" id="{EBE30EF5-8D8F-4F0D-A310-6EE0E3D50953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1ïḋè">
              <a:extLst>
                <a:ext uri="{FF2B5EF4-FFF2-40B4-BE49-F238E27FC236}">
                  <a16:creationId xmlns:a16="http://schemas.microsoft.com/office/drawing/2014/main" id="{910361FB-B27E-45CA-B8C6-843799A2905D}"/>
                </a:ext>
              </a:extLst>
            </p:cNvPr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ṧ1iḓê">
              <a:extLst>
                <a:ext uri="{FF2B5EF4-FFF2-40B4-BE49-F238E27FC236}">
                  <a16:creationId xmlns:a16="http://schemas.microsoft.com/office/drawing/2014/main" id="{9949C124-B52C-47B0-83B6-C8E1F22735A9}"/>
                </a:ext>
              </a:extLst>
            </p:cNvPr>
            <p:cNvSpPr/>
            <p:nvPr/>
          </p:nvSpPr>
          <p:spPr>
            <a:xfrm>
              <a:off x="3723726" y="243677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ïsľiḓè">
              <a:extLst>
                <a:ext uri="{FF2B5EF4-FFF2-40B4-BE49-F238E27FC236}">
                  <a16:creationId xmlns:a16="http://schemas.microsoft.com/office/drawing/2014/main" id="{EA2EAB3E-492D-4F9C-A0CA-C8FB49813569}"/>
                </a:ext>
              </a:extLst>
            </p:cNvPr>
            <p:cNvSpPr/>
            <p:nvPr/>
          </p:nvSpPr>
          <p:spPr>
            <a:xfrm>
              <a:off x="3723270" y="4816840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ṧḷiḍê">
              <a:extLst>
                <a:ext uri="{FF2B5EF4-FFF2-40B4-BE49-F238E27FC236}">
                  <a16:creationId xmlns:a16="http://schemas.microsoft.com/office/drawing/2014/main" id="{FBD7DBE2-B406-43A0-859F-8ED35BFA41DA}"/>
                </a:ext>
              </a:extLst>
            </p:cNvPr>
            <p:cNvSpPr/>
            <p:nvPr/>
          </p:nvSpPr>
          <p:spPr>
            <a:xfrm>
              <a:off x="2864931" y="1991346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ṧľiḓé">
              <a:extLst>
                <a:ext uri="{FF2B5EF4-FFF2-40B4-BE49-F238E27FC236}">
                  <a16:creationId xmlns:a16="http://schemas.microsoft.com/office/drawing/2014/main" id="{B109602C-6766-4A29-B85E-3B0C874093ED}"/>
                </a:ext>
              </a:extLst>
            </p:cNvPr>
            <p:cNvSpPr/>
            <p:nvPr/>
          </p:nvSpPr>
          <p:spPr>
            <a:xfrm>
              <a:off x="2849227" y="5268414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CEAEE67F-BAFA-49BB-AA3C-8B288C40D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3" y="1757107"/>
            <a:ext cx="9709931" cy="5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单链表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  <a:cs typeface="+mn-ea"/>
                <a:sym typeface="+mn-lt"/>
              </a:rPr>
              <a:t>: </a:t>
            </a:r>
            <a:r>
              <a:rPr lang="zh-CN" altLang="en-US" sz="1600" b="1" dirty="0">
                <a:solidFill>
                  <a:srgbClr val="7030A0"/>
                </a:solidFill>
                <a:latin typeface="+mn-ea"/>
                <a:ea typeface="+mn-ea"/>
                <a:cs typeface="+mn-ea"/>
                <a:sym typeface="+mn-lt"/>
              </a:rPr>
              <a:t>线性表的每个节点分散地存储在内存空间中，先后依次用一个指针串联起来。</a:t>
            </a:r>
            <a:endParaRPr lang="en-US" altLang="zh-CN" sz="1600" b="1" dirty="0">
              <a:solidFill>
                <a:srgbClr val="7030A0"/>
              </a:solidFill>
              <a:latin typeface="+mn-ea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Text Box 3">
            <a:extLst>
              <a:ext uri="{FF2B5EF4-FFF2-40B4-BE49-F238E27FC236}">
                <a16:creationId xmlns:a16="http://schemas.microsoft.com/office/drawing/2014/main" id="{778D0E2A-920C-449E-A6CC-93804774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410" y="2103652"/>
            <a:ext cx="5939269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：生成带头结点的递增有序单链表。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不包括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void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</a:t>
            </a:r>
            <a:r>
              <a:rPr lang="en-US" altLang="zh-CN" sz="1800" dirty="0">
                <a:solidFill>
                  <a:srgbClr val="795E26"/>
                </a:solidFill>
                <a:latin typeface="+mn-lt"/>
                <a:ea typeface="+mn-ea"/>
                <a:cs typeface="+mn-ea"/>
                <a:sym typeface="+mn-lt"/>
              </a:rPr>
              <a:t>creat3_2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*head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 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{ q=head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q,p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扫描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查找插入位置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</a:t>
            </a:r>
            <a:r>
              <a:rPr lang="en-US" altLang="zh-CN" sz="1800" dirty="0">
                <a:solidFill>
                  <a:srgbClr val="AF00DB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(p &amp;&amp; e&gt;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未扫描完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且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大于当前结点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{ q=p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 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q,p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后移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查下一个位置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f=(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*)</a:t>
            </a:r>
            <a:r>
              <a:rPr lang="en-US" altLang="zh-CN" sz="1800" dirty="0">
                <a:solidFill>
                  <a:srgbClr val="795E26"/>
                </a:solidFill>
                <a:latin typeface="+mn-lt"/>
                <a:ea typeface="+mn-ea"/>
                <a:cs typeface="+mn-ea"/>
                <a:sym typeface="+mn-lt"/>
              </a:rPr>
              <a:t>malloc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(LENG)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生成新结点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=e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            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装入元素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=f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插入新结点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321A43-C191-4C69-86EE-30583ABFCE95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5CA370-8869-4361-AC7A-6096F6E5C16C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6015570-F8F9-4524-86E2-723BEDC8B305}"/>
              </a:ext>
            </a:extLst>
          </p:cNvPr>
          <p:cNvGrpSpPr/>
          <p:nvPr/>
        </p:nvGrpSpPr>
        <p:grpSpPr>
          <a:xfrm>
            <a:off x="2277854" y="1988607"/>
            <a:ext cx="7828171" cy="4562468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0608ED81-5668-452F-B848-08C84704CBA2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4EB00-55AA-43EC-AE42-D1AEE6B33479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E1782088-3B4A-4CC2-B34E-3FAED4A0D29E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1548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 Box 3">
            <a:extLst>
              <a:ext uri="{FF2B5EF4-FFF2-40B4-BE49-F238E27FC236}">
                <a16:creationId xmlns:a16="http://schemas.microsoft.com/office/drawing/2014/main" id="{F45E6103-EF46-4073-AB75-AEF5C66E8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290" y="2159686"/>
            <a:ext cx="8351838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head=(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生成表头结点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置为空表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 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输入整数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(e!=</a:t>
            </a:r>
            <a:r>
              <a:rPr lang="en-US" altLang="zh-CN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不为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，未结束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creat3_2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head,e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 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插入递增有序单链表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head</a:t>
            </a: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  </a:t>
            </a:r>
            <a:r>
              <a:rPr lang="en-US" altLang="zh-CN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输入整数</a:t>
            </a:r>
            <a:endParaRPr lang="zh-CN" alt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7519B3-63A5-4026-8CFB-ED744BE3FB67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D72224-1846-4154-87E2-58EA2AAE89EB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FF0000"/>
                </a:solidFill>
                <a:cs typeface="+mn-ea"/>
                <a:sym typeface="+mn-lt"/>
              </a:rPr>
              <a:t>带表头节点的单链表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E091D0F-8AFB-44A8-BEB8-CDBA63DCC4D6}"/>
              </a:ext>
            </a:extLst>
          </p:cNvPr>
          <p:cNvGrpSpPr/>
          <p:nvPr/>
        </p:nvGrpSpPr>
        <p:grpSpPr>
          <a:xfrm>
            <a:off x="2505075" y="2027087"/>
            <a:ext cx="7728890" cy="4569409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4FB70A84-44A2-4B07-8543-44874A41F7AE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697E074-63D7-4E4E-9386-3DA84C26FE1E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81224E0D-70C7-49AD-BAC4-B219186A0E8F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767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AD109BA9-B367-44CA-9B34-DC03074963CD}"/>
              </a:ext>
            </a:extLst>
          </p:cNvPr>
          <p:cNvGrpSpPr/>
          <p:nvPr/>
        </p:nvGrpSpPr>
        <p:grpSpPr>
          <a:xfrm>
            <a:off x="3321916" y="1916074"/>
            <a:ext cx="5603009" cy="1351986"/>
            <a:chOff x="1904999" y="1988367"/>
            <a:chExt cx="7180811" cy="527233"/>
          </a:xfrm>
        </p:grpSpPr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185D399C-E092-490C-A9E8-B9046A6C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6A3850C-AA2A-4C88-92D4-37FCB337C84E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48" name="矩形: 剪去单角 47">
                <a:extLst>
                  <a:ext uri="{FF2B5EF4-FFF2-40B4-BE49-F238E27FC236}">
                    <a16:creationId xmlns:a16="http://schemas.microsoft.com/office/drawing/2014/main" id="{B2F2E903-1218-4530-B251-2FCC35A84E2F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2C1BD97A-8D49-4EF6-8B49-8A8F80C7F20A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65B7BEC5-4ECC-458B-80E0-256959BF753E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49" name="Group 74">
            <a:extLst>
              <a:ext uri="{FF2B5EF4-FFF2-40B4-BE49-F238E27FC236}">
                <a16:creationId xmlns:a16="http://schemas.microsoft.com/office/drawing/2014/main" id="{F76C872A-F123-4D0D-838C-4B18E69EF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41670"/>
              </p:ext>
            </p:extLst>
          </p:nvPr>
        </p:nvGraphicFramePr>
        <p:xfrm>
          <a:off x="2294815" y="4107788"/>
          <a:ext cx="863600" cy="448302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11">
            <a:extLst>
              <a:ext uri="{FF2B5EF4-FFF2-40B4-BE49-F238E27FC236}">
                <a16:creationId xmlns:a16="http://schemas.microsoft.com/office/drawing/2014/main" id="{6EEA4232-28C6-4481-8A12-FCC36C28E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09272"/>
              </p:ext>
            </p:extLst>
          </p:nvPr>
        </p:nvGraphicFramePr>
        <p:xfrm>
          <a:off x="3364790" y="4107788"/>
          <a:ext cx="801688" cy="448302"/>
        </p:xfrm>
        <a:graphic>
          <a:graphicData uri="http://schemas.openxmlformats.org/drawingml/2006/table">
            <a:tbl>
              <a:tblPr/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19">
            <a:extLst>
              <a:ext uri="{FF2B5EF4-FFF2-40B4-BE49-F238E27FC236}">
                <a16:creationId xmlns:a16="http://schemas.microsoft.com/office/drawing/2014/main" id="{94EDA482-33A4-4E40-B3D0-A9FCE7541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643457"/>
              </p:ext>
            </p:extLst>
          </p:nvPr>
        </p:nvGraphicFramePr>
        <p:xfrm>
          <a:off x="4453815" y="4107788"/>
          <a:ext cx="801688" cy="448302"/>
        </p:xfrm>
        <a:graphic>
          <a:graphicData uri="http://schemas.openxmlformats.org/drawingml/2006/table">
            <a:tbl>
              <a:tblPr/>
              <a:tblGrid>
                <a:gridCol w="461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76">
            <a:extLst>
              <a:ext uri="{FF2B5EF4-FFF2-40B4-BE49-F238E27FC236}">
                <a16:creationId xmlns:a16="http://schemas.microsoft.com/office/drawing/2014/main" id="{696FA716-58E5-4507-B076-C9342317B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4476"/>
              </p:ext>
            </p:extLst>
          </p:nvPr>
        </p:nvGraphicFramePr>
        <p:xfrm>
          <a:off x="5966703" y="4107788"/>
          <a:ext cx="1096962" cy="448302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i-1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Group 35">
            <a:extLst>
              <a:ext uri="{FF2B5EF4-FFF2-40B4-BE49-F238E27FC236}">
                <a16:creationId xmlns:a16="http://schemas.microsoft.com/office/drawing/2014/main" id="{E02CE4BD-E992-4E9C-B7C1-58458A833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646875"/>
              </p:ext>
            </p:extLst>
          </p:nvPr>
        </p:nvGraphicFramePr>
        <p:xfrm>
          <a:off x="7262103" y="4093500"/>
          <a:ext cx="792162" cy="4483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Group 43">
            <a:extLst>
              <a:ext uri="{FF2B5EF4-FFF2-40B4-BE49-F238E27FC236}">
                <a16:creationId xmlns:a16="http://schemas.microsoft.com/office/drawing/2014/main" id="{7A492177-7E49-46C6-BE62-5EBDF2AA3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619647"/>
              </p:ext>
            </p:extLst>
          </p:nvPr>
        </p:nvGraphicFramePr>
        <p:xfrm>
          <a:off x="9584615" y="4093500"/>
          <a:ext cx="846138" cy="44830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51">
            <a:extLst>
              <a:ext uri="{FF2B5EF4-FFF2-40B4-BE49-F238E27FC236}">
                <a16:creationId xmlns:a16="http://schemas.microsoft.com/office/drawing/2014/main" id="{470E2ABE-C510-4B6D-8B0E-B08B513F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090" y="4093500"/>
            <a:ext cx="360363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56" name="Line 52">
            <a:extLst>
              <a:ext uri="{FF2B5EF4-FFF2-40B4-BE49-F238E27FC236}">
                <a16:creationId xmlns:a16="http://schemas.microsoft.com/office/drawing/2014/main" id="{69A1B351-5877-47D9-9018-025FC9EC6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7590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Line 53">
            <a:extLst>
              <a:ext uri="{FF2B5EF4-FFF2-40B4-BE49-F238E27FC236}">
                <a16:creationId xmlns:a16="http://schemas.microsoft.com/office/drawing/2014/main" id="{6BD9284E-1751-4D75-A683-F7DCA49E3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015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Line 54">
            <a:extLst>
              <a:ext uri="{FF2B5EF4-FFF2-40B4-BE49-F238E27FC236}">
                <a16:creationId xmlns:a16="http://schemas.microsoft.com/office/drawing/2014/main" id="{23249D74-951C-4A96-81FC-EE8C52BD2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0078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Line 55">
            <a:extLst>
              <a:ext uri="{FF2B5EF4-FFF2-40B4-BE49-F238E27FC236}">
                <a16:creationId xmlns:a16="http://schemas.microsoft.com/office/drawing/2014/main" id="{474E0058-4D0A-4548-BCDC-2356157C4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0303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Line 56">
            <a:extLst>
              <a:ext uri="{FF2B5EF4-FFF2-40B4-BE49-F238E27FC236}">
                <a16:creationId xmlns:a16="http://schemas.microsoft.com/office/drawing/2014/main" id="{7C3CE81C-DBC0-47F3-8FD2-73DB7E7C4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0303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Line 57">
            <a:extLst>
              <a:ext uri="{FF2B5EF4-FFF2-40B4-BE49-F238E27FC236}">
                <a16:creationId xmlns:a16="http://schemas.microsoft.com/office/drawing/2014/main" id="{1FE6E3F9-BBD5-4EE9-87B7-C55993113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4290" y="43221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Line 58">
            <a:extLst>
              <a:ext uri="{FF2B5EF4-FFF2-40B4-BE49-F238E27FC236}">
                <a16:creationId xmlns:a16="http://schemas.microsoft.com/office/drawing/2014/main" id="{D257671E-77E8-4788-BCB8-0A21A3196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9365" y="4334800"/>
            <a:ext cx="2889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Line 59">
            <a:extLst>
              <a:ext uri="{FF2B5EF4-FFF2-40B4-BE49-F238E27FC236}">
                <a16:creationId xmlns:a16="http://schemas.microsoft.com/office/drawing/2014/main" id="{C08DBC69-4253-4EF0-AB14-8DCB6A597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8228" y="4322100"/>
            <a:ext cx="2889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Text Box 60">
            <a:extLst>
              <a:ext uri="{FF2B5EF4-FFF2-40B4-BE49-F238E27FC236}">
                <a16:creationId xmlns:a16="http://schemas.microsoft.com/office/drawing/2014/main" id="{FC5709E2-3E6E-48B1-B259-78F0AC788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740" y="3194975"/>
            <a:ext cx="360363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65" name="Line 61">
            <a:extLst>
              <a:ext uri="{FF2B5EF4-FFF2-40B4-BE49-F238E27FC236}">
                <a16:creationId xmlns:a16="http://schemas.microsoft.com/office/drawing/2014/main" id="{32C75B1E-C9EB-46F0-98C4-2648F3CFD8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1190" y="3752188"/>
            <a:ext cx="9525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Text Box 62">
            <a:extLst>
              <a:ext uri="{FF2B5EF4-FFF2-40B4-BE49-F238E27FC236}">
                <a16:creationId xmlns:a16="http://schemas.microsoft.com/office/drawing/2014/main" id="{5EBC4AE8-7578-4463-BB1C-FD351A16E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826054"/>
            <a:ext cx="4319588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p=L</a:t>
            </a:r>
          </a:p>
        </p:txBody>
      </p:sp>
      <p:sp>
        <p:nvSpPr>
          <p:cNvPr id="67" name="Text Box 63">
            <a:extLst>
              <a:ext uri="{FF2B5EF4-FFF2-40B4-BE49-F238E27FC236}">
                <a16:creationId xmlns:a16="http://schemas.microsoft.com/office/drawing/2014/main" id="{BAEAEDFB-332C-49EB-B06D-7B38018FD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5315004"/>
            <a:ext cx="4319588" cy="113736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不为空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p=p-&gt;next   i-1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次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定位到第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</a:t>
            </a:r>
          </a:p>
        </p:txBody>
      </p:sp>
      <p:sp>
        <p:nvSpPr>
          <p:cNvPr id="68" name="Text Box 64">
            <a:extLst>
              <a:ext uri="{FF2B5EF4-FFF2-40B4-BE49-F238E27FC236}">
                <a16:creationId xmlns:a16="http://schemas.microsoft.com/office/drawing/2014/main" id="{E9DC2718-AB36-4A30-AA86-EE5E932F2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303" y="3190213"/>
            <a:ext cx="360362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69" name="Line 65">
            <a:extLst>
              <a:ext uri="{FF2B5EF4-FFF2-40B4-BE49-F238E27FC236}">
                <a16:creationId xmlns:a16="http://schemas.microsoft.com/office/drawing/2014/main" id="{226436C1-9E34-4D93-9936-2EC749BCEB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5753" y="3752188"/>
            <a:ext cx="9525" cy="366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 Box 66">
            <a:extLst>
              <a:ext uri="{FF2B5EF4-FFF2-40B4-BE49-F238E27FC236}">
                <a16:creationId xmlns:a16="http://schemas.microsoft.com/office/drawing/2014/main" id="{30F4A54E-0916-4EAC-8EE0-3EF7440BA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3490" y="3179100"/>
            <a:ext cx="360363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71" name="Line 67">
            <a:extLst>
              <a:ext uri="{FF2B5EF4-FFF2-40B4-BE49-F238E27FC236}">
                <a16:creationId xmlns:a16="http://schemas.microsoft.com/office/drawing/2014/main" id="{0D94F25F-D030-41EE-BAF0-0F17FBFBA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078" y="3752188"/>
            <a:ext cx="4762" cy="366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Text Box 68">
            <a:extLst>
              <a:ext uri="{FF2B5EF4-FFF2-40B4-BE49-F238E27FC236}">
                <a16:creationId xmlns:a16="http://schemas.microsoft.com/office/drawing/2014/main" id="{CA6ADCF7-FE78-412B-8084-D0C36D39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7678" y="3172750"/>
            <a:ext cx="358775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73" name="Line 69">
            <a:extLst>
              <a:ext uri="{FF2B5EF4-FFF2-40B4-BE49-F238E27FC236}">
                <a16:creationId xmlns:a16="http://schemas.microsoft.com/office/drawing/2014/main" id="{A3147901-44D0-4A86-AF9D-06588AA80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065" y="3752188"/>
            <a:ext cx="0" cy="366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Text Box 70">
            <a:extLst>
              <a:ext uri="{FF2B5EF4-FFF2-40B4-BE49-F238E27FC236}">
                <a16:creationId xmlns:a16="http://schemas.microsoft.com/office/drawing/2014/main" id="{65BDB804-7BD7-4BFA-915E-D7CF3355A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4980042"/>
            <a:ext cx="4248150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i&lt;1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为空时插入点错</a:t>
            </a:r>
          </a:p>
        </p:txBody>
      </p:sp>
      <p:sp>
        <p:nvSpPr>
          <p:cNvPr id="75" name="Text Box 71">
            <a:extLst>
              <a:ext uri="{FF2B5EF4-FFF2-40B4-BE49-F238E27FC236}">
                <a16:creationId xmlns:a16="http://schemas.microsoft.com/office/drawing/2014/main" id="{74FFAE7E-20BD-4524-84FD-64C977133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464229"/>
            <a:ext cx="4248150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否则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新结点加到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指向结点之后</a:t>
            </a:r>
          </a:p>
        </p:txBody>
      </p:sp>
      <p:sp>
        <p:nvSpPr>
          <p:cNvPr id="76" name="Text Box 72">
            <a:extLst>
              <a:ext uri="{FF2B5EF4-FFF2-40B4-BE49-F238E27FC236}">
                <a16:creationId xmlns:a16="http://schemas.microsoft.com/office/drawing/2014/main" id="{14DD0EB3-7734-4E12-9181-7E662296F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1791" y="1981878"/>
            <a:ext cx="4837834" cy="12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：在单链表的指定位置插入新元素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输入：头指针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、位置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、数据元素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输出：成功返回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OK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，否则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ERROR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2CA0B92-151B-414E-A5FA-7E5CFA3A0E41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3EE0CD9-4161-498D-B5C5-FE5F47FD44CA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单链表：</a:t>
            </a:r>
            <a:r>
              <a:rPr lang="zh-CN" altLang="en-US" sz="2400" b="1" dirty="0">
                <a:solidFill>
                  <a:srgbClr val="7030A0"/>
                </a:solidFill>
                <a:cs typeface="+mn-ea"/>
                <a:sym typeface="+mn-lt"/>
              </a:rPr>
              <a:t>插入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cs typeface="+mn-ea"/>
                <a:sym typeface="+mn-lt"/>
              </a:rPr>
              <a:t>算法</a:t>
            </a:r>
          </a:p>
        </p:txBody>
      </p:sp>
      <p:sp>
        <p:nvSpPr>
          <p:cNvPr id="79" name="Text Box 62">
            <a:extLst>
              <a:ext uri="{FF2B5EF4-FFF2-40B4-BE49-F238E27FC236}">
                <a16:creationId xmlns:a16="http://schemas.microsoft.com/office/drawing/2014/main" id="{5B6F3241-2CBD-46AC-A721-12CF7F090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426" y="4903090"/>
            <a:ext cx="5731877" cy="417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对所访问的结点进行计数时，是在第</a:t>
            </a:r>
            <a:r>
              <a:rPr lang="en-US" altLang="zh-CN" sz="1800" b="1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个位置上结束吗？</a:t>
            </a:r>
            <a:endParaRPr lang="en-US" altLang="zh-CN" sz="1800" b="1" dirty="0">
              <a:solidFill>
                <a:srgbClr val="FF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 Box 62">
            <a:extLst>
              <a:ext uri="{FF2B5EF4-FFF2-40B4-BE49-F238E27FC236}">
                <a16:creationId xmlns:a16="http://schemas.microsoft.com/office/drawing/2014/main" id="{B18810D2-5A42-4F05-8B66-84513EF42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0853" y="5332562"/>
            <a:ext cx="5122571" cy="11373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若在第</a:t>
            </a:r>
            <a:r>
              <a:rPr lang="en-US" altLang="zh-CN" sz="1800" dirty="0" err="1"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个位置结束，新元素需要插入到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所指向的结点之前，此时需要另一个辅助指针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来指向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的前驱结点</a:t>
            </a:r>
            <a:endParaRPr lang="en-US" altLang="zh-CN" sz="180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181913-2C48-461C-BEB8-30014A84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03" y="4725867"/>
            <a:ext cx="1178274" cy="1178274"/>
          </a:xfrm>
          <a:prstGeom prst="rect">
            <a:avLst/>
          </a:prstGeom>
        </p:spPr>
      </p:pic>
      <p:sp>
        <p:nvSpPr>
          <p:cNvPr id="81" name="Text Box 62">
            <a:extLst>
              <a:ext uri="{FF2B5EF4-FFF2-40B4-BE49-F238E27FC236}">
                <a16:creationId xmlns:a16="http://schemas.microsoft.com/office/drawing/2014/main" id="{E3D7505B-A6FD-4717-B682-FF74CB53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8903" y="5872781"/>
            <a:ext cx="1714424" cy="417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latin typeface="+mn-lt"/>
                <a:ea typeface="+mn-ea"/>
                <a:cs typeface="+mn-ea"/>
                <a:sym typeface="+mn-lt"/>
              </a:rPr>
              <a:t>如何简化</a:t>
            </a:r>
            <a:endParaRPr lang="en-US" altLang="zh-CN" sz="18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938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64" grpId="0"/>
      <p:bldP spid="64" grpId="1"/>
      <p:bldP spid="66" grpId="0" animBg="1"/>
      <p:bldP spid="67" grpId="0" animBg="1"/>
      <p:bldP spid="68" grpId="0"/>
      <p:bldP spid="68" grpId="1"/>
      <p:bldP spid="70" grpId="0"/>
      <p:bldP spid="70" grpId="1"/>
      <p:bldP spid="72" grpId="0"/>
      <p:bldP spid="74" grpId="0" animBg="1"/>
      <p:bldP spid="75" grpId="0" animBg="1"/>
      <p:bldP spid="79" grpId="0"/>
      <p:bldP spid="79" grpId="1"/>
      <p:bldP spid="80" grpId="0"/>
      <p:bldP spid="80" grpId="1"/>
      <p:bldP spid="81" grpId="0"/>
      <p:bldP spid="8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" name="Text Box 3">
            <a:extLst>
              <a:ext uri="{FF2B5EF4-FFF2-40B4-BE49-F238E27FC236}">
                <a16:creationId xmlns:a16="http://schemas.microsoft.com/office/drawing/2014/main" id="{6E7D3461-AC80-4266-9B95-F1F0CA084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675" y="2302032"/>
            <a:ext cx="7486650" cy="469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e) 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{p=L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</a:p>
          <a:p>
            <a:pPr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 &amp;&amp; j&lt;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{ p=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    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后移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指向下一个位置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p==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插入点错误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ERROR;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f=(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装入元素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=f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OK;</a:t>
            </a:r>
          </a:p>
          <a:p>
            <a:pPr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None/>
            </a:pP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5D7811DD-C675-4F59-9951-3EC269526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003" y="1918992"/>
            <a:ext cx="4820649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18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：在单链表的指定位置</a:t>
            </a: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插入</a:t>
            </a:r>
            <a:r>
              <a:rPr lang="zh-CN" altLang="en-US" sz="1800" dirty="0">
                <a:latin typeface="+mn-lt"/>
                <a:ea typeface="+mn-ea"/>
                <a:cs typeface="+mn-ea"/>
                <a:sym typeface="+mn-lt"/>
              </a:rPr>
              <a:t>新元素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6AA85F4-A7FF-4E82-8330-F99927F22721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2504B68-FAA4-4571-9C11-369C4AF8016A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7030A0"/>
                </a:solidFill>
                <a:cs typeface="+mn-ea"/>
                <a:sym typeface="+mn-lt"/>
              </a:rPr>
              <a:t>插入算法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03F4761-9902-4B79-A303-E6CE9380370F}"/>
              </a:ext>
            </a:extLst>
          </p:cNvPr>
          <p:cNvGrpSpPr/>
          <p:nvPr/>
        </p:nvGrpSpPr>
        <p:grpSpPr>
          <a:xfrm>
            <a:off x="1604760" y="1947049"/>
            <a:ext cx="7728890" cy="4858675"/>
            <a:chOff x="247577" y="3195368"/>
            <a:chExt cx="2501994" cy="2717895"/>
          </a:xfrm>
        </p:grpSpPr>
        <p:sp>
          <p:nvSpPr>
            <p:cNvPr id="23" name="矩形: 剪去单角 22">
              <a:extLst>
                <a:ext uri="{FF2B5EF4-FFF2-40B4-BE49-F238E27FC236}">
                  <a16:creationId xmlns:a16="http://schemas.microsoft.com/office/drawing/2014/main" id="{DC9C7772-FEF3-43DD-93FF-E2B02A6B23FD}"/>
                </a:ext>
              </a:extLst>
            </p:cNvPr>
            <p:cNvSpPr/>
            <p:nvPr/>
          </p:nvSpPr>
          <p:spPr>
            <a:xfrm>
              <a:off x="247577" y="3195369"/>
              <a:ext cx="2501992" cy="2717894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C0C2421-4A5D-4014-973B-EE1FDF974A83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8FD894-6F92-4713-B527-CAE2603FADAD}"/>
                </a:ext>
              </a:extLst>
            </p:cNvPr>
            <p:cNvSpPr/>
            <p:nvPr/>
          </p:nvSpPr>
          <p:spPr bwMode="auto">
            <a:xfrm>
              <a:off x="2118329" y="3195368"/>
              <a:ext cx="631242" cy="5768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DF2A5D0A-7192-4DDA-B14B-D5FC60B12214}"/>
              </a:ext>
            </a:extLst>
          </p:cNvPr>
          <p:cNvSpPr/>
          <p:nvPr/>
        </p:nvSpPr>
        <p:spPr>
          <a:xfrm>
            <a:off x="2721426" y="3348036"/>
            <a:ext cx="2474258" cy="9036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2A5BF25-049E-4974-A385-0E442C753D6B}"/>
              </a:ext>
            </a:extLst>
          </p:cNvPr>
          <p:cNvCxnSpPr/>
          <p:nvPr/>
        </p:nvCxnSpPr>
        <p:spPr>
          <a:xfrm>
            <a:off x="5102452" y="3452923"/>
            <a:ext cx="435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62">
            <a:extLst>
              <a:ext uri="{FF2B5EF4-FFF2-40B4-BE49-F238E27FC236}">
                <a16:creationId xmlns:a16="http://schemas.microsoft.com/office/drawing/2014/main" id="{A2EB944D-1F4D-4E3D-A60A-AEC2D337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9162" y="3244340"/>
            <a:ext cx="2030612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）扫描定位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144743-D8F5-4C3F-9123-7D174B53585A}"/>
              </a:ext>
            </a:extLst>
          </p:cNvPr>
          <p:cNvSpPr/>
          <p:nvPr/>
        </p:nvSpPr>
        <p:spPr>
          <a:xfrm>
            <a:off x="2732221" y="4319093"/>
            <a:ext cx="2474259" cy="5913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BDF231E-D776-4F1D-A76C-D64F89BB2350}"/>
              </a:ext>
            </a:extLst>
          </p:cNvPr>
          <p:cNvCxnSpPr>
            <a:cxnSpLocks/>
          </p:cNvCxnSpPr>
          <p:nvPr/>
        </p:nvCxnSpPr>
        <p:spPr>
          <a:xfrm>
            <a:off x="5252315" y="4562754"/>
            <a:ext cx="43659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62">
            <a:extLst>
              <a:ext uri="{FF2B5EF4-FFF2-40B4-BE49-F238E27FC236}">
                <a16:creationId xmlns:a16="http://schemas.microsoft.com/office/drawing/2014/main" id="{88C40932-9D89-47E1-8DF5-56A208A5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232" y="4052900"/>
            <a:ext cx="2021542" cy="77726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）判断插入点位置的合法性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58AB3F6-76DF-4D80-AB3E-BE9A6EE459F6}"/>
              </a:ext>
            </a:extLst>
          </p:cNvPr>
          <p:cNvSpPr/>
          <p:nvPr/>
        </p:nvSpPr>
        <p:spPr>
          <a:xfrm>
            <a:off x="2721426" y="5628251"/>
            <a:ext cx="3585883" cy="3256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36D4300-9344-42A8-9589-F8A599EDF872}"/>
              </a:ext>
            </a:extLst>
          </p:cNvPr>
          <p:cNvCxnSpPr>
            <a:cxnSpLocks/>
          </p:cNvCxnSpPr>
          <p:nvPr/>
        </p:nvCxnSpPr>
        <p:spPr>
          <a:xfrm>
            <a:off x="6307309" y="5769404"/>
            <a:ext cx="3310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62">
            <a:extLst>
              <a:ext uri="{FF2B5EF4-FFF2-40B4-BE49-F238E27FC236}">
                <a16:creationId xmlns:a16="http://schemas.microsoft.com/office/drawing/2014/main" id="{4E0F5722-EBB8-48D5-B744-9E2B55EB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233" y="5396174"/>
            <a:ext cx="2021541" cy="777264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 在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指定的位置后插入新结点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7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9" grpId="0" animBg="1"/>
      <p:bldP spid="30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29" name="Group 3">
            <a:extLst>
              <a:ext uri="{FF2B5EF4-FFF2-40B4-BE49-F238E27FC236}">
                <a16:creationId xmlns:a16="http://schemas.microsoft.com/office/drawing/2014/main" id="{B6C32B00-ABBA-43DD-8AAB-CD46DEE4B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19856"/>
              </p:ext>
            </p:extLst>
          </p:nvPr>
        </p:nvGraphicFramePr>
        <p:xfrm>
          <a:off x="3172624" y="3559517"/>
          <a:ext cx="990600" cy="44835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roup 11">
            <a:extLst>
              <a:ext uri="{FF2B5EF4-FFF2-40B4-BE49-F238E27FC236}">
                <a16:creationId xmlns:a16="http://schemas.microsoft.com/office/drawing/2014/main" id="{B6369070-22F1-4D8D-A56B-8DD020FBE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17004"/>
              </p:ext>
            </p:extLst>
          </p:nvPr>
        </p:nvGraphicFramePr>
        <p:xfrm>
          <a:off x="4983962" y="3559517"/>
          <a:ext cx="990600" cy="44835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B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roup 133">
            <a:extLst>
              <a:ext uri="{FF2B5EF4-FFF2-40B4-BE49-F238E27FC236}">
                <a16:creationId xmlns:a16="http://schemas.microsoft.com/office/drawing/2014/main" id="{DF8CBC4C-6B0B-4BCA-AAA8-343F1B595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95804"/>
              </p:ext>
            </p:extLst>
          </p:nvPr>
        </p:nvGraphicFramePr>
        <p:xfrm>
          <a:off x="6830224" y="3575392"/>
          <a:ext cx="990600" cy="44835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C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Line 67">
            <a:extLst>
              <a:ext uri="{FF2B5EF4-FFF2-40B4-BE49-F238E27FC236}">
                <a16:creationId xmlns:a16="http://schemas.microsoft.com/office/drawing/2014/main" id="{3052FE12-658F-4046-AB30-E848635BF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624" y="4183404"/>
            <a:ext cx="3124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Line 68">
            <a:extLst>
              <a:ext uri="{FF2B5EF4-FFF2-40B4-BE49-F238E27FC236}">
                <a16:creationId xmlns:a16="http://schemas.microsoft.com/office/drawing/2014/main" id="{580C6B6B-883F-47F0-A96D-F9C9AF5EA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4624" y="3802404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Line 69">
            <a:extLst>
              <a:ext uri="{FF2B5EF4-FFF2-40B4-BE49-F238E27FC236}">
                <a16:creationId xmlns:a16="http://schemas.microsoft.com/office/drawing/2014/main" id="{BAC88365-12C6-4709-B185-C4C2AAF351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8824" y="395480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Line 129">
            <a:extLst>
              <a:ext uri="{FF2B5EF4-FFF2-40B4-BE49-F238E27FC236}">
                <a16:creationId xmlns:a16="http://schemas.microsoft.com/office/drawing/2014/main" id="{EC7E5193-138E-4CF8-93B0-CDC867524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899" y="3791292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Text Box 131">
            <a:extLst>
              <a:ext uri="{FF2B5EF4-FFF2-40B4-BE49-F238E27FC236}">
                <a16:creationId xmlns:a16="http://schemas.microsoft.com/office/drawing/2014/main" id="{01888851-93F1-4080-B22F-E68588395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666" y="1861820"/>
            <a:ext cx="7489825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在单链表中删除一个结点</a:t>
            </a:r>
          </a:p>
        </p:txBody>
      </p:sp>
      <p:sp>
        <p:nvSpPr>
          <p:cNvPr id="37" name="Line 132">
            <a:extLst>
              <a:ext uri="{FF2B5EF4-FFF2-40B4-BE49-F238E27FC236}">
                <a16:creationId xmlns:a16="http://schemas.microsoft.com/office/drawing/2014/main" id="{7A4A4D40-A28E-4316-9470-CCABF97D5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124" y="3791292"/>
            <a:ext cx="1008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 Box 134">
            <a:extLst>
              <a:ext uri="{FF2B5EF4-FFF2-40B4-BE49-F238E27FC236}">
                <a16:creationId xmlns:a16="http://schemas.microsoft.com/office/drawing/2014/main" id="{4EEADC23-90AC-4A80-80C9-71302AC0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762" y="2638767"/>
            <a:ext cx="360362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39" name="Line 135">
            <a:extLst>
              <a:ext uri="{FF2B5EF4-FFF2-40B4-BE49-F238E27FC236}">
                <a16:creationId xmlns:a16="http://schemas.microsoft.com/office/drawing/2014/main" id="{68A862AF-27B7-4A2B-A71F-D68D32105D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0224" y="3213442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Text Box 136">
            <a:extLst>
              <a:ext uri="{FF2B5EF4-FFF2-40B4-BE49-F238E27FC236}">
                <a16:creationId xmlns:a16="http://schemas.microsoft.com/office/drawing/2014/main" id="{0DAE5963-AD95-4EBA-9C89-E96E6F976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074" y="2638767"/>
            <a:ext cx="360363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sp>
        <p:nvSpPr>
          <p:cNvPr id="45" name="Line 137">
            <a:extLst>
              <a:ext uri="{FF2B5EF4-FFF2-40B4-BE49-F238E27FC236}">
                <a16:creationId xmlns:a16="http://schemas.microsoft.com/office/drawing/2014/main" id="{E77CBF13-CFB6-4C2F-B158-FC7D9DC40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537" y="3213442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 Box 139">
            <a:extLst>
              <a:ext uri="{FF2B5EF4-FFF2-40B4-BE49-F238E27FC236}">
                <a16:creationId xmlns:a16="http://schemas.microsoft.com/office/drawing/2014/main" id="{550CD505-175A-4F5C-8DB3-02F8C1541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553" y="4542915"/>
            <a:ext cx="663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删除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所指向的结点（或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q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指向的结点的后继结点）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B98CCE-8B08-403F-939E-D4F1C68870B9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7B51350-97FE-434A-B329-9E1D42488DE4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链表：</a:t>
            </a:r>
            <a:r>
              <a:rPr lang="zh-CN" altLang="en-US" sz="2400" b="1" dirty="0">
                <a:solidFill>
                  <a:srgbClr val="0070C0"/>
                </a:solidFill>
                <a:cs typeface="+mn-ea"/>
                <a:sym typeface="+mn-lt"/>
              </a:rPr>
              <a:t>删除算法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Text Box 62">
            <a:extLst>
              <a:ext uri="{FF2B5EF4-FFF2-40B4-BE49-F238E27FC236}">
                <a16:creationId xmlns:a16="http://schemas.microsoft.com/office/drawing/2014/main" id="{9E01F1DF-B3A7-4F48-8C0E-84268F49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9" y="5474806"/>
            <a:ext cx="6591094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①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q-&gt;next=p-&gt;next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；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//A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域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=C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的地址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(B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域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)</a:t>
            </a:r>
          </a:p>
        </p:txBody>
      </p:sp>
      <p:sp>
        <p:nvSpPr>
          <p:cNvPr id="51" name="Text Box 62">
            <a:extLst>
              <a:ext uri="{FF2B5EF4-FFF2-40B4-BE49-F238E27FC236}">
                <a16:creationId xmlns:a16="http://schemas.microsoft.com/office/drawing/2014/main" id="{6052C140-862D-4FB1-9E64-E40219AAB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8209" y="5866917"/>
            <a:ext cx="6591094" cy="41716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② </a:t>
            </a:r>
            <a:r>
              <a:rPr lang="en-US" altLang="zh-CN" sz="1800" dirty="0">
                <a:solidFill>
                  <a:srgbClr val="C00000"/>
                </a:solidFill>
                <a:latin typeface="Times New Roman"/>
                <a:ea typeface="微软雅黑"/>
                <a:cs typeface="+mn-ea"/>
                <a:sym typeface="+mn-lt"/>
              </a:rPr>
              <a:t>free(p)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；        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释放</a:t>
            </a:r>
            <a:r>
              <a:rPr lang="en-US" altLang="zh-CN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p</a:t>
            </a:r>
            <a:r>
              <a:rPr lang="zh-CN" altLang="en-US" sz="1800" dirty="0">
                <a:solidFill>
                  <a:srgbClr val="000000"/>
                </a:solidFill>
                <a:latin typeface="Times New Roman"/>
                <a:ea typeface="微软雅黑"/>
                <a:cs typeface="+mn-ea"/>
                <a:sym typeface="+mn-lt"/>
              </a:rPr>
              <a:t>所指向的结点空间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EECC1C-959A-45B8-BF0B-5603F3978275}"/>
              </a:ext>
            </a:extLst>
          </p:cNvPr>
          <p:cNvSpPr txBox="1"/>
          <p:nvPr/>
        </p:nvSpPr>
        <p:spPr>
          <a:xfrm>
            <a:off x="3038209" y="4935026"/>
            <a:ext cx="610552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微软雅黑"/>
                <a:cs typeface="+mn-ea"/>
                <a:sym typeface="+mn-lt"/>
              </a:rPr>
              <a:t>执行：</a:t>
            </a:r>
          </a:p>
        </p:txBody>
      </p:sp>
      <p:sp>
        <p:nvSpPr>
          <p:cNvPr id="28" name="Text Box 139">
            <a:extLst>
              <a:ext uri="{FF2B5EF4-FFF2-40B4-BE49-F238E27FC236}">
                <a16:creationId xmlns:a16="http://schemas.microsoft.com/office/drawing/2014/main" id="{82874ADC-21F3-45A0-A5F5-6835A7B3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80" y="2358167"/>
            <a:ext cx="671877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在单链表中要删除某一结点，必须得到</a:t>
            </a: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该结点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以及其</a:t>
            </a:r>
            <a:r>
              <a:rPr lang="zh-CN" altLang="en-US" sz="1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前驱结点</a:t>
            </a:r>
          </a:p>
        </p:txBody>
      </p:sp>
    </p:spTree>
    <p:extLst>
      <p:ext uri="{BB962C8B-B14F-4D97-AF65-F5344CB8AC3E}">
        <p14:creationId xmlns:p14="http://schemas.microsoft.com/office/powerpoint/2010/main" val="136823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xit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 Box 3">
            <a:extLst>
              <a:ext uri="{FF2B5EF4-FFF2-40B4-BE49-F238E27FC236}">
                <a16:creationId xmlns:a16="http://schemas.microsoft.com/office/drawing/2014/main" id="{65439424-7E0F-433F-902B-25E7F03DD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0950" y="2325480"/>
            <a:ext cx="6290472" cy="44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Delete1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Linklist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head, 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e) 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{ 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node *q,*p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</a:t>
            </a: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q=head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p=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head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q,p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扫描  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(p &amp;&amp; 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!=e)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查找元素为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 q=p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              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记住前一个结点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p=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        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查找下一个结点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(p)                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有元素为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e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的结点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001080"/>
                </a:solidFill>
                <a:latin typeface="Consolas" panose="020B0609020204030204" pitchFamily="49" charset="0"/>
              </a:rPr>
              <a:t>next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 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删除该结点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95E26"/>
                </a:solidFill>
                <a:latin typeface="Consolas" panose="020B0609020204030204" pitchFamily="49" charset="0"/>
              </a:rPr>
              <a:t>free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(p)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         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释放结点所占的空间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YES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        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altLang="zh-CN" sz="1800" dirty="0">
                <a:solidFill>
                  <a:srgbClr val="AF00DB"/>
                </a:solidFill>
                <a:latin typeface="Consolas" panose="020B0609020204030204" pitchFamily="49" charset="0"/>
              </a:rPr>
              <a:t>        return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NO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        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没有删除结点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7E6578-D3EB-42FC-AC7C-FF7C9885A2EA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80D3190-E6A5-40A0-A9E4-A76435DCC9A9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cs typeface="+mn-ea"/>
                <a:sym typeface="+mn-lt"/>
              </a:rPr>
              <a:t>删除算法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6712DB2-D556-4C9E-B619-AFA6711B625E}"/>
              </a:ext>
            </a:extLst>
          </p:cNvPr>
          <p:cNvGrpSpPr/>
          <p:nvPr/>
        </p:nvGrpSpPr>
        <p:grpSpPr>
          <a:xfrm>
            <a:off x="1224915" y="1900727"/>
            <a:ext cx="7728890" cy="4905376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C492A1D2-9645-4DC5-80B9-E2A49BED5417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2DC5C1F-9CDE-4593-A2B2-2FB135B48129}"/>
                </a:ext>
              </a:extLst>
            </p:cNvPr>
            <p:cNvSpPr/>
            <p:nvPr/>
          </p:nvSpPr>
          <p:spPr>
            <a:xfrm>
              <a:off x="247578" y="5834706"/>
              <a:ext cx="2501992" cy="78557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DB7FC07C-2D00-4185-96BF-7BCF1E92014F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235C811-288F-4201-91D3-2C29A1C57418}"/>
              </a:ext>
            </a:extLst>
          </p:cNvPr>
          <p:cNvSpPr txBox="1"/>
          <p:nvPr/>
        </p:nvSpPr>
        <p:spPr>
          <a:xfrm>
            <a:off x="1595173" y="1949864"/>
            <a:ext cx="6105524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fontAlgn="base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：在带表头结点的单链表中删除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元素值为</a:t>
            </a:r>
            <a:r>
              <a:rPr lang="en-US" altLang="zh-CN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e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的结点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C8AFB7A-9C34-482D-90D3-D415B684A12F}"/>
              </a:ext>
            </a:extLst>
          </p:cNvPr>
          <p:cNvGrpSpPr/>
          <p:nvPr/>
        </p:nvGrpSpPr>
        <p:grpSpPr>
          <a:xfrm>
            <a:off x="9432554" y="2757446"/>
            <a:ext cx="2142675" cy="2401877"/>
            <a:chOff x="9938163" y="2520777"/>
            <a:chExt cx="2142675" cy="263854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9A08905-8BFF-433D-B31D-FFD9EB796183}"/>
                </a:ext>
              </a:extLst>
            </p:cNvPr>
            <p:cNvSpPr/>
            <p:nvPr/>
          </p:nvSpPr>
          <p:spPr>
            <a:xfrm>
              <a:off x="9938163" y="2525853"/>
              <a:ext cx="2142675" cy="26334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7F3FEDD-D01E-4E3B-BDF2-B465D4F2FA15}"/>
                </a:ext>
              </a:extLst>
            </p:cNvPr>
            <p:cNvSpPr txBox="1"/>
            <p:nvPr/>
          </p:nvSpPr>
          <p:spPr>
            <a:xfrm>
              <a:off x="9938163" y="2520777"/>
              <a:ext cx="2142675" cy="2217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/>
                  </a:solidFill>
                </a:rPr>
                <a:t>算法思想：</a:t>
              </a:r>
              <a:endParaRPr lang="en-US" altLang="zh-CN" b="1" dirty="0">
                <a:solidFill>
                  <a:schemeClr val="accent1"/>
                </a:solidFill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扫描单链表，使用指针</a:t>
              </a:r>
              <a:r>
                <a:rPr lang="en-US" altLang="zh-CN" dirty="0"/>
                <a:t>p</a:t>
              </a:r>
              <a:r>
                <a:rPr lang="zh-CN" altLang="en-US" dirty="0"/>
                <a:t>、</a:t>
              </a:r>
              <a:r>
                <a:rPr lang="en-US" altLang="zh-CN" dirty="0"/>
                <a:t>q</a:t>
              </a:r>
              <a:r>
                <a:rPr lang="zh-CN" altLang="en-US" dirty="0"/>
                <a:t>记录元素值为</a:t>
              </a:r>
              <a:r>
                <a:rPr lang="en-US" altLang="zh-CN" dirty="0"/>
                <a:t>e</a:t>
              </a:r>
              <a:r>
                <a:rPr lang="zh-CN" altLang="en-US" dirty="0"/>
                <a:t>的结点及其前驱结点</a:t>
              </a:r>
              <a:endParaRPr lang="en-US" altLang="zh-CN" dirty="0"/>
            </a:p>
            <a:p>
              <a:pPr marL="285750" indent="-285750">
                <a:lnSpc>
                  <a:spcPct val="130000"/>
                </a:lnSpc>
                <a:buFont typeface="Wingdings" panose="05000000000000000000" pitchFamily="2" charset="2"/>
                <a:buChar char="l"/>
              </a:pPr>
              <a:r>
                <a:rPr lang="zh-CN" altLang="en-US" dirty="0"/>
                <a:t>执行删除操作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677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E2B755F5-379C-4F58-AF1A-02CF6E276CE7}"/>
              </a:ext>
            </a:extLst>
          </p:cNvPr>
          <p:cNvGrpSpPr/>
          <p:nvPr/>
        </p:nvGrpSpPr>
        <p:grpSpPr>
          <a:xfrm>
            <a:off x="3321916" y="1916074"/>
            <a:ext cx="5603009" cy="1351986"/>
            <a:chOff x="1904999" y="1988367"/>
            <a:chExt cx="7180811" cy="527233"/>
          </a:xfrm>
        </p:grpSpPr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A51BD510-599B-461D-99EA-7ADF5A49C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DEA685A-FEED-42E6-9CC9-3833AADA9C75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76" name="矩形: 剪去单角 75">
                <a:extLst>
                  <a:ext uri="{FF2B5EF4-FFF2-40B4-BE49-F238E27FC236}">
                    <a16:creationId xmlns:a16="http://schemas.microsoft.com/office/drawing/2014/main" id="{5426C24B-8AB2-4569-892C-85BE8014C1F6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64B0E90-A31B-4075-927D-C35A671482B1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04E6F87D-25ED-41F2-94A8-62693D106893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47" name="Group 74">
            <a:extLst>
              <a:ext uri="{FF2B5EF4-FFF2-40B4-BE49-F238E27FC236}">
                <a16:creationId xmlns:a16="http://schemas.microsoft.com/office/drawing/2014/main" id="{06014245-36CE-4257-B4D6-BCCE84278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9233"/>
              </p:ext>
            </p:extLst>
          </p:nvPr>
        </p:nvGraphicFramePr>
        <p:xfrm>
          <a:off x="2363470" y="4093392"/>
          <a:ext cx="796925" cy="448302"/>
        </p:xfrm>
        <a:graphic>
          <a:graphicData uri="http://schemas.openxmlformats.org/drawingml/2006/table">
            <a:tbl>
              <a:tblPr/>
              <a:tblGrid>
                <a:gridCol w="58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roup 11">
            <a:extLst>
              <a:ext uri="{FF2B5EF4-FFF2-40B4-BE49-F238E27FC236}">
                <a16:creationId xmlns:a16="http://schemas.microsoft.com/office/drawing/2014/main" id="{186182E6-E7B3-4FB8-ACBA-63C69FFD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21114"/>
              </p:ext>
            </p:extLst>
          </p:nvPr>
        </p:nvGraphicFramePr>
        <p:xfrm>
          <a:off x="3366770" y="4093392"/>
          <a:ext cx="801687" cy="448302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roup 19">
            <a:extLst>
              <a:ext uri="{FF2B5EF4-FFF2-40B4-BE49-F238E27FC236}">
                <a16:creationId xmlns:a16="http://schemas.microsoft.com/office/drawing/2014/main" id="{E2F33048-2CEE-4A41-98E4-9BA4C53A1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68874"/>
              </p:ext>
            </p:extLst>
          </p:nvPr>
        </p:nvGraphicFramePr>
        <p:xfrm>
          <a:off x="4455795" y="4093392"/>
          <a:ext cx="801687" cy="448302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roup 75">
            <a:extLst>
              <a:ext uri="{FF2B5EF4-FFF2-40B4-BE49-F238E27FC236}">
                <a16:creationId xmlns:a16="http://schemas.microsoft.com/office/drawing/2014/main" id="{E1610FA0-561F-4F2B-9F3B-E4E0DD3D9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094219"/>
              </p:ext>
            </p:extLst>
          </p:nvPr>
        </p:nvGraphicFramePr>
        <p:xfrm>
          <a:off x="6113145" y="4093392"/>
          <a:ext cx="952500" cy="448302"/>
        </p:xfrm>
        <a:graphic>
          <a:graphicData uri="http://schemas.openxmlformats.org/drawingml/2006/table">
            <a:tbl>
              <a:tblPr/>
              <a:tblGrid>
                <a:gridCol w="647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i-1</a:t>
                      </a: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Group 35">
            <a:extLst>
              <a:ext uri="{FF2B5EF4-FFF2-40B4-BE49-F238E27FC236}">
                <a16:creationId xmlns:a16="http://schemas.microsoft.com/office/drawing/2014/main" id="{2CCD2246-97D3-43C7-B289-353E979D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055268"/>
              </p:ext>
            </p:extLst>
          </p:nvPr>
        </p:nvGraphicFramePr>
        <p:xfrm>
          <a:off x="7264082" y="4079105"/>
          <a:ext cx="792163" cy="448302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i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43">
            <a:extLst>
              <a:ext uri="{FF2B5EF4-FFF2-40B4-BE49-F238E27FC236}">
                <a16:creationId xmlns:a16="http://schemas.microsoft.com/office/drawing/2014/main" id="{7FF2200C-A5C9-4D67-9927-F7168564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555628"/>
              </p:ext>
            </p:extLst>
          </p:nvPr>
        </p:nvGraphicFramePr>
        <p:xfrm>
          <a:off x="9586595" y="4079105"/>
          <a:ext cx="846137" cy="448302"/>
        </p:xfrm>
        <a:graphic>
          <a:graphicData uri="http://schemas.openxmlformats.org/drawingml/2006/table">
            <a:tbl>
              <a:tblPr/>
              <a:tblGrid>
                <a:gridCol w="48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kumimoji="1" lang="en-US" altLang="zh-CN" sz="2000" b="1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Text Box 51">
            <a:extLst>
              <a:ext uri="{FF2B5EF4-FFF2-40B4-BE49-F238E27FC236}">
                <a16:creationId xmlns:a16="http://schemas.microsoft.com/office/drawing/2014/main" id="{E2A39301-B56A-49E9-BC5C-F7D6D1095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069" y="4079105"/>
            <a:ext cx="360363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1A15D6BF-A4DA-4BFE-B8C3-1D5B0C112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9570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8CBBEBBE-31DB-4AA0-BAF2-DB0EF69621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3995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3F8F3E27-2C1A-4524-BA23-F444D7A83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057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Line 55">
            <a:extLst>
              <a:ext uri="{FF2B5EF4-FFF2-40B4-BE49-F238E27FC236}">
                <a16:creationId xmlns:a16="http://schemas.microsoft.com/office/drawing/2014/main" id="{70A48662-29EF-437D-8482-8180BD94A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2282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772BB1ED-25FE-462B-B406-922374EF0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2282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Line 57">
            <a:extLst>
              <a:ext uri="{FF2B5EF4-FFF2-40B4-BE49-F238E27FC236}">
                <a16:creationId xmlns:a16="http://schemas.microsoft.com/office/drawing/2014/main" id="{BDDBB97D-CC6C-4C88-8D47-2403649E4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6270" y="430770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6E8A0ECC-3256-45F8-988A-0B5A1100B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4220" y="4320405"/>
            <a:ext cx="2889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Line 59">
            <a:extLst>
              <a:ext uri="{FF2B5EF4-FFF2-40B4-BE49-F238E27FC236}">
                <a16:creationId xmlns:a16="http://schemas.microsoft.com/office/drawing/2014/main" id="{29F39606-62AA-4404-8F60-44D59A39C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0207" y="4307705"/>
            <a:ext cx="288925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Text Box 60">
            <a:extLst>
              <a:ext uri="{FF2B5EF4-FFF2-40B4-BE49-F238E27FC236}">
                <a16:creationId xmlns:a16="http://schemas.microsoft.com/office/drawing/2014/main" id="{37547591-810A-4919-9F74-02A2D4C7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4570" y="3156767"/>
            <a:ext cx="360362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63" name="Line 61">
            <a:extLst>
              <a:ext uri="{FF2B5EF4-FFF2-40B4-BE49-F238E27FC236}">
                <a16:creationId xmlns:a16="http://schemas.microsoft.com/office/drawing/2014/main" id="{9BA6632F-2919-4A6E-820E-F8218613EC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1257" y="3690167"/>
            <a:ext cx="7938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Text Box 62">
            <a:extLst>
              <a:ext uri="{FF2B5EF4-FFF2-40B4-BE49-F238E27FC236}">
                <a16:creationId xmlns:a16="http://schemas.microsoft.com/office/drawing/2014/main" id="{E2142CDB-26AE-4B4C-BCB2-BA42F59F1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082" y="4850056"/>
            <a:ext cx="4319588" cy="4171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p=L</a:t>
            </a:r>
          </a:p>
        </p:txBody>
      </p:sp>
      <p:sp>
        <p:nvSpPr>
          <p:cNvPr id="65" name="Text Box 63">
            <a:extLst>
              <a:ext uri="{FF2B5EF4-FFF2-40B4-BE49-F238E27FC236}">
                <a16:creationId xmlns:a16="http://schemas.microsoft.com/office/drawing/2014/main" id="{CC89E598-FF2C-4708-BDFF-0509A385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082" y="5343769"/>
            <a:ext cx="4319588" cy="1137363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p-&gt;next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不为空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执行：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p=p-&gt;next   i-1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次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定位到第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i-1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个结点</a:t>
            </a:r>
          </a:p>
        </p:txBody>
      </p:sp>
      <p:sp>
        <p:nvSpPr>
          <p:cNvPr id="66" name="Text Box 64">
            <a:extLst>
              <a:ext uri="{FF2B5EF4-FFF2-40B4-BE49-F238E27FC236}">
                <a16:creationId xmlns:a16="http://schemas.microsoft.com/office/drawing/2014/main" id="{5B134DA1-73F8-410B-AD24-802E81A8E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432" y="3185342"/>
            <a:ext cx="360363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67" name="Line 65">
            <a:extLst>
              <a:ext uri="{FF2B5EF4-FFF2-40B4-BE49-F238E27FC236}">
                <a16:creationId xmlns:a16="http://schemas.microsoft.com/office/drawing/2014/main" id="{8ED71F24-04C4-4D54-BFEE-00E77762E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6307" y="3690167"/>
            <a:ext cx="17463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Text Box 66">
            <a:extLst>
              <a:ext uri="{FF2B5EF4-FFF2-40B4-BE49-F238E27FC236}">
                <a16:creationId xmlns:a16="http://schemas.microsoft.com/office/drawing/2014/main" id="{1296FD63-1671-4B6D-AF5F-4469BCA32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5945" y="3177405"/>
            <a:ext cx="360362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69" name="Line 67">
            <a:extLst>
              <a:ext uri="{FF2B5EF4-FFF2-40B4-BE49-F238E27FC236}">
                <a16:creationId xmlns:a16="http://schemas.microsoft.com/office/drawing/2014/main" id="{9756FC81-2E79-425C-9409-69309F94C3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8820" y="3672705"/>
            <a:ext cx="17462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 Box 68">
            <a:extLst>
              <a:ext uri="{FF2B5EF4-FFF2-40B4-BE49-F238E27FC236}">
                <a16:creationId xmlns:a16="http://schemas.microsoft.com/office/drawing/2014/main" id="{7A7BE0E1-910C-4441-AA7A-3ED7F421E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995" y="3150417"/>
            <a:ext cx="360362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71" name="Line 69">
            <a:extLst>
              <a:ext uri="{FF2B5EF4-FFF2-40B4-BE49-F238E27FC236}">
                <a16:creationId xmlns:a16="http://schemas.microsoft.com/office/drawing/2014/main" id="{27D801F5-0085-427D-9A4A-40D308B155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7457" y="3672705"/>
            <a:ext cx="1588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Text Box 70">
            <a:extLst>
              <a:ext uri="{FF2B5EF4-FFF2-40B4-BE49-F238E27FC236}">
                <a16:creationId xmlns:a16="http://schemas.microsoft.com/office/drawing/2014/main" id="{589EFC37-B979-40A1-9E73-03A4E97BF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157" y="4850056"/>
            <a:ext cx="4248150" cy="4171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&lt;1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或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p-&gt;next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为空时删除点错</a:t>
            </a:r>
          </a:p>
        </p:txBody>
      </p:sp>
      <p:sp>
        <p:nvSpPr>
          <p:cNvPr id="73" name="Text Box 71">
            <a:extLst>
              <a:ext uri="{FF2B5EF4-FFF2-40B4-BE49-F238E27FC236}">
                <a16:creationId xmlns:a16="http://schemas.microsoft.com/office/drawing/2014/main" id="{5C69FEBF-9551-4E87-96A2-3E2E7CBC5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157" y="5527196"/>
            <a:ext cx="4248150" cy="417165"/>
          </a:xfrm>
          <a:prstGeom prst="rect">
            <a:avLst/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否则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,p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指向结点的后继跳过原后继。</a:t>
            </a:r>
          </a:p>
        </p:txBody>
      </p:sp>
      <p:sp>
        <p:nvSpPr>
          <p:cNvPr id="74" name="Text Box 72">
            <a:extLst>
              <a:ext uri="{FF2B5EF4-FFF2-40B4-BE49-F238E27FC236}">
                <a16:creationId xmlns:a16="http://schemas.microsoft.com/office/drawing/2014/main" id="{D5842147-EF24-4D7D-8A06-AA9CCC1AD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595" y="1961044"/>
            <a:ext cx="8351837" cy="1253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：在单链表中删除</a:t>
            </a:r>
            <a:r>
              <a:rPr lang="zh-CN" altLang="en-US" sz="20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指定位置的元素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输入：头指针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、位置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输出：成功返回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OK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，否则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ERROR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C6479B3-9F07-40CE-9450-BC9CF3C85CBA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E0AD539-F021-4796-AC03-DF7A174FBCD7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cs typeface="+mn-ea"/>
                <a:sym typeface="+mn-lt"/>
              </a:rPr>
              <a:t>删除算法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1742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2" grpId="0"/>
      <p:bldP spid="62" grpId="1"/>
      <p:bldP spid="64" grpId="0" animBg="1"/>
      <p:bldP spid="65" grpId="0" animBg="1"/>
      <p:bldP spid="66" grpId="0"/>
      <p:bldP spid="66" grpId="1"/>
      <p:bldP spid="68" grpId="0"/>
      <p:bldP spid="68" grpId="1"/>
      <p:bldP spid="70" grpId="0"/>
      <p:bldP spid="72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 Box 3">
            <a:extLst>
              <a:ext uri="{FF2B5EF4-FFF2-40B4-BE49-F238E27FC236}">
                <a16:creationId xmlns:a16="http://schemas.microsoft.com/office/drawing/2014/main" id="{4E33053A-F404-400F-9C75-7B9BA129F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901" y="1925562"/>
            <a:ext cx="6531859" cy="5799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：在单链表中删除</a:t>
            </a:r>
            <a:r>
              <a:rPr lang="zh-CN" altLang="en-US" sz="1800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指定位置的元素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Delete2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Linklist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i,ElemType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{p=L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j&lt;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循环结束时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不可能为空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p=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//p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后移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指向下一个位置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删除点错误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ERROR;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q=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//q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指向删除结点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从链表中摘出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 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取走数据元素值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(q)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 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释放结点空间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OK;</a:t>
            </a:r>
          </a:p>
          <a:p>
            <a:pPr>
              <a:spcBef>
                <a:spcPts val="2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39B1A4-E287-4FDF-888E-A6291FBF8CED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F40367-32A6-4A19-AC4F-66F147C3E827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  <a:r>
              <a:rPr lang="zh-CN" altLang="en-US" sz="2400" b="1" dirty="0">
                <a:solidFill>
                  <a:srgbClr val="000000"/>
                </a:solidFill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0070C0"/>
                </a:solidFill>
                <a:cs typeface="+mn-ea"/>
                <a:sym typeface="+mn-lt"/>
              </a:rPr>
              <a:t>删除算法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8C1EC3-0A3D-4154-BEDE-EC6FC1793B87}"/>
              </a:ext>
            </a:extLst>
          </p:cNvPr>
          <p:cNvGrpSpPr/>
          <p:nvPr/>
        </p:nvGrpSpPr>
        <p:grpSpPr>
          <a:xfrm>
            <a:off x="2505075" y="1876425"/>
            <a:ext cx="7728890" cy="4905376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9EDA1E31-5EA0-42EC-9641-CC1864D830DD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A5EF8CF-0659-4D92-B6F2-76F28F9BC3D1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BBDFF800-97EA-4A7E-96FC-D9DF3D5D493A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653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71" name="Group 3">
            <a:extLst>
              <a:ext uri="{FF2B5EF4-FFF2-40B4-BE49-F238E27FC236}">
                <a16:creationId xmlns:a16="http://schemas.microsoft.com/office/drawing/2014/main" id="{699715F0-5A13-4F25-99F8-C29A5316D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92925"/>
              </p:ext>
            </p:extLst>
          </p:nvPr>
        </p:nvGraphicFramePr>
        <p:xfrm>
          <a:off x="6600393" y="4278712"/>
          <a:ext cx="762000" cy="448354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20</a:t>
                      </a: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表格 71">
            <a:extLst>
              <a:ext uri="{FF2B5EF4-FFF2-40B4-BE49-F238E27FC236}">
                <a16:creationId xmlns:a16="http://schemas.microsoft.com/office/drawing/2014/main" id="{B12BE05F-CFDC-4FB9-9355-7BC92F74FB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996657"/>
              </p:ext>
            </p:extLst>
          </p:nvPr>
        </p:nvGraphicFramePr>
        <p:xfrm>
          <a:off x="5609793" y="4278712"/>
          <a:ext cx="685800" cy="4482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" name="表格 72">
            <a:extLst>
              <a:ext uri="{FF2B5EF4-FFF2-40B4-BE49-F238E27FC236}">
                <a16:creationId xmlns:a16="http://schemas.microsoft.com/office/drawing/2014/main" id="{301B4008-BE46-4504-B1DD-460B7C3CC1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940269"/>
              </p:ext>
            </p:extLst>
          </p:nvPr>
        </p:nvGraphicFramePr>
        <p:xfrm>
          <a:off x="4542993" y="4264424"/>
          <a:ext cx="6858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149">
            <a:extLst>
              <a:ext uri="{FF2B5EF4-FFF2-40B4-BE49-F238E27FC236}">
                <a16:creationId xmlns:a16="http://schemas.microsoft.com/office/drawing/2014/main" id="{0106FFAC-0393-4644-8141-E05BD5602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76465"/>
              </p:ext>
            </p:extLst>
          </p:nvPr>
        </p:nvGraphicFramePr>
        <p:xfrm>
          <a:off x="3330143" y="4264424"/>
          <a:ext cx="908050" cy="448354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02C02169-3B77-460E-BF00-19FCA453FB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328843"/>
              </p:ext>
            </p:extLst>
          </p:nvPr>
        </p:nvGraphicFramePr>
        <p:xfrm>
          <a:off x="7646555" y="5632849"/>
          <a:ext cx="6858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roup 43">
            <a:extLst>
              <a:ext uri="{FF2B5EF4-FFF2-40B4-BE49-F238E27FC236}">
                <a16:creationId xmlns:a16="http://schemas.microsoft.com/office/drawing/2014/main" id="{9AE44055-CFB5-4C4F-83F7-C4BAC5DBB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41826"/>
              </p:ext>
            </p:extLst>
          </p:nvPr>
        </p:nvGraphicFramePr>
        <p:xfrm>
          <a:off x="8637155" y="5618562"/>
          <a:ext cx="885825" cy="448354"/>
        </p:xfrm>
        <a:graphic>
          <a:graphicData uri="http://schemas.openxmlformats.org/drawingml/2006/table">
            <a:tbl>
              <a:tblPr/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r>
                        <a:rPr kumimoji="1" lang="zh-CN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>
            <a:extLst>
              <a:ext uri="{FF2B5EF4-FFF2-40B4-BE49-F238E27FC236}">
                <a16:creationId xmlns:a16="http://schemas.microsoft.com/office/drawing/2014/main" id="{52162BF4-8A09-42E1-8A3A-D420D9CC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372536"/>
              </p:ext>
            </p:extLst>
          </p:nvPr>
        </p:nvGraphicFramePr>
        <p:xfrm>
          <a:off x="4542993" y="3135712"/>
          <a:ext cx="685800" cy="448238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roup 150">
            <a:extLst>
              <a:ext uri="{FF2B5EF4-FFF2-40B4-BE49-F238E27FC236}">
                <a16:creationId xmlns:a16="http://schemas.microsoft.com/office/drawing/2014/main" id="{821F6582-D99D-4702-BF43-FA2ABE7AD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602102"/>
              </p:ext>
            </p:extLst>
          </p:nvPr>
        </p:nvGraphicFramePr>
        <p:xfrm>
          <a:off x="3401580" y="3121424"/>
          <a:ext cx="836613" cy="448354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1B388917-DA14-4983-A8EF-6AF0E640A6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205512"/>
              </p:ext>
            </p:extLst>
          </p:nvPr>
        </p:nvGraphicFramePr>
        <p:xfrm>
          <a:off x="6579755" y="5632849"/>
          <a:ext cx="7620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072C7208-F746-44B6-89A9-9F5F5A0BE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490964"/>
              </p:ext>
            </p:extLst>
          </p:nvPr>
        </p:nvGraphicFramePr>
        <p:xfrm>
          <a:off x="5589155" y="5618562"/>
          <a:ext cx="6858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37ECD579-7F70-4355-AD8F-5B804A940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0547849"/>
              </p:ext>
            </p:extLst>
          </p:nvPr>
        </p:nvGraphicFramePr>
        <p:xfrm>
          <a:off x="4522355" y="5632849"/>
          <a:ext cx="6858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2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roup 148">
            <a:extLst>
              <a:ext uri="{FF2B5EF4-FFF2-40B4-BE49-F238E27FC236}">
                <a16:creationId xmlns:a16="http://schemas.microsoft.com/office/drawing/2014/main" id="{DFDE39E4-E158-425F-B67C-9702569ED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78002"/>
              </p:ext>
            </p:extLst>
          </p:nvPr>
        </p:nvGraphicFramePr>
        <p:xfrm>
          <a:off x="3401580" y="5618562"/>
          <a:ext cx="815975" cy="448354"/>
        </p:xfrm>
        <a:graphic>
          <a:graphicData uri="http://schemas.openxmlformats.org/drawingml/2006/table">
            <a:tbl>
              <a:tblPr/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8EAC05FB-8489-4211-8E1C-CED70ED92E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6316754"/>
              </p:ext>
            </p:extLst>
          </p:nvPr>
        </p:nvGraphicFramePr>
        <p:xfrm>
          <a:off x="5609793" y="3135712"/>
          <a:ext cx="685800" cy="448238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</a:p>
                  </a:txBody>
                  <a:tcPr marT="45779" marB="45779"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en-US" altLang="zh-CN" sz="16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79" marB="45779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Text Box 107">
            <a:extLst>
              <a:ext uri="{FF2B5EF4-FFF2-40B4-BE49-F238E27FC236}">
                <a16:creationId xmlns:a16="http://schemas.microsoft.com/office/drawing/2014/main" id="{901439D2-C1B9-4D3D-8B84-78677A603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643" y="3100787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</a:p>
        </p:txBody>
      </p:sp>
      <p:sp>
        <p:nvSpPr>
          <p:cNvPr id="85" name="Line 108">
            <a:extLst>
              <a:ext uri="{FF2B5EF4-FFF2-40B4-BE49-F238E27FC236}">
                <a16:creationId xmlns:a16="http://schemas.microsoft.com/office/drawing/2014/main" id="{C26101AA-DD98-43B6-B4F6-5001CD98D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43" y="33230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Line 109">
            <a:extLst>
              <a:ext uri="{FF2B5EF4-FFF2-40B4-BE49-F238E27FC236}">
                <a16:creationId xmlns:a16="http://schemas.microsoft.com/office/drawing/2014/main" id="{77BF2358-0DAD-4350-A92A-EBC48F589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505" y="3316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Line 110">
            <a:extLst>
              <a:ext uri="{FF2B5EF4-FFF2-40B4-BE49-F238E27FC236}">
                <a16:creationId xmlns:a16="http://schemas.microsoft.com/office/drawing/2014/main" id="{01A0F497-F350-4848-8120-5BD2E83B4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2593" y="33166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Line 111">
            <a:extLst>
              <a:ext uri="{FF2B5EF4-FFF2-40B4-BE49-F238E27FC236}">
                <a16:creationId xmlns:a16="http://schemas.microsoft.com/office/drawing/2014/main" id="{602C6745-FBB0-433A-B62A-4F3FB9CEC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505" y="44692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Line 112">
            <a:extLst>
              <a:ext uri="{FF2B5EF4-FFF2-40B4-BE49-F238E27FC236}">
                <a16:creationId xmlns:a16="http://schemas.microsoft.com/office/drawing/2014/main" id="{C58A7AAB-BA35-4F2A-9993-BA4A41B6E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193" y="44692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Line 113">
            <a:extLst>
              <a:ext uri="{FF2B5EF4-FFF2-40B4-BE49-F238E27FC236}">
                <a16:creationId xmlns:a16="http://schemas.microsoft.com/office/drawing/2014/main" id="{BD26AD13-D376-4C28-A0E7-1F84739D2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5255" y="446921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Line 114">
            <a:extLst>
              <a:ext uri="{FF2B5EF4-FFF2-40B4-BE49-F238E27FC236}">
                <a16:creationId xmlns:a16="http://schemas.microsoft.com/office/drawing/2014/main" id="{2C1099E2-D601-4C40-AD2A-7386B4905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0868" y="58122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Line 115">
            <a:extLst>
              <a:ext uri="{FF2B5EF4-FFF2-40B4-BE49-F238E27FC236}">
                <a16:creationId xmlns:a16="http://schemas.microsoft.com/office/drawing/2014/main" id="{5EE54C81-28C1-4FD4-BE37-13C3DD7AE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6555" y="58122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Line 116">
            <a:extLst>
              <a:ext uri="{FF2B5EF4-FFF2-40B4-BE49-F238E27FC236}">
                <a16:creationId xmlns:a16="http://schemas.microsoft.com/office/drawing/2014/main" id="{459A15BE-4757-4D43-BA25-78B8194B78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4618" y="58122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Line 117">
            <a:extLst>
              <a:ext uri="{FF2B5EF4-FFF2-40B4-BE49-F238E27FC236}">
                <a16:creationId xmlns:a16="http://schemas.microsoft.com/office/drawing/2014/main" id="{58CC9D94-DF25-4C6B-A476-A0F22B993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4118" y="58122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Line 118">
            <a:extLst>
              <a:ext uri="{FF2B5EF4-FFF2-40B4-BE49-F238E27FC236}">
                <a16:creationId xmlns:a16="http://schemas.microsoft.com/office/drawing/2014/main" id="{B5130A65-F6F5-4DF5-908B-463E71517E0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0743" y="581223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Text Box 119">
            <a:extLst>
              <a:ext uri="{FF2B5EF4-FFF2-40B4-BE49-F238E27FC236}">
                <a16:creationId xmlns:a16="http://schemas.microsoft.com/office/drawing/2014/main" id="{BADF6DD1-2190-4F10-879D-385C3BE8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6818" y="4227912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</a:p>
        </p:txBody>
      </p:sp>
      <p:sp>
        <p:nvSpPr>
          <p:cNvPr id="97" name="Line 120">
            <a:extLst>
              <a:ext uri="{FF2B5EF4-FFF2-40B4-BE49-F238E27FC236}">
                <a16:creationId xmlns:a16="http://schemas.microsoft.com/office/drawing/2014/main" id="{48C6339A-70E3-4D79-9AD8-67A31EC4C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2943" y="4450162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Text Box 121">
            <a:extLst>
              <a:ext uri="{FF2B5EF4-FFF2-40B4-BE49-F238E27FC236}">
                <a16:creationId xmlns:a16="http://schemas.microsoft.com/office/drawing/2014/main" id="{4F60EC5B-1018-460F-AE8E-CF2B734CE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243" y="3611962"/>
            <a:ext cx="576262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</a:p>
        </p:txBody>
      </p:sp>
      <p:sp>
        <p:nvSpPr>
          <p:cNvPr id="99" name="Line 122">
            <a:extLst>
              <a:ext uri="{FF2B5EF4-FFF2-40B4-BE49-F238E27FC236}">
                <a16:creationId xmlns:a16="http://schemas.microsoft.com/office/drawing/2014/main" id="{090F9171-7482-4068-96E2-006C7A7BA6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8655" y="3583387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0" name="Text Box 123">
            <a:extLst>
              <a:ext uri="{FF2B5EF4-FFF2-40B4-BE49-F238E27FC236}">
                <a16:creationId xmlns:a16="http://schemas.microsoft.com/office/drawing/2014/main" id="{C2192367-488D-4CEF-A8F0-F725FC25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4893" y="2427687"/>
            <a:ext cx="6477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</a:p>
        </p:txBody>
      </p:sp>
      <p:sp>
        <p:nvSpPr>
          <p:cNvPr id="101" name="Line 124">
            <a:extLst>
              <a:ext uri="{FF2B5EF4-FFF2-40B4-BE49-F238E27FC236}">
                <a16:creationId xmlns:a16="http://schemas.microsoft.com/office/drawing/2014/main" id="{001A1D17-F185-4595-9AC8-D922DA2B40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1755" y="290552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Text Box 125">
            <a:extLst>
              <a:ext uri="{FF2B5EF4-FFF2-40B4-BE49-F238E27FC236}">
                <a16:creationId xmlns:a16="http://schemas.microsoft.com/office/drawing/2014/main" id="{0E55652E-53BF-404B-B3F7-3050061FC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930" y="4829574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</a:p>
        </p:txBody>
      </p:sp>
      <p:sp>
        <p:nvSpPr>
          <p:cNvPr id="103" name="Line 126">
            <a:extLst>
              <a:ext uri="{FF2B5EF4-FFF2-40B4-BE49-F238E27FC236}">
                <a16:creationId xmlns:a16="http://schemas.microsoft.com/office/drawing/2014/main" id="{3F632991-7A63-4A24-A579-3455BC95BE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0643" y="4685112"/>
            <a:ext cx="1587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Line 127">
            <a:extLst>
              <a:ext uri="{FF2B5EF4-FFF2-40B4-BE49-F238E27FC236}">
                <a16:creationId xmlns:a16="http://schemas.microsoft.com/office/drawing/2014/main" id="{CBAD4559-BDB9-4DC9-A1F9-7463809B5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6105" y="3316687"/>
            <a:ext cx="457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05" name="Text Box 128">
            <a:extLst>
              <a:ext uri="{FF2B5EF4-FFF2-40B4-BE49-F238E27FC236}">
                <a16:creationId xmlns:a16="http://schemas.microsoft.com/office/drawing/2014/main" id="{790CEDDC-044D-4A8B-BE66-CC033922C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605" y="3600849"/>
            <a:ext cx="6477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</a:p>
        </p:txBody>
      </p:sp>
      <p:sp>
        <p:nvSpPr>
          <p:cNvPr id="106" name="Line 129">
            <a:extLst>
              <a:ext uri="{FF2B5EF4-FFF2-40B4-BE49-F238E27FC236}">
                <a16:creationId xmlns:a16="http://schemas.microsoft.com/office/drawing/2014/main" id="{CC7725D1-2587-40F9-A864-6A40C3522C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0643" y="3577037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Text Box 130">
            <a:extLst>
              <a:ext uri="{FF2B5EF4-FFF2-40B4-BE49-F238E27FC236}">
                <a16:creationId xmlns:a16="http://schemas.microsoft.com/office/drawing/2014/main" id="{42A2282C-EB3E-4C50-9EF1-3ECF36EB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830" y="2427687"/>
            <a:ext cx="6477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</a:p>
        </p:txBody>
      </p:sp>
      <p:sp>
        <p:nvSpPr>
          <p:cNvPr id="108" name="Line 131">
            <a:extLst>
              <a:ext uri="{FF2B5EF4-FFF2-40B4-BE49-F238E27FC236}">
                <a16:creationId xmlns:a16="http://schemas.microsoft.com/office/drawing/2014/main" id="{70C5EF58-4159-48F0-8FFE-357AF33191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168" y="2878537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Line 132">
            <a:extLst>
              <a:ext uri="{FF2B5EF4-FFF2-40B4-BE49-F238E27FC236}">
                <a16:creationId xmlns:a16="http://schemas.microsoft.com/office/drawing/2014/main" id="{27C7863F-D81C-4281-BCEF-FFC7775AD8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2593" y="3389712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0" name="Line 133">
            <a:extLst>
              <a:ext uri="{FF2B5EF4-FFF2-40B4-BE49-F238E27FC236}">
                <a16:creationId xmlns:a16="http://schemas.microsoft.com/office/drawing/2014/main" id="{8023A429-33D5-45DC-888A-291042D4F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2230" y="4037412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Text Box 134">
            <a:extLst>
              <a:ext uri="{FF2B5EF4-FFF2-40B4-BE49-F238E27FC236}">
                <a16:creationId xmlns:a16="http://schemas.microsoft.com/office/drawing/2014/main" id="{AFF797DF-43DA-4B4E-80CD-B404C4A4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5" y="4829574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</a:p>
        </p:txBody>
      </p:sp>
      <p:sp>
        <p:nvSpPr>
          <p:cNvPr id="112" name="Line 135">
            <a:extLst>
              <a:ext uri="{FF2B5EF4-FFF2-40B4-BE49-F238E27FC236}">
                <a16:creationId xmlns:a16="http://schemas.microsoft.com/office/drawing/2014/main" id="{93EA59E8-C9FA-4714-A58D-9BFF0D1BD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6193" y="4685112"/>
            <a:ext cx="0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136">
            <a:extLst>
              <a:ext uri="{FF2B5EF4-FFF2-40B4-BE49-F238E27FC236}">
                <a16:creationId xmlns:a16="http://schemas.microsoft.com/office/drawing/2014/main" id="{7850BDBA-C6EC-486A-B405-4EF1D1D1A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9568" y="3532587"/>
            <a:ext cx="576262" cy="9366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4" name="Text Box 137">
            <a:extLst>
              <a:ext uri="{FF2B5EF4-FFF2-40B4-BE49-F238E27FC236}">
                <a16:creationId xmlns:a16="http://schemas.microsoft.com/office/drawing/2014/main" id="{AEB7F948-8F42-4000-BB02-8A01895E2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4543" y="3592912"/>
            <a:ext cx="6477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</a:t>
            </a:r>
          </a:p>
        </p:txBody>
      </p:sp>
      <p:sp>
        <p:nvSpPr>
          <p:cNvPr id="115" name="Line 138">
            <a:extLst>
              <a:ext uri="{FF2B5EF4-FFF2-40B4-BE49-F238E27FC236}">
                <a16:creationId xmlns:a16="http://schemas.microsoft.com/office/drawing/2014/main" id="{76E57C0F-CD4D-4381-A433-0C17105BBB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51093" y="3577037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Text Box 139">
            <a:extLst>
              <a:ext uri="{FF2B5EF4-FFF2-40B4-BE49-F238E27FC236}">
                <a16:creationId xmlns:a16="http://schemas.microsoft.com/office/drawing/2014/main" id="{2812BA6F-2F30-4D7A-9DB8-9E672982E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168" y="3165874"/>
            <a:ext cx="360362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∧</a:t>
            </a:r>
          </a:p>
        </p:txBody>
      </p:sp>
      <p:sp>
        <p:nvSpPr>
          <p:cNvPr id="117" name="Line 140">
            <a:extLst>
              <a:ext uri="{FF2B5EF4-FFF2-40B4-BE49-F238E27FC236}">
                <a16:creationId xmlns:a16="http://schemas.microsoft.com/office/drawing/2014/main" id="{EC45781C-A7B9-4191-A642-EF6DF59FB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0655" y="3389712"/>
            <a:ext cx="0" cy="86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18" name="Text Box 141">
            <a:extLst>
              <a:ext uri="{FF2B5EF4-FFF2-40B4-BE49-F238E27FC236}">
                <a16:creationId xmlns:a16="http://schemas.microsoft.com/office/drawing/2014/main" id="{239B37C1-99AD-4F93-B367-BBCBFCFF1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655" y="2427687"/>
            <a:ext cx="1079500" cy="41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：∧</a:t>
            </a:r>
          </a:p>
        </p:txBody>
      </p:sp>
      <p:sp>
        <p:nvSpPr>
          <p:cNvPr id="119" name="Text Box 142">
            <a:extLst>
              <a:ext uri="{FF2B5EF4-FFF2-40B4-BE49-F238E27FC236}">
                <a16:creationId xmlns:a16="http://schemas.microsoft.com/office/drawing/2014/main" id="{5B4C2787-C32F-43F7-B46D-D4FE1825E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180" y="5596337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</a:p>
        </p:txBody>
      </p:sp>
      <p:sp>
        <p:nvSpPr>
          <p:cNvPr id="120" name="Line 143">
            <a:extLst>
              <a:ext uri="{FF2B5EF4-FFF2-40B4-BE49-F238E27FC236}">
                <a16:creationId xmlns:a16="http://schemas.microsoft.com/office/drawing/2014/main" id="{37A20F2C-8901-4F5F-8DB8-5A511A719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43" y="581858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1" name="Text Box 144">
            <a:extLst>
              <a:ext uri="{FF2B5EF4-FFF2-40B4-BE49-F238E27FC236}">
                <a16:creationId xmlns:a16="http://schemas.microsoft.com/office/drawing/2014/main" id="{AC4D3377-7594-4080-8332-10646556A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232" y="1936246"/>
            <a:ext cx="9503609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将两个有序单链表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2000" b="1" dirty="0" err="1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合并为有序单链表</a:t>
            </a:r>
            <a:r>
              <a:rPr lang="en-US" altLang="zh-CN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Lc:</a:t>
            </a:r>
            <a:r>
              <a:rPr lang="zh-CN" altLang="en-US" sz="2000" b="1" dirty="0">
                <a:solidFill>
                  <a:srgbClr val="E92E25"/>
                </a:solidFill>
                <a:latin typeface="+mn-lt"/>
                <a:ea typeface="+mn-ea"/>
                <a:cs typeface="+mn-ea"/>
                <a:sym typeface="+mn-lt"/>
              </a:rPr>
              <a:t>（该算法利用原单链表的结点）</a:t>
            </a:r>
          </a:p>
        </p:txBody>
      </p:sp>
      <p:sp>
        <p:nvSpPr>
          <p:cNvPr id="122" name="Text Box 144">
            <a:extLst>
              <a:ext uri="{FF2B5EF4-FFF2-40B4-BE49-F238E27FC236}">
                <a16:creationId xmlns:a16="http://schemas.microsoft.com/office/drawing/2014/main" id="{37503BE2-83D8-4181-88F4-EE8DFB2E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243" y="6151922"/>
            <a:ext cx="6340475" cy="41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33CC33"/>
                </a:solidFill>
                <a:latin typeface="+mn-lt"/>
                <a:ea typeface="+mn-ea"/>
                <a:cs typeface="+mn-ea"/>
                <a:sym typeface="+mn-lt"/>
              </a:rPr>
              <a:t>@ </a:t>
            </a:r>
            <a:r>
              <a:rPr lang="zh-CN" altLang="en-US" sz="1800" b="1" dirty="0">
                <a:solidFill>
                  <a:srgbClr val="33CC33"/>
                </a:solidFill>
                <a:latin typeface="+mn-lt"/>
                <a:ea typeface="+mn-ea"/>
                <a:cs typeface="+mn-ea"/>
                <a:sym typeface="+mn-lt"/>
              </a:rPr>
              <a:t>不断从</a:t>
            </a:r>
            <a:r>
              <a:rPr lang="en-US" altLang="zh-CN" sz="1800" b="1" dirty="0">
                <a:solidFill>
                  <a:srgbClr val="33CC33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solidFill>
                  <a:srgbClr val="33CC33"/>
                </a:solidFill>
                <a:latin typeface="+mn-lt"/>
                <a:ea typeface="+mn-ea"/>
                <a:cs typeface="+mn-ea"/>
                <a:sym typeface="+mn-lt"/>
              </a:rPr>
              <a:t>个表头找到最小值，插入新表尾部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50FE43-6E5C-4D76-8F71-4889E29F1BF7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EAF036A-3264-4D11-B84A-E4C44E501CBB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cs typeface="+mn-ea"/>
                <a:sym typeface="+mn-lt"/>
              </a:rPr>
              <a:t>合并算法</a:t>
            </a:r>
          </a:p>
        </p:txBody>
      </p:sp>
    </p:spTree>
    <p:extLst>
      <p:ext uri="{BB962C8B-B14F-4D97-AF65-F5344CB8AC3E}">
        <p14:creationId xmlns:p14="http://schemas.microsoft.com/office/powerpoint/2010/main" val="4519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4" presetClass="exit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100" grpId="0"/>
      <p:bldP spid="100" grpId="1"/>
      <p:bldP spid="102" grpId="0"/>
      <p:bldP spid="102" grpId="1"/>
      <p:bldP spid="105" grpId="0"/>
      <p:bldP spid="105" grpId="1"/>
      <p:bldP spid="107" grpId="0"/>
      <p:bldP spid="111" grpId="0"/>
      <p:bldP spid="114" grpId="0"/>
      <p:bldP spid="116" grpId="0"/>
      <p:bldP spid="118" grpId="0"/>
      <p:bldP spid="1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6612DA3-F917-4DD4-8F13-BDF67FF0F777}"/>
              </a:ext>
            </a:extLst>
          </p:cNvPr>
          <p:cNvSpPr txBox="1"/>
          <p:nvPr/>
        </p:nvSpPr>
        <p:spPr>
          <a:xfrm>
            <a:off x="5464625" y="2103652"/>
            <a:ext cx="2510638" cy="6697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cs typeface="+mn-ea"/>
                <a:sym typeface="+mn-lt"/>
              </a:rPr>
              <a:t>思考：</a:t>
            </a:r>
            <a:endParaRPr lang="en-US" altLang="zh-CN" sz="3200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2" name="Text Box 80">
            <a:extLst>
              <a:ext uri="{FF2B5EF4-FFF2-40B4-BE49-F238E27FC236}">
                <a16:creationId xmlns:a16="http://schemas.microsoft.com/office/drawing/2014/main" id="{85CD379E-34A1-401F-B4AA-23C490AF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1222" y="3016094"/>
            <a:ext cx="6985000" cy="100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）与“将两个递增的顺序表合并”相比，合并两个递增的链式表有什么优势；</a:t>
            </a: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331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0" y="-82343"/>
            <a:ext cx="7837842" cy="1257992"/>
            <a:chOff x="0" y="-82343"/>
            <a:chExt cx="7837842" cy="1257992"/>
          </a:xfrm>
        </p:grpSpPr>
        <p:grpSp>
          <p:nvGrpSpPr>
            <p:cNvPr id="16" name="组合 15"/>
            <p:cNvGrpSpPr/>
            <p:nvPr/>
          </p:nvGrpSpPr>
          <p:grpSpPr>
            <a:xfrm flipV="1">
              <a:off x="0" y="-82343"/>
              <a:ext cx="1114426" cy="1257992"/>
              <a:chOff x="1381424" y="696895"/>
              <a:chExt cx="1477389" cy="1667713"/>
            </a:xfrm>
          </p:grpSpPr>
          <p:sp>
            <p:nvSpPr>
              <p:cNvPr id="20" name="任意多边形 19"/>
              <p:cNvSpPr/>
              <p:nvPr/>
            </p:nvSpPr>
            <p:spPr>
              <a:xfrm rot="2700000">
                <a:off x="1513322" y="1019117"/>
                <a:ext cx="1667713" cy="1023269"/>
              </a:xfrm>
              <a:custGeom>
                <a:avLst/>
                <a:gdLst>
                  <a:gd name="connsiteX0" fmla="*/ 0 w 1667713"/>
                  <a:gd name="connsiteY0" fmla="*/ 456881 h 1023269"/>
                  <a:gd name="connsiteX1" fmla="*/ 412332 w 1667713"/>
                  <a:gd name="connsiteY1" fmla="*/ 44549 h 1023269"/>
                  <a:gd name="connsiteX2" fmla="*/ 412333 w 1667713"/>
                  <a:gd name="connsiteY2" fmla="*/ 44549 h 1023269"/>
                  <a:gd name="connsiteX3" fmla="*/ 456882 w 1667713"/>
                  <a:gd name="connsiteY3" fmla="*/ 0 h 1023269"/>
                  <a:gd name="connsiteX4" fmla="*/ 1514743 w 1667713"/>
                  <a:gd name="connsiteY4" fmla="*/ 0 h 1023269"/>
                  <a:gd name="connsiteX5" fmla="*/ 1667713 w 1667713"/>
                  <a:gd name="connsiteY5" fmla="*/ 152970 h 1023269"/>
                  <a:gd name="connsiteX6" fmla="*/ 1667713 w 1667713"/>
                  <a:gd name="connsiteY6" fmla="*/ 704806 h 1023269"/>
                  <a:gd name="connsiteX7" fmla="*/ 1349251 w 1667713"/>
                  <a:gd name="connsiteY7" fmla="*/ 1023269 h 1023269"/>
                  <a:gd name="connsiteX8" fmla="*/ 1349251 w 1667713"/>
                  <a:gd name="connsiteY8" fmla="*/ 318462 h 1023269"/>
                  <a:gd name="connsiteX9" fmla="*/ 138420 w 1667713"/>
                  <a:gd name="connsiteY9" fmla="*/ 318462 h 1023269"/>
                  <a:gd name="connsiteX10" fmla="*/ 1 w 1667713"/>
                  <a:gd name="connsiteY10" fmla="*/ 456881 h 102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7713" h="1023269">
                    <a:moveTo>
                      <a:pt x="0" y="456881"/>
                    </a:moveTo>
                    <a:lnTo>
                      <a:pt x="412332" y="44549"/>
                    </a:lnTo>
                    <a:lnTo>
                      <a:pt x="412333" y="44549"/>
                    </a:lnTo>
                    <a:lnTo>
                      <a:pt x="456882" y="0"/>
                    </a:lnTo>
                    <a:lnTo>
                      <a:pt x="1514743" y="0"/>
                    </a:lnTo>
                    <a:cubicBezTo>
                      <a:pt x="1599226" y="1"/>
                      <a:pt x="1667713" y="68487"/>
                      <a:pt x="1667713" y="152970"/>
                    </a:cubicBezTo>
                    <a:lnTo>
                      <a:pt x="1667713" y="704806"/>
                    </a:lnTo>
                    <a:lnTo>
                      <a:pt x="1349251" y="1023269"/>
                    </a:lnTo>
                    <a:lnTo>
                      <a:pt x="1349251" y="318462"/>
                    </a:lnTo>
                    <a:lnTo>
                      <a:pt x="138420" y="318462"/>
                    </a:lnTo>
                    <a:lnTo>
                      <a:pt x="1" y="456881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1" name="任意多边形 20"/>
              <p:cNvSpPr/>
              <p:nvPr/>
            </p:nvSpPr>
            <p:spPr>
              <a:xfrm rot="2700000">
                <a:off x="1245384" y="1172018"/>
                <a:ext cx="1228628" cy="956548"/>
              </a:xfrm>
              <a:custGeom>
                <a:avLst/>
                <a:gdLst>
                  <a:gd name="connsiteX0" fmla="*/ 303771 w 1228628"/>
                  <a:gd name="connsiteY0" fmla="*/ 32819 h 956548"/>
                  <a:gd name="connsiteX1" fmla="*/ 303771 w 1228628"/>
                  <a:gd name="connsiteY1" fmla="*/ 32820 h 956548"/>
                  <a:gd name="connsiteX2" fmla="*/ 336591 w 1228628"/>
                  <a:gd name="connsiteY2" fmla="*/ 0 h 956548"/>
                  <a:gd name="connsiteX3" fmla="*/ 1115933 w 1228628"/>
                  <a:gd name="connsiteY3" fmla="*/ 0 h 956548"/>
                  <a:gd name="connsiteX4" fmla="*/ 1228628 w 1228628"/>
                  <a:gd name="connsiteY4" fmla="*/ 112695 h 956548"/>
                  <a:gd name="connsiteX5" fmla="*/ 1228628 w 1228628"/>
                  <a:gd name="connsiteY5" fmla="*/ 721932 h 956548"/>
                  <a:gd name="connsiteX6" fmla="*/ 994013 w 1228628"/>
                  <a:gd name="connsiteY6" fmla="*/ 956548 h 956548"/>
                  <a:gd name="connsiteX7" fmla="*/ 994013 w 1228628"/>
                  <a:gd name="connsiteY7" fmla="*/ 234616 h 956548"/>
                  <a:gd name="connsiteX8" fmla="*/ 101975 w 1228628"/>
                  <a:gd name="connsiteY8" fmla="*/ 234616 h 956548"/>
                  <a:gd name="connsiteX9" fmla="*/ 0 w 1228628"/>
                  <a:gd name="connsiteY9" fmla="*/ 336591 h 95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28628" h="956548">
                    <a:moveTo>
                      <a:pt x="303771" y="32819"/>
                    </a:moveTo>
                    <a:lnTo>
                      <a:pt x="303771" y="32820"/>
                    </a:lnTo>
                    <a:lnTo>
                      <a:pt x="336591" y="0"/>
                    </a:lnTo>
                    <a:lnTo>
                      <a:pt x="1115933" y="0"/>
                    </a:lnTo>
                    <a:cubicBezTo>
                      <a:pt x="1178173" y="0"/>
                      <a:pt x="1228628" y="50456"/>
                      <a:pt x="1228628" y="112695"/>
                    </a:cubicBezTo>
                    <a:lnTo>
                      <a:pt x="1228628" y="721932"/>
                    </a:lnTo>
                    <a:lnTo>
                      <a:pt x="994013" y="956548"/>
                    </a:lnTo>
                    <a:lnTo>
                      <a:pt x="994013" y="234616"/>
                    </a:lnTo>
                    <a:lnTo>
                      <a:pt x="101975" y="234616"/>
                    </a:lnTo>
                    <a:lnTo>
                      <a:pt x="0" y="336591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1678977" y="194829"/>
              <a:ext cx="6158865" cy="59792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2.3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线性表的链式存储结构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8E6EDD4-6FFB-41F2-A52A-AEE7E3CA5249}"/>
              </a:ext>
            </a:extLst>
          </p:cNvPr>
          <p:cNvGrpSpPr/>
          <p:nvPr/>
        </p:nvGrpSpPr>
        <p:grpSpPr>
          <a:xfrm>
            <a:off x="-61111" y="2330454"/>
            <a:ext cx="3924982" cy="3965184"/>
            <a:chOff x="904276" y="1991346"/>
            <a:chExt cx="3608712" cy="3645675"/>
          </a:xfrm>
        </p:grpSpPr>
        <p:sp>
          <p:nvSpPr>
            <p:cNvPr id="23" name="ïŝľiďê">
              <a:extLst>
                <a:ext uri="{FF2B5EF4-FFF2-40B4-BE49-F238E27FC236}">
                  <a16:creationId xmlns:a16="http://schemas.microsoft.com/office/drawing/2014/main" id="{56F8DD52-8B05-4FDF-A8A0-884F54F13722}"/>
                </a:ext>
              </a:extLst>
            </p:cNvPr>
            <p:cNvSpPr/>
            <p:nvPr/>
          </p:nvSpPr>
          <p:spPr bwMode="auto">
            <a:xfrm>
              <a:off x="1616844" y="2634760"/>
              <a:ext cx="1862013" cy="2203163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prstDash val="dash"/>
              <a:rou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4" name="ïšḻïḑè">
              <a:extLst>
                <a:ext uri="{FF2B5EF4-FFF2-40B4-BE49-F238E27FC236}">
                  <a16:creationId xmlns:a16="http://schemas.microsoft.com/office/drawing/2014/main" id="{049678C6-B4EB-43AE-8514-C3BD743E2B0F}"/>
                </a:ext>
              </a:extLst>
            </p:cNvPr>
            <p:cNvGrpSpPr/>
            <p:nvPr/>
          </p:nvGrpSpPr>
          <p:grpSpPr>
            <a:xfrm>
              <a:off x="1554339" y="2569655"/>
              <a:ext cx="1967482" cy="2316446"/>
              <a:chOff x="3371851" y="1649413"/>
              <a:chExt cx="2398713" cy="2824162"/>
            </a:xfrm>
          </p:grpSpPr>
          <p:sp>
            <p:nvSpPr>
              <p:cNvPr id="31" name="îṩľîḓe">
                <a:extLst>
                  <a:ext uri="{FF2B5EF4-FFF2-40B4-BE49-F238E27FC236}">
                    <a16:creationId xmlns:a16="http://schemas.microsoft.com/office/drawing/2014/main" id="{1C03F95C-51AE-4AFC-B3A0-AB51336B7E1D}"/>
                  </a:ext>
                </a:extLst>
              </p:cNvPr>
              <p:cNvSpPr/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íṥḷídé">
                <a:extLst>
                  <a:ext uri="{FF2B5EF4-FFF2-40B4-BE49-F238E27FC236}">
                    <a16:creationId xmlns:a16="http://schemas.microsoft.com/office/drawing/2014/main" id="{FA9343F9-07BB-4271-A02B-968ADF81C5A0}"/>
                  </a:ext>
                </a:extLst>
              </p:cNvPr>
              <p:cNvSpPr/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ïŝļïḍe">
                <a:extLst>
                  <a:ext uri="{FF2B5EF4-FFF2-40B4-BE49-F238E27FC236}">
                    <a16:creationId xmlns:a16="http://schemas.microsoft.com/office/drawing/2014/main" id="{025BF8BB-BCE6-4989-B1B7-21715AA45686}"/>
                  </a:ext>
                </a:extLst>
              </p:cNvPr>
              <p:cNvSpPr/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íṣlíďê">
                <a:extLst>
                  <a:ext uri="{FF2B5EF4-FFF2-40B4-BE49-F238E27FC236}">
                    <a16:creationId xmlns:a16="http://schemas.microsoft.com/office/drawing/2014/main" id="{A1C3BC75-A76D-4CCF-90A0-AF10D7E13E8F}"/>
                  </a:ext>
                </a:extLst>
              </p:cNvPr>
              <p:cNvSpPr/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îSliḋé">
                <a:extLst>
                  <a:ext uri="{FF2B5EF4-FFF2-40B4-BE49-F238E27FC236}">
                    <a16:creationId xmlns:a16="http://schemas.microsoft.com/office/drawing/2014/main" id="{EAF30103-F784-44D6-9512-F7B9215668CF}"/>
                  </a:ext>
                </a:extLst>
              </p:cNvPr>
              <p:cNvSpPr/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isliḋe">
                <a:extLst>
                  <a:ext uri="{FF2B5EF4-FFF2-40B4-BE49-F238E27FC236}">
                    <a16:creationId xmlns:a16="http://schemas.microsoft.com/office/drawing/2014/main" id="{74F182CA-27A7-430F-B322-344C83960FC3}"/>
                  </a:ext>
                </a:extLst>
              </p:cNvPr>
              <p:cNvSpPr/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iṧliḓé">
                <a:extLst>
                  <a:ext uri="{FF2B5EF4-FFF2-40B4-BE49-F238E27FC236}">
                    <a16:creationId xmlns:a16="http://schemas.microsoft.com/office/drawing/2014/main" id="{EC1B59DA-5983-4174-9ADE-269429E65C37}"/>
                  </a:ext>
                </a:extLst>
              </p:cNvPr>
              <p:cNvSpPr/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ís1îḑe">
                <a:extLst>
                  <a:ext uri="{FF2B5EF4-FFF2-40B4-BE49-F238E27FC236}">
                    <a16:creationId xmlns:a16="http://schemas.microsoft.com/office/drawing/2014/main" id="{80E5CBED-D188-418A-9F7D-2DD65CCE5B72}"/>
                  </a:ext>
                </a:extLst>
              </p:cNvPr>
              <p:cNvSpPr/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isliḑè">
                <a:extLst>
                  <a:ext uri="{FF2B5EF4-FFF2-40B4-BE49-F238E27FC236}">
                    <a16:creationId xmlns:a16="http://schemas.microsoft.com/office/drawing/2014/main" id="{6EF4F5DB-2179-4C6E-A7DC-CC266B4CA1FB}"/>
                  </a:ext>
                </a:extLst>
              </p:cNvPr>
              <p:cNvSpPr/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îśľídé">
                <a:extLst>
                  <a:ext uri="{FF2B5EF4-FFF2-40B4-BE49-F238E27FC236}">
                    <a16:creationId xmlns:a16="http://schemas.microsoft.com/office/drawing/2014/main" id="{AEBE893C-AFB3-436A-97BD-DC17548BDEFF}"/>
                  </a:ext>
                </a:extLst>
              </p:cNvPr>
              <p:cNvSpPr/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ïṡľiḋê">
                <a:extLst>
                  <a:ext uri="{FF2B5EF4-FFF2-40B4-BE49-F238E27FC236}">
                    <a16:creationId xmlns:a16="http://schemas.microsoft.com/office/drawing/2014/main" id="{B8C69609-D887-4E0C-8482-7D492C04AC52}"/>
                  </a:ext>
                </a:extLst>
              </p:cNvPr>
              <p:cNvSpPr/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6" name="íṧľíḓé">
                <a:extLst>
                  <a:ext uri="{FF2B5EF4-FFF2-40B4-BE49-F238E27FC236}">
                    <a16:creationId xmlns:a16="http://schemas.microsoft.com/office/drawing/2014/main" id="{C0B038B8-01AF-4009-8ED9-437E38319DAA}"/>
                  </a:ext>
                </a:extLst>
              </p:cNvPr>
              <p:cNvSpPr/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ïśḻîdê">
                <a:extLst>
                  <a:ext uri="{FF2B5EF4-FFF2-40B4-BE49-F238E27FC236}">
                    <a16:creationId xmlns:a16="http://schemas.microsoft.com/office/drawing/2014/main" id="{C440E919-240A-4FE9-86CC-87ECA5D3F27F}"/>
                  </a:ext>
                </a:extLst>
              </p:cNvPr>
              <p:cNvSpPr/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8" name="ïSľïďe">
                <a:extLst>
                  <a:ext uri="{FF2B5EF4-FFF2-40B4-BE49-F238E27FC236}">
                    <a16:creationId xmlns:a16="http://schemas.microsoft.com/office/drawing/2014/main" id="{35B0FB8B-7A61-4472-977C-9C7471997B29}"/>
                  </a:ext>
                </a:extLst>
              </p:cNvPr>
              <p:cNvSpPr/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íSľïḑê">
                <a:extLst>
                  <a:ext uri="{FF2B5EF4-FFF2-40B4-BE49-F238E27FC236}">
                    <a16:creationId xmlns:a16="http://schemas.microsoft.com/office/drawing/2014/main" id="{A0363DDF-EA83-456C-A6D4-604A779512DF}"/>
                  </a:ext>
                </a:extLst>
              </p:cNvPr>
              <p:cNvSpPr/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îṣļîḋè">
                <a:extLst>
                  <a:ext uri="{FF2B5EF4-FFF2-40B4-BE49-F238E27FC236}">
                    <a16:creationId xmlns:a16="http://schemas.microsoft.com/office/drawing/2014/main" id="{7C20AF7D-3E92-4982-9232-F4370AF96CCE}"/>
                  </a:ext>
                </a:extLst>
              </p:cNvPr>
              <p:cNvSpPr/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i$ḻiḋé">
                <a:extLst>
                  <a:ext uri="{FF2B5EF4-FFF2-40B4-BE49-F238E27FC236}">
                    <a16:creationId xmlns:a16="http://schemas.microsoft.com/office/drawing/2014/main" id="{CDA26D59-A279-4D0E-8430-AFC490689441}"/>
                  </a:ext>
                </a:extLst>
              </p:cNvPr>
              <p:cNvSpPr/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ïṧľíḋè">
                <a:extLst>
                  <a:ext uri="{FF2B5EF4-FFF2-40B4-BE49-F238E27FC236}">
                    <a16:creationId xmlns:a16="http://schemas.microsoft.com/office/drawing/2014/main" id="{356C1642-676A-46CE-B990-5B41AB27EE01}"/>
                  </a:ext>
                </a:extLst>
              </p:cNvPr>
              <p:cNvSpPr/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íş1îḍe">
                <a:extLst>
                  <a:ext uri="{FF2B5EF4-FFF2-40B4-BE49-F238E27FC236}">
                    <a16:creationId xmlns:a16="http://schemas.microsoft.com/office/drawing/2014/main" id="{72B08593-685E-4D66-8A16-26D95725212F}"/>
                  </a:ext>
                </a:extLst>
              </p:cNvPr>
              <p:cNvSpPr/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išļíḓe">
                <a:extLst>
                  <a:ext uri="{FF2B5EF4-FFF2-40B4-BE49-F238E27FC236}">
                    <a16:creationId xmlns:a16="http://schemas.microsoft.com/office/drawing/2014/main" id="{16ABF17E-BAC7-46E7-9506-7DE4AB3D7942}"/>
                  </a:ext>
                </a:extLst>
              </p:cNvPr>
              <p:cNvSpPr/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íṡlíḓe">
                <a:extLst>
                  <a:ext uri="{FF2B5EF4-FFF2-40B4-BE49-F238E27FC236}">
                    <a16:creationId xmlns:a16="http://schemas.microsoft.com/office/drawing/2014/main" id="{984A0D3A-AEA8-491C-B914-71F875C11D15}"/>
                  </a:ext>
                </a:extLst>
              </p:cNvPr>
              <p:cNvSpPr/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iṡḻîḍê">
                <a:extLst>
                  <a:ext uri="{FF2B5EF4-FFF2-40B4-BE49-F238E27FC236}">
                    <a16:creationId xmlns:a16="http://schemas.microsoft.com/office/drawing/2014/main" id="{0E177272-CC5A-460E-986D-4B2225890857}"/>
                  </a:ext>
                </a:extLst>
              </p:cNvPr>
              <p:cNvSpPr/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ïşḷïḋe">
                <a:extLst>
                  <a:ext uri="{FF2B5EF4-FFF2-40B4-BE49-F238E27FC236}">
                    <a16:creationId xmlns:a16="http://schemas.microsoft.com/office/drawing/2014/main" id="{490279AC-7A6D-46E1-9893-7FF36A0C2839}"/>
                  </a:ext>
                </a:extLst>
              </p:cNvPr>
              <p:cNvSpPr/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îšḻiḑé">
                <a:extLst>
                  <a:ext uri="{FF2B5EF4-FFF2-40B4-BE49-F238E27FC236}">
                    <a16:creationId xmlns:a16="http://schemas.microsoft.com/office/drawing/2014/main" id="{65765869-2908-4CD1-B68D-2157698B010E}"/>
                  </a:ext>
                </a:extLst>
              </p:cNvPr>
              <p:cNvSpPr/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ïšlîḍè">
                <a:extLst>
                  <a:ext uri="{FF2B5EF4-FFF2-40B4-BE49-F238E27FC236}">
                    <a16:creationId xmlns:a16="http://schemas.microsoft.com/office/drawing/2014/main" id="{B5C1357F-95F0-440B-B89C-8A859112E202}"/>
                  </a:ext>
                </a:extLst>
              </p:cNvPr>
              <p:cNvSpPr/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ïšľïḑê">
                <a:extLst>
                  <a:ext uri="{FF2B5EF4-FFF2-40B4-BE49-F238E27FC236}">
                    <a16:creationId xmlns:a16="http://schemas.microsoft.com/office/drawing/2014/main" id="{2513D257-2A08-4BDD-A7E5-696F3B9CF809}"/>
                  </a:ext>
                </a:extLst>
              </p:cNvPr>
              <p:cNvSpPr/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íṡḻíḍê">
                <a:extLst>
                  <a:ext uri="{FF2B5EF4-FFF2-40B4-BE49-F238E27FC236}">
                    <a16:creationId xmlns:a16="http://schemas.microsoft.com/office/drawing/2014/main" id="{95FE4D4F-3285-42D6-9756-FF896FB79DF6}"/>
                  </a:ext>
                </a:extLst>
              </p:cNvPr>
              <p:cNvSpPr/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íšļiďè">
                <a:extLst>
                  <a:ext uri="{FF2B5EF4-FFF2-40B4-BE49-F238E27FC236}">
                    <a16:creationId xmlns:a16="http://schemas.microsoft.com/office/drawing/2014/main" id="{A75DE3DA-36A3-40E5-8D8F-E82C263DBD68}"/>
                  </a:ext>
                </a:extLst>
              </p:cNvPr>
              <p:cNvSpPr/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íṡḷíḓê">
                <a:extLst>
                  <a:ext uri="{FF2B5EF4-FFF2-40B4-BE49-F238E27FC236}">
                    <a16:creationId xmlns:a16="http://schemas.microsoft.com/office/drawing/2014/main" id="{9130F324-7F9D-478A-8178-5C07E2E434F2}"/>
                  </a:ext>
                </a:extLst>
              </p:cNvPr>
              <p:cNvSpPr/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iśḻîḑê">
                <a:extLst>
                  <a:ext uri="{FF2B5EF4-FFF2-40B4-BE49-F238E27FC236}">
                    <a16:creationId xmlns:a16="http://schemas.microsoft.com/office/drawing/2014/main" id="{A38763F2-8B70-442A-9AD9-125DA75E1CF7}"/>
                  </a:ext>
                </a:extLst>
              </p:cNvPr>
              <p:cNvSpPr/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ïṥ1îḓé">
                <a:extLst>
                  <a:ext uri="{FF2B5EF4-FFF2-40B4-BE49-F238E27FC236}">
                    <a16:creationId xmlns:a16="http://schemas.microsoft.com/office/drawing/2014/main" id="{BE6E938B-61A4-40E0-96A9-35C5F2A3BD69}"/>
                  </a:ext>
                </a:extLst>
              </p:cNvPr>
              <p:cNvSpPr/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íSľïḍê">
                <a:extLst>
                  <a:ext uri="{FF2B5EF4-FFF2-40B4-BE49-F238E27FC236}">
                    <a16:creationId xmlns:a16="http://schemas.microsoft.com/office/drawing/2014/main" id="{C6E4A600-B057-46A6-B381-9B8C7C74717C}"/>
                  </a:ext>
                </a:extLst>
              </p:cNvPr>
              <p:cNvSpPr/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iśľiḓé">
                <a:extLst>
                  <a:ext uri="{FF2B5EF4-FFF2-40B4-BE49-F238E27FC236}">
                    <a16:creationId xmlns:a16="http://schemas.microsoft.com/office/drawing/2014/main" id="{7FEC29D6-EBF1-4335-AC0F-C327B03D7D8B}"/>
                  </a:ext>
                </a:extLst>
              </p:cNvPr>
              <p:cNvSpPr/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iṣ1ïdê">
                <a:extLst>
                  <a:ext uri="{FF2B5EF4-FFF2-40B4-BE49-F238E27FC236}">
                    <a16:creationId xmlns:a16="http://schemas.microsoft.com/office/drawing/2014/main" id="{1D46EB70-A7CA-484B-A1C8-96EBC39033B0}"/>
                  </a:ext>
                </a:extLst>
              </p:cNvPr>
              <p:cNvSpPr/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25" name="ïṩlîḑè">
              <a:extLst>
                <a:ext uri="{FF2B5EF4-FFF2-40B4-BE49-F238E27FC236}">
                  <a16:creationId xmlns:a16="http://schemas.microsoft.com/office/drawing/2014/main" id="{EBE30EF5-8D8F-4F0D-A310-6EE0E3D50953}"/>
                </a:ext>
              </a:extLst>
            </p:cNvPr>
            <p:cNvSpPr/>
            <p:nvPr/>
          </p:nvSpPr>
          <p:spPr>
            <a:xfrm>
              <a:off x="904276" y="2085147"/>
              <a:ext cx="3432925" cy="3432921"/>
            </a:xfrm>
            <a:prstGeom prst="arc">
              <a:avLst>
                <a:gd name="adj1" fmla="val 17274457"/>
                <a:gd name="adj2" fmla="val 4150422"/>
              </a:avLst>
            </a:prstGeom>
            <a:ln w="1905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6" name="iṥ1ïḋè">
              <a:extLst>
                <a:ext uri="{FF2B5EF4-FFF2-40B4-BE49-F238E27FC236}">
                  <a16:creationId xmlns:a16="http://schemas.microsoft.com/office/drawing/2014/main" id="{910361FB-B27E-45CA-B8C6-843799A2905D}"/>
                </a:ext>
              </a:extLst>
            </p:cNvPr>
            <p:cNvSpPr/>
            <p:nvPr/>
          </p:nvSpPr>
          <p:spPr>
            <a:xfrm>
              <a:off x="4144381" y="3605060"/>
              <a:ext cx="368607" cy="36860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îṧ1iḓê">
              <a:extLst>
                <a:ext uri="{FF2B5EF4-FFF2-40B4-BE49-F238E27FC236}">
                  <a16:creationId xmlns:a16="http://schemas.microsoft.com/office/drawing/2014/main" id="{9949C124-B52C-47B0-83B6-C8E1F22735A9}"/>
                </a:ext>
              </a:extLst>
            </p:cNvPr>
            <p:cNvSpPr/>
            <p:nvPr/>
          </p:nvSpPr>
          <p:spPr>
            <a:xfrm>
              <a:off x="3723726" y="2436777"/>
              <a:ext cx="368607" cy="3686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ïsľiḓè">
              <a:extLst>
                <a:ext uri="{FF2B5EF4-FFF2-40B4-BE49-F238E27FC236}">
                  <a16:creationId xmlns:a16="http://schemas.microsoft.com/office/drawing/2014/main" id="{EA2EAB3E-492D-4F9C-A0CA-C8FB49813569}"/>
                </a:ext>
              </a:extLst>
            </p:cNvPr>
            <p:cNvSpPr/>
            <p:nvPr/>
          </p:nvSpPr>
          <p:spPr>
            <a:xfrm>
              <a:off x="3723270" y="4816840"/>
              <a:ext cx="368607" cy="3686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iṧḷiḍê">
              <a:extLst>
                <a:ext uri="{FF2B5EF4-FFF2-40B4-BE49-F238E27FC236}">
                  <a16:creationId xmlns:a16="http://schemas.microsoft.com/office/drawing/2014/main" id="{FBD7DBE2-B406-43A0-859F-8ED35BFA41DA}"/>
                </a:ext>
              </a:extLst>
            </p:cNvPr>
            <p:cNvSpPr/>
            <p:nvPr/>
          </p:nvSpPr>
          <p:spPr>
            <a:xfrm>
              <a:off x="2864931" y="1991346"/>
              <a:ext cx="368607" cy="36860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0" name="íṧľiḓé">
              <a:extLst>
                <a:ext uri="{FF2B5EF4-FFF2-40B4-BE49-F238E27FC236}">
                  <a16:creationId xmlns:a16="http://schemas.microsoft.com/office/drawing/2014/main" id="{B109602C-6766-4A29-B85E-3B0C874093ED}"/>
                </a:ext>
              </a:extLst>
            </p:cNvPr>
            <p:cNvSpPr/>
            <p:nvPr/>
          </p:nvSpPr>
          <p:spPr>
            <a:xfrm>
              <a:off x="2849227" y="5268414"/>
              <a:ext cx="368607" cy="36860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aphicFrame>
        <p:nvGraphicFramePr>
          <p:cNvPr id="79" name="Group 156">
            <a:extLst>
              <a:ext uri="{FF2B5EF4-FFF2-40B4-BE49-F238E27FC236}">
                <a16:creationId xmlns:a16="http://schemas.microsoft.com/office/drawing/2014/main" id="{423BB590-E4BF-4EC2-B195-8DD6CF457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03631"/>
              </p:ext>
            </p:extLst>
          </p:nvPr>
        </p:nvGraphicFramePr>
        <p:xfrm>
          <a:off x="8246869" y="2571986"/>
          <a:ext cx="1377950" cy="1310538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663" marB="4566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 marT="45663" marB="456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首结点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Text Box 76">
            <a:extLst>
              <a:ext uri="{FF2B5EF4-FFF2-40B4-BE49-F238E27FC236}">
                <a16:creationId xmlns:a16="http://schemas.microsoft.com/office/drawing/2014/main" id="{0C851658-C961-459E-BAF7-45E7ABD04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917" y="2918237"/>
            <a:ext cx="1306513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头指针</a:t>
            </a:r>
          </a:p>
        </p:txBody>
      </p:sp>
      <p:sp>
        <p:nvSpPr>
          <p:cNvPr id="81" name="Line 77">
            <a:extLst>
              <a:ext uri="{FF2B5EF4-FFF2-40B4-BE49-F238E27FC236}">
                <a16:creationId xmlns:a16="http://schemas.microsoft.com/office/drawing/2014/main" id="{750D21D1-00B6-44F4-B3A4-B7E0CBEB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3169" y="318662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Line 78">
            <a:extLst>
              <a:ext uri="{FF2B5EF4-FFF2-40B4-BE49-F238E27FC236}">
                <a16:creationId xmlns:a16="http://schemas.microsoft.com/office/drawing/2014/main" id="{DC6188D2-F917-4DE0-98EA-A15A49B4F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4849" y="3174447"/>
            <a:ext cx="495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Line 79">
            <a:extLst>
              <a:ext uri="{FF2B5EF4-FFF2-40B4-BE49-F238E27FC236}">
                <a16:creationId xmlns:a16="http://schemas.microsoft.com/office/drawing/2014/main" id="{5BA3494F-C992-4D52-8C62-18FDD4900B1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58052" y="317444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Text Box 82">
            <a:extLst>
              <a:ext uri="{FF2B5EF4-FFF2-40B4-BE49-F238E27FC236}">
                <a16:creationId xmlns:a16="http://schemas.microsoft.com/office/drawing/2014/main" id="{2F0347FF-5705-4486-8428-D9A0B431A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941" y="3620735"/>
            <a:ext cx="116906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b.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空表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</a:t>
            </a:r>
          </a:p>
        </p:txBody>
      </p:sp>
      <p:sp>
        <p:nvSpPr>
          <p:cNvPr id="85" name="Text Box 83">
            <a:extLst>
              <a:ext uri="{FF2B5EF4-FFF2-40B4-BE49-F238E27FC236}">
                <a16:creationId xmlns:a16="http://schemas.microsoft.com/office/drawing/2014/main" id="{993CA1BB-9B38-4CBF-BC0D-B4BC90B93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941" y="5178268"/>
            <a:ext cx="7416800" cy="149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其中：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指向表头结点，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不放元素，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指向首结点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lang="en-US" altLang="zh-CN" sz="1800" baseline="-25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当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head-&gt;next==NULL,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为空表；否则为非空表。 </a:t>
            </a:r>
          </a:p>
        </p:txBody>
      </p:sp>
      <p:sp>
        <p:nvSpPr>
          <p:cNvPr id="86" name="Text Box 84">
            <a:extLst>
              <a:ext uri="{FF2B5EF4-FFF2-40B4-BE49-F238E27FC236}">
                <a16:creationId xmlns:a16="http://schemas.microsoft.com/office/drawing/2014/main" id="{F4EFB3A6-BD96-49E4-ACE2-FE98FBB12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959" y="2078156"/>
            <a:ext cx="391280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）带表头结点的单链表：  </a:t>
            </a:r>
          </a:p>
        </p:txBody>
      </p:sp>
      <p:graphicFrame>
        <p:nvGraphicFramePr>
          <p:cNvPr id="87" name="Group 248">
            <a:extLst>
              <a:ext uri="{FF2B5EF4-FFF2-40B4-BE49-F238E27FC236}">
                <a16:creationId xmlns:a16="http://schemas.microsoft.com/office/drawing/2014/main" id="{75E4401C-AB41-4349-9B58-52EF4E9808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465157"/>
              </p:ext>
            </p:extLst>
          </p:nvPr>
        </p:nvGraphicFramePr>
        <p:xfrm>
          <a:off x="10657573" y="2586719"/>
          <a:ext cx="1368425" cy="1311274"/>
        </p:xfrm>
        <a:graphic>
          <a:graphicData uri="http://schemas.openxmlformats.org/drawingml/2006/table">
            <a:tbl>
              <a:tblPr/>
              <a:tblGrid>
                <a:gridCol w="719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2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  <a:endParaRPr kumimoji="1" lang="en-US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8" marB="4574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  <a:endParaRPr kumimoji="1" lang="en-US" altLang="zh-CN" sz="16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8" marB="4574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a</a:t>
                      </a:r>
                      <a:r>
                        <a:rPr kumimoji="1" lang="en-US" altLang="zh-CN" sz="2000" b="0" i="0" u="none" strike="noStrike" cap="none" normalizeH="0" baseline="-25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 marT="45748" marB="4574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8" marB="4574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97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尾</a:t>
                      </a:r>
                      <a:r>
                        <a:rPr kumimoji="1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结点</a:t>
                      </a:r>
                    </a:p>
                  </a:txBody>
                  <a:tcPr marT="45748" marB="4574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8" name="Group 180">
            <a:extLst>
              <a:ext uri="{FF2B5EF4-FFF2-40B4-BE49-F238E27FC236}">
                <a16:creationId xmlns:a16="http://schemas.microsoft.com/office/drawing/2014/main" id="{B46337D5-E994-4F80-BD32-174C9F159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1030"/>
              </p:ext>
            </p:extLst>
          </p:nvPr>
        </p:nvGraphicFramePr>
        <p:xfrm>
          <a:off x="6464656" y="2575422"/>
          <a:ext cx="1377950" cy="1310539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25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663" marB="4566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2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663" marB="4566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28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表</a:t>
                      </a:r>
                      <a:r>
                        <a:rPr kumimoji="1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头结点</a:t>
                      </a:r>
                    </a:p>
                  </a:txBody>
                  <a:tcPr marT="45663" marB="45663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9" name="Text Box 207">
            <a:extLst>
              <a:ext uri="{FF2B5EF4-FFF2-40B4-BE49-F238E27FC236}">
                <a16:creationId xmlns:a16="http://schemas.microsoft.com/office/drawing/2014/main" id="{D51F6EC6-1CAE-4CE7-A8F6-A379E326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826" y="4184178"/>
            <a:ext cx="1306513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头指针</a:t>
            </a:r>
          </a:p>
        </p:txBody>
      </p:sp>
      <p:sp>
        <p:nvSpPr>
          <p:cNvPr id="90" name="Line 208">
            <a:extLst>
              <a:ext uri="{FF2B5EF4-FFF2-40B4-BE49-F238E27FC236}">
                <a16:creationId xmlns:a16="http://schemas.microsoft.com/office/drawing/2014/main" id="{12326182-F891-4A95-918F-E9DDBF1EBA8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614" y="4465165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91" name="Group 250">
            <a:extLst>
              <a:ext uri="{FF2B5EF4-FFF2-40B4-BE49-F238E27FC236}">
                <a16:creationId xmlns:a16="http://schemas.microsoft.com/office/drawing/2014/main" id="{B4A54DAA-61C9-4AD7-AC81-615AD64BD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47293"/>
              </p:ext>
            </p:extLst>
          </p:nvPr>
        </p:nvGraphicFramePr>
        <p:xfrm>
          <a:off x="6883914" y="3871440"/>
          <a:ext cx="1377950" cy="1311275"/>
        </p:xfrm>
        <a:graphic>
          <a:graphicData uri="http://schemas.openxmlformats.org/drawingml/2006/table">
            <a:tbl>
              <a:tblPr/>
              <a:tblGrid>
                <a:gridCol w="65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6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data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next</a:t>
                      </a:r>
                    </a:p>
                  </a:txBody>
                  <a:tcPr marT="45708" marB="4570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1800" b="0" i="0" u="none" strike="noStrike" cap="none" normalizeH="0" baseline="-2500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∧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54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表</a:t>
                      </a:r>
                      <a:r>
                        <a:rPr kumimoji="1" 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头结点</a:t>
                      </a:r>
                    </a:p>
                  </a:txBody>
                  <a:tcPr marT="45708" marB="45708" horzOverflow="overflow">
                    <a:lnL cap="flat"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文本框 91">
            <a:extLst>
              <a:ext uri="{FF2B5EF4-FFF2-40B4-BE49-F238E27FC236}">
                <a16:creationId xmlns:a16="http://schemas.microsoft.com/office/drawing/2014/main" id="{813C1A9D-1364-4A60-927A-0BE27D0416BB}"/>
              </a:ext>
            </a:extLst>
          </p:cNvPr>
          <p:cNvSpPr txBox="1"/>
          <p:nvPr/>
        </p:nvSpPr>
        <p:spPr>
          <a:xfrm>
            <a:off x="4076941" y="2584876"/>
            <a:ext cx="1306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a.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非空表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: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3" name="Line 79">
            <a:extLst>
              <a:ext uri="{FF2B5EF4-FFF2-40B4-BE49-F238E27FC236}">
                <a16:creationId xmlns:a16="http://schemas.microsoft.com/office/drawing/2014/main" id="{A2AC18F4-4578-4219-8983-92AC8521C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44004" y="3174447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025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7EBD05B7-700C-49A9-A256-A17F045D3EC2}"/>
              </a:ext>
            </a:extLst>
          </p:cNvPr>
          <p:cNvGrpSpPr/>
          <p:nvPr/>
        </p:nvGrpSpPr>
        <p:grpSpPr>
          <a:xfrm>
            <a:off x="2980460" y="2077687"/>
            <a:ext cx="5603009" cy="1351986"/>
            <a:chOff x="1904999" y="1988367"/>
            <a:chExt cx="7180811" cy="527233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C077337E-BD8A-4ED5-BDC2-76D50A042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411" y="2052558"/>
              <a:ext cx="6849514" cy="417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914400"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6A925E3-173D-490B-837D-BBA584F23765}"/>
                </a:ext>
              </a:extLst>
            </p:cNvPr>
            <p:cNvGrpSpPr/>
            <p:nvPr/>
          </p:nvGrpSpPr>
          <p:grpSpPr>
            <a:xfrm>
              <a:off x="1904999" y="1988367"/>
              <a:ext cx="7180811" cy="527233"/>
              <a:chOff x="4669152" y="2204864"/>
              <a:chExt cx="2853697" cy="3161994"/>
            </a:xfrm>
          </p:grpSpPr>
          <p:sp>
            <p:nvSpPr>
              <p:cNvPr id="24" name="矩形: 剪去单角 23">
                <a:extLst>
                  <a:ext uri="{FF2B5EF4-FFF2-40B4-BE49-F238E27FC236}">
                    <a16:creationId xmlns:a16="http://schemas.microsoft.com/office/drawing/2014/main" id="{91297E47-AD1B-4744-B17A-40E79317FA14}"/>
                  </a:ext>
                </a:extLst>
              </p:cNvPr>
              <p:cNvSpPr/>
              <p:nvPr/>
            </p:nvSpPr>
            <p:spPr>
              <a:xfrm>
                <a:off x="4669152" y="2204864"/>
                <a:ext cx="2853695" cy="3161994"/>
              </a:xfrm>
              <a:prstGeom prst="snip1Rect">
                <a:avLst>
                  <a:gd name="adj" fmla="val 29383"/>
                </a:avLst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832E723-79B6-487A-BB1E-48B7DD37FA52}"/>
                  </a:ext>
                </a:extLst>
              </p:cNvPr>
              <p:cNvSpPr/>
              <p:nvPr/>
            </p:nvSpPr>
            <p:spPr>
              <a:xfrm>
                <a:off x="4669153" y="5243677"/>
                <a:ext cx="2853695" cy="123181"/>
              </a:xfrm>
              <a:prstGeom prst="rect">
                <a:avLst/>
              </a:pr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2E6F379C-DB69-4472-AE6B-E6F6D432D6D6}"/>
                  </a:ext>
                </a:extLst>
              </p:cNvPr>
              <p:cNvSpPr/>
              <p:nvPr/>
            </p:nvSpPr>
            <p:spPr bwMode="auto">
              <a:xfrm>
                <a:off x="6802874" y="2204864"/>
                <a:ext cx="719975" cy="719975"/>
              </a:xfrm>
              <a:custGeom>
                <a:avLst/>
                <a:gdLst>
                  <a:gd name="T0" fmla="*/ 608 w 608"/>
                  <a:gd name="T1" fmla="*/ 0 h 608"/>
                  <a:gd name="T2" fmla="*/ 0 w 608"/>
                  <a:gd name="T3" fmla="*/ 0 h 608"/>
                  <a:gd name="T4" fmla="*/ 608 w 608"/>
                  <a:gd name="T5" fmla="*/ 608 h 608"/>
                  <a:gd name="T6" fmla="*/ 608 w 608"/>
                  <a:gd name="T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8" h="608">
                    <a:moveTo>
                      <a:pt x="608" y="0"/>
                    </a:moveTo>
                    <a:lnTo>
                      <a:pt x="0" y="0"/>
                    </a:lnTo>
                    <a:lnTo>
                      <a:pt x="608" y="608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prstDash val="solid"/>
                <a:round/>
              </a:ln>
              <a:effectLst/>
            </p:spPr>
            <p:txBody>
              <a:bodyPr vert="horz" wrap="square" lIns="121920" tIns="60960" rIns="121920" bIns="60960" anchor="t" anchorCtr="0" compatLnSpc="1">
                <a:normAutofit fontScale="8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r"/>
                <a:endParaRPr lang="en-US" altLang="zh-CN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F6951A78-A7FC-4993-A318-E28252F9D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460" y="3644848"/>
            <a:ext cx="8748713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</a:t>
            </a:r>
            <a:r>
              <a:rPr lang="en-US" altLang="zh-CN" sz="2000" dirty="0">
                <a:solidFill>
                  <a:srgbClr val="795E26"/>
                </a:solidFill>
                <a:latin typeface="+mn-lt"/>
                <a:ea typeface="+mn-ea"/>
                <a:cs typeface="+mn-ea"/>
                <a:sym typeface="+mn-lt"/>
              </a:rPr>
              <a:t>merge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</a:t>
            </a:r>
            <a:r>
              <a:rPr lang="en-US" altLang="zh-CN" sz="20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 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</a:t>
            </a:r>
            <a:r>
              <a:rPr lang="en-US" altLang="zh-CN" sz="2000" dirty="0" err="1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{ 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*pa,*pb,*pc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pa=</a:t>
            </a:r>
            <a:r>
              <a:rPr lang="en-US" altLang="zh-CN" sz="20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20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 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//pa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指向表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的首结点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pb=</a:t>
            </a:r>
            <a:r>
              <a:rPr lang="en-US" altLang="zh-CN" sz="2000" dirty="0" err="1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</a:t>
            </a:r>
            <a:r>
              <a:rPr lang="en-US" altLang="zh-CN" sz="2000" dirty="0">
                <a:solidFill>
                  <a:srgbClr val="001080"/>
                </a:solidFill>
                <a:latin typeface="+mn-lt"/>
                <a:ea typeface="+mn-ea"/>
                <a:cs typeface="+mn-ea"/>
                <a:sym typeface="+mn-lt"/>
              </a:rPr>
              <a:t>next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//pb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指向表</a:t>
            </a:r>
            <a:r>
              <a:rPr lang="en-US" altLang="zh-CN" sz="2000" dirty="0" err="1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的首结点 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pc=La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          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使用表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La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的头结点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,pc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为尾指针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</a:t>
            </a:r>
            <a:r>
              <a:rPr lang="en-US" altLang="zh-CN" sz="2000" dirty="0">
                <a:solidFill>
                  <a:srgbClr val="795E26"/>
                </a:solidFill>
                <a:latin typeface="+mn-lt"/>
                <a:ea typeface="+mn-ea"/>
                <a:cs typeface="+mn-ea"/>
                <a:sym typeface="+mn-lt"/>
              </a:rPr>
              <a:t>free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          </a:t>
            </a:r>
            <a:r>
              <a:rPr lang="en-US" altLang="zh-CN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释放表</a:t>
            </a:r>
            <a:r>
              <a:rPr lang="en-US" altLang="zh-CN" sz="2000" dirty="0" err="1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Lb</a:t>
            </a:r>
            <a:r>
              <a:rPr lang="zh-CN" altLang="en-US" sz="20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的头结点</a:t>
            </a:r>
            <a:endParaRPr lang="zh-CN" altLang="en-US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4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F5E9DC4D-7B0B-4F52-BD4D-403A55276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8193" y="2109168"/>
            <a:ext cx="4572000" cy="1253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算法：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输入：两单链表的头指针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输出：合并后的单链表的头指针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AF8676-0061-4517-ADCE-427BEC92560E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D3CCA6-5EA4-4B22-A4D4-653B7AED085E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4108332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Text Box 3">
            <a:extLst>
              <a:ext uri="{FF2B5EF4-FFF2-40B4-BE49-F238E27FC236}">
                <a16:creationId xmlns:a16="http://schemas.microsoft.com/office/drawing/2014/main" id="{9B7224CF-FC8E-496D-B7F8-5CCE01F2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438" y="2261242"/>
            <a:ext cx="7921625" cy="518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(pa &amp;&amp; pb)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表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均有结点 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(pa-&gt;data&lt;=pb-&gt;data)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的一个结点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=pa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插在表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的尾结点之后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pc=pa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变为表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新的尾结点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移向表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下一个结点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取表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的一个结点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=pb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插在表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的尾结点之后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pc=pb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变为表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Lc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新的尾结点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pb=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pb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移向表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下一个结点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(pa) pc-&gt;next=pa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插入表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的剩余段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pc-&gt;next=pb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插入表</a:t>
            </a:r>
            <a:r>
              <a:rPr lang="en-US" altLang="zh-CN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Lb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的剩余段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La;  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00"/>
              </a:spcBef>
              <a:buNone/>
            </a:pPr>
            <a:b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8C1E4A-2FD2-4269-B963-DC4FA432BDBB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6A4B34-6B5E-4C35-A2ED-580C181FC5D8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B63D874-DDF4-44CA-8F73-1F7CBBC9F4A8}"/>
              </a:ext>
            </a:extLst>
          </p:cNvPr>
          <p:cNvGrpSpPr/>
          <p:nvPr/>
        </p:nvGrpSpPr>
        <p:grpSpPr>
          <a:xfrm>
            <a:off x="2295524" y="1847595"/>
            <a:ext cx="7338365" cy="4994269"/>
            <a:chOff x="247577" y="3217198"/>
            <a:chExt cx="2501994" cy="2696065"/>
          </a:xfrm>
        </p:grpSpPr>
        <p:sp>
          <p:nvSpPr>
            <p:cNvPr id="18" name="矩形: 剪去单角 17">
              <a:extLst>
                <a:ext uri="{FF2B5EF4-FFF2-40B4-BE49-F238E27FC236}">
                  <a16:creationId xmlns:a16="http://schemas.microsoft.com/office/drawing/2014/main" id="{B94A304D-B603-4CF2-9E64-D805D5C1CEA8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67F7398-A492-4000-82E7-25685E2ACC8F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A5A26432-F0B2-4C4C-8923-F1D61988503A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6736CA74-1DE5-4158-B174-94C373216A43}"/>
              </a:ext>
            </a:extLst>
          </p:cNvPr>
          <p:cNvSpPr txBox="1"/>
          <p:nvPr/>
        </p:nvSpPr>
        <p:spPr>
          <a:xfrm>
            <a:off x="2558111" y="1909277"/>
            <a:ext cx="6110342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比较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Pb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指向结点的数据域值大小</a:t>
            </a:r>
          </a:p>
        </p:txBody>
      </p:sp>
    </p:spTree>
    <p:extLst>
      <p:ext uri="{BB962C8B-B14F-4D97-AF65-F5344CB8AC3E}">
        <p14:creationId xmlns:p14="http://schemas.microsoft.com/office/powerpoint/2010/main" val="165054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CC46521-88A2-49F9-A33B-2B6AC0E75284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C24B3D2-BECF-43AB-B0E8-1A12A2449749}"/>
              </a:ext>
            </a:extLst>
          </p:cNvPr>
          <p:cNvGrpSpPr/>
          <p:nvPr/>
        </p:nvGrpSpPr>
        <p:grpSpPr>
          <a:xfrm>
            <a:off x="2281360" y="2667233"/>
            <a:ext cx="3600598" cy="3871926"/>
            <a:chOff x="4669152" y="2204864"/>
            <a:chExt cx="2853697" cy="3161994"/>
          </a:xfrm>
        </p:grpSpPr>
        <p:sp>
          <p:nvSpPr>
            <p:cNvPr id="22" name="矩形: 剪去单角 21">
              <a:extLst>
                <a:ext uri="{FF2B5EF4-FFF2-40B4-BE49-F238E27FC236}">
                  <a16:creationId xmlns:a16="http://schemas.microsoft.com/office/drawing/2014/main" id="{8EB2CB58-CCE7-46EB-B9A3-FB59F3F0D468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DF04AB2-4918-4702-9A03-E628C20607FA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93DE4E2-19AE-4F8A-BB6C-94BF28AA32A5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1210">
            <a:extLst>
              <a:ext uri="{FF2B5EF4-FFF2-40B4-BE49-F238E27FC236}">
                <a16:creationId xmlns:a16="http://schemas.microsoft.com/office/drawing/2014/main" id="{075DEA96-2814-454D-9621-8CA20BD8E1A4}"/>
              </a:ext>
            </a:extLst>
          </p:cNvPr>
          <p:cNvSpPr/>
          <p:nvPr/>
        </p:nvSpPr>
        <p:spPr>
          <a:xfrm>
            <a:off x="2371986" y="2925597"/>
            <a:ext cx="3075201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例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 C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语言的“结构”类型： 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265C34-6FFE-4D54-97A1-0B3076B848D1}"/>
              </a:ext>
            </a:extLst>
          </p:cNvPr>
          <p:cNvGrpSpPr/>
          <p:nvPr/>
        </p:nvGrpSpPr>
        <p:grpSpPr>
          <a:xfrm>
            <a:off x="6299862" y="2690406"/>
            <a:ext cx="3697704" cy="3871926"/>
            <a:chOff x="247577" y="3140968"/>
            <a:chExt cx="2501994" cy="2772295"/>
          </a:xfrm>
        </p:grpSpPr>
        <p:sp>
          <p:nvSpPr>
            <p:cNvPr id="30" name="矩形: 剪去单角 29">
              <a:extLst>
                <a:ext uri="{FF2B5EF4-FFF2-40B4-BE49-F238E27FC236}">
                  <a16:creationId xmlns:a16="http://schemas.microsoft.com/office/drawing/2014/main" id="{6C76BDBD-8954-497D-B1CB-AEA0AE3AD350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8C6328-DA4E-4C7C-947A-C36BF665E96D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ED0A6B44-9C28-4BE0-B7D3-318D04D5790C}"/>
                </a:ext>
              </a:extLst>
            </p:cNvPr>
            <p:cNvSpPr/>
            <p:nvPr/>
          </p:nvSpPr>
          <p:spPr bwMode="auto">
            <a:xfrm>
              <a:off x="2118329" y="3140968"/>
              <a:ext cx="631242" cy="63124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1210">
            <a:extLst>
              <a:ext uri="{FF2B5EF4-FFF2-40B4-BE49-F238E27FC236}">
                <a16:creationId xmlns:a16="http://schemas.microsoft.com/office/drawing/2014/main" id="{EB94A9C2-9AB1-42FD-B1FE-6680E48E0269}"/>
              </a:ext>
            </a:extLst>
          </p:cNvPr>
          <p:cNvSpPr/>
          <p:nvPr/>
        </p:nvSpPr>
        <p:spPr>
          <a:xfrm>
            <a:off x="6299859" y="2925597"/>
            <a:ext cx="2914901" cy="346249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用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typedef</a:t>
            </a: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定义指针类型</a:t>
            </a:r>
            <a:r>
              <a:rPr kumimoji="0" lang="en-US" altLang="zh-CN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: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CAA430AD-3A35-4E74-A923-121E25DAC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146" y="3290843"/>
            <a:ext cx="3876545" cy="2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node</a:t>
            </a: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{ </a:t>
            </a:r>
            <a:r>
              <a:rPr lang="en-US" altLang="zh-C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ElemType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data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//data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为抽象元素类型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 node *next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 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800" dirty="0">
                <a:solidFill>
                  <a:srgbClr val="008000"/>
                </a:solidFill>
                <a:latin typeface="Consolas" panose="020B0609020204030204" pitchFamily="49" charset="0"/>
              </a:rPr>
              <a:t>//next</a:t>
            </a:r>
            <a:r>
              <a:rPr lang="zh-CN" alt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为指针类型 </a:t>
            </a:r>
            <a:endParaRPr lang="zh-CN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defTabSz="914400" eaLnBrk="0" fontAlgn="base" hangingPunct="0">
              <a:spcAft>
                <a:spcPct val="0"/>
              </a:spcAft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zh-CN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文本框 6">
            <a:extLst>
              <a:ext uri="{FF2B5EF4-FFF2-40B4-BE49-F238E27FC236}">
                <a16:creationId xmlns:a16="http://schemas.microsoft.com/office/drawing/2014/main" id="{88C5B84A-85E2-4674-98FB-C9F979D4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652" y="5328534"/>
            <a:ext cx="3201314" cy="104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指向结点的指针变量</a:t>
            </a:r>
            <a:r>
              <a:rPr lang="en-US" altLang="zh-C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head,p,q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struct node *head,*p,*q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</a:rPr>
              <a:t>；</a:t>
            </a:r>
          </a:p>
        </p:txBody>
      </p:sp>
      <p:sp>
        <p:nvSpPr>
          <p:cNvPr id="37" name="文本框 9">
            <a:extLst>
              <a:ext uri="{FF2B5EF4-FFF2-40B4-BE49-F238E27FC236}">
                <a16:creationId xmlns:a16="http://schemas.microsoft.com/office/drawing/2014/main" id="{51473097-654F-40C2-85F9-9AFEC6A51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353" y="3351319"/>
            <a:ext cx="3104594" cy="205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typedef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</a:t>
            </a: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   { 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ElemType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    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//data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为抽象元素类型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     </a:t>
            </a:r>
            <a:r>
              <a:rPr lang="en-US" altLang="zh-CN" sz="1800" dirty="0">
                <a:solidFill>
                  <a:srgbClr val="0000FF"/>
                </a:solidFill>
                <a:latin typeface="+mn-lt"/>
                <a:ea typeface="+mn-ea"/>
                <a:cs typeface="+mn-ea"/>
                <a:sym typeface="+mn-lt"/>
              </a:rPr>
              <a:t>struct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node *next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 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</a:t>
            </a:r>
            <a:r>
              <a:rPr lang="en-US" altLang="zh-CN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//next</a:t>
            </a:r>
            <a:r>
              <a:rPr lang="zh-CN" altLang="en-US" sz="1800" dirty="0">
                <a:solidFill>
                  <a:srgbClr val="008000"/>
                </a:solidFill>
                <a:latin typeface="+mn-lt"/>
                <a:ea typeface="+mn-ea"/>
                <a:cs typeface="+mn-ea"/>
                <a:sym typeface="+mn-lt"/>
              </a:rPr>
              <a:t>为指针类型 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      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 node, 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Linklist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</a:t>
            </a:r>
            <a:endParaRPr lang="zh-CN" altLang="en-US" sz="1800" b="1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文本框 7">
            <a:extLst>
              <a:ext uri="{FF2B5EF4-FFF2-40B4-BE49-F238E27FC236}">
                <a16:creationId xmlns:a16="http://schemas.microsoft.com/office/drawing/2014/main" id="{119FC3B3-9E46-4FF8-808F-6CBF0654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350" y="5422027"/>
            <a:ext cx="2683696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指针变量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head,p,q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的说明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Linklist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head,p,q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ADE102E-85F4-4E75-BE6B-2E84B48E6D24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sp>
        <p:nvSpPr>
          <p:cNvPr id="44" name="Text Box 31">
            <a:extLst>
              <a:ext uri="{FF2B5EF4-FFF2-40B4-BE49-F238E27FC236}">
                <a16:creationId xmlns:a16="http://schemas.microsoft.com/office/drawing/2014/main" id="{517C8E91-A95E-4579-8582-92085FCAB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400" y="2000416"/>
            <a:ext cx="4968875" cy="45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2.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单链表的结点结构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97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C9905C6-F05E-42E9-8DDC-A99AA3A96587}"/>
              </a:ext>
            </a:extLst>
          </p:cNvPr>
          <p:cNvGrpSpPr/>
          <p:nvPr/>
        </p:nvGrpSpPr>
        <p:grpSpPr>
          <a:xfrm>
            <a:off x="2567524" y="2797326"/>
            <a:ext cx="7480017" cy="908495"/>
            <a:chOff x="4669152" y="2204864"/>
            <a:chExt cx="2853697" cy="3161994"/>
          </a:xfrm>
        </p:grpSpPr>
        <p:sp>
          <p:nvSpPr>
            <p:cNvPr id="30" name="矩形: 剪去单角 29">
              <a:extLst>
                <a:ext uri="{FF2B5EF4-FFF2-40B4-BE49-F238E27FC236}">
                  <a16:creationId xmlns:a16="http://schemas.microsoft.com/office/drawing/2014/main" id="{6D813578-E5F4-46F1-A930-7CEC8B88CF9F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6F1A0AC-2A15-410C-A3D7-6D015B81E539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5562B67-3D15-485C-B634-2DA1BED1566F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" name="Text Box 31">
            <a:extLst>
              <a:ext uri="{FF2B5EF4-FFF2-40B4-BE49-F238E27FC236}">
                <a16:creationId xmlns:a16="http://schemas.microsoft.com/office/drawing/2014/main" id="{B730D216-05B6-49B4-A183-453488928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9208" y="1880632"/>
            <a:ext cx="4968875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ea"/>
                <a:sym typeface="+mn-lt"/>
              </a:rPr>
              <a:t>3.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单链表操作和算法举例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5942B4C-8386-484D-B444-6DBF29B8E64D}"/>
              </a:ext>
            </a:extLst>
          </p:cNvPr>
          <p:cNvSpPr txBox="1"/>
          <p:nvPr/>
        </p:nvSpPr>
        <p:spPr>
          <a:xfrm>
            <a:off x="2565012" y="2854251"/>
            <a:ext cx="7361498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例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（尾插法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）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输入一列整数，以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0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为结束标志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,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生成“先进先出”单链表。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       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若输入：</a:t>
            </a:r>
            <a:r>
              <a:rPr kumimoji="0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1,2,3,4,5   </a:t>
            </a: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则生成：</a:t>
            </a:r>
          </a:p>
        </p:txBody>
      </p:sp>
      <p:graphicFrame>
        <p:nvGraphicFramePr>
          <p:cNvPr id="33" name="Group 60">
            <a:extLst>
              <a:ext uri="{FF2B5EF4-FFF2-40B4-BE49-F238E27FC236}">
                <a16:creationId xmlns:a16="http://schemas.microsoft.com/office/drawing/2014/main" id="{E4648DA7-5CF0-4EB4-93DF-BA37DAC68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44237"/>
              </p:ext>
            </p:extLst>
          </p:nvPr>
        </p:nvGraphicFramePr>
        <p:xfrm>
          <a:off x="2981979" y="3921819"/>
          <a:ext cx="990600" cy="448162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Group 68">
            <a:extLst>
              <a:ext uri="{FF2B5EF4-FFF2-40B4-BE49-F238E27FC236}">
                <a16:creationId xmlns:a16="http://schemas.microsoft.com/office/drawing/2014/main" id="{E49116B5-25A9-4216-B659-64C83307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083120"/>
              </p:ext>
            </p:extLst>
          </p:nvPr>
        </p:nvGraphicFramePr>
        <p:xfrm>
          <a:off x="4401204" y="3928169"/>
          <a:ext cx="990600" cy="44835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roup 76">
            <a:extLst>
              <a:ext uri="{FF2B5EF4-FFF2-40B4-BE49-F238E27FC236}">
                <a16:creationId xmlns:a16="http://schemas.microsoft.com/office/drawing/2014/main" id="{AF06DFEA-0293-4767-8737-BEC89BE27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27882"/>
              </p:ext>
            </p:extLst>
          </p:nvPr>
        </p:nvGraphicFramePr>
        <p:xfrm>
          <a:off x="5707716" y="3921819"/>
          <a:ext cx="990600" cy="4481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roup 84">
            <a:extLst>
              <a:ext uri="{FF2B5EF4-FFF2-40B4-BE49-F238E27FC236}">
                <a16:creationId xmlns:a16="http://schemas.microsoft.com/office/drawing/2014/main" id="{37C042FA-5BC7-426A-9A4F-B7B4E358C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15022"/>
              </p:ext>
            </p:extLst>
          </p:nvPr>
        </p:nvGraphicFramePr>
        <p:xfrm>
          <a:off x="7025341" y="3931344"/>
          <a:ext cx="990600" cy="4481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roup 92">
            <a:extLst>
              <a:ext uri="{FF2B5EF4-FFF2-40B4-BE49-F238E27FC236}">
                <a16:creationId xmlns:a16="http://schemas.microsoft.com/office/drawing/2014/main" id="{4BA69711-6D27-48A8-BFDB-83196EA59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90614"/>
              </p:ext>
            </p:extLst>
          </p:nvPr>
        </p:nvGraphicFramePr>
        <p:xfrm>
          <a:off x="8320741" y="3917056"/>
          <a:ext cx="990600" cy="4481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roup 100">
            <a:extLst>
              <a:ext uri="{FF2B5EF4-FFF2-40B4-BE49-F238E27FC236}">
                <a16:creationId xmlns:a16="http://schemas.microsoft.com/office/drawing/2014/main" id="{A047DABB-D66A-457D-93AF-688F2F62F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376370"/>
              </p:ext>
            </p:extLst>
          </p:nvPr>
        </p:nvGraphicFramePr>
        <p:xfrm>
          <a:off x="9620904" y="3917056"/>
          <a:ext cx="990600" cy="44816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41" marB="457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 Box 108">
            <a:extLst>
              <a:ext uri="{FF2B5EF4-FFF2-40B4-BE49-F238E27FC236}">
                <a16:creationId xmlns:a16="http://schemas.microsoft.com/office/drawing/2014/main" id="{0F4296C3-2B0A-4E2B-B63F-B1F08D11F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98" y="3866335"/>
            <a:ext cx="8382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44" name="Line 109">
            <a:extLst>
              <a:ext uri="{FF2B5EF4-FFF2-40B4-BE49-F238E27FC236}">
                <a16:creationId xmlns:a16="http://schemas.microsoft.com/office/drawing/2014/main" id="{62CAFE81-E9A3-404C-B0ED-2827DD9B3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2136" y="41184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Line 110">
            <a:extLst>
              <a:ext uri="{FF2B5EF4-FFF2-40B4-BE49-F238E27FC236}">
                <a16:creationId xmlns:a16="http://schemas.microsoft.com/office/drawing/2014/main" id="{E86E696C-E0EE-409C-B236-B91A8C068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0516" y="41184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Line 111">
            <a:extLst>
              <a:ext uri="{FF2B5EF4-FFF2-40B4-BE49-F238E27FC236}">
                <a16:creationId xmlns:a16="http://schemas.microsoft.com/office/drawing/2014/main" id="{390E251E-B13C-4F96-A482-5680E8039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8141" y="41184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Line 112">
            <a:extLst>
              <a:ext uri="{FF2B5EF4-FFF2-40B4-BE49-F238E27FC236}">
                <a16:creationId xmlns:a16="http://schemas.microsoft.com/office/drawing/2014/main" id="{4597A9CA-2634-4B87-8DE0-41846E1D54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3541" y="4118496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Line 113">
            <a:extLst>
              <a:ext uri="{FF2B5EF4-FFF2-40B4-BE49-F238E27FC236}">
                <a16:creationId xmlns:a16="http://schemas.microsoft.com/office/drawing/2014/main" id="{04F353FE-4658-4EC2-BD29-B8050541F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3704" y="41097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Line 114">
            <a:extLst>
              <a:ext uri="{FF2B5EF4-FFF2-40B4-BE49-F238E27FC236}">
                <a16:creationId xmlns:a16="http://schemas.microsoft.com/office/drawing/2014/main" id="{8868D7C3-7DF1-41B4-B088-733CFE275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779" y="412301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 Box 115">
            <a:extLst>
              <a:ext uri="{FF2B5EF4-FFF2-40B4-BE49-F238E27FC236}">
                <a16:creationId xmlns:a16="http://schemas.microsoft.com/office/drawing/2014/main" id="{409AF597-E52D-427E-91DD-8A882DEEF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447" y="4635518"/>
            <a:ext cx="5363638" cy="185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#define LENG 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sizeof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(struct node) 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结点所占的单元数  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node                      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定义结点类型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{ int 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//data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为整型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node *next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//next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为指针类型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068FE65-89E0-4886-937A-B4EF6550EC77}"/>
              </a:ext>
            </a:extLst>
          </p:cNvPr>
          <p:cNvSpPr txBox="1"/>
          <p:nvPr/>
        </p:nvSpPr>
        <p:spPr>
          <a:xfrm>
            <a:off x="2198158" y="2304417"/>
            <a:ext cx="229002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E92E25"/>
                </a:solidFill>
                <a:cs typeface="+mn-ea"/>
                <a:sym typeface="+mn-lt"/>
              </a:rPr>
              <a:t>（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E92E25"/>
                </a:solidFill>
                <a:effectLst/>
                <a:uLnTx/>
                <a:uFillTx/>
                <a:cs typeface="+mn-ea"/>
                <a:sym typeface="+mn-lt"/>
              </a:rPr>
              <a:t>1</a:t>
            </a:r>
            <a:r>
              <a:rPr lang="zh-CN" altLang="en-US" b="1" dirty="0">
                <a:solidFill>
                  <a:srgbClr val="E92E25"/>
                </a:solidFill>
                <a:cs typeface="+mn-ea"/>
                <a:sym typeface="+mn-lt"/>
              </a:rPr>
              <a:t>）</a:t>
            </a: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E92E25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E92E25"/>
                </a:solidFill>
                <a:effectLst/>
                <a:uLnTx/>
                <a:uFillTx/>
                <a:cs typeface="+mn-ea"/>
                <a:sym typeface="+mn-lt"/>
              </a:rPr>
              <a:t>生成单链表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F5A00BA-9849-4810-9CE4-AA0FFD22CD53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149378-1793-4D6D-865F-8AEC0B6FBEAD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760B26-70DA-4918-9AF7-E6672D821837}"/>
              </a:ext>
            </a:extLst>
          </p:cNvPr>
          <p:cNvSpPr txBox="1"/>
          <p:nvPr/>
        </p:nvSpPr>
        <p:spPr>
          <a:xfrm>
            <a:off x="8816041" y="4650045"/>
            <a:ext cx="2831671" cy="1137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/>
              <a:t>定义结点所占空间大小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/>
              <a:t>结点的数据域为整型数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dirty="0"/>
              <a:t>定义指针域</a:t>
            </a:r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1BAA5109-AE28-4229-B4F7-3B051EE282F6}"/>
              </a:ext>
            </a:extLst>
          </p:cNvPr>
          <p:cNvSpPr/>
          <p:nvPr/>
        </p:nvSpPr>
        <p:spPr>
          <a:xfrm>
            <a:off x="2666065" y="4795809"/>
            <a:ext cx="425409" cy="159849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415F056F-F32E-4573-A1A5-95DDD6985B53}"/>
              </a:ext>
            </a:extLst>
          </p:cNvPr>
          <p:cNvSpPr/>
          <p:nvPr/>
        </p:nvSpPr>
        <p:spPr>
          <a:xfrm>
            <a:off x="2668213" y="5502135"/>
            <a:ext cx="425409" cy="159849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DD6E0270-6408-4DA9-8065-01EFBB34BF06}"/>
              </a:ext>
            </a:extLst>
          </p:cNvPr>
          <p:cNvSpPr/>
          <p:nvPr/>
        </p:nvSpPr>
        <p:spPr>
          <a:xfrm>
            <a:off x="2643294" y="5904811"/>
            <a:ext cx="425409" cy="159849"/>
          </a:xfrm>
          <a:prstGeom prst="rightArrow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4C11E95-D2CB-4172-B08D-4B2DCA64E5EB}"/>
              </a:ext>
            </a:extLst>
          </p:cNvPr>
          <p:cNvSpPr txBox="1"/>
          <p:nvPr/>
        </p:nvSpPr>
        <p:spPr>
          <a:xfrm>
            <a:off x="10190165" y="2821190"/>
            <a:ext cx="2001835" cy="905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cs typeface="+mn-ea"/>
                <a:sym typeface="+mn-lt"/>
              </a:rPr>
              <a:t>“先进先出”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：先进来的元素通过变化表头指针可以先被删除</a:t>
            </a:r>
          </a:p>
        </p:txBody>
      </p:sp>
    </p:spTree>
    <p:extLst>
      <p:ext uri="{BB962C8B-B14F-4D97-AF65-F5344CB8AC3E}">
        <p14:creationId xmlns:p14="http://schemas.microsoft.com/office/powerpoint/2010/main" val="25056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3" grpId="0" animBg="1"/>
      <p:bldP spid="53" grpId="1" animBg="1"/>
      <p:bldP spid="54" grpId="0" animBg="1"/>
      <p:bldP spid="5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60" name="Group 92">
            <a:extLst>
              <a:ext uri="{FF2B5EF4-FFF2-40B4-BE49-F238E27FC236}">
                <a16:creationId xmlns:a16="http://schemas.microsoft.com/office/drawing/2014/main" id="{194F9EFB-F39D-4BD1-A5A5-A1B89F3F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65103"/>
              </p:ext>
            </p:extLst>
          </p:nvPr>
        </p:nvGraphicFramePr>
        <p:xfrm>
          <a:off x="3882360" y="2294173"/>
          <a:ext cx="990600" cy="448188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54" marB="4575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54" marB="4575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Text Box 10">
            <a:extLst>
              <a:ext uri="{FF2B5EF4-FFF2-40B4-BE49-F238E27FC236}">
                <a16:creationId xmlns:a16="http://schemas.microsoft.com/office/drawing/2014/main" id="{4729799F-E550-4EB5-88A2-00C972E9E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160" y="2235435"/>
            <a:ext cx="176371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初始化：</a:t>
            </a:r>
          </a:p>
        </p:txBody>
      </p:sp>
      <p:sp>
        <p:nvSpPr>
          <p:cNvPr id="62" name="Text Box 11">
            <a:extLst>
              <a:ext uri="{FF2B5EF4-FFF2-40B4-BE49-F238E27FC236}">
                <a16:creationId xmlns:a16="http://schemas.microsoft.com/office/drawing/2014/main" id="{22655B80-B32D-4C06-8981-AD96D07B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160" y="2235435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63" name="Line 12">
            <a:extLst>
              <a:ext uri="{FF2B5EF4-FFF2-40B4-BE49-F238E27FC236}">
                <a16:creationId xmlns:a16="http://schemas.microsoft.com/office/drawing/2014/main" id="{1E353254-7C2F-47AD-B196-B7260873EE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960" y="2464035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64" name="Group 94">
            <a:extLst>
              <a:ext uri="{FF2B5EF4-FFF2-40B4-BE49-F238E27FC236}">
                <a16:creationId xmlns:a16="http://schemas.microsoft.com/office/drawing/2014/main" id="{21D389D1-927D-4699-83EE-3248F7BF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9204"/>
              </p:ext>
            </p:extLst>
          </p:nvPr>
        </p:nvGraphicFramePr>
        <p:xfrm>
          <a:off x="7539960" y="2297348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Text Box 21">
            <a:extLst>
              <a:ext uri="{FF2B5EF4-FFF2-40B4-BE49-F238E27FC236}">
                <a16:creationId xmlns:a16="http://schemas.microsoft.com/office/drawing/2014/main" id="{4EA57811-86BB-4001-9D7C-CDD0F767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760" y="2235435"/>
            <a:ext cx="11430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输入</a:t>
            </a: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170BC92-5996-4BBC-8E82-09D869AFA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760" y="2221148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67" name="Line 23">
            <a:extLst>
              <a:ext uri="{FF2B5EF4-FFF2-40B4-BE49-F238E27FC236}">
                <a16:creationId xmlns:a16="http://schemas.microsoft.com/office/drawing/2014/main" id="{00F95136-B18C-4B22-897C-265C17E6E9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6560" y="2449748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C2EE0F7F-BE27-4204-83F1-3EA0B48AD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760" y="2921235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</a:t>
            </a:r>
          </a:p>
        </p:txBody>
      </p:sp>
      <p:sp>
        <p:nvSpPr>
          <p:cNvPr id="69" name="Line 25">
            <a:extLst>
              <a:ext uri="{FF2B5EF4-FFF2-40B4-BE49-F238E27FC236}">
                <a16:creationId xmlns:a16="http://schemas.microsoft.com/office/drawing/2014/main" id="{1B29766C-F4F7-40AC-B9FD-04A2465CC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7160" y="269263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 Box 26">
            <a:extLst>
              <a:ext uri="{FF2B5EF4-FFF2-40B4-BE49-F238E27FC236}">
                <a16:creationId xmlns:a16="http://schemas.microsoft.com/office/drawing/2014/main" id="{90DCDF94-088B-469C-98E9-BD5DBF46D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160" y="2921235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</a:t>
            </a: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FF400ED0-C327-46B1-976A-61701D4145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92560" y="269263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72" name="Group 28">
            <a:extLst>
              <a:ext uri="{FF2B5EF4-FFF2-40B4-BE49-F238E27FC236}">
                <a16:creationId xmlns:a16="http://schemas.microsoft.com/office/drawing/2014/main" id="{8FB32620-BFA3-4EB1-AD6B-3CBBC9AA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701945"/>
              </p:ext>
            </p:extLst>
          </p:nvPr>
        </p:nvGraphicFramePr>
        <p:xfrm>
          <a:off x="9140160" y="2311635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Line 36">
            <a:extLst>
              <a:ext uri="{FF2B5EF4-FFF2-40B4-BE49-F238E27FC236}">
                <a16:creationId xmlns:a16="http://schemas.microsoft.com/office/drawing/2014/main" id="{5DBD1729-9342-45F0-A6C7-4EA4B67B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960" y="2464035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Line 38">
            <a:extLst>
              <a:ext uri="{FF2B5EF4-FFF2-40B4-BE49-F238E27FC236}">
                <a16:creationId xmlns:a16="http://schemas.microsoft.com/office/drawing/2014/main" id="{4EE510BB-78AD-4477-96AF-0C907BDC0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8760" y="185443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Text Box 39">
            <a:extLst>
              <a:ext uri="{FF2B5EF4-FFF2-40B4-BE49-F238E27FC236}">
                <a16:creationId xmlns:a16="http://schemas.microsoft.com/office/drawing/2014/main" id="{E4542D96-E5C7-4C5F-A7ED-B1D9D6F81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760" y="1778235"/>
            <a:ext cx="5334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</a:p>
        </p:txBody>
      </p:sp>
      <p:sp>
        <p:nvSpPr>
          <p:cNvPr id="76" name="Text Box 40">
            <a:extLst>
              <a:ext uri="{FF2B5EF4-FFF2-40B4-BE49-F238E27FC236}">
                <a16:creationId xmlns:a16="http://schemas.microsoft.com/office/drawing/2014/main" id="{A3767DF1-AC3D-4552-8817-5760FA650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360" y="2692635"/>
            <a:ext cx="457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</a:p>
        </p:txBody>
      </p:sp>
      <p:sp>
        <p:nvSpPr>
          <p:cNvPr id="77" name="Text Box 41">
            <a:extLst>
              <a:ext uri="{FF2B5EF4-FFF2-40B4-BE49-F238E27FC236}">
                <a16:creationId xmlns:a16="http://schemas.microsoft.com/office/drawing/2014/main" id="{4F452780-7FDB-4527-9EB2-4519EB9D7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6760" y="2006835"/>
            <a:ext cx="457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</a:p>
        </p:txBody>
      </p:sp>
      <p:sp>
        <p:nvSpPr>
          <p:cNvPr id="78" name="Text Box 42">
            <a:extLst>
              <a:ext uri="{FF2B5EF4-FFF2-40B4-BE49-F238E27FC236}">
                <a16:creationId xmlns:a16="http://schemas.microsoft.com/office/drawing/2014/main" id="{A0D6F605-ECFA-471E-95E3-EF75A139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510" y="5198308"/>
            <a:ext cx="6438639" cy="149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每次输入新元素后：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生成新结点；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p=malloc(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结点大小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);p-&gt;data=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e;p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-&gt;next=NULL;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②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添加到表尾；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tail-&gt;next=p;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③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设置新表尾。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tail=p;</a:t>
            </a:r>
          </a:p>
        </p:txBody>
      </p:sp>
      <p:sp>
        <p:nvSpPr>
          <p:cNvPr id="79" name="Line 43">
            <a:extLst>
              <a:ext uri="{FF2B5EF4-FFF2-40B4-BE49-F238E27FC236}">
                <a16:creationId xmlns:a16="http://schemas.microsoft.com/office/drawing/2014/main" id="{333B4964-DD91-4E7F-AE57-EABA064867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3360" y="2692635"/>
            <a:ext cx="1066800" cy="457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Line 44">
            <a:extLst>
              <a:ext uri="{FF2B5EF4-FFF2-40B4-BE49-F238E27FC236}">
                <a16:creationId xmlns:a16="http://schemas.microsoft.com/office/drawing/2014/main" id="{1B7116CB-CC16-48B7-A977-61072EFE1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4360" y="2845035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81" name="Line 45">
            <a:extLst>
              <a:ext uri="{FF2B5EF4-FFF2-40B4-BE49-F238E27FC236}">
                <a16:creationId xmlns:a16="http://schemas.microsoft.com/office/drawing/2014/main" id="{FD42A266-074D-40BA-B407-C64115B29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4360" y="2768835"/>
            <a:ext cx="304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82" name="Group 93">
            <a:extLst>
              <a:ext uri="{FF2B5EF4-FFF2-40B4-BE49-F238E27FC236}">
                <a16:creationId xmlns:a16="http://schemas.microsoft.com/office/drawing/2014/main" id="{F1A7A984-D40C-45AC-93A0-0CE074BCE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20735"/>
              </p:ext>
            </p:extLst>
          </p:nvPr>
        </p:nvGraphicFramePr>
        <p:xfrm>
          <a:off x="4796760" y="4083285"/>
          <a:ext cx="990600" cy="448302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 Box 54">
            <a:extLst>
              <a:ext uri="{FF2B5EF4-FFF2-40B4-BE49-F238E27FC236}">
                <a16:creationId xmlns:a16="http://schemas.microsoft.com/office/drawing/2014/main" id="{C440F8F5-3712-4BBC-99DE-2D509875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560" y="4007085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84" name="Line 55">
            <a:extLst>
              <a:ext uri="{FF2B5EF4-FFF2-40B4-BE49-F238E27FC236}">
                <a16:creationId xmlns:a16="http://schemas.microsoft.com/office/drawing/2014/main" id="{8A359CB1-A50E-4736-A83F-6D539E4C76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3360" y="4235685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Text Box 56">
            <a:extLst>
              <a:ext uri="{FF2B5EF4-FFF2-40B4-BE49-F238E27FC236}">
                <a16:creationId xmlns:a16="http://schemas.microsoft.com/office/drawing/2014/main" id="{4C6F3C75-572A-4657-AA98-93BE5C16D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60" y="4707173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</a:t>
            </a:r>
          </a:p>
        </p:txBody>
      </p:sp>
      <p:sp>
        <p:nvSpPr>
          <p:cNvPr id="86" name="Line 57">
            <a:extLst>
              <a:ext uri="{FF2B5EF4-FFF2-40B4-BE49-F238E27FC236}">
                <a16:creationId xmlns:a16="http://schemas.microsoft.com/office/drawing/2014/main" id="{ACE7105D-3F00-4576-9ABC-5D76DAF413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49560" y="4478573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87" name="Group 58">
            <a:extLst>
              <a:ext uri="{FF2B5EF4-FFF2-40B4-BE49-F238E27FC236}">
                <a16:creationId xmlns:a16="http://schemas.microsoft.com/office/drawing/2014/main" id="{D09442DE-EA2C-498B-B5FE-146B665E0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57045"/>
              </p:ext>
            </p:extLst>
          </p:nvPr>
        </p:nvGraphicFramePr>
        <p:xfrm>
          <a:off x="7997160" y="4097573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Line 66">
            <a:extLst>
              <a:ext uri="{FF2B5EF4-FFF2-40B4-BE49-F238E27FC236}">
                <a16:creationId xmlns:a16="http://schemas.microsoft.com/office/drawing/2014/main" id="{B0D9EE53-E86E-44A9-9F87-C8500476C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8960" y="424997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Line 67">
            <a:extLst>
              <a:ext uri="{FF2B5EF4-FFF2-40B4-BE49-F238E27FC236}">
                <a16:creationId xmlns:a16="http://schemas.microsoft.com/office/drawing/2014/main" id="{24FCFC4B-BF4C-49DE-A012-53467E254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5760" y="3640373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5E589F8B-7769-4858-BBC4-9498CEAE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760" y="3564173"/>
            <a:ext cx="5334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①</a:t>
            </a:r>
          </a:p>
        </p:txBody>
      </p:sp>
      <p:sp>
        <p:nvSpPr>
          <p:cNvPr id="91" name="Text Box 69">
            <a:extLst>
              <a:ext uri="{FF2B5EF4-FFF2-40B4-BE49-F238E27FC236}">
                <a16:creationId xmlns:a16="http://schemas.microsoft.com/office/drawing/2014/main" id="{4393BD9C-1E18-4A5E-838C-AD95E95A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2360" y="4478573"/>
            <a:ext cx="457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③</a:t>
            </a:r>
          </a:p>
        </p:txBody>
      </p:sp>
      <p:sp>
        <p:nvSpPr>
          <p:cNvPr id="92" name="Text Box 70">
            <a:extLst>
              <a:ext uri="{FF2B5EF4-FFF2-40B4-BE49-F238E27FC236}">
                <a16:creationId xmlns:a16="http://schemas.microsoft.com/office/drawing/2014/main" id="{27DF4D1D-0228-4C25-BA82-41FC615B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3760" y="3792773"/>
            <a:ext cx="4572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②</a:t>
            </a:r>
          </a:p>
        </p:txBody>
      </p:sp>
      <p:sp>
        <p:nvSpPr>
          <p:cNvPr id="93" name="Line 71">
            <a:extLst>
              <a:ext uri="{FF2B5EF4-FFF2-40B4-BE49-F238E27FC236}">
                <a16:creationId xmlns:a16="http://schemas.microsoft.com/office/drawing/2014/main" id="{2E685ABA-ED0E-421F-AD04-693DBD440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6560" y="4478573"/>
            <a:ext cx="1066800" cy="457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Line 72">
            <a:extLst>
              <a:ext uri="{FF2B5EF4-FFF2-40B4-BE49-F238E27FC236}">
                <a16:creationId xmlns:a16="http://schemas.microsoft.com/office/drawing/2014/main" id="{6AC22D33-F364-424C-B819-A6BFB9CFAE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1360" y="4630973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5" name="Line 73">
            <a:extLst>
              <a:ext uri="{FF2B5EF4-FFF2-40B4-BE49-F238E27FC236}">
                <a16:creationId xmlns:a16="http://schemas.microsoft.com/office/drawing/2014/main" id="{33715F14-8957-4B70-8FE3-9E2A073C6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360" y="4554773"/>
            <a:ext cx="3048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96" name="Group 74">
            <a:extLst>
              <a:ext uri="{FF2B5EF4-FFF2-40B4-BE49-F238E27FC236}">
                <a16:creationId xmlns:a16="http://schemas.microsoft.com/office/drawing/2014/main" id="{89BE5ED2-5AF7-43F7-A5A3-EA5CA7FB2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46846"/>
              </p:ext>
            </p:extLst>
          </p:nvPr>
        </p:nvGraphicFramePr>
        <p:xfrm>
          <a:off x="6396960" y="4097573"/>
          <a:ext cx="990600" cy="448302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0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11" marB="4581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Line 82">
            <a:extLst>
              <a:ext uri="{FF2B5EF4-FFF2-40B4-BE49-F238E27FC236}">
                <a16:creationId xmlns:a16="http://schemas.microsoft.com/office/drawing/2014/main" id="{B13F4D14-9891-4C8D-B678-3DE747A27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8760" y="4249973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Text Box 83">
            <a:extLst>
              <a:ext uri="{FF2B5EF4-FFF2-40B4-BE49-F238E27FC236}">
                <a16:creationId xmlns:a16="http://schemas.microsoft.com/office/drawing/2014/main" id="{74ADC095-A5DF-4899-8612-B8C50A8D4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4560" y="4021373"/>
            <a:ext cx="11430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输入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</a:p>
        </p:txBody>
      </p:sp>
      <p:sp>
        <p:nvSpPr>
          <p:cNvPr id="99" name="Text Box 84">
            <a:extLst>
              <a:ext uri="{FF2B5EF4-FFF2-40B4-BE49-F238E27FC236}">
                <a16:creationId xmlns:a16="http://schemas.microsoft.com/office/drawing/2014/main" id="{16F7AD13-7DFC-4863-A011-DADFA2E5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60" y="3157773"/>
            <a:ext cx="1143000" cy="4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100" name="Line 85">
            <a:extLst>
              <a:ext uri="{FF2B5EF4-FFF2-40B4-BE49-F238E27FC236}">
                <a16:creationId xmlns:a16="http://schemas.microsoft.com/office/drawing/2014/main" id="{709F949A-B79D-49B1-B191-40CB79604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3647" y="3322873"/>
            <a:ext cx="9144001" cy="0"/>
          </a:xfrm>
          <a:prstGeom prst="line">
            <a:avLst/>
          </a:prstGeom>
          <a:noFill/>
          <a:ln w="952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C61E2EC9-2F09-4808-9ACF-AE6B6B969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6793" y="1795868"/>
            <a:ext cx="1143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54" name="Line 86">
            <a:extLst>
              <a:ext uri="{FF2B5EF4-FFF2-40B4-BE49-F238E27FC236}">
                <a16:creationId xmlns:a16="http://schemas.microsoft.com/office/drawing/2014/main" id="{686E8205-5C33-4907-A776-31CC51637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2841" y="1852974"/>
            <a:ext cx="38088" cy="1499023"/>
          </a:xfrm>
          <a:prstGeom prst="line">
            <a:avLst/>
          </a:prstGeom>
          <a:noFill/>
          <a:ln w="9525">
            <a:solidFill>
              <a:srgbClr val="CC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AAD88AB-A26D-456A-B2AE-0D0F3F352EF3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CC7190D-0E44-4119-B180-7A4B8731467A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453E52D-9809-4FBE-8F2C-33338B42FA52}"/>
              </a:ext>
            </a:extLst>
          </p:cNvPr>
          <p:cNvGrpSpPr/>
          <p:nvPr/>
        </p:nvGrpSpPr>
        <p:grpSpPr>
          <a:xfrm>
            <a:off x="3104227" y="5198308"/>
            <a:ext cx="6638925" cy="1596246"/>
            <a:chOff x="247577" y="3140968"/>
            <a:chExt cx="2501993" cy="2772295"/>
          </a:xfrm>
        </p:grpSpPr>
        <p:sp>
          <p:nvSpPr>
            <p:cNvPr id="58" name="矩形: 剪去单角 57">
              <a:extLst>
                <a:ext uri="{FF2B5EF4-FFF2-40B4-BE49-F238E27FC236}">
                  <a16:creationId xmlns:a16="http://schemas.microsoft.com/office/drawing/2014/main" id="{EF50B3AA-4B6C-4372-A04F-A9180E51458C}"/>
                </a:ext>
              </a:extLst>
            </p:cNvPr>
            <p:cNvSpPr/>
            <p:nvPr/>
          </p:nvSpPr>
          <p:spPr>
            <a:xfrm>
              <a:off x="247577" y="3140968"/>
              <a:ext cx="2501992" cy="277229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rgbClr val="E92E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E4AD5DF-942E-4FD4-8986-CBDC6E884B13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BFA82C0C-1B4B-4F7F-A361-47EB54384C2B}"/>
                </a:ext>
              </a:extLst>
            </p:cNvPr>
            <p:cNvSpPr/>
            <p:nvPr/>
          </p:nvSpPr>
          <p:spPr bwMode="auto">
            <a:xfrm>
              <a:off x="2241880" y="3140968"/>
              <a:ext cx="507690" cy="631241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rgbClr val="E92E25"/>
            </a:solidFill>
            <a:ln w="3175">
              <a:solidFill>
                <a:srgbClr val="E92E25"/>
              </a:solidFill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823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2" name="Text Box 2">
            <a:extLst>
              <a:ext uri="{FF2B5EF4-FFF2-40B4-BE49-F238E27FC236}">
                <a16:creationId xmlns:a16="http://schemas.microsoft.com/office/drawing/2014/main" id="{8C292C1F-D373-4810-814F-284FD737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38" y="3763733"/>
            <a:ext cx="7924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</a:p>
        </p:txBody>
      </p:sp>
      <p:sp>
        <p:nvSpPr>
          <p:cNvPr id="173" name="Text Box 3">
            <a:extLst>
              <a:ext uri="{FF2B5EF4-FFF2-40B4-BE49-F238E27FC236}">
                <a16:creationId xmlns:a16="http://schemas.microsoft.com/office/drawing/2014/main" id="{9A629D73-91EE-4B76-8CDC-691E9BFFA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956" y="2177939"/>
            <a:ext cx="7924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4" name="Line 4">
            <a:extLst>
              <a:ext uri="{FF2B5EF4-FFF2-40B4-BE49-F238E27FC236}">
                <a16:creationId xmlns:a16="http://schemas.microsoft.com/office/drawing/2014/main" id="{5196599E-F1AE-4B89-88D1-4829C3663E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3956" y="2257314"/>
            <a:ext cx="800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5" name="Line 5">
            <a:extLst>
              <a:ext uri="{FF2B5EF4-FFF2-40B4-BE49-F238E27FC236}">
                <a16:creationId xmlns:a16="http://schemas.microsoft.com/office/drawing/2014/main" id="{66666D2D-527E-43FC-AFC4-3AC7C6DC6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3956" y="2257314"/>
            <a:ext cx="0" cy="530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6" name="Line 6">
            <a:extLst>
              <a:ext uri="{FF2B5EF4-FFF2-40B4-BE49-F238E27FC236}">
                <a16:creationId xmlns:a16="http://schemas.microsoft.com/office/drawing/2014/main" id="{AB000C34-289B-4E15-B6BC-EFF780E86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156" y="2254139"/>
            <a:ext cx="800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7" name="Line 7">
            <a:extLst>
              <a:ext uri="{FF2B5EF4-FFF2-40B4-BE49-F238E27FC236}">
                <a16:creationId xmlns:a16="http://schemas.microsoft.com/office/drawing/2014/main" id="{BBA3D531-4E52-4EC4-9AF1-8FA0F31DD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5156" y="2254139"/>
            <a:ext cx="0" cy="530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8" name="Line 8">
            <a:extLst>
              <a:ext uri="{FF2B5EF4-FFF2-40B4-BE49-F238E27FC236}">
                <a16:creationId xmlns:a16="http://schemas.microsoft.com/office/drawing/2014/main" id="{22F1E36A-0BC7-4B61-9848-206FFE7AE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5356" y="2254139"/>
            <a:ext cx="0" cy="530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79" name="Line 9">
            <a:extLst>
              <a:ext uri="{FF2B5EF4-FFF2-40B4-BE49-F238E27FC236}">
                <a16:creationId xmlns:a16="http://schemas.microsoft.com/office/drawing/2014/main" id="{99587F02-A5CC-44D2-A774-08AC7E829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256" y="2254139"/>
            <a:ext cx="800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0" name="Line 10">
            <a:extLst>
              <a:ext uri="{FF2B5EF4-FFF2-40B4-BE49-F238E27FC236}">
                <a16:creationId xmlns:a16="http://schemas.microsoft.com/office/drawing/2014/main" id="{7CA6449A-F250-40E5-88F5-7D9389F1B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156" y="2254139"/>
            <a:ext cx="800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1" name="Line 11">
            <a:extLst>
              <a:ext uri="{FF2B5EF4-FFF2-40B4-BE49-F238E27FC236}">
                <a16:creationId xmlns:a16="http://schemas.microsoft.com/office/drawing/2014/main" id="{FE6919B2-9304-4593-B1E0-8092456F8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5156" y="2254139"/>
            <a:ext cx="0" cy="5302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2" name="Line 12">
            <a:extLst>
              <a:ext uri="{FF2B5EF4-FFF2-40B4-BE49-F238E27FC236}">
                <a16:creationId xmlns:a16="http://schemas.microsoft.com/office/drawing/2014/main" id="{5FF30350-D4A2-4297-A096-C664A8CF54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5256" y="2254139"/>
            <a:ext cx="8001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3" name="Text Box 13">
            <a:extLst>
              <a:ext uri="{FF2B5EF4-FFF2-40B4-BE49-F238E27FC236}">
                <a16:creationId xmlns:a16="http://schemas.microsoft.com/office/drawing/2014/main" id="{7681A155-33B1-4356-9962-7F119BCE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838" y="1874728"/>
            <a:ext cx="8686800" cy="44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先进先出表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尾部插入结点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的产生过程（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1,2,3,4,5,0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）：</a:t>
            </a:r>
          </a:p>
        </p:txBody>
      </p:sp>
      <p:sp>
        <p:nvSpPr>
          <p:cNvPr id="184" name="Line 14">
            <a:extLst>
              <a:ext uri="{FF2B5EF4-FFF2-40B4-BE49-F238E27FC236}">
                <a16:creationId xmlns:a16="http://schemas.microsoft.com/office/drawing/2014/main" id="{A9D03ADA-96AF-455C-A928-6DD5D6B0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356" y="3092339"/>
            <a:ext cx="762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5" name="Line 15">
            <a:extLst>
              <a:ext uri="{FF2B5EF4-FFF2-40B4-BE49-F238E27FC236}">
                <a16:creationId xmlns:a16="http://schemas.microsoft.com/office/drawing/2014/main" id="{EC350AD2-6E42-4C75-8CDD-823731F42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3356" y="3092339"/>
            <a:ext cx="0" cy="455613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6" name="Line 16">
            <a:extLst>
              <a:ext uri="{FF2B5EF4-FFF2-40B4-BE49-F238E27FC236}">
                <a16:creationId xmlns:a16="http://schemas.microsoft.com/office/drawing/2014/main" id="{A9BB140E-9155-4C17-8AB8-7942E0FF6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556" y="4006739"/>
            <a:ext cx="685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87" name="Line 17">
            <a:extLst>
              <a:ext uri="{FF2B5EF4-FFF2-40B4-BE49-F238E27FC236}">
                <a16:creationId xmlns:a16="http://schemas.microsoft.com/office/drawing/2014/main" id="{1E4BE59E-E860-4F9F-94F3-3D3D38830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0556" y="3489214"/>
            <a:ext cx="0" cy="5175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188" name="Group 28">
            <a:extLst>
              <a:ext uri="{FF2B5EF4-FFF2-40B4-BE49-F238E27FC236}">
                <a16:creationId xmlns:a16="http://schemas.microsoft.com/office/drawing/2014/main" id="{F7319833-7773-4EA1-806D-D31118EBC131}"/>
              </a:ext>
            </a:extLst>
          </p:cNvPr>
          <p:cNvGrpSpPr>
            <a:grpSpLocks/>
          </p:cNvGrpSpPr>
          <p:nvPr/>
        </p:nvGrpSpPr>
        <p:grpSpPr bwMode="auto">
          <a:xfrm>
            <a:off x="3732156" y="3778139"/>
            <a:ext cx="914400" cy="898525"/>
            <a:chOff x="1488" y="1728"/>
            <a:chExt cx="576" cy="566"/>
          </a:xfrm>
        </p:grpSpPr>
        <p:grpSp>
          <p:nvGrpSpPr>
            <p:cNvPr id="189" name="Group 29">
              <a:extLst>
                <a:ext uri="{FF2B5EF4-FFF2-40B4-BE49-F238E27FC236}">
                  <a16:creationId xmlns:a16="http://schemas.microsoft.com/office/drawing/2014/main" id="{A3A4BBC8-96F6-493C-A307-64FAC2624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576" cy="518"/>
              <a:chOff x="1488" y="1776"/>
              <a:chExt cx="576" cy="518"/>
            </a:xfrm>
          </p:grpSpPr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28D8E99F-950F-42D3-AD13-3E55E821C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287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2" name="Rectangle 31">
                <a:extLst>
                  <a:ext uri="{FF2B5EF4-FFF2-40B4-BE49-F238E27FC236}">
                    <a16:creationId xmlns:a16="http://schemas.microsoft.com/office/drawing/2014/main" id="{F8C5F99A-FF5A-483F-A815-22841DBE7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</a:p>
            </p:txBody>
          </p:sp>
          <p:sp>
            <p:nvSpPr>
              <p:cNvPr id="193" name="Rectangle 32">
                <a:extLst>
                  <a:ext uri="{FF2B5EF4-FFF2-40B4-BE49-F238E27FC236}">
                    <a16:creationId xmlns:a16="http://schemas.microsoft.com/office/drawing/2014/main" id="{7F57380B-A52C-495D-8828-59D7FC097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0" name="Line 33">
              <a:extLst>
                <a:ext uri="{FF2B5EF4-FFF2-40B4-BE49-F238E27FC236}">
                  <a16:creationId xmlns:a16="http://schemas.microsoft.com/office/drawing/2014/main" id="{DAB4C551-D2D6-47E7-B4F2-CCB410DE2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94" name="Line 34">
            <a:extLst>
              <a:ext uri="{FF2B5EF4-FFF2-40B4-BE49-F238E27FC236}">
                <a16:creationId xmlns:a16="http://schemas.microsoft.com/office/drawing/2014/main" id="{687FC3EE-7537-47FC-9129-B975C3A95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356" y="3473339"/>
            <a:ext cx="685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5" name="Group 35">
            <a:extLst>
              <a:ext uri="{FF2B5EF4-FFF2-40B4-BE49-F238E27FC236}">
                <a16:creationId xmlns:a16="http://schemas.microsoft.com/office/drawing/2014/main" id="{4F001422-EC91-4172-BD12-404BF10532AE}"/>
              </a:ext>
            </a:extLst>
          </p:cNvPr>
          <p:cNvGrpSpPr>
            <a:grpSpLocks/>
          </p:cNvGrpSpPr>
          <p:nvPr/>
        </p:nvGrpSpPr>
        <p:grpSpPr bwMode="auto">
          <a:xfrm>
            <a:off x="2833631" y="3244739"/>
            <a:ext cx="1355725" cy="458788"/>
            <a:chOff x="3120" y="2735"/>
            <a:chExt cx="768" cy="289"/>
          </a:xfrm>
        </p:grpSpPr>
        <p:sp>
          <p:nvSpPr>
            <p:cNvPr id="196" name="Rectangle 36">
              <a:extLst>
                <a:ext uri="{FF2B5EF4-FFF2-40B4-BE49-F238E27FC236}">
                  <a16:creationId xmlns:a16="http://schemas.microsoft.com/office/drawing/2014/main" id="{171925F2-B0E6-4576-B8EA-80FB02895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7" name="Rectangle 37">
              <a:extLst>
                <a:ext uri="{FF2B5EF4-FFF2-40B4-BE49-F238E27FC236}">
                  <a16:creationId xmlns:a16="http://schemas.microsoft.com/office/drawing/2014/main" id="{6A974E4C-3B7F-43B7-BDF3-18991CD95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//</a:t>
              </a:r>
            </a:p>
          </p:txBody>
        </p:sp>
        <p:sp>
          <p:nvSpPr>
            <p:cNvPr id="198" name="Line 38">
              <a:extLst>
                <a:ext uri="{FF2B5EF4-FFF2-40B4-BE49-F238E27FC236}">
                  <a16:creationId xmlns:a16="http://schemas.microsoft.com/office/drawing/2014/main" id="{C8D3358B-C190-48C4-957E-FCBA5200F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9" name="Line 39">
              <a:extLst>
                <a:ext uri="{FF2B5EF4-FFF2-40B4-BE49-F238E27FC236}">
                  <a16:creationId xmlns:a16="http://schemas.microsoft.com/office/drawing/2014/main" id="{E92685DD-2468-4944-94F9-1308BA874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0" name="Line 40">
              <a:extLst>
                <a:ext uri="{FF2B5EF4-FFF2-40B4-BE49-F238E27FC236}">
                  <a16:creationId xmlns:a16="http://schemas.microsoft.com/office/drawing/2014/main" id="{5317677A-81F0-40DF-AF6E-4CE6B500A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1" name="Line 41">
              <a:extLst>
                <a:ext uri="{FF2B5EF4-FFF2-40B4-BE49-F238E27FC236}">
                  <a16:creationId xmlns:a16="http://schemas.microsoft.com/office/drawing/2014/main" id="{46C0F5D7-38F5-4754-8182-C460DFDDA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2" name="Line 42">
              <a:extLst>
                <a:ext uri="{FF2B5EF4-FFF2-40B4-BE49-F238E27FC236}">
                  <a16:creationId xmlns:a16="http://schemas.microsoft.com/office/drawing/2014/main" id="{252E5C1D-BA75-4B35-8216-237B1F12A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3" name="Group 43">
            <a:extLst>
              <a:ext uri="{FF2B5EF4-FFF2-40B4-BE49-F238E27FC236}">
                <a16:creationId xmlns:a16="http://schemas.microsoft.com/office/drawing/2014/main" id="{9B9912B6-2B64-4A0B-B583-2A3016644E8A}"/>
              </a:ext>
            </a:extLst>
          </p:cNvPr>
          <p:cNvGrpSpPr>
            <a:grpSpLocks/>
          </p:cNvGrpSpPr>
          <p:nvPr/>
        </p:nvGrpSpPr>
        <p:grpSpPr bwMode="auto">
          <a:xfrm>
            <a:off x="4036956" y="3244739"/>
            <a:ext cx="1219200" cy="458788"/>
            <a:chOff x="3120" y="2735"/>
            <a:chExt cx="768" cy="289"/>
          </a:xfrm>
        </p:grpSpPr>
        <p:sp>
          <p:nvSpPr>
            <p:cNvPr id="204" name="Rectangle 44">
              <a:extLst>
                <a:ext uri="{FF2B5EF4-FFF2-40B4-BE49-F238E27FC236}">
                  <a16:creationId xmlns:a16="http://schemas.microsoft.com/office/drawing/2014/main" id="{A1C4E395-4773-4801-BEF9-F4B920648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5" name="Rectangle 45">
              <a:extLst>
                <a:ext uri="{FF2B5EF4-FFF2-40B4-BE49-F238E27FC236}">
                  <a16:creationId xmlns:a16="http://schemas.microsoft.com/office/drawing/2014/main" id="{255065EA-2F40-4A30-A6ED-9D5E7263B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06" name="Line 46">
              <a:extLst>
                <a:ext uri="{FF2B5EF4-FFF2-40B4-BE49-F238E27FC236}">
                  <a16:creationId xmlns:a16="http://schemas.microsoft.com/office/drawing/2014/main" id="{11C4D589-BD17-4372-9EBA-22A5E7C5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7" name="Line 47">
              <a:extLst>
                <a:ext uri="{FF2B5EF4-FFF2-40B4-BE49-F238E27FC236}">
                  <a16:creationId xmlns:a16="http://schemas.microsoft.com/office/drawing/2014/main" id="{960ADBE5-7726-4365-9A88-D0B9B6515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8" name="Line 48">
              <a:extLst>
                <a:ext uri="{FF2B5EF4-FFF2-40B4-BE49-F238E27FC236}">
                  <a16:creationId xmlns:a16="http://schemas.microsoft.com/office/drawing/2014/main" id="{0BE83F2C-3697-4283-B54F-BA49784BE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9" name="Line 49">
              <a:extLst>
                <a:ext uri="{FF2B5EF4-FFF2-40B4-BE49-F238E27FC236}">
                  <a16:creationId xmlns:a16="http://schemas.microsoft.com/office/drawing/2014/main" id="{C7A1D668-F58B-4588-9700-D2EDB1D6B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0" name="Line 50">
              <a:extLst>
                <a:ext uri="{FF2B5EF4-FFF2-40B4-BE49-F238E27FC236}">
                  <a16:creationId xmlns:a16="http://schemas.microsoft.com/office/drawing/2014/main" id="{D0B9FE43-B9F1-4CE4-8BA8-418546D58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1" name="Group 51">
            <a:extLst>
              <a:ext uri="{FF2B5EF4-FFF2-40B4-BE49-F238E27FC236}">
                <a16:creationId xmlns:a16="http://schemas.microsoft.com/office/drawing/2014/main" id="{0F473225-7F23-491C-98DD-77A523E6BB23}"/>
              </a:ext>
            </a:extLst>
          </p:cNvPr>
          <p:cNvGrpSpPr>
            <a:grpSpLocks/>
          </p:cNvGrpSpPr>
          <p:nvPr/>
        </p:nvGrpSpPr>
        <p:grpSpPr bwMode="auto">
          <a:xfrm>
            <a:off x="5256156" y="3244739"/>
            <a:ext cx="1219200" cy="458788"/>
            <a:chOff x="3120" y="2735"/>
            <a:chExt cx="768" cy="289"/>
          </a:xfrm>
        </p:grpSpPr>
        <p:sp>
          <p:nvSpPr>
            <p:cNvPr id="212" name="Rectangle 52">
              <a:extLst>
                <a:ext uri="{FF2B5EF4-FFF2-40B4-BE49-F238E27FC236}">
                  <a16:creationId xmlns:a16="http://schemas.microsoft.com/office/drawing/2014/main" id="{C0C0D34E-A450-4773-BEDD-CD17CAC40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3" name="Rectangle 53">
              <a:extLst>
                <a:ext uri="{FF2B5EF4-FFF2-40B4-BE49-F238E27FC236}">
                  <a16:creationId xmlns:a16="http://schemas.microsoft.com/office/drawing/2014/main" id="{D3EDE440-3657-4282-BD63-D1A75B132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F9BE24C4-489B-4FC9-8044-797643E31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5" name="Line 55">
              <a:extLst>
                <a:ext uri="{FF2B5EF4-FFF2-40B4-BE49-F238E27FC236}">
                  <a16:creationId xmlns:a16="http://schemas.microsoft.com/office/drawing/2014/main" id="{A14ABBCA-0CE2-4B36-93C5-E04FB3814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6" name="Line 56">
              <a:extLst>
                <a:ext uri="{FF2B5EF4-FFF2-40B4-BE49-F238E27FC236}">
                  <a16:creationId xmlns:a16="http://schemas.microsoft.com/office/drawing/2014/main" id="{CBADA3E3-4832-49D9-8605-57BE7D442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7" name="Line 57">
              <a:extLst>
                <a:ext uri="{FF2B5EF4-FFF2-40B4-BE49-F238E27FC236}">
                  <a16:creationId xmlns:a16="http://schemas.microsoft.com/office/drawing/2014/main" id="{61ACEA72-6C43-4F0F-9B5E-EF959B45E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8" name="Line 58">
              <a:extLst>
                <a:ext uri="{FF2B5EF4-FFF2-40B4-BE49-F238E27FC236}">
                  <a16:creationId xmlns:a16="http://schemas.microsoft.com/office/drawing/2014/main" id="{3B7379C0-70E5-4A61-871B-336257C5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9" name="Group 59">
            <a:extLst>
              <a:ext uri="{FF2B5EF4-FFF2-40B4-BE49-F238E27FC236}">
                <a16:creationId xmlns:a16="http://schemas.microsoft.com/office/drawing/2014/main" id="{2F8EC55E-4889-4823-AC6E-E715C1747545}"/>
              </a:ext>
            </a:extLst>
          </p:cNvPr>
          <p:cNvGrpSpPr>
            <a:grpSpLocks/>
          </p:cNvGrpSpPr>
          <p:nvPr/>
        </p:nvGrpSpPr>
        <p:grpSpPr bwMode="auto">
          <a:xfrm>
            <a:off x="6399156" y="3244739"/>
            <a:ext cx="1219200" cy="458788"/>
            <a:chOff x="3120" y="2735"/>
            <a:chExt cx="768" cy="289"/>
          </a:xfrm>
        </p:grpSpPr>
        <p:sp>
          <p:nvSpPr>
            <p:cNvPr id="220" name="Rectangle 60">
              <a:extLst>
                <a:ext uri="{FF2B5EF4-FFF2-40B4-BE49-F238E27FC236}">
                  <a16:creationId xmlns:a16="http://schemas.microsoft.com/office/drawing/2014/main" id="{36445EF0-1E05-4DDF-AFF0-603889658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1" name="Rectangle 61">
              <a:extLst>
                <a:ext uri="{FF2B5EF4-FFF2-40B4-BE49-F238E27FC236}">
                  <a16:creationId xmlns:a16="http://schemas.microsoft.com/office/drawing/2014/main" id="{0AA29FBE-C0C2-4D80-AA25-48FD4DEB1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22" name="Line 62">
              <a:extLst>
                <a:ext uri="{FF2B5EF4-FFF2-40B4-BE49-F238E27FC236}">
                  <a16:creationId xmlns:a16="http://schemas.microsoft.com/office/drawing/2014/main" id="{6D1A3CC5-8FFD-428C-8C5E-E5A6BF328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3" name="Line 63">
              <a:extLst>
                <a:ext uri="{FF2B5EF4-FFF2-40B4-BE49-F238E27FC236}">
                  <a16:creationId xmlns:a16="http://schemas.microsoft.com/office/drawing/2014/main" id="{3CAD78CF-CA47-4457-840F-610D8182A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4947E23B-BB74-454E-98DA-9241DDE90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5" name="Line 65">
              <a:extLst>
                <a:ext uri="{FF2B5EF4-FFF2-40B4-BE49-F238E27FC236}">
                  <a16:creationId xmlns:a16="http://schemas.microsoft.com/office/drawing/2014/main" id="{280E7849-CF5D-472B-B560-66DC678971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6" name="Line 66">
              <a:extLst>
                <a:ext uri="{FF2B5EF4-FFF2-40B4-BE49-F238E27FC236}">
                  <a16:creationId xmlns:a16="http://schemas.microsoft.com/office/drawing/2014/main" id="{65E0E584-9AF5-4542-AAE3-07B58D874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27" name="Group 67">
            <a:extLst>
              <a:ext uri="{FF2B5EF4-FFF2-40B4-BE49-F238E27FC236}">
                <a16:creationId xmlns:a16="http://schemas.microsoft.com/office/drawing/2014/main" id="{2EBFD487-1258-4C5A-B6C7-937AE80847CC}"/>
              </a:ext>
            </a:extLst>
          </p:cNvPr>
          <p:cNvGrpSpPr>
            <a:grpSpLocks/>
          </p:cNvGrpSpPr>
          <p:nvPr/>
        </p:nvGrpSpPr>
        <p:grpSpPr bwMode="auto">
          <a:xfrm>
            <a:off x="7542156" y="3244739"/>
            <a:ext cx="1219200" cy="458788"/>
            <a:chOff x="3120" y="2735"/>
            <a:chExt cx="768" cy="289"/>
          </a:xfrm>
        </p:grpSpPr>
        <p:sp>
          <p:nvSpPr>
            <p:cNvPr id="228" name="Rectangle 68">
              <a:extLst>
                <a:ext uri="{FF2B5EF4-FFF2-40B4-BE49-F238E27FC236}">
                  <a16:creationId xmlns:a16="http://schemas.microsoft.com/office/drawing/2014/main" id="{24A04121-8EFC-4179-B99A-804CA502E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9" name="Rectangle 69">
              <a:extLst>
                <a:ext uri="{FF2B5EF4-FFF2-40B4-BE49-F238E27FC236}">
                  <a16:creationId xmlns:a16="http://schemas.microsoft.com/office/drawing/2014/main" id="{01A3F14A-FDF3-40FA-BFCF-444E9184B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230" name="Line 70">
              <a:extLst>
                <a:ext uri="{FF2B5EF4-FFF2-40B4-BE49-F238E27FC236}">
                  <a16:creationId xmlns:a16="http://schemas.microsoft.com/office/drawing/2014/main" id="{3485260C-AF63-4172-A853-2938A8685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1" name="Line 71">
              <a:extLst>
                <a:ext uri="{FF2B5EF4-FFF2-40B4-BE49-F238E27FC236}">
                  <a16:creationId xmlns:a16="http://schemas.microsoft.com/office/drawing/2014/main" id="{1C3AE8EA-A78B-4D97-89C8-C295B73F7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2" name="Line 72">
              <a:extLst>
                <a:ext uri="{FF2B5EF4-FFF2-40B4-BE49-F238E27FC236}">
                  <a16:creationId xmlns:a16="http://schemas.microsoft.com/office/drawing/2014/main" id="{81BAB370-7F05-482A-BB26-E68FC1727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3" name="Line 73">
              <a:extLst>
                <a:ext uri="{FF2B5EF4-FFF2-40B4-BE49-F238E27FC236}">
                  <a16:creationId xmlns:a16="http://schemas.microsoft.com/office/drawing/2014/main" id="{F5E85F10-27D2-4F90-A859-3236C4AD5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4" name="Line 74">
              <a:extLst>
                <a:ext uri="{FF2B5EF4-FFF2-40B4-BE49-F238E27FC236}">
                  <a16:creationId xmlns:a16="http://schemas.microsoft.com/office/drawing/2014/main" id="{445B30C5-8559-40F5-B205-845DAB6F2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5" name="Group 75">
            <a:extLst>
              <a:ext uri="{FF2B5EF4-FFF2-40B4-BE49-F238E27FC236}">
                <a16:creationId xmlns:a16="http://schemas.microsoft.com/office/drawing/2014/main" id="{8878615B-9F46-4B68-94EF-F966FAD13650}"/>
              </a:ext>
            </a:extLst>
          </p:cNvPr>
          <p:cNvGrpSpPr>
            <a:grpSpLocks/>
          </p:cNvGrpSpPr>
          <p:nvPr/>
        </p:nvGrpSpPr>
        <p:grpSpPr bwMode="auto">
          <a:xfrm>
            <a:off x="8685156" y="3244739"/>
            <a:ext cx="1219200" cy="458788"/>
            <a:chOff x="3120" y="2735"/>
            <a:chExt cx="768" cy="289"/>
          </a:xfrm>
        </p:grpSpPr>
        <p:sp>
          <p:nvSpPr>
            <p:cNvPr id="236" name="Rectangle 76">
              <a:extLst>
                <a:ext uri="{FF2B5EF4-FFF2-40B4-BE49-F238E27FC236}">
                  <a16:creationId xmlns:a16="http://schemas.microsoft.com/office/drawing/2014/main" id="{CBAE5D6C-EDB4-4FDC-AAF5-82EAED5E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736"/>
              <a:ext cx="28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7" name="Rectangle 77">
              <a:extLst>
                <a:ext uri="{FF2B5EF4-FFF2-40B4-BE49-F238E27FC236}">
                  <a16:creationId xmlns:a16="http://schemas.microsoft.com/office/drawing/2014/main" id="{F8CB51DF-8C44-49A9-87DF-28BF7658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735"/>
              <a:ext cx="2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  <p:sp>
          <p:nvSpPr>
            <p:cNvPr id="238" name="Line 78">
              <a:extLst>
                <a:ext uri="{FF2B5EF4-FFF2-40B4-BE49-F238E27FC236}">
                  <a16:creationId xmlns:a16="http://schemas.microsoft.com/office/drawing/2014/main" id="{12BEAE47-7242-45AF-B095-45FDAA4B92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022"/>
              <a:ext cx="528" cy="2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9" name="Line 79">
              <a:extLst>
                <a:ext uri="{FF2B5EF4-FFF2-40B4-BE49-F238E27FC236}">
                  <a16:creationId xmlns:a16="http://schemas.microsoft.com/office/drawing/2014/main" id="{CF15D14F-4CC7-453B-9D84-BD1643E0B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5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0" name="Line 80">
              <a:extLst>
                <a:ext uri="{FF2B5EF4-FFF2-40B4-BE49-F238E27FC236}">
                  <a16:creationId xmlns:a16="http://schemas.microsoft.com/office/drawing/2014/main" id="{F00D71BD-6A64-4345-BD79-30E411121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1" name="Line 81">
              <a:extLst>
                <a:ext uri="{FF2B5EF4-FFF2-40B4-BE49-F238E27FC236}">
                  <a16:creationId xmlns:a16="http://schemas.microsoft.com/office/drawing/2014/main" id="{A489614B-CF79-4985-92EF-BFDFDA090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736"/>
              <a:ext cx="52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2" name="Line 82">
              <a:extLst>
                <a:ext uri="{FF2B5EF4-FFF2-40B4-BE49-F238E27FC236}">
                  <a16:creationId xmlns:a16="http://schemas.microsoft.com/office/drawing/2014/main" id="{A45B8F20-5958-48D0-A3D1-3EBF78BF6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736"/>
              <a:ext cx="0" cy="287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3" name="Group 83">
            <a:extLst>
              <a:ext uri="{FF2B5EF4-FFF2-40B4-BE49-F238E27FC236}">
                <a16:creationId xmlns:a16="http://schemas.microsoft.com/office/drawing/2014/main" id="{F25EF13A-5526-4929-970F-812592DAFEC5}"/>
              </a:ext>
            </a:extLst>
          </p:cNvPr>
          <p:cNvGrpSpPr>
            <a:grpSpLocks/>
          </p:cNvGrpSpPr>
          <p:nvPr/>
        </p:nvGrpSpPr>
        <p:grpSpPr bwMode="auto">
          <a:xfrm>
            <a:off x="4951356" y="3778139"/>
            <a:ext cx="914400" cy="898525"/>
            <a:chOff x="1488" y="1728"/>
            <a:chExt cx="576" cy="566"/>
          </a:xfrm>
        </p:grpSpPr>
        <p:grpSp>
          <p:nvGrpSpPr>
            <p:cNvPr id="244" name="Group 84">
              <a:extLst>
                <a:ext uri="{FF2B5EF4-FFF2-40B4-BE49-F238E27FC236}">
                  <a16:creationId xmlns:a16="http://schemas.microsoft.com/office/drawing/2014/main" id="{F402CF5E-D0B6-4862-9A46-0C3D50F6A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576" cy="518"/>
              <a:chOff x="1488" y="1776"/>
              <a:chExt cx="576" cy="518"/>
            </a:xfrm>
          </p:grpSpPr>
          <p:sp>
            <p:nvSpPr>
              <p:cNvPr id="246" name="Line 85">
                <a:extLst>
                  <a:ext uri="{FF2B5EF4-FFF2-40B4-BE49-F238E27FC236}">
                    <a16:creationId xmlns:a16="http://schemas.microsoft.com/office/drawing/2014/main" id="{BC9067A7-8D48-492D-81EF-7AE34581FC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287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7" name="Rectangle 86">
                <a:extLst>
                  <a:ext uri="{FF2B5EF4-FFF2-40B4-BE49-F238E27FC236}">
                    <a16:creationId xmlns:a16="http://schemas.microsoft.com/office/drawing/2014/main" id="{F8FB257D-BFDD-4E42-8902-91A1F676A0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</a:p>
            </p:txBody>
          </p:sp>
          <p:sp>
            <p:nvSpPr>
              <p:cNvPr id="248" name="Rectangle 87">
                <a:extLst>
                  <a:ext uri="{FF2B5EF4-FFF2-40B4-BE49-F238E27FC236}">
                    <a16:creationId xmlns:a16="http://schemas.microsoft.com/office/drawing/2014/main" id="{95111AA4-85C9-4244-B53E-03096FE51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5" name="Line 88">
              <a:extLst>
                <a:ext uri="{FF2B5EF4-FFF2-40B4-BE49-F238E27FC236}">
                  <a16:creationId xmlns:a16="http://schemas.microsoft.com/office/drawing/2014/main" id="{0C47C464-60E6-4C98-97AC-E200E8403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9" name="Group 89">
            <a:extLst>
              <a:ext uri="{FF2B5EF4-FFF2-40B4-BE49-F238E27FC236}">
                <a16:creationId xmlns:a16="http://schemas.microsoft.com/office/drawing/2014/main" id="{0773B1E7-8C10-4C71-8453-6B2E2C29A3A8}"/>
              </a:ext>
            </a:extLst>
          </p:cNvPr>
          <p:cNvGrpSpPr>
            <a:grpSpLocks/>
          </p:cNvGrpSpPr>
          <p:nvPr/>
        </p:nvGrpSpPr>
        <p:grpSpPr bwMode="auto">
          <a:xfrm>
            <a:off x="6094356" y="3778139"/>
            <a:ext cx="914400" cy="898525"/>
            <a:chOff x="1488" y="1728"/>
            <a:chExt cx="576" cy="566"/>
          </a:xfrm>
        </p:grpSpPr>
        <p:grpSp>
          <p:nvGrpSpPr>
            <p:cNvPr id="250" name="Group 90">
              <a:extLst>
                <a:ext uri="{FF2B5EF4-FFF2-40B4-BE49-F238E27FC236}">
                  <a16:creationId xmlns:a16="http://schemas.microsoft.com/office/drawing/2014/main" id="{917BEC4D-7C71-4144-B554-74E412E05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576" cy="518"/>
              <a:chOff x="1488" y="1776"/>
              <a:chExt cx="576" cy="518"/>
            </a:xfrm>
          </p:grpSpPr>
          <p:sp>
            <p:nvSpPr>
              <p:cNvPr id="252" name="Line 91">
                <a:extLst>
                  <a:ext uri="{FF2B5EF4-FFF2-40B4-BE49-F238E27FC236}">
                    <a16:creationId xmlns:a16="http://schemas.microsoft.com/office/drawing/2014/main" id="{A5E7EBE4-EFC2-470C-97EE-43BFE80EE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287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3" name="Rectangle 92">
                <a:extLst>
                  <a:ext uri="{FF2B5EF4-FFF2-40B4-BE49-F238E27FC236}">
                    <a16:creationId xmlns:a16="http://schemas.microsoft.com/office/drawing/2014/main" id="{FD2732DD-2A4A-45F3-B868-8B741E90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</a:p>
            </p:txBody>
          </p:sp>
          <p:sp>
            <p:nvSpPr>
              <p:cNvPr id="254" name="Rectangle 93">
                <a:extLst>
                  <a:ext uri="{FF2B5EF4-FFF2-40B4-BE49-F238E27FC236}">
                    <a16:creationId xmlns:a16="http://schemas.microsoft.com/office/drawing/2014/main" id="{29BB5642-15A3-4348-A233-8A8E6CA91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51" name="Line 94">
              <a:extLst>
                <a:ext uri="{FF2B5EF4-FFF2-40B4-BE49-F238E27FC236}">
                  <a16:creationId xmlns:a16="http://schemas.microsoft.com/office/drawing/2014/main" id="{E77ACEDA-795A-447F-BA45-52C27E8DE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55" name="Group 95">
            <a:extLst>
              <a:ext uri="{FF2B5EF4-FFF2-40B4-BE49-F238E27FC236}">
                <a16:creationId xmlns:a16="http://schemas.microsoft.com/office/drawing/2014/main" id="{9677228E-4EA0-4C5F-B5A2-54ED8AE684AC}"/>
              </a:ext>
            </a:extLst>
          </p:cNvPr>
          <p:cNvGrpSpPr>
            <a:grpSpLocks/>
          </p:cNvGrpSpPr>
          <p:nvPr/>
        </p:nvGrpSpPr>
        <p:grpSpPr bwMode="auto">
          <a:xfrm>
            <a:off x="7313556" y="3778139"/>
            <a:ext cx="914400" cy="898525"/>
            <a:chOff x="1488" y="1728"/>
            <a:chExt cx="576" cy="566"/>
          </a:xfrm>
        </p:grpSpPr>
        <p:grpSp>
          <p:nvGrpSpPr>
            <p:cNvPr id="256" name="Group 96">
              <a:extLst>
                <a:ext uri="{FF2B5EF4-FFF2-40B4-BE49-F238E27FC236}">
                  <a16:creationId xmlns:a16="http://schemas.microsoft.com/office/drawing/2014/main" id="{D38C9B1A-A005-4D28-85CB-099CA43F5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576" cy="518"/>
              <a:chOff x="1488" y="1776"/>
              <a:chExt cx="576" cy="518"/>
            </a:xfrm>
          </p:grpSpPr>
          <p:sp>
            <p:nvSpPr>
              <p:cNvPr id="258" name="Line 97">
                <a:extLst>
                  <a:ext uri="{FF2B5EF4-FFF2-40B4-BE49-F238E27FC236}">
                    <a16:creationId xmlns:a16="http://schemas.microsoft.com/office/drawing/2014/main" id="{AC1ACE41-F3B6-4D7B-9394-1AB5A4C4D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287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9" name="Rectangle 98">
                <a:extLst>
                  <a:ext uri="{FF2B5EF4-FFF2-40B4-BE49-F238E27FC236}">
                    <a16:creationId xmlns:a16="http://schemas.microsoft.com/office/drawing/2014/main" id="{26128EC5-4AC5-4DEF-8212-0EF5AC0D0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</a:p>
            </p:txBody>
          </p:sp>
          <p:sp>
            <p:nvSpPr>
              <p:cNvPr id="260" name="Rectangle 99">
                <a:extLst>
                  <a:ext uri="{FF2B5EF4-FFF2-40B4-BE49-F238E27FC236}">
                    <a16:creationId xmlns:a16="http://schemas.microsoft.com/office/drawing/2014/main" id="{B35E271C-793A-444A-9145-66A50BBBE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57" name="Line 100">
              <a:extLst>
                <a:ext uri="{FF2B5EF4-FFF2-40B4-BE49-F238E27FC236}">
                  <a16:creationId xmlns:a16="http://schemas.microsoft.com/office/drawing/2014/main" id="{9D585C94-AE4D-416D-8B41-BB43D52EA9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61" name="Group 101">
            <a:extLst>
              <a:ext uri="{FF2B5EF4-FFF2-40B4-BE49-F238E27FC236}">
                <a16:creationId xmlns:a16="http://schemas.microsoft.com/office/drawing/2014/main" id="{49089CD3-D74A-4EF4-9902-3DAE11F015A2}"/>
              </a:ext>
            </a:extLst>
          </p:cNvPr>
          <p:cNvGrpSpPr>
            <a:grpSpLocks/>
          </p:cNvGrpSpPr>
          <p:nvPr/>
        </p:nvGrpSpPr>
        <p:grpSpPr bwMode="auto">
          <a:xfrm>
            <a:off x="8456556" y="3778139"/>
            <a:ext cx="914400" cy="898525"/>
            <a:chOff x="1488" y="1728"/>
            <a:chExt cx="576" cy="566"/>
          </a:xfrm>
        </p:grpSpPr>
        <p:grpSp>
          <p:nvGrpSpPr>
            <p:cNvPr id="262" name="Group 102">
              <a:extLst>
                <a:ext uri="{FF2B5EF4-FFF2-40B4-BE49-F238E27FC236}">
                  <a16:creationId xmlns:a16="http://schemas.microsoft.com/office/drawing/2014/main" id="{85495080-3E80-4F00-85DD-1C973E59F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776"/>
              <a:ext cx="576" cy="518"/>
              <a:chOff x="1488" y="1776"/>
              <a:chExt cx="576" cy="518"/>
            </a:xfrm>
          </p:grpSpPr>
          <p:sp>
            <p:nvSpPr>
              <p:cNvPr id="264" name="Line 103">
                <a:extLst>
                  <a:ext uri="{FF2B5EF4-FFF2-40B4-BE49-F238E27FC236}">
                    <a16:creationId xmlns:a16="http://schemas.microsoft.com/office/drawing/2014/main" id="{02343363-11AA-4042-96B5-42A8DD3A8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776"/>
                <a:ext cx="0" cy="287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5" name="Rectangle 104">
                <a:extLst>
                  <a:ext uri="{FF2B5EF4-FFF2-40B4-BE49-F238E27FC236}">
                    <a16:creationId xmlns:a16="http://schemas.microsoft.com/office/drawing/2014/main" id="{C28ED0F7-B0C2-4078-A940-BF3EF1C5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</a:p>
            </p:txBody>
          </p:sp>
          <p:sp>
            <p:nvSpPr>
              <p:cNvPr id="266" name="Rectangle 105">
                <a:extLst>
                  <a:ext uri="{FF2B5EF4-FFF2-40B4-BE49-F238E27FC236}">
                    <a16:creationId xmlns:a16="http://schemas.microsoft.com/office/drawing/2014/main" id="{7550CE6E-FD7C-40EF-B15C-A22F33AE4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016"/>
                <a:ext cx="384" cy="24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63" name="Line 106">
              <a:extLst>
                <a:ext uri="{FF2B5EF4-FFF2-40B4-BE49-F238E27FC236}">
                  <a16:creationId xmlns:a16="http://schemas.microsoft.com/office/drawing/2014/main" id="{261F6C09-20F2-4EAF-A110-D5F85A671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1728"/>
              <a:ext cx="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7" name="Line 107">
            <a:extLst>
              <a:ext uri="{FF2B5EF4-FFF2-40B4-BE49-F238E27FC236}">
                <a16:creationId xmlns:a16="http://schemas.microsoft.com/office/drawing/2014/main" id="{CEB23C0D-95B6-4AA2-BE17-7EC9C3D1D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756" y="347333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8" name="Text Box 108">
            <a:extLst>
              <a:ext uri="{FF2B5EF4-FFF2-40B4-BE49-F238E27FC236}">
                <a16:creationId xmlns:a16="http://schemas.microsoft.com/office/drawing/2014/main" id="{F7A8845A-EE56-4C2A-B3E5-A4B6495D4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977" y="3778139"/>
            <a:ext cx="2434179" cy="44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头指针     头结点</a:t>
            </a:r>
          </a:p>
        </p:txBody>
      </p:sp>
      <p:grpSp>
        <p:nvGrpSpPr>
          <p:cNvPr id="269" name="Group 109">
            <a:extLst>
              <a:ext uri="{FF2B5EF4-FFF2-40B4-BE49-F238E27FC236}">
                <a16:creationId xmlns:a16="http://schemas.microsoft.com/office/drawing/2014/main" id="{1F62A380-E799-4889-A726-E97EF3421239}"/>
              </a:ext>
            </a:extLst>
          </p:cNvPr>
          <p:cNvGrpSpPr>
            <a:grpSpLocks/>
          </p:cNvGrpSpPr>
          <p:nvPr/>
        </p:nvGrpSpPr>
        <p:grpSpPr bwMode="auto">
          <a:xfrm>
            <a:off x="2147831" y="2361102"/>
            <a:ext cx="1219200" cy="869950"/>
            <a:chOff x="912" y="1210"/>
            <a:chExt cx="768" cy="548"/>
          </a:xfrm>
        </p:grpSpPr>
        <p:sp>
          <p:nvSpPr>
            <p:cNvPr id="270" name="Rectangle 110">
              <a:extLst>
                <a:ext uri="{FF2B5EF4-FFF2-40B4-BE49-F238E27FC236}">
                  <a16:creationId xmlns:a16="http://schemas.microsoft.com/office/drawing/2014/main" id="{C4EFD699-1122-4829-88B5-74D87C594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58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71" name="Group 111">
              <a:extLst>
                <a:ext uri="{FF2B5EF4-FFF2-40B4-BE49-F238E27FC236}">
                  <a16:creationId xmlns:a16="http://schemas.microsoft.com/office/drawing/2014/main" id="{BEA87044-415B-447B-AEAB-FA097E07FA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10"/>
              <a:ext cx="587" cy="548"/>
              <a:chOff x="960" y="1210"/>
              <a:chExt cx="587" cy="548"/>
            </a:xfrm>
          </p:grpSpPr>
          <p:sp>
            <p:nvSpPr>
              <p:cNvPr id="272" name="Rectangle 112">
                <a:extLst>
                  <a:ext uri="{FF2B5EF4-FFF2-40B4-BE49-F238E27FC236}">
                    <a16:creationId xmlns:a16="http://schemas.microsoft.com/office/drawing/2014/main" id="{B877CFAA-26D1-42B5-AB72-D7E954C28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0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273" name="Line 113">
                <a:extLst>
                  <a:ext uri="{FF2B5EF4-FFF2-40B4-BE49-F238E27FC236}">
                    <a16:creationId xmlns:a16="http://schemas.microsoft.com/office/drawing/2014/main" id="{62337A51-EF71-40E9-80F8-7C322730AC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9" y="1536"/>
                <a:ext cx="8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74" name="Line 114">
            <a:extLst>
              <a:ext uri="{FF2B5EF4-FFF2-40B4-BE49-F238E27FC236}">
                <a16:creationId xmlns:a16="http://schemas.microsoft.com/office/drawing/2014/main" id="{8BF664CE-22B7-44FD-A7AF-36104846D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556" y="347333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5" name="Line 115">
            <a:extLst>
              <a:ext uri="{FF2B5EF4-FFF2-40B4-BE49-F238E27FC236}">
                <a16:creationId xmlns:a16="http://schemas.microsoft.com/office/drawing/2014/main" id="{0DB61BFC-BB3D-4E93-8A75-CF35CF2C5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89556" y="347333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6" name="Line 116">
            <a:extLst>
              <a:ext uri="{FF2B5EF4-FFF2-40B4-BE49-F238E27FC236}">
                <a16:creationId xmlns:a16="http://schemas.microsoft.com/office/drawing/2014/main" id="{93C7FFE7-EEEA-4DC4-8B2C-06DFFED4EE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2556" y="347333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7" name="Line 117">
            <a:extLst>
              <a:ext uri="{FF2B5EF4-FFF2-40B4-BE49-F238E27FC236}">
                <a16:creationId xmlns:a16="http://schemas.microsoft.com/office/drawing/2014/main" id="{F4257D24-073E-4D08-B696-88F25A9E6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5556" y="3473339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8" name="Text Box 118">
            <a:extLst>
              <a:ext uri="{FF2B5EF4-FFF2-40B4-BE49-F238E27FC236}">
                <a16:creationId xmlns:a16="http://schemas.microsoft.com/office/drawing/2014/main" id="{A4D6A4DE-DD81-447B-A867-81E26B757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438" y="4650548"/>
            <a:ext cx="4495800" cy="45249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head=malloc(</a:t>
            </a:r>
            <a:r>
              <a:rPr lang="en-US" altLang="zh-CN" sz="2000" b="1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sizeof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(struct node))</a:t>
            </a:r>
          </a:p>
        </p:txBody>
      </p:sp>
      <p:sp>
        <p:nvSpPr>
          <p:cNvPr id="279" name="Text Box 119">
            <a:extLst>
              <a:ext uri="{FF2B5EF4-FFF2-40B4-BE49-F238E27FC236}">
                <a16:creationId xmlns:a16="http://schemas.microsoft.com/office/drawing/2014/main" id="{8BFCDE07-3D6F-46C3-9629-512F2D70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756" y="5054921"/>
            <a:ext cx="4495800" cy="45249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tail=head</a:t>
            </a:r>
          </a:p>
        </p:txBody>
      </p:sp>
      <p:grpSp>
        <p:nvGrpSpPr>
          <p:cNvPr id="280" name="Group 120">
            <a:extLst>
              <a:ext uri="{FF2B5EF4-FFF2-40B4-BE49-F238E27FC236}">
                <a16:creationId xmlns:a16="http://schemas.microsoft.com/office/drawing/2014/main" id="{A2003C9A-9E62-45F9-A7BF-FEEA16FE5849}"/>
              </a:ext>
            </a:extLst>
          </p:cNvPr>
          <p:cNvGrpSpPr>
            <a:grpSpLocks/>
          </p:cNvGrpSpPr>
          <p:nvPr/>
        </p:nvGrpSpPr>
        <p:grpSpPr bwMode="auto">
          <a:xfrm>
            <a:off x="3520191" y="2367177"/>
            <a:ext cx="1219200" cy="863600"/>
            <a:chOff x="912" y="1210"/>
            <a:chExt cx="768" cy="544"/>
          </a:xfrm>
        </p:grpSpPr>
        <p:sp>
          <p:nvSpPr>
            <p:cNvPr id="281" name="Rectangle 121">
              <a:extLst>
                <a:ext uri="{FF2B5EF4-FFF2-40B4-BE49-F238E27FC236}">
                  <a16:creationId xmlns:a16="http://schemas.microsoft.com/office/drawing/2014/main" id="{FCA79883-C614-44FA-A4DF-09156E1D6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58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82" name="Group 122">
              <a:extLst>
                <a:ext uri="{FF2B5EF4-FFF2-40B4-BE49-F238E27FC236}">
                  <a16:creationId xmlns:a16="http://schemas.microsoft.com/office/drawing/2014/main" id="{1400F2EC-74F7-43FB-BD3F-4FA7BE3EF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10"/>
              <a:ext cx="580" cy="544"/>
              <a:chOff x="960" y="1210"/>
              <a:chExt cx="580" cy="544"/>
            </a:xfrm>
          </p:grpSpPr>
          <p:sp>
            <p:nvSpPr>
              <p:cNvPr id="283" name="Rectangle 123">
                <a:extLst>
                  <a:ext uri="{FF2B5EF4-FFF2-40B4-BE49-F238E27FC236}">
                    <a16:creationId xmlns:a16="http://schemas.microsoft.com/office/drawing/2014/main" id="{1CB0F5C1-AAF7-4BE6-B847-B4AFBFECD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0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284" name="Line 124">
                <a:extLst>
                  <a:ext uri="{FF2B5EF4-FFF2-40B4-BE49-F238E27FC236}">
                    <a16:creationId xmlns:a16="http://schemas.microsoft.com/office/drawing/2014/main" id="{53720966-EB9B-4EAC-A301-2DF373A21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4" y="1546"/>
                <a:ext cx="6" cy="2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85" name="Text Box 125">
            <a:extLst>
              <a:ext uri="{FF2B5EF4-FFF2-40B4-BE49-F238E27FC236}">
                <a16:creationId xmlns:a16="http://schemas.microsoft.com/office/drawing/2014/main" id="{2CCE0E8B-449A-4BB2-9351-F0D8DD359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73" y="2354202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" name="Text Box 126">
            <a:extLst>
              <a:ext uri="{FF2B5EF4-FFF2-40B4-BE49-F238E27FC236}">
                <a16:creationId xmlns:a16="http://schemas.microsoft.com/office/drawing/2014/main" id="{29A8EFE9-EF01-432E-BDE7-0F27C56A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756" y="5458317"/>
            <a:ext cx="4495800" cy="452496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p=malloc(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(struct node))</a:t>
            </a:r>
          </a:p>
        </p:txBody>
      </p:sp>
      <p:sp>
        <p:nvSpPr>
          <p:cNvPr id="287" name="Text Box 127">
            <a:extLst>
              <a:ext uri="{FF2B5EF4-FFF2-40B4-BE49-F238E27FC236}">
                <a16:creationId xmlns:a16="http://schemas.microsoft.com/office/drawing/2014/main" id="{37C0AC01-28E3-40B9-9CFD-AAA24B46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18" y="5889123"/>
            <a:ext cx="2479675" cy="852606"/>
          </a:xfrm>
          <a:prstGeom prst="rect">
            <a:avLst/>
          </a:prstGeom>
          <a:solidFill>
            <a:srgbClr val="DCF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tail-&gt;next=p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tail=p</a:t>
            </a:r>
          </a:p>
        </p:txBody>
      </p:sp>
      <p:sp>
        <p:nvSpPr>
          <p:cNvPr id="288" name="Text Box 128">
            <a:extLst>
              <a:ext uri="{FF2B5EF4-FFF2-40B4-BE49-F238E27FC236}">
                <a16:creationId xmlns:a16="http://schemas.microsoft.com/office/drawing/2014/main" id="{E5B22FEA-A6EE-4345-A71A-F3BA6C7A1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356" y="3778139"/>
            <a:ext cx="1184275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9" name="Text Box 129">
            <a:extLst>
              <a:ext uri="{FF2B5EF4-FFF2-40B4-BE49-F238E27FC236}">
                <a16:creationId xmlns:a16="http://schemas.microsoft.com/office/drawing/2014/main" id="{92491DC3-8E00-4BDF-837F-07B2A36F2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38" y="4664835"/>
            <a:ext cx="4343400" cy="452496"/>
          </a:xfrm>
          <a:prstGeom prst="rect">
            <a:avLst/>
          </a:prstGeom>
          <a:solidFill>
            <a:srgbClr val="00E4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p=malloc(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sizeof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(struct node))</a:t>
            </a:r>
          </a:p>
        </p:txBody>
      </p:sp>
      <p:grpSp>
        <p:nvGrpSpPr>
          <p:cNvPr id="290" name="Group 130">
            <a:extLst>
              <a:ext uri="{FF2B5EF4-FFF2-40B4-BE49-F238E27FC236}">
                <a16:creationId xmlns:a16="http://schemas.microsoft.com/office/drawing/2014/main" id="{F25A1D2C-3581-4A66-85F9-F0CB18021F6D}"/>
              </a:ext>
            </a:extLst>
          </p:cNvPr>
          <p:cNvGrpSpPr>
            <a:grpSpLocks/>
          </p:cNvGrpSpPr>
          <p:nvPr/>
        </p:nvGrpSpPr>
        <p:grpSpPr bwMode="auto">
          <a:xfrm>
            <a:off x="4715380" y="2282831"/>
            <a:ext cx="1219200" cy="965200"/>
            <a:chOff x="912" y="1210"/>
            <a:chExt cx="768" cy="608"/>
          </a:xfrm>
        </p:grpSpPr>
        <p:sp>
          <p:nvSpPr>
            <p:cNvPr id="291" name="Rectangle 131">
              <a:extLst>
                <a:ext uri="{FF2B5EF4-FFF2-40B4-BE49-F238E27FC236}">
                  <a16:creationId xmlns:a16="http://schemas.microsoft.com/office/drawing/2014/main" id="{136A2494-9F07-458F-8361-F0A56362B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58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92" name="Group 132">
              <a:extLst>
                <a:ext uri="{FF2B5EF4-FFF2-40B4-BE49-F238E27FC236}">
                  <a16:creationId xmlns:a16="http://schemas.microsoft.com/office/drawing/2014/main" id="{4533A199-4D8F-4DFE-8722-68D3DB0F20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10"/>
              <a:ext cx="575" cy="608"/>
              <a:chOff x="960" y="1210"/>
              <a:chExt cx="575" cy="608"/>
            </a:xfrm>
          </p:grpSpPr>
          <p:sp>
            <p:nvSpPr>
              <p:cNvPr id="293" name="Rectangle 133">
                <a:extLst>
                  <a:ext uri="{FF2B5EF4-FFF2-40B4-BE49-F238E27FC236}">
                    <a16:creationId xmlns:a16="http://schemas.microsoft.com/office/drawing/2014/main" id="{B778E2FA-3AE0-41F8-8309-6FEF4373F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0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294" name="Line 134">
                <a:extLst>
                  <a:ext uri="{FF2B5EF4-FFF2-40B4-BE49-F238E27FC236}">
                    <a16:creationId xmlns:a16="http://schemas.microsoft.com/office/drawing/2014/main" id="{60DECE9C-EC5E-4178-84A8-C634211B5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3" y="1506"/>
                <a:ext cx="2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295" name="Text Box 135">
            <a:extLst>
              <a:ext uri="{FF2B5EF4-FFF2-40B4-BE49-F238E27FC236}">
                <a16:creationId xmlns:a16="http://schemas.microsoft.com/office/drawing/2014/main" id="{FE919049-7A7C-4E7C-97DC-9A59D77DA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92" y="2367911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6" name="Text Box 136">
            <a:extLst>
              <a:ext uri="{FF2B5EF4-FFF2-40B4-BE49-F238E27FC236}">
                <a16:creationId xmlns:a16="http://schemas.microsoft.com/office/drawing/2014/main" id="{A7E088E9-56F0-4620-84B5-121411B47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838" y="5046548"/>
            <a:ext cx="4343400" cy="852606"/>
          </a:xfrm>
          <a:prstGeom prst="rect">
            <a:avLst/>
          </a:prstGeom>
          <a:solidFill>
            <a:srgbClr val="DCF68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tail-&gt;next=p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tail=p</a:t>
            </a:r>
          </a:p>
        </p:txBody>
      </p:sp>
      <p:sp>
        <p:nvSpPr>
          <p:cNvPr id="297" name="Text Box 137">
            <a:extLst>
              <a:ext uri="{FF2B5EF4-FFF2-40B4-BE49-F238E27FC236}">
                <a16:creationId xmlns:a16="http://schemas.microsoft.com/office/drawing/2014/main" id="{5D653E32-EAE0-420C-A852-840B8935B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556" y="3778139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298" name="Group 138">
            <a:extLst>
              <a:ext uri="{FF2B5EF4-FFF2-40B4-BE49-F238E27FC236}">
                <a16:creationId xmlns:a16="http://schemas.microsoft.com/office/drawing/2014/main" id="{960A728C-3B59-4E40-ABA3-0D7780D2B7CB}"/>
              </a:ext>
            </a:extLst>
          </p:cNvPr>
          <p:cNvGrpSpPr>
            <a:grpSpLocks/>
          </p:cNvGrpSpPr>
          <p:nvPr/>
        </p:nvGrpSpPr>
        <p:grpSpPr bwMode="auto">
          <a:xfrm>
            <a:off x="6007838" y="2427167"/>
            <a:ext cx="1219200" cy="814340"/>
            <a:chOff x="912" y="1210"/>
            <a:chExt cx="768" cy="481"/>
          </a:xfrm>
        </p:grpSpPr>
        <p:sp>
          <p:nvSpPr>
            <p:cNvPr id="299" name="Rectangle 139">
              <a:extLst>
                <a:ext uri="{FF2B5EF4-FFF2-40B4-BE49-F238E27FC236}">
                  <a16:creationId xmlns:a16="http://schemas.microsoft.com/office/drawing/2014/main" id="{053FF065-FD2C-4D80-88CE-96840FC7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58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0" name="Group 140">
              <a:extLst>
                <a:ext uri="{FF2B5EF4-FFF2-40B4-BE49-F238E27FC236}">
                  <a16:creationId xmlns:a16="http://schemas.microsoft.com/office/drawing/2014/main" id="{CD36DCA2-4327-48C3-821F-24450B9274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10"/>
              <a:ext cx="583" cy="481"/>
              <a:chOff x="960" y="1210"/>
              <a:chExt cx="583" cy="481"/>
            </a:xfrm>
          </p:grpSpPr>
          <p:sp>
            <p:nvSpPr>
              <p:cNvPr id="301" name="Rectangle 141">
                <a:extLst>
                  <a:ext uri="{FF2B5EF4-FFF2-40B4-BE49-F238E27FC236}">
                    <a16:creationId xmlns:a16="http://schemas.microsoft.com/office/drawing/2014/main" id="{EA6C5AEC-DDB5-435B-89B5-B4C0097F4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0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302" name="Line 142">
                <a:extLst>
                  <a:ext uri="{FF2B5EF4-FFF2-40B4-BE49-F238E27FC236}">
                    <a16:creationId xmlns:a16="http://schemas.microsoft.com/office/drawing/2014/main" id="{5744C678-793B-4581-8A59-FF998A76E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2" y="1480"/>
                <a:ext cx="1" cy="21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03" name="Text Box 143">
            <a:extLst>
              <a:ext uri="{FF2B5EF4-FFF2-40B4-BE49-F238E27FC236}">
                <a16:creationId xmlns:a16="http://schemas.microsoft.com/office/drawing/2014/main" id="{C51D91D5-DB17-481A-BC02-C0BAED428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086" y="2322537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4" name="Line 144">
            <a:extLst>
              <a:ext uri="{FF2B5EF4-FFF2-40B4-BE49-F238E27FC236}">
                <a16:creationId xmlns:a16="http://schemas.microsoft.com/office/drawing/2014/main" id="{DE0D6F02-C6AD-4C09-83E4-372C5A76E3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2756" y="3511439"/>
            <a:ext cx="685800" cy="838200"/>
          </a:xfrm>
          <a:prstGeom prst="line">
            <a:avLst/>
          </a:prstGeom>
          <a:noFill/>
          <a:ln w="28575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05" name="Line 145">
            <a:extLst>
              <a:ext uri="{FF2B5EF4-FFF2-40B4-BE49-F238E27FC236}">
                <a16:creationId xmlns:a16="http://schemas.microsoft.com/office/drawing/2014/main" id="{50475954-1CC3-4D95-AC0B-9090C58C92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79756" y="3549539"/>
            <a:ext cx="685800" cy="838200"/>
          </a:xfrm>
          <a:prstGeom prst="line">
            <a:avLst/>
          </a:prstGeom>
          <a:noFill/>
          <a:ln w="28575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06" name="Text Box 146">
            <a:extLst>
              <a:ext uri="{FF2B5EF4-FFF2-40B4-BE49-F238E27FC236}">
                <a16:creationId xmlns:a16="http://schemas.microsoft.com/office/drawing/2014/main" id="{B24AAACF-8BA9-416C-993D-7C375FF29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756" y="3778139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07" name="Group 147">
            <a:extLst>
              <a:ext uri="{FF2B5EF4-FFF2-40B4-BE49-F238E27FC236}">
                <a16:creationId xmlns:a16="http://schemas.microsoft.com/office/drawing/2014/main" id="{7C82F24D-1292-4104-993F-298B743F17D7}"/>
              </a:ext>
            </a:extLst>
          </p:cNvPr>
          <p:cNvGrpSpPr>
            <a:grpSpLocks/>
          </p:cNvGrpSpPr>
          <p:nvPr/>
        </p:nvGrpSpPr>
        <p:grpSpPr bwMode="auto">
          <a:xfrm>
            <a:off x="7203820" y="2284903"/>
            <a:ext cx="1219200" cy="1020763"/>
            <a:chOff x="912" y="1210"/>
            <a:chExt cx="768" cy="643"/>
          </a:xfrm>
        </p:grpSpPr>
        <p:sp>
          <p:nvSpPr>
            <p:cNvPr id="308" name="Rectangle 148">
              <a:extLst>
                <a:ext uri="{FF2B5EF4-FFF2-40B4-BE49-F238E27FC236}">
                  <a16:creationId xmlns:a16="http://schemas.microsoft.com/office/drawing/2014/main" id="{40831497-F30F-45E1-8502-985F98F2A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258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09" name="Group 149">
              <a:extLst>
                <a:ext uri="{FF2B5EF4-FFF2-40B4-BE49-F238E27FC236}">
                  <a16:creationId xmlns:a16="http://schemas.microsoft.com/office/drawing/2014/main" id="{4BB8821D-002C-4FCD-8DC4-32DE470D2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10"/>
              <a:ext cx="582" cy="643"/>
              <a:chOff x="960" y="1210"/>
              <a:chExt cx="582" cy="643"/>
            </a:xfrm>
          </p:grpSpPr>
          <p:sp>
            <p:nvSpPr>
              <p:cNvPr id="310" name="Rectangle 150">
                <a:extLst>
                  <a:ext uri="{FF2B5EF4-FFF2-40B4-BE49-F238E27FC236}">
                    <a16:creationId xmlns:a16="http://schemas.microsoft.com/office/drawing/2014/main" id="{86FC90BD-3D28-4520-A460-49F12722F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210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311" name="Line 151">
                <a:extLst>
                  <a:ext uri="{FF2B5EF4-FFF2-40B4-BE49-F238E27FC236}">
                    <a16:creationId xmlns:a16="http://schemas.microsoft.com/office/drawing/2014/main" id="{50B22A0E-9182-4B30-B010-344F6C3D5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2" y="1532"/>
                <a:ext cx="0" cy="32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2" name="Text Box 152">
            <a:extLst>
              <a:ext uri="{FF2B5EF4-FFF2-40B4-BE49-F238E27FC236}">
                <a16:creationId xmlns:a16="http://schemas.microsoft.com/office/drawing/2014/main" id="{FA920232-23EC-4484-933D-8275928C1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120" y="2354033"/>
            <a:ext cx="136525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3" name="Text Box 153">
            <a:extLst>
              <a:ext uri="{FF2B5EF4-FFF2-40B4-BE49-F238E27FC236}">
                <a16:creationId xmlns:a16="http://schemas.microsoft.com/office/drawing/2014/main" id="{BAE06811-5E3B-4B88-9EB5-23C93E27A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756" y="3778139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314" name="Group 154">
            <a:extLst>
              <a:ext uri="{FF2B5EF4-FFF2-40B4-BE49-F238E27FC236}">
                <a16:creationId xmlns:a16="http://schemas.microsoft.com/office/drawing/2014/main" id="{7838C0E4-1437-4F6C-9590-9198F640B257}"/>
              </a:ext>
            </a:extLst>
          </p:cNvPr>
          <p:cNvGrpSpPr>
            <a:grpSpLocks/>
          </p:cNvGrpSpPr>
          <p:nvPr/>
        </p:nvGrpSpPr>
        <p:grpSpPr bwMode="auto">
          <a:xfrm>
            <a:off x="8399008" y="2373996"/>
            <a:ext cx="1209675" cy="901700"/>
            <a:chOff x="918" y="1304"/>
            <a:chExt cx="762" cy="568"/>
          </a:xfrm>
        </p:grpSpPr>
        <p:sp>
          <p:nvSpPr>
            <p:cNvPr id="315" name="Rectangle 155">
              <a:extLst>
                <a:ext uri="{FF2B5EF4-FFF2-40B4-BE49-F238E27FC236}">
                  <a16:creationId xmlns:a16="http://schemas.microsoft.com/office/drawing/2014/main" id="{DD005C6A-C94F-4E9A-B833-A898D6E5A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62"/>
              <a:ext cx="384" cy="2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16" name="Group 156">
              <a:extLst>
                <a:ext uri="{FF2B5EF4-FFF2-40B4-BE49-F238E27FC236}">
                  <a16:creationId xmlns:a16="http://schemas.microsoft.com/office/drawing/2014/main" id="{7A4F76CE-E453-45D0-B3E8-EE3DADE80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8" y="1304"/>
              <a:ext cx="570" cy="568"/>
              <a:chOff x="966" y="1304"/>
              <a:chExt cx="570" cy="568"/>
            </a:xfrm>
          </p:grpSpPr>
          <p:sp>
            <p:nvSpPr>
              <p:cNvPr id="317" name="Rectangle 157">
                <a:extLst>
                  <a:ext uri="{FF2B5EF4-FFF2-40B4-BE49-F238E27FC236}">
                    <a16:creationId xmlns:a16="http://schemas.microsoft.com/office/drawing/2014/main" id="{88101118-E69A-43C5-9502-554B4C8C8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1304"/>
                <a:ext cx="43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tail</a:t>
                </a:r>
              </a:p>
            </p:txBody>
          </p:sp>
          <p:sp>
            <p:nvSpPr>
              <p:cNvPr id="318" name="Line 158">
                <a:extLst>
                  <a:ext uri="{FF2B5EF4-FFF2-40B4-BE49-F238E27FC236}">
                    <a16:creationId xmlns:a16="http://schemas.microsoft.com/office/drawing/2014/main" id="{DAAEE9E2-08EE-457D-A8DF-CADC9FAE8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1580"/>
                <a:ext cx="0" cy="2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319" name="Text Box 159">
            <a:extLst>
              <a:ext uri="{FF2B5EF4-FFF2-40B4-BE49-F238E27FC236}">
                <a16:creationId xmlns:a16="http://schemas.microsoft.com/office/drawing/2014/main" id="{F0454F08-6066-4639-85D3-B0A713BF5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756" y="2279699"/>
            <a:ext cx="1447800" cy="85260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0" name="Text Box 160">
            <a:extLst>
              <a:ext uri="{FF2B5EF4-FFF2-40B4-BE49-F238E27FC236}">
                <a16:creationId xmlns:a16="http://schemas.microsoft.com/office/drawing/2014/main" id="{0E9B0050-9233-4B0A-A8B8-7119B9EE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06" y="6079504"/>
            <a:ext cx="4343400" cy="452496"/>
          </a:xfrm>
          <a:prstGeom prst="rect">
            <a:avLst/>
          </a:prstGeom>
          <a:solidFill>
            <a:srgbClr val="CC93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tail-&gt;next=NULL;</a:t>
            </a:r>
          </a:p>
        </p:txBody>
      </p:sp>
      <p:sp>
        <p:nvSpPr>
          <p:cNvPr id="321" name="Text Box 161">
            <a:extLst>
              <a:ext uri="{FF2B5EF4-FFF2-40B4-BE49-F238E27FC236}">
                <a16:creationId xmlns:a16="http://schemas.microsoft.com/office/drawing/2014/main" id="{FE315B95-B786-4069-BF9E-9401C33C9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2356" y="3244739"/>
            <a:ext cx="3048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322" name="Line 162">
            <a:extLst>
              <a:ext uri="{FF2B5EF4-FFF2-40B4-BE49-F238E27FC236}">
                <a16:creationId xmlns:a16="http://schemas.microsoft.com/office/drawing/2014/main" id="{6A3A4AB3-F6A6-4FDB-B3BC-FA456CC901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08756" y="3549539"/>
            <a:ext cx="685800" cy="838200"/>
          </a:xfrm>
          <a:prstGeom prst="line">
            <a:avLst/>
          </a:prstGeom>
          <a:noFill/>
          <a:ln w="28575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23" name="Line 163">
            <a:extLst>
              <a:ext uri="{FF2B5EF4-FFF2-40B4-BE49-F238E27FC236}">
                <a16:creationId xmlns:a16="http://schemas.microsoft.com/office/drawing/2014/main" id="{CE47FA82-3791-4D38-AF1F-DA9AA1719A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1756" y="3549539"/>
            <a:ext cx="685800" cy="838200"/>
          </a:xfrm>
          <a:prstGeom prst="line">
            <a:avLst/>
          </a:prstGeom>
          <a:noFill/>
          <a:ln w="28575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24" name="Line 164">
            <a:extLst>
              <a:ext uri="{FF2B5EF4-FFF2-40B4-BE49-F238E27FC236}">
                <a16:creationId xmlns:a16="http://schemas.microsoft.com/office/drawing/2014/main" id="{729B7373-0A15-4502-8B54-A74561DEC5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5756" y="3549539"/>
            <a:ext cx="685800" cy="838200"/>
          </a:xfrm>
          <a:prstGeom prst="line">
            <a:avLst/>
          </a:prstGeom>
          <a:noFill/>
          <a:ln w="28575">
            <a:solidFill>
              <a:srgbClr val="FE3F3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165" name="Group 18">
            <a:extLst>
              <a:ext uri="{FF2B5EF4-FFF2-40B4-BE49-F238E27FC236}">
                <a16:creationId xmlns:a16="http://schemas.microsoft.com/office/drawing/2014/main" id="{C9399750-A226-4AF6-93AE-7900D248D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37195"/>
              </p:ext>
            </p:extLst>
          </p:nvPr>
        </p:nvGraphicFramePr>
        <p:xfrm>
          <a:off x="836557" y="3268720"/>
          <a:ext cx="1600200" cy="4572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head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6" name="文本框 165">
            <a:extLst>
              <a:ext uri="{FF2B5EF4-FFF2-40B4-BE49-F238E27FC236}">
                <a16:creationId xmlns:a16="http://schemas.microsoft.com/office/drawing/2014/main" id="{DF5F4660-2EE6-4D25-9238-A17CB254A038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4BB8E7FE-20CF-489D-B090-E7B58C543417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40030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4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"/>
                            </p:stCondLst>
                            <p:childTnLst>
                              <p:par>
                                <p:cTn id="17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5" grpId="0" animBg="1"/>
      <p:bldP spid="296" grpId="0" animBg="1"/>
      <p:bldP spid="297" grpId="0" animBg="1"/>
      <p:bldP spid="303" grpId="0" animBg="1"/>
      <p:bldP spid="306" grpId="0" animBg="1"/>
      <p:bldP spid="312" grpId="0" animBg="1"/>
      <p:bldP spid="313" grpId="0" animBg="1"/>
      <p:bldP spid="319" grpId="0" animBg="1"/>
      <p:bldP spid="320" grpId="0" animBg="1"/>
      <p:bldP spid="32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Text Box 3">
            <a:extLst>
              <a:ext uri="{FF2B5EF4-FFF2-40B4-BE49-F238E27FC236}">
                <a16:creationId xmlns:a16="http://schemas.microsoft.com/office/drawing/2014/main" id="{AAF121BD-767C-40E1-B436-C8D40427E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764" y="2221023"/>
            <a:ext cx="7976144" cy="4426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creat1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) </a:t>
            </a: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{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*head,*tail,*p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变量说明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head=(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生成表头结点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tail=head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尾指针指向表头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输入第一个数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(e!=</a:t>
            </a:r>
            <a:r>
              <a:rPr lang="en-US" altLang="zh-C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不为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p=(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*)</a:t>
            </a:r>
            <a:r>
              <a:rPr lang="en-US" altLang="zh-C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(LENG)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=e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装入输入的元素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</a:t>
            </a:r>
            <a:endParaRPr lang="en-US" altLang="zh-C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=p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  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新结点链接到表尾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tail=p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                 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尾指针指向新结点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</a:t>
            </a:r>
            <a:r>
              <a:rPr lang="en-US" altLang="zh-C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d”,&amp;e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          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再输入一个数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        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尾结点的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置为空指针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head                        </a:t>
            </a:r>
            <a:r>
              <a:rPr lang="en-US" altLang="zh-CN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返回头指针</a:t>
            </a:r>
            <a:endParaRPr lang="zh-CN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zh-CN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；      </a:t>
            </a: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6DB6AEB7-D5C5-4139-8CE5-C8075C48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9638" y="1869279"/>
            <a:ext cx="6637337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00000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算法：生成“先进先出”单链表（链式队列）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823E37-A325-4563-A937-28A75E83BBDF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071FE25-5865-4CE5-981B-DB4FC1621774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4C3DC14-99FE-4CA1-9FDF-3397F0200A6D}"/>
              </a:ext>
            </a:extLst>
          </p:cNvPr>
          <p:cNvGrpSpPr/>
          <p:nvPr/>
        </p:nvGrpSpPr>
        <p:grpSpPr>
          <a:xfrm>
            <a:off x="2105025" y="1912827"/>
            <a:ext cx="8490890" cy="4864491"/>
            <a:chOff x="247577" y="3217198"/>
            <a:chExt cx="2501994" cy="2696065"/>
          </a:xfrm>
        </p:grpSpPr>
        <p:sp>
          <p:nvSpPr>
            <p:cNvPr id="23" name="矩形: 剪去单角 22">
              <a:extLst>
                <a:ext uri="{FF2B5EF4-FFF2-40B4-BE49-F238E27FC236}">
                  <a16:creationId xmlns:a16="http://schemas.microsoft.com/office/drawing/2014/main" id="{0A992909-1C3A-4775-A368-E116136EDCE5}"/>
                </a:ext>
              </a:extLst>
            </p:cNvPr>
            <p:cNvSpPr/>
            <p:nvPr/>
          </p:nvSpPr>
          <p:spPr>
            <a:xfrm>
              <a:off x="247577" y="3217198"/>
              <a:ext cx="2501992" cy="2696065"/>
            </a:xfrm>
            <a:prstGeom prst="snip1Rect">
              <a:avLst>
                <a:gd name="adj" fmla="val 29383"/>
              </a:avLst>
            </a:prstGeom>
            <a:noFill/>
            <a:ln w="3175">
              <a:solidFill>
                <a:schemeClr val="tx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795A78E-A5DE-4214-8081-8CE305847F44}"/>
                </a:ext>
              </a:extLst>
            </p:cNvPr>
            <p:cNvSpPr/>
            <p:nvPr/>
          </p:nvSpPr>
          <p:spPr>
            <a:xfrm>
              <a:off x="247578" y="5805263"/>
              <a:ext cx="2501992" cy="108000"/>
            </a:xfrm>
            <a:prstGeom prst="rect">
              <a:avLst/>
            </a:pr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BDA9384-1A83-4589-A637-F7DE5AE0A2C4}"/>
                </a:ext>
              </a:extLst>
            </p:cNvPr>
            <p:cNvSpPr/>
            <p:nvPr/>
          </p:nvSpPr>
          <p:spPr bwMode="auto">
            <a:xfrm>
              <a:off x="2118329" y="3217198"/>
              <a:ext cx="631242" cy="555012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tx1">
                <a:lumMod val="60000"/>
                <a:lumOff val="40000"/>
              </a:schemeClr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ko-KR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120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82">
            <a:extLst>
              <a:ext uri="{FF2B5EF4-FFF2-40B4-BE49-F238E27FC236}">
                <a16:creationId xmlns:a16="http://schemas.microsoft.com/office/drawing/2014/main" id="{39D8916E-CBC5-4837-B803-D6D224BFBBA1}"/>
              </a:ext>
            </a:extLst>
          </p:cNvPr>
          <p:cNvGrpSpPr/>
          <p:nvPr/>
        </p:nvGrpSpPr>
        <p:grpSpPr>
          <a:xfrm>
            <a:off x="2702666" y="1912827"/>
            <a:ext cx="6903137" cy="527233"/>
            <a:chOff x="4669152" y="2204864"/>
            <a:chExt cx="2853697" cy="3161994"/>
          </a:xfrm>
        </p:grpSpPr>
        <p:sp>
          <p:nvSpPr>
            <p:cNvPr id="84" name="矩形: 剪去单角 83">
              <a:extLst>
                <a:ext uri="{FF2B5EF4-FFF2-40B4-BE49-F238E27FC236}">
                  <a16:creationId xmlns:a16="http://schemas.microsoft.com/office/drawing/2014/main" id="{31D6C44A-54CD-4D2D-9E96-17A80A25B060}"/>
                </a:ext>
              </a:extLst>
            </p:cNvPr>
            <p:cNvSpPr/>
            <p:nvPr/>
          </p:nvSpPr>
          <p:spPr>
            <a:xfrm>
              <a:off x="4669152" y="2204864"/>
              <a:ext cx="2853695" cy="3161994"/>
            </a:xfrm>
            <a:prstGeom prst="snip1Rect">
              <a:avLst>
                <a:gd name="adj" fmla="val 29383"/>
              </a:avLst>
            </a:prstGeom>
            <a:solidFill>
              <a:schemeClr val="bg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04FFC58-A581-4F62-AD96-81DA3231BC99}"/>
                </a:ext>
              </a:extLst>
            </p:cNvPr>
            <p:cNvSpPr/>
            <p:nvPr/>
          </p:nvSpPr>
          <p:spPr>
            <a:xfrm>
              <a:off x="4669153" y="5243677"/>
              <a:ext cx="2853695" cy="123181"/>
            </a:xfrm>
            <a:prstGeom prst="rect">
              <a:avLst/>
            </a:pr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AAF63837-EBE5-4E1F-85D4-0D4D1E3A3C5F}"/>
                </a:ext>
              </a:extLst>
            </p:cNvPr>
            <p:cNvSpPr/>
            <p:nvPr/>
          </p:nvSpPr>
          <p:spPr bwMode="auto">
            <a:xfrm>
              <a:off x="6802874" y="2204864"/>
              <a:ext cx="719975" cy="719975"/>
            </a:xfrm>
            <a:custGeom>
              <a:avLst/>
              <a:gdLst>
                <a:gd name="T0" fmla="*/ 608 w 608"/>
                <a:gd name="T1" fmla="*/ 0 h 608"/>
                <a:gd name="T2" fmla="*/ 0 w 608"/>
                <a:gd name="T3" fmla="*/ 0 h 608"/>
                <a:gd name="T4" fmla="*/ 608 w 608"/>
                <a:gd name="T5" fmla="*/ 608 h 608"/>
                <a:gd name="T6" fmla="*/ 608 w 608"/>
                <a:gd name="T7" fmla="*/ 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8" h="608">
                  <a:moveTo>
                    <a:pt x="608" y="0"/>
                  </a:moveTo>
                  <a:lnTo>
                    <a:pt x="0" y="0"/>
                  </a:lnTo>
                  <a:lnTo>
                    <a:pt x="608" y="608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  <a:prstDash val="solid"/>
              <a:round/>
            </a:ln>
            <a:effectLst/>
          </p:spPr>
          <p:txBody>
            <a:bodyPr vert="horz" wrap="square" lIns="121920" tIns="60960" rIns="121920" bIns="60960" anchor="t" anchorCtr="0" compatLnSpc="1"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r"/>
              <a:endParaRPr lang="en-US" altLang="zh-CN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组合 3"/>
          <p:cNvGrpSpPr/>
          <p:nvPr/>
        </p:nvGrpSpPr>
        <p:grpSpPr bwMode="auto">
          <a:xfrm>
            <a:off x="10795" y="1172845"/>
            <a:ext cx="12192000" cy="619125"/>
            <a:chOff x="0" y="945099"/>
            <a:chExt cx="12192000" cy="926614"/>
          </a:xfrm>
        </p:grpSpPr>
        <p:sp>
          <p:nvSpPr>
            <p:cNvPr id="41" name="矩形 40"/>
            <p:cNvSpPr/>
            <p:nvPr/>
          </p:nvSpPr>
          <p:spPr>
            <a:xfrm>
              <a:off x="0" y="945099"/>
              <a:ext cx="12192000" cy="926614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buFontTx/>
                <a:buNone/>
                <a:defRPr/>
              </a:pPr>
              <a:endParaRPr lang="zh-CN" altLang="en-US" dirty="0">
                <a:cs typeface="+mn-ea"/>
                <a:sym typeface="+mn-lt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0" y="1125979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0" y="1732086"/>
              <a:ext cx="1219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 flipV="1">
            <a:off x="0" y="-82343"/>
            <a:ext cx="1114426" cy="1257992"/>
            <a:chOff x="1381424" y="696895"/>
            <a:chExt cx="1477389" cy="1667713"/>
          </a:xfrm>
        </p:grpSpPr>
        <p:sp>
          <p:nvSpPr>
            <p:cNvPr id="20" name="任意多边形 19"/>
            <p:cNvSpPr/>
            <p:nvPr/>
          </p:nvSpPr>
          <p:spPr>
            <a:xfrm rot="2700000">
              <a:off x="1513322" y="1019117"/>
              <a:ext cx="1667713" cy="1023269"/>
            </a:xfrm>
            <a:custGeom>
              <a:avLst/>
              <a:gdLst>
                <a:gd name="connsiteX0" fmla="*/ 0 w 1667713"/>
                <a:gd name="connsiteY0" fmla="*/ 456881 h 1023269"/>
                <a:gd name="connsiteX1" fmla="*/ 412332 w 1667713"/>
                <a:gd name="connsiteY1" fmla="*/ 44549 h 1023269"/>
                <a:gd name="connsiteX2" fmla="*/ 412333 w 1667713"/>
                <a:gd name="connsiteY2" fmla="*/ 44549 h 1023269"/>
                <a:gd name="connsiteX3" fmla="*/ 456882 w 1667713"/>
                <a:gd name="connsiteY3" fmla="*/ 0 h 1023269"/>
                <a:gd name="connsiteX4" fmla="*/ 1514743 w 1667713"/>
                <a:gd name="connsiteY4" fmla="*/ 0 h 1023269"/>
                <a:gd name="connsiteX5" fmla="*/ 1667713 w 1667713"/>
                <a:gd name="connsiteY5" fmla="*/ 152970 h 1023269"/>
                <a:gd name="connsiteX6" fmla="*/ 1667713 w 1667713"/>
                <a:gd name="connsiteY6" fmla="*/ 704806 h 1023269"/>
                <a:gd name="connsiteX7" fmla="*/ 1349251 w 1667713"/>
                <a:gd name="connsiteY7" fmla="*/ 1023269 h 1023269"/>
                <a:gd name="connsiteX8" fmla="*/ 1349251 w 1667713"/>
                <a:gd name="connsiteY8" fmla="*/ 318462 h 1023269"/>
                <a:gd name="connsiteX9" fmla="*/ 138420 w 1667713"/>
                <a:gd name="connsiteY9" fmla="*/ 318462 h 1023269"/>
                <a:gd name="connsiteX10" fmla="*/ 1 w 1667713"/>
                <a:gd name="connsiteY10" fmla="*/ 456881 h 1023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7713" h="1023269">
                  <a:moveTo>
                    <a:pt x="0" y="456881"/>
                  </a:moveTo>
                  <a:lnTo>
                    <a:pt x="412332" y="44549"/>
                  </a:lnTo>
                  <a:lnTo>
                    <a:pt x="412333" y="44549"/>
                  </a:lnTo>
                  <a:lnTo>
                    <a:pt x="456882" y="0"/>
                  </a:lnTo>
                  <a:lnTo>
                    <a:pt x="1514743" y="0"/>
                  </a:lnTo>
                  <a:cubicBezTo>
                    <a:pt x="1599226" y="1"/>
                    <a:pt x="1667713" y="68487"/>
                    <a:pt x="1667713" y="152970"/>
                  </a:cubicBezTo>
                  <a:lnTo>
                    <a:pt x="1667713" y="704806"/>
                  </a:lnTo>
                  <a:lnTo>
                    <a:pt x="1349251" y="1023269"/>
                  </a:lnTo>
                  <a:lnTo>
                    <a:pt x="1349251" y="318462"/>
                  </a:lnTo>
                  <a:lnTo>
                    <a:pt x="138420" y="318462"/>
                  </a:lnTo>
                  <a:lnTo>
                    <a:pt x="1" y="456881"/>
                  </a:lnTo>
                  <a:close/>
                </a:path>
              </a:pathLst>
            </a:cu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 rot="2700000">
              <a:off x="1245384" y="1172018"/>
              <a:ext cx="1228628" cy="956548"/>
            </a:xfrm>
            <a:custGeom>
              <a:avLst/>
              <a:gdLst>
                <a:gd name="connsiteX0" fmla="*/ 303771 w 1228628"/>
                <a:gd name="connsiteY0" fmla="*/ 32819 h 956548"/>
                <a:gd name="connsiteX1" fmla="*/ 303771 w 1228628"/>
                <a:gd name="connsiteY1" fmla="*/ 32820 h 956548"/>
                <a:gd name="connsiteX2" fmla="*/ 336591 w 1228628"/>
                <a:gd name="connsiteY2" fmla="*/ 0 h 956548"/>
                <a:gd name="connsiteX3" fmla="*/ 1115933 w 1228628"/>
                <a:gd name="connsiteY3" fmla="*/ 0 h 956548"/>
                <a:gd name="connsiteX4" fmla="*/ 1228628 w 1228628"/>
                <a:gd name="connsiteY4" fmla="*/ 112695 h 956548"/>
                <a:gd name="connsiteX5" fmla="*/ 1228628 w 1228628"/>
                <a:gd name="connsiteY5" fmla="*/ 721932 h 956548"/>
                <a:gd name="connsiteX6" fmla="*/ 994013 w 1228628"/>
                <a:gd name="connsiteY6" fmla="*/ 956548 h 956548"/>
                <a:gd name="connsiteX7" fmla="*/ 994013 w 1228628"/>
                <a:gd name="connsiteY7" fmla="*/ 234616 h 956548"/>
                <a:gd name="connsiteX8" fmla="*/ 101975 w 1228628"/>
                <a:gd name="connsiteY8" fmla="*/ 234616 h 956548"/>
                <a:gd name="connsiteX9" fmla="*/ 0 w 1228628"/>
                <a:gd name="connsiteY9" fmla="*/ 336591 h 9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628" h="956548">
                  <a:moveTo>
                    <a:pt x="303771" y="32819"/>
                  </a:moveTo>
                  <a:lnTo>
                    <a:pt x="303771" y="32820"/>
                  </a:lnTo>
                  <a:lnTo>
                    <a:pt x="336591" y="0"/>
                  </a:lnTo>
                  <a:lnTo>
                    <a:pt x="1115933" y="0"/>
                  </a:lnTo>
                  <a:cubicBezTo>
                    <a:pt x="1178173" y="0"/>
                    <a:pt x="1228628" y="50456"/>
                    <a:pt x="1228628" y="112695"/>
                  </a:cubicBezTo>
                  <a:lnTo>
                    <a:pt x="1228628" y="721932"/>
                  </a:lnTo>
                  <a:lnTo>
                    <a:pt x="994013" y="956548"/>
                  </a:lnTo>
                  <a:lnTo>
                    <a:pt x="994013" y="234616"/>
                  </a:lnTo>
                  <a:lnTo>
                    <a:pt x="101975" y="234616"/>
                  </a:lnTo>
                  <a:lnTo>
                    <a:pt x="0" y="336591"/>
                  </a:lnTo>
                  <a:close/>
                </a:path>
              </a:pathLst>
            </a:cu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1" name="Rectangle 44">
            <a:extLst>
              <a:ext uri="{FF2B5EF4-FFF2-40B4-BE49-F238E27FC236}">
                <a16:creationId xmlns:a16="http://schemas.microsoft.com/office/drawing/2014/main" id="{B17B425C-0AF6-45EC-8F43-0096F0217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56" y="3393155"/>
            <a:ext cx="4191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grpSp>
        <p:nvGrpSpPr>
          <p:cNvPr id="92" name="组合 116">
            <a:extLst>
              <a:ext uri="{FF2B5EF4-FFF2-40B4-BE49-F238E27FC236}">
                <a16:creationId xmlns:a16="http://schemas.microsoft.com/office/drawing/2014/main" id="{42878126-D170-435D-ADE2-C907103D488B}"/>
              </a:ext>
            </a:extLst>
          </p:cNvPr>
          <p:cNvGrpSpPr>
            <a:grpSpLocks/>
          </p:cNvGrpSpPr>
          <p:nvPr/>
        </p:nvGrpSpPr>
        <p:grpSpPr bwMode="auto">
          <a:xfrm>
            <a:off x="1446156" y="3282030"/>
            <a:ext cx="2209800" cy="470865"/>
            <a:chOff x="35496" y="1733376"/>
            <a:chExt cx="2209800" cy="471488"/>
          </a:xfrm>
        </p:grpSpPr>
        <p:sp>
          <p:nvSpPr>
            <p:cNvPr id="93" name="Rectangle 45">
              <a:extLst>
                <a:ext uri="{FF2B5EF4-FFF2-40B4-BE49-F238E27FC236}">
                  <a16:creationId xmlns:a16="http://schemas.microsoft.com/office/drawing/2014/main" id="{AF93829A-9209-48D2-B50A-928E411DF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696" y="1809576"/>
              <a:ext cx="5715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////</a:t>
              </a:r>
            </a:p>
          </p:txBody>
        </p:sp>
        <p:sp>
          <p:nvSpPr>
            <p:cNvPr id="94" name="Line 46">
              <a:extLst>
                <a:ext uri="{FF2B5EF4-FFF2-40B4-BE49-F238E27FC236}">
                  <a16:creationId xmlns:a16="http://schemas.microsoft.com/office/drawing/2014/main" id="{B19C9201-5BE3-4873-86AD-11FEDC468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696" y="1809576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5" name="Line 47">
              <a:extLst>
                <a:ext uri="{FF2B5EF4-FFF2-40B4-BE49-F238E27FC236}">
                  <a16:creationId xmlns:a16="http://schemas.microsoft.com/office/drawing/2014/main" id="{EA2BE894-2B73-4A14-85D1-08033A1F7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696" y="2204864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6" name="Line 48">
              <a:extLst>
                <a:ext uri="{FF2B5EF4-FFF2-40B4-BE49-F238E27FC236}">
                  <a16:creationId xmlns:a16="http://schemas.microsoft.com/office/drawing/2014/main" id="{81581DCB-63AF-4370-88DC-24BAA5983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696" y="1809576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7" name="Line 49">
              <a:extLst>
                <a:ext uri="{FF2B5EF4-FFF2-40B4-BE49-F238E27FC236}">
                  <a16:creationId xmlns:a16="http://schemas.microsoft.com/office/drawing/2014/main" id="{C57CC981-EA12-4691-9F8D-0E9223993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196" y="1809576"/>
              <a:ext cx="0" cy="395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8" name="Line 50">
              <a:extLst>
                <a:ext uri="{FF2B5EF4-FFF2-40B4-BE49-F238E27FC236}">
                  <a16:creationId xmlns:a16="http://schemas.microsoft.com/office/drawing/2014/main" id="{E1A9E2FE-125F-4894-8D70-923746553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296" y="1809576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9" name="Text Box 52">
              <a:extLst>
                <a:ext uri="{FF2B5EF4-FFF2-40B4-BE49-F238E27FC236}">
                  <a16:creationId xmlns:a16="http://schemas.microsoft.com/office/drawing/2014/main" id="{30B0A9EE-F690-4CAB-85E8-9333DDA5B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6" y="1733376"/>
              <a:ext cx="1143000" cy="453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head</a:t>
              </a:r>
            </a:p>
          </p:txBody>
        </p:sp>
        <p:sp>
          <p:nvSpPr>
            <p:cNvPr id="100" name="Line 53">
              <a:extLst>
                <a:ext uri="{FF2B5EF4-FFF2-40B4-BE49-F238E27FC236}">
                  <a16:creationId xmlns:a16="http://schemas.microsoft.com/office/drawing/2014/main" id="{575D0670-4E4A-4200-A662-EB4774349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96" y="1961976"/>
              <a:ext cx="5334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1" name="Rectangle 54">
            <a:extLst>
              <a:ext uri="{FF2B5EF4-FFF2-40B4-BE49-F238E27FC236}">
                <a16:creationId xmlns:a16="http://schemas.microsoft.com/office/drawing/2014/main" id="{B5513DC0-C664-4468-9D96-26996494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456" y="4565052"/>
            <a:ext cx="4191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2" name="Rectangle 64">
            <a:extLst>
              <a:ext uri="{FF2B5EF4-FFF2-40B4-BE49-F238E27FC236}">
                <a16:creationId xmlns:a16="http://schemas.microsoft.com/office/drawing/2014/main" id="{06283F5F-D510-40A9-B399-C5C78550B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5119" y="3863055"/>
            <a:ext cx="41910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^</a:t>
            </a:r>
          </a:p>
        </p:txBody>
      </p:sp>
      <p:sp>
        <p:nvSpPr>
          <p:cNvPr id="103" name="Rectangle 65">
            <a:extLst>
              <a:ext uri="{FF2B5EF4-FFF2-40B4-BE49-F238E27FC236}">
                <a16:creationId xmlns:a16="http://schemas.microsoft.com/office/drawing/2014/main" id="{BB9D1DD0-97E0-4407-A8D4-0C858B79B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3619" y="3804317"/>
            <a:ext cx="5715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sp>
        <p:nvSpPr>
          <p:cNvPr id="104" name="Line 66">
            <a:extLst>
              <a:ext uri="{FF2B5EF4-FFF2-40B4-BE49-F238E27FC236}">
                <a16:creationId xmlns:a16="http://schemas.microsoft.com/office/drawing/2014/main" id="{A0533A84-7B6F-43FE-ABE4-21FD816F7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619" y="3804317"/>
            <a:ext cx="9906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Line 67">
            <a:extLst>
              <a:ext uri="{FF2B5EF4-FFF2-40B4-BE49-F238E27FC236}">
                <a16:creationId xmlns:a16="http://schemas.microsoft.com/office/drawing/2014/main" id="{89AB73FC-CC26-4FFC-8B66-06224202FF5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619" y="4199605"/>
            <a:ext cx="990600" cy="0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6" name="Line 68">
            <a:extLst>
              <a:ext uri="{FF2B5EF4-FFF2-40B4-BE49-F238E27FC236}">
                <a16:creationId xmlns:a16="http://schemas.microsoft.com/office/drawing/2014/main" id="{683F5D22-4CBD-4163-95CF-41E76EE6A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619" y="3804317"/>
            <a:ext cx="0" cy="395288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7" name="Line 69">
            <a:extLst>
              <a:ext uri="{FF2B5EF4-FFF2-40B4-BE49-F238E27FC236}">
                <a16:creationId xmlns:a16="http://schemas.microsoft.com/office/drawing/2014/main" id="{EF705235-C3AD-4434-97E0-E1225BF4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55119" y="3804317"/>
            <a:ext cx="0" cy="395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8" name="Line 70">
            <a:extLst>
              <a:ext uri="{FF2B5EF4-FFF2-40B4-BE49-F238E27FC236}">
                <a16:creationId xmlns:a16="http://schemas.microsoft.com/office/drawing/2014/main" id="{0DC848A1-8D81-44DB-BEEC-C3407D235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4219" y="3804317"/>
            <a:ext cx="0" cy="395288"/>
          </a:xfrm>
          <a:prstGeom prst="line">
            <a:avLst/>
          </a:prstGeom>
          <a:noFill/>
          <a:ln w="28575" cap="sq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Line 71">
            <a:extLst>
              <a:ext uri="{FF2B5EF4-FFF2-40B4-BE49-F238E27FC236}">
                <a16:creationId xmlns:a16="http://schemas.microsoft.com/office/drawing/2014/main" id="{229D3D87-9499-40C9-ADD8-A876A7A9C5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281" y="3537617"/>
            <a:ext cx="5616575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0" name="组合 102">
            <a:extLst>
              <a:ext uri="{FF2B5EF4-FFF2-40B4-BE49-F238E27FC236}">
                <a16:creationId xmlns:a16="http://schemas.microsoft.com/office/drawing/2014/main" id="{8417C9BE-EF63-4A72-B3C9-AAA5AEE842B9}"/>
              </a:ext>
            </a:extLst>
          </p:cNvPr>
          <p:cNvGrpSpPr>
            <a:grpSpLocks/>
          </p:cNvGrpSpPr>
          <p:nvPr/>
        </p:nvGrpSpPr>
        <p:grpSpPr bwMode="auto">
          <a:xfrm>
            <a:off x="9166169" y="4185317"/>
            <a:ext cx="1143000" cy="612024"/>
            <a:chOff x="7755830" y="2636912"/>
            <a:chExt cx="1143000" cy="938438"/>
          </a:xfrm>
        </p:grpSpPr>
        <p:sp>
          <p:nvSpPr>
            <p:cNvPr id="111" name="Text Box 72">
              <a:extLst>
                <a:ext uri="{FF2B5EF4-FFF2-40B4-BE49-F238E27FC236}">
                  <a16:creationId xmlns:a16="http://schemas.microsoft.com/office/drawing/2014/main" id="{31143A4D-992A-4B28-8FE3-EB78D87B6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5830" y="2881522"/>
              <a:ext cx="1143000" cy="693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12" name="Line 73">
              <a:extLst>
                <a:ext uri="{FF2B5EF4-FFF2-40B4-BE49-F238E27FC236}">
                  <a16:creationId xmlns:a16="http://schemas.microsoft.com/office/drawing/2014/main" id="{CBC90E31-304B-4446-8532-903E98FAD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84368" y="2636912"/>
              <a:ext cx="0" cy="576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3" name="Text Box 76">
            <a:extLst>
              <a:ext uri="{FF2B5EF4-FFF2-40B4-BE49-F238E27FC236}">
                <a16:creationId xmlns:a16="http://schemas.microsoft.com/office/drawing/2014/main" id="{54222784-2159-4011-B168-0133C711A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624" y="4885695"/>
            <a:ext cx="6524625" cy="164974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每次输入新元素后：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①  生成新结点：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p=malloc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（结点大小）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; p-&gt;data=e;  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②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新结点指针指向首元素：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p-&gt;next=head-&gt;next;</a:t>
            </a:r>
          </a:p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③ 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新结点作为首元素：  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head-&gt;next=p;</a:t>
            </a:r>
          </a:p>
        </p:txBody>
      </p:sp>
      <p:grpSp>
        <p:nvGrpSpPr>
          <p:cNvPr id="114" name="组合 114">
            <a:extLst>
              <a:ext uri="{FF2B5EF4-FFF2-40B4-BE49-F238E27FC236}">
                <a16:creationId xmlns:a16="http://schemas.microsoft.com/office/drawing/2014/main" id="{954F9C4B-0296-4423-A055-4C5FE396035F}"/>
              </a:ext>
            </a:extLst>
          </p:cNvPr>
          <p:cNvGrpSpPr>
            <a:grpSpLocks/>
          </p:cNvGrpSpPr>
          <p:nvPr/>
        </p:nvGrpSpPr>
        <p:grpSpPr bwMode="auto">
          <a:xfrm>
            <a:off x="4056006" y="3775742"/>
            <a:ext cx="990600" cy="395288"/>
            <a:chOff x="6297613" y="4329856"/>
            <a:chExt cx="990600" cy="395288"/>
          </a:xfrm>
        </p:grpSpPr>
        <p:sp>
          <p:nvSpPr>
            <p:cNvPr id="115" name="Rectangle 87">
              <a:extLst>
                <a:ext uri="{FF2B5EF4-FFF2-40B4-BE49-F238E27FC236}">
                  <a16:creationId xmlns:a16="http://schemas.microsoft.com/office/drawing/2014/main" id="{7B8CE1D3-6B26-4656-B917-D1AFFA8EB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7613" y="4329856"/>
              <a:ext cx="5715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116" name="Line 88">
              <a:extLst>
                <a:ext uri="{FF2B5EF4-FFF2-40B4-BE49-F238E27FC236}">
                  <a16:creationId xmlns:a16="http://schemas.microsoft.com/office/drawing/2014/main" id="{A40133BD-DE5D-4D30-8AB1-23B28A3E9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3" y="4329856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89">
              <a:extLst>
                <a:ext uri="{FF2B5EF4-FFF2-40B4-BE49-F238E27FC236}">
                  <a16:creationId xmlns:a16="http://schemas.microsoft.com/office/drawing/2014/main" id="{CA1223DB-90CA-4A88-80BC-D0FE17693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3" y="4725144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Line 90">
              <a:extLst>
                <a:ext uri="{FF2B5EF4-FFF2-40B4-BE49-F238E27FC236}">
                  <a16:creationId xmlns:a16="http://schemas.microsoft.com/office/drawing/2014/main" id="{30B93483-59AE-4099-A5A7-D5CCDA5E3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7613" y="4329856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9" name="Line 91">
              <a:extLst>
                <a:ext uri="{FF2B5EF4-FFF2-40B4-BE49-F238E27FC236}">
                  <a16:creationId xmlns:a16="http://schemas.microsoft.com/office/drawing/2014/main" id="{32D37A81-61D4-47F5-9961-4240DB7EB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9113" y="4329856"/>
              <a:ext cx="0" cy="395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Line 92">
              <a:extLst>
                <a:ext uri="{FF2B5EF4-FFF2-40B4-BE49-F238E27FC236}">
                  <a16:creationId xmlns:a16="http://schemas.microsoft.com/office/drawing/2014/main" id="{A9EF8036-50FD-48BB-B283-4FA60AF8AC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4329856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1" name="组合 89">
            <a:extLst>
              <a:ext uri="{FF2B5EF4-FFF2-40B4-BE49-F238E27FC236}">
                <a16:creationId xmlns:a16="http://schemas.microsoft.com/office/drawing/2014/main" id="{6A2CF861-2CAC-4594-9AF3-A58A3F83669B}"/>
              </a:ext>
            </a:extLst>
          </p:cNvPr>
          <p:cNvGrpSpPr>
            <a:grpSpLocks/>
          </p:cNvGrpSpPr>
          <p:nvPr/>
        </p:nvGrpSpPr>
        <p:grpSpPr bwMode="auto">
          <a:xfrm>
            <a:off x="7494531" y="3796380"/>
            <a:ext cx="990600" cy="395287"/>
            <a:chOff x="6245696" y="2780928"/>
            <a:chExt cx="990600" cy="395288"/>
          </a:xfrm>
        </p:grpSpPr>
        <p:sp>
          <p:nvSpPr>
            <p:cNvPr id="122" name="Rectangle 96">
              <a:extLst>
                <a:ext uri="{FF2B5EF4-FFF2-40B4-BE49-F238E27FC236}">
                  <a16:creationId xmlns:a16="http://schemas.microsoft.com/office/drawing/2014/main" id="{9B848D22-D23A-4A1E-A743-6E70C0DE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196" y="2780928"/>
              <a:ext cx="4191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3" name="Rectangle 97">
              <a:extLst>
                <a:ext uri="{FF2B5EF4-FFF2-40B4-BE49-F238E27FC236}">
                  <a16:creationId xmlns:a16="http://schemas.microsoft.com/office/drawing/2014/main" id="{9046D6BC-FA54-4472-A402-14DF54786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696" y="2780928"/>
              <a:ext cx="5715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24" name="Line 98">
              <a:extLst>
                <a:ext uri="{FF2B5EF4-FFF2-40B4-BE49-F238E27FC236}">
                  <a16:creationId xmlns:a16="http://schemas.microsoft.com/office/drawing/2014/main" id="{56581904-F81E-4FC3-BDB4-5E54D3E8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696" y="2780928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5" name="Line 99">
              <a:extLst>
                <a:ext uri="{FF2B5EF4-FFF2-40B4-BE49-F238E27FC236}">
                  <a16:creationId xmlns:a16="http://schemas.microsoft.com/office/drawing/2014/main" id="{5DC8711E-9DF3-47E2-9F8E-37FFE0EED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696" y="3176216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100">
              <a:extLst>
                <a:ext uri="{FF2B5EF4-FFF2-40B4-BE49-F238E27FC236}">
                  <a16:creationId xmlns:a16="http://schemas.microsoft.com/office/drawing/2014/main" id="{B052EEC4-C401-4244-8E97-18036B1AF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696" y="2780928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101">
              <a:extLst>
                <a:ext uri="{FF2B5EF4-FFF2-40B4-BE49-F238E27FC236}">
                  <a16:creationId xmlns:a16="http://schemas.microsoft.com/office/drawing/2014/main" id="{85D19C84-CFCF-4AFC-9BC6-8579B84F3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17196" y="2780928"/>
              <a:ext cx="0" cy="395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102">
              <a:extLst>
                <a:ext uri="{FF2B5EF4-FFF2-40B4-BE49-F238E27FC236}">
                  <a16:creationId xmlns:a16="http://schemas.microsoft.com/office/drawing/2014/main" id="{987EFF22-A07F-4B27-A438-18A8B0037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6296" y="2780928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9" name="Line 111">
            <a:extLst>
              <a:ext uri="{FF2B5EF4-FFF2-40B4-BE49-F238E27FC236}">
                <a16:creationId xmlns:a16="http://schemas.microsoft.com/office/drawing/2014/main" id="{4CF3F9D0-CABC-4D58-8D6F-CA2ADD01D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281" y="3537617"/>
            <a:ext cx="576263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Text Box 117">
            <a:extLst>
              <a:ext uri="{FF2B5EF4-FFF2-40B4-BE49-F238E27FC236}">
                <a16:creationId xmlns:a16="http://schemas.microsoft.com/office/drawing/2014/main" id="{C556E410-FDBF-4ED9-B974-735E04D8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35" y="1975451"/>
            <a:ext cx="635642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例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首部插入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）生成“</a:t>
            </a:r>
            <a:r>
              <a:rPr lang="zh-CN" altLang="en-US" sz="1800" b="1" dirty="0">
                <a:solidFill>
                  <a:srgbClr val="C00000"/>
                </a:solidFill>
                <a:latin typeface="+mn-lt"/>
                <a:ea typeface="+mn-ea"/>
                <a:cs typeface="+mn-ea"/>
                <a:sym typeface="+mn-lt"/>
              </a:rPr>
              <a:t>后进先出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”链表。输入</a:t>
            </a:r>
            <a:r>
              <a:rPr lang="en-US" altLang="zh-CN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:1,2,3,4,0  </a:t>
            </a: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生成：</a:t>
            </a:r>
          </a:p>
        </p:txBody>
      </p:sp>
      <p:graphicFrame>
        <p:nvGraphicFramePr>
          <p:cNvPr id="131" name="Group 191">
            <a:extLst>
              <a:ext uri="{FF2B5EF4-FFF2-40B4-BE49-F238E27FC236}">
                <a16:creationId xmlns:a16="http://schemas.microsoft.com/office/drawing/2014/main" id="{F8EB1A1F-AD52-4756-B926-C3D1D638A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317048"/>
              </p:ext>
            </p:extLst>
          </p:nvPr>
        </p:nvGraphicFramePr>
        <p:xfrm>
          <a:off x="3719456" y="2654987"/>
          <a:ext cx="990600" cy="41273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///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roup 199">
            <a:extLst>
              <a:ext uri="{FF2B5EF4-FFF2-40B4-BE49-F238E27FC236}">
                <a16:creationId xmlns:a16="http://schemas.microsoft.com/office/drawing/2014/main" id="{9B7F0102-2573-4F7A-A82B-49F490582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54327"/>
              </p:ext>
            </p:extLst>
          </p:nvPr>
        </p:nvGraphicFramePr>
        <p:xfrm>
          <a:off x="4938656" y="2654987"/>
          <a:ext cx="990600" cy="4127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roup 207">
            <a:extLst>
              <a:ext uri="{FF2B5EF4-FFF2-40B4-BE49-F238E27FC236}">
                <a16:creationId xmlns:a16="http://schemas.microsoft.com/office/drawing/2014/main" id="{AD6E2551-3AA2-4327-A184-1C3179955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86330"/>
              </p:ext>
            </p:extLst>
          </p:nvPr>
        </p:nvGraphicFramePr>
        <p:xfrm>
          <a:off x="6234056" y="2654987"/>
          <a:ext cx="990600" cy="4127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roup 215">
            <a:extLst>
              <a:ext uri="{FF2B5EF4-FFF2-40B4-BE49-F238E27FC236}">
                <a16:creationId xmlns:a16="http://schemas.microsoft.com/office/drawing/2014/main" id="{28CBAF6B-9910-4148-8C7B-B14CDCD52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093231"/>
              </p:ext>
            </p:extLst>
          </p:nvPr>
        </p:nvGraphicFramePr>
        <p:xfrm>
          <a:off x="7453256" y="2654987"/>
          <a:ext cx="990600" cy="41273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roup 231">
            <a:extLst>
              <a:ext uri="{FF2B5EF4-FFF2-40B4-BE49-F238E27FC236}">
                <a16:creationId xmlns:a16="http://schemas.microsoft.com/office/drawing/2014/main" id="{1F197314-9B25-475B-88E6-F24F4598D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018331"/>
              </p:ext>
            </p:extLst>
          </p:nvPr>
        </p:nvGraphicFramePr>
        <p:xfrm>
          <a:off x="8747069" y="2640700"/>
          <a:ext cx="990600" cy="44835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kumimoji="1" lang="en-US" altLang="zh-CN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837" marB="4583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Text Box 239">
            <a:extLst>
              <a:ext uri="{FF2B5EF4-FFF2-40B4-BE49-F238E27FC236}">
                <a16:creationId xmlns:a16="http://schemas.microsoft.com/office/drawing/2014/main" id="{B5CB263F-699E-4777-88F3-656188A1D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256" y="2640700"/>
            <a:ext cx="838200" cy="452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head</a:t>
            </a:r>
          </a:p>
        </p:txBody>
      </p:sp>
      <p:sp>
        <p:nvSpPr>
          <p:cNvPr id="137" name="Line 240">
            <a:extLst>
              <a:ext uri="{FF2B5EF4-FFF2-40B4-BE49-F238E27FC236}">
                <a16:creationId xmlns:a16="http://schemas.microsoft.com/office/drawing/2014/main" id="{5FE3A802-B685-4F29-BBFD-1B2B3EDA1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456" y="2869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8" name="Line 241">
            <a:extLst>
              <a:ext uri="{FF2B5EF4-FFF2-40B4-BE49-F238E27FC236}">
                <a16:creationId xmlns:a16="http://schemas.microsoft.com/office/drawing/2014/main" id="{F06D4630-D23D-48F5-93AE-329EE859F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856" y="2869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Line 242">
            <a:extLst>
              <a:ext uri="{FF2B5EF4-FFF2-40B4-BE49-F238E27FC236}">
                <a16:creationId xmlns:a16="http://schemas.microsoft.com/office/drawing/2014/main" id="{4D77F311-0127-4235-8EEB-811EC6CD8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6056" y="2869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Line 243">
            <a:extLst>
              <a:ext uri="{FF2B5EF4-FFF2-40B4-BE49-F238E27FC236}">
                <a16:creationId xmlns:a16="http://schemas.microsoft.com/office/drawing/2014/main" id="{1BA46BB8-3704-4478-AFCA-B5192AFA1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1456" y="2869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1" name="Line 245">
            <a:extLst>
              <a:ext uri="{FF2B5EF4-FFF2-40B4-BE49-F238E27FC236}">
                <a16:creationId xmlns:a16="http://schemas.microsoft.com/office/drawing/2014/main" id="{FEF5CE4C-6B5D-4205-857E-CF5EBA4A4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256" y="2869300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2" name="组合 103">
            <a:extLst>
              <a:ext uri="{FF2B5EF4-FFF2-40B4-BE49-F238E27FC236}">
                <a16:creationId xmlns:a16="http://schemas.microsoft.com/office/drawing/2014/main" id="{DAC4FAF0-C033-45E2-88AC-B22F27955C72}"/>
              </a:ext>
            </a:extLst>
          </p:cNvPr>
          <p:cNvGrpSpPr>
            <a:grpSpLocks/>
          </p:cNvGrpSpPr>
          <p:nvPr/>
        </p:nvGrpSpPr>
        <p:grpSpPr bwMode="auto">
          <a:xfrm>
            <a:off x="7704081" y="4156739"/>
            <a:ext cx="1143000" cy="621501"/>
            <a:chOff x="6293445" y="2607884"/>
            <a:chExt cx="1143000" cy="950695"/>
          </a:xfrm>
        </p:grpSpPr>
        <p:sp>
          <p:nvSpPr>
            <p:cNvPr id="143" name="Text Box 72">
              <a:extLst>
                <a:ext uri="{FF2B5EF4-FFF2-40B4-BE49-F238E27FC236}">
                  <a16:creationId xmlns:a16="http://schemas.microsoft.com/office/drawing/2014/main" id="{0205E9C5-9F5C-455E-AA54-8584A44A0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3445" y="2866407"/>
              <a:ext cx="1143000" cy="69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44" name="Line 73">
              <a:extLst>
                <a:ext uri="{FF2B5EF4-FFF2-40B4-BE49-F238E27FC236}">
                  <a16:creationId xmlns:a16="http://schemas.microsoft.com/office/drawing/2014/main" id="{23AEBA95-5B6D-472D-97D5-F7425C327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6696" y="2607884"/>
              <a:ext cx="0" cy="576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5" name="Line 111">
            <a:extLst>
              <a:ext uri="{FF2B5EF4-FFF2-40B4-BE49-F238E27FC236}">
                <a16:creationId xmlns:a16="http://schemas.microsoft.com/office/drawing/2014/main" id="{748B6554-4073-4D2B-BAFE-12D4BCB6F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6694" y="3969417"/>
            <a:ext cx="792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Line 111">
            <a:extLst>
              <a:ext uri="{FF2B5EF4-FFF2-40B4-BE49-F238E27FC236}">
                <a16:creationId xmlns:a16="http://schemas.microsoft.com/office/drawing/2014/main" id="{5801B775-49CC-43D9-85AA-6AA5587D33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281" y="3537617"/>
            <a:ext cx="4032250" cy="273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7" name="组合 108">
            <a:extLst>
              <a:ext uri="{FF2B5EF4-FFF2-40B4-BE49-F238E27FC236}">
                <a16:creationId xmlns:a16="http://schemas.microsoft.com/office/drawing/2014/main" id="{7C40CC20-79E1-4290-BF64-5E8AE2E00245}"/>
              </a:ext>
            </a:extLst>
          </p:cNvPr>
          <p:cNvGrpSpPr>
            <a:grpSpLocks/>
          </p:cNvGrpSpPr>
          <p:nvPr/>
        </p:nvGrpSpPr>
        <p:grpSpPr bwMode="auto">
          <a:xfrm>
            <a:off x="5838769" y="3767805"/>
            <a:ext cx="990600" cy="409575"/>
            <a:chOff x="4427984" y="2218816"/>
            <a:chExt cx="990600" cy="410364"/>
          </a:xfrm>
        </p:grpSpPr>
        <p:sp>
          <p:nvSpPr>
            <p:cNvPr id="148" name="Rectangle 87">
              <a:extLst>
                <a:ext uri="{FF2B5EF4-FFF2-40B4-BE49-F238E27FC236}">
                  <a16:creationId xmlns:a16="http://schemas.microsoft.com/office/drawing/2014/main" id="{C1A1691B-48B5-4B87-ADFB-5600D80AE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984" y="2233892"/>
              <a:ext cx="57150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49" name="Line 88">
              <a:extLst>
                <a:ext uri="{FF2B5EF4-FFF2-40B4-BE49-F238E27FC236}">
                  <a16:creationId xmlns:a16="http://schemas.microsoft.com/office/drawing/2014/main" id="{8DB948C0-E0F8-4729-9614-357B7F547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984" y="2233892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0" name="Line 89">
              <a:extLst>
                <a:ext uri="{FF2B5EF4-FFF2-40B4-BE49-F238E27FC236}">
                  <a16:creationId xmlns:a16="http://schemas.microsoft.com/office/drawing/2014/main" id="{7768037F-4408-4E04-8334-2E2AF302F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984" y="2629180"/>
              <a:ext cx="990600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1" name="Line 90">
              <a:extLst>
                <a:ext uri="{FF2B5EF4-FFF2-40B4-BE49-F238E27FC236}">
                  <a16:creationId xmlns:a16="http://schemas.microsoft.com/office/drawing/2014/main" id="{4997055B-F2DE-489E-A487-8038FA3E5D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7984" y="2233892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Line 92">
              <a:extLst>
                <a:ext uri="{FF2B5EF4-FFF2-40B4-BE49-F238E27FC236}">
                  <a16:creationId xmlns:a16="http://schemas.microsoft.com/office/drawing/2014/main" id="{A8481448-2855-41AE-8357-C60DF0469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8584" y="2233892"/>
              <a:ext cx="0" cy="395288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3" name="Line 82">
              <a:extLst>
                <a:ext uri="{FF2B5EF4-FFF2-40B4-BE49-F238E27FC236}">
                  <a16:creationId xmlns:a16="http://schemas.microsoft.com/office/drawing/2014/main" id="{19CA5613-39AF-4B39-AE29-B5D61B7E1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2040" y="2218816"/>
              <a:ext cx="0" cy="395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4" name="组合 104">
            <a:extLst>
              <a:ext uri="{FF2B5EF4-FFF2-40B4-BE49-F238E27FC236}">
                <a16:creationId xmlns:a16="http://schemas.microsoft.com/office/drawing/2014/main" id="{CA96DEF8-F22E-4014-8454-4D69B773064E}"/>
              </a:ext>
            </a:extLst>
          </p:cNvPr>
          <p:cNvGrpSpPr>
            <a:grpSpLocks/>
          </p:cNvGrpSpPr>
          <p:nvPr/>
        </p:nvGrpSpPr>
        <p:grpSpPr bwMode="auto">
          <a:xfrm>
            <a:off x="4177936" y="4185318"/>
            <a:ext cx="1143000" cy="623526"/>
            <a:chOff x="2768317" y="2760284"/>
            <a:chExt cx="1143000" cy="1065744"/>
          </a:xfrm>
        </p:grpSpPr>
        <p:sp>
          <p:nvSpPr>
            <p:cNvPr id="155" name="Text Box 72">
              <a:extLst>
                <a:ext uri="{FF2B5EF4-FFF2-40B4-BE49-F238E27FC236}">
                  <a16:creationId xmlns:a16="http://schemas.microsoft.com/office/drawing/2014/main" id="{8C0D6C0D-5959-4D00-93D2-9CF9697AA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317" y="3052612"/>
              <a:ext cx="1143000" cy="773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56" name="Line 73">
              <a:extLst>
                <a:ext uri="{FF2B5EF4-FFF2-40B4-BE49-F238E27FC236}">
                  <a16:creationId xmlns:a16="http://schemas.microsoft.com/office/drawing/2014/main" id="{BFB62DC0-00D1-47E9-AC57-9D8BAD739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816" y="2760284"/>
              <a:ext cx="0" cy="576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7" name="组合 105">
            <a:extLst>
              <a:ext uri="{FF2B5EF4-FFF2-40B4-BE49-F238E27FC236}">
                <a16:creationId xmlns:a16="http://schemas.microsoft.com/office/drawing/2014/main" id="{2095D759-D59E-4343-A614-E2C06B520499}"/>
              </a:ext>
            </a:extLst>
          </p:cNvPr>
          <p:cNvGrpSpPr>
            <a:grpSpLocks/>
          </p:cNvGrpSpPr>
          <p:nvPr/>
        </p:nvGrpSpPr>
        <p:grpSpPr bwMode="auto">
          <a:xfrm>
            <a:off x="5974401" y="4156741"/>
            <a:ext cx="1143000" cy="635662"/>
            <a:chOff x="2764557" y="2760284"/>
            <a:chExt cx="1143000" cy="993482"/>
          </a:xfrm>
        </p:grpSpPr>
        <p:sp>
          <p:nvSpPr>
            <p:cNvPr id="158" name="Text Box 72">
              <a:extLst>
                <a:ext uri="{FF2B5EF4-FFF2-40B4-BE49-F238E27FC236}">
                  <a16:creationId xmlns:a16="http://schemas.microsoft.com/office/drawing/2014/main" id="{6D4FA087-B2F8-4B71-A63E-FD857846C8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557" y="3046556"/>
              <a:ext cx="1143000" cy="707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159" name="Line 73">
              <a:extLst>
                <a:ext uri="{FF2B5EF4-FFF2-40B4-BE49-F238E27FC236}">
                  <a16:creationId xmlns:a16="http://schemas.microsoft.com/office/drawing/2014/main" id="{DE7DE2E1-0CB6-4275-A2A2-066EB5D55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15816" y="2760284"/>
              <a:ext cx="0" cy="576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0" name="Line 111">
            <a:extLst>
              <a:ext uri="{FF2B5EF4-FFF2-40B4-BE49-F238E27FC236}">
                <a16:creationId xmlns:a16="http://schemas.microsoft.com/office/drawing/2014/main" id="{212EADBF-2CA3-47AE-991D-4AA2BA6AD9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6006" y="3969417"/>
            <a:ext cx="8985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1" name="Line 111">
            <a:extLst>
              <a:ext uri="{FF2B5EF4-FFF2-40B4-BE49-F238E27FC236}">
                <a16:creationId xmlns:a16="http://schemas.microsoft.com/office/drawing/2014/main" id="{77B7CB34-E6D1-4735-9A95-200D8810B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2281" y="3537617"/>
            <a:ext cx="2376488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2" name="Line 111">
            <a:extLst>
              <a:ext uri="{FF2B5EF4-FFF2-40B4-BE49-F238E27FC236}">
                <a16:creationId xmlns:a16="http://schemas.microsoft.com/office/drawing/2014/main" id="{4A1FA328-27B5-48D0-82E5-77E008944B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06" y="3969417"/>
            <a:ext cx="9842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579E9BD-E558-49DF-9059-5CD9B9E4210F}"/>
              </a:ext>
            </a:extLst>
          </p:cNvPr>
          <p:cNvSpPr txBox="1"/>
          <p:nvPr/>
        </p:nvSpPr>
        <p:spPr>
          <a:xfrm>
            <a:off x="1678977" y="194829"/>
            <a:ext cx="6158865" cy="5979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线性表的链式存储结构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A658584F-98D4-4218-AAEB-934CE9C0CADC}"/>
              </a:ext>
            </a:extLst>
          </p:cNvPr>
          <p:cNvSpPr txBox="1"/>
          <p:nvPr/>
        </p:nvSpPr>
        <p:spPr>
          <a:xfrm>
            <a:off x="508063" y="1201081"/>
            <a:ext cx="10840065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2.3.1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单链表</a:t>
            </a:r>
          </a:p>
        </p:txBody>
      </p:sp>
    </p:spTree>
    <p:extLst>
      <p:ext uri="{BB962C8B-B14F-4D97-AF65-F5344CB8AC3E}">
        <p14:creationId xmlns:p14="http://schemas.microsoft.com/office/powerpoint/2010/main" val="114401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102" grpId="0"/>
      <p:bldP spid="103" grpId="0"/>
      <p:bldP spid="1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第一PPT，www.1ppt.com">
  <a:themeElements>
    <a:clrScheme name="自定义 2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2E25"/>
      </a:accent1>
      <a:accent2>
        <a:srgbClr val="F7B61D"/>
      </a:accent2>
      <a:accent3>
        <a:srgbClr val="333333"/>
      </a:accent3>
      <a:accent4>
        <a:srgbClr val="E92E25"/>
      </a:accent4>
      <a:accent5>
        <a:srgbClr val="F7B61D"/>
      </a:accent5>
      <a:accent6>
        <a:srgbClr val="333333"/>
      </a:accent6>
      <a:hlink>
        <a:srgbClr val="333333"/>
      </a:hlink>
      <a:folHlink>
        <a:srgbClr val="333333"/>
      </a:folHlink>
    </a:clrScheme>
    <a:fontScheme name="m5uj4kfc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1275</TotalTime>
  <Words>2291</Words>
  <Application>Microsoft Office PowerPoint</Application>
  <PresentationFormat>宽屏</PresentationFormat>
  <Paragraphs>642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Calibri</vt:lpstr>
      <vt:lpstr>Consolas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邓</cp:lastModifiedBy>
  <cp:revision>124</cp:revision>
  <dcterms:created xsi:type="dcterms:W3CDTF">2017-08-18T03:02:00Z</dcterms:created>
  <dcterms:modified xsi:type="dcterms:W3CDTF">2021-09-16T13:33:00Z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  <property fmtid="{D5CDD505-2E9C-101B-9397-08002B2CF9AE}" pid="3" name="KSORubyTemplateID">
    <vt:lpwstr>2</vt:lpwstr>
  </property>
</Properties>
</file>