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6" r:id="rId2"/>
    <p:sldId id="258" r:id="rId3"/>
    <p:sldId id="339" r:id="rId4"/>
    <p:sldId id="333" r:id="rId5"/>
    <p:sldId id="288" r:id="rId6"/>
    <p:sldId id="269" r:id="rId7"/>
    <p:sldId id="356" r:id="rId8"/>
    <p:sldId id="347" r:id="rId9"/>
    <p:sldId id="349" r:id="rId10"/>
    <p:sldId id="357" r:id="rId11"/>
    <p:sldId id="358" r:id="rId12"/>
    <p:sldId id="359" r:id="rId13"/>
    <p:sldId id="360" r:id="rId14"/>
    <p:sldId id="361" r:id="rId15"/>
    <p:sldId id="355" r:id="rId16"/>
    <p:sldId id="351" r:id="rId17"/>
    <p:sldId id="352" r:id="rId18"/>
    <p:sldId id="362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060AF"/>
    <a:srgbClr val="8C8CC5"/>
    <a:srgbClr val="535386"/>
    <a:srgbClr val="000000"/>
    <a:srgbClr val="CCECFF"/>
    <a:srgbClr val="FFFFFF"/>
    <a:srgbClr val="F2F2F2"/>
    <a:srgbClr val="11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 autoAdjust="0"/>
    <p:restoredTop sz="90989" autoAdjust="0"/>
  </p:normalViewPr>
  <p:slideViewPr>
    <p:cSldViewPr>
      <p:cViewPr varScale="1">
        <p:scale>
          <a:sx n="151" d="100"/>
          <a:sy n="151" d="100"/>
        </p:scale>
        <p:origin x="624" y="86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9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3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7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2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1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0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9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1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8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  <a:t>2021/10/7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ngxj615@hust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508" y="1259035"/>
            <a:ext cx="3672800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章　树和二叉树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1520" y="304293"/>
            <a:ext cx="2556284" cy="741054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数据结构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3D4F86-91F1-44ED-9B8A-9F4C61C9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5A3208-C3A2-421C-96B9-33A774A2574E}"/>
              </a:ext>
            </a:extLst>
          </p:cNvPr>
          <p:cNvSpPr txBox="1"/>
          <p:nvPr/>
        </p:nvSpPr>
        <p:spPr>
          <a:xfrm>
            <a:off x="1511659" y="1906376"/>
            <a:ext cx="3066429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树的定义与操作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59FA17-AAB9-4168-AB69-52053DD8FCB4}"/>
              </a:ext>
            </a:extLst>
          </p:cNvPr>
          <p:cNvSpPr txBox="1"/>
          <p:nvPr/>
        </p:nvSpPr>
        <p:spPr>
          <a:xfrm>
            <a:off x="2485251" y="3459027"/>
            <a:ext cx="4681499" cy="166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主讲人：邓贤君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00"/>
                </a:solidFill>
                <a:cs typeface="+mn-ea"/>
                <a:sym typeface="+mn-lt"/>
              </a:rPr>
              <a:t>华中科技大学、网络空间安全学院</a:t>
            </a:r>
            <a:endParaRPr lang="en-US" altLang="zh-CN" sz="1600" b="1" dirty="0">
              <a:solidFill>
                <a:srgbClr val="FFFF00"/>
              </a:solidFill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              Email: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dengxj615@hust.edu.cn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FFFF00"/>
                </a:solidFill>
                <a:cs typeface="+mn-ea"/>
                <a:sym typeface="+mn-lt"/>
              </a:rPr>
              <a:t>              Cell: 19986908208</a:t>
            </a: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        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Wechat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: dengxj615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或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13787704209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78269" y="1621524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3196377" y="2678877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75973" y="3671684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315862" y="1785444"/>
            <a:ext cx="241293" cy="189721"/>
            <a:chOff x="5348288" y="5818188"/>
            <a:chExt cx="1587500" cy="1246187"/>
          </a:xfrm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23442" y="2851808"/>
            <a:ext cx="241293" cy="189721"/>
            <a:chOff x="8366125" y="5818188"/>
            <a:chExt cx="1587500" cy="1246187"/>
          </a:xfrm>
        </p:grpSpPr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366125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8366125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299 w 507"/>
                <a:gd name="T15" fmla="*/ 54 h 304"/>
                <a:gd name="T16" fmla="*/ 432 w 507"/>
                <a:gd name="T17" fmla="*/ 54 h 304"/>
                <a:gd name="T18" fmla="*/ 432 w 507"/>
                <a:gd name="T19" fmla="*/ 184 h 304"/>
                <a:gd name="T20" fmla="*/ 299 w 507"/>
                <a:gd name="T21" fmla="*/ 184 h 304"/>
                <a:gd name="T22" fmla="*/ 299 w 507"/>
                <a:gd name="T23" fmla="*/ 54 h 304"/>
                <a:gd name="T24" fmla="*/ 75 w 507"/>
                <a:gd name="T25" fmla="*/ 54 h 304"/>
                <a:gd name="T26" fmla="*/ 259 w 507"/>
                <a:gd name="T27" fmla="*/ 54 h 304"/>
                <a:gd name="T28" fmla="*/ 259 w 507"/>
                <a:gd name="T29" fmla="*/ 75 h 304"/>
                <a:gd name="T30" fmla="*/ 75 w 507"/>
                <a:gd name="T31" fmla="*/ 75 h 304"/>
                <a:gd name="T32" fmla="*/ 75 w 507"/>
                <a:gd name="T33" fmla="*/ 54 h 304"/>
                <a:gd name="T34" fmla="*/ 75 w 507"/>
                <a:gd name="T35" fmla="*/ 109 h 304"/>
                <a:gd name="T36" fmla="*/ 259 w 507"/>
                <a:gd name="T37" fmla="*/ 109 h 304"/>
                <a:gd name="T38" fmla="*/ 259 w 507"/>
                <a:gd name="T39" fmla="*/ 130 h 304"/>
                <a:gd name="T40" fmla="*/ 75 w 507"/>
                <a:gd name="T41" fmla="*/ 130 h 304"/>
                <a:gd name="T42" fmla="*/ 75 w 507"/>
                <a:gd name="T43" fmla="*/ 109 h 304"/>
                <a:gd name="T44" fmla="*/ 75 w 507"/>
                <a:gd name="T45" fmla="*/ 163 h 304"/>
                <a:gd name="T46" fmla="*/ 259 w 507"/>
                <a:gd name="T47" fmla="*/ 163 h 304"/>
                <a:gd name="T48" fmla="*/ 259 w 507"/>
                <a:gd name="T49" fmla="*/ 184 h 304"/>
                <a:gd name="T50" fmla="*/ 75 w 507"/>
                <a:gd name="T51" fmla="*/ 184 h 304"/>
                <a:gd name="T52" fmla="*/ 75 w 507"/>
                <a:gd name="T53" fmla="*/ 163 h 304"/>
                <a:gd name="T54" fmla="*/ 75 w 507"/>
                <a:gd name="T55" fmla="*/ 217 h 304"/>
                <a:gd name="T56" fmla="*/ 432 w 507"/>
                <a:gd name="T57" fmla="*/ 217 h 304"/>
                <a:gd name="T58" fmla="*/ 432 w 507"/>
                <a:gd name="T59" fmla="*/ 238 h 304"/>
                <a:gd name="T60" fmla="*/ 75 w 507"/>
                <a:gd name="T61" fmla="*/ 238 h 304"/>
                <a:gd name="T62" fmla="*/ 75 w 507"/>
                <a:gd name="T63" fmla="*/ 21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299" y="54"/>
                  </a:moveTo>
                  <a:cubicBezTo>
                    <a:pt x="432" y="54"/>
                    <a:pt x="432" y="54"/>
                    <a:pt x="432" y="5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299" y="54"/>
                  </a:lnTo>
                  <a:close/>
                  <a:moveTo>
                    <a:pt x="75" y="54"/>
                  </a:moveTo>
                  <a:cubicBezTo>
                    <a:pt x="259" y="54"/>
                    <a:pt x="259" y="54"/>
                    <a:pt x="259" y="54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54"/>
                  </a:lnTo>
                  <a:close/>
                  <a:moveTo>
                    <a:pt x="75" y="109"/>
                  </a:moveTo>
                  <a:cubicBezTo>
                    <a:pt x="259" y="109"/>
                    <a:pt x="259" y="109"/>
                    <a:pt x="259" y="109"/>
                  </a:cubicBezTo>
                  <a:cubicBezTo>
                    <a:pt x="259" y="130"/>
                    <a:pt x="259" y="130"/>
                    <a:pt x="259" y="130"/>
                  </a:cubicBezTo>
                  <a:cubicBezTo>
                    <a:pt x="75" y="130"/>
                    <a:pt x="75" y="130"/>
                    <a:pt x="75" y="130"/>
                  </a:cubicBezTo>
                  <a:lnTo>
                    <a:pt x="75" y="109"/>
                  </a:lnTo>
                  <a:close/>
                  <a:moveTo>
                    <a:pt x="75" y="163"/>
                  </a:moveTo>
                  <a:cubicBezTo>
                    <a:pt x="259" y="163"/>
                    <a:pt x="259" y="163"/>
                    <a:pt x="259" y="16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75" y="184"/>
                    <a:pt x="75" y="184"/>
                    <a:pt x="75" y="184"/>
                  </a:cubicBezTo>
                  <a:lnTo>
                    <a:pt x="75" y="163"/>
                  </a:lnTo>
                  <a:close/>
                  <a:moveTo>
                    <a:pt x="75" y="217"/>
                  </a:moveTo>
                  <a:cubicBezTo>
                    <a:pt x="432" y="217"/>
                    <a:pt x="432" y="217"/>
                    <a:pt x="432" y="217"/>
                  </a:cubicBezTo>
                  <a:cubicBezTo>
                    <a:pt x="432" y="238"/>
                    <a:pt x="432" y="238"/>
                    <a:pt x="432" y="238"/>
                  </a:cubicBezTo>
                  <a:cubicBezTo>
                    <a:pt x="75" y="238"/>
                    <a:pt x="75" y="238"/>
                    <a:pt x="75" y="238"/>
                  </a:cubicBezTo>
                  <a:lnTo>
                    <a:pt x="75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13566" y="3835604"/>
            <a:ext cx="241293" cy="189721"/>
            <a:chOff x="11385550" y="5818188"/>
            <a:chExt cx="1587500" cy="1246187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1385550" y="5818188"/>
              <a:ext cx="1587500" cy="263525"/>
            </a:xfrm>
            <a:custGeom>
              <a:avLst/>
              <a:gdLst>
                <a:gd name="T0" fmla="*/ 470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0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1 w 507"/>
                <a:gd name="T21" fmla="*/ 46 h 84"/>
                <a:gd name="T22" fmla="*/ 49 w 507"/>
                <a:gd name="T23" fmla="*/ 59 h 84"/>
                <a:gd name="T24" fmla="*/ 99 w 507"/>
                <a:gd name="T25" fmla="*/ 59 h 84"/>
                <a:gd name="T26" fmla="*/ 87 w 507"/>
                <a:gd name="T27" fmla="*/ 46 h 84"/>
                <a:gd name="T28" fmla="*/ 99 w 507"/>
                <a:gd name="T29" fmla="*/ 33 h 84"/>
                <a:gd name="T30" fmla="*/ 112 w 507"/>
                <a:gd name="T31" fmla="*/ 46 h 84"/>
                <a:gd name="T32" fmla="*/ 99 w 507"/>
                <a:gd name="T33" fmla="*/ 59 h 84"/>
                <a:gd name="T34" fmla="*/ 150 w 507"/>
                <a:gd name="T35" fmla="*/ 59 h 84"/>
                <a:gd name="T36" fmla="*/ 137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0" y="0"/>
                    <a:pt x="470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1" y="39"/>
                    <a:pt x="61" y="46"/>
                  </a:cubicBezTo>
                  <a:cubicBezTo>
                    <a:pt x="61" y="53"/>
                    <a:pt x="56" y="59"/>
                    <a:pt x="49" y="59"/>
                  </a:cubicBezTo>
                  <a:close/>
                  <a:moveTo>
                    <a:pt x="99" y="59"/>
                  </a:moveTo>
                  <a:cubicBezTo>
                    <a:pt x="92" y="59"/>
                    <a:pt x="87" y="53"/>
                    <a:pt x="87" y="46"/>
                  </a:cubicBezTo>
                  <a:cubicBezTo>
                    <a:pt x="87" y="39"/>
                    <a:pt x="92" y="33"/>
                    <a:pt x="99" y="33"/>
                  </a:cubicBezTo>
                  <a:cubicBezTo>
                    <a:pt x="106" y="33"/>
                    <a:pt x="112" y="39"/>
                    <a:pt x="112" y="46"/>
                  </a:cubicBezTo>
                  <a:cubicBezTo>
                    <a:pt x="112" y="53"/>
                    <a:pt x="106" y="59"/>
                    <a:pt x="99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7" y="53"/>
                    <a:pt x="137" y="46"/>
                  </a:cubicBezTo>
                  <a:cubicBezTo>
                    <a:pt x="137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13855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0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61 w 507"/>
                <a:gd name="T15" fmla="*/ 136 h 304"/>
                <a:gd name="T16" fmla="*/ 166 w 507"/>
                <a:gd name="T17" fmla="*/ 131 h 304"/>
                <a:gd name="T18" fmla="*/ 169 w 507"/>
                <a:gd name="T19" fmla="*/ 131 h 304"/>
                <a:gd name="T20" fmla="*/ 179 w 507"/>
                <a:gd name="T21" fmla="*/ 108 h 304"/>
                <a:gd name="T22" fmla="*/ 177 w 507"/>
                <a:gd name="T23" fmla="*/ 106 h 304"/>
                <a:gd name="T24" fmla="*/ 177 w 507"/>
                <a:gd name="T25" fmla="*/ 98 h 304"/>
                <a:gd name="T26" fmla="*/ 200 w 507"/>
                <a:gd name="T27" fmla="*/ 75 h 304"/>
                <a:gd name="T28" fmla="*/ 207 w 507"/>
                <a:gd name="T29" fmla="*/ 75 h 304"/>
                <a:gd name="T30" fmla="*/ 209 w 507"/>
                <a:gd name="T31" fmla="*/ 77 h 304"/>
                <a:gd name="T32" fmla="*/ 232 w 507"/>
                <a:gd name="T33" fmla="*/ 68 h 304"/>
                <a:gd name="T34" fmla="*/ 232 w 507"/>
                <a:gd name="T35" fmla="*/ 65 h 304"/>
                <a:gd name="T36" fmla="*/ 237 w 507"/>
                <a:gd name="T37" fmla="*/ 60 h 304"/>
                <a:gd name="T38" fmla="*/ 269 w 507"/>
                <a:gd name="T39" fmla="*/ 60 h 304"/>
                <a:gd name="T40" fmla="*/ 275 w 507"/>
                <a:gd name="T41" fmla="*/ 65 h 304"/>
                <a:gd name="T42" fmla="*/ 275 w 507"/>
                <a:gd name="T43" fmla="*/ 68 h 304"/>
                <a:gd name="T44" fmla="*/ 297 w 507"/>
                <a:gd name="T45" fmla="*/ 77 h 304"/>
                <a:gd name="T46" fmla="*/ 299 w 507"/>
                <a:gd name="T47" fmla="*/ 75 h 304"/>
                <a:gd name="T48" fmla="*/ 307 w 507"/>
                <a:gd name="T49" fmla="*/ 75 h 304"/>
                <a:gd name="T50" fmla="*/ 330 w 507"/>
                <a:gd name="T51" fmla="*/ 98 h 304"/>
                <a:gd name="T52" fmla="*/ 330 w 507"/>
                <a:gd name="T53" fmla="*/ 106 h 304"/>
                <a:gd name="T54" fmla="*/ 328 w 507"/>
                <a:gd name="T55" fmla="*/ 108 h 304"/>
                <a:gd name="T56" fmla="*/ 337 w 507"/>
                <a:gd name="T57" fmla="*/ 131 h 304"/>
                <a:gd name="T58" fmla="*/ 340 w 507"/>
                <a:gd name="T59" fmla="*/ 131 h 304"/>
                <a:gd name="T60" fmla="*/ 345 w 507"/>
                <a:gd name="T61" fmla="*/ 136 h 304"/>
                <a:gd name="T62" fmla="*/ 345 w 507"/>
                <a:gd name="T63" fmla="*/ 168 h 304"/>
                <a:gd name="T64" fmla="*/ 340 w 507"/>
                <a:gd name="T65" fmla="*/ 173 h 304"/>
                <a:gd name="T66" fmla="*/ 337 w 507"/>
                <a:gd name="T67" fmla="*/ 173 h 304"/>
                <a:gd name="T68" fmla="*/ 328 w 507"/>
                <a:gd name="T69" fmla="*/ 196 h 304"/>
                <a:gd name="T70" fmla="*/ 330 w 507"/>
                <a:gd name="T71" fmla="*/ 198 h 304"/>
                <a:gd name="T72" fmla="*/ 330 w 507"/>
                <a:gd name="T73" fmla="*/ 206 h 304"/>
                <a:gd name="T74" fmla="*/ 307 w 507"/>
                <a:gd name="T75" fmla="*/ 229 h 304"/>
                <a:gd name="T76" fmla="*/ 299 w 507"/>
                <a:gd name="T77" fmla="*/ 229 h 304"/>
                <a:gd name="T78" fmla="*/ 297 w 507"/>
                <a:gd name="T79" fmla="*/ 226 h 304"/>
                <a:gd name="T80" fmla="*/ 275 w 507"/>
                <a:gd name="T81" fmla="*/ 236 h 304"/>
                <a:gd name="T82" fmla="*/ 275 w 507"/>
                <a:gd name="T83" fmla="*/ 239 h 304"/>
                <a:gd name="T84" fmla="*/ 269 w 507"/>
                <a:gd name="T85" fmla="*/ 244 h 304"/>
                <a:gd name="T86" fmla="*/ 237 w 507"/>
                <a:gd name="T87" fmla="*/ 244 h 304"/>
                <a:gd name="T88" fmla="*/ 232 w 507"/>
                <a:gd name="T89" fmla="*/ 239 h 304"/>
                <a:gd name="T90" fmla="*/ 232 w 507"/>
                <a:gd name="T91" fmla="*/ 236 h 304"/>
                <a:gd name="T92" fmla="*/ 209 w 507"/>
                <a:gd name="T93" fmla="*/ 226 h 304"/>
                <a:gd name="T94" fmla="*/ 207 w 507"/>
                <a:gd name="T95" fmla="*/ 229 h 304"/>
                <a:gd name="T96" fmla="*/ 200 w 507"/>
                <a:gd name="T97" fmla="*/ 229 h 304"/>
                <a:gd name="T98" fmla="*/ 177 w 507"/>
                <a:gd name="T99" fmla="*/ 206 h 304"/>
                <a:gd name="T100" fmla="*/ 177 w 507"/>
                <a:gd name="T101" fmla="*/ 198 h 304"/>
                <a:gd name="T102" fmla="*/ 179 w 507"/>
                <a:gd name="T103" fmla="*/ 196 h 304"/>
                <a:gd name="T104" fmla="*/ 169 w 507"/>
                <a:gd name="T105" fmla="*/ 173 h 304"/>
                <a:gd name="T106" fmla="*/ 166 w 507"/>
                <a:gd name="T107" fmla="*/ 173 h 304"/>
                <a:gd name="T108" fmla="*/ 161 w 507"/>
                <a:gd name="T109" fmla="*/ 168 h 304"/>
                <a:gd name="T110" fmla="*/ 161 w 507"/>
                <a:gd name="T111" fmla="*/ 13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0" y="304"/>
                    <a:pt x="470" y="304"/>
                    <a:pt x="470" y="304"/>
                  </a:cubicBezTo>
                  <a:cubicBezTo>
                    <a:pt x="490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61" y="136"/>
                  </a:moveTo>
                  <a:cubicBezTo>
                    <a:pt x="161" y="133"/>
                    <a:pt x="163" y="131"/>
                    <a:pt x="166" y="131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1" y="122"/>
                    <a:pt x="175" y="115"/>
                    <a:pt x="179" y="10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5" y="104"/>
                    <a:pt x="175" y="100"/>
                    <a:pt x="177" y="98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3"/>
                    <a:pt x="205" y="73"/>
                    <a:pt x="207" y="75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6" y="73"/>
                    <a:pt x="224" y="70"/>
                    <a:pt x="232" y="68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2"/>
                    <a:pt x="234" y="60"/>
                    <a:pt x="237" y="60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72" y="60"/>
                    <a:pt x="275" y="62"/>
                    <a:pt x="275" y="65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83" y="70"/>
                    <a:pt x="290" y="73"/>
                    <a:pt x="297" y="77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301" y="73"/>
                    <a:pt x="305" y="73"/>
                    <a:pt x="307" y="75"/>
                  </a:cubicBezTo>
                  <a:cubicBezTo>
                    <a:pt x="330" y="98"/>
                    <a:pt x="330" y="98"/>
                    <a:pt x="330" y="98"/>
                  </a:cubicBezTo>
                  <a:cubicBezTo>
                    <a:pt x="332" y="100"/>
                    <a:pt x="332" y="104"/>
                    <a:pt x="330" y="106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2" y="115"/>
                    <a:pt x="335" y="122"/>
                    <a:pt x="337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3" y="131"/>
                    <a:pt x="345" y="133"/>
                    <a:pt x="345" y="136"/>
                  </a:cubicBezTo>
                  <a:cubicBezTo>
                    <a:pt x="345" y="168"/>
                    <a:pt x="345" y="168"/>
                    <a:pt x="345" y="168"/>
                  </a:cubicBezTo>
                  <a:cubicBezTo>
                    <a:pt x="345" y="171"/>
                    <a:pt x="343" y="173"/>
                    <a:pt x="340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5" y="182"/>
                    <a:pt x="332" y="189"/>
                    <a:pt x="328" y="196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2" y="200"/>
                    <a:pt x="332" y="204"/>
                    <a:pt x="330" y="206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5" y="231"/>
                    <a:pt x="301" y="231"/>
                    <a:pt x="299" y="229"/>
                  </a:cubicBezTo>
                  <a:cubicBezTo>
                    <a:pt x="297" y="226"/>
                    <a:pt x="297" y="226"/>
                    <a:pt x="297" y="226"/>
                  </a:cubicBezTo>
                  <a:cubicBezTo>
                    <a:pt x="290" y="231"/>
                    <a:pt x="283" y="234"/>
                    <a:pt x="275" y="236"/>
                  </a:cubicBezTo>
                  <a:cubicBezTo>
                    <a:pt x="275" y="239"/>
                    <a:pt x="275" y="239"/>
                    <a:pt x="275" y="239"/>
                  </a:cubicBezTo>
                  <a:cubicBezTo>
                    <a:pt x="275" y="242"/>
                    <a:pt x="272" y="244"/>
                    <a:pt x="269" y="244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34" y="244"/>
                    <a:pt x="232" y="242"/>
                    <a:pt x="232" y="239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24" y="234"/>
                    <a:pt x="216" y="231"/>
                    <a:pt x="209" y="226"/>
                  </a:cubicBezTo>
                  <a:cubicBezTo>
                    <a:pt x="207" y="229"/>
                    <a:pt x="207" y="229"/>
                    <a:pt x="207" y="229"/>
                  </a:cubicBezTo>
                  <a:cubicBezTo>
                    <a:pt x="205" y="231"/>
                    <a:pt x="202" y="231"/>
                    <a:pt x="200" y="229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4"/>
                    <a:pt x="175" y="200"/>
                    <a:pt x="177" y="198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5" y="189"/>
                    <a:pt x="171" y="182"/>
                    <a:pt x="169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3" y="173"/>
                    <a:pt x="161" y="171"/>
                    <a:pt x="161" y="168"/>
                  </a:cubicBezTo>
                  <a:lnTo>
                    <a:pt x="161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12049125" y="6453188"/>
              <a:ext cx="261937" cy="260350"/>
            </a:xfrm>
            <a:custGeom>
              <a:avLst/>
              <a:gdLst>
                <a:gd name="T0" fmla="*/ 42 w 84"/>
                <a:gd name="T1" fmla="*/ 83 h 83"/>
                <a:gd name="T2" fmla="*/ 84 w 84"/>
                <a:gd name="T3" fmla="*/ 42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42 w 84"/>
                <a:gd name="T11" fmla="*/ 31 h 83"/>
                <a:gd name="T12" fmla="*/ 53 w 84"/>
                <a:gd name="T13" fmla="*/ 42 h 83"/>
                <a:gd name="T14" fmla="*/ 42 w 84"/>
                <a:gd name="T15" fmla="*/ 53 h 83"/>
                <a:gd name="T16" fmla="*/ 31 w 84"/>
                <a:gd name="T17" fmla="*/ 42 h 83"/>
                <a:gd name="T18" fmla="*/ 42 w 84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83"/>
                  </a:move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lose/>
                  <a:moveTo>
                    <a:pt x="42" y="31"/>
                  </a:moveTo>
                  <a:cubicBezTo>
                    <a:pt x="48" y="31"/>
                    <a:pt x="53" y="36"/>
                    <a:pt x="53" y="42"/>
                  </a:cubicBezTo>
                  <a:cubicBezTo>
                    <a:pt x="53" y="48"/>
                    <a:pt x="48" y="53"/>
                    <a:pt x="42" y="53"/>
                  </a:cubicBezTo>
                  <a:cubicBezTo>
                    <a:pt x="36" y="53"/>
                    <a:pt x="31" y="48"/>
                    <a:pt x="31" y="42"/>
                  </a:cubicBezTo>
                  <a:cubicBezTo>
                    <a:pt x="31" y="36"/>
                    <a:pt x="36" y="31"/>
                    <a:pt x="4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sp>
        <p:nvSpPr>
          <p:cNvPr id="4" name="iṩḷiďê"/>
          <p:cNvSpPr/>
          <p:nvPr/>
        </p:nvSpPr>
        <p:spPr>
          <a:xfrm>
            <a:off x="3745683" y="1665596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查找类</a:t>
            </a:r>
            <a:endParaRPr lang="en-US" altLang="zh-CN" sz="1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4" name="iṩḷiďê"/>
          <p:cNvSpPr/>
          <p:nvPr/>
        </p:nvSpPr>
        <p:spPr>
          <a:xfrm>
            <a:off x="4231810" y="2721354"/>
            <a:ext cx="680377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插入类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7" name="iṩḷiďê"/>
          <p:cNvSpPr/>
          <p:nvPr/>
        </p:nvSpPr>
        <p:spPr>
          <a:xfrm>
            <a:off x="4185523" y="3725210"/>
            <a:ext cx="772949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删除类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8E4EECB-C808-4BEA-8575-A6875650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509106"/>
            <a:ext cx="2597612" cy="2650745"/>
          </a:xfrm>
          <a:prstGeom prst="rect">
            <a:avLst/>
          </a:prstGeom>
        </p:spPr>
      </p:pic>
      <p:sp>
        <p:nvSpPr>
          <p:cNvPr id="86" name="文本框 37">
            <a:extLst>
              <a:ext uri="{FF2B5EF4-FFF2-40B4-BE49-F238E27FC236}">
                <a16:creationId xmlns:a16="http://schemas.microsoft.com/office/drawing/2014/main" id="{F332BE68-0C82-4869-90D9-2CA4693AB9F9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267294D-646C-41CD-B039-D9E7490A2F08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4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9" grpId="0" animBg="1"/>
      <p:bldP spid="4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B168BE9-E22C-4E95-950A-75CD717121A6}"/>
              </a:ext>
            </a:extLst>
          </p:cNvPr>
          <p:cNvSpPr txBox="1"/>
          <p:nvPr/>
        </p:nvSpPr>
        <p:spPr>
          <a:xfrm>
            <a:off x="1619672" y="1417964"/>
            <a:ext cx="11698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1800" b="1" dirty="0">
                <a:solidFill>
                  <a:srgbClr val="FF0000"/>
                </a:solidFill>
                <a:cs typeface="+mn-ea"/>
                <a:sym typeface="+mn-lt"/>
              </a:rPr>
              <a:t>查找类</a:t>
            </a:r>
            <a:endParaRPr lang="en-US" altLang="zh-CN" sz="1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462929-B223-497E-8BCB-DE9FCCABE1FA}"/>
              </a:ext>
            </a:extLst>
          </p:cNvPr>
          <p:cNvSpPr txBox="1"/>
          <p:nvPr/>
        </p:nvSpPr>
        <p:spPr>
          <a:xfrm>
            <a:off x="2792942" y="1926996"/>
            <a:ext cx="5112060" cy="2937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Root(T)                            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求树的根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Value(T,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cur_e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)                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求当前结点的元素值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Parent(T,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cur_e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)               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求当前结点的双亲结点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LeftChild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cur_e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)          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求当前结点的最左孩子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RightSibling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cur_e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)     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求当前结点的右兄弟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TreeEmpty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(T)                  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判定树是否为空树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TreeDepth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(T)                   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求树的深度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TraverseTree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 T, Visit( ) ) //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遍历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4D7D348-0DA3-4375-9862-006DF51B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2509106"/>
            <a:ext cx="2597612" cy="2650745"/>
          </a:xfrm>
          <a:prstGeom prst="rect">
            <a:avLst/>
          </a:prstGeom>
        </p:spPr>
      </p:pic>
      <p:sp>
        <p:nvSpPr>
          <p:cNvPr id="16" name="文本框 37">
            <a:extLst>
              <a:ext uri="{FF2B5EF4-FFF2-40B4-BE49-F238E27FC236}">
                <a16:creationId xmlns:a16="http://schemas.microsoft.com/office/drawing/2014/main" id="{DD84F37B-BF12-4137-96CA-CDA48FA45781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215F59-4A34-40D0-A272-BC17EFDCB88F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B168BE9-E22C-4E95-950A-75CD717121A6}"/>
              </a:ext>
            </a:extLst>
          </p:cNvPr>
          <p:cNvSpPr txBox="1"/>
          <p:nvPr/>
        </p:nvSpPr>
        <p:spPr>
          <a:xfrm>
            <a:off x="1619672" y="1417964"/>
            <a:ext cx="11698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1800" b="1" dirty="0">
                <a:solidFill>
                  <a:srgbClr val="FF0000"/>
                </a:solidFill>
                <a:cs typeface="+mn-ea"/>
                <a:sym typeface="+mn-lt"/>
              </a:rPr>
              <a:t>插入类</a:t>
            </a:r>
            <a:endParaRPr lang="en-US" altLang="zh-CN" sz="1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462929-B223-497E-8BCB-DE9FCCABE1FA}"/>
              </a:ext>
            </a:extLst>
          </p:cNvPr>
          <p:cNvSpPr txBox="1"/>
          <p:nvPr/>
        </p:nvSpPr>
        <p:spPr>
          <a:xfrm>
            <a:off x="2804735" y="1976918"/>
            <a:ext cx="5100300" cy="1857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InitTree</a:t>
            </a:r>
            <a:r>
              <a:rPr lang="en-US" altLang="zh-CN" dirty="0"/>
              <a:t>(&amp;T)                       // </a:t>
            </a:r>
            <a:r>
              <a:rPr lang="zh-CN" altLang="en-US" dirty="0"/>
              <a:t>初始化置空树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CreateTree</a:t>
            </a:r>
            <a:r>
              <a:rPr lang="en-US" altLang="zh-CN" dirty="0"/>
              <a:t>(&amp;T, definition) // </a:t>
            </a:r>
            <a:r>
              <a:rPr lang="zh-CN" altLang="en-US" dirty="0"/>
              <a:t>按定义构造树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Assign(T, </a:t>
            </a:r>
            <a:r>
              <a:rPr lang="en-US" altLang="zh-CN" dirty="0" err="1"/>
              <a:t>cur_e</a:t>
            </a:r>
            <a:r>
              <a:rPr lang="en-US" altLang="zh-CN" dirty="0"/>
              <a:t>, value)       // </a:t>
            </a:r>
            <a:r>
              <a:rPr lang="zh-CN" altLang="en-US" dirty="0"/>
              <a:t>给当前结点赋值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    // </a:t>
            </a:r>
            <a:r>
              <a:rPr lang="zh-CN" altLang="en-US" dirty="0"/>
              <a:t>将以 </a:t>
            </a:r>
            <a:r>
              <a:rPr lang="en-US" altLang="zh-CN" dirty="0"/>
              <a:t>c</a:t>
            </a:r>
            <a:r>
              <a:rPr lang="zh-CN" altLang="en-US" dirty="0"/>
              <a:t>为根的树插入为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                                            </a:t>
            </a:r>
            <a:r>
              <a:rPr lang="en-US" altLang="zh-CN" dirty="0"/>
              <a:t>//</a:t>
            </a:r>
            <a:r>
              <a:rPr lang="zh-CN" altLang="en-US" dirty="0"/>
              <a:t> 结点 </a:t>
            </a:r>
            <a:r>
              <a:rPr lang="en-US" altLang="zh-CN" dirty="0"/>
              <a:t>p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棵子树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4D7D348-0DA3-4375-9862-006DF51BA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3"/>
          <a:stretch/>
        </p:blipFill>
        <p:spPr>
          <a:xfrm flipH="1">
            <a:off x="0" y="2509106"/>
            <a:ext cx="2303748" cy="2650745"/>
          </a:xfrm>
          <a:prstGeom prst="rect">
            <a:avLst/>
          </a:prstGeom>
        </p:spPr>
      </p:pic>
      <p:sp>
        <p:nvSpPr>
          <p:cNvPr id="16" name="文本框 37">
            <a:extLst>
              <a:ext uri="{FF2B5EF4-FFF2-40B4-BE49-F238E27FC236}">
                <a16:creationId xmlns:a16="http://schemas.microsoft.com/office/drawing/2014/main" id="{DD84F37B-BF12-4137-96CA-CDA48FA45781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215F59-4A34-40D0-A272-BC17EFDCB88F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91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B168BE9-E22C-4E95-950A-75CD717121A6}"/>
              </a:ext>
            </a:extLst>
          </p:cNvPr>
          <p:cNvSpPr txBox="1"/>
          <p:nvPr/>
        </p:nvSpPr>
        <p:spPr>
          <a:xfrm>
            <a:off x="1619672" y="1417964"/>
            <a:ext cx="11698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删除</a:t>
            </a:r>
            <a:r>
              <a:rPr lang="zh-CN" altLang="en-US" sz="1800" b="1" dirty="0">
                <a:solidFill>
                  <a:srgbClr val="FF0000"/>
                </a:solidFill>
                <a:cs typeface="+mn-ea"/>
                <a:sym typeface="+mn-lt"/>
              </a:rPr>
              <a:t>类</a:t>
            </a:r>
            <a:endParaRPr lang="en-US" altLang="zh-CN" sz="1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462929-B223-497E-8BCB-DE9FCCABE1FA}"/>
              </a:ext>
            </a:extLst>
          </p:cNvPr>
          <p:cNvSpPr txBox="1"/>
          <p:nvPr/>
        </p:nvSpPr>
        <p:spPr>
          <a:xfrm>
            <a:off x="2783478" y="1999018"/>
            <a:ext cx="5640949" cy="1137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(&amp;T)     // </a:t>
            </a:r>
            <a:r>
              <a:rPr lang="zh-CN" altLang="en-US" dirty="0"/>
              <a:t>将树清空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DestroyTree</a:t>
            </a:r>
            <a:r>
              <a:rPr lang="en-US" altLang="zh-CN" dirty="0"/>
              <a:t>(&amp;T) // </a:t>
            </a:r>
            <a:r>
              <a:rPr lang="zh-CN" altLang="en-US" dirty="0"/>
              <a:t>销毁树的结构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DeleteChild</a:t>
            </a:r>
            <a:r>
              <a:rPr lang="en-US" altLang="zh-CN" dirty="0"/>
              <a:t>(&amp;T, &amp;p, </a:t>
            </a:r>
            <a:r>
              <a:rPr lang="en-US" altLang="zh-CN" dirty="0" err="1"/>
              <a:t>i</a:t>
            </a:r>
            <a:r>
              <a:rPr lang="en-US" altLang="zh-CN"/>
              <a:t>)  // </a:t>
            </a:r>
            <a:r>
              <a:rPr lang="zh-CN" altLang="en-US" dirty="0"/>
              <a:t>删除结点 </a:t>
            </a:r>
            <a:r>
              <a:rPr lang="en-US" altLang="zh-CN" dirty="0"/>
              <a:t>p</a:t>
            </a:r>
            <a:r>
              <a:rPr lang="zh-CN" altLang="en-US" dirty="0"/>
              <a:t>的第 </a:t>
            </a:r>
            <a:r>
              <a:rPr lang="en-US" altLang="zh-CN" dirty="0" err="1"/>
              <a:t>i</a:t>
            </a:r>
            <a:r>
              <a:rPr lang="zh-CN" altLang="en-US" dirty="0"/>
              <a:t>棵子树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4D7D348-0DA3-4375-9862-006DF51BA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3"/>
          <a:stretch/>
        </p:blipFill>
        <p:spPr>
          <a:xfrm flipH="1">
            <a:off x="0" y="2509106"/>
            <a:ext cx="2303748" cy="2650745"/>
          </a:xfrm>
          <a:prstGeom prst="rect">
            <a:avLst/>
          </a:prstGeom>
        </p:spPr>
      </p:pic>
      <p:sp>
        <p:nvSpPr>
          <p:cNvPr id="16" name="文本框 37">
            <a:extLst>
              <a:ext uri="{FF2B5EF4-FFF2-40B4-BE49-F238E27FC236}">
                <a16:creationId xmlns:a16="http://schemas.microsoft.com/office/drawing/2014/main" id="{DD84F37B-BF12-4137-96CA-CDA48FA45781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215F59-4A34-40D0-A272-BC17EFDCB88F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8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6" y="2824572"/>
            <a:ext cx="2315383" cy="2362743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E8C89291-1D9F-48BB-96F9-E67DECE1E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322533"/>
            <a:ext cx="7092788" cy="253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1800" kern="0" dirty="0">
                <a:latin typeface="+mn-lt"/>
                <a:ea typeface="+mn-ea"/>
                <a:cs typeface="+mn-ea"/>
                <a:sym typeface="+mn-lt"/>
              </a:rPr>
              <a:t>遍历树</a:t>
            </a:r>
            <a:r>
              <a:rPr lang="en-US" altLang="zh-CN" sz="1800" kern="0" dirty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        按某种规则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次序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访问树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的每一个结点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R="0" lvl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   一次且一次的过程。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求树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的深度</a:t>
            </a:r>
            <a:r>
              <a:rPr lang="zh-CN" altLang="en-US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树从根结点开始往下数，叶子结点所在的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R="0" lvl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          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最大层数称为树的深度。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求结点的度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  结点的孩子数目称为该结点的度。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求树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的叶子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800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非叶子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：叶子的度为</a:t>
            </a:r>
            <a:r>
              <a:rPr kumimoji="0" lang="en-US" altLang="zh-CN" sz="18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  </a:t>
            </a:r>
          </a:p>
        </p:txBody>
      </p:sp>
      <p:sp>
        <p:nvSpPr>
          <p:cNvPr id="5" name="文本框 37">
            <a:extLst>
              <a:ext uri="{FF2B5EF4-FFF2-40B4-BE49-F238E27FC236}">
                <a16:creationId xmlns:a16="http://schemas.microsoft.com/office/drawing/2014/main" id="{9596F59B-F1C9-450F-9C03-49D0E440BBB4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764DF-7366-4A7A-BB7F-5EF947D2E6CF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84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8ED72A9-893B-415F-AE05-E712706C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6" y="2824572"/>
            <a:ext cx="2315383" cy="2362743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DE289008-1B3B-40B2-BF78-4763733E5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192" y="974040"/>
            <a:ext cx="6704731" cy="2951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直接构建树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 按某种规则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次序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描述树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的每一个结点，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R="0" lvl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            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读入后一次构建成树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Definition</a:t>
            </a:r>
            <a:endParaRPr lang="en-US" altLang="zh-CN" sz="1800" kern="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求结点的双亲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：树从根结点开始往下访问，如果该结点的孩子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R="0" lvl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            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是当前结点，则该结点</a:t>
            </a:r>
            <a:r>
              <a:rPr lang="zh-CN" altLang="en-US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当前结点的双亲。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求结点的兄弟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：当前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ea"/>
                <a:sym typeface="+mn-lt"/>
              </a:rPr>
              <a:t>结点双亲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ea"/>
                <a:sym typeface="+mn-lt"/>
              </a:rPr>
              <a:t>其他孩子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是当前结点的兄弟。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285750" marR="0" lvl="0" indent="-2857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插入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删除子树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：插入成为第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个子树。</a:t>
            </a:r>
          </a:p>
        </p:txBody>
      </p:sp>
      <p:sp>
        <p:nvSpPr>
          <p:cNvPr id="5" name="文本框 37">
            <a:extLst>
              <a:ext uri="{FF2B5EF4-FFF2-40B4-BE49-F238E27FC236}">
                <a16:creationId xmlns:a16="http://schemas.microsoft.com/office/drawing/2014/main" id="{DCCADD68-7348-4C50-8017-6C87BB2D4F77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05568-CB34-43C4-8D8F-AC14DC55210A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95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9A712AA1-AE72-49F0-94F6-581D72FC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6" y="2824572"/>
            <a:ext cx="2315383" cy="2362743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FA3940-937E-4AFE-9862-7D21A6D84EB2}"/>
              </a:ext>
            </a:extLst>
          </p:cNvPr>
          <p:cNvGrpSpPr/>
          <p:nvPr/>
        </p:nvGrpSpPr>
        <p:grpSpPr>
          <a:xfrm>
            <a:off x="2711197" y="2183339"/>
            <a:ext cx="1616318" cy="2127349"/>
            <a:chOff x="1371600" y="1989138"/>
            <a:chExt cx="1676400" cy="2542959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B9FA1FD-28EE-44A9-867E-1E183978F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415" y="4076507"/>
              <a:ext cx="685800" cy="45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树</a:t>
              </a:r>
              <a:r>
                <a:rPr lang="en-US" altLang="zh-CN" sz="16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66E3C84B-B3BD-4E45-BE72-B168B0232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875" y="2370138"/>
              <a:ext cx="288925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7DF7312C-6A36-4568-AC28-8B95DCA1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525" y="2370138"/>
              <a:ext cx="320675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D00A36-3683-4669-A394-53EE2A7B4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9035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9A28CA-21B6-4F92-828E-F366960FC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891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AAEDEB-7290-480F-8822-2A35B1AC2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7417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09F36E-E9E1-4DDE-AB08-A93D1CBC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9035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54918D-DC47-430D-B489-00F05FBAA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9035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F343AFDB-18C5-4679-9BA5-1AFF50935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237013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B3997561-FC7E-4521-A40E-216FF913A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2845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45B278-E078-4C0D-A415-637F2659E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37417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7B52DE-5C19-4B39-A9F8-DBA8CF25D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7417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EC2EA5B8-A0FB-4F43-A97E-D3DC58FD9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3284538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1575C16-3003-4B54-AAAB-0CFE0B6CC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3284538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</p:grpSp>
      <p:sp>
        <p:nvSpPr>
          <p:cNvPr id="18" name="Text Box 17">
            <a:extLst>
              <a:ext uri="{FF2B5EF4-FFF2-40B4-BE49-F238E27FC236}">
                <a16:creationId xmlns:a16="http://schemas.microsoft.com/office/drawing/2014/main" id="{636B3D85-41A7-4AD4-A24E-B62D67F6E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32" y="4215500"/>
            <a:ext cx="6173092" cy="74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的广义表形式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altLang="zh-CN" sz="1600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C,D</a:t>
            </a:r>
            <a:r>
              <a:rPr lang="en-US" altLang="zh-CN" sz="1600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,E,F</a:t>
            </a:r>
            <a:r>
              <a:rPr lang="en-US" altLang="zh-CN" sz="1600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G,</a:t>
            </a:r>
            <a:r>
              <a:rPr lang="en-US" altLang="zh-CN" sz="1600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广义表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A=(B,E,F)=((C,D),( ),(G))=((( ),( )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,( ),(( )))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8734260E-BB6A-41EB-B21B-D97E1274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3863843"/>
            <a:ext cx="2362200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广义表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的树形表示</a:t>
            </a:r>
            <a:endParaRPr lang="zh-CN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0FAD20D-A672-4EC2-9EA7-0C1D8B7CBBFB}"/>
              </a:ext>
            </a:extLst>
          </p:cNvPr>
          <p:cNvGrpSpPr/>
          <p:nvPr/>
        </p:nvGrpSpPr>
        <p:grpSpPr>
          <a:xfrm>
            <a:off x="5107209" y="2077211"/>
            <a:ext cx="1652840" cy="1820142"/>
            <a:chOff x="4527550" y="1975278"/>
            <a:chExt cx="1752600" cy="2285508"/>
          </a:xfrm>
        </p:grpSpPr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384C6D5-80D9-4949-977F-A0A9BAF3A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6825" y="2462213"/>
              <a:ext cx="365125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57F8C-99E1-4B00-B6C6-9E9CA5DD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150" y="29956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ED5468-DF7F-43FE-A6A1-F58852488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2081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92C46C-7A5E-4E08-993C-27C4F1C0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150" y="3833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5653AB-D09C-4670-B07B-A1021F09E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29956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E7B243-A1D3-40E6-BAC8-B2B17E8F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350" y="29956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C3E0B8D6-FA4B-4E73-8BDC-B71497FA5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150" y="24622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B6E37F95-A378-4194-83B2-A0810B963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1550" y="337661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3EB986F-0AD6-4B18-A4BB-59C8724A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550" y="3833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96594E-318A-4BAC-B475-01D19754B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3833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6BDC42B2-3800-4225-97BA-3089CC52D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6150" y="3376613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9B52DB49-EEE6-497A-BACA-671DEE18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950" y="3376613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071EC07-ABAD-40F3-B000-A4CE5A467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100" y="1975278"/>
              <a:ext cx="304800" cy="47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6864F32D-518E-4756-9412-72070657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271" y="2916238"/>
              <a:ext cx="340292" cy="47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EFD51B06-5112-4732-97E0-EBA3B78C8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33" y="3754437"/>
              <a:ext cx="340292" cy="47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1BE980C2-52D3-4353-B249-F8543E95F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6060" y="3783015"/>
              <a:ext cx="352189" cy="47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CE38F738-3515-408D-8620-AF5DC3ECE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3858" y="2916238"/>
              <a:ext cx="328392" cy="47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2F033483-618C-4871-B4AC-93435A316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044" y="2919413"/>
              <a:ext cx="316494" cy="47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DB6903D0-C626-4541-8405-7C5B54CA3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198" y="3775075"/>
              <a:ext cx="352189" cy="47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1FA3E75E-A9C1-42EA-9279-BB669471B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0550" y="2462213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</p:grpSp>
      <p:sp>
        <p:nvSpPr>
          <p:cNvPr id="40" name="Text Box 39">
            <a:extLst>
              <a:ext uri="{FF2B5EF4-FFF2-40B4-BE49-F238E27FC236}">
                <a16:creationId xmlns:a16="http://schemas.microsoft.com/office/drawing/2014/main" id="{62D3F902-151A-4658-B882-C5BFF9C3A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332" y="1707391"/>
            <a:ext cx="7093120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的广义表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=(T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的根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(T</a:t>
            </a:r>
            <a:r>
              <a:rPr lang="en-US" altLang="zh-CN" sz="1600" baseline="-18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,T</a:t>
            </a:r>
            <a:r>
              <a:rPr lang="en-US" altLang="zh-CN" sz="1600" baseline="-18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,...,T</a:t>
            </a:r>
            <a:r>
              <a:rPr lang="en-US" altLang="zh-CN" sz="1600" baseline="-18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))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，其中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altLang="zh-CN" sz="1600" baseline="-180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的子树，也是广义表。 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(1≤i≤m)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CFB53CF-29E2-4936-8FEF-D343189839B6}"/>
              </a:ext>
            </a:extLst>
          </p:cNvPr>
          <p:cNvSpPr txBox="1"/>
          <p:nvPr/>
        </p:nvSpPr>
        <p:spPr>
          <a:xfrm>
            <a:off x="1594251" y="1265389"/>
            <a:ext cx="960914" cy="417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广义表</a:t>
            </a:r>
          </a:p>
        </p:txBody>
      </p:sp>
      <p:sp>
        <p:nvSpPr>
          <p:cNvPr id="46" name="文本框 37">
            <a:extLst>
              <a:ext uri="{FF2B5EF4-FFF2-40B4-BE49-F238E27FC236}">
                <a16:creationId xmlns:a16="http://schemas.microsoft.com/office/drawing/2014/main" id="{1EC930B0-5876-4639-875C-6969A18658DE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054367-F049-45F6-8DF7-AC44A620119E}"/>
              </a:ext>
            </a:extLst>
          </p:cNvPr>
          <p:cNvSpPr txBox="1"/>
          <p:nvPr/>
        </p:nvSpPr>
        <p:spPr>
          <a:xfrm>
            <a:off x="911565" y="74622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树的其他形式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41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">
            <a:extLst>
              <a:ext uri="{FF2B5EF4-FFF2-40B4-BE49-F238E27FC236}">
                <a16:creationId xmlns:a16="http://schemas.microsoft.com/office/drawing/2014/main" id="{4BFBEF6C-F56C-4CB5-BAC6-4436AD135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830" y="1242086"/>
            <a:ext cx="1226624" cy="417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嵌套集合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60787C-BA89-4D88-B307-93ED3E98C1BB}"/>
              </a:ext>
            </a:extLst>
          </p:cNvPr>
          <p:cNvGrpSpPr/>
          <p:nvPr/>
        </p:nvGrpSpPr>
        <p:grpSpPr>
          <a:xfrm>
            <a:off x="3522165" y="1156730"/>
            <a:ext cx="2799312" cy="1147391"/>
            <a:chOff x="2279071" y="584842"/>
            <a:chExt cx="4038600" cy="1676400"/>
          </a:xfrm>
        </p:grpSpPr>
        <p:sp>
          <p:nvSpPr>
            <p:cNvPr id="35" name="Oval 3">
              <a:extLst>
                <a:ext uri="{FF2B5EF4-FFF2-40B4-BE49-F238E27FC236}">
                  <a16:creationId xmlns:a16="http://schemas.microsoft.com/office/drawing/2014/main" id="{4695E53D-B5B1-48DC-83F4-F9FB06EF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071" y="584842"/>
              <a:ext cx="4038600" cy="16764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A06BEBCD-B24E-417B-ABFF-1F604EC30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71" y="1118242"/>
              <a:ext cx="457200" cy="609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ACF131F0-D0DB-4E65-9361-085A7E18B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671" y="889642"/>
              <a:ext cx="1524000" cy="1143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79F81F94-AB57-49CC-9FDD-4BA749D38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71" y="1499242"/>
              <a:ext cx="609600" cy="38100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FCEF6F6E-13DD-4993-AD99-5EB3890A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671" y="1118242"/>
              <a:ext cx="609600" cy="45720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Text Box 8">
              <a:extLst>
                <a:ext uri="{FF2B5EF4-FFF2-40B4-BE49-F238E27FC236}">
                  <a16:creationId xmlns:a16="http://schemas.microsoft.com/office/drawing/2014/main" id="{7528A1B1-D24F-4AEA-B0F3-5D1C65D39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721" y="986480"/>
              <a:ext cx="392941" cy="489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B88ECAB4-0585-4CA0-BF91-43766E24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671" y="1042042"/>
              <a:ext cx="1371600" cy="762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6391747E-0B90-4A72-BB24-AD172945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871" y="1194442"/>
              <a:ext cx="685800" cy="38100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5E9D0A80-7B3B-4518-AC38-6421E33B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996" y="1138880"/>
              <a:ext cx="363172" cy="489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4DC574CA-DB46-4720-97C6-E58921D9C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596" y="605480"/>
              <a:ext cx="407825" cy="489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5" name="Rectangle 13">
            <a:extLst>
              <a:ext uri="{FF2B5EF4-FFF2-40B4-BE49-F238E27FC236}">
                <a16:creationId xmlns:a16="http://schemas.microsoft.com/office/drawing/2014/main" id="{29BBBD7D-767E-4111-8654-21FA11C1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95" y="2364813"/>
            <a:ext cx="1649361" cy="4546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凹入表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目录表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 Box 14">
            <a:extLst>
              <a:ext uri="{FF2B5EF4-FFF2-40B4-BE49-F238E27FC236}">
                <a16:creationId xmlns:a16="http://schemas.microsoft.com/office/drawing/2014/main" id="{760FCC6C-819E-4E7C-A08E-56D8F8ED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71" y="4628018"/>
            <a:ext cx="6858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86FF01-CCB2-447E-A4B7-ACD18427F8DE}"/>
              </a:ext>
            </a:extLst>
          </p:cNvPr>
          <p:cNvGrpSpPr/>
          <p:nvPr/>
        </p:nvGrpSpPr>
        <p:grpSpPr>
          <a:xfrm>
            <a:off x="2371768" y="2943419"/>
            <a:ext cx="1582614" cy="1765920"/>
            <a:chOff x="1825625" y="3467100"/>
            <a:chExt cx="1676400" cy="2133600"/>
          </a:xfrm>
        </p:grpSpPr>
        <p:sp>
          <p:nvSpPr>
            <p:cNvPr id="47" name="Line 15">
              <a:extLst>
                <a:ext uri="{FF2B5EF4-FFF2-40B4-BE49-F238E27FC236}">
                  <a16:creationId xmlns:a16="http://schemas.microsoft.com/office/drawing/2014/main" id="{E84FAD44-3DDB-436D-81AC-6E6064945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4900" y="3848100"/>
              <a:ext cx="28892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D68BABE2-57E5-4EA3-8ED8-188C9EBCF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550" y="3848100"/>
              <a:ext cx="32067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6E8FF821-1DD8-443B-8006-AB46DD467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43815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73A183BD-D4C1-440A-A8B0-23795A8C9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625" y="34671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Oval 19">
              <a:extLst>
                <a:ext uri="{FF2B5EF4-FFF2-40B4-BE49-F238E27FC236}">
                  <a16:creationId xmlns:a16="http://schemas.microsoft.com/office/drawing/2014/main" id="{75F4CFE1-5150-490F-89E0-3EF9C5200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52197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Oval 20">
              <a:extLst>
                <a:ext uri="{FF2B5EF4-FFF2-40B4-BE49-F238E27FC236}">
                  <a16:creationId xmlns:a16="http://schemas.microsoft.com/office/drawing/2014/main" id="{81E5FDED-4649-45B5-B6D7-1F8D6D4BD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625" y="43815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97DCFC70-814A-4190-A398-D2CE6336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425" y="43815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64177C2E-F482-4234-9746-4561BDD20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025" y="38481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7FCA4432-8A28-4FEE-9C80-119602F55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425" y="47625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Oval 24">
              <a:extLst>
                <a:ext uri="{FF2B5EF4-FFF2-40B4-BE49-F238E27FC236}">
                  <a16:creationId xmlns:a16="http://schemas.microsoft.com/office/drawing/2014/main" id="{50762D26-5A45-4E22-B2F5-2ECB911C2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625" y="52197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A8C8FA00-0C9D-4142-9DEC-39607D15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5" y="52197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158EA4DC-B544-40AB-90DE-96191BE4D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4225" y="4762500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Line 27">
              <a:extLst>
                <a:ext uri="{FF2B5EF4-FFF2-40B4-BE49-F238E27FC236}">
                  <a16:creationId xmlns:a16="http://schemas.microsoft.com/office/drawing/2014/main" id="{D7AD17BA-6AAB-4D55-83F8-DA7F47663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9025" y="4762500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EB0D33-182F-44CD-AACD-1F323CFF7B0D}"/>
              </a:ext>
            </a:extLst>
          </p:cNvPr>
          <p:cNvGrpSpPr/>
          <p:nvPr/>
        </p:nvGrpSpPr>
        <p:grpSpPr>
          <a:xfrm>
            <a:off x="5006338" y="2896848"/>
            <a:ext cx="3358215" cy="2141434"/>
            <a:chOff x="4494957" y="3357109"/>
            <a:chExt cx="3329989" cy="2226954"/>
          </a:xfrm>
        </p:grpSpPr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24E5D787-A18A-47F5-A66E-D3E27455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3357109"/>
              <a:ext cx="2209800" cy="21762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A8DDC349-A578-4CC0-9F06-2E18F3038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957" y="3418647"/>
              <a:ext cx="2209800" cy="2114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 A -----------</a:t>
              </a:r>
            </a:p>
            <a:p>
              <a:pPr fontAlgn="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   B ---------</a:t>
              </a:r>
            </a:p>
            <a:p>
              <a:pPr fontAlgn="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     C -------</a:t>
              </a:r>
            </a:p>
            <a:p>
              <a:pPr fontAlgn="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     D -------</a:t>
              </a:r>
            </a:p>
            <a:p>
              <a:pPr fontAlgn="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   E ---------</a:t>
              </a:r>
            </a:p>
            <a:p>
              <a:pPr fontAlgn="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   F ---------</a:t>
              </a:r>
            </a:p>
            <a:p>
              <a:pPr fontAlgn="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     G -------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Text Box 30">
              <a:extLst>
                <a:ext uri="{FF2B5EF4-FFF2-40B4-BE49-F238E27FC236}">
                  <a16:creationId xmlns:a16="http://schemas.microsoft.com/office/drawing/2014/main" id="{DFF9DD91-D46E-44B8-A843-DECE12B58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8039" y="5147969"/>
              <a:ext cx="866907" cy="436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凹入表</a:t>
              </a:r>
              <a:endPara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1C2D5DB9-4E8A-4216-9E91-C5A9A9AB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6" y="2824572"/>
            <a:ext cx="2315383" cy="2362743"/>
          </a:xfrm>
          <a:prstGeom prst="rect">
            <a:avLst/>
          </a:prstGeom>
        </p:spPr>
      </p:pic>
      <p:sp>
        <p:nvSpPr>
          <p:cNvPr id="64" name="文本框 37">
            <a:extLst>
              <a:ext uri="{FF2B5EF4-FFF2-40B4-BE49-F238E27FC236}">
                <a16:creationId xmlns:a16="http://schemas.microsoft.com/office/drawing/2014/main" id="{647D4126-A3FF-4DB0-AB48-0E9F3B27F145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1BB9C2-FCD1-4302-B20F-B63FF393B5B7}"/>
              </a:ext>
            </a:extLst>
          </p:cNvPr>
          <p:cNvSpPr txBox="1"/>
          <p:nvPr/>
        </p:nvSpPr>
        <p:spPr>
          <a:xfrm>
            <a:off x="911565" y="74622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树的其他形式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AB97504-102E-43B1-A230-B7A9676A16E9}"/>
              </a:ext>
            </a:extLst>
          </p:cNvPr>
          <p:cNvSpPr/>
          <p:nvPr/>
        </p:nvSpPr>
        <p:spPr>
          <a:xfrm>
            <a:off x="4181394" y="3779077"/>
            <a:ext cx="704776" cy="157671"/>
          </a:xfrm>
          <a:prstGeom prst="rightArrow">
            <a:avLst>
              <a:gd name="adj1" fmla="val 56996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5" grpId="0" animBg="1"/>
      <p:bldP spid="46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1C2D5DB9-4E8A-4216-9E91-C5A9A9AB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6" y="2824572"/>
            <a:ext cx="2315383" cy="2362743"/>
          </a:xfrm>
          <a:prstGeom prst="rect">
            <a:avLst/>
          </a:prstGeom>
        </p:spPr>
      </p:pic>
      <p:sp>
        <p:nvSpPr>
          <p:cNvPr id="64" name="文本框 37">
            <a:extLst>
              <a:ext uri="{FF2B5EF4-FFF2-40B4-BE49-F238E27FC236}">
                <a16:creationId xmlns:a16="http://schemas.microsoft.com/office/drawing/2014/main" id="{647D4126-A3FF-4DB0-AB48-0E9F3B27F145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1BB9C2-FCD1-4302-B20F-B63FF393B5B7}"/>
              </a:ext>
            </a:extLst>
          </p:cNvPr>
          <p:cNvSpPr txBox="1"/>
          <p:nvPr/>
        </p:nvSpPr>
        <p:spPr>
          <a:xfrm>
            <a:off x="899592" y="759853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树结构的特点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1F459CA9-E5C4-4F78-8602-C7BF6B1C0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29625"/>
              </p:ext>
            </p:extLst>
          </p:nvPr>
        </p:nvGraphicFramePr>
        <p:xfrm>
          <a:off x="2483768" y="1384412"/>
          <a:ext cx="5076564" cy="308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282">
                  <a:extLst>
                    <a:ext uri="{9D8B030D-6E8A-4147-A177-3AD203B41FA5}">
                      <a16:colId xmlns:a16="http://schemas.microsoft.com/office/drawing/2014/main" val="2603588220"/>
                    </a:ext>
                  </a:extLst>
                </a:gridCol>
                <a:gridCol w="2538282">
                  <a:extLst>
                    <a:ext uri="{9D8B030D-6E8A-4147-A177-3AD203B41FA5}">
                      <a16:colId xmlns:a16="http://schemas.microsoft.com/office/drawing/2014/main" val="3635646595"/>
                    </a:ext>
                  </a:extLst>
                </a:gridCol>
              </a:tblGrid>
              <a:tr h="5948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线性结构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树形结构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82809"/>
                  </a:ext>
                </a:extLst>
              </a:tr>
              <a:tr h="82927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61167"/>
                  </a:ext>
                </a:extLst>
              </a:tr>
              <a:tr h="79198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7642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92861"/>
                  </a:ext>
                </a:extLst>
              </a:tr>
            </a:tbl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C58EA88C-B5FE-4548-A7F0-9DBF7C894362}"/>
              </a:ext>
            </a:extLst>
          </p:cNvPr>
          <p:cNvSpPr txBox="1"/>
          <p:nvPr/>
        </p:nvSpPr>
        <p:spPr>
          <a:xfrm>
            <a:off x="2845904" y="2015381"/>
            <a:ext cx="1961964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第一个数据元素 </a:t>
            </a:r>
            <a:endParaRPr lang="en-US" altLang="zh-CN" sz="1600" dirty="0"/>
          </a:p>
          <a:p>
            <a:pPr algn="ctr">
              <a:lnSpc>
                <a:spcPct val="130000"/>
              </a:lnSpc>
            </a:pPr>
            <a:r>
              <a:rPr lang="en-US" altLang="zh-CN" sz="1600" dirty="0"/>
              <a:t>(</a:t>
            </a:r>
            <a:r>
              <a:rPr lang="zh-CN" altLang="en-US" sz="1600" dirty="0"/>
              <a:t>无前驱</a:t>
            </a:r>
            <a:r>
              <a:rPr lang="en-US" altLang="zh-CN" sz="1600" dirty="0"/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2405E26-FA55-49DA-8D03-3A9C47775D5C}"/>
              </a:ext>
            </a:extLst>
          </p:cNvPr>
          <p:cNvSpPr txBox="1"/>
          <p:nvPr/>
        </p:nvSpPr>
        <p:spPr>
          <a:xfrm>
            <a:off x="5681817" y="1992646"/>
            <a:ext cx="1241884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根结点 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无前驱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AB60FA-934F-4410-B883-17A23705668B}"/>
              </a:ext>
            </a:extLst>
          </p:cNvPr>
          <p:cNvSpPr txBox="1"/>
          <p:nvPr/>
        </p:nvSpPr>
        <p:spPr>
          <a:xfrm>
            <a:off x="2834205" y="2808452"/>
            <a:ext cx="2069976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最后一个数据元素</a:t>
            </a:r>
            <a:endParaRPr lang="en-US" altLang="zh-CN" sz="1600" dirty="0"/>
          </a:p>
          <a:p>
            <a:pPr algn="ctr">
              <a:lnSpc>
                <a:spcPct val="13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zh-CN" altLang="en-US" sz="1600" dirty="0"/>
              <a:t>无后继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24271ED-A1C2-4CD7-BD41-71B487E084DE}"/>
              </a:ext>
            </a:extLst>
          </p:cNvPr>
          <p:cNvSpPr txBox="1"/>
          <p:nvPr/>
        </p:nvSpPr>
        <p:spPr>
          <a:xfrm>
            <a:off x="5506320" y="2808708"/>
            <a:ext cx="1592880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多个叶子结点 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无后继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4B36FD0-3ECD-4B92-9A7B-14A7599AEF10}"/>
              </a:ext>
            </a:extLst>
          </p:cNvPr>
          <p:cNvSpPr txBox="1"/>
          <p:nvPr/>
        </p:nvSpPr>
        <p:spPr>
          <a:xfrm>
            <a:off x="2484022" y="3636544"/>
            <a:ext cx="2538028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其它数据元素 </a:t>
            </a:r>
            <a:endParaRPr lang="en-US" altLang="zh-CN" sz="1600" dirty="0"/>
          </a:p>
          <a:p>
            <a:pPr algn="ctr">
              <a:lnSpc>
                <a:spcPct val="130000"/>
              </a:lnSpc>
            </a:pPr>
            <a:r>
              <a:rPr lang="en-US" altLang="zh-CN" sz="1600" dirty="0"/>
              <a:t>(</a:t>
            </a:r>
            <a:r>
              <a:rPr lang="zh-CN" altLang="en-US" sz="1600" dirty="0"/>
              <a:t>一个前驱、 一个后继</a:t>
            </a:r>
            <a:r>
              <a:rPr lang="en-US" altLang="zh-CN" sz="1600" dirty="0"/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49C8AA6-5A5C-42F2-AF2C-21A6A3B0640D}"/>
              </a:ext>
            </a:extLst>
          </p:cNvPr>
          <p:cNvSpPr txBox="1"/>
          <p:nvPr/>
        </p:nvSpPr>
        <p:spPr>
          <a:xfrm>
            <a:off x="4961337" y="3636544"/>
            <a:ext cx="2682845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其它数据元素 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一个前驱、 多个后继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B413B546-F82A-4491-AEC6-0F924D62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1337975"/>
            <a:ext cx="3352800" cy="246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线性结构：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线性表，栈，队列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串，数组，广义表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非线性结构：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树和二叉树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   图，网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E3D46B-DD59-4685-A1FC-867A5BDAFB1A}"/>
              </a:ext>
            </a:extLst>
          </p:cNvPr>
          <p:cNvSpPr txBox="1"/>
          <p:nvPr/>
        </p:nvSpPr>
        <p:spPr>
          <a:xfrm>
            <a:off x="539552" y="390762"/>
            <a:ext cx="4842386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章　树和二叉树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1A07ED-1117-4781-9A40-2FFF1D549748}"/>
              </a:ext>
            </a:extLst>
          </p:cNvPr>
          <p:cNvSpPr txBox="1"/>
          <p:nvPr/>
        </p:nvSpPr>
        <p:spPr>
          <a:xfrm>
            <a:off x="5220072" y="1960476"/>
            <a:ext cx="3779691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人物家谱结构 、社会组织结构 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文件目录结构、</a:t>
            </a:r>
            <a:r>
              <a:rPr lang="en-US" altLang="zh-CN" dirty="0"/>
              <a:t>html</a:t>
            </a:r>
            <a:r>
              <a:rPr lang="zh-CN" altLang="en-US" dirty="0"/>
              <a:t>文档结构 </a:t>
            </a:r>
            <a:r>
              <a:rPr lang="en-US" altLang="zh-CN" dirty="0"/>
              <a:t>… …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49829-410D-4DDB-A8A4-04ADDDBAFBBF}"/>
              </a:ext>
            </a:extLst>
          </p:cNvPr>
          <p:cNvSpPr txBox="1"/>
          <p:nvPr/>
        </p:nvSpPr>
        <p:spPr>
          <a:xfrm>
            <a:off x="5341766" y="1461479"/>
            <a:ext cx="3095615" cy="458715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dirty="0"/>
              <a:t>树</a:t>
            </a:r>
            <a:r>
              <a:rPr lang="en-US" altLang="zh-CN" dirty="0"/>
              <a:t>/</a:t>
            </a:r>
            <a:r>
              <a:rPr lang="zh-CN" altLang="en-US" dirty="0"/>
              <a:t>层次关系结构的典型实例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2392524"/>
            <a:ext cx="2697390" cy="2752564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B2D34C75-0CF4-4BE8-9CD4-2ECE1E158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894" y="1700511"/>
            <a:ext cx="7111298" cy="253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树是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n(n≥0)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个结点的有限集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n=0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时，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为空树；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n&gt;0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时，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有且仅有一个称为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的根的结点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n&gt;1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时，余下的结点分为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m(m&gt;0)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个互不相交的有限集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T1,T2,...,Tm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，每个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Ti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(1≤i≤m)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也是一棵树，且称为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根的子树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473A7-3819-449D-9937-A5FFB1908CF8}"/>
              </a:ext>
            </a:extLst>
          </p:cNvPr>
          <p:cNvSpPr txBox="1"/>
          <p:nvPr/>
        </p:nvSpPr>
        <p:spPr>
          <a:xfrm>
            <a:off x="411390" y="168073"/>
            <a:ext cx="4572000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82A876-A3E1-47B2-99CB-9B3D22EE670F}"/>
              </a:ext>
            </a:extLst>
          </p:cNvPr>
          <p:cNvSpPr txBox="1"/>
          <p:nvPr/>
        </p:nvSpPr>
        <p:spPr>
          <a:xfrm>
            <a:off x="929221" y="741845"/>
            <a:ext cx="457200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定义和术语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DCE968-9605-4AA2-A9B7-DA684AEC69C8}"/>
              </a:ext>
            </a:extLst>
          </p:cNvPr>
          <p:cNvSpPr txBox="1"/>
          <p:nvPr/>
        </p:nvSpPr>
        <p:spPr>
          <a:xfrm>
            <a:off x="1523203" y="1261899"/>
            <a:ext cx="4572000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6060AF"/>
                </a:solidFill>
                <a:effectLst/>
                <a:uLnTx/>
                <a:uFillTx/>
                <a:cs typeface="+mn-ea"/>
                <a:sym typeface="+mn-lt"/>
              </a:rPr>
              <a:t>1.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060AF"/>
                </a:solidFill>
                <a:effectLst/>
                <a:uLnTx/>
                <a:uFillTx/>
                <a:cs typeface="+mn-ea"/>
                <a:sym typeface="+mn-lt"/>
              </a:rPr>
              <a:t>树（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6060AF"/>
                </a:solidFill>
                <a:effectLst/>
                <a:uLnTx/>
                <a:uFillTx/>
                <a:cs typeface="+mn-ea"/>
                <a:sym typeface="+mn-lt"/>
              </a:rPr>
              <a:t>tree):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5DB4E6-3389-4C8C-9AA8-7071A365155E}"/>
              </a:ext>
            </a:extLst>
          </p:cNvPr>
          <p:cNvGrpSpPr/>
          <p:nvPr/>
        </p:nvGrpSpPr>
        <p:grpSpPr>
          <a:xfrm>
            <a:off x="5976156" y="512445"/>
            <a:ext cx="2837306" cy="2286001"/>
            <a:chOff x="5219700" y="333375"/>
            <a:chExt cx="3632217" cy="3048000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F9D08618-75A1-4F62-9FBE-ABE63B202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16287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93230BBF-912A-462A-B859-638604AB8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0900" y="1628775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6B58B269-794A-4FCF-9A8B-1FA49ABBC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1628775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D39B1874-A48F-4D21-B5AA-7B35877A3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1900" y="1628775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BDAAC762-DE68-4D3E-B18F-A69E41AE3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7900" y="714375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81EFC13-CA06-4AEF-AEB5-D48D056E6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9900" y="714375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C4D09EE-AB25-497D-909E-42692C1D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J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7C8CDCD4-E5B9-4910-ACF3-16AF7B9D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54B49268-D3D7-4F27-AFFA-368F964E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0" y="2162175"/>
              <a:ext cx="381001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35ED5C81-71AF-43BB-9566-AFC2F2A5D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9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D892628A-E7DD-4DAB-8943-5FB1410D1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0" y="1247775"/>
              <a:ext cx="381001" cy="36298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2366E8C4-F8FD-40D0-B821-A4C1D742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900" y="12477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40E4C5D5-92AE-4C5B-B3A4-FE41AADE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12477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3AAB1FD6-E64F-4395-82C5-AAE67902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33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AB9DA8AA-FA66-4FEA-B957-CADEE133D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7143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E0874CBD-68F9-4909-8CA5-F9EFF94BE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Oval 19">
              <a:extLst>
                <a:ext uri="{FF2B5EF4-FFF2-40B4-BE49-F238E27FC236}">
                  <a16:creationId xmlns:a16="http://schemas.microsoft.com/office/drawing/2014/main" id="{04671DF1-4870-415A-9303-4A3B50303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M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9798EDF7-3877-4F5C-8427-39A28559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B929F976-811B-432B-BAC4-CCECCD39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76C4A3C7-3A06-4A8F-9904-C9241417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9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L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Oval 23">
              <a:extLst>
                <a:ext uri="{FF2B5EF4-FFF2-40B4-BE49-F238E27FC236}">
                  <a16:creationId xmlns:a16="http://schemas.microsoft.com/office/drawing/2014/main" id="{A4B5BCD4-D329-4654-9A81-9493B158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O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770C9FB5-50A4-4AA0-BCCD-4129E68C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Oval 25">
              <a:extLst>
                <a:ext uri="{FF2B5EF4-FFF2-40B4-BE49-F238E27FC236}">
                  <a16:creationId xmlns:a16="http://schemas.microsoft.com/office/drawing/2014/main" id="{BD7A992A-CAF0-4088-99A6-3E8C0B18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N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B3305895-2412-467E-BC94-DE7CDFCB1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1700" y="1628775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D58EAEC9-B7F8-47C4-99ED-9C32DF6F8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6900" y="1628775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F8F4F9F5-07EF-4C69-96FC-542CAA428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8300" y="2543175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EC8A2AF4-F2F3-4D9C-9FC6-86E7614A7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6900" y="2543175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185416A3-018B-451C-934F-701D4D9E1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91300" y="254317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4424B578-E3B9-488D-A962-C8D4D4A1C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2300" y="2543175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D65F0F7F-876B-413E-829D-117BDE97D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2543175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1B911B16-AB23-4927-87CC-29184EF2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100" y="2543175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Text Box 34">
              <a:extLst>
                <a:ext uri="{FF2B5EF4-FFF2-40B4-BE49-F238E27FC236}">
                  <a16:creationId xmlns:a16="http://schemas.microsoft.com/office/drawing/2014/main" id="{2092A276-5CA7-43CE-B836-40FA855F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7813" y="890588"/>
              <a:ext cx="954104" cy="55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树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DCD8648-7389-4D5D-8BD3-876811848BE1}"/>
              </a:ext>
            </a:extLst>
          </p:cNvPr>
          <p:cNvSpPr/>
          <p:nvPr/>
        </p:nvSpPr>
        <p:spPr>
          <a:xfrm>
            <a:off x="6820972" y="404067"/>
            <a:ext cx="624998" cy="453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5CC88B1-E862-4DEA-87ED-C1E22523B83F}"/>
              </a:ext>
            </a:extLst>
          </p:cNvPr>
          <p:cNvSpPr/>
          <p:nvPr/>
        </p:nvSpPr>
        <p:spPr>
          <a:xfrm>
            <a:off x="5661254" y="1073848"/>
            <a:ext cx="1190472" cy="2110763"/>
          </a:xfrm>
          <a:custGeom>
            <a:avLst/>
            <a:gdLst>
              <a:gd name="connsiteX0" fmla="*/ 710641 w 1336988"/>
              <a:gd name="connsiteY0" fmla="*/ 169072 h 2081644"/>
              <a:gd name="connsiteX1" fmla="*/ 120706 w 1336988"/>
              <a:gd name="connsiteY1" fmla="*/ 1457098 h 2081644"/>
              <a:gd name="connsiteX2" fmla="*/ 61712 w 1336988"/>
              <a:gd name="connsiteY2" fmla="*/ 1466930 h 2081644"/>
              <a:gd name="connsiteX3" fmla="*/ 828628 w 1336988"/>
              <a:gd name="connsiteY3" fmla="*/ 2066698 h 2081644"/>
              <a:gd name="connsiteX4" fmla="*/ 1330073 w 1336988"/>
              <a:gd name="connsiteY4" fmla="*/ 759008 h 2081644"/>
              <a:gd name="connsiteX5" fmla="*/ 1094099 w 1336988"/>
              <a:gd name="connsiteY5" fmla="*/ 80582 h 2081644"/>
              <a:gd name="connsiteX6" fmla="*/ 710641 w 1336988"/>
              <a:gd name="connsiteY6" fmla="*/ 169072 h 208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6988" h="2081644">
                <a:moveTo>
                  <a:pt x="710641" y="169072"/>
                </a:moveTo>
                <a:cubicBezTo>
                  <a:pt x="548409" y="398491"/>
                  <a:pt x="228861" y="1240788"/>
                  <a:pt x="120706" y="1457098"/>
                </a:cubicBezTo>
                <a:cubicBezTo>
                  <a:pt x="12551" y="1673408"/>
                  <a:pt x="-56275" y="1365330"/>
                  <a:pt x="61712" y="1466930"/>
                </a:cubicBezTo>
                <a:cubicBezTo>
                  <a:pt x="179699" y="1568530"/>
                  <a:pt x="617235" y="2184685"/>
                  <a:pt x="828628" y="2066698"/>
                </a:cubicBezTo>
                <a:cubicBezTo>
                  <a:pt x="1040021" y="1948711"/>
                  <a:pt x="1285828" y="1090027"/>
                  <a:pt x="1330073" y="759008"/>
                </a:cubicBezTo>
                <a:cubicBezTo>
                  <a:pt x="1374318" y="427989"/>
                  <a:pt x="1195699" y="182182"/>
                  <a:pt x="1094099" y="80582"/>
                </a:cubicBezTo>
                <a:cubicBezTo>
                  <a:pt x="992499" y="-21018"/>
                  <a:pt x="872873" y="-60347"/>
                  <a:pt x="710641" y="169072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9BD003C-E466-44F5-AA34-41803887BCA6}"/>
              </a:ext>
            </a:extLst>
          </p:cNvPr>
          <p:cNvSpPr/>
          <p:nvPr/>
        </p:nvSpPr>
        <p:spPr>
          <a:xfrm>
            <a:off x="6882581" y="919873"/>
            <a:ext cx="429414" cy="1430112"/>
          </a:xfrm>
          <a:custGeom>
            <a:avLst/>
            <a:gdLst>
              <a:gd name="connsiteX0" fmla="*/ 58993 w 429414"/>
              <a:gd name="connsiteY0" fmla="*/ 191172 h 1430112"/>
              <a:gd name="connsiteX1" fmla="*/ 19664 w 429414"/>
              <a:gd name="connsiteY1" fmla="*/ 1341546 h 1430112"/>
              <a:gd name="connsiteX2" fmla="*/ 0 w 429414"/>
              <a:gd name="connsiteY2" fmla="*/ 1351379 h 1430112"/>
              <a:gd name="connsiteX3" fmla="*/ 403122 w 429414"/>
              <a:gd name="connsiteY3" fmla="*/ 1223559 h 1430112"/>
              <a:gd name="connsiteX4" fmla="*/ 353961 w 429414"/>
              <a:gd name="connsiteY4" fmla="*/ 102682 h 1430112"/>
              <a:gd name="connsiteX5" fmla="*/ 58993 w 429414"/>
              <a:gd name="connsiteY5" fmla="*/ 191172 h 143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14" h="1430112">
                <a:moveTo>
                  <a:pt x="58993" y="191172"/>
                </a:moveTo>
                <a:cubicBezTo>
                  <a:pt x="3277" y="397649"/>
                  <a:pt x="29496" y="1148178"/>
                  <a:pt x="19664" y="1341546"/>
                </a:cubicBezTo>
                <a:cubicBezTo>
                  <a:pt x="9832" y="1534914"/>
                  <a:pt x="0" y="1351379"/>
                  <a:pt x="0" y="1351379"/>
                </a:cubicBezTo>
                <a:cubicBezTo>
                  <a:pt x="63910" y="1331715"/>
                  <a:pt x="344129" y="1431675"/>
                  <a:pt x="403122" y="1223559"/>
                </a:cubicBezTo>
                <a:cubicBezTo>
                  <a:pt x="462115" y="1015443"/>
                  <a:pt x="411316" y="274747"/>
                  <a:pt x="353961" y="102682"/>
                </a:cubicBezTo>
                <a:cubicBezTo>
                  <a:pt x="296606" y="-69383"/>
                  <a:pt x="114709" y="-15305"/>
                  <a:pt x="58993" y="191172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3DFDCD31-0360-4310-B17E-20AC86DBA9EE}"/>
              </a:ext>
            </a:extLst>
          </p:cNvPr>
          <p:cNvSpPr/>
          <p:nvPr/>
        </p:nvSpPr>
        <p:spPr>
          <a:xfrm>
            <a:off x="6758850" y="982707"/>
            <a:ext cx="1684166" cy="1960925"/>
          </a:xfrm>
          <a:custGeom>
            <a:avLst/>
            <a:gdLst>
              <a:gd name="connsiteX0" fmla="*/ 1038131 w 1684166"/>
              <a:gd name="connsiteY0" fmla="*/ 10351 h 1960925"/>
              <a:gd name="connsiteX1" fmla="*/ 674337 w 1684166"/>
              <a:gd name="connsiteY1" fmla="*/ 374145 h 1960925"/>
              <a:gd name="connsiteX2" fmla="*/ 625176 w 1684166"/>
              <a:gd name="connsiteY2" fmla="*/ 855925 h 1960925"/>
              <a:gd name="connsiteX3" fmla="*/ 556350 w 1684166"/>
              <a:gd name="connsiteY3" fmla="*/ 1190222 h 1960925"/>
              <a:gd name="connsiteX4" fmla="*/ 45073 w 1684166"/>
              <a:gd name="connsiteY4" fmla="*/ 1603177 h 1960925"/>
              <a:gd name="connsiteX5" fmla="*/ 192556 w 1684166"/>
              <a:gd name="connsiteY5" fmla="*/ 1888312 h 1960925"/>
              <a:gd name="connsiteX6" fmla="*/ 1519911 w 1684166"/>
              <a:gd name="connsiteY6" fmla="*/ 1858816 h 1960925"/>
              <a:gd name="connsiteX7" fmla="*/ 1608402 w 1684166"/>
              <a:gd name="connsiteY7" fmla="*/ 787099 h 1960925"/>
              <a:gd name="connsiteX8" fmla="*/ 1038131 w 1684166"/>
              <a:gd name="connsiteY8" fmla="*/ 10351 h 196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4166" h="1960925">
                <a:moveTo>
                  <a:pt x="1038131" y="10351"/>
                </a:moveTo>
                <a:cubicBezTo>
                  <a:pt x="882454" y="-58475"/>
                  <a:pt x="743163" y="233216"/>
                  <a:pt x="674337" y="374145"/>
                </a:cubicBezTo>
                <a:cubicBezTo>
                  <a:pt x="605511" y="515074"/>
                  <a:pt x="644840" y="719912"/>
                  <a:pt x="625176" y="855925"/>
                </a:cubicBezTo>
                <a:cubicBezTo>
                  <a:pt x="605512" y="991938"/>
                  <a:pt x="653034" y="1065680"/>
                  <a:pt x="556350" y="1190222"/>
                </a:cubicBezTo>
                <a:cubicBezTo>
                  <a:pt x="459666" y="1314764"/>
                  <a:pt x="105705" y="1486829"/>
                  <a:pt x="45073" y="1603177"/>
                </a:cubicBezTo>
                <a:cubicBezTo>
                  <a:pt x="-15559" y="1719525"/>
                  <a:pt x="-53250" y="1845706"/>
                  <a:pt x="192556" y="1888312"/>
                </a:cubicBezTo>
                <a:cubicBezTo>
                  <a:pt x="438362" y="1930918"/>
                  <a:pt x="1283937" y="2042351"/>
                  <a:pt x="1519911" y="1858816"/>
                </a:cubicBezTo>
                <a:cubicBezTo>
                  <a:pt x="1755885" y="1675281"/>
                  <a:pt x="1691976" y="1090260"/>
                  <a:pt x="1608402" y="787099"/>
                </a:cubicBezTo>
                <a:cubicBezTo>
                  <a:pt x="1524828" y="483938"/>
                  <a:pt x="1193808" y="79177"/>
                  <a:pt x="1038131" y="10351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2" grpId="1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429059"/>
            <a:ext cx="2702967" cy="275825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D6741CF-1C35-49D9-AFE4-A60B123555A0}"/>
              </a:ext>
            </a:extLst>
          </p:cNvPr>
          <p:cNvGrpSpPr/>
          <p:nvPr/>
        </p:nvGrpSpPr>
        <p:grpSpPr>
          <a:xfrm>
            <a:off x="5677205" y="1323964"/>
            <a:ext cx="549275" cy="797524"/>
            <a:chOff x="6015038" y="908050"/>
            <a:chExt cx="549275" cy="797524"/>
          </a:xfrm>
        </p:grpSpPr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B47CBA6B-B7AA-42E8-853E-AB333AA2C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9080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5E5F1AC3-3459-407A-B963-6463EAFBB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038" y="1289050"/>
              <a:ext cx="549275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baseline="-18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Rectangle 5">
            <a:extLst>
              <a:ext uri="{FF2B5EF4-FFF2-40B4-BE49-F238E27FC236}">
                <a16:creationId xmlns:a16="http://schemas.microsoft.com/office/drawing/2014/main" id="{2A98B25E-57A3-488A-9646-173F39A5998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39941" y="2979612"/>
            <a:ext cx="1672990" cy="152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＝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{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,B,C,D}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T1={B}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T2={C}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T3={D}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88FB170-C927-41E4-8669-44A816694A06}"/>
              </a:ext>
            </a:extLst>
          </p:cNvPr>
          <p:cNvGrpSpPr/>
          <p:nvPr/>
        </p:nvGrpSpPr>
        <p:grpSpPr>
          <a:xfrm>
            <a:off x="5166959" y="2476414"/>
            <a:ext cx="1589088" cy="1809489"/>
            <a:chOff x="5740400" y="3192463"/>
            <a:chExt cx="1589088" cy="1809489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02A7E796-160A-4E79-8771-7776E9042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41370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BD762466-AEEF-4374-8CA9-F56352D1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000" y="41370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BCEAFA5D-91E3-4EA1-8C28-12BE6C68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788" y="31924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B55D9062-43BC-402C-9545-4983CFAC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41116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EA6034E5-9BE8-47FC-BCA7-F5E6CEB27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2400" y="3573463"/>
              <a:ext cx="14288" cy="563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709BF4C9-7CC5-4D50-AA25-7026DF01A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5200" y="3500438"/>
              <a:ext cx="327025" cy="636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B2709CF2-5D93-4063-A2DF-D881D6E8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9563" y="3500438"/>
              <a:ext cx="441325" cy="611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7ACFA8E9-A298-458B-8D4D-789CAE9E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166" y="4583247"/>
              <a:ext cx="438238" cy="41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Text Box 14">
            <a:extLst>
              <a:ext uri="{FF2B5EF4-FFF2-40B4-BE49-F238E27FC236}">
                <a16:creationId xmlns:a16="http://schemas.microsoft.com/office/drawing/2014/main" id="{A7CEB961-934E-4F86-81DF-5B46DA8F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1330624"/>
            <a:ext cx="2160240" cy="4171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一个结点的树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DD3E9F-94B9-444F-93C1-272BFA32C28D}"/>
              </a:ext>
            </a:extLst>
          </p:cNvPr>
          <p:cNvSpPr txBox="1"/>
          <p:nvPr/>
        </p:nvSpPr>
        <p:spPr>
          <a:xfrm>
            <a:off x="411390" y="168073"/>
            <a:ext cx="4572000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8E050D-FEF2-4DFC-B736-94940FAB1941}"/>
              </a:ext>
            </a:extLst>
          </p:cNvPr>
          <p:cNvSpPr txBox="1"/>
          <p:nvPr/>
        </p:nvSpPr>
        <p:spPr>
          <a:xfrm>
            <a:off x="929221" y="741845"/>
            <a:ext cx="3102719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定义和术语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AAF5B2-9E8A-4BC5-AFDA-9A16541C7CF5}"/>
              </a:ext>
            </a:extLst>
          </p:cNvPr>
          <p:cNvSpPr txBox="1"/>
          <p:nvPr/>
        </p:nvSpPr>
        <p:spPr>
          <a:xfrm>
            <a:off x="2771800" y="1820525"/>
            <a:ext cx="145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＝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{A}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1A531A-1054-4A6B-A921-CD510EEFFC3A}"/>
              </a:ext>
            </a:extLst>
          </p:cNvPr>
          <p:cNvSpPr txBox="1"/>
          <p:nvPr/>
        </p:nvSpPr>
        <p:spPr>
          <a:xfrm>
            <a:off x="2195736" y="2439008"/>
            <a:ext cx="2160240" cy="4171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四个结点的树 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F6EB083-E2C6-4C93-929A-62F3CC36144C}"/>
              </a:ext>
            </a:extLst>
          </p:cNvPr>
          <p:cNvSpPr/>
          <p:nvPr/>
        </p:nvSpPr>
        <p:spPr>
          <a:xfrm>
            <a:off x="5588165" y="2431976"/>
            <a:ext cx="624998" cy="453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7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 animBg="1"/>
      <p:bldP spid="32" grpId="0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>
            <a:extLst>
              <a:ext uri="{FF2B5EF4-FFF2-40B4-BE49-F238E27FC236}">
                <a16:creationId xmlns:a16="http://schemas.microsoft.com/office/drawing/2014/main" id="{17376294-5B74-4CE9-8D1F-B482CB27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3108303"/>
            <a:ext cx="1985051" cy="2025654"/>
          </a:xfrm>
          <a:prstGeom prst="rect">
            <a:avLst/>
          </a:prstGeom>
        </p:spPr>
      </p:pic>
      <p:sp>
        <p:nvSpPr>
          <p:cNvPr id="10" name="文本框 37"/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009A1EB-BF8D-4DE8-AA00-47A06616C84E}"/>
              </a:ext>
            </a:extLst>
          </p:cNvPr>
          <p:cNvGrpSpPr/>
          <p:nvPr/>
        </p:nvGrpSpPr>
        <p:grpSpPr>
          <a:xfrm>
            <a:off x="6350214" y="495011"/>
            <a:ext cx="2399997" cy="1933664"/>
            <a:chOff x="5219700" y="333375"/>
            <a:chExt cx="3632217" cy="3048000"/>
          </a:xfrm>
        </p:grpSpPr>
        <p:sp>
          <p:nvSpPr>
            <p:cNvPr id="22" name="Line 3">
              <a:extLst>
                <a:ext uri="{FF2B5EF4-FFF2-40B4-BE49-F238E27FC236}">
                  <a16:creationId xmlns:a16="http://schemas.microsoft.com/office/drawing/2014/main" id="{1E1A1291-192F-4E72-A921-6647E3DC6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16287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3" name="Line 4">
              <a:extLst>
                <a:ext uri="{FF2B5EF4-FFF2-40B4-BE49-F238E27FC236}">
                  <a16:creationId xmlns:a16="http://schemas.microsoft.com/office/drawing/2014/main" id="{E178BFE6-0954-4FBE-841D-6600BD1B1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0900" y="1628775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01CAF43D-99F4-46AB-BF47-F17691FD8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1628775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08EA0E1F-D612-43F1-BD7E-B250F6A1F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1900" y="1628775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067504DD-D5D5-49F9-A560-3F516FCDA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7900" y="714375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0B9DF6E3-FA86-4414-B59B-B61C8593D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9900" y="714375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92313965-D66D-414B-84CC-4597FE41E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J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8F3040E9-052F-4F69-A52F-27426FD9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E9B41951-0717-4856-9AB4-0033979C8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0" y="2162175"/>
              <a:ext cx="381001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36A5F61A-2513-473B-8F12-9ED15A6C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9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5C17DA5F-891A-4465-874A-BFFC3D39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0" y="1247775"/>
              <a:ext cx="381001" cy="36298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Oval 14">
              <a:extLst>
                <a:ext uri="{FF2B5EF4-FFF2-40B4-BE49-F238E27FC236}">
                  <a16:creationId xmlns:a16="http://schemas.microsoft.com/office/drawing/2014/main" id="{6A009B33-B8C6-40E8-9E1C-5C1A11D7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900" y="12477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4AC52758-5B26-49B2-99AC-EFD514EE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12477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63C9170C-E5EA-4A3A-81CD-5C6F5BF60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33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Line 17">
              <a:extLst>
                <a:ext uri="{FF2B5EF4-FFF2-40B4-BE49-F238E27FC236}">
                  <a16:creationId xmlns:a16="http://schemas.microsoft.com/office/drawing/2014/main" id="{8DF07BE7-8760-44EB-8EDE-354E56F57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7143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C48931EF-F9CB-47FB-8096-2FA32832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Oval 19">
              <a:extLst>
                <a:ext uri="{FF2B5EF4-FFF2-40B4-BE49-F238E27FC236}">
                  <a16:creationId xmlns:a16="http://schemas.microsoft.com/office/drawing/2014/main" id="{7C299C7D-5B97-4398-85F4-A19A9D8B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M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5772BCCB-7C3F-49C5-A290-994687F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D0388D60-B70A-4A1B-884A-8FD36D76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Oval 22">
              <a:extLst>
                <a:ext uri="{FF2B5EF4-FFF2-40B4-BE49-F238E27FC236}">
                  <a16:creationId xmlns:a16="http://schemas.microsoft.com/office/drawing/2014/main" id="{385B7654-06D7-446C-B807-C2D3CBA89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9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L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Oval 23">
              <a:extLst>
                <a:ext uri="{FF2B5EF4-FFF2-40B4-BE49-F238E27FC236}">
                  <a16:creationId xmlns:a16="http://schemas.microsoft.com/office/drawing/2014/main" id="{7AB52865-87AA-430F-9881-0E4913FF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2162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O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Oval 24">
              <a:extLst>
                <a:ext uri="{FF2B5EF4-FFF2-40B4-BE49-F238E27FC236}">
                  <a16:creationId xmlns:a16="http://schemas.microsoft.com/office/drawing/2014/main" id="{87A3A191-F46D-4F63-8DFE-D51FE8906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Oval 25">
              <a:extLst>
                <a:ext uri="{FF2B5EF4-FFF2-40B4-BE49-F238E27FC236}">
                  <a16:creationId xmlns:a16="http://schemas.microsoft.com/office/drawing/2014/main" id="{54D4832F-5538-4D07-8CC5-5D0D9C570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000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N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Line 26">
              <a:extLst>
                <a:ext uri="{FF2B5EF4-FFF2-40B4-BE49-F238E27FC236}">
                  <a16:creationId xmlns:a16="http://schemas.microsoft.com/office/drawing/2014/main" id="{4A8956D1-1423-4234-B03E-012FC04A5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1700" y="1628775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9" name="Line 27">
              <a:extLst>
                <a:ext uri="{FF2B5EF4-FFF2-40B4-BE49-F238E27FC236}">
                  <a16:creationId xmlns:a16="http://schemas.microsoft.com/office/drawing/2014/main" id="{077481AE-B66C-4743-B797-0CB0A0F22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6900" y="1628775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0" name="Line 28">
              <a:extLst>
                <a:ext uri="{FF2B5EF4-FFF2-40B4-BE49-F238E27FC236}">
                  <a16:creationId xmlns:a16="http://schemas.microsoft.com/office/drawing/2014/main" id="{08A7B635-2B6D-432F-AD37-D0105B871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8300" y="2543175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1" name="Line 29">
              <a:extLst>
                <a:ext uri="{FF2B5EF4-FFF2-40B4-BE49-F238E27FC236}">
                  <a16:creationId xmlns:a16="http://schemas.microsoft.com/office/drawing/2014/main" id="{52B33E67-1F2F-42A7-9B88-CBB644AF3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6900" y="2543175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AB511F8A-C5E0-4A1E-A578-88A7DDCBF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91300" y="254317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763F9366-4FFF-4AA3-A7F8-C4C88F9A4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2300" y="2543175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4" name="Line 32">
              <a:extLst>
                <a:ext uri="{FF2B5EF4-FFF2-40B4-BE49-F238E27FC236}">
                  <a16:creationId xmlns:a16="http://schemas.microsoft.com/office/drawing/2014/main" id="{8176CD59-129F-45E6-8F0A-4082EC51C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2543175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5" name="Line 33">
              <a:extLst>
                <a:ext uri="{FF2B5EF4-FFF2-40B4-BE49-F238E27FC236}">
                  <a16:creationId xmlns:a16="http://schemas.microsoft.com/office/drawing/2014/main" id="{A124FFC7-C42D-407A-9495-B36C74892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100" y="2543175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6" name="Text Box 34">
              <a:extLst>
                <a:ext uri="{FF2B5EF4-FFF2-40B4-BE49-F238E27FC236}">
                  <a16:creationId xmlns:a16="http://schemas.microsoft.com/office/drawing/2014/main" id="{90FFFDE7-CC53-4898-8349-0AFC55D8F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7813" y="890588"/>
              <a:ext cx="954104" cy="50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树</a:t>
              </a: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606FAB8-5FD3-4CCD-B1DD-97E873804E47}"/>
              </a:ext>
            </a:extLst>
          </p:cNvPr>
          <p:cNvGrpSpPr/>
          <p:nvPr/>
        </p:nvGrpSpPr>
        <p:grpSpPr>
          <a:xfrm>
            <a:off x="5731243" y="2762832"/>
            <a:ext cx="851260" cy="1628419"/>
            <a:chOff x="4787900" y="3509963"/>
            <a:chExt cx="1295400" cy="2762722"/>
          </a:xfrm>
        </p:grpSpPr>
        <p:sp>
          <p:nvSpPr>
            <p:cNvPr id="58" name="Oval 35">
              <a:extLst>
                <a:ext uri="{FF2B5EF4-FFF2-40B4-BE49-F238E27FC236}">
                  <a16:creationId xmlns:a16="http://schemas.microsoft.com/office/drawing/2014/main" id="{FB6A2793-9236-4CDB-9038-84B2C1A4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4424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Oval 36">
              <a:extLst>
                <a:ext uri="{FF2B5EF4-FFF2-40B4-BE49-F238E27FC236}">
                  <a16:creationId xmlns:a16="http://schemas.microsoft.com/office/drawing/2014/main" id="{490E9A22-5DC6-44BD-B144-A9C77B5CA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300" y="4424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Oval 37">
              <a:extLst>
                <a:ext uri="{FF2B5EF4-FFF2-40B4-BE49-F238E27FC236}">
                  <a16:creationId xmlns:a16="http://schemas.microsoft.com/office/drawing/2014/main" id="{115FE359-9580-49BA-96C6-D5D868805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700" y="35099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Oval 38">
              <a:extLst>
                <a:ext uri="{FF2B5EF4-FFF2-40B4-BE49-F238E27FC236}">
                  <a16:creationId xmlns:a16="http://schemas.microsoft.com/office/drawing/2014/main" id="{104B6D8B-C876-42E2-97C2-AE0EBDED1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52625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Oval 39">
              <a:extLst>
                <a:ext uri="{FF2B5EF4-FFF2-40B4-BE49-F238E27FC236}">
                  <a16:creationId xmlns:a16="http://schemas.microsoft.com/office/drawing/2014/main" id="{FA56A851-BF14-4828-BDF9-E8D3E123E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52625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Line 40">
              <a:extLst>
                <a:ext uri="{FF2B5EF4-FFF2-40B4-BE49-F238E27FC236}">
                  <a16:creationId xmlns:a16="http://schemas.microsoft.com/office/drawing/2014/main" id="{E0E51FE4-D9A1-4D88-9462-2D1115C8C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2300" y="3890963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4" name="Line 41">
              <a:extLst>
                <a:ext uri="{FF2B5EF4-FFF2-40B4-BE49-F238E27FC236}">
                  <a16:creationId xmlns:a16="http://schemas.microsoft.com/office/drawing/2014/main" id="{884054D0-D693-4EF4-9BD3-9EC8F601F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7500" y="3890963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5" name="Line 42">
              <a:extLst>
                <a:ext uri="{FF2B5EF4-FFF2-40B4-BE49-F238E27FC236}">
                  <a16:creationId xmlns:a16="http://schemas.microsoft.com/office/drawing/2014/main" id="{1788DDBC-5AB8-459B-85E9-837718BC3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6500" y="4805363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6" name="Line 43">
              <a:extLst>
                <a:ext uri="{FF2B5EF4-FFF2-40B4-BE49-F238E27FC236}">
                  <a16:creationId xmlns:a16="http://schemas.microsoft.com/office/drawing/2014/main" id="{77692AE0-14B9-45FF-9F26-859F10996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300" y="4805363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7" name="Rectangle 44">
              <a:extLst>
                <a:ext uri="{FF2B5EF4-FFF2-40B4-BE49-F238E27FC236}">
                  <a16:creationId xmlns:a16="http://schemas.microsoft.com/office/drawing/2014/main" id="{63A41B48-470E-4809-8E44-2A0CD29EA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5746995"/>
              <a:ext cx="504437" cy="525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F27352A-3FBA-4DC5-8147-037696C030FA}"/>
              </a:ext>
            </a:extLst>
          </p:cNvPr>
          <p:cNvGrpSpPr/>
          <p:nvPr/>
        </p:nvGrpSpPr>
        <p:grpSpPr>
          <a:xfrm>
            <a:off x="7118241" y="2950659"/>
            <a:ext cx="255318" cy="937181"/>
            <a:chOff x="6388100" y="3509963"/>
            <a:chExt cx="381000" cy="1295400"/>
          </a:xfrm>
        </p:grpSpPr>
        <p:sp>
          <p:nvSpPr>
            <p:cNvPr id="69" name="Line 45">
              <a:extLst>
                <a:ext uri="{FF2B5EF4-FFF2-40B4-BE49-F238E27FC236}">
                  <a16:creationId xmlns:a16="http://schemas.microsoft.com/office/drawing/2014/main" id="{6F56124D-ED93-45F6-AFFD-DCE22B530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6700" y="389096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70" name="Oval 46">
              <a:extLst>
                <a:ext uri="{FF2B5EF4-FFF2-40B4-BE49-F238E27FC236}">
                  <a16:creationId xmlns:a16="http://schemas.microsoft.com/office/drawing/2014/main" id="{57DD29B6-944A-4A96-BCC7-29AF4C17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100" y="4424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Oval 47">
              <a:extLst>
                <a:ext uri="{FF2B5EF4-FFF2-40B4-BE49-F238E27FC236}">
                  <a16:creationId xmlns:a16="http://schemas.microsoft.com/office/drawing/2014/main" id="{C5BD2DEC-7CF9-4870-8F30-CE5CB9E49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100" y="35099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2" name="Rectangle 48">
            <a:extLst>
              <a:ext uri="{FF2B5EF4-FFF2-40B4-BE49-F238E27FC236}">
                <a16:creationId xmlns:a16="http://schemas.microsoft.com/office/drawing/2014/main" id="{7A1EF9FA-48C1-4CF6-BCAB-D428121F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302" y="4082404"/>
            <a:ext cx="409384" cy="38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T2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Rectangle 49">
            <a:extLst>
              <a:ext uri="{FF2B5EF4-FFF2-40B4-BE49-F238E27FC236}">
                <a16:creationId xmlns:a16="http://schemas.microsoft.com/office/drawing/2014/main" id="{12F1D54E-E5D0-49F9-BED1-20177B6C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39" y="1301294"/>
            <a:ext cx="2500928" cy="34073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rPr>
              <a:t>3.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rPr>
              <a:t>有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rPr>
              <a:t>16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rPr>
              <a:t>个结点的树</a:t>
            </a:r>
            <a:endParaRPr lang="en-US" altLang="zh-CN" sz="1600" noProof="1">
              <a:solidFill>
                <a:srgbClr val="000000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B3C88B5-1336-4B97-A6B8-6B6384E67317}"/>
              </a:ext>
            </a:extLst>
          </p:cNvPr>
          <p:cNvGrpSpPr/>
          <p:nvPr/>
        </p:nvGrpSpPr>
        <p:grpSpPr>
          <a:xfrm>
            <a:off x="7768502" y="2763395"/>
            <a:ext cx="1170935" cy="1311853"/>
            <a:chOff x="6921500" y="3509963"/>
            <a:chExt cx="2057400" cy="2133600"/>
          </a:xfrm>
        </p:grpSpPr>
        <p:sp>
          <p:nvSpPr>
            <p:cNvPr id="75" name="Line 50">
              <a:extLst>
                <a:ext uri="{FF2B5EF4-FFF2-40B4-BE49-F238E27FC236}">
                  <a16:creationId xmlns:a16="http://schemas.microsoft.com/office/drawing/2014/main" id="{05E8CA79-AC47-4266-BF39-86B5D13FA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9700" y="3890963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76" name="Line 51">
              <a:extLst>
                <a:ext uri="{FF2B5EF4-FFF2-40B4-BE49-F238E27FC236}">
                  <a16:creationId xmlns:a16="http://schemas.microsoft.com/office/drawing/2014/main" id="{97624FD5-F78F-42DE-962A-1CD5C6C4E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3100" y="3890963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77" name="Oval 52">
              <a:extLst>
                <a:ext uri="{FF2B5EF4-FFF2-40B4-BE49-F238E27FC236}">
                  <a16:creationId xmlns:a16="http://schemas.microsoft.com/office/drawing/2014/main" id="{C27F93CB-4AEF-44A0-ABD4-8FA70643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4424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J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Oval 53">
              <a:extLst>
                <a:ext uri="{FF2B5EF4-FFF2-40B4-BE49-F238E27FC236}">
                  <a16:creationId xmlns:a16="http://schemas.microsoft.com/office/drawing/2014/main" id="{CF2DD400-D6E8-46AD-BB76-1C906558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300" y="35099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Oval 54">
              <a:extLst>
                <a:ext uri="{FF2B5EF4-FFF2-40B4-BE49-F238E27FC236}">
                  <a16:creationId xmlns:a16="http://schemas.microsoft.com/office/drawing/2014/main" id="{9126F725-F7F8-4C7A-9387-D898E2106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0" y="52625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M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Oval 55">
              <a:extLst>
                <a:ext uri="{FF2B5EF4-FFF2-40B4-BE49-F238E27FC236}">
                  <a16:creationId xmlns:a16="http://schemas.microsoft.com/office/drawing/2014/main" id="{5B14A6D8-59BA-476E-A0BB-349A9C86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2625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Oval 56">
              <a:extLst>
                <a:ext uri="{FF2B5EF4-FFF2-40B4-BE49-F238E27FC236}">
                  <a16:creationId xmlns:a16="http://schemas.microsoft.com/office/drawing/2014/main" id="{B470A03E-E7C2-46AF-B69C-262167D37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900" y="4424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Oval 57">
              <a:extLst>
                <a:ext uri="{FF2B5EF4-FFF2-40B4-BE49-F238E27FC236}">
                  <a16:creationId xmlns:a16="http://schemas.microsoft.com/office/drawing/2014/main" id="{5F1299F6-79DF-4AD4-9638-9F8C17631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700" y="52625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L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Oval 58">
              <a:extLst>
                <a:ext uri="{FF2B5EF4-FFF2-40B4-BE49-F238E27FC236}">
                  <a16:creationId xmlns:a16="http://schemas.microsoft.com/office/drawing/2014/main" id="{8EC3F504-C322-4E03-83F2-A3CEAA43C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0" y="4424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O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Oval 59">
              <a:extLst>
                <a:ext uri="{FF2B5EF4-FFF2-40B4-BE49-F238E27FC236}">
                  <a16:creationId xmlns:a16="http://schemas.microsoft.com/office/drawing/2014/main" id="{BAE66D8F-A0C6-411E-AE96-7D86DCCAB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3100" y="52625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N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B95D2AED-C6B0-4AED-B4AE-B1209A689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0100" y="4805363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86" name="Line 61">
              <a:extLst>
                <a:ext uri="{FF2B5EF4-FFF2-40B4-BE49-F238E27FC236}">
                  <a16:creationId xmlns:a16="http://schemas.microsoft.com/office/drawing/2014/main" id="{042FD9F2-7211-405E-B9D7-3BCBD1252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1100" y="4805363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87" name="Line 62">
              <a:extLst>
                <a:ext uri="{FF2B5EF4-FFF2-40B4-BE49-F238E27FC236}">
                  <a16:creationId xmlns:a16="http://schemas.microsoft.com/office/drawing/2014/main" id="{1472A894-5D5D-477E-8547-34A19F0A5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9700" y="4805363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88" name="Line 63">
              <a:extLst>
                <a:ext uri="{FF2B5EF4-FFF2-40B4-BE49-F238E27FC236}">
                  <a16:creationId xmlns:a16="http://schemas.microsoft.com/office/drawing/2014/main" id="{19874541-F1A9-4F1C-AD72-02A3BFDBF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5900" y="4805363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89" name="Line 64">
              <a:extLst>
                <a:ext uri="{FF2B5EF4-FFF2-40B4-BE49-F238E27FC236}">
                  <a16:creationId xmlns:a16="http://schemas.microsoft.com/office/drawing/2014/main" id="{B8D58E23-EC35-4179-8CC4-642E81B1D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0700" y="3890963"/>
              <a:ext cx="762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 sz="1600">
                <a:cs typeface="+mn-ea"/>
                <a:sym typeface="+mn-lt"/>
              </a:endParaRPr>
            </a:p>
          </p:txBody>
        </p:sp>
      </p:grpSp>
      <p:sp>
        <p:nvSpPr>
          <p:cNvPr id="90" name="Rectangle 65">
            <a:extLst>
              <a:ext uri="{FF2B5EF4-FFF2-40B4-BE49-F238E27FC236}">
                <a16:creationId xmlns:a16="http://schemas.microsoft.com/office/drawing/2014/main" id="{0E032250-E707-4DF2-A8A8-F0C1BEF5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086" y="4059227"/>
            <a:ext cx="409384" cy="38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T3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Text Box 66">
            <a:extLst>
              <a:ext uri="{FF2B5EF4-FFF2-40B4-BE49-F238E27FC236}">
                <a16:creationId xmlns:a16="http://schemas.microsoft.com/office/drawing/2014/main" id="{B0807F4B-D9D7-4A41-8BAF-43F6FD19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103" y="2119224"/>
            <a:ext cx="1844714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T1={B,C,D,E,F}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T11={C,D,E}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T111={D}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T112={E}  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T12={F}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T2={G,H}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T21={H}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9E45E8F-4AC1-4EB9-A68E-047628D8222D}"/>
              </a:ext>
            </a:extLst>
          </p:cNvPr>
          <p:cNvSpPr txBox="1"/>
          <p:nvPr/>
        </p:nvSpPr>
        <p:spPr>
          <a:xfrm>
            <a:off x="3861104" y="2096645"/>
            <a:ext cx="2321818" cy="233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T3={I,J,K,L,M,N,O,P}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   T31={J,K,L,M,N}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   T32={O}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   T33={P}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      T312={L}</a:t>
            </a:r>
            <a:endParaRPr kumimoji="0" lang="en-US" altLang="zh-CN" sz="160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      T311={K}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...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567349B-AADB-45B5-BFF6-CA2077CF2B2B}"/>
              </a:ext>
            </a:extLst>
          </p:cNvPr>
          <p:cNvSpPr txBox="1"/>
          <p:nvPr/>
        </p:nvSpPr>
        <p:spPr>
          <a:xfrm>
            <a:off x="879124" y="72359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与结点有关的名称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26361D2-6E0B-420F-9B30-6590AD620602}"/>
              </a:ext>
            </a:extLst>
          </p:cNvPr>
          <p:cNvSpPr txBox="1"/>
          <p:nvPr/>
        </p:nvSpPr>
        <p:spPr>
          <a:xfrm>
            <a:off x="1998866" y="1771317"/>
            <a:ext cx="3607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T={A,B,C,D,E,F,G,H,I,J,K,L,M,N,O,P}</a:t>
            </a:r>
            <a:endParaRPr lang="zh-CN" altLang="en-US" sz="1600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3643ADB-5CE7-4864-B93F-8B6A44660A60}"/>
              </a:ext>
            </a:extLst>
          </p:cNvPr>
          <p:cNvSpPr/>
          <p:nvPr/>
        </p:nvSpPr>
        <p:spPr>
          <a:xfrm>
            <a:off x="1379457" y="2249823"/>
            <a:ext cx="252028" cy="960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E99F7D65-B7FD-43BA-A189-4A0616CC24E1}"/>
              </a:ext>
            </a:extLst>
          </p:cNvPr>
          <p:cNvSpPr/>
          <p:nvPr/>
        </p:nvSpPr>
        <p:spPr>
          <a:xfrm>
            <a:off x="1342396" y="3814568"/>
            <a:ext cx="252028" cy="960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40A228A3-859A-4CD8-9FCF-EDBB7789BFD4}"/>
              </a:ext>
            </a:extLst>
          </p:cNvPr>
          <p:cNvSpPr/>
          <p:nvPr/>
        </p:nvSpPr>
        <p:spPr>
          <a:xfrm>
            <a:off x="3635849" y="2272949"/>
            <a:ext cx="252028" cy="960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90" grpId="0"/>
      <p:bldP spid="91" grpId="0"/>
      <p:bldP spid="92" grpId="0"/>
      <p:bldP spid="94" grpId="0"/>
      <p:bldP spid="4" grpId="0" animBg="1"/>
      <p:bldP spid="95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8531" y="1531070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599800" y="2554191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6235" y="3581230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21321" y="1572771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03097" y="2595892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19025" y="3622931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6124" y="1694990"/>
            <a:ext cx="241293" cy="189721"/>
            <a:chOff x="5348288" y="5818188"/>
            <a:chExt cx="1587500" cy="1246187"/>
          </a:xfrm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37899" y="2718112"/>
            <a:ext cx="241293" cy="189721"/>
            <a:chOff x="8366125" y="5818188"/>
            <a:chExt cx="1587500" cy="1246187"/>
          </a:xfrm>
        </p:grpSpPr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366125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8366125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299 w 507"/>
                <a:gd name="T15" fmla="*/ 54 h 304"/>
                <a:gd name="T16" fmla="*/ 432 w 507"/>
                <a:gd name="T17" fmla="*/ 54 h 304"/>
                <a:gd name="T18" fmla="*/ 432 w 507"/>
                <a:gd name="T19" fmla="*/ 184 h 304"/>
                <a:gd name="T20" fmla="*/ 299 w 507"/>
                <a:gd name="T21" fmla="*/ 184 h 304"/>
                <a:gd name="T22" fmla="*/ 299 w 507"/>
                <a:gd name="T23" fmla="*/ 54 h 304"/>
                <a:gd name="T24" fmla="*/ 75 w 507"/>
                <a:gd name="T25" fmla="*/ 54 h 304"/>
                <a:gd name="T26" fmla="*/ 259 w 507"/>
                <a:gd name="T27" fmla="*/ 54 h 304"/>
                <a:gd name="T28" fmla="*/ 259 w 507"/>
                <a:gd name="T29" fmla="*/ 75 h 304"/>
                <a:gd name="T30" fmla="*/ 75 w 507"/>
                <a:gd name="T31" fmla="*/ 75 h 304"/>
                <a:gd name="T32" fmla="*/ 75 w 507"/>
                <a:gd name="T33" fmla="*/ 54 h 304"/>
                <a:gd name="T34" fmla="*/ 75 w 507"/>
                <a:gd name="T35" fmla="*/ 109 h 304"/>
                <a:gd name="T36" fmla="*/ 259 w 507"/>
                <a:gd name="T37" fmla="*/ 109 h 304"/>
                <a:gd name="T38" fmla="*/ 259 w 507"/>
                <a:gd name="T39" fmla="*/ 130 h 304"/>
                <a:gd name="T40" fmla="*/ 75 w 507"/>
                <a:gd name="T41" fmla="*/ 130 h 304"/>
                <a:gd name="T42" fmla="*/ 75 w 507"/>
                <a:gd name="T43" fmla="*/ 109 h 304"/>
                <a:gd name="T44" fmla="*/ 75 w 507"/>
                <a:gd name="T45" fmla="*/ 163 h 304"/>
                <a:gd name="T46" fmla="*/ 259 w 507"/>
                <a:gd name="T47" fmla="*/ 163 h 304"/>
                <a:gd name="T48" fmla="*/ 259 w 507"/>
                <a:gd name="T49" fmla="*/ 184 h 304"/>
                <a:gd name="T50" fmla="*/ 75 w 507"/>
                <a:gd name="T51" fmla="*/ 184 h 304"/>
                <a:gd name="T52" fmla="*/ 75 w 507"/>
                <a:gd name="T53" fmla="*/ 163 h 304"/>
                <a:gd name="T54" fmla="*/ 75 w 507"/>
                <a:gd name="T55" fmla="*/ 217 h 304"/>
                <a:gd name="T56" fmla="*/ 432 w 507"/>
                <a:gd name="T57" fmla="*/ 217 h 304"/>
                <a:gd name="T58" fmla="*/ 432 w 507"/>
                <a:gd name="T59" fmla="*/ 238 h 304"/>
                <a:gd name="T60" fmla="*/ 75 w 507"/>
                <a:gd name="T61" fmla="*/ 238 h 304"/>
                <a:gd name="T62" fmla="*/ 75 w 507"/>
                <a:gd name="T63" fmla="*/ 21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299" y="54"/>
                  </a:moveTo>
                  <a:cubicBezTo>
                    <a:pt x="432" y="54"/>
                    <a:pt x="432" y="54"/>
                    <a:pt x="432" y="5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299" y="54"/>
                  </a:lnTo>
                  <a:close/>
                  <a:moveTo>
                    <a:pt x="75" y="54"/>
                  </a:moveTo>
                  <a:cubicBezTo>
                    <a:pt x="259" y="54"/>
                    <a:pt x="259" y="54"/>
                    <a:pt x="259" y="54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54"/>
                  </a:lnTo>
                  <a:close/>
                  <a:moveTo>
                    <a:pt x="75" y="109"/>
                  </a:moveTo>
                  <a:cubicBezTo>
                    <a:pt x="259" y="109"/>
                    <a:pt x="259" y="109"/>
                    <a:pt x="259" y="109"/>
                  </a:cubicBezTo>
                  <a:cubicBezTo>
                    <a:pt x="259" y="130"/>
                    <a:pt x="259" y="130"/>
                    <a:pt x="259" y="130"/>
                  </a:cubicBezTo>
                  <a:cubicBezTo>
                    <a:pt x="75" y="130"/>
                    <a:pt x="75" y="130"/>
                    <a:pt x="75" y="130"/>
                  </a:cubicBezTo>
                  <a:lnTo>
                    <a:pt x="75" y="109"/>
                  </a:lnTo>
                  <a:close/>
                  <a:moveTo>
                    <a:pt x="75" y="163"/>
                  </a:moveTo>
                  <a:cubicBezTo>
                    <a:pt x="259" y="163"/>
                    <a:pt x="259" y="163"/>
                    <a:pt x="259" y="16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75" y="184"/>
                    <a:pt x="75" y="184"/>
                    <a:pt x="75" y="184"/>
                  </a:cubicBezTo>
                  <a:lnTo>
                    <a:pt x="75" y="163"/>
                  </a:lnTo>
                  <a:close/>
                  <a:moveTo>
                    <a:pt x="75" y="217"/>
                  </a:moveTo>
                  <a:cubicBezTo>
                    <a:pt x="432" y="217"/>
                    <a:pt x="432" y="217"/>
                    <a:pt x="432" y="217"/>
                  </a:cubicBezTo>
                  <a:cubicBezTo>
                    <a:pt x="432" y="238"/>
                    <a:pt x="432" y="238"/>
                    <a:pt x="432" y="238"/>
                  </a:cubicBezTo>
                  <a:cubicBezTo>
                    <a:pt x="75" y="238"/>
                    <a:pt x="75" y="238"/>
                    <a:pt x="75" y="238"/>
                  </a:cubicBezTo>
                  <a:lnTo>
                    <a:pt x="75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53828" y="3745150"/>
            <a:ext cx="241293" cy="189721"/>
            <a:chOff x="11385550" y="5818188"/>
            <a:chExt cx="1587500" cy="1246187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1385550" y="5818188"/>
              <a:ext cx="1587500" cy="263525"/>
            </a:xfrm>
            <a:custGeom>
              <a:avLst/>
              <a:gdLst>
                <a:gd name="T0" fmla="*/ 470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0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1 w 507"/>
                <a:gd name="T21" fmla="*/ 46 h 84"/>
                <a:gd name="T22" fmla="*/ 49 w 507"/>
                <a:gd name="T23" fmla="*/ 59 h 84"/>
                <a:gd name="T24" fmla="*/ 99 w 507"/>
                <a:gd name="T25" fmla="*/ 59 h 84"/>
                <a:gd name="T26" fmla="*/ 87 w 507"/>
                <a:gd name="T27" fmla="*/ 46 h 84"/>
                <a:gd name="T28" fmla="*/ 99 w 507"/>
                <a:gd name="T29" fmla="*/ 33 h 84"/>
                <a:gd name="T30" fmla="*/ 112 w 507"/>
                <a:gd name="T31" fmla="*/ 46 h 84"/>
                <a:gd name="T32" fmla="*/ 99 w 507"/>
                <a:gd name="T33" fmla="*/ 59 h 84"/>
                <a:gd name="T34" fmla="*/ 150 w 507"/>
                <a:gd name="T35" fmla="*/ 59 h 84"/>
                <a:gd name="T36" fmla="*/ 137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0" y="0"/>
                    <a:pt x="470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1" y="39"/>
                    <a:pt x="61" y="46"/>
                  </a:cubicBezTo>
                  <a:cubicBezTo>
                    <a:pt x="61" y="53"/>
                    <a:pt x="56" y="59"/>
                    <a:pt x="49" y="59"/>
                  </a:cubicBezTo>
                  <a:close/>
                  <a:moveTo>
                    <a:pt x="99" y="59"/>
                  </a:moveTo>
                  <a:cubicBezTo>
                    <a:pt x="92" y="59"/>
                    <a:pt x="87" y="53"/>
                    <a:pt x="87" y="46"/>
                  </a:cubicBezTo>
                  <a:cubicBezTo>
                    <a:pt x="87" y="39"/>
                    <a:pt x="92" y="33"/>
                    <a:pt x="99" y="33"/>
                  </a:cubicBezTo>
                  <a:cubicBezTo>
                    <a:pt x="106" y="33"/>
                    <a:pt x="112" y="39"/>
                    <a:pt x="112" y="46"/>
                  </a:cubicBezTo>
                  <a:cubicBezTo>
                    <a:pt x="112" y="53"/>
                    <a:pt x="106" y="59"/>
                    <a:pt x="99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7" y="53"/>
                    <a:pt x="137" y="46"/>
                  </a:cubicBezTo>
                  <a:cubicBezTo>
                    <a:pt x="137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13855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0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61 w 507"/>
                <a:gd name="T15" fmla="*/ 136 h 304"/>
                <a:gd name="T16" fmla="*/ 166 w 507"/>
                <a:gd name="T17" fmla="*/ 131 h 304"/>
                <a:gd name="T18" fmla="*/ 169 w 507"/>
                <a:gd name="T19" fmla="*/ 131 h 304"/>
                <a:gd name="T20" fmla="*/ 179 w 507"/>
                <a:gd name="T21" fmla="*/ 108 h 304"/>
                <a:gd name="T22" fmla="*/ 177 w 507"/>
                <a:gd name="T23" fmla="*/ 106 h 304"/>
                <a:gd name="T24" fmla="*/ 177 w 507"/>
                <a:gd name="T25" fmla="*/ 98 h 304"/>
                <a:gd name="T26" fmla="*/ 200 w 507"/>
                <a:gd name="T27" fmla="*/ 75 h 304"/>
                <a:gd name="T28" fmla="*/ 207 w 507"/>
                <a:gd name="T29" fmla="*/ 75 h 304"/>
                <a:gd name="T30" fmla="*/ 209 w 507"/>
                <a:gd name="T31" fmla="*/ 77 h 304"/>
                <a:gd name="T32" fmla="*/ 232 w 507"/>
                <a:gd name="T33" fmla="*/ 68 h 304"/>
                <a:gd name="T34" fmla="*/ 232 w 507"/>
                <a:gd name="T35" fmla="*/ 65 h 304"/>
                <a:gd name="T36" fmla="*/ 237 w 507"/>
                <a:gd name="T37" fmla="*/ 60 h 304"/>
                <a:gd name="T38" fmla="*/ 269 w 507"/>
                <a:gd name="T39" fmla="*/ 60 h 304"/>
                <a:gd name="T40" fmla="*/ 275 w 507"/>
                <a:gd name="T41" fmla="*/ 65 h 304"/>
                <a:gd name="T42" fmla="*/ 275 w 507"/>
                <a:gd name="T43" fmla="*/ 68 h 304"/>
                <a:gd name="T44" fmla="*/ 297 w 507"/>
                <a:gd name="T45" fmla="*/ 77 h 304"/>
                <a:gd name="T46" fmla="*/ 299 w 507"/>
                <a:gd name="T47" fmla="*/ 75 h 304"/>
                <a:gd name="T48" fmla="*/ 307 w 507"/>
                <a:gd name="T49" fmla="*/ 75 h 304"/>
                <a:gd name="T50" fmla="*/ 330 w 507"/>
                <a:gd name="T51" fmla="*/ 98 h 304"/>
                <a:gd name="T52" fmla="*/ 330 w 507"/>
                <a:gd name="T53" fmla="*/ 106 h 304"/>
                <a:gd name="T54" fmla="*/ 328 w 507"/>
                <a:gd name="T55" fmla="*/ 108 h 304"/>
                <a:gd name="T56" fmla="*/ 337 w 507"/>
                <a:gd name="T57" fmla="*/ 131 h 304"/>
                <a:gd name="T58" fmla="*/ 340 w 507"/>
                <a:gd name="T59" fmla="*/ 131 h 304"/>
                <a:gd name="T60" fmla="*/ 345 w 507"/>
                <a:gd name="T61" fmla="*/ 136 h 304"/>
                <a:gd name="T62" fmla="*/ 345 w 507"/>
                <a:gd name="T63" fmla="*/ 168 h 304"/>
                <a:gd name="T64" fmla="*/ 340 w 507"/>
                <a:gd name="T65" fmla="*/ 173 h 304"/>
                <a:gd name="T66" fmla="*/ 337 w 507"/>
                <a:gd name="T67" fmla="*/ 173 h 304"/>
                <a:gd name="T68" fmla="*/ 328 w 507"/>
                <a:gd name="T69" fmla="*/ 196 h 304"/>
                <a:gd name="T70" fmla="*/ 330 w 507"/>
                <a:gd name="T71" fmla="*/ 198 h 304"/>
                <a:gd name="T72" fmla="*/ 330 w 507"/>
                <a:gd name="T73" fmla="*/ 206 h 304"/>
                <a:gd name="T74" fmla="*/ 307 w 507"/>
                <a:gd name="T75" fmla="*/ 229 h 304"/>
                <a:gd name="T76" fmla="*/ 299 w 507"/>
                <a:gd name="T77" fmla="*/ 229 h 304"/>
                <a:gd name="T78" fmla="*/ 297 w 507"/>
                <a:gd name="T79" fmla="*/ 226 h 304"/>
                <a:gd name="T80" fmla="*/ 275 w 507"/>
                <a:gd name="T81" fmla="*/ 236 h 304"/>
                <a:gd name="T82" fmla="*/ 275 w 507"/>
                <a:gd name="T83" fmla="*/ 239 h 304"/>
                <a:gd name="T84" fmla="*/ 269 w 507"/>
                <a:gd name="T85" fmla="*/ 244 h 304"/>
                <a:gd name="T86" fmla="*/ 237 w 507"/>
                <a:gd name="T87" fmla="*/ 244 h 304"/>
                <a:gd name="T88" fmla="*/ 232 w 507"/>
                <a:gd name="T89" fmla="*/ 239 h 304"/>
                <a:gd name="T90" fmla="*/ 232 w 507"/>
                <a:gd name="T91" fmla="*/ 236 h 304"/>
                <a:gd name="T92" fmla="*/ 209 w 507"/>
                <a:gd name="T93" fmla="*/ 226 h 304"/>
                <a:gd name="T94" fmla="*/ 207 w 507"/>
                <a:gd name="T95" fmla="*/ 229 h 304"/>
                <a:gd name="T96" fmla="*/ 200 w 507"/>
                <a:gd name="T97" fmla="*/ 229 h 304"/>
                <a:gd name="T98" fmla="*/ 177 w 507"/>
                <a:gd name="T99" fmla="*/ 206 h 304"/>
                <a:gd name="T100" fmla="*/ 177 w 507"/>
                <a:gd name="T101" fmla="*/ 198 h 304"/>
                <a:gd name="T102" fmla="*/ 179 w 507"/>
                <a:gd name="T103" fmla="*/ 196 h 304"/>
                <a:gd name="T104" fmla="*/ 169 w 507"/>
                <a:gd name="T105" fmla="*/ 173 h 304"/>
                <a:gd name="T106" fmla="*/ 166 w 507"/>
                <a:gd name="T107" fmla="*/ 173 h 304"/>
                <a:gd name="T108" fmla="*/ 161 w 507"/>
                <a:gd name="T109" fmla="*/ 168 h 304"/>
                <a:gd name="T110" fmla="*/ 161 w 507"/>
                <a:gd name="T111" fmla="*/ 13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0" y="304"/>
                    <a:pt x="470" y="304"/>
                    <a:pt x="470" y="304"/>
                  </a:cubicBezTo>
                  <a:cubicBezTo>
                    <a:pt x="490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61" y="136"/>
                  </a:moveTo>
                  <a:cubicBezTo>
                    <a:pt x="161" y="133"/>
                    <a:pt x="163" y="131"/>
                    <a:pt x="166" y="131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1" y="122"/>
                    <a:pt x="175" y="115"/>
                    <a:pt x="179" y="10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5" y="104"/>
                    <a:pt x="175" y="100"/>
                    <a:pt x="177" y="98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3"/>
                    <a:pt x="205" y="73"/>
                    <a:pt x="207" y="75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6" y="73"/>
                    <a:pt x="224" y="70"/>
                    <a:pt x="232" y="68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2"/>
                    <a:pt x="234" y="60"/>
                    <a:pt x="237" y="60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72" y="60"/>
                    <a:pt x="275" y="62"/>
                    <a:pt x="275" y="65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83" y="70"/>
                    <a:pt x="290" y="73"/>
                    <a:pt x="297" y="77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301" y="73"/>
                    <a:pt x="305" y="73"/>
                    <a:pt x="307" y="75"/>
                  </a:cubicBezTo>
                  <a:cubicBezTo>
                    <a:pt x="330" y="98"/>
                    <a:pt x="330" y="98"/>
                    <a:pt x="330" y="98"/>
                  </a:cubicBezTo>
                  <a:cubicBezTo>
                    <a:pt x="332" y="100"/>
                    <a:pt x="332" y="104"/>
                    <a:pt x="330" y="106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2" y="115"/>
                    <a:pt x="335" y="122"/>
                    <a:pt x="337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3" y="131"/>
                    <a:pt x="345" y="133"/>
                    <a:pt x="345" y="136"/>
                  </a:cubicBezTo>
                  <a:cubicBezTo>
                    <a:pt x="345" y="168"/>
                    <a:pt x="345" y="168"/>
                    <a:pt x="345" y="168"/>
                  </a:cubicBezTo>
                  <a:cubicBezTo>
                    <a:pt x="345" y="171"/>
                    <a:pt x="343" y="173"/>
                    <a:pt x="340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5" y="182"/>
                    <a:pt x="332" y="189"/>
                    <a:pt x="328" y="196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2" y="200"/>
                    <a:pt x="332" y="204"/>
                    <a:pt x="330" y="206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5" y="231"/>
                    <a:pt x="301" y="231"/>
                    <a:pt x="299" y="229"/>
                  </a:cubicBezTo>
                  <a:cubicBezTo>
                    <a:pt x="297" y="226"/>
                    <a:pt x="297" y="226"/>
                    <a:pt x="297" y="226"/>
                  </a:cubicBezTo>
                  <a:cubicBezTo>
                    <a:pt x="290" y="231"/>
                    <a:pt x="283" y="234"/>
                    <a:pt x="275" y="236"/>
                  </a:cubicBezTo>
                  <a:cubicBezTo>
                    <a:pt x="275" y="239"/>
                    <a:pt x="275" y="239"/>
                    <a:pt x="275" y="239"/>
                  </a:cubicBezTo>
                  <a:cubicBezTo>
                    <a:pt x="275" y="242"/>
                    <a:pt x="272" y="244"/>
                    <a:pt x="269" y="244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34" y="244"/>
                    <a:pt x="232" y="242"/>
                    <a:pt x="232" y="239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24" y="234"/>
                    <a:pt x="216" y="231"/>
                    <a:pt x="209" y="226"/>
                  </a:cubicBezTo>
                  <a:cubicBezTo>
                    <a:pt x="207" y="229"/>
                    <a:pt x="207" y="229"/>
                    <a:pt x="207" y="229"/>
                  </a:cubicBezTo>
                  <a:cubicBezTo>
                    <a:pt x="205" y="231"/>
                    <a:pt x="202" y="231"/>
                    <a:pt x="200" y="229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4"/>
                    <a:pt x="175" y="200"/>
                    <a:pt x="177" y="198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5" y="189"/>
                    <a:pt x="171" y="182"/>
                    <a:pt x="169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3" y="173"/>
                    <a:pt x="161" y="171"/>
                    <a:pt x="161" y="168"/>
                  </a:cubicBezTo>
                  <a:lnTo>
                    <a:pt x="161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12049125" y="6453188"/>
              <a:ext cx="261937" cy="260350"/>
            </a:xfrm>
            <a:custGeom>
              <a:avLst/>
              <a:gdLst>
                <a:gd name="T0" fmla="*/ 42 w 84"/>
                <a:gd name="T1" fmla="*/ 83 h 83"/>
                <a:gd name="T2" fmla="*/ 84 w 84"/>
                <a:gd name="T3" fmla="*/ 42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42 w 84"/>
                <a:gd name="T11" fmla="*/ 31 h 83"/>
                <a:gd name="T12" fmla="*/ 53 w 84"/>
                <a:gd name="T13" fmla="*/ 42 h 83"/>
                <a:gd name="T14" fmla="*/ 42 w 84"/>
                <a:gd name="T15" fmla="*/ 53 h 83"/>
                <a:gd name="T16" fmla="*/ 31 w 84"/>
                <a:gd name="T17" fmla="*/ 42 h 83"/>
                <a:gd name="T18" fmla="*/ 42 w 84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83"/>
                  </a:move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lose/>
                  <a:moveTo>
                    <a:pt x="42" y="31"/>
                  </a:moveTo>
                  <a:cubicBezTo>
                    <a:pt x="48" y="31"/>
                    <a:pt x="53" y="36"/>
                    <a:pt x="53" y="42"/>
                  </a:cubicBezTo>
                  <a:cubicBezTo>
                    <a:pt x="53" y="48"/>
                    <a:pt x="48" y="53"/>
                    <a:pt x="42" y="53"/>
                  </a:cubicBezTo>
                  <a:cubicBezTo>
                    <a:pt x="36" y="53"/>
                    <a:pt x="31" y="48"/>
                    <a:pt x="31" y="42"/>
                  </a:cubicBezTo>
                  <a:cubicBezTo>
                    <a:pt x="31" y="36"/>
                    <a:pt x="36" y="31"/>
                    <a:pt x="4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59420" y="1728128"/>
            <a:ext cx="241293" cy="189721"/>
            <a:chOff x="14400213" y="5818188"/>
            <a:chExt cx="1587500" cy="1246187"/>
          </a:xfrm>
        </p:grpSpPr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4400213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7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7" y="53"/>
                    <a:pt x="37" y="46"/>
                  </a:cubicBezTo>
                  <a:cubicBezTo>
                    <a:pt x="37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4400213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315 w 507"/>
                <a:gd name="T15" fmla="*/ 163 h 304"/>
                <a:gd name="T16" fmla="*/ 374 w 507"/>
                <a:gd name="T17" fmla="*/ 163 h 304"/>
                <a:gd name="T18" fmla="*/ 374 w 507"/>
                <a:gd name="T19" fmla="*/ 257 h 304"/>
                <a:gd name="T20" fmla="*/ 315 w 507"/>
                <a:gd name="T21" fmla="*/ 257 h 304"/>
                <a:gd name="T22" fmla="*/ 315 w 507"/>
                <a:gd name="T23" fmla="*/ 163 h 304"/>
                <a:gd name="T24" fmla="*/ 224 w 507"/>
                <a:gd name="T25" fmla="*/ 122 h 304"/>
                <a:gd name="T26" fmla="*/ 283 w 507"/>
                <a:gd name="T27" fmla="*/ 122 h 304"/>
                <a:gd name="T28" fmla="*/ 283 w 507"/>
                <a:gd name="T29" fmla="*/ 257 h 304"/>
                <a:gd name="T30" fmla="*/ 224 w 507"/>
                <a:gd name="T31" fmla="*/ 257 h 304"/>
                <a:gd name="T32" fmla="*/ 224 w 507"/>
                <a:gd name="T33" fmla="*/ 122 h 304"/>
                <a:gd name="T34" fmla="*/ 133 w 507"/>
                <a:gd name="T35" fmla="*/ 62 h 304"/>
                <a:gd name="T36" fmla="*/ 192 w 507"/>
                <a:gd name="T37" fmla="*/ 62 h 304"/>
                <a:gd name="T38" fmla="*/ 192 w 507"/>
                <a:gd name="T39" fmla="*/ 257 h 304"/>
                <a:gd name="T40" fmla="*/ 133 w 507"/>
                <a:gd name="T41" fmla="*/ 257 h 304"/>
                <a:gd name="T42" fmla="*/ 133 w 507"/>
                <a:gd name="T43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315" y="163"/>
                  </a:moveTo>
                  <a:cubicBezTo>
                    <a:pt x="374" y="163"/>
                    <a:pt x="374" y="163"/>
                    <a:pt x="374" y="163"/>
                  </a:cubicBezTo>
                  <a:cubicBezTo>
                    <a:pt x="374" y="257"/>
                    <a:pt x="374" y="257"/>
                    <a:pt x="374" y="257"/>
                  </a:cubicBezTo>
                  <a:cubicBezTo>
                    <a:pt x="315" y="257"/>
                    <a:pt x="315" y="257"/>
                    <a:pt x="315" y="257"/>
                  </a:cubicBezTo>
                  <a:lnTo>
                    <a:pt x="315" y="163"/>
                  </a:lnTo>
                  <a:close/>
                  <a:moveTo>
                    <a:pt x="224" y="122"/>
                  </a:moveTo>
                  <a:cubicBezTo>
                    <a:pt x="283" y="122"/>
                    <a:pt x="283" y="122"/>
                    <a:pt x="283" y="122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24" y="257"/>
                    <a:pt x="224" y="257"/>
                    <a:pt x="224" y="257"/>
                  </a:cubicBezTo>
                  <a:lnTo>
                    <a:pt x="224" y="122"/>
                  </a:lnTo>
                  <a:close/>
                  <a:moveTo>
                    <a:pt x="133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133" y="257"/>
                    <a:pt x="133" y="257"/>
                    <a:pt x="133" y="257"/>
                  </a:cubicBezTo>
                  <a:lnTo>
                    <a:pt x="13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50141" y="2762823"/>
            <a:ext cx="241293" cy="189721"/>
            <a:chOff x="17418050" y="5818188"/>
            <a:chExt cx="1587500" cy="1246187"/>
          </a:xfrm>
        </p:grpSpPr>
        <p:sp>
          <p:nvSpPr>
            <p:cNvPr id="74" name="Freeform 20"/>
            <p:cNvSpPr>
              <a:spLocks noEditPoints="1"/>
            </p:cNvSpPr>
            <p:nvPr/>
          </p:nvSpPr>
          <p:spPr bwMode="auto">
            <a:xfrm>
              <a:off x="17418050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18113375" y="6623050"/>
              <a:ext cx="198437" cy="200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18383250" y="6384925"/>
              <a:ext cx="160337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7" name="Freeform 23"/>
            <p:cNvSpPr>
              <a:spLocks noEditPoints="1"/>
            </p:cNvSpPr>
            <p:nvPr/>
          </p:nvSpPr>
          <p:spPr bwMode="auto">
            <a:xfrm>
              <a:off x="174180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55 w 507"/>
                <a:gd name="T15" fmla="*/ 52 h 304"/>
                <a:gd name="T16" fmla="*/ 199 w 507"/>
                <a:gd name="T17" fmla="*/ 96 h 304"/>
                <a:gd name="T18" fmla="*/ 193 w 507"/>
                <a:gd name="T19" fmla="*/ 119 h 304"/>
                <a:gd name="T20" fmla="*/ 224 w 507"/>
                <a:gd name="T21" fmla="*/ 151 h 304"/>
                <a:gd name="T22" fmla="*/ 253 w 507"/>
                <a:gd name="T23" fmla="*/ 142 h 304"/>
                <a:gd name="T24" fmla="*/ 283 w 507"/>
                <a:gd name="T25" fmla="*/ 151 h 304"/>
                <a:gd name="T26" fmla="*/ 295 w 507"/>
                <a:gd name="T27" fmla="*/ 139 h 304"/>
                <a:gd name="T28" fmla="*/ 287 w 507"/>
                <a:gd name="T29" fmla="*/ 112 h 304"/>
                <a:gd name="T30" fmla="*/ 333 w 507"/>
                <a:gd name="T31" fmla="*/ 66 h 304"/>
                <a:gd name="T32" fmla="*/ 379 w 507"/>
                <a:gd name="T33" fmla="*/ 112 h 304"/>
                <a:gd name="T34" fmla="*/ 333 w 507"/>
                <a:gd name="T35" fmla="*/ 158 h 304"/>
                <a:gd name="T36" fmla="*/ 311 w 507"/>
                <a:gd name="T37" fmla="*/ 153 h 304"/>
                <a:gd name="T38" fmla="*/ 297 w 507"/>
                <a:gd name="T39" fmla="*/ 166 h 304"/>
                <a:gd name="T40" fmla="*/ 306 w 507"/>
                <a:gd name="T41" fmla="*/ 195 h 304"/>
                <a:gd name="T42" fmla="*/ 253 w 507"/>
                <a:gd name="T43" fmla="*/ 247 h 304"/>
                <a:gd name="T44" fmla="*/ 201 w 507"/>
                <a:gd name="T45" fmla="*/ 195 h 304"/>
                <a:gd name="T46" fmla="*/ 210 w 507"/>
                <a:gd name="T47" fmla="*/ 166 h 304"/>
                <a:gd name="T48" fmla="*/ 178 w 507"/>
                <a:gd name="T49" fmla="*/ 134 h 304"/>
                <a:gd name="T50" fmla="*/ 155 w 507"/>
                <a:gd name="T51" fmla="*/ 141 h 304"/>
                <a:gd name="T52" fmla="*/ 110 w 507"/>
                <a:gd name="T53" fmla="*/ 96 h 304"/>
                <a:gd name="T54" fmla="*/ 155 w 507"/>
                <a:gd name="T55" fmla="*/ 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55" y="52"/>
                  </a:moveTo>
                  <a:cubicBezTo>
                    <a:pt x="179" y="52"/>
                    <a:pt x="199" y="72"/>
                    <a:pt x="199" y="96"/>
                  </a:cubicBezTo>
                  <a:cubicBezTo>
                    <a:pt x="199" y="105"/>
                    <a:pt x="197" y="113"/>
                    <a:pt x="193" y="11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33" y="146"/>
                    <a:pt x="243" y="142"/>
                    <a:pt x="253" y="142"/>
                  </a:cubicBezTo>
                  <a:cubicBezTo>
                    <a:pt x="264" y="142"/>
                    <a:pt x="274" y="146"/>
                    <a:pt x="283" y="151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0" y="131"/>
                    <a:pt x="287" y="122"/>
                    <a:pt x="287" y="112"/>
                  </a:cubicBezTo>
                  <a:cubicBezTo>
                    <a:pt x="287" y="87"/>
                    <a:pt x="308" y="66"/>
                    <a:pt x="333" y="66"/>
                  </a:cubicBezTo>
                  <a:cubicBezTo>
                    <a:pt x="359" y="66"/>
                    <a:pt x="379" y="87"/>
                    <a:pt x="379" y="112"/>
                  </a:cubicBezTo>
                  <a:cubicBezTo>
                    <a:pt x="379" y="138"/>
                    <a:pt x="359" y="158"/>
                    <a:pt x="333" y="158"/>
                  </a:cubicBezTo>
                  <a:cubicBezTo>
                    <a:pt x="325" y="158"/>
                    <a:pt x="317" y="156"/>
                    <a:pt x="311" y="153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303" y="174"/>
                    <a:pt x="306" y="184"/>
                    <a:pt x="306" y="195"/>
                  </a:cubicBezTo>
                  <a:cubicBezTo>
                    <a:pt x="306" y="224"/>
                    <a:pt x="282" y="247"/>
                    <a:pt x="253" y="247"/>
                  </a:cubicBezTo>
                  <a:cubicBezTo>
                    <a:pt x="225" y="247"/>
                    <a:pt x="201" y="224"/>
                    <a:pt x="201" y="195"/>
                  </a:cubicBezTo>
                  <a:cubicBezTo>
                    <a:pt x="201" y="184"/>
                    <a:pt x="204" y="174"/>
                    <a:pt x="210" y="166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1" y="138"/>
                    <a:pt x="163" y="141"/>
                    <a:pt x="155" y="141"/>
                  </a:cubicBezTo>
                  <a:cubicBezTo>
                    <a:pt x="130" y="141"/>
                    <a:pt x="110" y="121"/>
                    <a:pt x="110" y="96"/>
                  </a:cubicBezTo>
                  <a:cubicBezTo>
                    <a:pt x="110" y="72"/>
                    <a:pt x="130" y="52"/>
                    <a:pt x="15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17829213" y="6337300"/>
              <a:ext cx="147637" cy="1508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57124" y="3786850"/>
            <a:ext cx="241293" cy="189721"/>
            <a:chOff x="5348288" y="5818188"/>
            <a:chExt cx="1587500" cy="1246187"/>
          </a:xfrm>
        </p:grpSpPr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sp>
        <p:nvSpPr>
          <p:cNvPr id="4" name="iṩḷiďê"/>
          <p:cNvSpPr/>
          <p:nvPr/>
        </p:nvSpPr>
        <p:spPr>
          <a:xfrm>
            <a:off x="1249839" y="1521964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algn="ctr"/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结点的度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(degree):</a:t>
            </a: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9" name="iSḻïḋè"/>
          <p:cNvSpPr/>
          <p:nvPr/>
        </p:nvSpPr>
        <p:spPr>
          <a:xfrm>
            <a:off x="1091904" y="1716374"/>
            <a:ext cx="1652633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结点的子树数目</a:t>
            </a:r>
            <a:endParaRPr lang="en-US" altLang="zh-CN" sz="1400" dirty="0"/>
          </a:p>
        </p:txBody>
      </p:sp>
      <p:sp>
        <p:nvSpPr>
          <p:cNvPr id="14" name="iṩḷiďê"/>
          <p:cNvSpPr/>
          <p:nvPr/>
        </p:nvSpPr>
        <p:spPr>
          <a:xfrm>
            <a:off x="1242014" y="2508992"/>
            <a:ext cx="680377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树的度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:</a:t>
            </a: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15" name="iSḻïḋè"/>
          <p:cNvSpPr/>
          <p:nvPr/>
        </p:nvSpPr>
        <p:spPr>
          <a:xfrm>
            <a:off x="1106791" y="2690053"/>
            <a:ext cx="2224387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树中各结点的度的最大值</a:t>
            </a:r>
          </a:p>
        </p:txBody>
      </p:sp>
      <p:sp>
        <p:nvSpPr>
          <p:cNvPr id="17" name="iṩḷiďê"/>
          <p:cNvSpPr/>
          <p:nvPr/>
        </p:nvSpPr>
        <p:spPr>
          <a:xfrm>
            <a:off x="1180988" y="3575006"/>
            <a:ext cx="770904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n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度树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:</a:t>
            </a: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18" name="iSḻïḋè"/>
          <p:cNvSpPr/>
          <p:nvPr/>
        </p:nvSpPr>
        <p:spPr>
          <a:xfrm>
            <a:off x="1133767" y="3833721"/>
            <a:ext cx="1042414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度为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的树</a:t>
            </a:r>
            <a:endParaRPr lang="en-US" altLang="zh-CN" sz="1400" dirty="0"/>
          </a:p>
        </p:txBody>
      </p:sp>
      <p:sp>
        <p:nvSpPr>
          <p:cNvPr id="19" name="iṩḷiďê"/>
          <p:cNvSpPr/>
          <p:nvPr/>
        </p:nvSpPr>
        <p:spPr>
          <a:xfrm>
            <a:off x="3921703" y="1521964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algn="ctr"/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叶子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终端结点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):</a:t>
            </a: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20" name="iSḻïḋè"/>
          <p:cNvSpPr/>
          <p:nvPr/>
        </p:nvSpPr>
        <p:spPr>
          <a:xfrm>
            <a:off x="3932895" y="1716374"/>
            <a:ext cx="1271723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度为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的结点</a:t>
            </a:r>
            <a:endParaRPr lang="en-US" altLang="zh-CN" sz="1400" dirty="0"/>
          </a:p>
        </p:txBody>
      </p:sp>
      <p:sp>
        <p:nvSpPr>
          <p:cNvPr id="21" name="iṩḷiďê"/>
          <p:cNvSpPr/>
          <p:nvPr/>
        </p:nvSpPr>
        <p:spPr>
          <a:xfrm>
            <a:off x="4580429" y="2508992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分枝结点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非终端结点，非叶子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):</a:t>
            </a:r>
          </a:p>
        </p:txBody>
      </p:sp>
      <p:sp>
        <p:nvSpPr>
          <p:cNvPr id="22" name="iSḻïḋè"/>
          <p:cNvSpPr/>
          <p:nvPr/>
        </p:nvSpPr>
        <p:spPr>
          <a:xfrm>
            <a:off x="3833785" y="2752323"/>
            <a:ext cx="1493288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度不为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的结点</a:t>
            </a:r>
            <a:endParaRPr lang="en-US" altLang="zh-CN" sz="1400" dirty="0"/>
          </a:p>
        </p:txBody>
      </p:sp>
      <p:sp>
        <p:nvSpPr>
          <p:cNvPr id="23" name="iṩḷiďê"/>
          <p:cNvSpPr/>
          <p:nvPr/>
        </p:nvSpPr>
        <p:spPr>
          <a:xfrm>
            <a:off x="4952048" y="3546048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双亲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父母，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parent)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和孩子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儿子，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child) : </a:t>
            </a:r>
          </a:p>
        </p:txBody>
      </p:sp>
      <p:sp>
        <p:nvSpPr>
          <p:cNvPr id="25" name="iSḻïḋè"/>
          <p:cNvSpPr/>
          <p:nvPr/>
        </p:nvSpPr>
        <p:spPr>
          <a:xfrm>
            <a:off x="3974109" y="3941419"/>
            <a:ext cx="2472337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若结点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是结点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的子树的根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称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的双亲，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的孩子。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8D691C72-FE2E-428D-B08C-7A86F4E8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609" y="2998648"/>
            <a:ext cx="85407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度树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33097F0A-2241-4912-9E1A-E685DE2B0A03}"/>
              </a:ext>
            </a:extLst>
          </p:cNvPr>
          <p:cNvGrpSpPr/>
          <p:nvPr/>
        </p:nvGrpSpPr>
        <p:grpSpPr>
          <a:xfrm>
            <a:off x="6993409" y="788848"/>
            <a:ext cx="1752600" cy="2133600"/>
            <a:chOff x="6993409" y="788848"/>
            <a:chExt cx="1752600" cy="2133600"/>
          </a:xfrm>
        </p:grpSpPr>
        <p:sp>
          <p:nvSpPr>
            <p:cNvPr id="51" name="Line 3">
              <a:extLst>
                <a:ext uri="{FF2B5EF4-FFF2-40B4-BE49-F238E27FC236}">
                  <a16:creationId xmlns:a16="http://schemas.microsoft.com/office/drawing/2014/main" id="{B11B78DA-D3E7-46CC-BB1E-EEA78942E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4409" y="1169848"/>
              <a:ext cx="28892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Line 4">
              <a:extLst>
                <a:ext uri="{FF2B5EF4-FFF2-40B4-BE49-F238E27FC236}">
                  <a16:creationId xmlns:a16="http://schemas.microsoft.com/office/drawing/2014/main" id="{DA3CD9EB-1E3B-4FE5-AA20-C82FE9B95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1934" y="1169848"/>
              <a:ext cx="32067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842B5BFB-1B60-400A-B466-99E05ADE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809" y="17032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Oval 6">
              <a:extLst>
                <a:ext uri="{FF2B5EF4-FFF2-40B4-BE49-F238E27FC236}">
                  <a16:creationId xmlns:a16="http://schemas.microsoft.com/office/drawing/2014/main" id="{A2F95D4F-BC60-4DA6-9217-3789C8817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7134" y="7888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8A4DCF70-E208-48D1-9077-C1D8383F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7809" y="25414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Oval 8">
              <a:extLst>
                <a:ext uri="{FF2B5EF4-FFF2-40B4-BE49-F238E27FC236}">
                  <a16:creationId xmlns:a16="http://schemas.microsoft.com/office/drawing/2014/main" id="{B05DA531-7CE5-4239-AE41-51336481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3409" y="25414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A828C16E-98CB-4842-8A17-C5D96804A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0209" y="17032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41E9AC76-03ED-4D7F-816A-1596A9F7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609" y="25414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Oval 11">
              <a:extLst>
                <a:ext uri="{FF2B5EF4-FFF2-40B4-BE49-F238E27FC236}">
                  <a16:creationId xmlns:a16="http://schemas.microsoft.com/office/drawing/2014/main" id="{8D2ED95B-0FBB-4286-9A69-58FD5F5B5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009" y="17032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Oval 12">
              <a:extLst>
                <a:ext uri="{FF2B5EF4-FFF2-40B4-BE49-F238E27FC236}">
                  <a16:creationId xmlns:a16="http://schemas.microsoft.com/office/drawing/2014/main" id="{F1D54FDF-439D-4067-B014-DF65D5AD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5009" y="254144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0F924CB4-0B5A-4A0C-96C6-1B8D87B7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22009" y="2084248"/>
              <a:ext cx="4572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Line 14">
              <a:extLst>
                <a:ext uri="{FF2B5EF4-FFF2-40B4-BE49-F238E27FC236}">
                  <a16:creationId xmlns:a16="http://schemas.microsoft.com/office/drawing/2014/main" id="{EC1E1E95-A0BB-40D2-BEE1-2F1F08734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3009" y="2084248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94911FE5-16FD-420D-AD15-C868B803D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1609" y="2084248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1EA62928-B2C2-4AEC-A36C-21BBAC5AF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7809" y="2084248"/>
              <a:ext cx="5334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Line 18">
              <a:extLst>
                <a:ext uri="{FF2B5EF4-FFF2-40B4-BE49-F238E27FC236}">
                  <a16:creationId xmlns:a16="http://schemas.microsoft.com/office/drawing/2014/main" id="{663FBC67-B669-4311-862E-ECE6C6D77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9534" y="1169848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CC674407-0FCC-453D-959C-F19EF3639918}"/>
              </a:ext>
            </a:extLst>
          </p:cNvPr>
          <p:cNvSpPr/>
          <p:nvPr/>
        </p:nvSpPr>
        <p:spPr>
          <a:xfrm>
            <a:off x="7526809" y="738964"/>
            <a:ext cx="525287" cy="474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19EAF7DB-AB3A-495C-8BF7-F5381C137D73}"/>
              </a:ext>
            </a:extLst>
          </p:cNvPr>
          <p:cNvSpPr/>
          <p:nvPr/>
        </p:nvSpPr>
        <p:spPr>
          <a:xfrm>
            <a:off x="7526809" y="1672010"/>
            <a:ext cx="525287" cy="45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5E664A5C-73DE-446F-84E4-FEB1E0EB8DF2}"/>
              </a:ext>
            </a:extLst>
          </p:cNvPr>
          <p:cNvSpPr/>
          <p:nvPr/>
        </p:nvSpPr>
        <p:spPr>
          <a:xfrm>
            <a:off x="7059159" y="1666276"/>
            <a:ext cx="525287" cy="45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0ACBABD9-266B-4AD6-89B7-978EE93290FD}"/>
              </a:ext>
            </a:extLst>
          </p:cNvPr>
          <p:cNvSpPr/>
          <p:nvPr/>
        </p:nvSpPr>
        <p:spPr>
          <a:xfrm>
            <a:off x="7988065" y="1666275"/>
            <a:ext cx="525287" cy="45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D083F55E-EA42-4D84-B49A-5AAFBF8AA304}"/>
              </a:ext>
            </a:extLst>
          </p:cNvPr>
          <p:cNvSpPr/>
          <p:nvPr/>
        </p:nvSpPr>
        <p:spPr>
          <a:xfrm>
            <a:off x="6925322" y="2498877"/>
            <a:ext cx="1895150" cy="45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DA4AA2FD-DE41-45C0-971D-D8E2FA646C38}"/>
              </a:ext>
            </a:extLst>
          </p:cNvPr>
          <p:cNvSpPr/>
          <p:nvPr/>
        </p:nvSpPr>
        <p:spPr>
          <a:xfrm>
            <a:off x="7557147" y="1648462"/>
            <a:ext cx="525287" cy="45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iṩḷiďê">
            <a:extLst>
              <a:ext uri="{FF2B5EF4-FFF2-40B4-BE49-F238E27FC236}">
                <a16:creationId xmlns:a16="http://schemas.microsoft.com/office/drawing/2014/main" id="{C557252E-8BDE-4E83-B486-D201EFCF67D4}"/>
              </a:ext>
            </a:extLst>
          </p:cNvPr>
          <p:cNvSpPr/>
          <p:nvPr/>
        </p:nvSpPr>
        <p:spPr>
          <a:xfrm>
            <a:off x="3115736" y="4589631"/>
            <a:ext cx="4776173" cy="301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90000" tIns="46800" rIns="90000" bIns="4680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一个结点的孩子可能有多个，但是双亲只有一个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2" name="文本框 37">
            <a:extLst>
              <a:ext uri="{FF2B5EF4-FFF2-40B4-BE49-F238E27FC236}">
                <a16:creationId xmlns:a16="http://schemas.microsoft.com/office/drawing/2014/main" id="{00EEE138-8909-4C47-89CA-549D0CA4CD4C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0B56A3EF-032A-4385-A4A2-147AC9D64CA1}"/>
              </a:ext>
            </a:extLst>
          </p:cNvPr>
          <p:cNvSpPr txBox="1"/>
          <p:nvPr/>
        </p:nvSpPr>
        <p:spPr>
          <a:xfrm>
            <a:off x="879124" y="72359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与结点有关的名称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9" grpId="0" animBg="1"/>
      <p:bldP spid="42" grpId="0" animBg="1"/>
      <p:bldP spid="45" grpId="0" animBg="1"/>
      <p:bldP spid="48" grpId="0" animBg="1"/>
      <p:bldP spid="4" grpId="0"/>
      <p:bldP spid="9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89" grpId="0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8531" y="1531070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636639" y="2588423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6235" y="3581230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07321" y="1586003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28690" y="2615310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07779" y="3608117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6124" y="1694990"/>
            <a:ext cx="241293" cy="189721"/>
            <a:chOff x="5348288" y="5818188"/>
            <a:chExt cx="1587500" cy="1246187"/>
          </a:xfrm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63704" y="2761354"/>
            <a:ext cx="241293" cy="189721"/>
            <a:chOff x="8366125" y="5818188"/>
            <a:chExt cx="1587500" cy="1246187"/>
          </a:xfrm>
        </p:grpSpPr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366125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8366125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299 w 507"/>
                <a:gd name="T15" fmla="*/ 54 h 304"/>
                <a:gd name="T16" fmla="*/ 432 w 507"/>
                <a:gd name="T17" fmla="*/ 54 h 304"/>
                <a:gd name="T18" fmla="*/ 432 w 507"/>
                <a:gd name="T19" fmla="*/ 184 h 304"/>
                <a:gd name="T20" fmla="*/ 299 w 507"/>
                <a:gd name="T21" fmla="*/ 184 h 304"/>
                <a:gd name="T22" fmla="*/ 299 w 507"/>
                <a:gd name="T23" fmla="*/ 54 h 304"/>
                <a:gd name="T24" fmla="*/ 75 w 507"/>
                <a:gd name="T25" fmla="*/ 54 h 304"/>
                <a:gd name="T26" fmla="*/ 259 w 507"/>
                <a:gd name="T27" fmla="*/ 54 h 304"/>
                <a:gd name="T28" fmla="*/ 259 w 507"/>
                <a:gd name="T29" fmla="*/ 75 h 304"/>
                <a:gd name="T30" fmla="*/ 75 w 507"/>
                <a:gd name="T31" fmla="*/ 75 h 304"/>
                <a:gd name="T32" fmla="*/ 75 w 507"/>
                <a:gd name="T33" fmla="*/ 54 h 304"/>
                <a:gd name="T34" fmla="*/ 75 w 507"/>
                <a:gd name="T35" fmla="*/ 109 h 304"/>
                <a:gd name="T36" fmla="*/ 259 w 507"/>
                <a:gd name="T37" fmla="*/ 109 h 304"/>
                <a:gd name="T38" fmla="*/ 259 w 507"/>
                <a:gd name="T39" fmla="*/ 130 h 304"/>
                <a:gd name="T40" fmla="*/ 75 w 507"/>
                <a:gd name="T41" fmla="*/ 130 h 304"/>
                <a:gd name="T42" fmla="*/ 75 w 507"/>
                <a:gd name="T43" fmla="*/ 109 h 304"/>
                <a:gd name="T44" fmla="*/ 75 w 507"/>
                <a:gd name="T45" fmla="*/ 163 h 304"/>
                <a:gd name="T46" fmla="*/ 259 w 507"/>
                <a:gd name="T47" fmla="*/ 163 h 304"/>
                <a:gd name="T48" fmla="*/ 259 w 507"/>
                <a:gd name="T49" fmla="*/ 184 h 304"/>
                <a:gd name="T50" fmla="*/ 75 w 507"/>
                <a:gd name="T51" fmla="*/ 184 h 304"/>
                <a:gd name="T52" fmla="*/ 75 w 507"/>
                <a:gd name="T53" fmla="*/ 163 h 304"/>
                <a:gd name="T54" fmla="*/ 75 w 507"/>
                <a:gd name="T55" fmla="*/ 217 h 304"/>
                <a:gd name="T56" fmla="*/ 432 w 507"/>
                <a:gd name="T57" fmla="*/ 217 h 304"/>
                <a:gd name="T58" fmla="*/ 432 w 507"/>
                <a:gd name="T59" fmla="*/ 238 h 304"/>
                <a:gd name="T60" fmla="*/ 75 w 507"/>
                <a:gd name="T61" fmla="*/ 238 h 304"/>
                <a:gd name="T62" fmla="*/ 75 w 507"/>
                <a:gd name="T63" fmla="*/ 21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299" y="54"/>
                  </a:moveTo>
                  <a:cubicBezTo>
                    <a:pt x="432" y="54"/>
                    <a:pt x="432" y="54"/>
                    <a:pt x="432" y="5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299" y="54"/>
                  </a:lnTo>
                  <a:close/>
                  <a:moveTo>
                    <a:pt x="75" y="54"/>
                  </a:moveTo>
                  <a:cubicBezTo>
                    <a:pt x="259" y="54"/>
                    <a:pt x="259" y="54"/>
                    <a:pt x="259" y="54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54"/>
                  </a:lnTo>
                  <a:close/>
                  <a:moveTo>
                    <a:pt x="75" y="109"/>
                  </a:moveTo>
                  <a:cubicBezTo>
                    <a:pt x="259" y="109"/>
                    <a:pt x="259" y="109"/>
                    <a:pt x="259" y="109"/>
                  </a:cubicBezTo>
                  <a:cubicBezTo>
                    <a:pt x="259" y="130"/>
                    <a:pt x="259" y="130"/>
                    <a:pt x="259" y="130"/>
                  </a:cubicBezTo>
                  <a:cubicBezTo>
                    <a:pt x="75" y="130"/>
                    <a:pt x="75" y="130"/>
                    <a:pt x="75" y="130"/>
                  </a:cubicBezTo>
                  <a:lnTo>
                    <a:pt x="75" y="109"/>
                  </a:lnTo>
                  <a:close/>
                  <a:moveTo>
                    <a:pt x="75" y="163"/>
                  </a:moveTo>
                  <a:cubicBezTo>
                    <a:pt x="259" y="163"/>
                    <a:pt x="259" y="163"/>
                    <a:pt x="259" y="16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75" y="184"/>
                    <a:pt x="75" y="184"/>
                    <a:pt x="75" y="184"/>
                  </a:cubicBezTo>
                  <a:lnTo>
                    <a:pt x="75" y="163"/>
                  </a:lnTo>
                  <a:close/>
                  <a:moveTo>
                    <a:pt x="75" y="217"/>
                  </a:moveTo>
                  <a:cubicBezTo>
                    <a:pt x="432" y="217"/>
                    <a:pt x="432" y="217"/>
                    <a:pt x="432" y="217"/>
                  </a:cubicBezTo>
                  <a:cubicBezTo>
                    <a:pt x="432" y="238"/>
                    <a:pt x="432" y="238"/>
                    <a:pt x="432" y="238"/>
                  </a:cubicBezTo>
                  <a:cubicBezTo>
                    <a:pt x="75" y="238"/>
                    <a:pt x="75" y="238"/>
                    <a:pt x="75" y="238"/>
                  </a:cubicBezTo>
                  <a:lnTo>
                    <a:pt x="75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53828" y="3745150"/>
            <a:ext cx="241293" cy="189721"/>
            <a:chOff x="11385550" y="5818188"/>
            <a:chExt cx="1587500" cy="1246187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1385550" y="5818188"/>
              <a:ext cx="1587500" cy="263525"/>
            </a:xfrm>
            <a:custGeom>
              <a:avLst/>
              <a:gdLst>
                <a:gd name="T0" fmla="*/ 470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0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1 w 507"/>
                <a:gd name="T21" fmla="*/ 46 h 84"/>
                <a:gd name="T22" fmla="*/ 49 w 507"/>
                <a:gd name="T23" fmla="*/ 59 h 84"/>
                <a:gd name="T24" fmla="*/ 99 w 507"/>
                <a:gd name="T25" fmla="*/ 59 h 84"/>
                <a:gd name="T26" fmla="*/ 87 w 507"/>
                <a:gd name="T27" fmla="*/ 46 h 84"/>
                <a:gd name="T28" fmla="*/ 99 w 507"/>
                <a:gd name="T29" fmla="*/ 33 h 84"/>
                <a:gd name="T30" fmla="*/ 112 w 507"/>
                <a:gd name="T31" fmla="*/ 46 h 84"/>
                <a:gd name="T32" fmla="*/ 99 w 507"/>
                <a:gd name="T33" fmla="*/ 59 h 84"/>
                <a:gd name="T34" fmla="*/ 150 w 507"/>
                <a:gd name="T35" fmla="*/ 59 h 84"/>
                <a:gd name="T36" fmla="*/ 137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0" y="0"/>
                    <a:pt x="470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1" y="39"/>
                    <a:pt x="61" y="46"/>
                  </a:cubicBezTo>
                  <a:cubicBezTo>
                    <a:pt x="61" y="53"/>
                    <a:pt x="56" y="59"/>
                    <a:pt x="49" y="59"/>
                  </a:cubicBezTo>
                  <a:close/>
                  <a:moveTo>
                    <a:pt x="99" y="59"/>
                  </a:moveTo>
                  <a:cubicBezTo>
                    <a:pt x="92" y="59"/>
                    <a:pt x="87" y="53"/>
                    <a:pt x="87" y="46"/>
                  </a:cubicBezTo>
                  <a:cubicBezTo>
                    <a:pt x="87" y="39"/>
                    <a:pt x="92" y="33"/>
                    <a:pt x="99" y="33"/>
                  </a:cubicBezTo>
                  <a:cubicBezTo>
                    <a:pt x="106" y="33"/>
                    <a:pt x="112" y="39"/>
                    <a:pt x="112" y="46"/>
                  </a:cubicBezTo>
                  <a:cubicBezTo>
                    <a:pt x="112" y="53"/>
                    <a:pt x="106" y="59"/>
                    <a:pt x="99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7" y="53"/>
                    <a:pt x="137" y="46"/>
                  </a:cubicBezTo>
                  <a:cubicBezTo>
                    <a:pt x="137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13855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0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61 w 507"/>
                <a:gd name="T15" fmla="*/ 136 h 304"/>
                <a:gd name="T16" fmla="*/ 166 w 507"/>
                <a:gd name="T17" fmla="*/ 131 h 304"/>
                <a:gd name="T18" fmla="*/ 169 w 507"/>
                <a:gd name="T19" fmla="*/ 131 h 304"/>
                <a:gd name="T20" fmla="*/ 179 w 507"/>
                <a:gd name="T21" fmla="*/ 108 h 304"/>
                <a:gd name="T22" fmla="*/ 177 w 507"/>
                <a:gd name="T23" fmla="*/ 106 h 304"/>
                <a:gd name="T24" fmla="*/ 177 w 507"/>
                <a:gd name="T25" fmla="*/ 98 h 304"/>
                <a:gd name="T26" fmla="*/ 200 w 507"/>
                <a:gd name="T27" fmla="*/ 75 h 304"/>
                <a:gd name="T28" fmla="*/ 207 w 507"/>
                <a:gd name="T29" fmla="*/ 75 h 304"/>
                <a:gd name="T30" fmla="*/ 209 w 507"/>
                <a:gd name="T31" fmla="*/ 77 h 304"/>
                <a:gd name="T32" fmla="*/ 232 w 507"/>
                <a:gd name="T33" fmla="*/ 68 h 304"/>
                <a:gd name="T34" fmla="*/ 232 w 507"/>
                <a:gd name="T35" fmla="*/ 65 h 304"/>
                <a:gd name="T36" fmla="*/ 237 w 507"/>
                <a:gd name="T37" fmla="*/ 60 h 304"/>
                <a:gd name="T38" fmla="*/ 269 w 507"/>
                <a:gd name="T39" fmla="*/ 60 h 304"/>
                <a:gd name="T40" fmla="*/ 275 w 507"/>
                <a:gd name="T41" fmla="*/ 65 h 304"/>
                <a:gd name="T42" fmla="*/ 275 w 507"/>
                <a:gd name="T43" fmla="*/ 68 h 304"/>
                <a:gd name="T44" fmla="*/ 297 w 507"/>
                <a:gd name="T45" fmla="*/ 77 h 304"/>
                <a:gd name="T46" fmla="*/ 299 w 507"/>
                <a:gd name="T47" fmla="*/ 75 h 304"/>
                <a:gd name="T48" fmla="*/ 307 w 507"/>
                <a:gd name="T49" fmla="*/ 75 h 304"/>
                <a:gd name="T50" fmla="*/ 330 w 507"/>
                <a:gd name="T51" fmla="*/ 98 h 304"/>
                <a:gd name="T52" fmla="*/ 330 w 507"/>
                <a:gd name="T53" fmla="*/ 106 h 304"/>
                <a:gd name="T54" fmla="*/ 328 w 507"/>
                <a:gd name="T55" fmla="*/ 108 h 304"/>
                <a:gd name="T56" fmla="*/ 337 w 507"/>
                <a:gd name="T57" fmla="*/ 131 h 304"/>
                <a:gd name="T58" fmla="*/ 340 w 507"/>
                <a:gd name="T59" fmla="*/ 131 h 304"/>
                <a:gd name="T60" fmla="*/ 345 w 507"/>
                <a:gd name="T61" fmla="*/ 136 h 304"/>
                <a:gd name="T62" fmla="*/ 345 w 507"/>
                <a:gd name="T63" fmla="*/ 168 h 304"/>
                <a:gd name="T64" fmla="*/ 340 w 507"/>
                <a:gd name="T65" fmla="*/ 173 h 304"/>
                <a:gd name="T66" fmla="*/ 337 w 507"/>
                <a:gd name="T67" fmla="*/ 173 h 304"/>
                <a:gd name="T68" fmla="*/ 328 w 507"/>
                <a:gd name="T69" fmla="*/ 196 h 304"/>
                <a:gd name="T70" fmla="*/ 330 w 507"/>
                <a:gd name="T71" fmla="*/ 198 h 304"/>
                <a:gd name="T72" fmla="*/ 330 w 507"/>
                <a:gd name="T73" fmla="*/ 206 h 304"/>
                <a:gd name="T74" fmla="*/ 307 w 507"/>
                <a:gd name="T75" fmla="*/ 229 h 304"/>
                <a:gd name="T76" fmla="*/ 299 w 507"/>
                <a:gd name="T77" fmla="*/ 229 h 304"/>
                <a:gd name="T78" fmla="*/ 297 w 507"/>
                <a:gd name="T79" fmla="*/ 226 h 304"/>
                <a:gd name="T80" fmla="*/ 275 w 507"/>
                <a:gd name="T81" fmla="*/ 236 h 304"/>
                <a:gd name="T82" fmla="*/ 275 w 507"/>
                <a:gd name="T83" fmla="*/ 239 h 304"/>
                <a:gd name="T84" fmla="*/ 269 w 507"/>
                <a:gd name="T85" fmla="*/ 244 h 304"/>
                <a:gd name="T86" fmla="*/ 237 w 507"/>
                <a:gd name="T87" fmla="*/ 244 h 304"/>
                <a:gd name="T88" fmla="*/ 232 w 507"/>
                <a:gd name="T89" fmla="*/ 239 h 304"/>
                <a:gd name="T90" fmla="*/ 232 w 507"/>
                <a:gd name="T91" fmla="*/ 236 h 304"/>
                <a:gd name="T92" fmla="*/ 209 w 507"/>
                <a:gd name="T93" fmla="*/ 226 h 304"/>
                <a:gd name="T94" fmla="*/ 207 w 507"/>
                <a:gd name="T95" fmla="*/ 229 h 304"/>
                <a:gd name="T96" fmla="*/ 200 w 507"/>
                <a:gd name="T97" fmla="*/ 229 h 304"/>
                <a:gd name="T98" fmla="*/ 177 w 507"/>
                <a:gd name="T99" fmla="*/ 206 h 304"/>
                <a:gd name="T100" fmla="*/ 177 w 507"/>
                <a:gd name="T101" fmla="*/ 198 h 304"/>
                <a:gd name="T102" fmla="*/ 179 w 507"/>
                <a:gd name="T103" fmla="*/ 196 h 304"/>
                <a:gd name="T104" fmla="*/ 169 w 507"/>
                <a:gd name="T105" fmla="*/ 173 h 304"/>
                <a:gd name="T106" fmla="*/ 166 w 507"/>
                <a:gd name="T107" fmla="*/ 173 h 304"/>
                <a:gd name="T108" fmla="*/ 161 w 507"/>
                <a:gd name="T109" fmla="*/ 168 h 304"/>
                <a:gd name="T110" fmla="*/ 161 w 507"/>
                <a:gd name="T111" fmla="*/ 13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0" y="304"/>
                    <a:pt x="470" y="304"/>
                    <a:pt x="470" y="304"/>
                  </a:cubicBezTo>
                  <a:cubicBezTo>
                    <a:pt x="490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61" y="136"/>
                  </a:moveTo>
                  <a:cubicBezTo>
                    <a:pt x="161" y="133"/>
                    <a:pt x="163" y="131"/>
                    <a:pt x="166" y="131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1" y="122"/>
                    <a:pt x="175" y="115"/>
                    <a:pt x="179" y="10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5" y="104"/>
                    <a:pt x="175" y="100"/>
                    <a:pt x="177" y="98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3"/>
                    <a:pt x="205" y="73"/>
                    <a:pt x="207" y="75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6" y="73"/>
                    <a:pt x="224" y="70"/>
                    <a:pt x="232" y="68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2"/>
                    <a:pt x="234" y="60"/>
                    <a:pt x="237" y="60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72" y="60"/>
                    <a:pt x="275" y="62"/>
                    <a:pt x="275" y="65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83" y="70"/>
                    <a:pt x="290" y="73"/>
                    <a:pt x="297" y="77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301" y="73"/>
                    <a:pt x="305" y="73"/>
                    <a:pt x="307" y="75"/>
                  </a:cubicBezTo>
                  <a:cubicBezTo>
                    <a:pt x="330" y="98"/>
                    <a:pt x="330" y="98"/>
                    <a:pt x="330" y="98"/>
                  </a:cubicBezTo>
                  <a:cubicBezTo>
                    <a:pt x="332" y="100"/>
                    <a:pt x="332" y="104"/>
                    <a:pt x="330" y="106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2" y="115"/>
                    <a:pt x="335" y="122"/>
                    <a:pt x="337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3" y="131"/>
                    <a:pt x="345" y="133"/>
                    <a:pt x="345" y="136"/>
                  </a:cubicBezTo>
                  <a:cubicBezTo>
                    <a:pt x="345" y="168"/>
                    <a:pt x="345" y="168"/>
                    <a:pt x="345" y="168"/>
                  </a:cubicBezTo>
                  <a:cubicBezTo>
                    <a:pt x="345" y="171"/>
                    <a:pt x="343" y="173"/>
                    <a:pt x="340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5" y="182"/>
                    <a:pt x="332" y="189"/>
                    <a:pt x="328" y="196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2" y="200"/>
                    <a:pt x="332" y="204"/>
                    <a:pt x="330" y="206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5" y="231"/>
                    <a:pt x="301" y="231"/>
                    <a:pt x="299" y="229"/>
                  </a:cubicBezTo>
                  <a:cubicBezTo>
                    <a:pt x="297" y="226"/>
                    <a:pt x="297" y="226"/>
                    <a:pt x="297" y="226"/>
                  </a:cubicBezTo>
                  <a:cubicBezTo>
                    <a:pt x="290" y="231"/>
                    <a:pt x="283" y="234"/>
                    <a:pt x="275" y="236"/>
                  </a:cubicBezTo>
                  <a:cubicBezTo>
                    <a:pt x="275" y="239"/>
                    <a:pt x="275" y="239"/>
                    <a:pt x="275" y="239"/>
                  </a:cubicBezTo>
                  <a:cubicBezTo>
                    <a:pt x="275" y="242"/>
                    <a:pt x="272" y="244"/>
                    <a:pt x="269" y="244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34" y="244"/>
                    <a:pt x="232" y="242"/>
                    <a:pt x="232" y="239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24" y="234"/>
                    <a:pt x="216" y="231"/>
                    <a:pt x="209" y="226"/>
                  </a:cubicBezTo>
                  <a:cubicBezTo>
                    <a:pt x="207" y="229"/>
                    <a:pt x="207" y="229"/>
                    <a:pt x="207" y="229"/>
                  </a:cubicBezTo>
                  <a:cubicBezTo>
                    <a:pt x="205" y="231"/>
                    <a:pt x="202" y="231"/>
                    <a:pt x="200" y="229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4"/>
                    <a:pt x="175" y="200"/>
                    <a:pt x="177" y="198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5" y="189"/>
                    <a:pt x="171" y="182"/>
                    <a:pt x="169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3" y="173"/>
                    <a:pt x="161" y="171"/>
                    <a:pt x="161" y="168"/>
                  </a:cubicBezTo>
                  <a:lnTo>
                    <a:pt x="161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12049125" y="6453188"/>
              <a:ext cx="261937" cy="260350"/>
            </a:xfrm>
            <a:custGeom>
              <a:avLst/>
              <a:gdLst>
                <a:gd name="T0" fmla="*/ 42 w 84"/>
                <a:gd name="T1" fmla="*/ 83 h 83"/>
                <a:gd name="T2" fmla="*/ 84 w 84"/>
                <a:gd name="T3" fmla="*/ 42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42 w 84"/>
                <a:gd name="T11" fmla="*/ 31 h 83"/>
                <a:gd name="T12" fmla="*/ 53 w 84"/>
                <a:gd name="T13" fmla="*/ 42 h 83"/>
                <a:gd name="T14" fmla="*/ 42 w 84"/>
                <a:gd name="T15" fmla="*/ 53 h 83"/>
                <a:gd name="T16" fmla="*/ 31 w 84"/>
                <a:gd name="T17" fmla="*/ 42 h 83"/>
                <a:gd name="T18" fmla="*/ 42 w 84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83"/>
                  </a:move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lose/>
                  <a:moveTo>
                    <a:pt x="42" y="31"/>
                  </a:moveTo>
                  <a:cubicBezTo>
                    <a:pt x="48" y="31"/>
                    <a:pt x="53" y="36"/>
                    <a:pt x="53" y="42"/>
                  </a:cubicBezTo>
                  <a:cubicBezTo>
                    <a:pt x="53" y="48"/>
                    <a:pt x="48" y="53"/>
                    <a:pt x="42" y="53"/>
                  </a:cubicBezTo>
                  <a:cubicBezTo>
                    <a:pt x="36" y="53"/>
                    <a:pt x="31" y="48"/>
                    <a:pt x="31" y="42"/>
                  </a:cubicBezTo>
                  <a:cubicBezTo>
                    <a:pt x="31" y="36"/>
                    <a:pt x="36" y="31"/>
                    <a:pt x="4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45420" y="1741360"/>
            <a:ext cx="241293" cy="189721"/>
            <a:chOff x="14400213" y="5818188"/>
            <a:chExt cx="1587500" cy="1246187"/>
          </a:xfrm>
        </p:grpSpPr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4400213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7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7" y="53"/>
                    <a:pt x="37" y="46"/>
                  </a:cubicBezTo>
                  <a:cubicBezTo>
                    <a:pt x="37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4400213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315 w 507"/>
                <a:gd name="T15" fmla="*/ 163 h 304"/>
                <a:gd name="T16" fmla="*/ 374 w 507"/>
                <a:gd name="T17" fmla="*/ 163 h 304"/>
                <a:gd name="T18" fmla="*/ 374 w 507"/>
                <a:gd name="T19" fmla="*/ 257 h 304"/>
                <a:gd name="T20" fmla="*/ 315 w 507"/>
                <a:gd name="T21" fmla="*/ 257 h 304"/>
                <a:gd name="T22" fmla="*/ 315 w 507"/>
                <a:gd name="T23" fmla="*/ 163 h 304"/>
                <a:gd name="T24" fmla="*/ 224 w 507"/>
                <a:gd name="T25" fmla="*/ 122 h 304"/>
                <a:gd name="T26" fmla="*/ 283 w 507"/>
                <a:gd name="T27" fmla="*/ 122 h 304"/>
                <a:gd name="T28" fmla="*/ 283 w 507"/>
                <a:gd name="T29" fmla="*/ 257 h 304"/>
                <a:gd name="T30" fmla="*/ 224 w 507"/>
                <a:gd name="T31" fmla="*/ 257 h 304"/>
                <a:gd name="T32" fmla="*/ 224 w 507"/>
                <a:gd name="T33" fmla="*/ 122 h 304"/>
                <a:gd name="T34" fmla="*/ 133 w 507"/>
                <a:gd name="T35" fmla="*/ 62 h 304"/>
                <a:gd name="T36" fmla="*/ 192 w 507"/>
                <a:gd name="T37" fmla="*/ 62 h 304"/>
                <a:gd name="T38" fmla="*/ 192 w 507"/>
                <a:gd name="T39" fmla="*/ 257 h 304"/>
                <a:gd name="T40" fmla="*/ 133 w 507"/>
                <a:gd name="T41" fmla="*/ 257 h 304"/>
                <a:gd name="T42" fmla="*/ 133 w 507"/>
                <a:gd name="T43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315" y="163"/>
                  </a:moveTo>
                  <a:cubicBezTo>
                    <a:pt x="374" y="163"/>
                    <a:pt x="374" y="163"/>
                    <a:pt x="374" y="163"/>
                  </a:cubicBezTo>
                  <a:cubicBezTo>
                    <a:pt x="374" y="257"/>
                    <a:pt x="374" y="257"/>
                    <a:pt x="374" y="257"/>
                  </a:cubicBezTo>
                  <a:cubicBezTo>
                    <a:pt x="315" y="257"/>
                    <a:pt x="315" y="257"/>
                    <a:pt x="315" y="257"/>
                  </a:cubicBezTo>
                  <a:lnTo>
                    <a:pt x="315" y="163"/>
                  </a:lnTo>
                  <a:close/>
                  <a:moveTo>
                    <a:pt x="224" y="122"/>
                  </a:moveTo>
                  <a:cubicBezTo>
                    <a:pt x="283" y="122"/>
                    <a:pt x="283" y="122"/>
                    <a:pt x="283" y="122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24" y="257"/>
                    <a:pt x="224" y="257"/>
                    <a:pt x="224" y="257"/>
                  </a:cubicBezTo>
                  <a:lnTo>
                    <a:pt x="224" y="122"/>
                  </a:lnTo>
                  <a:close/>
                  <a:moveTo>
                    <a:pt x="133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133" y="257"/>
                    <a:pt x="133" y="257"/>
                    <a:pt x="133" y="257"/>
                  </a:cubicBezTo>
                  <a:lnTo>
                    <a:pt x="13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975734" y="2782241"/>
            <a:ext cx="241293" cy="189721"/>
            <a:chOff x="17418050" y="5818188"/>
            <a:chExt cx="1587500" cy="1246187"/>
          </a:xfrm>
        </p:grpSpPr>
        <p:sp>
          <p:nvSpPr>
            <p:cNvPr id="74" name="Freeform 20"/>
            <p:cNvSpPr>
              <a:spLocks noEditPoints="1"/>
            </p:cNvSpPr>
            <p:nvPr/>
          </p:nvSpPr>
          <p:spPr bwMode="auto">
            <a:xfrm>
              <a:off x="17418050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18113375" y="6623050"/>
              <a:ext cx="198437" cy="200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18383250" y="6384925"/>
              <a:ext cx="160337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7" name="Freeform 23"/>
            <p:cNvSpPr>
              <a:spLocks noEditPoints="1"/>
            </p:cNvSpPr>
            <p:nvPr/>
          </p:nvSpPr>
          <p:spPr bwMode="auto">
            <a:xfrm>
              <a:off x="174180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55 w 507"/>
                <a:gd name="T15" fmla="*/ 52 h 304"/>
                <a:gd name="T16" fmla="*/ 199 w 507"/>
                <a:gd name="T17" fmla="*/ 96 h 304"/>
                <a:gd name="T18" fmla="*/ 193 w 507"/>
                <a:gd name="T19" fmla="*/ 119 h 304"/>
                <a:gd name="T20" fmla="*/ 224 w 507"/>
                <a:gd name="T21" fmla="*/ 151 h 304"/>
                <a:gd name="T22" fmla="*/ 253 w 507"/>
                <a:gd name="T23" fmla="*/ 142 h 304"/>
                <a:gd name="T24" fmla="*/ 283 w 507"/>
                <a:gd name="T25" fmla="*/ 151 h 304"/>
                <a:gd name="T26" fmla="*/ 295 w 507"/>
                <a:gd name="T27" fmla="*/ 139 h 304"/>
                <a:gd name="T28" fmla="*/ 287 w 507"/>
                <a:gd name="T29" fmla="*/ 112 h 304"/>
                <a:gd name="T30" fmla="*/ 333 w 507"/>
                <a:gd name="T31" fmla="*/ 66 h 304"/>
                <a:gd name="T32" fmla="*/ 379 w 507"/>
                <a:gd name="T33" fmla="*/ 112 h 304"/>
                <a:gd name="T34" fmla="*/ 333 w 507"/>
                <a:gd name="T35" fmla="*/ 158 h 304"/>
                <a:gd name="T36" fmla="*/ 311 w 507"/>
                <a:gd name="T37" fmla="*/ 153 h 304"/>
                <a:gd name="T38" fmla="*/ 297 w 507"/>
                <a:gd name="T39" fmla="*/ 166 h 304"/>
                <a:gd name="T40" fmla="*/ 306 w 507"/>
                <a:gd name="T41" fmla="*/ 195 h 304"/>
                <a:gd name="T42" fmla="*/ 253 w 507"/>
                <a:gd name="T43" fmla="*/ 247 h 304"/>
                <a:gd name="T44" fmla="*/ 201 w 507"/>
                <a:gd name="T45" fmla="*/ 195 h 304"/>
                <a:gd name="T46" fmla="*/ 210 w 507"/>
                <a:gd name="T47" fmla="*/ 166 h 304"/>
                <a:gd name="T48" fmla="*/ 178 w 507"/>
                <a:gd name="T49" fmla="*/ 134 h 304"/>
                <a:gd name="T50" fmla="*/ 155 w 507"/>
                <a:gd name="T51" fmla="*/ 141 h 304"/>
                <a:gd name="T52" fmla="*/ 110 w 507"/>
                <a:gd name="T53" fmla="*/ 96 h 304"/>
                <a:gd name="T54" fmla="*/ 155 w 507"/>
                <a:gd name="T55" fmla="*/ 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55" y="52"/>
                  </a:moveTo>
                  <a:cubicBezTo>
                    <a:pt x="179" y="52"/>
                    <a:pt x="199" y="72"/>
                    <a:pt x="199" y="96"/>
                  </a:cubicBezTo>
                  <a:cubicBezTo>
                    <a:pt x="199" y="105"/>
                    <a:pt x="197" y="113"/>
                    <a:pt x="193" y="11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33" y="146"/>
                    <a:pt x="243" y="142"/>
                    <a:pt x="253" y="142"/>
                  </a:cubicBezTo>
                  <a:cubicBezTo>
                    <a:pt x="264" y="142"/>
                    <a:pt x="274" y="146"/>
                    <a:pt x="283" y="151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0" y="131"/>
                    <a:pt x="287" y="122"/>
                    <a:pt x="287" y="112"/>
                  </a:cubicBezTo>
                  <a:cubicBezTo>
                    <a:pt x="287" y="87"/>
                    <a:pt x="308" y="66"/>
                    <a:pt x="333" y="66"/>
                  </a:cubicBezTo>
                  <a:cubicBezTo>
                    <a:pt x="359" y="66"/>
                    <a:pt x="379" y="87"/>
                    <a:pt x="379" y="112"/>
                  </a:cubicBezTo>
                  <a:cubicBezTo>
                    <a:pt x="379" y="138"/>
                    <a:pt x="359" y="158"/>
                    <a:pt x="333" y="158"/>
                  </a:cubicBezTo>
                  <a:cubicBezTo>
                    <a:pt x="325" y="158"/>
                    <a:pt x="317" y="156"/>
                    <a:pt x="311" y="153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303" y="174"/>
                    <a:pt x="306" y="184"/>
                    <a:pt x="306" y="195"/>
                  </a:cubicBezTo>
                  <a:cubicBezTo>
                    <a:pt x="306" y="224"/>
                    <a:pt x="282" y="247"/>
                    <a:pt x="253" y="247"/>
                  </a:cubicBezTo>
                  <a:cubicBezTo>
                    <a:pt x="225" y="247"/>
                    <a:pt x="201" y="224"/>
                    <a:pt x="201" y="195"/>
                  </a:cubicBezTo>
                  <a:cubicBezTo>
                    <a:pt x="201" y="184"/>
                    <a:pt x="204" y="174"/>
                    <a:pt x="210" y="166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1" y="138"/>
                    <a:pt x="163" y="141"/>
                    <a:pt x="155" y="141"/>
                  </a:cubicBezTo>
                  <a:cubicBezTo>
                    <a:pt x="130" y="141"/>
                    <a:pt x="110" y="121"/>
                    <a:pt x="110" y="96"/>
                  </a:cubicBezTo>
                  <a:cubicBezTo>
                    <a:pt x="110" y="72"/>
                    <a:pt x="130" y="52"/>
                    <a:pt x="15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17829213" y="6337300"/>
              <a:ext cx="147637" cy="1508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45878" y="3772036"/>
            <a:ext cx="241293" cy="189721"/>
            <a:chOff x="5348288" y="5818188"/>
            <a:chExt cx="1587500" cy="1246187"/>
          </a:xfrm>
        </p:grpSpPr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sp>
        <p:nvSpPr>
          <p:cNvPr id="4" name="iṩḷiďê"/>
          <p:cNvSpPr/>
          <p:nvPr/>
        </p:nvSpPr>
        <p:spPr>
          <a:xfrm>
            <a:off x="1196166" y="1531070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algn="ctr"/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结点的层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(level):</a:t>
            </a:r>
            <a:endParaRPr lang="en-US" altLang="zh-CN" sz="1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9" name="iSḻïḋè"/>
          <p:cNvSpPr/>
          <p:nvPr/>
        </p:nvSpPr>
        <p:spPr>
          <a:xfrm>
            <a:off x="1292182" y="1874199"/>
            <a:ext cx="2627372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规定树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T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的根的层为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，其余任一结点的层等于其双亲的层加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en-US" altLang="zh-CN" sz="1400" dirty="0"/>
          </a:p>
        </p:txBody>
      </p:sp>
      <p:sp>
        <p:nvSpPr>
          <p:cNvPr id="14" name="iṩḷiďê"/>
          <p:cNvSpPr/>
          <p:nvPr/>
        </p:nvSpPr>
        <p:spPr>
          <a:xfrm>
            <a:off x="1935333" y="2485729"/>
            <a:ext cx="680377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树的深度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(depth,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高度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):</a:t>
            </a:r>
          </a:p>
        </p:txBody>
      </p:sp>
      <p:sp>
        <p:nvSpPr>
          <p:cNvPr id="15" name="iSḻïḋè"/>
          <p:cNvSpPr/>
          <p:nvPr/>
        </p:nvSpPr>
        <p:spPr>
          <a:xfrm>
            <a:off x="1234678" y="2733061"/>
            <a:ext cx="2224387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树中各结点的层的最大值。</a:t>
            </a:r>
          </a:p>
        </p:txBody>
      </p:sp>
      <p:sp>
        <p:nvSpPr>
          <p:cNvPr id="17" name="iṩḷiďê"/>
          <p:cNvSpPr/>
          <p:nvPr/>
        </p:nvSpPr>
        <p:spPr>
          <a:xfrm>
            <a:off x="1430038" y="3505884"/>
            <a:ext cx="772949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兄弟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(sibling):</a:t>
            </a:r>
          </a:p>
        </p:txBody>
      </p:sp>
      <p:sp>
        <p:nvSpPr>
          <p:cNvPr id="18" name="iSḻïḋè"/>
          <p:cNvSpPr/>
          <p:nvPr/>
        </p:nvSpPr>
        <p:spPr>
          <a:xfrm>
            <a:off x="1165734" y="3789861"/>
            <a:ext cx="2597614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同一双亲的结点之间互为兄弟。</a:t>
            </a:r>
            <a:endParaRPr lang="en-US" altLang="zh-CN" sz="1400" dirty="0"/>
          </a:p>
        </p:txBody>
      </p:sp>
      <p:sp>
        <p:nvSpPr>
          <p:cNvPr id="19" name="iṩḷiďê"/>
          <p:cNvSpPr/>
          <p:nvPr/>
        </p:nvSpPr>
        <p:spPr>
          <a:xfrm>
            <a:off x="4358465" y="1544498"/>
            <a:ext cx="893111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堂兄弟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:</a:t>
            </a:r>
            <a:endParaRPr lang="en-US" altLang="zh-CN" sz="1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0" name="iSḻïḋè"/>
          <p:cNvSpPr/>
          <p:nvPr/>
        </p:nvSpPr>
        <p:spPr>
          <a:xfrm>
            <a:off x="4322539" y="1739701"/>
            <a:ext cx="2594670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同一层号的结点互为堂兄弟。</a:t>
            </a:r>
            <a:endParaRPr lang="en-US" altLang="zh-CN" sz="1400" dirty="0"/>
          </a:p>
        </p:txBody>
      </p:sp>
      <p:sp>
        <p:nvSpPr>
          <p:cNvPr id="21" name="iṩḷiďê"/>
          <p:cNvSpPr/>
          <p:nvPr/>
        </p:nvSpPr>
        <p:spPr>
          <a:xfrm>
            <a:off x="4324000" y="2485729"/>
            <a:ext cx="823972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祖先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:</a:t>
            </a:r>
            <a:endParaRPr lang="en-US" altLang="zh-CN" sz="16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iSḻïḋè"/>
          <p:cNvSpPr/>
          <p:nvPr/>
        </p:nvSpPr>
        <p:spPr>
          <a:xfrm>
            <a:off x="4390626" y="2879372"/>
            <a:ext cx="2526583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从树的根到某结点所经分枝上的所有结点为该结点的祖先。</a:t>
            </a:r>
          </a:p>
        </p:txBody>
      </p:sp>
      <p:sp>
        <p:nvSpPr>
          <p:cNvPr id="23" name="iṩḷiďê"/>
          <p:cNvSpPr/>
          <p:nvPr/>
        </p:nvSpPr>
        <p:spPr>
          <a:xfrm>
            <a:off x="3866148" y="3498563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子</a:t>
            </a:r>
            <a:r>
              <a:rPr lang="zh-CN" altLang="en-US" sz="1600" b="1" dirty="0">
                <a:solidFill>
                  <a:srgbClr val="535386"/>
                </a:solidFill>
                <a:cs typeface="+mn-ea"/>
                <a:sym typeface="+mn-lt"/>
              </a:rPr>
              <a:t>孙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:</a:t>
            </a:r>
            <a:endParaRPr lang="en-US" altLang="zh-CN" sz="16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iSḻïḋè"/>
          <p:cNvSpPr/>
          <p:nvPr/>
        </p:nvSpPr>
        <p:spPr>
          <a:xfrm>
            <a:off x="4308836" y="3858802"/>
            <a:ext cx="2571534" cy="447238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一个结点的所有子树的结点为该结点的子孙。</a:t>
            </a:r>
          </a:p>
        </p:txBody>
      </p:sp>
      <p:sp>
        <p:nvSpPr>
          <p:cNvPr id="108" name="Text Box 19">
            <a:extLst>
              <a:ext uri="{FF2B5EF4-FFF2-40B4-BE49-F238E27FC236}">
                <a16:creationId xmlns:a16="http://schemas.microsoft.com/office/drawing/2014/main" id="{738AD047-3BC6-4ACB-8469-BF46400B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693" y="924764"/>
            <a:ext cx="492443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层</a:t>
            </a:r>
            <a:endParaRPr lang="zh-CN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" name="Text Box 20">
            <a:extLst>
              <a:ext uri="{FF2B5EF4-FFF2-40B4-BE49-F238E27FC236}">
                <a16:creationId xmlns:a16="http://schemas.microsoft.com/office/drawing/2014/main" id="{51ECFA86-C558-4F51-887A-BF6A4D53B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634" y="1620285"/>
            <a:ext cx="492443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层</a:t>
            </a:r>
            <a:endParaRPr lang="zh-CN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0" name="Text Box 21">
            <a:extLst>
              <a:ext uri="{FF2B5EF4-FFF2-40B4-BE49-F238E27FC236}">
                <a16:creationId xmlns:a16="http://schemas.microsoft.com/office/drawing/2014/main" id="{AE928218-C695-4C3C-AF37-31D805CEB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76" y="2223351"/>
            <a:ext cx="492443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层</a:t>
            </a:r>
            <a:endParaRPr lang="zh-CN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" name="Line 23">
            <a:extLst>
              <a:ext uri="{FF2B5EF4-FFF2-40B4-BE49-F238E27FC236}">
                <a16:creationId xmlns:a16="http://schemas.microsoft.com/office/drawing/2014/main" id="{71FC8E10-E1B1-4061-B666-D30212E52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4881" y="243770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D71496E-6505-46A2-895B-EA43840B089C}"/>
              </a:ext>
            </a:extLst>
          </p:cNvPr>
          <p:cNvSpPr/>
          <p:nvPr/>
        </p:nvSpPr>
        <p:spPr>
          <a:xfrm>
            <a:off x="6653479" y="2252027"/>
            <a:ext cx="1895150" cy="355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DE8716C5-2E6D-4108-BCA9-0992F9E40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2544" y="1139188"/>
            <a:ext cx="947540" cy="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Line 22">
            <a:extLst>
              <a:ext uri="{FF2B5EF4-FFF2-40B4-BE49-F238E27FC236}">
                <a16:creationId xmlns:a16="http://schemas.microsoft.com/office/drawing/2014/main" id="{0108DCF8-3D58-4CC6-82D6-093CBA3802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3543" y="1807786"/>
            <a:ext cx="566541" cy="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160293-90EC-446F-AED9-19975A7B1C60}"/>
              </a:ext>
            </a:extLst>
          </p:cNvPr>
          <p:cNvGrpSpPr/>
          <p:nvPr/>
        </p:nvGrpSpPr>
        <p:grpSpPr>
          <a:xfrm>
            <a:off x="6761242" y="1036115"/>
            <a:ext cx="1652633" cy="1908445"/>
            <a:chOff x="6774242" y="658287"/>
            <a:chExt cx="1652633" cy="1908445"/>
          </a:xfrm>
        </p:grpSpPr>
        <p:sp>
          <p:nvSpPr>
            <p:cNvPr id="105" name="Text Box 16">
              <a:extLst>
                <a:ext uri="{FF2B5EF4-FFF2-40B4-BE49-F238E27FC236}">
                  <a16:creationId xmlns:a16="http://schemas.microsoft.com/office/drawing/2014/main" id="{87BE54CA-EEB1-4BFA-9992-48B1A0BC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8359" y="2185602"/>
              <a:ext cx="854075" cy="38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树</a:t>
              </a: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endParaRPr lang="zh-CN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87FE673-ACD1-4853-929D-70D1647838FF}"/>
                </a:ext>
              </a:extLst>
            </p:cNvPr>
            <p:cNvGrpSpPr/>
            <p:nvPr/>
          </p:nvGrpSpPr>
          <p:grpSpPr>
            <a:xfrm>
              <a:off x="6774242" y="658287"/>
              <a:ext cx="1652633" cy="1545671"/>
              <a:chOff x="6774242" y="658287"/>
              <a:chExt cx="1652633" cy="1545671"/>
            </a:xfrm>
          </p:grpSpPr>
          <p:sp>
            <p:nvSpPr>
              <p:cNvPr id="91" name="Line 2">
                <a:extLst>
                  <a:ext uri="{FF2B5EF4-FFF2-40B4-BE49-F238E27FC236}">
                    <a16:creationId xmlns:a16="http://schemas.microsoft.com/office/drawing/2014/main" id="{A7AA6E63-3CCF-484B-A2C9-63E5F29F4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49067" y="933112"/>
                <a:ext cx="208409" cy="3847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Line 3">
                <a:extLst>
                  <a:ext uri="{FF2B5EF4-FFF2-40B4-BE49-F238E27FC236}">
                    <a16:creationId xmlns:a16="http://schemas.microsoft.com/office/drawing/2014/main" id="{53574034-1947-4930-9965-BD9A3EDA1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2371" y="933112"/>
                <a:ext cx="231311" cy="3847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Oval 4">
                <a:extLst>
                  <a:ext uri="{FF2B5EF4-FFF2-40B4-BE49-F238E27FC236}">
                    <a16:creationId xmlns:a16="http://schemas.microsoft.com/office/drawing/2014/main" id="{7F4DCB21-837E-4671-9FC8-7887F6C98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4172" y="1317867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Oval 5">
                <a:extLst>
                  <a:ext uri="{FF2B5EF4-FFF2-40B4-BE49-F238E27FC236}">
                    <a16:creationId xmlns:a16="http://schemas.microsoft.com/office/drawing/2014/main" id="{DF9FC015-D799-4ECB-9721-0845A055C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511" y="658287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Oval 6">
                <a:extLst>
                  <a:ext uri="{FF2B5EF4-FFF2-40B4-BE49-F238E27FC236}">
                    <a16:creationId xmlns:a16="http://schemas.microsoft.com/office/drawing/2014/main" id="{9D82E7D4-31E1-4C3A-BB7E-2EEBF0F04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3822" y="1922482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F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Oval 7">
                <a:extLst>
                  <a:ext uri="{FF2B5EF4-FFF2-40B4-BE49-F238E27FC236}">
                    <a16:creationId xmlns:a16="http://schemas.microsoft.com/office/drawing/2014/main" id="{26436CFD-12BA-4FD8-95C4-0FA88C074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4242" y="1922482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Oval 8">
                <a:extLst>
                  <a:ext uri="{FF2B5EF4-FFF2-40B4-BE49-F238E27FC236}">
                    <a16:creationId xmlns:a16="http://schemas.microsoft.com/office/drawing/2014/main" id="{3E081740-E946-477F-95B8-540C2CDEE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1234" y="1315609"/>
                <a:ext cx="274825" cy="277083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Oval 9">
                <a:extLst>
                  <a:ext uri="{FF2B5EF4-FFF2-40B4-BE49-F238E27FC236}">
                    <a16:creationId xmlns:a16="http://schemas.microsoft.com/office/drawing/2014/main" id="{C2FB0392-0033-4489-A7F9-04FEF52C8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4032" y="1922482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E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9C59204E-9B12-4057-914C-9AD9C8B1E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3962" y="1317867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" name="Oval 11">
                <a:extLst>
                  <a:ext uri="{FF2B5EF4-FFF2-40B4-BE49-F238E27FC236}">
                    <a16:creationId xmlns:a16="http://schemas.microsoft.com/office/drawing/2014/main" id="{B0D9F4ED-9862-42E3-ADDC-B31ED89E4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3612" y="1922482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G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" name="Line 12">
                <a:extLst>
                  <a:ext uri="{FF2B5EF4-FFF2-40B4-BE49-F238E27FC236}">
                    <a16:creationId xmlns:a16="http://schemas.microsoft.com/office/drawing/2014/main" id="{170A7F76-888B-40DE-9427-B9BF6AEDB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39137" y="1592692"/>
                <a:ext cx="329790" cy="329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2" name="Line 13">
                <a:extLst>
                  <a:ext uri="{FF2B5EF4-FFF2-40B4-BE49-F238E27FC236}">
                    <a16:creationId xmlns:a16="http://schemas.microsoft.com/office/drawing/2014/main" id="{1C1B1AF9-47C2-431C-9B26-C891B1EAE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13962" y="1592692"/>
                <a:ext cx="109930" cy="329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3" name="Line 14">
                <a:extLst>
                  <a:ext uri="{FF2B5EF4-FFF2-40B4-BE49-F238E27FC236}">
                    <a16:creationId xmlns:a16="http://schemas.microsoft.com/office/drawing/2014/main" id="{EC83498D-79F3-4472-9F1A-6E592EF1A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78857" y="1592692"/>
                <a:ext cx="164895" cy="329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" name="Line 15">
                <a:extLst>
                  <a:ext uri="{FF2B5EF4-FFF2-40B4-BE49-F238E27FC236}">
                    <a16:creationId xmlns:a16="http://schemas.microsoft.com/office/drawing/2014/main" id="{C48CE5A5-D76F-42CC-A3EB-74235FF0E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33822" y="1592692"/>
                <a:ext cx="384755" cy="3847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6" name="Line 17">
                <a:extLst>
                  <a:ext uri="{FF2B5EF4-FFF2-40B4-BE49-F238E27FC236}">
                    <a16:creationId xmlns:a16="http://schemas.microsoft.com/office/drawing/2014/main" id="{9F3420C7-4C4B-4B77-ADDD-AA646A6E7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12441" y="933112"/>
                <a:ext cx="0" cy="3847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" name="Line 15">
                <a:extLst>
                  <a:ext uri="{FF2B5EF4-FFF2-40B4-BE49-F238E27FC236}">
                    <a16:creationId xmlns:a16="http://schemas.microsoft.com/office/drawing/2014/main" id="{0CBBCF74-74A7-4CC4-93FE-74BA691DA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8192" y="1569421"/>
                <a:ext cx="467202" cy="3740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" name="Oval 11">
                <a:extLst>
                  <a:ext uri="{FF2B5EF4-FFF2-40B4-BE49-F238E27FC236}">
                    <a16:creationId xmlns:a16="http://schemas.microsoft.com/office/drawing/2014/main" id="{9CF59996-E23D-45A6-9C85-F2A69347B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2050" y="1929133"/>
                <a:ext cx="274825" cy="274825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21" name="矩形 120">
            <a:extLst>
              <a:ext uri="{FF2B5EF4-FFF2-40B4-BE49-F238E27FC236}">
                <a16:creationId xmlns:a16="http://schemas.microsoft.com/office/drawing/2014/main" id="{81B0E598-33D6-4412-A818-0C8728DC16F4}"/>
              </a:ext>
            </a:extLst>
          </p:cNvPr>
          <p:cNvSpPr/>
          <p:nvPr/>
        </p:nvSpPr>
        <p:spPr>
          <a:xfrm>
            <a:off x="6650141" y="2265587"/>
            <a:ext cx="1447904" cy="355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D66302D-E3E4-4887-888D-AB2AF4194EEB}"/>
              </a:ext>
            </a:extLst>
          </p:cNvPr>
          <p:cNvSpPr/>
          <p:nvPr/>
        </p:nvSpPr>
        <p:spPr>
          <a:xfrm>
            <a:off x="7730929" y="2233640"/>
            <a:ext cx="781540" cy="355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66EF064D-E1EE-4FA3-84B7-8FF0623C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60" y="3152715"/>
            <a:ext cx="2209152" cy="2010211"/>
          </a:xfrm>
          <a:prstGeom prst="rect">
            <a:avLst/>
          </a:prstGeom>
        </p:spPr>
      </p:pic>
      <p:sp>
        <p:nvSpPr>
          <p:cNvPr id="128" name="文本框 37">
            <a:extLst>
              <a:ext uri="{FF2B5EF4-FFF2-40B4-BE49-F238E27FC236}">
                <a16:creationId xmlns:a16="http://schemas.microsoft.com/office/drawing/2014/main" id="{C154245E-C725-42D2-8358-45123D411F97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E7F98EA-F257-4286-BD6A-DFED607FC54F}"/>
              </a:ext>
            </a:extLst>
          </p:cNvPr>
          <p:cNvSpPr txBox="1"/>
          <p:nvPr/>
        </p:nvSpPr>
        <p:spPr>
          <a:xfrm>
            <a:off x="879124" y="72359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与结点有关的名称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4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9" grpId="0" animBg="1"/>
      <p:bldP spid="42" grpId="0" animBg="1"/>
      <p:bldP spid="45" grpId="0" animBg="1"/>
      <p:bldP spid="48" grpId="0" animBg="1"/>
      <p:bldP spid="4" grpId="0"/>
      <p:bldP spid="9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108" grpId="0"/>
      <p:bldP spid="109" grpId="0"/>
      <p:bldP spid="110" grpId="0"/>
      <p:bldP spid="112" grpId="0" animBg="1"/>
      <p:bldP spid="117" grpId="0" animBg="1"/>
      <p:bldP spid="117" grpId="1" animBg="1"/>
      <p:bldP spid="107" grpId="0" animBg="1"/>
      <p:bldP spid="111" grpId="0" animBg="1"/>
      <p:bldP spid="121" grpId="0" animBg="1"/>
      <p:bldP spid="121" grpId="1" animBg="1"/>
      <p:bldP spid="122" grpId="0" animBg="1"/>
      <p:bldP spid="1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D5FAF1F-95E6-45BB-A3AE-41A112243F71}"/>
              </a:ext>
            </a:extLst>
          </p:cNvPr>
          <p:cNvGrpSpPr/>
          <p:nvPr/>
        </p:nvGrpSpPr>
        <p:grpSpPr>
          <a:xfrm>
            <a:off x="5603412" y="2823812"/>
            <a:ext cx="1811978" cy="2165704"/>
            <a:chOff x="963613" y="3198813"/>
            <a:chExt cx="1929894" cy="2664030"/>
          </a:xfrm>
        </p:grpSpPr>
        <p:sp>
          <p:nvSpPr>
            <p:cNvPr id="105" name="Line 3">
              <a:extLst>
                <a:ext uri="{FF2B5EF4-FFF2-40B4-BE49-F238E27FC236}">
                  <a16:creationId xmlns:a16="http://schemas.microsoft.com/office/drawing/2014/main" id="{4F7EC970-7B8B-4019-8E65-5DBA43780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0813" y="3579813"/>
              <a:ext cx="28892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Line 4">
              <a:extLst>
                <a:ext uri="{FF2B5EF4-FFF2-40B4-BE49-F238E27FC236}">
                  <a16:creationId xmlns:a16="http://schemas.microsoft.com/office/drawing/2014/main" id="{4F2ACBD3-B57C-4A90-B10A-47DAC3FF5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338" y="3579813"/>
              <a:ext cx="32067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Oval 5">
              <a:extLst>
                <a:ext uri="{FF2B5EF4-FFF2-40B4-BE49-F238E27FC236}">
                  <a16:creationId xmlns:a16="http://schemas.microsoft.com/office/drawing/2014/main" id="{30C55597-C334-44CA-AB9E-9AB7FBCB8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4113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Oval 6">
              <a:extLst>
                <a:ext uri="{FF2B5EF4-FFF2-40B4-BE49-F238E27FC236}">
                  <a16:creationId xmlns:a16="http://schemas.microsoft.com/office/drawing/2014/main" id="{751EDB31-34B0-4A06-82F5-5186F4433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3198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Oval 7">
              <a:extLst>
                <a:ext uri="{FF2B5EF4-FFF2-40B4-BE49-F238E27FC236}">
                  <a16:creationId xmlns:a16="http://schemas.microsoft.com/office/drawing/2014/main" id="{3C145C28-4EEA-4187-BECD-167AF6F93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49514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Oval 8">
              <a:extLst>
                <a:ext uri="{FF2B5EF4-FFF2-40B4-BE49-F238E27FC236}">
                  <a16:creationId xmlns:a16="http://schemas.microsoft.com/office/drawing/2014/main" id="{AF904A80-505C-4EB5-909E-5E98EF71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4113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Oval 9">
              <a:extLst>
                <a:ext uri="{FF2B5EF4-FFF2-40B4-BE49-F238E27FC236}">
                  <a16:creationId xmlns:a16="http://schemas.microsoft.com/office/drawing/2014/main" id="{EA9D2442-0486-42FA-8619-8CB537DD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9514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Oval 10">
              <a:extLst>
                <a:ext uri="{FF2B5EF4-FFF2-40B4-BE49-F238E27FC236}">
                  <a16:creationId xmlns:a16="http://schemas.microsoft.com/office/drawing/2014/main" id="{BEF49B32-AA5C-4336-86F7-5AC971A8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4113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Oval 11">
              <a:extLst>
                <a:ext uri="{FF2B5EF4-FFF2-40B4-BE49-F238E27FC236}">
                  <a16:creationId xmlns:a16="http://schemas.microsoft.com/office/drawing/2014/main" id="{624BB1E1-02BA-4591-AC52-6CEFD50F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49514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id="{FCDFDAA6-63DE-4F5E-9F59-9FD08CBD9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9413" y="44942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Line 13">
              <a:extLst>
                <a:ext uri="{FF2B5EF4-FFF2-40B4-BE49-F238E27FC236}">
                  <a16:creationId xmlns:a16="http://schemas.microsoft.com/office/drawing/2014/main" id="{B2FC15FD-E984-459A-811F-D02DC8CEF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013" y="4494213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Text Box 14">
              <a:extLst>
                <a:ext uri="{FF2B5EF4-FFF2-40B4-BE49-F238E27FC236}">
                  <a16:creationId xmlns:a16="http://schemas.microsoft.com/office/drawing/2014/main" id="{3056ABDF-304D-4D6D-8A12-5C373DC42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907" y="5349689"/>
              <a:ext cx="1752600" cy="513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无序树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Line 15">
              <a:extLst>
                <a:ext uri="{FF2B5EF4-FFF2-40B4-BE49-F238E27FC236}">
                  <a16:creationId xmlns:a16="http://schemas.microsoft.com/office/drawing/2014/main" id="{C5C1DAB4-DCE2-4DD0-B954-F27A70381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938" y="3579813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24">
              <a:extLst>
                <a:ext uri="{FF2B5EF4-FFF2-40B4-BE49-F238E27FC236}">
                  <a16:creationId xmlns:a16="http://schemas.microsoft.com/office/drawing/2014/main" id="{6D8FFEA4-F784-4317-A6BC-1D4D0F88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213" y="44942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0" name="Text Box 28">
            <a:extLst>
              <a:ext uri="{FF2B5EF4-FFF2-40B4-BE49-F238E27FC236}">
                <a16:creationId xmlns:a16="http://schemas.microsoft.com/office/drawing/2014/main" id="{CCC90CC2-A542-43F0-809C-CCE36A80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160" y="4602687"/>
            <a:ext cx="12954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有序树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T2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898BE4A-C904-4459-B37C-DDC09C83ECD9}"/>
              </a:ext>
            </a:extLst>
          </p:cNvPr>
          <p:cNvGrpSpPr/>
          <p:nvPr/>
        </p:nvGrpSpPr>
        <p:grpSpPr>
          <a:xfrm>
            <a:off x="7259685" y="2781323"/>
            <a:ext cx="1843697" cy="2213606"/>
            <a:chOff x="2944813" y="3198813"/>
            <a:chExt cx="2024604" cy="2636431"/>
          </a:xfrm>
        </p:grpSpPr>
        <p:sp>
          <p:nvSpPr>
            <p:cNvPr id="118" name="Line 16">
              <a:extLst>
                <a:ext uri="{FF2B5EF4-FFF2-40B4-BE49-F238E27FC236}">
                  <a16:creationId xmlns:a16="http://schemas.microsoft.com/office/drawing/2014/main" id="{9911A2AD-89F1-4D06-9166-AB413C505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3579813"/>
              <a:ext cx="28892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Line 17">
              <a:extLst>
                <a:ext uri="{FF2B5EF4-FFF2-40B4-BE49-F238E27FC236}">
                  <a16:creationId xmlns:a16="http://schemas.microsoft.com/office/drawing/2014/main" id="{506017E3-9C93-45D6-9CA4-C3EB4C383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538" y="3579813"/>
              <a:ext cx="32067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Oval 18">
              <a:extLst>
                <a:ext uri="{FF2B5EF4-FFF2-40B4-BE49-F238E27FC236}">
                  <a16:creationId xmlns:a16="http://schemas.microsoft.com/office/drawing/2014/main" id="{C2C0E0C1-BBED-4ABD-8C2B-2C88EE8F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4113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Oval 19">
              <a:extLst>
                <a:ext uri="{FF2B5EF4-FFF2-40B4-BE49-F238E27FC236}">
                  <a16:creationId xmlns:a16="http://schemas.microsoft.com/office/drawing/2014/main" id="{BB089743-5513-44E7-B367-C79CC6C2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13" y="3198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Oval 20">
              <a:extLst>
                <a:ext uri="{FF2B5EF4-FFF2-40B4-BE49-F238E27FC236}">
                  <a16:creationId xmlns:a16="http://schemas.microsoft.com/office/drawing/2014/main" id="{92147118-66DE-41BF-B2AD-32B97270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49514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Oval 21">
              <a:extLst>
                <a:ext uri="{FF2B5EF4-FFF2-40B4-BE49-F238E27FC236}">
                  <a16:creationId xmlns:a16="http://schemas.microsoft.com/office/drawing/2014/main" id="{0B9D03DA-344E-448E-8402-7B57F942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13" y="4113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Oval 22">
              <a:extLst>
                <a:ext uri="{FF2B5EF4-FFF2-40B4-BE49-F238E27FC236}">
                  <a16:creationId xmlns:a16="http://schemas.microsoft.com/office/drawing/2014/main" id="{1F69F1A2-3132-4F7B-B9E5-7EE85764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4113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Line 23">
              <a:extLst>
                <a:ext uri="{FF2B5EF4-FFF2-40B4-BE49-F238E27FC236}">
                  <a16:creationId xmlns:a16="http://schemas.microsoft.com/office/drawing/2014/main" id="{FEFE653C-F7D8-496C-B630-55CD139B9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013" y="3579813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Line 25">
              <a:extLst>
                <a:ext uri="{FF2B5EF4-FFF2-40B4-BE49-F238E27FC236}">
                  <a16:creationId xmlns:a16="http://schemas.microsoft.com/office/drawing/2014/main" id="{68D0478E-CDC4-4FA5-87E9-0C2ED869B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413" y="4494213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Text Box 26">
              <a:extLst>
                <a:ext uri="{FF2B5EF4-FFF2-40B4-BE49-F238E27FC236}">
                  <a16:creationId xmlns:a16="http://schemas.microsoft.com/office/drawing/2014/main" id="{C77B3A5B-CAA0-4CF2-8C81-438B32A3C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208" y="5338396"/>
              <a:ext cx="1763209" cy="496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无序树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Oval 29">
              <a:extLst>
                <a:ext uri="{FF2B5EF4-FFF2-40B4-BE49-F238E27FC236}">
                  <a16:creationId xmlns:a16="http://schemas.microsoft.com/office/drawing/2014/main" id="{42610395-9E8C-4A27-9454-D21BC4671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49514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Oval 30">
              <a:extLst>
                <a:ext uri="{FF2B5EF4-FFF2-40B4-BE49-F238E27FC236}">
                  <a16:creationId xmlns:a16="http://schemas.microsoft.com/office/drawing/2014/main" id="{C780170C-0284-45F1-9372-A6AC18C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213" y="49514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D146B9A6-1F98-4652-994C-E3A158ED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3413" y="44942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Line 32">
              <a:extLst>
                <a:ext uri="{FF2B5EF4-FFF2-40B4-BE49-F238E27FC236}">
                  <a16:creationId xmlns:a16="http://schemas.microsoft.com/office/drawing/2014/main" id="{D9D37FA4-E12C-4C08-A3D8-41B9B57AE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013" y="4570413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3EFC6C-E11D-44F4-8735-36463ED17402}"/>
              </a:ext>
            </a:extLst>
          </p:cNvPr>
          <p:cNvGrpSpPr/>
          <p:nvPr/>
        </p:nvGrpSpPr>
        <p:grpSpPr>
          <a:xfrm>
            <a:off x="2063824" y="2781323"/>
            <a:ext cx="1734066" cy="2238529"/>
            <a:chOff x="5611813" y="3122613"/>
            <a:chExt cx="1912323" cy="2715930"/>
          </a:xfrm>
        </p:grpSpPr>
        <p:sp>
          <p:nvSpPr>
            <p:cNvPr id="129" name="Text Box 27">
              <a:extLst>
                <a:ext uri="{FF2B5EF4-FFF2-40B4-BE49-F238E27FC236}">
                  <a16:creationId xmlns:a16="http://schemas.microsoft.com/office/drawing/2014/main" id="{588A6A7F-A012-452D-8849-8779C24BD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0413" y="5332411"/>
              <a:ext cx="1683723" cy="50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有序树</a:t>
              </a: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Line 33">
              <a:extLst>
                <a:ext uri="{FF2B5EF4-FFF2-40B4-BE49-F238E27FC236}">
                  <a16:creationId xmlns:a16="http://schemas.microsoft.com/office/drawing/2014/main" id="{2E560072-8F34-4291-A9EB-29761A1CA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69013" y="3503613"/>
              <a:ext cx="28892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Line 34">
              <a:extLst>
                <a:ext uri="{FF2B5EF4-FFF2-40B4-BE49-F238E27FC236}">
                  <a16:creationId xmlns:a16="http://schemas.microsoft.com/office/drawing/2014/main" id="{346AD184-61A3-4E2A-B09E-862DA2794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538" y="3503613"/>
              <a:ext cx="32067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Oval 35">
              <a:extLst>
                <a:ext uri="{FF2B5EF4-FFF2-40B4-BE49-F238E27FC236}">
                  <a16:creationId xmlns:a16="http://schemas.microsoft.com/office/drawing/2014/main" id="{40ED24F4-5D6C-4533-B7ED-DDCC5CB58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40370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Oval 36">
              <a:extLst>
                <a:ext uri="{FF2B5EF4-FFF2-40B4-BE49-F238E27FC236}">
                  <a16:creationId xmlns:a16="http://schemas.microsoft.com/office/drawing/2014/main" id="{97EAC2F2-FB65-4876-A332-C037A764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3" y="31226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Oval 37">
              <a:extLst>
                <a:ext uri="{FF2B5EF4-FFF2-40B4-BE49-F238E27FC236}">
                  <a16:creationId xmlns:a16="http://schemas.microsoft.com/office/drawing/2014/main" id="{C0A8EB38-2298-4FAA-96B0-58D7BB43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813" y="4875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Oval 38">
              <a:extLst>
                <a:ext uri="{FF2B5EF4-FFF2-40B4-BE49-F238E27FC236}">
                  <a16:creationId xmlns:a16="http://schemas.microsoft.com/office/drawing/2014/main" id="{B815554B-5AAA-49C3-B253-5FC88F06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40370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Oval 39">
              <a:extLst>
                <a:ext uri="{FF2B5EF4-FFF2-40B4-BE49-F238E27FC236}">
                  <a16:creationId xmlns:a16="http://schemas.microsoft.com/office/drawing/2014/main" id="{CF276496-224A-4482-AFCE-A9A19F905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213" y="4875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Oval 40">
              <a:extLst>
                <a:ext uri="{FF2B5EF4-FFF2-40B4-BE49-F238E27FC236}">
                  <a16:creationId xmlns:a16="http://schemas.microsoft.com/office/drawing/2014/main" id="{D29C9FB5-038D-4F30-8732-23E3CB060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3" y="40370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Oval 41">
              <a:extLst>
                <a:ext uri="{FF2B5EF4-FFF2-40B4-BE49-F238E27FC236}">
                  <a16:creationId xmlns:a16="http://schemas.microsoft.com/office/drawing/2014/main" id="{EC8302C1-F76D-4FA1-B019-4626E08E0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413" y="48752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Line 42">
              <a:extLst>
                <a:ext uri="{FF2B5EF4-FFF2-40B4-BE49-F238E27FC236}">
                  <a16:creationId xmlns:a16="http://schemas.microsoft.com/office/drawing/2014/main" id="{057ED157-BE02-4CB3-94F3-86B8A03D7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97613" y="44180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B3DB5292-A68D-4BF8-8FFB-761346FB6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6213" y="4418013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8D0E52AF-54B7-430E-95DE-5BCE77496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4138" y="3503613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5" name="Line 53">
              <a:extLst>
                <a:ext uri="{FF2B5EF4-FFF2-40B4-BE49-F238E27FC236}">
                  <a16:creationId xmlns:a16="http://schemas.microsoft.com/office/drawing/2014/main" id="{BE97D422-7FB6-4066-8873-83643C1E1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40413" y="44180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8B63F5-954C-4441-B5F3-138334827782}"/>
              </a:ext>
            </a:extLst>
          </p:cNvPr>
          <p:cNvGrpSpPr/>
          <p:nvPr/>
        </p:nvGrpSpPr>
        <p:grpSpPr>
          <a:xfrm>
            <a:off x="3789040" y="2717485"/>
            <a:ext cx="1487954" cy="1833646"/>
            <a:chOff x="7364413" y="3046413"/>
            <a:chExt cx="1524000" cy="2133600"/>
          </a:xfrm>
        </p:grpSpPr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AB4DC959-8065-44C8-B803-8ACF073B3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7488" y="3427413"/>
              <a:ext cx="28892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8" name="Line 46">
              <a:extLst>
                <a:ext uri="{FF2B5EF4-FFF2-40B4-BE49-F238E27FC236}">
                  <a16:creationId xmlns:a16="http://schemas.microsoft.com/office/drawing/2014/main" id="{BB5A1FBB-879B-4904-A121-4544F3EDC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9138" y="3427413"/>
              <a:ext cx="320675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9" name="Oval 47">
              <a:extLst>
                <a:ext uri="{FF2B5EF4-FFF2-40B4-BE49-F238E27FC236}">
                  <a16:creationId xmlns:a16="http://schemas.microsoft.com/office/drawing/2014/main" id="{6B509D09-99EB-45BA-B9F2-2420DB79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413" y="3960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Oval 48">
              <a:extLst>
                <a:ext uri="{FF2B5EF4-FFF2-40B4-BE49-F238E27FC236}">
                  <a16:creationId xmlns:a16="http://schemas.microsoft.com/office/drawing/2014/main" id="{A1BADADF-032B-4034-95D1-41AE9676C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213" y="30464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Oval 49">
              <a:extLst>
                <a:ext uri="{FF2B5EF4-FFF2-40B4-BE49-F238E27FC236}">
                  <a16:creationId xmlns:a16="http://schemas.microsoft.com/office/drawing/2014/main" id="{728E615B-D02A-45BC-92A8-3AEB31877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413" y="47990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Oval 50">
              <a:extLst>
                <a:ext uri="{FF2B5EF4-FFF2-40B4-BE49-F238E27FC236}">
                  <a16:creationId xmlns:a16="http://schemas.microsoft.com/office/drawing/2014/main" id="{EDB08C16-369F-4933-8835-70639281A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213" y="3960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Oval 51">
              <a:extLst>
                <a:ext uri="{FF2B5EF4-FFF2-40B4-BE49-F238E27FC236}">
                  <a16:creationId xmlns:a16="http://schemas.microsoft.com/office/drawing/2014/main" id="{0304B1B6-CC1D-4E6E-BA68-C49EBE1D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013" y="39608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Line 52">
              <a:extLst>
                <a:ext uri="{FF2B5EF4-FFF2-40B4-BE49-F238E27FC236}">
                  <a16:creationId xmlns:a16="http://schemas.microsoft.com/office/drawing/2014/main" id="{E2F77BD7-E652-4931-91B1-E963FB970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2613" y="3427413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Line 54">
              <a:extLst>
                <a:ext uri="{FF2B5EF4-FFF2-40B4-BE49-F238E27FC236}">
                  <a16:creationId xmlns:a16="http://schemas.microsoft.com/office/drawing/2014/main" id="{F2285FCF-B381-43B3-8D24-814DD5AC5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6013" y="4341813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7" name="Oval 55">
              <a:extLst>
                <a:ext uri="{FF2B5EF4-FFF2-40B4-BE49-F238E27FC236}">
                  <a16:creationId xmlns:a16="http://schemas.microsoft.com/office/drawing/2014/main" id="{3A70EE27-5181-4DB3-B222-352DC01A3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413" y="47990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8" name="Oval 56">
              <a:extLst>
                <a:ext uri="{FF2B5EF4-FFF2-40B4-BE49-F238E27FC236}">
                  <a16:creationId xmlns:a16="http://schemas.microsoft.com/office/drawing/2014/main" id="{4607A138-6D3B-418D-85DF-E0265917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13" y="47990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9" name="Line 57">
              <a:extLst>
                <a:ext uri="{FF2B5EF4-FFF2-40B4-BE49-F238E27FC236}">
                  <a16:creationId xmlns:a16="http://schemas.microsoft.com/office/drawing/2014/main" id="{E68CB7DE-C2C9-41C4-B088-6A0140D28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3013" y="43418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0" name="Line 58">
              <a:extLst>
                <a:ext uri="{FF2B5EF4-FFF2-40B4-BE49-F238E27FC236}">
                  <a16:creationId xmlns:a16="http://schemas.microsoft.com/office/drawing/2014/main" id="{C13F8C8B-8535-4370-89DE-1CE3BF9E4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1613" y="4341813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1" name="Text Box 59">
            <a:extLst>
              <a:ext uri="{FF2B5EF4-FFF2-40B4-BE49-F238E27FC236}">
                <a16:creationId xmlns:a16="http://schemas.microsoft.com/office/drawing/2014/main" id="{D86DCA40-E46E-41B7-9F93-E3C3D130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202745"/>
            <a:ext cx="7920037" cy="149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rgbClr val="333399"/>
                </a:solidFill>
                <a:latin typeface="+mn-lt"/>
                <a:ea typeface="+mn-ea"/>
                <a:cs typeface="+mn-ea"/>
                <a:sym typeface="+mn-lt"/>
              </a:rPr>
              <a:t>有序树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若任一结点的各棵子树，规定从左至右是有次序的，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即不能互换位置，则称该树为有序树。</a:t>
            </a:r>
          </a:p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rgbClr val="333399"/>
                </a:solidFill>
                <a:latin typeface="+mn-lt"/>
                <a:ea typeface="+mn-ea"/>
                <a:cs typeface="+mn-ea"/>
                <a:sym typeface="+mn-lt"/>
              </a:rPr>
              <a:t>无序树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若任一结点的各棵子树，规定从左至右是无次序的，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即能互换位置，则称该树为无序树。 </a:t>
            </a:r>
          </a:p>
        </p:txBody>
      </p:sp>
      <p:sp>
        <p:nvSpPr>
          <p:cNvPr id="69" name="文本框 37">
            <a:extLst>
              <a:ext uri="{FF2B5EF4-FFF2-40B4-BE49-F238E27FC236}">
                <a16:creationId xmlns:a16="http://schemas.microsoft.com/office/drawing/2014/main" id="{B39A8F55-0CCE-4AFE-80BF-A1DD6BFCA7DD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44575D4-193E-42B0-A4D2-241A5D412BB2}"/>
              </a:ext>
            </a:extLst>
          </p:cNvPr>
          <p:cNvSpPr txBox="1"/>
          <p:nvPr/>
        </p:nvSpPr>
        <p:spPr>
          <a:xfrm>
            <a:off x="879124" y="72359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与结点有关的名称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8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29ED489-E470-42E4-BB9C-DEB76616FCE2}"/>
              </a:ext>
            </a:extLst>
          </p:cNvPr>
          <p:cNvGrpSpPr/>
          <p:nvPr/>
        </p:nvGrpSpPr>
        <p:grpSpPr>
          <a:xfrm>
            <a:off x="1189083" y="1942701"/>
            <a:ext cx="3784070" cy="2074931"/>
            <a:chOff x="1495425" y="2224150"/>
            <a:chExt cx="4876800" cy="2674111"/>
          </a:xfrm>
        </p:grpSpPr>
        <p:sp>
          <p:nvSpPr>
            <p:cNvPr id="66" name="Line 3">
              <a:extLst>
                <a:ext uri="{FF2B5EF4-FFF2-40B4-BE49-F238E27FC236}">
                  <a16:creationId xmlns:a16="http://schemas.microsoft.com/office/drawing/2014/main" id="{EEBC4DF7-1B8C-4EEA-98A1-1A7A23513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7425" y="2605150"/>
              <a:ext cx="3810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Line 4">
              <a:extLst>
                <a:ext uri="{FF2B5EF4-FFF2-40B4-BE49-F238E27FC236}">
                  <a16:creationId xmlns:a16="http://schemas.microsoft.com/office/drawing/2014/main" id="{DB67E14B-9DF5-44D9-BF4B-BBFA38E63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150" y="2605150"/>
              <a:ext cx="396875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AA836DC3-F570-422C-8DA7-8DC346DE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3062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88019D25-C593-41D8-978D-BC60F31B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225" y="22241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F58D7EE1-5E23-44BA-B13D-1B089647C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25" y="39005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879372CF-6465-489B-8CAF-623742503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39005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7188AE4E-26FA-46DB-B00D-6047B78B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225" y="3062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8D2A355-FD18-447F-8B74-B6066DE09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425" y="39005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E2B3DCE5-19C8-47B7-B801-F5D9DF4E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25" y="3062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27064959-29E0-44B3-949F-A9F7AC3E5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5" y="39005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0147266E-7038-4E8F-9140-583DFD35C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4025" y="3443350"/>
              <a:ext cx="3810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E10231E4-70A8-45DD-927D-9D302FDF7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44335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C4E4FAE2-31B6-4337-8EC8-6271367B3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425" y="3443350"/>
              <a:ext cx="3048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61DF66E7-114D-4761-8A80-A3199284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025" y="344335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34676CBB-5BA2-44CF-B63D-78F657B6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425" y="4357749"/>
              <a:ext cx="990600" cy="536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0CE36E3C-2825-472A-BC58-EB7D87D2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225" y="22241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Oval 19">
              <a:extLst>
                <a:ext uri="{FF2B5EF4-FFF2-40B4-BE49-F238E27FC236}">
                  <a16:creationId xmlns:a16="http://schemas.microsoft.com/office/drawing/2014/main" id="{4BE4406D-0924-4CB8-BCB9-2C899DB58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3062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M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Oval 20">
              <a:extLst>
                <a:ext uri="{FF2B5EF4-FFF2-40B4-BE49-F238E27FC236}">
                  <a16:creationId xmlns:a16="http://schemas.microsoft.com/office/drawing/2014/main" id="{E96DB291-5A42-40D7-844B-24DE7E86E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225" y="3062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J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Oval 21">
              <a:extLst>
                <a:ext uri="{FF2B5EF4-FFF2-40B4-BE49-F238E27FC236}">
                  <a16:creationId xmlns:a16="http://schemas.microsoft.com/office/drawing/2014/main" id="{38441117-CD3B-4D3C-9F24-D11C24D3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425" y="3062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Oval 22">
              <a:extLst>
                <a:ext uri="{FF2B5EF4-FFF2-40B4-BE49-F238E27FC236}">
                  <a16:creationId xmlns:a16="http://schemas.microsoft.com/office/drawing/2014/main" id="{A12F04DE-AD9A-4E99-8D57-676BA39D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22241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Oval 23">
              <a:extLst>
                <a:ext uri="{FF2B5EF4-FFF2-40B4-BE49-F238E27FC236}">
                  <a16:creationId xmlns:a16="http://schemas.microsoft.com/office/drawing/2014/main" id="{009428E1-DBE8-41FA-9BCD-AB2D15145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3062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N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68BF53D0-7A02-495E-AF03-E3BC27E67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625" y="2605150"/>
              <a:ext cx="3810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6CF5E06F-80E0-4334-8416-59F8AD9C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625" y="260515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4123EE91-F508-4C92-AAB7-E97287C31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147" y="4361457"/>
              <a:ext cx="800407" cy="536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0CFD6AD3-3335-4CB6-8DD9-A325B7ED2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1625" y="4357749"/>
              <a:ext cx="609600" cy="536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Line 29">
              <a:extLst>
                <a:ext uri="{FF2B5EF4-FFF2-40B4-BE49-F238E27FC236}">
                  <a16:creationId xmlns:a16="http://schemas.microsoft.com/office/drawing/2014/main" id="{DD0477A4-E8BD-44D2-B4FD-7843DF4D4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625" y="260515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9AD22884-DBE0-4B86-AAA4-107933E7A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3025" y="2528950"/>
              <a:ext cx="3810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C41EF138-AEF6-4715-B51A-17B6C4356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225" y="260515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5" name="Text Box 32">
            <a:extLst>
              <a:ext uri="{FF2B5EF4-FFF2-40B4-BE49-F238E27FC236}">
                <a16:creationId xmlns:a16="http://schemas.microsoft.com/office/drawing/2014/main" id="{0F263F74-5E88-4D8D-9F36-A37ACEA4D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98" y="1235756"/>
            <a:ext cx="72009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rgbClr val="333399"/>
                </a:solidFill>
                <a:latin typeface="+mn-lt"/>
                <a:ea typeface="+mn-ea"/>
                <a:cs typeface="+mn-ea"/>
                <a:sym typeface="+mn-lt"/>
              </a:rPr>
              <a:t>森林：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m(m</a:t>
            </a:r>
            <a:r>
              <a: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≥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棵互不相交的树的集合。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65F2A72-1CDE-413A-91C2-3BE9A5EA4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99" y="4014488"/>
            <a:ext cx="1571197" cy="32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森林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F={T1,T2,T3}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037CCCE-F258-4283-A82F-16BA491A499A}"/>
              </a:ext>
            </a:extLst>
          </p:cNvPr>
          <p:cNvSpPr txBox="1"/>
          <p:nvPr/>
        </p:nvSpPr>
        <p:spPr>
          <a:xfrm>
            <a:off x="5621025" y="341875"/>
            <a:ext cx="3257982" cy="777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任何一棵非空树可表示为一个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二元组 </a:t>
            </a:r>
            <a:r>
              <a:rPr lang="en-US" altLang="zh-CN" dirty="0"/>
              <a:t>Tree =</a:t>
            </a:r>
            <a:r>
              <a:rPr lang="zh-CN" altLang="en-US" dirty="0"/>
              <a:t>（</a:t>
            </a:r>
            <a:r>
              <a:rPr lang="en-US" altLang="zh-CN" dirty="0"/>
              <a:t>root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） </a:t>
            </a:r>
            <a:endParaRPr lang="en-US" alt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5D23C04-E186-4BD3-90A4-8CD7997D8358}"/>
              </a:ext>
            </a:extLst>
          </p:cNvPr>
          <p:cNvSpPr txBox="1"/>
          <p:nvPr/>
        </p:nvSpPr>
        <p:spPr>
          <a:xfrm>
            <a:off x="5567123" y="1146189"/>
            <a:ext cx="3528390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其中：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root </a:t>
            </a:r>
            <a:r>
              <a:rPr lang="zh-CN" altLang="en-US" dirty="0"/>
              <a:t>为根结点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 </a:t>
            </a:r>
            <a:r>
              <a:rPr lang="zh-CN" altLang="en-US" dirty="0"/>
              <a:t>被称为子树森林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A3A04F-2914-4001-BAC2-3AD604E9D323}"/>
              </a:ext>
            </a:extLst>
          </p:cNvPr>
          <p:cNvGrpSpPr/>
          <p:nvPr/>
        </p:nvGrpSpPr>
        <p:grpSpPr>
          <a:xfrm>
            <a:off x="5554561" y="2332146"/>
            <a:ext cx="2775079" cy="2118287"/>
            <a:chOff x="3761068" y="3582319"/>
            <a:chExt cx="2775079" cy="2118287"/>
          </a:xfrm>
        </p:grpSpPr>
        <p:sp>
          <p:nvSpPr>
            <p:cNvPr id="42" name="Line 3">
              <a:extLst>
                <a:ext uri="{FF2B5EF4-FFF2-40B4-BE49-F238E27FC236}">
                  <a16:creationId xmlns:a16="http://schemas.microsoft.com/office/drawing/2014/main" id="{52D44B07-59EB-4A12-80D2-36C588ECB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2501" y="3874669"/>
              <a:ext cx="796742" cy="417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Line 4">
              <a:extLst>
                <a:ext uri="{FF2B5EF4-FFF2-40B4-BE49-F238E27FC236}">
                  <a16:creationId xmlns:a16="http://schemas.microsoft.com/office/drawing/2014/main" id="{B76FCE42-3D88-4E25-B44B-DD8C36457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369" y="3874669"/>
              <a:ext cx="776914" cy="413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8917492E-FDBB-42CE-B0D2-7F0A9138A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991" y="3582319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15E057E-713C-49AC-B3D3-FFB47F12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666" y="4940579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B2C56D8F-2D15-484B-B8FA-9B0EC0BEA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429" y="4291832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EB5E7902-B25B-4DE3-985C-67BB2061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068" y="4942219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34DC3772-6684-410B-877F-2C0FB953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951" y="4291832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CF72534B-F7BE-47BD-91C6-D1927E29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581" y="4942219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03BB03EF-19B7-4577-AD80-5A566EDC4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8446" y="4587463"/>
              <a:ext cx="295630" cy="354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Line 14">
              <a:extLst>
                <a:ext uri="{FF2B5EF4-FFF2-40B4-BE49-F238E27FC236}">
                  <a16:creationId xmlns:a16="http://schemas.microsoft.com/office/drawing/2014/main" id="{D596C6A9-F810-4CEC-A6F4-94F4FF563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044" y="4585823"/>
              <a:ext cx="0" cy="354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Line 15">
              <a:extLst>
                <a:ext uri="{FF2B5EF4-FFF2-40B4-BE49-F238E27FC236}">
                  <a16:creationId xmlns:a16="http://schemas.microsoft.com/office/drawing/2014/main" id="{CD50B24C-73DF-4C7C-903F-D0AA6FBDB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329" y="4587463"/>
              <a:ext cx="236504" cy="354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1588409B-9B97-4528-833A-D2047B02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4" y="4938939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Oval 20">
              <a:extLst>
                <a:ext uri="{FF2B5EF4-FFF2-40B4-BE49-F238E27FC236}">
                  <a16:creationId xmlns:a16="http://schemas.microsoft.com/office/drawing/2014/main" id="{F9A9F6C9-76A7-4E85-8DD6-08BF64CB3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129" y="5403283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M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Oval 21">
              <a:extLst>
                <a:ext uri="{FF2B5EF4-FFF2-40B4-BE49-F238E27FC236}">
                  <a16:creationId xmlns:a16="http://schemas.microsoft.com/office/drawing/2014/main" id="{A377F1DC-E9DF-408A-A3BC-F3C51B7F5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751" y="4938939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76294206-FB9A-4AEC-B5A0-CEDF4E79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4" y="4288552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Oval 23">
              <a:extLst>
                <a:ext uri="{FF2B5EF4-FFF2-40B4-BE49-F238E27FC236}">
                  <a16:creationId xmlns:a16="http://schemas.microsoft.com/office/drawing/2014/main" id="{835FC571-1E44-4D7A-BD36-3F52C621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517" y="4938939"/>
              <a:ext cx="295630" cy="29563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Line 24">
              <a:extLst>
                <a:ext uri="{FF2B5EF4-FFF2-40B4-BE49-F238E27FC236}">
                  <a16:creationId xmlns:a16="http://schemas.microsoft.com/office/drawing/2014/main" id="{C4710D2C-52EB-48F3-AD8C-D5FAC5A08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3138" y="4584182"/>
              <a:ext cx="295630" cy="354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Line 25">
              <a:extLst>
                <a:ext uri="{FF2B5EF4-FFF2-40B4-BE49-F238E27FC236}">
                  <a16:creationId xmlns:a16="http://schemas.microsoft.com/office/drawing/2014/main" id="{2D895BCD-7132-472C-990F-F040009CC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70891" y="5240380"/>
              <a:ext cx="3440" cy="1706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Line 29">
              <a:extLst>
                <a:ext uri="{FF2B5EF4-FFF2-40B4-BE49-F238E27FC236}">
                  <a16:creationId xmlns:a16="http://schemas.microsoft.com/office/drawing/2014/main" id="{B7A935FA-C296-4836-A830-7B62ECA40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9243" y="3877949"/>
              <a:ext cx="1" cy="413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026232D7-9ADD-43E8-97C8-43B9BA5AA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0130" y="4525056"/>
              <a:ext cx="295630" cy="413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86671621-918E-446D-8E9C-7206DBC55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4886" y="4584182"/>
              <a:ext cx="0" cy="354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1" name="Oval 21">
              <a:extLst>
                <a:ext uri="{FF2B5EF4-FFF2-40B4-BE49-F238E27FC236}">
                  <a16:creationId xmlns:a16="http://schemas.microsoft.com/office/drawing/2014/main" id="{63F29999-48ED-4ADA-B700-967C58CD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872" y="5411053"/>
              <a:ext cx="246564" cy="28955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" name="Oval 23">
              <a:extLst>
                <a:ext uri="{FF2B5EF4-FFF2-40B4-BE49-F238E27FC236}">
                  <a16:creationId xmlns:a16="http://schemas.microsoft.com/office/drawing/2014/main" id="{1C39F743-6F83-4323-A6AD-E39D60304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487" y="5409360"/>
              <a:ext cx="246564" cy="28955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Line 24">
              <a:extLst>
                <a:ext uri="{FF2B5EF4-FFF2-40B4-BE49-F238E27FC236}">
                  <a16:creationId xmlns:a16="http://schemas.microsoft.com/office/drawing/2014/main" id="{F5ABF9FE-C685-4F5C-841D-63C2C4965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4000" y="5241130"/>
              <a:ext cx="214483" cy="175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80F8CCF5-AC92-4CBC-9567-25CE8DF7A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2500" y="5233837"/>
              <a:ext cx="276731" cy="175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9CD87B8-3619-474B-B401-9D2AE0F62A88}"/>
              </a:ext>
            </a:extLst>
          </p:cNvPr>
          <p:cNvSpPr/>
          <p:nvPr/>
        </p:nvSpPr>
        <p:spPr>
          <a:xfrm>
            <a:off x="5364088" y="2920126"/>
            <a:ext cx="3348372" cy="166864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0B242EB3-B897-46F4-8BA0-0D7DF5AAD175}"/>
              </a:ext>
            </a:extLst>
          </p:cNvPr>
          <p:cNvSpPr/>
          <p:nvPr/>
        </p:nvSpPr>
        <p:spPr>
          <a:xfrm>
            <a:off x="7505572" y="2342409"/>
            <a:ext cx="637011" cy="237043"/>
          </a:xfrm>
          <a:prstGeom prst="wedgeRectCallout">
            <a:avLst>
              <a:gd name="adj1" fmla="val -125270"/>
              <a:gd name="adj2" fmla="val -14116"/>
            </a:avLst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root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06" name="对话气泡: 矩形 105">
            <a:extLst>
              <a:ext uri="{FF2B5EF4-FFF2-40B4-BE49-F238E27FC236}">
                <a16:creationId xmlns:a16="http://schemas.microsoft.com/office/drawing/2014/main" id="{DFF91A37-11D1-4444-B4EB-8E33A6CE9EA8}"/>
              </a:ext>
            </a:extLst>
          </p:cNvPr>
          <p:cNvSpPr/>
          <p:nvPr/>
        </p:nvSpPr>
        <p:spPr>
          <a:xfrm>
            <a:off x="5355095" y="2487749"/>
            <a:ext cx="618331" cy="257677"/>
          </a:xfrm>
          <a:prstGeom prst="wedgeRectCallout">
            <a:avLst>
              <a:gd name="adj1" fmla="val 65492"/>
              <a:gd name="adj2" fmla="val 108141"/>
            </a:avLst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F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0" name="文本框 37">
            <a:extLst>
              <a:ext uri="{FF2B5EF4-FFF2-40B4-BE49-F238E27FC236}">
                <a16:creationId xmlns:a16="http://schemas.microsoft.com/office/drawing/2014/main" id="{8FA28BFB-B2CD-4F4B-AE14-5E3C2B29C084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树的定义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3B2B63C-F9A6-4500-A043-29A82370C472}"/>
              </a:ext>
            </a:extLst>
          </p:cNvPr>
          <p:cNvSpPr txBox="1"/>
          <p:nvPr/>
        </p:nvSpPr>
        <p:spPr>
          <a:xfrm>
            <a:off x="879124" y="72359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6.1.2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与结点有关的名称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9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40" grpId="0"/>
      <p:bldP spid="7" grpId="0" animBg="1"/>
      <p:bldP spid="8" grpId="0" animBg="1"/>
      <p:bldP spid="10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lqcspby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1657</Words>
  <Application>Microsoft Office PowerPoint</Application>
  <PresentationFormat>自定义</PresentationFormat>
  <Paragraphs>360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博洋行书 7000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邓</cp:lastModifiedBy>
  <cp:revision>336</cp:revision>
  <dcterms:created xsi:type="dcterms:W3CDTF">2017-03-25T02:22:00Z</dcterms:created>
  <dcterms:modified xsi:type="dcterms:W3CDTF">2021-10-07T11:48:50Z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