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326" r:id="rId2"/>
    <p:sldId id="339" r:id="rId3"/>
    <p:sldId id="355" r:id="rId4"/>
    <p:sldId id="374" r:id="rId5"/>
    <p:sldId id="375" r:id="rId6"/>
    <p:sldId id="376" r:id="rId7"/>
    <p:sldId id="377" r:id="rId8"/>
    <p:sldId id="356" r:id="rId9"/>
    <p:sldId id="357" r:id="rId10"/>
    <p:sldId id="360" r:id="rId11"/>
    <p:sldId id="378" r:id="rId12"/>
    <p:sldId id="379" r:id="rId13"/>
    <p:sldId id="380" r:id="rId14"/>
    <p:sldId id="381" r:id="rId15"/>
    <p:sldId id="363" r:id="rId16"/>
    <p:sldId id="364" r:id="rId17"/>
    <p:sldId id="365" r:id="rId18"/>
    <p:sldId id="382" r:id="rId19"/>
    <p:sldId id="383" r:id="rId20"/>
    <p:sldId id="384" r:id="rId21"/>
    <p:sldId id="385" r:id="rId22"/>
    <p:sldId id="366" r:id="rId23"/>
    <p:sldId id="387" r:id="rId24"/>
    <p:sldId id="388" r:id="rId25"/>
    <p:sldId id="386" r:id="rId26"/>
    <p:sldId id="370" r:id="rId27"/>
    <p:sldId id="389" r:id="rId28"/>
    <p:sldId id="371" r:id="rId29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3399"/>
    <a:srgbClr val="FFFFFF"/>
    <a:srgbClr val="F2F2F2"/>
    <a:srgbClr val="111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16" autoAdjust="0"/>
  </p:normalViewPr>
  <p:slideViewPr>
    <p:cSldViewPr>
      <p:cViewPr varScale="1">
        <p:scale>
          <a:sx n="153" d="100"/>
          <a:sy n="153" d="100"/>
        </p:scale>
        <p:origin x="590" y="110"/>
      </p:cViewPr>
      <p:guideLst>
        <p:guide orient="horz" pos="164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6ED28-0653-44D2-981F-B8620E8F8553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08728-D05A-47F6-9A47-F3716918B1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493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7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85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806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324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182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831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670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8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482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463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620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161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983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64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968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514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203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0">
    <p:comb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0">
    <p:comb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</p:spPr>
        <p:txBody>
          <a:bodyPr/>
          <a:lstStyle>
            <a:lvl1pPr>
              <a:defRPr/>
            </a:lvl1pPr>
          </a:lstStyle>
          <a:p>
            <a:fld id="{5ACD4103-EC3D-4C16-8996-25DE18166E0A}" type="datetime1">
              <a:rPr lang="zh-CN" altLang="en-US"/>
              <a:t>2021/10/7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8735"/>
            <a:ext cx="2133600" cy="273928"/>
          </a:xfrm>
        </p:spPr>
        <p:txBody>
          <a:bodyPr/>
          <a:lstStyle>
            <a:lvl1pPr>
              <a:defRPr/>
            </a:lvl1pPr>
          </a:lstStyle>
          <a:p>
            <a:fld id="{DD6AF21D-1CB3-4C6F-BC4D-99798AE8B24D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0">
    <p:comb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948264" y="397670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字体下载：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www.1ppt.com/ziti/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160A8-FCDA-4438-A06B-8F9A2E82FEAD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advClick="0" advTm="0">
    <p:comb dir="vert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engxj615@hust.edu.c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0" y="-78105"/>
            <a:ext cx="6248400" cy="85344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3459027"/>
            <a:ext cx="9144000" cy="1685108"/>
          </a:xfrm>
          <a:prstGeom prst="rect">
            <a:avLst/>
          </a:prstGeom>
          <a:solidFill>
            <a:srgbClr val="111D33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3508" y="1259035"/>
            <a:ext cx="3672800" cy="669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第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6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章　树和二叉树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51520" y="304293"/>
            <a:ext cx="2556284" cy="741054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rgbClr val="FF0000"/>
                </a:solidFill>
                <a:cs typeface="+mn-ea"/>
                <a:sym typeface="+mn-lt"/>
              </a:rPr>
              <a:t>数据结构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3D4F86-91F1-44ED-9B8A-9F4C61C9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>
                <a:cs typeface="+mn-ea"/>
                <a:sym typeface="+mn-lt"/>
              </a:rPr>
              <a:t>1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5A3208-C3A2-421C-96B9-33A774A2574E}"/>
              </a:ext>
            </a:extLst>
          </p:cNvPr>
          <p:cNvSpPr txBox="1"/>
          <p:nvPr/>
        </p:nvSpPr>
        <p:spPr>
          <a:xfrm>
            <a:off x="1511659" y="1906376"/>
            <a:ext cx="3066429" cy="525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二叉树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D59FA17-AAB9-4168-AB69-52053DD8FCB4}"/>
              </a:ext>
            </a:extLst>
          </p:cNvPr>
          <p:cNvSpPr txBox="1"/>
          <p:nvPr/>
        </p:nvSpPr>
        <p:spPr>
          <a:xfrm>
            <a:off x="2485251" y="3459027"/>
            <a:ext cx="4681499" cy="166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cs typeface="+mn-ea"/>
                <a:sym typeface="+mn-lt"/>
              </a:rPr>
              <a:t>主讲人：邓贤君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FFFF00"/>
                </a:solidFill>
                <a:cs typeface="+mn-ea"/>
                <a:sym typeface="+mn-lt"/>
              </a:rPr>
              <a:t>华中科技大学、网络空间安全学院</a:t>
            </a:r>
            <a:endParaRPr lang="en-US" altLang="zh-CN" sz="1600" b="1" dirty="0">
              <a:solidFill>
                <a:srgbClr val="FFFF00"/>
              </a:solidFill>
              <a:cs typeface="+mn-ea"/>
              <a:sym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cs typeface="+mn-ea"/>
                <a:sym typeface="+mn-lt"/>
              </a:rPr>
              <a:t>              Email: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cs typeface="+mn-ea"/>
                <a:sym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dengxj615@hust.edu.cn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srgbClr val="FFFF00"/>
                </a:solidFill>
                <a:cs typeface="+mn-ea"/>
                <a:sym typeface="+mn-lt"/>
              </a:rPr>
              <a:t>              Cell: 19986908208</a:t>
            </a:r>
          </a:p>
          <a:p>
            <a:pPr marL="0" marR="0" lvl="0" indent="0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cs typeface="+mn-ea"/>
                <a:sym typeface="+mn-lt"/>
              </a:rPr>
              <a:t>             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cs typeface="+mn-ea"/>
                <a:sym typeface="+mn-lt"/>
              </a:rPr>
              <a:t>Wechat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cs typeface="+mn-ea"/>
                <a:sym typeface="+mn-lt"/>
              </a:rPr>
              <a:t>: dengxj615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cs typeface="+mn-ea"/>
                <a:sym typeface="+mn-lt"/>
              </a:rPr>
              <a:t>或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cs typeface="+mn-ea"/>
                <a:sym typeface="+mn-lt"/>
              </a:rPr>
              <a:t>13787704209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3175" y="2980167"/>
            <a:ext cx="2162907" cy="2207148"/>
          </a:xfrm>
          <a:prstGeom prst="rect">
            <a:avLst/>
          </a:prstGeom>
        </p:spPr>
      </p:pic>
      <p:sp>
        <p:nvSpPr>
          <p:cNvPr id="62" name="文本框 37">
            <a:extLst>
              <a:ext uri="{FF2B5EF4-FFF2-40B4-BE49-F238E27FC236}">
                <a16:creationId xmlns:a16="http://schemas.microsoft.com/office/drawing/2014/main" id="{C8609ED7-FD8F-44FC-A0E3-07890A1EF61D}"/>
              </a:ext>
            </a:extLst>
          </p:cNvPr>
          <p:cNvSpPr txBox="1"/>
          <p:nvPr/>
        </p:nvSpPr>
        <p:spPr>
          <a:xfrm>
            <a:off x="392717" y="184743"/>
            <a:ext cx="3259160" cy="5305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6.2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二叉树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(binary tree)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D8566C3-186E-483B-85C5-4545B10F1C01}"/>
              </a:ext>
            </a:extLst>
          </p:cNvPr>
          <p:cNvSpPr txBox="1"/>
          <p:nvPr/>
        </p:nvSpPr>
        <p:spPr>
          <a:xfrm>
            <a:off x="924076" y="792259"/>
            <a:ext cx="4007963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  <a:sym typeface="+mn-lt"/>
              </a:rPr>
              <a:t>二叉树的性质和特殊二叉树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Text Box 31">
            <a:extLst>
              <a:ext uri="{FF2B5EF4-FFF2-40B4-BE49-F238E27FC236}">
                <a16:creationId xmlns:a16="http://schemas.microsoft.com/office/drawing/2014/main" id="{F715AA7E-3BCE-45BA-8720-F2D4C407C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621" y="1245525"/>
            <a:ext cx="4716524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性质</a:t>
            </a:r>
            <a:r>
              <a:rPr lang="en-US" altLang="zh-CN" sz="18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二叉树的第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(i≥1)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层最多有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sz="1800" baseline="30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i-1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个结点</a:t>
            </a:r>
            <a:endParaRPr lang="en-US" altLang="zh-CN" sz="1800" dirty="0">
              <a:solidFill>
                <a:srgbClr val="33339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8" name="Line 4">
            <a:extLst>
              <a:ext uri="{FF2B5EF4-FFF2-40B4-BE49-F238E27FC236}">
                <a16:creationId xmlns:a16="http://schemas.microsoft.com/office/drawing/2014/main" id="{EE741BD9-24C3-4450-9935-67356C8E65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39082" y="969271"/>
            <a:ext cx="257535" cy="3777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9" name="Line 5">
            <a:extLst>
              <a:ext uri="{FF2B5EF4-FFF2-40B4-BE49-F238E27FC236}">
                <a16:creationId xmlns:a16="http://schemas.microsoft.com/office/drawing/2014/main" id="{26BFAFC0-7614-4A21-86B3-DC06EFBE4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6232" y="969271"/>
            <a:ext cx="285836" cy="3777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0" name="Oval 6">
            <a:extLst>
              <a:ext uri="{FF2B5EF4-FFF2-40B4-BE49-F238E27FC236}">
                <a16:creationId xmlns:a16="http://schemas.microsoft.com/office/drawing/2014/main" id="{A9A68C3E-6B85-42DA-B4C0-ABFFCE59F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6225" y="1347041"/>
            <a:ext cx="339607" cy="26983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endParaRPr lang="en-US" altLang="zh-CN" sz="1800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1" name="Oval 7">
            <a:extLst>
              <a:ext uri="{FF2B5EF4-FFF2-40B4-BE49-F238E27FC236}">
                <a16:creationId xmlns:a16="http://schemas.microsoft.com/office/drawing/2014/main" id="{4C855F42-9EF1-42C6-A436-1AC477C92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696" y="699435"/>
            <a:ext cx="339607" cy="26983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endParaRPr lang="en-US" altLang="zh-CN" sz="1800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2" name="Oval 8">
            <a:extLst>
              <a:ext uri="{FF2B5EF4-FFF2-40B4-BE49-F238E27FC236}">
                <a16:creationId xmlns:a16="http://schemas.microsoft.com/office/drawing/2014/main" id="{06401BD1-6C2A-4E8E-BBA2-1514E71BD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32" y="1940679"/>
            <a:ext cx="339607" cy="26983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</a:t>
            </a:r>
            <a:endParaRPr lang="en-US" altLang="zh-CN" sz="1800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3" name="Oval 9">
            <a:extLst>
              <a:ext uri="{FF2B5EF4-FFF2-40B4-BE49-F238E27FC236}">
                <a16:creationId xmlns:a16="http://schemas.microsoft.com/office/drawing/2014/main" id="{63318A90-82E7-4DB2-AF12-23804128A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168" y="1347041"/>
            <a:ext cx="339607" cy="26983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endParaRPr lang="en-US" altLang="zh-CN" sz="1800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Oval 10">
            <a:extLst>
              <a:ext uri="{FF2B5EF4-FFF2-40B4-BE49-F238E27FC236}">
                <a16:creationId xmlns:a16="http://schemas.microsoft.com/office/drawing/2014/main" id="{7C88CBE0-67CD-4080-AA83-3C5696059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9482" y="1940679"/>
            <a:ext cx="339607" cy="26983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</a:t>
            </a:r>
            <a:endParaRPr lang="en-US" altLang="zh-CN" sz="1800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" name="Oval 11">
            <a:extLst>
              <a:ext uri="{FF2B5EF4-FFF2-40B4-BE49-F238E27FC236}">
                <a16:creationId xmlns:a16="http://schemas.microsoft.com/office/drawing/2014/main" id="{EB8CC66D-45ED-4996-8520-398775367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853" y="1940679"/>
            <a:ext cx="339607" cy="26983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F</a:t>
            </a:r>
            <a:endParaRPr lang="en-US" altLang="zh-CN" sz="1800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AAC93314-7598-428D-BBF7-C9620C94D7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53246" y="1616876"/>
            <a:ext cx="203764" cy="32380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Line 13">
            <a:extLst>
              <a:ext uri="{FF2B5EF4-FFF2-40B4-BE49-F238E27FC236}">
                <a16:creationId xmlns:a16="http://schemas.microsoft.com/office/drawing/2014/main" id="{54054BA7-3CA0-4170-BD37-C5DE9421B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932" y="1616876"/>
            <a:ext cx="203764" cy="32380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8" name="Line 14">
            <a:extLst>
              <a:ext uri="{FF2B5EF4-FFF2-40B4-BE49-F238E27FC236}">
                <a16:creationId xmlns:a16="http://schemas.microsoft.com/office/drawing/2014/main" id="{424E24DA-B608-4200-A509-F7AE80405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910" y="1574152"/>
            <a:ext cx="203764" cy="3777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9" name="Oval 15">
            <a:extLst>
              <a:ext uri="{FF2B5EF4-FFF2-40B4-BE49-F238E27FC236}">
                <a16:creationId xmlns:a16="http://schemas.microsoft.com/office/drawing/2014/main" id="{CB55A973-5405-4C3E-96E3-30AAAE1FB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8303" y="2437626"/>
            <a:ext cx="339607" cy="26983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H</a:t>
            </a:r>
            <a:endParaRPr lang="en-US" altLang="zh-CN" sz="1800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0" name="Line 16">
            <a:extLst>
              <a:ext uri="{FF2B5EF4-FFF2-40B4-BE49-F238E27FC236}">
                <a16:creationId xmlns:a16="http://schemas.microsoft.com/office/drawing/2014/main" id="{00F7930D-7271-4C94-BF34-C13982B803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989" y="2167791"/>
            <a:ext cx="203764" cy="32380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139948C-C16D-4CB8-87E3-3FEDD687DC66}"/>
              </a:ext>
            </a:extLst>
          </p:cNvPr>
          <p:cNvSpPr txBox="1"/>
          <p:nvPr/>
        </p:nvSpPr>
        <p:spPr>
          <a:xfrm>
            <a:off x="1196752" y="1698791"/>
            <a:ext cx="1925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800" b="1" dirty="0">
                <a:latin typeface="+mn-lt"/>
                <a:ea typeface="+mn-ea"/>
                <a:cs typeface="+mn-ea"/>
                <a:sym typeface="+mn-lt"/>
              </a:rPr>
              <a:t>证明：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用归纳法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EC1157D4-DE08-4D07-A74B-6EE2D34C1355}"/>
              </a:ext>
            </a:extLst>
          </p:cNvPr>
          <p:cNvSpPr txBox="1"/>
          <p:nvPr/>
        </p:nvSpPr>
        <p:spPr>
          <a:xfrm>
            <a:off x="1560702" y="2032728"/>
            <a:ext cx="5373826" cy="701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 </a:t>
            </a:r>
            <a:r>
              <a:rPr lang="en-US" altLang="zh-CN" sz="1600" dirty="0">
                <a:cs typeface="+mn-ea"/>
                <a:sym typeface="+mn-lt"/>
              </a:rPr>
              <a:t>1.  </a:t>
            </a:r>
            <a:r>
              <a:rPr lang="zh-CN" altLang="en-US" sz="1600" dirty="0">
                <a:cs typeface="+mn-ea"/>
                <a:sym typeface="+mn-lt"/>
              </a:rPr>
              <a:t>当 </a:t>
            </a:r>
            <a:r>
              <a:rPr lang="en-US" altLang="zh-CN" sz="1600" dirty="0" err="1">
                <a:cs typeface="+mn-ea"/>
                <a:sym typeface="+mn-lt"/>
              </a:rPr>
              <a:t>i</a:t>
            </a:r>
            <a:r>
              <a:rPr lang="en-US" altLang="zh-CN" sz="1600" dirty="0">
                <a:cs typeface="+mn-ea"/>
                <a:sym typeface="+mn-lt"/>
              </a:rPr>
              <a:t> = 1</a:t>
            </a:r>
            <a:r>
              <a:rPr lang="zh-CN" altLang="en-US" sz="1600" dirty="0">
                <a:cs typeface="+mn-ea"/>
                <a:sym typeface="+mn-lt"/>
              </a:rPr>
              <a:t>，即第一层只有一个根结点，</a:t>
            </a:r>
            <a:endParaRPr lang="en-US" altLang="zh-CN" sz="1600" dirty="0"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cs typeface="+mn-ea"/>
                <a:sym typeface="+mn-lt"/>
              </a:rPr>
              <a:t>      </a:t>
            </a:r>
            <a:r>
              <a:rPr lang="zh-CN" altLang="en-US" sz="1600" dirty="0">
                <a:cs typeface="+mn-ea"/>
                <a:sym typeface="+mn-lt"/>
              </a:rPr>
              <a:t>显然 </a:t>
            </a:r>
            <a:r>
              <a:rPr lang="en-US" altLang="zh-CN" sz="1600" dirty="0">
                <a:cs typeface="+mn-ea"/>
                <a:sym typeface="+mn-lt"/>
              </a:rPr>
              <a:t>2</a:t>
            </a:r>
            <a:r>
              <a:rPr lang="en-US" altLang="zh-CN" sz="1600" baseline="30000" dirty="0">
                <a:cs typeface="+mn-ea"/>
                <a:sym typeface="+mn-lt"/>
              </a:rPr>
              <a:t>i-1</a:t>
            </a:r>
            <a:r>
              <a:rPr lang="en-US" altLang="zh-CN" sz="1600" dirty="0">
                <a:cs typeface="+mn-ea"/>
                <a:sym typeface="+mn-lt"/>
              </a:rPr>
              <a:t> = 2</a:t>
            </a:r>
            <a:r>
              <a:rPr lang="en-US" altLang="zh-CN" sz="1600" baseline="30000" dirty="0">
                <a:cs typeface="+mn-ea"/>
                <a:sym typeface="+mn-lt"/>
              </a:rPr>
              <a:t>0</a:t>
            </a:r>
            <a:r>
              <a:rPr lang="en-US" altLang="zh-CN" sz="1600" dirty="0">
                <a:cs typeface="+mn-ea"/>
                <a:sym typeface="+mn-lt"/>
              </a:rPr>
              <a:t> = 1</a:t>
            </a:r>
            <a:r>
              <a:rPr lang="zh-CN" altLang="en-US" sz="1600" dirty="0">
                <a:cs typeface="+mn-ea"/>
                <a:sym typeface="+mn-lt"/>
              </a:rPr>
              <a:t>成立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52C0987C-AF9D-4AD3-8891-CC2A1050F50E}"/>
                  </a:ext>
                </a:extLst>
              </p:cNvPr>
              <p:cNvSpPr txBox="1"/>
              <p:nvPr/>
            </p:nvSpPr>
            <p:spPr>
              <a:xfrm>
                <a:off x="1560702" y="2752916"/>
                <a:ext cx="5373826" cy="701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srgbClr val="000000"/>
                    </a:solidFill>
                    <a:cs typeface="+mn-ea"/>
                    <a:sym typeface="+mn-lt"/>
                  </a:rPr>
                  <a:t> </a:t>
                </a:r>
                <a:r>
                  <a:rPr lang="en-US" altLang="zh-CN" sz="1600" dirty="0">
                    <a:cs typeface="+mn-ea"/>
                    <a:sym typeface="+mn-lt"/>
                  </a:rPr>
                  <a:t>2.  </a:t>
                </a:r>
                <a:r>
                  <a:rPr lang="zh-CN" altLang="en-US" sz="1600" dirty="0">
                    <a:cs typeface="+mn-ea"/>
                    <a:sym typeface="+mn-lt"/>
                  </a:rPr>
                  <a:t>假设对所有的 </a:t>
                </a:r>
                <a:r>
                  <a:rPr lang="en-US" altLang="zh-CN" sz="1600" dirty="0">
                    <a:cs typeface="+mn-ea"/>
                    <a:sym typeface="+mn-lt"/>
                  </a:rPr>
                  <a:t>j(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 1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≤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𝑗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≤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𝑖</m:t>
                    </m:r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)</a:t>
                </a:r>
                <a:r>
                  <a:rPr lang="zh-CN" altLang="en-US" sz="1600" dirty="0"/>
                  <a:t>上述性质成立，即：</a:t>
                </a:r>
                <a:endParaRPr lang="en-US" altLang="zh-CN" sz="1600" dirty="0"/>
              </a:p>
              <a:p>
                <a:pPr>
                  <a:lnSpc>
                    <a:spcPct val="130000"/>
                  </a:lnSpc>
                </a:pPr>
                <a:r>
                  <a:rPr lang="en-US" altLang="zh-CN" sz="1600" dirty="0"/>
                  <a:t>      </a:t>
                </a:r>
                <a:r>
                  <a:rPr lang="zh-CN" altLang="en-US" sz="1600" dirty="0"/>
                  <a:t>第 </a:t>
                </a:r>
                <a:r>
                  <a:rPr lang="en-US" altLang="zh-CN" sz="1600" dirty="0"/>
                  <a:t>j </a:t>
                </a:r>
                <a:r>
                  <a:rPr lang="zh-CN" altLang="en-US" sz="1600" dirty="0"/>
                  <a:t>层上至多有 </a:t>
                </a:r>
                <a:r>
                  <a:rPr lang="en-US" altLang="zh-CN" sz="1600" dirty="0">
                    <a:cs typeface="+mn-ea"/>
                    <a:sym typeface="+mn-lt"/>
                  </a:rPr>
                  <a:t>2</a:t>
                </a:r>
                <a:r>
                  <a:rPr lang="en-US" altLang="zh-CN" sz="1600" baseline="30000" dirty="0">
                    <a:cs typeface="+mn-ea"/>
                    <a:sym typeface="+mn-lt"/>
                  </a:rPr>
                  <a:t>j-1 </a:t>
                </a:r>
                <a:r>
                  <a:rPr lang="zh-CN" altLang="en-US" sz="1600" dirty="0">
                    <a:cs typeface="+mn-ea"/>
                    <a:sym typeface="+mn-lt"/>
                  </a:rPr>
                  <a:t>个结点</a:t>
                </a:r>
                <a:r>
                  <a:rPr lang="en-US" altLang="zh-CN" sz="1600" dirty="0">
                    <a:cs typeface="+mn-ea"/>
                    <a:sym typeface="+mn-lt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 1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≤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𝑗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≤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𝑖</m:t>
                    </m:r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)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52C0987C-AF9D-4AD3-8891-CC2A1050F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702" y="2752916"/>
                <a:ext cx="5373826" cy="701218"/>
              </a:xfrm>
              <a:prstGeom prst="rect">
                <a:avLst/>
              </a:prstGeom>
              <a:blipFill>
                <a:blip r:embed="rId4"/>
                <a:stretch>
                  <a:fillRect b="-1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文本框 83">
            <a:extLst>
              <a:ext uri="{FF2B5EF4-FFF2-40B4-BE49-F238E27FC236}">
                <a16:creationId xmlns:a16="http://schemas.microsoft.com/office/drawing/2014/main" id="{1352D9B7-6201-4FE9-80F5-680CC535BF6A}"/>
              </a:ext>
            </a:extLst>
          </p:cNvPr>
          <p:cNvSpPr txBox="1"/>
          <p:nvPr/>
        </p:nvSpPr>
        <p:spPr>
          <a:xfrm>
            <a:off x="1549959" y="3494785"/>
            <a:ext cx="5373826" cy="381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 </a:t>
            </a:r>
            <a:r>
              <a:rPr lang="en-US" altLang="zh-CN" sz="1600" dirty="0">
                <a:cs typeface="+mn-ea"/>
                <a:sym typeface="+mn-lt"/>
              </a:rPr>
              <a:t>3.  </a:t>
            </a:r>
            <a:r>
              <a:rPr lang="zh-CN" altLang="en-US" sz="1600" dirty="0">
                <a:cs typeface="+mn-ea"/>
                <a:sym typeface="+mn-lt"/>
              </a:rPr>
              <a:t>要证明 </a:t>
            </a:r>
            <a:r>
              <a:rPr lang="en-US" altLang="zh-CN" sz="1600" dirty="0">
                <a:cs typeface="+mn-ea"/>
                <a:sym typeface="+mn-lt"/>
              </a:rPr>
              <a:t>j = </a:t>
            </a:r>
            <a:r>
              <a:rPr lang="en-US" altLang="zh-CN" sz="1600" dirty="0" err="1">
                <a:cs typeface="+mn-ea"/>
                <a:sym typeface="+mn-lt"/>
              </a:rPr>
              <a:t>i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时，命题也成立。（说明如下）</a:t>
            </a:r>
            <a:endParaRPr lang="zh-CN" altLang="en-US" sz="16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6B97834C-EFD4-406C-A078-4AA9F2296A42}"/>
              </a:ext>
            </a:extLst>
          </p:cNvPr>
          <p:cNvSpPr txBox="1"/>
          <p:nvPr/>
        </p:nvSpPr>
        <p:spPr>
          <a:xfrm>
            <a:off x="2285323" y="3935000"/>
            <a:ext cx="6345221" cy="10213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由归纳假设：</a:t>
            </a:r>
            <a:endParaRPr lang="en-US" altLang="zh-CN" sz="1600" dirty="0">
              <a:solidFill>
                <a:srgbClr val="000000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第 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i-1 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层上至多有</a:t>
            </a:r>
            <a:r>
              <a:rPr lang="en-US" altLang="zh-CN" sz="1600" dirty="0">
                <a:cs typeface="+mn-ea"/>
                <a:sym typeface="+mn-lt"/>
              </a:rPr>
              <a:t> 2</a:t>
            </a:r>
            <a:r>
              <a:rPr lang="en-US" altLang="zh-CN" sz="1600" baseline="30000" dirty="0">
                <a:cs typeface="+mn-ea"/>
                <a:sym typeface="+mn-lt"/>
              </a:rPr>
              <a:t>i-2 </a:t>
            </a:r>
            <a:r>
              <a:rPr lang="zh-CN" altLang="en-US" sz="1600" dirty="0">
                <a:cs typeface="+mn-ea"/>
                <a:sym typeface="+mn-lt"/>
              </a:rPr>
              <a:t>个结点，又由于二叉树每个结点的度最大为</a:t>
            </a:r>
            <a:r>
              <a:rPr lang="en-US" altLang="zh-CN" sz="1600" dirty="0">
                <a:cs typeface="+mn-ea"/>
                <a:sym typeface="+mn-lt"/>
              </a:rPr>
              <a:t>2</a:t>
            </a:r>
            <a:r>
              <a:rPr lang="zh-CN" altLang="en-US" sz="1600" dirty="0">
                <a:cs typeface="+mn-ea"/>
                <a:sym typeface="+mn-lt"/>
              </a:rPr>
              <a:t>，所以第</a:t>
            </a:r>
            <a:r>
              <a:rPr lang="en-US" altLang="zh-CN" sz="1600" dirty="0" err="1">
                <a:cs typeface="+mn-ea"/>
                <a:sym typeface="+mn-lt"/>
              </a:rPr>
              <a:t>i</a:t>
            </a:r>
            <a:r>
              <a:rPr lang="zh-CN" altLang="en-US" sz="1600" dirty="0">
                <a:cs typeface="+mn-ea"/>
                <a:sym typeface="+mn-lt"/>
              </a:rPr>
              <a:t>层上结点总数最多为第 </a:t>
            </a:r>
            <a:r>
              <a:rPr lang="en-US" altLang="zh-CN" sz="1600" dirty="0">
                <a:cs typeface="+mn-ea"/>
                <a:sym typeface="+mn-lt"/>
              </a:rPr>
              <a:t>i-1 </a:t>
            </a:r>
            <a:r>
              <a:rPr lang="zh-CN" altLang="en-US" sz="1600" dirty="0">
                <a:cs typeface="+mn-ea"/>
                <a:sym typeface="+mn-lt"/>
              </a:rPr>
              <a:t>层最大结点数的</a:t>
            </a:r>
            <a:r>
              <a:rPr lang="en-US" altLang="zh-CN" sz="1600" dirty="0">
                <a:cs typeface="+mn-ea"/>
                <a:sym typeface="+mn-lt"/>
              </a:rPr>
              <a:t>2</a:t>
            </a:r>
            <a:r>
              <a:rPr lang="zh-CN" altLang="en-US" sz="1600" dirty="0">
                <a:cs typeface="+mn-ea"/>
                <a:sym typeface="+mn-lt"/>
              </a:rPr>
              <a:t>倍，即 </a:t>
            </a:r>
            <a:r>
              <a:rPr lang="en-US" altLang="zh-CN" sz="1600" dirty="0">
                <a:cs typeface="+mn-ea"/>
                <a:sym typeface="+mn-lt"/>
              </a:rPr>
              <a:t>2* 2</a:t>
            </a:r>
            <a:r>
              <a:rPr lang="en-US" altLang="zh-CN" sz="1600" baseline="30000" dirty="0">
                <a:cs typeface="+mn-ea"/>
                <a:sym typeface="+mn-lt"/>
              </a:rPr>
              <a:t>i-2</a:t>
            </a:r>
            <a:r>
              <a:rPr lang="en-US" altLang="zh-CN" sz="1600" dirty="0">
                <a:cs typeface="+mn-ea"/>
                <a:sym typeface="+mn-lt"/>
              </a:rPr>
              <a:t>= 2</a:t>
            </a:r>
            <a:r>
              <a:rPr lang="en-US" altLang="zh-CN" sz="1600" baseline="30000" dirty="0">
                <a:cs typeface="+mn-ea"/>
                <a:sym typeface="+mn-lt"/>
              </a:rPr>
              <a:t>i-1.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0120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/>
      <p:bldP spid="82" grpId="0"/>
      <p:bldP spid="83" grpId="0"/>
      <p:bldP spid="84" grpId="0"/>
      <p:bldP spid="8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3175" y="2980167"/>
            <a:ext cx="2162907" cy="2207148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FB81BE84-7DC7-42BE-A1EE-10B55AD9521C}"/>
              </a:ext>
            </a:extLst>
          </p:cNvPr>
          <p:cNvGrpSpPr/>
          <p:nvPr/>
        </p:nvGrpSpPr>
        <p:grpSpPr>
          <a:xfrm>
            <a:off x="1898580" y="1838580"/>
            <a:ext cx="1484011" cy="1958954"/>
            <a:chOff x="1659449" y="1750076"/>
            <a:chExt cx="1742691" cy="2300422"/>
          </a:xfrm>
        </p:grpSpPr>
        <p:sp>
          <p:nvSpPr>
            <p:cNvPr id="34" name="Line 4">
              <a:extLst>
                <a:ext uri="{FF2B5EF4-FFF2-40B4-BE49-F238E27FC236}">
                  <a16:creationId xmlns:a16="http://schemas.microsoft.com/office/drawing/2014/main" id="{19B71AA2-4499-4F2A-A89B-6C17FB031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2599" y="2059203"/>
              <a:ext cx="254143" cy="4327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Line 5">
              <a:extLst>
                <a:ext uri="{FF2B5EF4-FFF2-40B4-BE49-F238E27FC236}">
                  <a16:creationId xmlns:a16="http://schemas.microsoft.com/office/drawing/2014/main" id="{7DD5B804-27DD-4ED3-99BF-71EAF885FD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3857" y="2059203"/>
              <a:ext cx="282070" cy="4327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Oval 6">
              <a:extLst>
                <a:ext uri="{FF2B5EF4-FFF2-40B4-BE49-F238E27FC236}">
                  <a16:creationId xmlns:a16="http://schemas.microsoft.com/office/drawing/2014/main" id="{4D67D448-53F1-4E0B-A6CD-BD6BF6364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1874" y="2491981"/>
              <a:ext cx="335133" cy="309127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Oval 7">
              <a:extLst>
                <a:ext uri="{FF2B5EF4-FFF2-40B4-BE49-F238E27FC236}">
                  <a16:creationId xmlns:a16="http://schemas.microsoft.com/office/drawing/2014/main" id="{F01CB7D2-8F76-4624-A786-0A553E1CB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715" y="1750076"/>
              <a:ext cx="335133" cy="309127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Oval 8">
              <a:extLst>
                <a:ext uri="{FF2B5EF4-FFF2-40B4-BE49-F238E27FC236}">
                  <a16:creationId xmlns:a16="http://schemas.microsoft.com/office/drawing/2014/main" id="{97F13190-C1B5-4823-A496-BCAF15B43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007" y="3172061"/>
              <a:ext cx="335133" cy="309127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G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Oval 9">
              <a:extLst>
                <a:ext uri="{FF2B5EF4-FFF2-40B4-BE49-F238E27FC236}">
                  <a16:creationId xmlns:a16="http://schemas.microsoft.com/office/drawing/2014/main" id="{285292EA-5D29-4682-AF91-789A8242F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555" y="2491981"/>
              <a:ext cx="335133" cy="309127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Oval 10">
              <a:extLst>
                <a:ext uri="{FF2B5EF4-FFF2-40B4-BE49-F238E27FC236}">
                  <a16:creationId xmlns:a16="http://schemas.microsoft.com/office/drawing/2014/main" id="{941456A7-34E0-41EE-9B12-8CB7F588C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9449" y="3172061"/>
              <a:ext cx="335133" cy="309127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E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3D0C518F-E14D-4923-B880-2622F583F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662" y="3172061"/>
              <a:ext cx="335133" cy="309127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F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Line 12">
              <a:extLst>
                <a:ext uri="{FF2B5EF4-FFF2-40B4-BE49-F238E27FC236}">
                  <a16:creationId xmlns:a16="http://schemas.microsoft.com/office/drawing/2014/main" id="{882C7CCB-D131-48C0-A283-F9AC38B3F3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0529" y="2801109"/>
              <a:ext cx="201080" cy="3709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Line 13">
              <a:extLst>
                <a:ext uri="{FF2B5EF4-FFF2-40B4-BE49-F238E27FC236}">
                  <a16:creationId xmlns:a16="http://schemas.microsoft.com/office/drawing/2014/main" id="{3E7547EA-E6C1-4EDA-8ECD-DF70D65D7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8635" y="2801109"/>
              <a:ext cx="201080" cy="3709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Line 14">
              <a:extLst>
                <a:ext uri="{FF2B5EF4-FFF2-40B4-BE49-F238E27FC236}">
                  <a16:creationId xmlns:a16="http://schemas.microsoft.com/office/drawing/2014/main" id="{EFFB7E37-37EE-44C9-B20E-C5EB66064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9981" y="2752164"/>
              <a:ext cx="201080" cy="4327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Oval 15">
              <a:extLst>
                <a:ext uri="{FF2B5EF4-FFF2-40B4-BE49-F238E27FC236}">
                  <a16:creationId xmlns:a16="http://schemas.microsoft.com/office/drawing/2014/main" id="{5523FD53-62E7-4AB8-A1AA-9ED822584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4848" y="3741371"/>
              <a:ext cx="335133" cy="309127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H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Line 16">
              <a:extLst>
                <a:ext uri="{FF2B5EF4-FFF2-40B4-BE49-F238E27FC236}">
                  <a16:creationId xmlns:a16="http://schemas.microsoft.com/office/drawing/2014/main" id="{0424D9CD-1F40-44BD-854A-3A3C2330E3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32954" y="3432243"/>
              <a:ext cx="201080" cy="3709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7" name="Line 17">
            <a:extLst>
              <a:ext uri="{FF2B5EF4-FFF2-40B4-BE49-F238E27FC236}">
                <a16:creationId xmlns:a16="http://schemas.microsoft.com/office/drawing/2014/main" id="{9143074B-0CA2-4C6F-877A-5175AB808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6194" y="1886607"/>
            <a:ext cx="1139452" cy="123651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8" name="Line 18">
            <a:extLst>
              <a:ext uri="{FF2B5EF4-FFF2-40B4-BE49-F238E27FC236}">
                <a16:creationId xmlns:a16="http://schemas.microsoft.com/office/drawing/2014/main" id="{C113369A-CDC7-4383-ABB6-A448B8E53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3050" y="1957374"/>
            <a:ext cx="154161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Line 19">
            <a:extLst>
              <a:ext uri="{FF2B5EF4-FFF2-40B4-BE49-F238E27FC236}">
                <a16:creationId xmlns:a16="http://schemas.microsoft.com/office/drawing/2014/main" id="{B3201252-D71B-489D-A2BD-BCFEA0896C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5890" y="2610720"/>
            <a:ext cx="113945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Line 20">
            <a:extLst>
              <a:ext uri="{FF2B5EF4-FFF2-40B4-BE49-F238E27FC236}">
                <a16:creationId xmlns:a16="http://schemas.microsoft.com/office/drawing/2014/main" id="{0857A6FB-0C4A-4466-8423-7A09682589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2959" y="3154658"/>
            <a:ext cx="93837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Line 21">
            <a:extLst>
              <a:ext uri="{FF2B5EF4-FFF2-40B4-BE49-F238E27FC236}">
                <a16:creationId xmlns:a16="http://schemas.microsoft.com/office/drawing/2014/main" id="{FB5CD11B-DC6F-4529-B030-629452782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1879" y="3659333"/>
            <a:ext cx="113945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Text Box 22">
            <a:extLst>
              <a:ext uri="{FF2B5EF4-FFF2-40B4-BE49-F238E27FC236}">
                <a16:creationId xmlns:a16="http://schemas.microsoft.com/office/drawing/2014/main" id="{38035410-1554-4018-9E84-F82C7EF38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433" y="1713749"/>
            <a:ext cx="1016923" cy="41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≤2</a:t>
            </a:r>
            <a:r>
              <a:rPr lang="en-US" altLang="zh-CN" sz="1800" baseline="44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0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=1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个</a:t>
            </a:r>
            <a:endParaRPr lang="zh-CN" altLang="zh-CN" sz="18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3" name="Text Box 23">
            <a:extLst>
              <a:ext uri="{FF2B5EF4-FFF2-40B4-BE49-F238E27FC236}">
                <a16:creationId xmlns:a16="http://schemas.microsoft.com/office/drawing/2014/main" id="{32D0BC01-164F-4D07-90D8-E307506E5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2592" y="3412031"/>
            <a:ext cx="1016923" cy="41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≤2</a:t>
            </a:r>
            <a:r>
              <a:rPr lang="en-US" altLang="zh-CN" sz="1800" baseline="44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3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=8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个</a:t>
            </a:r>
            <a:endParaRPr lang="zh-CN" altLang="zh-CN" sz="18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" name="Text Box 24">
            <a:extLst>
              <a:ext uri="{FF2B5EF4-FFF2-40B4-BE49-F238E27FC236}">
                <a16:creationId xmlns:a16="http://schemas.microsoft.com/office/drawing/2014/main" id="{AE77554A-5023-4D85-B1E7-D0C363ED7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3768" y="2961011"/>
            <a:ext cx="1016923" cy="41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≤2</a:t>
            </a:r>
            <a:r>
              <a:rPr lang="en-US" altLang="zh-CN" sz="1800" baseline="44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=4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个</a:t>
            </a:r>
            <a:endParaRPr lang="zh-CN" altLang="zh-CN" sz="18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" name="Text Box 25">
            <a:extLst>
              <a:ext uri="{FF2B5EF4-FFF2-40B4-BE49-F238E27FC236}">
                <a16:creationId xmlns:a16="http://schemas.microsoft.com/office/drawing/2014/main" id="{E5DA6AA2-B745-424F-AD32-E5DD1C020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0249" y="2394278"/>
            <a:ext cx="1016923" cy="41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≤2</a:t>
            </a:r>
            <a:r>
              <a:rPr lang="en-US" altLang="zh-CN" sz="1800" baseline="44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=2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个</a:t>
            </a:r>
            <a:endParaRPr lang="zh-CN" altLang="zh-CN" sz="18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Text Box 29">
            <a:extLst>
              <a:ext uri="{FF2B5EF4-FFF2-40B4-BE49-F238E27FC236}">
                <a16:creationId xmlns:a16="http://schemas.microsoft.com/office/drawing/2014/main" id="{8D587861-897C-494C-A354-7B98E39A4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862" y="57570"/>
            <a:ext cx="239466" cy="41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18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" name="文本框 37">
            <a:extLst>
              <a:ext uri="{FF2B5EF4-FFF2-40B4-BE49-F238E27FC236}">
                <a16:creationId xmlns:a16="http://schemas.microsoft.com/office/drawing/2014/main" id="{7F26BE04-DCC8-4E8C-B427-8E687A694236}"/>
              </a:ext>
            </a:extLst>
          </p:cNvPr>
          <p:cNvSpPr txBox="1"/>
          <p:nvPr/>
        </p:nvSpPr>
        <p:spPr>
          <a:xfrm>
            <a:off x="392717" y="184743"/>
            <a:ext cx="3259160" cy="5305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6.2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二叉树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(binary tree)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A1A401F-DEE0-4A50-810F-83E7E6B103A0}"/>
              </a:ext>
            </a:extLst>
          </p:cNvPr>
          <p:cNvSpPr txBox="1"/>
          <p:nvPr/>
        </p:nvSpPr>
        <p:spPr>
          <a:xfrm>
            <a:off x="924076" y="792259"/>
            <a:ext cx="4007963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  <a:sym typeface="+mn-lt"/>
              </a:rPr>
              <a:t>二叉树的性质和特殊二叉树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Text Box 31">
            <a:extLst>
              <a:ext uri="{FF2B5EF4-FFF2-40B4-BE49-F238E27FC236}">
                <a16:creationId xmlns:a16="http://schemas.microsoft.com/office/drawing/2014/main" id="{6D1B39B0-D807-4761-A870-52AFE355E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621" y="1245525"/>
            <a:ext cx="4716524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性质</a:t>
            </a:r>
            <a:r>
              <a:rPr lang="en-US" altLang="zh-CN" sz="18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二叉树的第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(i≥1)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层最多有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sz="1800" baseline="30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i-1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个结点</a:t>
            </a:r>
            <a:endParaRPr lang="en-US" altLang="zh-CN" sz="1800" dirty="0">
              <a:solidFill>
                <a:srgbClr val="33339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68746112-51D0-427C-A90F-3176113BDA99}"/>
              </a:ext>
            </a:extLst>
          </p:cNvPr>
          <p:cNvSpPr txBox="1"/>
          <p:nvPr/>
        </p:nvSpPr>
        <p:spPr>
          <a:xfrm>
            <a:off x="6162115" y="2162926"/>
            <a:ext cx="2513865" cy="874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深度为</a:t>
            </a:r>
            <a:r>
              <a:rPr lang="en-US" altLang="zh-CN" dirty="0"/>
              <a:t>k</a:t>
            </a:r>
            <a:r>
              <a:rPr lang="zh-CN" altLang="en-US" dirty="0"/>
              <a:t>的二叉树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最多共有多少个结点？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711AE76-1BF1-41BD-AF8D-5A7081E0B57E}"/>
                  </a:ext>
                </a:extLst>
              </p:cNvPr>
              <p:cNvSpPr txBox="1"/>
              <p:nvPr/>
            </p:nvSpPr>
            <p:spPr>
              <a:xfrm>
                <a:off x="2310013" y="3917809"/>
                <a:ext cx="3858620" cy="4512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711AE76-1BF1-41BD-AF8D-5A7081E0B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013" y="3917809"/>
                <a:ext cx="3858620" cy="451214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 Box 31">
            <a:extLst>
              <a:ext uri="{FF2B5EF4-FFF2-40B4-BE49-F238E27FC236}">
                <a16:creationId xmlns:a16="http://schemas.microsoft.com/office/drawing/2014/main" id="{9177F107-2EEB-45F7-92DE-DBDCC1756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539" y="4390652"/>
            <a:ext cx="4716524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性质</a:t>
            </a:r>
            <a:r>
              <a:rPr lang="en-US" altLang="zh-CN" sz="18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zh-CN" altLang="en-US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深度为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k</a:t>
            </a:r>
            <a:r>
              <a:rPr lang="zh-CN" altLang="en-US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的二叉树最多有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2</a:t>
            </a:r>
            <a:r>
              <a:rPr lang="en-US" altLang="zh-CN" sz="1800" baseline="440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k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-1</a:t>
            </a:r>
            <a:r>
              <a:rPr lang="zh-CN" altLang="en-US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个结点</a:t>
            </a:r>
            <a:endParaRPr lang="en-US" altLang="zh-CN" sz="1800" dirty="0">
              <a:solidFill>
                <a:srgbClr val="33339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200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4" grpId="0"/>
      <p:bldP spid="55" grpId="0"/>
      <p:bldP spid="67" grpId="0"/>
      <p:bldP spid="68" grpId="0" animBg="1"/>
      <p:bldP spid="68" grpId="1" animBg="1"/>
      <p:bldP spid="5" grpId="0"/>
      <p:bldP spid="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3175" y="2980167"/>
            <a:ext cx="2162907" cy="2207148"/>
          </a:xfrm>
          <a:prstGeom prst="rect">
            <a:avLst/>
          </a:prstGeom>
        </p:spPr>
      </p:pic>
      <p:sp>
        <p:nvSpPr>
          <p:cNvPr id="59" name="Text Box 29">
            <a:extLst>
              <a:ext uri="{FF2B5EF4-FFF2-40B4-BE49-F238E27FC236}">
                <a16:creationId xmlns:a16="http://schemas.microsoft.com/office/drawing/2014/main" id="{8D587861-897C-494C-A354-7B98E39A4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862" y="57570"/>
            <a:ext cx="239466" cy="41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18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" name="文本框 37">
            <a:extLst>
              <a:ext uri="{FF2B5EF4-FFF2-40B4-BE49-F238E27FC236}">
                <a16:creationId xmlns:a16="http://schemas.microsoft.com/office/drawing/2014/main" id="{7F26BE04-DCC8-4E8C-B427-8E687A694236}"/>
              </a:ext>
            </a:extLst>
          </p:cNvPr>
          <p:cNvSpPr txBox="1"/>
          <p:nvPr/>
        </p:nvSpPr>
        <p:spPr>
          <a:xfrm>
            <a:off x="392717" y="184743"/>
            <a:ext cx="3259160" cy="5305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6.2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二叉树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(binary tree)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A1A401F-DEE0-4A50-810F-83E7E6B103A0}"/>
              </a:ext>
            </a:extLst>
          </p:cNvPr>
          <p:cNvSpPr txBox="1"/>
          <p:nvPr/>
        </p:nvSpPr>
        <p:spPr>
          <a:xfrm>
            <a:off x="924076" y="792259"/>
            <a:ext cx="4007963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  <a:sym typeface="+mn-lt"/>
              </a:rPr>
              <a:t>二叉树的性质和特殊二叉树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9BDF50F9-47C9-4DEF-AE9A-7228C884D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9467" y="1597778"/>
            <a:ext cx="181822" cy="41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180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6" name="Oval 4">
            <a:extLst>
              <a:ext uri="{FF2B5EF4-FFF2-40B4-BE49-F238E27FC236}">
                <a16:creationId xmlns:a16="http://schemas.microsoft.com/office/drawing/2014/main" id="{8693DFFB-79BC-43FA-B694-B68F6C594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032" y="1531712"/>
            <a:ext cx="327982" cy="31089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endParaRPr kumimoji="0" lang="en-US" altLang="zh-CN" sz="180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7" name="Oval 5">
            <a:extLst>
              <a:ext uri="{FF2B5EF4-FFF2-40B4-BE49-F238E27FC236}">
                <a16:creationId xmlns:a16="http://schemas.microsoft.com/office/drawing/2014/main" id="{15B91956-5755-4104-88C7-9F9E6A4B7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647" y="2215683"/>
            <a:ext cx="327982" cy="31089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endParaRPr lang="en-US" altLang="zh-CN" sz="1800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8" name="Line 6">
            <a:extLst>
              <a:ext uri="{FF2B5EF4-FFF2-40B4-BE49-F238E27FC236}">
                <a16:creationId xmlns:a16="http://schemas.microsoft.com/office/drawing/2014/main" id="{6E35E5A1-E100-4AEB-91CB-EBC97729C0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35436" y="1842608"/>
            <a:ext cx="196789" cy="373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0" name="Oval 7">
            <a:extLst>
              <a:ext uri="{FF2B5EF4-FFF2-40B4-BE49-F238E27FC236}">
                <a16:creationId xmlns:a16="http://schemas.microsoft.com/office/drawing/2014/main" id="{1227C3D0-974F-401B-A226-C39F2E1A6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418" y="2215683"/>
            <a:ext cx="327982" cy="31089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endParaRPr lang="en-US" altLang="zh-CN" sz="1800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" name="Line 8">
            <a:extLst>
              <a:ext uri="{FF2B5EF4-FFF2-40B4-BE49-F238E27FC236}">
                <a16:creationId xmlns:a16="http://schemas.microsoft.com/office/drawing/2014/main" id="{101052A7-568B-4405-94DB-D2D12FFD8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7821" y="1842608"/>
            <a:ext cx="196789" cy="373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Oval 9">
            <a:extLst>
              <a:ext uri="{FF2B5EF4-FFF2-40B4-BE49-F238E27FC236}">
                <a16:creationId xmlns:a16="http://schemas.microsoft.com/office/drawing/2014/main" id="{D90E2895-A9F0-4FE2-B3C2-FF2427580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2133" y="1394400"/>
            <a:ext cx="327982" cy="31089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endParaRPr lang="en-US" altLang="zh-CN" sz="1800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5" name="Oval 10">
            <a:extLst>
              <a:ext uri="{FF2B5EF4-FFF2-40B4-BE49-F238E27FC236}">
                <a16:creationId xmlns:a16="http://schemas.microsoft.com/office/drawing/2014/main" id="{C69ED68A-81F1-4875-8514-855B2625E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748" y="2016192"/>
            <a:ext cx="327982" cy="31089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endParaRPr lang="en-US" altLang="zh-CN" sz="1800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6" name="Oval 11">
            <a:extLst>
              <a:ext uri="{FF2B5EF4-FFF2-40B4-BE49-F238E27FC236}">
                <a16:creationId xmlns:a16="http://schemas.microsoft.com/office/drawing/2014/main" id="{B1121571-B2B0-41D9-B447-BCBD2D52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7363" y="2588759"/>
            <a:ext cx="327982" cy="31089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endParaRPr lang="en-US" altLang="zh-CN" sz="1800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0" name="Line 12">
            <a:extLst>
              <a:ext uri="{FF2B5EF4-FFF2-40B4-BE49-F238E27FC236}">
                <a16:creationId xmlns:a16="http://schemas.microsoft.com/office/drawing/2014/main" id="{883B72E4-6864-4890-8096-A95A12F3C7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6537" y="1705296"/>
            <a:ext cx="196789" cy="3108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1" name="Line 13">
            <a:extLst>
              <a:ext uri="{FF2B5EF4-FFF2-40B4-BE49-F238E27FC236}">
                <a16:creationId xmlns:a16="http://schemas.microsoft.com/office/drawing/2014/main" id="{0A0DF65D-91F1-4B32-98C7-8044170D19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78555" y="2290817"/>
            <a:ext cx="196789" cy="29794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F4EC0BC-6E1C-4869-BE0A-E903A98C4DDC}"/>
              </a:ext>
            </a:extLst>
          </p:cNvPr>
          <p:cNvGrpSpPr/>
          <p:nvPr/>
        </p:nvGrpSpPr>
        <p:grpSpPr>
          <a:xfrm>
            <a:off x="5088341" y="1225218"/>
            <a:ext cx="1705505" cy="2313584"/>
            <a:chOff x="5040701" y="1214201"/>
            <a:chExt cx="1705505" cy="2313584"/>
          </a:xfrm>
        </p:grpSpPr>
        <p:sp>
          <p:nvSpPr>
            <p:cNvPr id="73" name="Line 14">
              <a:extLst>
                <a:ext uri="{FF2B5EF4-FFF2-40B4-BE49-F238E27FC236}">
                  <a16:creationId xmlns:a16="http://schemas.microsoft.com/office/drawing/2014/main" id="{02D75B90-6884-4C92-9F28-C71C4B0104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13542" y="1525097"/>
              <a:ext cx="248719" cy="4352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4" name="Line 15">
              <a:extLst>
                <a:ext uri="{FF2B5EF4-FFF2-40B4-BE49-F238E27FC236}">
                  <a16:creationId xmlns:a16="http://schemas.microsoft.com/office/drawing/2014/main" id="{D1AB5620-0F6C-4AB2-AFBF-5763A7E53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5384" y="1525097"/>
              <a:ext cx="276051" cy="4352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5" name="Oval 16">
              <a:extLst>
                <a:ext uri="{FF2B5EF4-FFF2-40B4-BE49-F238E27FC236}">
                  <a16:creationId xmlns:a16="http://schemas.microsoft.com/office/drawing/2014/main" id="{897CB60D-2353-4AD3-9FB2-C17B66F80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0243" y="1960351"/>
              <a:ext cx="327982" cy="310896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" name="Oval 17">
              <a:extLst>
                <a:ext uri="{FF2B5EF4-FFF2-40B4-BE49-F238E27FC236}">
                  <a16:creationId xmlns:a16="http://schemas.microsoft.com/office/drawing/2014/main" id="{5D6D67CC-71BA-4F68-99C2-F332B57CA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6665" y="1214201"/>
              <a:ext cx="327982" cy="310896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" name="Oval 18">
              <a:extLst>
                <a:ext uri="{FF2B5EF4-FFF2-40B4-BE49-F238E27FC236}">
                  <a16:creationId xmlns:a16="http://schemas.microsoft.com/office/drawing/2014/main" id="{72D052A1-6D04-40D1-89FA-5C7153D62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8224" y="2644322"/>
              <a:ext cx="327982" cy="310896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G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8" name="Oval 19">
              <a:extLst>
                <a:ext uri="{FF2B5EF4-FFF2-40B4-BE49-F238E27FC236}">
                  <a16:creationId xmlns:a16="http://schemas.microsoft.com/office/drawing/2014/main" id="{FB0DD206-BDD5-4756-8CDC-816201046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3087" y="1960351"/>
              <a:ext cx="327982" cy="310896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" name="Oval 20">
              <a:extLst>
                <a:ext uri="{FF2B5EF4-FFF2-40B4-BE49-F238E27FC236}">
                  <a16:creationId xmlns:a16="http://schemas.microsoft.com/office/drawing/2014/main" id="{0BB3E2B6-1E70-4A4E-B777-7F243FEB9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701" y="2644322"/>
              <a:ext cx="327982" cy="310896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E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" name="Oval 21">
              <a:extLst>
                <a:ext uri="{FF2B5EF4-FFF2-40B4-BE49-F238E27FC236}">
                  <a16:creationId xmlns:a16="http://schemas.microsoft.com/office/drawing/2014/main" id="{B3F641A4-AA49-482F-AA65-D06D599D9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5472" y="2644322"/>
              <a:ext cx="327982" cy="310896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F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33426F5B-AE8B-4412-9174-0272E31467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7490" y="2271247"/>
              <a:ext cx="196789" cy="373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353BFDD4-00AD-46B7-9479-2280F043E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9876" y="2271247"/>
              <a:ext cx="196789" cy="373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F1123A3-695A-4453-9734-03AB4E359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52628" y="2222022"/>
              <a:ext cx="196789" cy="4352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Oval 25">
              <a:extLst>
                <a:ext uri="{FF2B5EF4-FFF2-40B4-BE49-F238E27FC236}">
                  <a16:creationId xmlns:a16="http://schemas.microsoft.com/office/drawing/2014/main" id="{2F11F618-0C17-41B6-A4E6-EE7135A14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4646" y="3216889"/>
              <a:ext cx="327982" cy="310896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H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C897833B-EC6D-47A9-A15D-EB969015C3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87032" y="2905993"/>
              <a:ext cx="196789" cy="373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86" name="Text Box 27">
            <a:extLst>
              <a:ext uri="{FF2B5EF4-FFF2-40B4-BE49-F238E27FC236}">
                <a16:creationId xmlns:a16="http://schemas.microsoft.com/office/drawing/2014/main" id="{1B42536C-265F-4C71-82F2-D5218068F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7701" y="3070865"/>
            <a:ext cx="767303" cy="41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lang="en-US" altLang="zh-CN" sz="1800" baseline="-25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en-US" altLang="zh-CN" sz="1800" baseline="-250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7" name="Text Box 28">
            <a:extLst>
              <a:ext uri="{FF2B5EF4-FFF2-40B4-BE49-F238E27FC236}">
                <a16:creationId xmlns:a16="http://schemas.microsoft.com/office/drawing/2014/main" id="{742D620C-402A-428D-8250-FF80C4D79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3017" y="3062102"/>
            <a:ext cx="399766" cy="41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lang="en-US" altLang="zh-CN" sz="1800" baseline="-25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en-US" altLang="zh-CN" sz="1800" baseline="-250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8" name="Text Box 29">
            <a:extLst>
              <a:ext uri="{FF2B5EF4-FFF2-40B4-BE49-F238E27FC236}">
                <a16:creationId xmlns:a16="http://schemas.microsoft.com/office/drawing/2014/main" id="{74D75919-617C-46C4-998C-C28A96A6F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5658" y="3059866"/>
            <a:ext cx="399766" cy="41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lang="en-US" altLang="zh-CN" sz="1800" baseline="-25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lang="en-US" altLang="zh-CN" sz="1800" baseline="-250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" name="Text Box 30">
            <a:extLst>
              <a:ext uri="{FF2B5EF4-FFF2-40B4-BE49-F238E27FC236}">
                <a16:creationId xmlns:a16="http://schemas.microsoft.com/office/drawing/2014/main" id="{B25E393E-6456-47BE-B3BF-0767B719F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956" y="3646336"/>
            <a:ext cx="2445198" cy="10904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T</a:t>
            </a:r>
            <a:r>
              <a:rPr lang="en-US" altLang="zh-CN" sz="1800" baseline="-250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1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: n</a:t>
            </a:r>
            <a:r>
              <a:rPr lang="en-US" altLang="zh-CN" sz="1800" baseline="-25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=2,  n</a:t>
            </a:r>
            <a:r>
              <a:rPr lang="en-US" altLang="zh-CN" sz="1800" baseline="-25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=1,  2=1+1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T</a:t>
            </a:r>
            <a:r>
              <a:rPr lang="en-US" altLang="zh-CN" sz="1800" baseline="-250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2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n</a:t>
            </a:r>
            <a:r>
              <a:rPr lang="en-US" altLang="zh-CN" sz="1800" baseline="-250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=1,  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n</a:t>
            </a:r>
            <a:r>
              <a:rPr lang="en-US" altLang="zh-CN" sz="1800" baseline="-250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2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=0   1=0+1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T</a:t>
            </a:r>
            <a:r>
              <a:rPr lang="en-US" altLang="zh-CN" sz="1800" baseline="-250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3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n</a:t>
            </a:r>
            <a:r>
              <a:rPr lang="en-US" altLang="zh-CN" sz="1800" baseline="-250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=3,  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n</a:t>
            </a:r>
            <a:r>
              <a:rPr lang="en-US" altLang="zh-CN" sz="1800" baseline="-250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2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=2   3=2+1 </a:t>
            </a:r>
            <a:endParaRPr lang="en-US" altLang="zh-CN" sz="18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B3667BE-9723-4032-BB83-901A453369B4}"/>
              </a:ext>
            </a:extLst>
          </p:cNvPr>
          <p:cNvSpPr txBox="1"/>
          <p:nvPr/>
        </p:nvSpPr>
        <p:spPr>
          <a:xfrm>
            <a:off x="6536579" y="584008"/>
            <a:ext cx="2414787" cy="10613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二叉树中只有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类结点：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/>
              <a:t>度为</a:t>
            </a:r>
            <a:r>
              <a:rPr lang="en-US" altLang="zh-CN" sz="1600" dirty="0"/>
              <a:t>0</a:t>
            </a:r>
            <a:r>
              <a:rPr lang="zh-CN" altLang="en-US" sz="1600" dirty="0"/>
              <a:t>的叶子结点、</a:t>
            </a:r>
            <a:endParaRPr lang="en-US" altLang="zh-CN" sz="1600" dirty="0"/>
          </a:p>
          <a:p>
            <a:pPr>
              <a:lnSpc>
                <a:spcPct val="130000"/>
              </a:lnSpc>
            </a:pPr>
            <a:r>
              <a:rPr lang="zh-CN" altLang="en-US" sz="1600" dirty="0"/>
              <a:t>度为</a:t>
            </a:r>
            <a:r>
              <a:rPr lang="en-US" altLang="zh-CN" sz="1600" dirty="0"/>
              <a:t>1</a:t>
            </a:r>
            <a:r>
              <a:rPr lang="zh-CN" altLang="en-US" sz="1600" dirty="0"/>
              <a:t>和</a:t>
            </a:r>
            <a:r>
              <a:rPr lang="en-US" altLang="zh-CN" sz="1600" dirty="0"/>
              <a:t>2</a:t>
            </a:r>
            <a:r>
              <a:rPr lang="zh-CN" altLang="en-US" sz="1600" dirty="0"/>
              <a:t>的结点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BA0FF7C-8E94-4FD0-BD68-E77A0EF18094}"/>
              </a:ext>
            </a:extLst>
          </p:cNvPr>
          <p:cNvGrpSpPr/>
          <p:nvPr/>
        </p:nvGrpSpPr>
        <p:grpSpPr>
          <a:xfrm>
            <a:off x="4790441" y="3851725"/>
            <a:ext cx="2901908" cy="679650"/>
            <a:chOff x="4838444" y="3721524"/>
            <a:chExt cx="2901908" cy="67965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F6FF91B-25A1-4DE1-A43B-A1A481AD3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444" y="3721524"/>
              <a:ext cx="679650" cy="679650"/>
            </a:xfrm>
            <a:prstGeom prst="rect">
              <a:avLst/>
            </a:prstGeom>
          </p:spPr>
        </p:pic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7B1ECE45-A021-4397-9C53-4BE2CB64FDDC}"/>
                </a:ext>
              </a:extLst>
            </p:cNvPr>
            <p:cNvSpPr txBox="1"/>
            <p:nvPr/>
          </p:nvSpPr>
          <p:spPr>
            <a:xfrm>
              <a:off x="5421441" y="3860708"/>
              <a:ext cx="2318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800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rPr>
                <a:t>n</a:t>
              </a:r>
              <a:r>
                <a:rPr lang="en-US" altLang="zh-CN" sz="1800" baseline="-25000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rPr>
                <a:t>0</a:t>
              </a:r>
              <a:r>
                <a:rPr lang="zh-CN" altLang="en-US" sz="1800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rPr>
                <a:t>和</a:t>
              </a:r>
              <a:r>
                <a:rPr lang="en-US" altLang="zh-CN" sz="1800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rPr>
                <a:t>n</a:t>
              </a:r>
              <a:r>
                <a:rPr lang="en-US" altLang="zh-CN" baseline="-25000" dirty="0">
                  <a:solidFill>
                    <a:srgbClr val="FF0000"/>
                  </a:solidFill>
                  <a:cs typeface="+mn-ea"/>
                  <a:sym typeface="+mn-lt"/>
                </a:rPr>
                <a:t>2</a:t>
              </a:r>
              <a:r>
                <a:rPr lang="zh-CN" altLang="en-US" dirty="0">
                  <a:solidFill>
                    <a:srgbClr val="FF0000"/>
                  </a:solidFill>
                  <a:cs typeface="+mn-ea"/>
                  <a:sym typeface="+mn-lt"/>
                </a:rPr>
                <a:t>有什么关系？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431418D1-8F50-4EA7-BA38-C095A5348396}"/>
              </a:ext>
            </a:extLst>
          </p:cNvPr>
          <p:cNvSpPr/>
          <p:nvPr/>
        </p:nvSpPr>
        <p:spPr>
          <a:xfrm>
            <a:off x="1547664" y="1350249"/>
            <a:ext cx="1763344" cy="1380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EACEFFDB-E065-494B-ABD3-6708BE926285}"/>
              </a:ext>
            </a:extLst>
          </p:cNvPr>
          <p:cNvSpPr/>
          <p:nvPr/>
        </p:nvSpPr>
        <p:spPr>
          <a:xfrm>
            <a:off x="2158985" y="3643254"/>
            <a:ext cx="2422698" cy="428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57FDAED-8EE2-487C-AA18-56F91F4717C8}"/>
              </a:ext>
            </a:extLst>
          </p:cNvPr>
          <p:cNvSpPr/>
          <p:nvPr/>
        </p:nvSpPr>
        <p:spPr>
          <a:xfrm>
            <a:off x="3507796" y="1188594"/>
            <a:ext cx="3400767" cy="2394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cs typeface="+mn-ea"/>
                <a:sym typeface="+mn-lt"/>
              </a:rPr>
              <a:t>n</a:t>
            </a:r>
            <a:r>
              <a:rPr lang="en-US" altLang="zh-CN" baseline="-25000">
                <a:solidFill>
                  <a:srgbClr val="000000"/>
                </a:solidFill>
                <a:cs typeface="+mn-ea"/>
                <a:sym typeface="+mn-lt"/>
              </a:rPr>
              <a:t>0</a:t>
            </a:r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153A7A1-CCC8-4684-852C-2788ED2C77F8}"/>
              </a:ext>
            </a:extLst>
          </p:cNvPr>
          <p:cNvSpPr/>
          <p:nvPr/>
        </p:nvSpPr>
        <p:spPr>
          <a:xfrm>
            <a:off x="2158985" y="4083741"/>
            <a:ext cx="2422698" cy="658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990524D-3B67-4859-BAB0-3CF86C89BC14}"/>
              </a:ext>
            </a:extLst>
          </p:cNvPr>
          <p:cNvSpPr txBox="1"/>
          <p:nvPr/>
        </p:nvSpPr>
        <p:spPr>
          <a:xfrm>
            <a:off x="5028885" y="3883098"/>
            <a:ext cx="3201939" cy="700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/>
              <a:t>叶子的数目 </a:t>
            </a:r>
            <a:r>
              <a:rPr lang="en-US" altLang="zh-CN" sz="1600" dirty="0"/>
              <a:t>= </a:t>
            </a:r>
            <a:r>
              <a:rPr lang="zh-CN" altLang="en-US" sz="1600" dirty="0"/>
              <a:t>度为</a:t>
            </a:r>
            <a:r>
              <a:rPr lang="en-US" altLang="zh-CN" sz="1600" dirty="0"/>
              <a:t>2</a:t>
            </a:r>
            <a:r>
              <a:rPr lang="zh-CN" altLang="en-US" sz="1600" dirty="0"/>
              <a:t>的结点数目</a:t>
            </a:r>
            <a:r>
              <a:rPr lang="en-US" altLang="zh-CN" sz="1600" dirty="0"/>
              <a:t>+1 </a:t>
            </a:r>
          </a:p>
          <a:p>
            <a:pPr>
              <a:lnSpc>
                <a:spcPct val="130000"/>
              </a:lnSpc>
            </a:pPr>
            <a:r>
              <a:rPr lang="en-US" altLang="zh-CN" sz="1600" dirty="0"/>
              <a:t>n0 = n2 + 1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0909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56" grpId="0" animBg="1"/>
      <p:bldP spid="57" grpId="0" animBg="1"/>
      <p:bldP spid="58" grpId="0" animBg="1"/>
      <p:bldP spid="60" grpId="0" animBg="1"/>
      <p:bldP spid="61" grpId="0" animBg="1"/>
      <p:bldP spid="64" grpId="0" animBg="1"/>
      <p:bldP spid="65" grpId="0" animBg="1"/>
      <p:bldP spid="66" grpId="0" animBg="1"/>
      <p:bldP spid="70" grpId="0" animBg="1"/>
      <p:bldP spid="71" grpId="0" animBg="1"/>
      <p:bldP spid="86" grpId="0"/>
      <p:bldP spid="87" grpId="0"/>
      <p:bldP spid="88" grpId="0"/>
      <p:bldP spid="89" grpId="0" animBg="1"/>
      <p:bldP spid="90" grpId="0" animBg="1"/>
      <p:bldP spid="90" grpId="1" animBg="1"/>
      <p:bldP spid="11" grpId="0" animBg="1"/>
      <p:bldP spid="11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3175" y="2980167"/>
            <a:ext cx="2162907" cy="2207148"/>
          </a:xfrm>
          <a:prstGeom prst="rect">
            <a:avLst/>
          </a:prstGeom>
        </p:spPr>
      </p:pic>
      <p:sp>
        <p:nvSpPr>
          <p:cNvPr id="62" name="文本框 37">
            <a:extLst>
              <a:ext uri="{FF2B5EF4-FFF2-40B4-BE49-F238E27FC236}">
                <a16:creationId xmlns:a16="http://schemas.microsoft.com/office/drawing/2014/main" id="{7F26BE04-DCC8-4E8C-B427-8E687A694236}"/>
              </a:ext>
            </a:extLst>
          </p:cNvPr>
          <p:cNvSpPr txBox="1"/>
          <p:nvPr/>
        </p:nvSpPr>
        <p:spPr>
          <a:xfrm>
            <a:off x="392717" y="184743"/>
            <a:ext cx="3259160" cy="5305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6.2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二叉树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(binary tree)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A1A401F-DEE0-4A50-810F-83E7E6B103A0}"/>
              </a:ext>
            </a:extLst>
          </p:cNvPr>
          <p:cNvSpPr txBox="1"/>
          <p:nvPr/>
        </p:nvSpPr>
        <p:spPr>
          <a:xfrm>
            <a:off x="924076" y="792259"/>
            <a:ext cx="4007963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  <a:sym typeface="+mn-lt"/>
              </a:rPr>
              <a:t>二叉树的性质和特殊二叉树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Text Box 31">
            <a:extLst>
              <a:ext uri="{FF2B5EF4-FFF2-40B4-BE49-F238E27FC236}">
                <a16:creationId xmlns:a16="http://schemas.microsoft.com/office/drawing/2014/main" id="{6D1B39B0-D807-4761-A870-52AFE355E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620" y="1245525"/>
            <a:ext cx="7704855" cy="77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rPr>
              <a:t>性质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二叉树中，终端结点数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n0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与度为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的结点数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n2 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有如下关系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: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            n0=n2+1</a:t>
            </a:r>
            <a:endParaRPr lang="en-US" altLang="zh-CN" sz="1800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12EB0AD-D35D-469E-BF54-17BB79EA1264}"/>
              </a:ext>
            </a:extLst>
          </p:cNvPr>
          <p:cNvGrpSpPr/>
          <p:nvPr/>
        </p:nvGrpSpPr>
        <p:grpSpPr>
          <a:xfrm>
            <a:off x="7157058" y="1715692"/>
            <a:ext cx="1342136" cy="1570931"/>
            <a:chOff x="6925220" y="1888573"/>
            <a:chExt cx="1342136" cy="1570931"/>
          </a:xfrm>
        </p:grpSpPr>
        <p:sp>
          <p:nvSpPr>
            <p:cNvPr id="33" name="Oval 4">
              <a:extLst>
                <a:ext uri="{FF2B5EF4-FFF2-40B4-BE49-F238E27FC236}">
                  <a16:creationId xmlns:a16="http://schemas.microsoft.com/office/drawing/2014/main" id="{CE380265-DDD5-494A-A659-3276381F6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7193" y="1888573"/>
              <a:ext cx="327982" cy="310896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Oval 5">
              <a:extLst>
                <a:ext uri="{FF2B5EF4-FFF2-40B4-BE49-F238E27FC236}">
                  <a16:creationId xmlns:a16="http://schemas.microsoft.com/office/drawing/2014/main" id="{A3BA6B49-00D9-4DFD-BF77-9556A0F34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5220" y="2563275"/>
              <a:ext cx="327982" cy="310896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000" b="1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en-US" altLang="zh-CN" sz="20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Line 6">
              <a:extLst>
                <a:ext uri="{FF2B5EF4-FFF2-40B4-BE49-F238E27FC236}">
                  <a16:creationId xmlns:a16="http://schemas.microsoft.com/office/drawing/2014/main" id="{A5BF1BA4-C2B7-4AE4-B0CC-559BB16A42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92280" y="2199470"/>
              <a:ext cx="456106" cy="3638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Oval 7">
              <a:extLst>
                <a:ext uri="{FF2B5EF4-FFF2-40B4-BE49-F238E27FC236}">
                  <a16:creationId xmlns:a16="http://schemas.microsoft.com/office/drawing/2014/main" id="{DA9FF025-796A-498F-963C-07D918440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9374" y="2563275"/>
              <a:ext cx="327982" cy="310896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000" b="1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en-US" altLang="zh-CN" sz="20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Line 8">
              <a:extLst>
                <a:ext uri="{FF2B5EF4-FFF2-40B4-BE49-F238E27FC236}">
                  <a16:creationId xmlns:a16="http://schemas.microsoft.com/office/drawing/2014/main" id="{1648F588-F784-4DC8-A947-06E3397052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3982" y="2199470"/>
              <a:ext cx="423787" cy="3638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1" name="Line 6">
              <a:extLst>
                <a:ext uri="{FF2B5EF4-FFF2-40B4-BE49-F238E27FC236}">
                  <a16:creationId xmlns:a16="http://schemas.microsoft.com/office/drawing/2014/main" id="{43D77ED9-CCDA-42A8-8F4A-E616F4292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2279" y="2883441"/>
              <a:ext cx="324913" cy="2651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Oval 5">
              <a:extLst>
                <a:ext uri="{FF2B5EF4-FFF2-40B4-BE49-F238E27FC236}">
                  <a16:creationId xmlns:a16="http://schemas.microsoft.com/office/drawing/2014/main" id="{77AF3BDF-BF3F-47ED-BC5E-83C2B86E3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0333" y="3148608"/>
              <a:ext cx="327982" cy="310896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000" b="1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en-US" altLang="zh-CN" sz="20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A907B79E-A02F-4428-848A-7041F494F6B9}"/>
              </a:ext>
            </a:extLst>
          </p:cNvPr>
          <p:cNvSpPr txBox="1"/>
          <p:nvPr/>
        </p:nvSpPr>
        <p:spPr>
          <a:xfrm>
            <a:off x="1977115" y="4428286"/>
            <a:ext cx="44839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由（</a:t>
            </a:r>
            <a:r>
              <a:rPr lang="en-US" altLang="zh-CN" sz="1600" dirty="0"/>
              <a:t>4</a:t>
            </a:r>
            <a:r>
              <a:rPr lang="zh-CN" altLang="en-US" sz="1600" dirty="0"/>
              <a:t>）</a:t>
            </a:r>
            <a:r>
              <a:rPr lang="en-US" altLang="zh-CN" sz="1600" dirty="0"/>
              <a:t>-</a:t>
            </a:r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）得 </a:t>
            </a:r>
            <a:r>
              <a:rPr lang="en-US" altLang="zh-CN" sz="1600" dirty="0"/>
              <a:t>-1 = n2-n0 </a:t>
            </a:r>
            <a:r>
              <a:rPr lang="zh-CN" altLang="en-US" sz="1600" dirty="0"/>
              <a:t>，故 </a:t>
            </a:r>
            <a:r>
              <a:rPr lang="en-US" altLang="zh-CN" sz="1600" b="1" dirty="0">
                <a:solidFill>
                  <a:srgbClr val="FF0000"/>
                </a:solidFill>
              </a:rPr>
              <a:t>n0 = n2+1.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1BD9052-B492-4F33-8D99-29D1C31EBD82}"/>
              </a:ext>
            </a:extLst>
          </p:cNvPr>
          <p:cNvSpPr txBox="1"/>
          <p:nvPr/>
        </p:nvSpPr>
        <p:spPr>
          <a:xfrm>
            <a:off x="1295636" y="2022148"/>
            <a:ext cx="1025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证明</a:t>
            </a:r>
            <a:r>
              <a:rPr lang="en-US" altLang="zh-CN" b="1" dirty="0"/>
              <a:t>: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B195BED-E3F2-4EB4-986B-7544DEBA56CD}"/>
              </a:ext>
            </a:extLst>
          </p:cNvPr>
          <p:cNvSpPr txBox="1"/>
          <p:nvPr/>
        </p:nvSpPr>
        <p:spPr>
          <a:xfrm>
            <a:off x="1986942" y="2014775"/>
            <a:ext cx="4483944" cy="701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/>
              <a:t>设二叉树中度为</a:t>
            </a:r>
            <a:r>
              <a:rPr lang="en-US" altLang="zh-CN" sz="1600" dirty="0" err="1"/>
              <a:t>i</a:t>
            </a:r>
            <a:r>
              <a:rPr lang="zh-CN" altLang="en-US" sz="1600" dirty="0"/>
              <a:t>的结点数为</a:t>
            </a:r>
            <a:r>
              <a:rPr lang="en-US" altLang="zh-CN" sz="1600" dirty="0"/>
              <a:t>n</a:t>
            </a:r>
            <a:r>
              <a:rPr lang="en-US" altLang="zh-CN" sz="1600" baseline="-25000" dirty="0"/>
              <a:t>i</a:t>
            </a:r>
            <a:r>
              <a:rPr lang="zh-CN" altLang="en-US" sz="1600" dirty="0"/>
              <a:t>，则：</a:t>
            </a:r>
            <a:endParaRPr lang="en-US" altLang="zh-CN" sz="1600" dirty="0"/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FF0000"/>
                </a:solidFill>
              </a:rPr>
              <a:t>结点总数 </a:t>
            </a:r>
            <a:r>
              <a:rPr lang="en-US" altLang="zh-CN" sz="1600" dirty="0">
                <a:solidFill>
                  <a:srgbClr val="FF0000"/>
                </a:solidFill>
              </a:rPr>
              <a:t>n = n0+n1+n2;               </a:t>
            </a:r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 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A280436-1DC9-40A3-8B2C-5F8B907C87BF}"/>
              </a:ext>
            </a:extLst>
          </p:cNvPr>
          <p:cNvSpPr txBox="1"/>
          <p:nvPr/>
        </p:nvSpPr>
        <p:spPr>
          <a:xfrm>
            <a:off x="1986942" y="2685110"/>
            <a:ext cx="4483944" cy="701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/>
              <a:t>除根结点外，每个结点都是另一结点的孩子： </a:t>
            </a:r>
            <a:endParaRPr lang="en-US" altLang="zh-CN" sz="1600" dirty="0"/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FF0000"/>
                </a:solidFill>
              </a:rPr>
              <a:t>孩子数 </a:t>
            </a:r>
            <a:r>
              <a:rPr lang="en-US" altLang="zh-CN" sz="1600" dirty="0">
                <a:solidFill>
                  <a:srgbClr val="FF0000"/>
                </a:solidFill>
              </a:rPr>
              <a:t>= n-1;</a:t>
            </a:r>
            <a:r>
              <a:rPr lang="zh-CN" altLang="en-US" sz="1600" dirty="0">
                <a:solidFill>
                  <a:srgbClr val="FF0000"/>
                </a:solidFill>
              </a:rPr>
              <a:t>                                 </a:t>
            </a:r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 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8463E3B-C070-4BC1-8A0D-5FD1FF33B67A}"/>
              </a:ext>
            </a:extLst>
          </p:cNvPr>
          <p:cNvSpPr txBox="1"/>
          <p:nvPr/>
        </p:nvSpPr>
        <p:spPr>
          <a:xfrm>
            <a:off x="1986942" y="3359805"/>
            <a:ext cx="4572000" cy="701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/>
              <a:t>度为</a:t>
            </a:r>
            <a:r>
              <a:rPr lang="en-US" altLang="zh-CN" sz="1600" dirty="0" err="1"/>
              <a:t>i</a:t>
            </a:r>
            <a:r>
              <a:rPr lang="zh-CN" altLang="en-US" sz="1600" dirty="0"/>
              <a:t>（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</a:t>
            </a:r>
            <a:r>
              <a:rPr lang="zh-CN" altLang="en-US" sz="1600" dirty="0"/>
              <a:t>，</a:t>
            </a:r>
            <a:r>
              <a:rPr lang="en-US" altLang="zh-CN" sz="1600" dirty="0"/>
              <a:t>1</a:t>
            </a:r>
            <a:r>
              <a:rPr lang="zh-CN" altLang="en-US" sz="1600" dirty="0"/>
              <a:t>，</a:t>
            </a:r>
            <a:r>
              <a:rPr lang="en-US" altLang="zh-CN" sz="1600" dirty="0"/>
              <a:t>2</a:t>
            </a:r>
            <a:r>
              <a:rPr lang="zh-CN" altLang="en-US" sz="1600" dirty="0"/>
              <a:t>）的结点，有</a:t>
            </a:r>
            <a:r>
              <a:rPr lang="en-US" altLang="zh-CN" sz="1600" dirty="0" err="1"/>
              <a:t>i</a:t>
            </a:r>
            <a:r>
              <a:rPr lang="zh-CN" altLang="en-US" sz="1600" dirty="0"/>
              <a:t>个孩子：</a:t>
            </a:r>
            <a:endParaRPr lang="en-US" altLang="zh-CN" sz="1600" dirty="0"/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FF0000"/>
                </a:solidFill>
              </a:rPr>
              <a:t>孩子数 </a:t>
            </a:r>
            <a:r>
              <a:rPr lang="en-US" altLang="zh-CN" sz="1600" dirty="0">
                <a:solidFill>
                  <a:srgbClr val="FF0000"/>
                </a:solidFill>
              </a:rPr>
              <a:t>= 2n</a:t>
            </a:r>
            <a:r>
              <a:rPr lang="en-US" altLang="zh-CN" sz="1600" baseline="-25000" dirty="0">
                <a:solidFill>
                  <a:srgbClr val="FF0000"/>
                </a:solidFill>
              </a:rPr>
              <a:t>2</a:t>
            </a:r>
            <a:r>
              <a:rPr lang="en-US" altLang="zh-CN" sz="1600" dirty="0">
                <a:solidFill>
                  <a:srgbClr val="FF0000"/>
                </a:solidFill>
              </a:rPr>
              <a:t>+n</a:t>
            </a:r>
            <a:r>
              <a:rPr lang="en-US" altLang="zh-CN" sz="1600" baseline="-25000" dirty="0">
                <a:solidFill>
                  <a:srgbClr val="FF0000"/>
                </a:solidFill>
              </a:rPr>
              <a:t>1</a:t>
            </a:r>
            <a:r>
              <a:rPr lang="en-US" altLang="zh-CN" sz="1600" dirty="0">
                <a:solidFill>
                  <a:srgbClr val="FF0000"/>
                </a:solidFill>
              </a:rPr>
              <a:t>;</a:t>
            </a:r>
            <a:r>
              <a:rPr lang="zh-CN" altLang="en-US" sz="1600" dirty="0">
                <a:solidFill>
                  <a:srgbClr val="FF0000"/>
                </a:solidFill>
              </a:rPr>
              <a:t>  </a:t>
            </a:r>
            <a:r>
              <a:rPr lang="zh-CN" altLang="en-US" sz="1600" dirty="0"/>
              <a:t>                         （</a:t>
            </a:r>
            <a:r>
              <a:rPr lang="en-US" altLang="zh-CN" sz="1600" dirty="0"/>
              <a:t>3</a:t>
            </a:r>
            <a:r>
              <a:rPr lang="zh-CN" altLang="en-US" sz="1600" dirty="0"/>
              <a:t>）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F3B9F1E-780B-4714-886A-07264E95BD26}"/>
              </a:ext>
            </a:extLst>
          </p:cNvPr>
          <p:cNvSpPr txBox="1"/>
          <p:nvPr/>
        </p:nvSpPr>
        <p:spPr>
          <a:xfrm>
            <a:off x="1986942" y="4056957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由（</a:t>
            </a:r>
            <a:r>
              <a:rPr lang="en-US" altLang="zh-CN" sz="1600" dirty="0"/>
              <a:t>3</a:t>
            </a:r>
            <a:r>
              <a:rPr lang="zh-CN" altLang="en-US" sz="1600" dirty="0"/>
              <a:t>）</a:t>
            </a:r>
            <a:r>
              <a:rPr lang="en-US" altLang="zh-CN" sz="1600" dirty="0"/>
              <a:t>=</a:t>
            </a:r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）得 </a:t>
            </a:r>
            <a:r>
              <a:rPr lang="en-US" altLang="zh-CN" sz="1600" dirty="0">
                <a:solidFill>
                  <a:srgbClr val="FF0000"/>
                </a:solidFill>
              </a:rPr>
              <a:t>n-1 = 2n2+n1</a:t>
            </a:r>
            <a:r>
              <a:rPr lang="en-US" altLang="zh-CN" sz="1600" dirty="0"/>
              <a:t>; </a:t>
            </a:r>
            <a:r>
              <a:rPr lang="zh-CN" altLang="en-US" sz="1600" dirty="0"/>
              <a:t>（</a:t>
            </a:r>
            <a:r>
              <a:rPr lang="en-US" altLang="zh-CN" sz="1600" dirty="0"/>
              <a:t>4</a:t>
            </a:r>
            <a:r>
              <a:rPr lang="zh-CN" altLang="en-US" sz="1600" dirty="0"/>
              <a:t>）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44562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5" grpId="0"/>
      <p:bldP spid="66" grpId="0"/>
      <p:bldP spid="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5373" y="3407080"/>
            <a:ext cx="1703170" cy="1738008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DDF6B601-8948-469F-948D-0CB6E9064E88}"/>
              </a:ext>
            </a:extLst>
          </p:cNvPr>
          <p:cNvGrpSpPr/>
          <p:nvPr/>
        </p:nvGrpSpPr>
        <p:grpSpPr>
          <a:xfrm>
            <a:off x="3601780" y="3315622"/>
            <a:ext cx="5193629" cy="1696321"/>
            <a:chOff x="2055552" y="2984791"/>
            <a:chExt cx="6449479" cy="2106501"/>
          </a:xfrm>
        </p:grpSpPr>
        <p:sp>
          <p:nvSpPr>
            <p:cNvPr id="60" name="Line 4">
              <a:extLst>
                <a:ext uri="{FF2B5EF4-FFF2-40B4-BE49-F238E27FC236}">
                  <a16:creationId xmlns:a16="http://schemas.microsoft.com/office/drawing/2014/main" id="{23A73A6D-4231-4255-92B5-C48D438662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86371" y="3570181"/>
              <a:ext cx="253592" cy="2535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1" name="Line 5">
              <a:extLst>
                <a:ext uri="{FF2B5EF4-FFF2-40B4-BE49-F238E27FC236}">
                  <a16:creationId xmlns:a16="http://schemas.microsoft.com/office/drawing/2014/main" id="{68C39937-E507-4428-A5C9-6F95C2D6B7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6760" y="3570181"/>
              <a:ext cx="253592" cy="2535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6" name="Oval 11">
              <a:extLst>
                <a:ext uri="{FF2B5EF4-FFF2-40B4-BE49-F238E27FC236}">
                  <a16:creationId xmlns:a16="http://schemas.microsoft.com/office/drawing/2014/main" id="{8368480B-69E1-46A8-B277-235472FCC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819" y="3321437"/>
              <a:ext cx="253592" cy="253592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7" name="Oval 12">
              <a:extLst>
                <a:ext uri="{FF2B5EF4-FFF2-40B4-BE49-F238E27FC236}">
                  <a16:creationId xmlns:a16="http://schemas.microsoft.com/office/drawing/2014/main" id="{D68838B1-58F9-4AF5-A127-5264E671F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954" y="3760375"/>
              <a:ext cx="253592" cy="253592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8" name="Oval 13">
              <a:extLst>
                <a:ext uri="{FF2B5EF4-FFF2-40B4-BE49-F238E27FC236}">
                  <a16:creationId xmlns:a16="http://schemas.microsoft.com/office/drawing/2014/main" id="{401EF60A-E159-487A-BE5E-A5EDDA770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177" y="3760375"/>
              <a:ext cx="253592" cy="253592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9" name="Oval 14">
              <a:extLst>
                <a:ext uri="{FF2B5EF4-FFF2-40B4-BE49-F238E27FC236}">
                  <a16:creationId xmlns:a16="http://schemas.microsoft.com/office/drawing/2014/main" id="{EF2783CC-C4CD-4444-8D0B-0C74379B6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565" y="3316589"/>
              <a:ext cx="253592" cy="253592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0" name="Oval 15">
              <a:extLst>
                <a:ext uri="{FF2B5EF4-FFF2-40B4-BE49-F238E27FC236}">
                  <a16:creationId xmlns:a16="http://schemas.microsoft.com/office/drawing/2014/main" id="{6653B1FA-6D1E-4F71-9FCF-779B90718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371" y="4204162"/>
              <a:ext cx="253592" cy="253592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" name="Oval 16">
              <a:extLst>
                <a:ext uri="{FF2B5EF4-FFF2-40B4-BE49-F238E27FC236}">
                  <a16:creationId xmlns:a16="http://schemas.microsoft.com/office/drawing/2014/main" id="{EBA489E4-E9D6-41C8-9C80-E75183A5C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5983" y="4204162"/>
              <a:ext cx="253592" cy="253592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2" name="Line 17">
              <a:extLst>
                <a:ext uri="{FF2B5EF4-FFF2-40B4-BE49-F238E27FC236}">
                  <a16:creationId xmlns:a16="http://schemas.microsoft.com/office/drawing/2014/main" id="{54AB331C-14D3-4662-B5F6-BCE29F1A7B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1458" y="4012647"/>
              <a:ext cx="125476" cy="191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3" name="Line 18">
              <a:extLst>
                <a:ext uri="{FF2B5EF4-FFF2-40B4-BE49-F238E27FC236}">
                  <a16:creationId xmlns:a16="http://schemas.microsoft.com/office/drawing/2014/main" id="{5BD27E51-0828-4F85-8DD7-1BC57E260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371" y="4013967"/>
              <a:ext cx="126796" cy="1901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4" name="Oval 19">
              <a:extLst>
                <a:ext uri="{FF2B5EF4-FFF2-40B4-BE49-F238E27FC236}">
                  <a16:creationId xmlns:a16="http://schemas.microsoft.com/office/drawing/2014/main" id="{12029550-A8A5-4C67-BE07-EA5B5706D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7148" y="4205483"/>
              <a:ext cx="253592" cy="253592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" name="Oval 20">
              <a:extLst>
                <a:ext uri="{FF2B5EF4-FFF2-40B4-BE49-F238E27FC236}">
                  <a16:creationId xmlns:a16="http://schemas.microsoft.com/office/drawing/2014/main" id="{3998C62C-95C9-421B-AA2A-EC7DCA5FF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760" y="4205483"/>
              <a:ext cx="253592" cy="253592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" name="Line 21">
              <a:extLst>
                <a:ext uri="{FF2B5EF4-FFF2-40B4-BE49-F238E27FC236}">
                  <a16:creationId xmlns:a16="http://schemas.microsoft.com/office/drawing/2014/main" id="{A79480C3-4E6C-438D-A1FE-46A3BBAF66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2234" y="4013967"/>
              <a:ext cx="125476" cy="1915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7" name="Line 22">
              <a:extLst>
                <a:ext uri="{FF2B5EF4-FFF2-40B4-BE49-F238E27FC236}">
                  <a16:creationId xmlns:a16="http://schemas.microsoft.com/office/drawing/2014/main" id="{C158185A-116C-42F7-A6BE-EA77E2232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7148" y="4015289"/>
              <a:ext cx="126796" cy="1901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8" name="Oval 23">
              <a:extLst>
                <a:ext uri="{FF2B5EF4-FFF2-40B4-BE49-F238E27FC236}">
                  <a16:creationId xmlns:a16="http://schemas.microsoft.com/office/drawing/2014/main" id="{86A4E095-3663-46A0-A6D1-FD8F40692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1809" y="3316589"/>
              <a:ext cx="253592" cy="253592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" name="Oval 24">
              <a:extLst>
                <a:ext uri="{FF2B5EF4-FFF2-40B4-BE49-F238E27FC236}">
                  <a16:creationId xmlns:a16="http://schemas.microsoft.com/office/drawing/2014/main" id="{5CFB49E6-5C69-4D5F-BCD9-6AEF1C0B6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003" y="3760375"/>
              <a:ext cx="253592" cy="253592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" name="Oval 25">
              <a:extLst>
                <a:ext uri="{FF2B5EF4-FFF2-40B4-BE49-F238E27FC236}">
                  <a16:creationId xmlns:a16="http://schemas.microsoft.com/office/drawing/2014/main" id="{1DD581A9-8E26-40CA-8553-F2852F00B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1615" y="3760375"/>
              <a:ext cx="253592" cy="253592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" name="Line 26">
              <a:extLst>
                <a:ext uri="{FF2B5EF4-FFF2-40B4-BE49-F238E27FC236}">
                  <a16:creationId xmlns:a16="http://schemas.microsoft.com/office/drawing/2014/main" id="{F3703540-FC24-46FF-9AFE-AEC4C7EE31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17090" y="3568861"/>
              <a:ext cx="125476" cy="191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2" name="Line 27">
              <a:extLst>
                <a:ext uri="{FF2B5EF4-FFF2-40B4-BE49-F238E27FC236}">
                  <a16:creationId xmlns:a16="http://schemas.microsoft.com/office/drawing/2014/main" id="{7E16979B-4F04-4E9F-91F1-C3197D1F5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2003" y="3570181"/>
              <a:ext cx="126796" cy="1901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06" name="Text Box 51">
              <a:extLst>
                <a:ext uri="{FF2B5EF4-FFF2-40B4-BE49-F238E27FC236}">
                  <a16:creationId xmlns:a16="http://schemas.microsoft.com/office/drawing/2014/main" id="{D91EC476-9D25-4771-B0B1-060587764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5552" y="4571342"/>
              <a:ext cx="709266" cy="519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T1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" name="Text Box 52">
              <a:extLst>
                <a:ext uri="{FF2B5EF4-FFF2-40B4-BE49-F238E27FC236}">
                  <a16:creationId xmlns:a16="http://schemas.microsoft.com/office/drawing/2014/main" id="{2F85C0CF-38A9-41DC-8A7B-F2A3A2C11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8411" y="4571342"/>
              <a:ext cx="633979" cy="519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T2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" name="Text Box 53">
              <a:extLst>
                <a:ext uri="{FF2B5EF4-FFF2-40B4-BE49-F238E27FC236}">
                  <a16:creationId xmlns:a16="http://schemas.microsoft.com/office/drawing/2014/main" id="{EF78E63E-0B8D-4DF7-9CF2-37D395B4A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3167" y="4571342"/>
              <a:ext cx="633980" cy="418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T3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11A61127-DAEC-49E0-8FA3-B0E9C110BA90}"/>
                </a:ext>
              </a:extLst>
            </p:cNvPr>
            <p:cNvGrpSpPr/>
            <p:nvPr/>
          </p:nvGrpSpPr>
          <p:grpSpPr>
            <a:xfrm>
              <a:off x="5652120" y="2984791"/>
              <a:ext cx="2852911" cy="2036538"/>
              <a:chOff x="4821809" y="1308235"/>
              <a:chExt cx="2852911" cy="2036538"/>
            </a:xfrm>
          </p:grpSpPr>
          <p:sp>
            <p:nvSpPr>
              <p:cNvPr id="58" name="Line 2">
                <a:extLst>
                  <a:ext uri="{FF2B5EF4-FFF2-40B4-BE49-F238E27FC236}">
                    <a16:creationId xmlns:a16="http://schemas.microsoft.com/office/drawing/2014/main" id="{D7B29923-7D14-4517-BB01-55939B773B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82585" y="1561827"/>
                <a:ext cx="570582" cy="3803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9" name="Line 3">
                <a:extLst>
                  <a:ext uri="{FF2B5EF4-FFF2-40B4-BE49-F238E27FC236}">
                    <a16:creationId xmlns:a16="http://schemas.microsoft.com/office/drawing/2014/main" id="{AE216B64-3F6C-4955-BB58-CD416206C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79963" y="1561827"/>
                <a:ext cx="633980" cy="3803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2" name="Line 6">
                <a:extLst>
                  <a:ext uri="{FF2B5EF4-FFF2-40B4-BE49-F238E27FC236}">
                    <a16:creationId xmlns:a16="http://schemas.microsoft.com/office/drawing/2014/main" id="{B7095100-C86E-4BD2-8DD6-D30F8AA561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2197" y="2067691"/>
                <a:ext cx="253592" cy="2535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3" name="Line 7">
                <a:extLst>
                  <a:ext uri="{FF2B5EF4-FFF2-40B4-BE49-F238E27FC236}">
                    <a16:creationId xmlns:a16="http://schemas.microsoft.com/office/drawing/2014/main" id="{AB3A37C5-FD67-4EB0-9DFD-252C3F849C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2585" y="2067691"/>
                <a:ext cx="253592" cy="2535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4" name="Line 8">
                <a:extLst>
                  <a:ext uri="{FF2B5EF4-FFF2-40B4-BE49-F238E27FC236}">
                    <a16:creationId xmlns:a16="http://schemas.microsoft.com/office/drawing/2014/main" id="{7E61EB6B-DDCE-4F2E-884D-0B4D7F072C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660352" y="2067691"/>
                <a:ext cx="253592" cy="2535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5" name="Line 9">
                <a:extLst>
                  <a:ext uri="{FF2B5EF4-FFF2-40B4-BE49-F238E27FC236}">
                    <a16:creationId xmlns:a16="http://schemas.microsoft.com/office/drawing/2014/main" id="{FC44204D-8CF5-4D8C-B4A7-84388FA3AA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40740" y="2067691"/>
                <a:ext cx="253592" cy="2535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3" name="Oval 28">
                <a:extLst>
                  <a:ext uri="{FF2B5EF4-FFF2-40B4-BE49-F238E27FC236}">
                    <a16:creationId xmlns:a16="http://schemas.microsoft.com/office/drawing/2014/main" id="{6F6E39FF-5C90-429C-B978-2101A9667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2779" y="2257885"/>
                <a:ext cx="253592" cy="253592"/>
              </a:xfrm>
              <a:prstGeom prst="ellipse">
                <a:avLst/>
              </a:prstGeom>
              <a:solidFill>
                <a:srgbClr val="99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4" name="Oval 29">
                <a:extLst>
                  <a:ext uri="{FF2B5EF4-FFF2-40B4-BE49-F238E27FC236}">
                    <a16:creationId xmlns:a16="http://schemas.microsoft.com/office/drawing/2014/main" id="{361061F7-2F5C-48C9-B449-8FDDF3D03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2003" y="2257885"/>
                <a:ext cx="253592" cy="253592"/>
              </a:xfrm>
              <a:prstGeom prst="ellipse">
                <a:avLst/>
              </a:prstGeom>
              <a:solidFill>
                <a:srgbClr val="99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5" name="Oval 30">
                <a:extLst>
                  <a:ext uri="{FF2B5EF4-FFF2-40B4-BE49-F238E27FC236}">
                    <a16:creationId xmlns:a16="http://schemas.microsoft.com/office/drawing/2014/main" id="{7464E939-FB60-4A25-BBF5-010F976A3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2391" y="1814099"/>
                <a:ext cx="253592" cy="253592"/>
              </a:xfrm>
              <a:prstGeom prst="ellipse">
                <a:avLst/>
              </a:prstGeom>
              <a:solidFill>
                <a:srgbClr val="99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6" name="Oval 31">
                <a:extLst>
                  <a:ext uri="{FF2B5EF4-FFF2-40B4-BE49-F238E27FC236}">
                    <a16:creationId xmlns:a16="http://schemas.microsoft.com/office/drawing/2014/main" id="{52E15145-90B4-4252-BE7F-6936726FE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2197" y="2701671"/>
                <a:ext cx="253592" cy="253592"/>
              </a:xfrm>
              <a:prstGeom prst="ellipse">
                <a:avLst/>
              </a:prstGeom>
              <a:solidFill>
                <a:srgbClr val="99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7" name="Oval 32">
                <a:extLst>
                  <a:ext uri="{FF2B5EF4-FFF2-40B4-BE49-F238E27FC236}">
                    <a16:creationId xmlns:a16="http://schemas.microsoft.com/office/drawing/2014/main" id="{C6AAC67C-985F-49F5-97BC-73EC6855D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1809" y="2701671"/>
                <a:ext cx="253592" cy="253592"/>
              </a:xfrm>
              <a:prstGeom prst="ellipse">
                <a:avLst/>
              </a:prstGeom>
              <a:solidFill>
                <a:srgbClr val="99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8" name="Line 33">
                <a:extLst>
                  <a:ext uri="{FF2B5EF4-FFF2-40B4-BE49-F238E27FC236}">
                    <a16:creationId xmlns:a16="http://schemas.microsoft.com/office/drawing/2014/main" id="{C781D4F1-68B6-4C70-AD0B-6C823483C2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47284" y="2510156"/>
                <a:ext cx="125476" cy="1915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9" name="Line 34">
                <a:extLst>
                  <a:ext uri="{FF2B5EF4-FFF2-40B4-BE49-F238E27FC236}">
                    <a16:creationId xmlns:a16="http://schemas.microsoft.com/office/drawing/2014/main" id="{E575EA47-EBBC-4D9D-99D2-0112C07AB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02197" y="2511477"/>
                <a:ext cx="126796" cy="1901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0" name="Oval 35">
                <a:extLst>
                  <a:ext uri="{FF2B5EF4-FFF2-40B4-BE49-F238E27FC236}">
                    <a16:creationId xmlns:a16="http://schemas.microsoft.com/office/drawing/2014/main" id="{8DE855D0-E09F-424A-B3B7-21A1EB11E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2973" y="2702992"/>
                <a:ext cx="253592" cy="253592"/>
              </a:xfrm>
              <a:prstGeom prst="ellipse">
                <a:avLst/>
              </a:prstGeom>
              <a:solidFill>
                <a:srgbClr val="99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1" name="Oval 36">
                <a:extLst>
                  <a:ext uri="{FF2B5EF4-FFF2-40B4-BE49-F238E27FC236}">
                    <a16:creationId xmlns:a16="http://schemas.microsoft.com/office/drawing/2014/main" id="{1AC4AEFB-4F1F-4972-8F8A-21F16F1C7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2585" y="2702992"/>
                <a:ext cx="253592" cy="253592"/>
              </a:xfrm>
              <a:prstGeom prst="ellipse">
                <a:avLst/>
              </a:prstGeom>
              <a:solidFill>
                <a:srgbClr val="99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2" name="Line 37">
                <a:extLst>
                  <a:ext uri="{FF2B5EF4-FFF2-40B4-BE49-F238E27FC236}">
                    <a16:creationId xmlns:a16="http://schemas.microsoft.com/office/drawing/2014/main" id="{885D73AB-42EA-473F-B4B8-874C69EBEA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08060" y="2511477"/>
                <a:ext cx="125476" cy="1915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3" name="Line 38">
                <a:extLst>
                  <a:ext uri="{FF2B5EF4-FFF2-40B4-BE49-F238E27FC236}">
                    <a16:creationId xmlns:a16="http://schemas.microsoft.com/office/drawing/2014/main" id="{8B510CBD-36CE-4743-8250-B8E5346A1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62973" y="2512798"/>
                <a:ext cx="126796" cy="1901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4" name="Oval 39">
                <a:extLst>
                  <a:ext uri="{FF2B5EF4-FFF2-40B4-BE49-F238E27FC236}">
                    <a16:creationId xmlns:a16="http://schemas.microsoft.com/office/drawing/2014/main" id="{13144F91-C77F-4350-A718-6424452FE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0934" y="2257885"/>
                <a:ext cx="253592" cy="253592"/>
              </a:xfrm>
              <a:prstGeom prst="ellipse">
                <a:avLst/>
              </a:prstGeom>
              <a:solidFill>
                <a:srgbClr val="99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5" name="Oval 40">
                <a:extLst>
                  <a:ext uri="{FF2B5EF4-FFF2-40B4-BE49-F238E27FC236}">
                    <a16:creationId xmlns:a16="http://schemas.microsoft.com/office/drawing/2014/main" id="{E43B2BF2-C4DC-4B3A-A408-21E1884F1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0158" y="2257885"/>
                <a:ext cx="253592" cy="253592"/>
              </a:xfrm>
              <a:prstGeom prst="ellipse">
                <a:avLst/>
              </a:prstGeom>
              <a:solidFill>
                <a:srgbClr val="99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" name="Oval 41">
                <a:extLst>
                  <a:ext uri="{FF2B5EF4-FFF2-40B4-BE49-F238E27FC236}">
                    <a16:creationId xmlns:a16="http://schemas.microsoft.com/office/drawing/2014/main" id="{771F655F-3DF4-4066-B5C1-0F58CCCE9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0546" y="1814099"/>
                <a:ext cx="253592" cy="253592"/>
              </a:xfrm>
              <a:prstGeom prst="ellipse">
                <a:avLst/>
              </a:prstGeom>
              <a:solidFill>
                <a:srgbClr val="99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7" name="Oval 42">
                <a:extLst>
                  <a:ext uri="{FF2B5EF4-FFF2-40B4-BE49-F238E27FC236}">
                    <a16:creationId xmlns:a16="http://schemas.microsoft.com/office/drawing/2014/main" id="{902DB0D4-0021-4209-8973-D2BBCCD62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0352" y="2701671"/>
                <a:ext cx="253592" cy="253592"/>
              </a:xfrm>
              <a:prstGeom prst="ellipse">
                <a:avLst/>
              </a:prstGeom>
              <a:solidFill>
                <a:srgbClr val="99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8" name="Oval 43">
                <a:extLst>
                  <a:ext uri="{FF2B5EF4-FFF2-40B4-BE49-F238E27FC236}">
                    <a16:creationId xmlns:a16="http://schemas.microsoft.com/office/drawing/2014/main" id="{B17A379C-DF0D-4C45-8ADE-BAD2FAC76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9963" y="2701671"/>
                <a:ext cx="253592" cy="253592"/>
              </a:xfrm>
              <a:prstGeom prst="ellipse">
                <a:avLst/>
              </a:prstGeom>
              <a:solidFill>
                <a:srgbClr val="99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" name="Line 44">
                <a:extLst>
                  <a:ext uri="{FF2B5EF4-FFF2-40B4-BE49-F238E27FC236}">
                    <a16:creationId xmlns:a16="http://schemas.microsoft.com/office/drawing/2014/main" id="{9F4C89AF-6024-442E-89F1-05BD0BEC6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05438" y="2510156"/>
                <a:ext cx="125476" cy="1915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0" name="Line 45">
                <a:extLst>
                  <a:ext uri="{FF2B5EF4-FFF2-40B4-BE49-F238E27FC236}">
                    <a16:creationId xmlns:a16="http://schemas.microsoft.com/office/drawing/2014/main" id="{A63CB371-23C4-4B94-952F-EE517AB020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0352" y="2511477"/>
                <a:ext cx="126796" cy="1901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1" name="Oval 46">
                <a:extLst>
                  <a:ext uri="{FF2B5EF4-FFF2-40B4-BE49-F238E27FC236}">
                    <a16:creationId xmlns:a16="http://schemas.microsoft.com/office/drawing/2014/main" id="{A73B349F-33B2-4103-966F-017ED3DCD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21128" y="2702992"/>
                <a:ext cx="253592" cy="253592"/>
              </a:xfrm>
              <a:prstGeom prst="ellipse">
                <a:avLst/>
              </a:prstGeom>
              <a:solidFill>
                <a:srgbClr val="99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2" name="Oval 47">
                <a:extLst>
                  <a:ext uri="{FF2B5EF4-FFF2-40B4-BE49-F238E27FC236}">
                    <a16:creationId xmlns:a16="http://schemas.microsoft.com/office/drawing/2014/main" id="{C1545BB6-A756-487D-BABA-92CDB0038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0740" y="2702992"/>
                <a:ext cx="253592" cy="253592"/>
              </a:xfrm>
              <a:prstGeom prst="ellipse">
                <a:avLst/>
              </a:prstGeom>
              <a:solidFill>
                <a:srgbClr val="99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3" name="Line 48">
                <a:extLst>
                  <a:ext uri="{FF2B5EF4-FFF2-40B4-BE49-F238E27FC236}">
                    <a16:creationId xmlns:a16="http://schemas.microsoft.com/office/drawing/2014/main" id="{C06E6370-F017-467C-84A0-48E827BD0C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66215" y="2511477"/>
                <a:ext cx="125476" cy="1915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4" name="Line 49">
                <a:extLst>
                  <a:ext uri="{FF2B5EF4-FFF2-40B4-BE49-F238E27FC236}">
                    <a16:creationId xmlns:a16="http://schemas.microsoft.com/office/drawing/2014/main" id="{4A1F0EF5-E396-48C1-BBE6-586346C2AA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21128" y="2512798"/>
                <a:ext cx="126796" cy="1901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5" name="Oval 50">
                <a:extLst>
                  <a:ext uri="{FF2B5EF4-FFF2-40B4-BE49-F238E27FC236}">
                    <a16:creationId xmlns:a16="http://schemas.microsoft.com/office/drawing/2014/main" id="{51B7F8D3-F7EE-4D30-9A47-5C5D37283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9769" y="1308235"/>
                <a:ext cx="253592" cy="253592"/>
              </a:xfrm>
              <a:prstGeom prst="ellipse">
                <a:avLst/>
              </a:prstGeom>
              <a:solidFill>
                <a:srgbClr val="99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9" name="Text Box 54">
                <a:extLst>
                  <a:ext uri="{FF2B5EF4-FFF2-40B4-BE49-F238E27FC236}">
                    <a16:creationId xmlns:a16="http://schemas.microsoft.com/office/drawing/2014/main" id="{A015FA81-B918-4591-A69C-586882399B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36464" y="2926068"/>
                <a:ext cx="623888" cy="418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T4</a:t>
                </a:r>
                <a:endParaRPr lang="en-US" altLang="zh-CN" sz="1800" noProof="1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111" name="Text Box 56">
            <a:extLst>
              <a:ext uri="{FF2B5EF4-FFF2-40B4-BE49-F238E27FC236}">
                <a16:creationId xmlns:a16="http://schemas.microsoft.com/office/drawing/2014/main" id="{0E560DC6-FDB9-477D-83AC-FE92026AD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705" y="1658495"/>
            <a:ext cx="66976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ts val="0"/>
              </a:spcBef>
              <a:buClrTx/>
              <a:buSz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满二叉树（</a:t>
            </a:r>
            <a:r>
              <a:rPr lang="en-US" altLang="zh-CN" sz="18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full binary tree)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---- </a:t>
            </a:r>
            <a:r>
              <a:rPr lang="zh-CN" altLang="en-US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深度为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k</a:t>
            </a:r>
            <a:r>
              <a:rPr lang="zh-CN" altLang="en-US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且有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2</a:t>
            </a:r>
            <a:r>
              <a:rPr lang="en-US" altLang="zh-CN" sz="1800" baseline="380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k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-1</a:t>
            </a:r>
            <a:r>
              <a:rPr lang="zh-CN" altLang="en-US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个结点的二叉树。</a:t>
            </a:r>
            <a:endParaRPr lang="zh-CN" altLang="en-US" sz="1800" dirty="0">
              <a:solidFill>
                <a:prstClr val="black"/>
              </a:solidFill>
              <a:latin typeface="Times New Roman"/>
              <a:ea typeface="微软雅黑"/>
              <a:cs typeface="+mn-ea"/>
              <a:sym typeface="+mn-lt"/>
            </a:endParaRPr>
          </a:p>
        </p:txBody>
      </p:sp>
      <p:sp>
        <p:nvSpPr>
          <p:cNvPr id="112" name="Text Box 29">
            <a:extLst>
              <a:ext uri="{FF2B5EF4-FFF2-40B4-BE49-F238E27FC236}">
                <a16:creationId xmlns:a16="http://schemas.microsoft.com/office/drawing/2014/main" id="{D4828D49-9C4C-402F-ADC8-789CD1EB7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862" y="57570"/>
            <a:ext cx="239466" cy="41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18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3" name="文本框 37">
            <a:extLst>
              <a:ext uri="{FF2B5EF4-FFF2-40B4-BE49-F238E27FC236}">
                <a16:creationId xmlns:a16="http://schemas.microsoft.com/office/drawing/2014/main" id="{9EDFCCCD-AAD3-479D-8AAB-49AC7AF50DCF}"/>
              </a:ext>
            </a:extLst>
          </p:cNvPr>
          <p:cNvSpPr txBox="1"/>
          <p:nvPr/>
        </p:nvSpPr>
        <p:spPr>
          <a:xfrm>
            <a:off x="392717" y="184743"/>
            <a:ext cx="3259160" cy="5305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6.2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二叉树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(binary tree)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E9EF6A01-41BF-47B0-9A87-692154094E4E}"/>
              </a:ext>
            </a:extLst>
          </p:cNvPr>
          <p:cNvSpPr txBox="1"/>
          <p:nvPr/>
        </p:nvSpPr>
        <p:spPr>
          <a:xfrm>
            <a:off x="781097" y="706557"/>
            <a:ext cx="4007963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  <a:sym typeface="+mn-lt"/>
              </a:rPr>
              <a:t>二叉树的性质和特殊二叉树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8" name="Text Box 31">
            <a:extLst>
              <a:ext uri="{FF2B5EF4-FFF2-40B4-BE49-F238E27FC236}">
                <a16:creationId xmlns:a16="http://schemas.microsoft.com/office/drawing/2014/main" id="{AD3ACDA2-B2F8-4BFE-B680-B7A35CB30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007" y="1163704"/>
            <a:ext cx="4716524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性质</a:t>
            </a:r>
            <a:r>
              <a:rPr lang="en-US" altLang="zh-CN" sz="18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zh-CN" altLang="en-US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深度为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k</a:t>
            </a:r>
            <a:r>
              <a:rPr lang="zh-CN" altLang="en-US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的二叉树最多有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2</a:t>
            </a:r>
            <a:r>
              <a:rPr lang="en-US" altLang="zh-CN" sz="1800" baseline="440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k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-1</a:t>
            </a:r>
            <a:r>
              <a:rPr lang="zh-CN" altLang="en-US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个结点</a:t>
            </a:r>
            <a:endParaRPr lang="en-US" altLang="zh-CN" sz="1800" dirty="0">
              <a:solidFill>
                <a:srgbClr val="33339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9D16571E-7C50-44A0-BD3F-9551D6CF6893}"/>
              </a:ext>
            </a:extLst>
          </p:cNvPr>
          <p:cNvSpPr txBox="1"/>
          <p:nvPr/>
        </p:nvSpPr>
        <p:spPr>
          <a:xfrm>
            <a:off x="1113802" y="2008648"/>
            <a:ext cx="7215178" cy="458715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Times New Roman"/>
                <a:ea typeface="微软雅黑"/>
                <a:cs typeface="+mn-ea"/>
                <a:sym typeface="+mn-lt"/>
              </a:rPr>
              <a:t>若二叉树深度为</a:t>
            </a:r>
            <a:r>
              <a:rPr lang="en-US" altLang="zh-CN" sz="1800" b="1" dirty="0">
                <a:solidFill>
                  <a:srgbClr val="FF0000"/>
                </a:solidFill>
                <a:latin typeface="Times New Roman"/>
                <a:ea typeface="微软雅黑"/>
                <a:cs typeface="+mn-ea"/>
                <a:sym typeface="+mn-lt"/>
              </a:rPr>
              <a:t>k</a:t>
            </a:r>
            <a:r>
              <a:rPr lang="zh-CN" altLang="en-US" b="1" dirty="0">
                <a:solidFill>
                  <a:srgbClr val="FF0000"/>
                </a:solidFill>
                <a:latin typeface="Times New Roman"/>
                <a:ea typeface="微软雅黑"/>
                <a:cs typeface="+mn-ea"/>
                <a:sym typeface="+mn-lt"/>
              </a:rPr>
              <a:t>，满足什么条件时二叉树的结点数可以达到最大值？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4BDAFA7F-03B1-40DE-A131-40187A3019F2}"/>
              </a:ext>
            </a:extLst>
          </p:cNvPr>
          <p:cNvSpPr txBox="1"/>
          <p:nvPr/>
        </p:nvSpPr>
        <p:spPr>
          <a:xfrm>
            <a:off x="1119397" y="2030483"/>
            <a:ext cx="1025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特点</a:t>
            </a:r>
            <a:r>
              <a:rPr lang="en-US" altLang="zh-CN" b="1" dirty="0"/>
              <a:t>: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AF906659-04DD-447D-B9B9-78C2BD54ADC8}"/>
              </a:ext>
            </a:extLst>
          </p:cNvPr>
          <p:cNvSpPr txBox="1"/>
          <p:nvPr/>
        </p:nvSpPr>
        <p:spPr>
          <a:xfrm>
            <a:off x="1139685" y="2351827"/>
            <a:ext cx="4665888" cy="2298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1600" dirty="0"/>
              <a:t>每一层上结点数都达到最大；</a:t>
            </a:r>
            <a:endParaRPr lang="en-US" altLang="zh-CN" sz="1600" dirty="0"/>
          </a:p>
          <a:p>
            <a:pPr marL="285750" indent="-285750">
              <a:lnSpc>
                <a:spcPct val="13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1600" dirty="0"/>
              <a:t>叶子结点都在第</a:t>
            </a:r>
            <a:r>
              <a:rPr lang="en-US" altLang="zh-CN" sz="1600" dirty="0"/>
              <a:t>k</a:t>
            </a:r>
            <a:r>
              <a:rPr lang="zh-CN" altLang="en-US" sz="1600" dirty="0"/>
              <a:t>层。</a:t>
            </a:r>
            <a:endParaRPr lang="en-US" altLang="zh-CN" sz="1600" dirty="0"/>
          </a:p>
          <a:p>
            <a:pPr marL="285750" indent="-285750">
              <a:lnSpc>
                <a:spcPct val="13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n"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微软雅黑"/>
                <a:cs typeface="+mn-ea"/>
                <a:sym typeface="+mn-lt"/>
              </a:rPr>
              <a:t>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微软雅黑"/>
                <a:cs typeface="+mn-ea"/>
                <a:sym typeface="+mn-lt"/>
              </a:rPr>
              <a:t>个结点的满二叉树的深度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微软雅黑"/>
                <a:cs typeface="+mn-ea"/>
                <a:sym typeface="+mn-lt"/>
              </a:rPr>
              <a:t>=log</a:t>
            </a:r>
            <a:r>
              <a:rPr kumimoji="0" lang="en-US" altLang="zh-CN" sz="16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微软雅黑"/>
                <a:cs typeface="+mn-ea"/>
                <a:sym typeface="+mn-lt"/>
              </a:rPr>
              <a:t>2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微软雅黑"/>
                <a:cs typeface="+mn-ea"/>
                <a:sym typeface="+mn-lt"/>
              </a:rPr>
              <a:t>(n+1)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微软雅黑"/>
                <a:cs typeface="+mn-ea"/>
                <a:sym typeface="+mn-lt"/>
              </a:rPr>
              <a:t>      设深度为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微软雅黑"/>
                <a:cs typeface="+mn-ea"/>
                <a:sym typeface="+mn-lt"/>
              </a:rPr>
              <a:t>k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微软雅黑"/>
                <a:cs typeface="+mn-ea"/>
                <a:sym typeface="+mn-lt"/>
              </a:rPr>
              <a:t>      ∵  2</a:t>
            </a:r>
            <a:r>
              <a:rPr kumimoji="0" lang="en-US" altLang="zh-CN" sz="1600" b="0" i="0" u="none" strike="noStrike" kern="1200" cap="none" spc="0" normalizeH="0" baseline="3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微软雅黑"/>
                <a:cs typeface="+mn-ea"/>
                <a:sym typeface="+mn-lt"/>
              </a:rPr>
              <a:t>k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微软雅黑"/>
                <a:cs typeface="+mn-ea"/>
                <a:sym typeface="+mn-lt"/>
              </a:rPr>
              <a:t>- 1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微软雅黑"/>
                <a:cs typeface="+mn-ea"/>
                <a:sym typeface="+mn-lt"/>
              </a:rPr>
              <a:t>＝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微软雅黑"/>
                <a:cs typeface="+mn-ea"/>
                <a:sym typeface="+mn-lt"/>
              </a:rPr>
              <a:t>n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微软雅黑"/>
                <a:cs typeface="+mn-ea"/>
                <a:sym typeface="+mn-lt"/>
              </a:rPr>
              <a:t>            2</a:t>
            </a:r>
            <a:r>
              <a:rPr kumimoji="0" lang="en-US" altLang="zh-CN" sz="1600" b="0" i="0" u="none" strike="noStrike" kern="1200" cap="none" spc="0" normalizeH="0" baseline="3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微软雅黑"/>
                <a:cs typeface="+mn-ea"/>
                <a:sym typeface="+mn-lt"/>
              </a:rPr>
              <a:t>k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微软雅黑"/>
                <a:cs typeface="+mn-ea"/>
                <a:sym typeface="+mn-lt"/>
              </a:rPr>
              <a:t>＝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微软雅黑"/>
                <a:cs typeface="+mn-ea"/>
                <a:sym typeface="+mn-lt"/>
              </a:rPr>
              <a:t>n + 1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微软雅黑"/>
                <a:cs typeface="+mn-ea"/>
                <a:sym typeface="+mn-lt"/>
              </a:rPr>
              <a:t>      ∴  k=log</a:t>
            </a:r>
            <a:r>
              <a:rPr kumimoji="0" lang="en-US" altLang="zh-CN" sz="16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微软雅黑"/>
                <a:cs typeface="+mn-ea"/>
                <a:sym typeface="+mn-lt"/>
              </a:rPr>
              <a:t>2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微软雅黑"/>
                <a:cs typeface="+mn-ea"/>
                <a:sym typeface="+mn-lt"/>
              </a:rPr>
              <a:t>(n+1)</a:t>
            </a:r>
            <a:r>
              <a:rPr lang="zh-CN" altLang="en-US" sz="1600" dirty="0"/>
              <a:t> </a:t>
            </a:r>
            <a:endParaRPr lang="en-US" altLang="zh-CN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E215A1-C4EE-45A1-AB1F-AE4C0E0E5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818" y="2498317"/>
            <a:ext cx="961862" cy="96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9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8" grpId="0"/>
      <p:bldP spid="119" grpId="0"/>
      <p:bldP spid="119" grpId="1"/>
      <p:bldP spid="1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35" y="2931686"/>
            <a:ext cx="2162907" cy="22071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 Box 51">
                <a:extLst>
                  <a:ext uri="{FF2B5EF4-FFF2-40B4-BE49-F238E27FC236}">
                    <a16:creationId xmlns:a16="http://schemas.microsoft.com/office/drawing/2014/main" id="{B4300102-7D20-4E80-A759-73066DF3D6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4970" y="3411191"/>
                <a:ext cx="4705865" cy="1663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285750" indent="-285750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00000"/>
                  </a:buClr>
                  <a:buSzPct val="90000"/>
                  <a:buFont typeface="Wingdings" panose="05000000000000000000" pitchFamily="2" charset="2"/>
                  <a:buChar char="l"/>
                </a:pPr>
                <a:r>
                  <a:rPr lang="zh-CN" altLang="zh-CN" sz="1600" noProof="1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左小孩为偶数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，右小孩为奇数；</a:t>
                </a:r>
              </a:p>
              <a:p>
                <a:pPr marL="285750" indent="-285750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00000"/>
                  </a:buClr>
                  <a:buSzPct val="90000"/>
                  <a:buFont typeface="Wingdings" panose="05000000000000000000" pitchFamily="2" charset="2"/>
                  <a:buChar char="l"/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结点</a:t>
                </a:r>
                <a:r>
                  <a:rPr lang="en-US" altLang="zh-CN" sz="1600" dirty="0" err="1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i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的</a:t>
                </a:r>
                <a:r>
                  <a:rPr lang="zh-CN" altLang="zh-CN" sz="1600" noProof="1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左小孩是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2i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  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                    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2i≤n</a:t>
                </a:r>
              </a:p>
              <a:p>
                <a:pPr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00000"/>
                  </a:buClr>
                  <a:buSzPct val="90000"/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      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结点</a:t>
                </a:r>
                <a:r>
                  <a:rPr lang="en-US" altLang="zh-CN" sz="1600" dirty="0" err="1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i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的右</a:t>
                </a:r>
                <a:r>
                  <a:rPr lang="zh-CN" altLang="zh-CN" sz="1600" noProof="1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小孩是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2i+1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                 2i+1≤n</a:t>
                </a:r>
              </a:p>
              <a:p>
                <a:pPr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00000"/>
                  </a:buClr>
                  <a:buSzPct val="90000"/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      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结点</a:t>
                </a:r>
                <a:r>
                  <a:rPr lang="en-US" altLang="zh-CN" sz="1600" dirty="0" err="1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i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的双亲是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sz="1600" i="1" noProof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1600" dirty="0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sz="1600" dirty="0">
                            <a:solidFill>
                              <a:srgbClr val="FF0000"/>
                            </a:solidFill>
                            <a:cs typeface="+mn-ea"/>
                            <a:sym typeface="+mn-lt"/>
                          </a:rPr>
                          <m:t>/2</m:t>
                        </m:r>
                      </m:e>
                    </m:d>
                    <m:r>
                      <a:rPr lang="zh-CN" altLang="en-US" sz="1600" i="1" noProof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  <m:r>
                      <a:rPr lang="en-US" altLang="zh-CN" sz="1600" b="0" i="0" noProof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 </m:t>
                    </m:r>
                    <m:r>
                      <a:rPr lang="en-US" altLang="zh-CN" sz="1600" b="0" i="0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  </m:t>
                    </m:r>
                  </m:oMath>
                </a14:m>
                <a:r>
                  <a:rPr lang="zh-CN" altLang="en-US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                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2≤i≤n</a:t>
                </a:r>
              </a:p>
              <a:p>
                <a:pPr marL="285750" indent="-285750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00000"/>
                  </a:buClr>
                  <a:buSzPct val="90000"/>
                  <a:buFont typeface="Wingdings" panose="05000000000000000000" pitchFamily="2" charset="2"/>
                  <a:buChar char="l"/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结点</a:t>
                </a:r>
                <a:r>
                  <a:rPr lang="en-US" altLang="zh-CN" sz="1600" dirty="0" err="1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i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的层号 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sz="1600" i="1" noProof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1600" dirty="0">
                            <a:solidFill>
                              <a:srgbClr val="000000"/>
                            </a:solidFill>
                            <a:cs typeface="+mn-ea"/>
                            <a:sym typeface="+mn-lt"/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altLang="zh-CN" sz="1600" baseline="-22000" dirty="0">
                            <a:solidFill>
                              <a:srgbClr val="000000"/>
                            </a:solidFill>
                            <a:cs typeface="+mn-ea"/>
                            <a:sym typeface="+mn-lt"/>
                          </a:rPr>
                          <m:t>2 </m:t>
                        </m:r>
                        <m:r>
                          <m:rPr>
                            <m:nor/>
                          </m:rPr>
                          <a:rPr lang="en-US" altLang="zh-CN" sz="1600" dirty="0">
                            <a:solidFill>
                              <a:srgbClr val="000000"/>
                            </a:solidFill>
                            <a:cs typeface="+mn-ea"/>
                            <a:sym typeface="+mn-lt"/>
                          </a:rPr>
                          <m:t>i</m:t>
                        </m:r>
                      </m:e>
                    </m:d>
                    <m:r>
                      <a:rPr lang="zh-CN" altLang="en-US" sz="1600" i="1" noProof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 + 1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1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16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ea"/>
                                    <a:sym typeface="+mn-lt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ea"/>
                                    <a:sym typeface="+mn-lt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+1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   1≤i≤n</a:t>
                </a:r>
                <a:endParaRPr lang="en-US" altLang="zh-CN" sz="1600" noProof="1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06" name="Text Box 51">
                <a:extLst>
                  <a:ext uri="{FF2B5EF4-FFF2-40B4-BE49-F238E27FC236}">
                    <a16:creationId xmlns:a16="http://schemas.microsoft.com/office/drawing/2014/main" id="{B4300102-7D20-4E80-A759-73066DF3D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4970" y="3411191"/>
                <a:ext cx="4705865" cy="1663662"/>
              </a:xfrm>
              <a:prstGeom prst="rect">
                <a:avLst/>
              </a:prstGeom>
              <a:blipFill>
                <a:blip r:embed="rId4"/>
                <a:stretch>
                  <a:fillRect l="-259" b="-40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E4F4E8A3-B519-4B81-B156-F79D2E140CFD}"/>
              </a:ext>
            </a:extLst>
          </p:cNvPr>
          <p:cNvGrpSpPr/>
          <p:nvPr/>
        </p:nvGrpSpPr>
        <p:grpSpPr>
          <a:xfrm>
            <a:off x="1442611" y="1604087"/>
            <a:ext cx="458462" cy="705060"/>
            <a:chOff x="1314783" y="1788813"/>
            <a:chExt cx="502450" cy="772709"/>
          </a:xfrm>
        </p:grpSpPr>
        <p:sp>
          <p:nvSpPr>
            <p:cNvPr id="63" name="Oval 8">
              <a:extLst>
                <a:ext uri="{FF2B5EF4-FFF2-40B4-BE49-F238E27FC236}">
                  <a16:creationId xmlns:a16="http://schemas.microsoft.com/office/drawing/2014/main" id="{BFB87756-0430-4D8F-BA57-B65BEE0D4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012" y="1788813"/>
              <a:ext cx="322429" cy="322429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kumimoji="0" lang="en-US" altLang="zh-CN" sz="16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" name="Text Box 52">
              <a:extLst>
                <a:ext uri="{FF2B5EF4-FFF2-40B4-BE49-F238E27FC236}">
                  <a16:creationId xmlns:a16="http://schemas.microsoft.com/office/drawing/2014/main" id="{76325D4A-EB87-4ACE-99FF-73579F13A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783" y="2142817"/>
              <a:ext cx="502450" cy="418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T1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5A88694-E541-4C14-9B73-E47A3B07A066}"/>
              </a:ext>
            </a:extLst>
          </p:cNvPr>
          <p:cNvGrpSpPr/>
          <p:nvPr/>
        </p:nvGrpSpPr>
        <p:grpSpPr>
          <a:xfrm>
            <a:off x="2471238" y="1604088"/>
            <a:ext cx="816789" cy="1347148"/>
            <a:chOff x="2171904" y="1776524"/>
            <a:chExt cx="838315" cy="1382651"/>
          </a:xfrm>
        </p:grpSpPr>
        <p:sp>
          <p:nvSpPr>
            <p:cNvPr id="58" name="Oval 3">
              <a:extLst>
                <a:ext uri="{FF2B5EF4-FFF2-40B4-BE49-F238E27FC236}">
                  <a16:creationId xmlns:a16="http://schemas.microsoft.com/office/drawing/2014/main" id="{659E1CD3-2024-4F7B-BC49-BCD127805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9847" y="1776524"/>
              <a:ext cx="322429" cy="322429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kumimoji="0" lang="en-US" altLang="zh-CN" sz="16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Oval 4">
              <a:extLst>
                <a:ext uri="{FF2B5EF4-FFF2-40B4-BE49-F238E27FC236}">
                  <a16:creationId xmlns:a16="http://schemas.microsoft.com/office/drawing/2014/main" id="{BEE9E758-F7B4-42EA-9C6E-C607A1456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1904" y="2485867"/>
              <a:ext cx="322429" cy="322429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kumimoji="0" lang="en-US" altLang="zh-CN" sz="16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Line 5">
              <a:extLst>
                <a:ext uri="{FF2B5EF4-FFF2-40B4-BE49-F238E27FC236}">
                  <a16:creationId xmlns:a16="http://schemas.microsoft.com/office/drawing/2014/main" id="{83107AEE-3155-4A84-B107-E90255CEF6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5361" y="2098953"/>
              <a:ext cx="193457" cy="3869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1" name="Oval 6">
              <a:extLst>
                <a:ext uri="{FF2B5EF4-FFF2-40B4-BE49-F238E27FC236}">
                  <a16:creationId xmlns:a16="http://schemas.microsoft.com/office/drawing/2014/main" id="{48471BCE-E90A-4C5E-8550-ACD22E50C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7790" y="2485867"/>
              <a:ext cx="322429" cy="322429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kumimoji="0" lang="en-US" altLang="zh-CN" sz="16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" name="Line 7">
              <a:extLst>
                <a:ext uri="{FF2B5EF4-FFF2-40B4-BE49-F238E27FC236}">
                  <a16:creationId xmlns:a16="http://schemas.microsoft.com/office/drawing/2014/main" id="{1A71A92F-04D7-48AB-9673-A5DAF76B2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3304" y="2098953"/>
              <a:ext cx="193457" cy="3869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8" name="Text Box 53">
              <a:extLst>
                <a:ext uri="{FF2B5EF4-FFF2-40B4-BE49-F238E27FC236}">
                  <a16:creationId xmlns:a16="http://schemas.microsoft.com/office/drawing/2014/main" id="{C9EC849A-061F-454A-BC62-694CA8800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863" y="2776505"/>
              <a:ext cx="502450" cy="382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T2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084EDA1C-F0D0-426B-A6AE-DCD19643B519}"/>
              </a:ext>
            </a:extLst>
          </p:cNvPr>
          <p:cNvGrpSpPr/>
          <p:nvPr/>
        </p:nvGrpSpPr>
        <p:grpSpPr>
          <a:xfrm>
            <a:off x="4081358" y="1460250"/>
            <a:ext cx="1197877" cy="1645302"/>
            <a:chOff x="3317445" y="1776524"/>
            <a:chExt cx="1612143" cy="2214302"/>
          </a:xfrm>
        </p:grpSpPr>
        <p:sp>
          <p:nvSpPr>
            <p:cNvPr id="86" name="Oval 31">
              <a:extLst>
                <a:ext uri="{FF2B5EF4-FFF2-40B4-BE49-F238E27FC236}">
                  <a16:creationId xmlns:a16="http://schemas.microsoft.com/office/drawing/2014/main" id="{87A8482E-9FB9-4A30-95FF-A99BE48EF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302" y="1776524"/>
              <a:ext cx="322429" cy="322429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7" name="Oval 32">
              <a:extLst>
                <a:ext uri="{FF2B5EF4-FFF2-40B4-BE49-F238E27FC236}">
                  <a16:creationId xmlns:a16="http://schemas.microsoft.com/office/drawing/2014/main" id="{FE1AEB7E-4DA9-45DF-A5B5-20FC25A36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902" y="2485867"/>
              <a:ext cx="322429" cy="322429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" name="Line 33">
              <a:extLst>
                <a:ext uri="{FF2B5EF4-FFF2-40B4-BE49-F238E27FC236}">
                  <a16:creationId xmlns:a16="http://schemas.microsoft.com/office/drawing/2014/main" id="{4A00091C-AC47-4B24-995F-21DA93A0EA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8845" y="2098953"/>
              <a:ext cx="322429" cy="451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Oval 34">
              <a:extLst>
                <a:ext uri="{FF2B5EF4-FFF2-40B4-BE49-F238E27FC236}">
                  <a16:creationId xmlns:a16="http://schemas.microsoft.com/office/drawing/2014/main" id="{1EA7779A-84D9-493F-B104-C6566B5BE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702" y="2485867"/>
              <a:ext cx="322429" cy="322429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0" name="Line 35">
              <a:extLst>
                <a:ext uri="{FF2B5EF4-FFF2-40B4-BE49-F238E27FC236}">
                  <a16:creationId xmlns:a16="http://schemas.microsoft.com/office/drawing/2014/main" id="{EDB9868C-B115-456C-B4EB-784FEF635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5759" y="2098953"/>
              <a:ext cx="322429" cy="451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Oval 36">
              <a:extLst>
                <a:ext uri="{FF2B5EF4-FFF2-40B4-BE49-F238E27FC236}">
                  <a16:creationId xmlns:a16="http://schemas.microsoft.com/office/drawing/2014/main" id="{A874AD3C-3972-4D07-8BAC-4A813FF89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445" y="3195210"/>
              <a:ext cx="322429" cy="322429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2" name="Line 37">
              <a:extLst>
                <a:ext uri="{FF2B5EF4-FFF2-40B4-BE49-F238E27FC236}">
                  <a16:creationId xmlns:a16="http://schemas.microsoft.com/office/drawing/2014/main" id="{E09E4381-D86A-4CD6-97AE-72432DBF99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6416" y="2808296"/>
              <a:ext cx="193457" cy="3869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Oval 38">
              <a:extLst>
                <a:ext uri="{FF2B5EF4-FFF2-40B4-BE49-F238E27FC236}">
                  <a16:creationId xmlns:a16="http://schemas.microsoft.com/office/drawing/2014/main" id="{CE47F3B6-2A7B-41B8-B226-D3AE9CE7F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359" y="3195210"/>
              <a:ext cx="322429" cy="322429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4" name="Line 39">
              <a:extLst>
                <a:ext uri="{FF2B5EF4-FFF2-40B4-BE49-F238E27FC236}">
                  <a16:creationId xmlns:a16="http://schemas.microsoft.com/office/drawing/2014/main" id="{3A9CFFDF-19BF-417F-BAF9-F12C5AE02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359" y="2808296"/>
              <a:ext cx="193457" cy="3869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Oval 40">
              <a:extLst>
                <a:ext uri="{FF2B5EF4-FFF2-40B4-BE49-F238E27FC236}">
                  <a16:creationId xmlns:a16="http://schemas.microsoft.com/office/drawing/2014/main" id="{BFB57833-028D-4704-8481-1827B409F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245" y="3195210"/>
              <a:ext cx="322429" cy="322429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6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6" name="Line 41">
              <a:extLst>
                <a:ext uri="{FF2B5EF4-FFF2-40B4-BE49-F238E27FC236}">
                  <a16:creationId xmlns:a16="http://schemas.microsoft.com/office/drawing/2014/main" id="{D5575938-DA9A-46F6-B30C-CC1CE90712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9216" y="2808296"/>
              <a:ext cx="193457" cy="3869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Oval 42">
              <a:extLst>
                <a:ext uri="{FF2B5EF4-FFF2-40B4-BE49-F238E27FC236}">
                  <a16:creationId xmlns:a16="http://schemas.microsoft.com/office/drawing/2014/main" id="{66EA28AE-0834-4546-A6B9-D2CB7B5F2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7159" y="3195210"/>
              <a:ext cx="322429" cy="322429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7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8" name="Line 43">
              <a:extLst>
                <a:ext uri="{FF2B5EF4-FFF2-40B4-BE49-F238E27FC236}">
                  <a16:creationId xmlns:a16="http://schemas.microsoft.com/office/drawing/2014/main" id="{AC1F4576-3651-4098-801B-24BF84C9D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7159" y="2808296"/>
              <a:ext cx="193457" cy="3869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9" name="Text Box 54">
              <a:extLst>
                <a:ext uri="{FF2B5EF4-FFF2-40B4-BE49-F238E27FC236}">
                  <a16:creationId xmlns:a16="http://schemas.microsoft.com/office/drawing/2014/main" id="{8713BE58-942D-4070-908E-995561998D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331" y="3427319"/>
              <a:ext cx="933220" cy="563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T3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DB84B5AD-0190-4CB0-8BD4-6F55471794CD}"/>
              </a:ext>
            </a:extLst>
          </p:cNvPr>
          <p:cNvGrpSpPr/>
          <p:nvPr/>
        </p:nvGrpSpPr>
        <p:grpSpPr>
          <a:xfrm>
            <a:off x="5976156" y="1441344"/>
            <a:ext cx="1998972" cy="2030139"/>
            <a:chOff x="5724301" y="1715152"/>
            <a:chExt cx="3095315" cy="2841087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2E8F0AB-1E3B-4E33-85BC-70BB99083898}"/>
                </a:ext>
              </a:extLst>
            </p:cNvPr>
            <p:cNvGrpSpPr/>
            <p:nvPr/>
          </p:nvGrpSpPr>
          <p:grpSpPr>
            <a:xfrm>
              <a:off x="5724301" y="1715152"/>
              <a:ext cx="3095315" cy="2385972"/>
              <a:chOff x="5908257" y="1228040"/>
              <a:chExt cx="3095315" cy="2385972"/>
            </a:xfrm>
          </p:grpSpPr>
          <p:sp>
            <p:nvSpPr>
              <p:cNvPr id="64" name="Oval 9">
                <a:extLst>
                  <a:ext uri="{FF2B5EF4-FFF2-40B4-BE49-F238E27FC236}">
                    <a16:creationId xmlns:a16="http://schemas.microsoft.com/office/drawing/2014/main" id="{7F6ED11B-0AB8-4AB0-8155-41EC82B26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8628" y="1872897"/>
                <a:ext cx="322429" cy="322429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2</a:t>
                </a:r>
                <a:endParaRPr kumimoji="0" lang="en-US" altLang="zh-CN" sz="16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5" name="Oval 10">
                <a:extLst>
                  <a:ext uri="{FF2B5EF4-FFF2-40B4-BE49-F238E27FC236}">
                    <a16:creationId xmlns:a16="http://schemas.microsoft.com/office/drawing/2014/main" id="{EFB506E1-C81C-40D3-B7AF-129377BA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1714" y="2582240"/>
                <a:ext cx="322429" cy="322429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4</a:t>
                </a:r>
                <a:endParaRPr kumimoji="0" lang="en-US" altLang="zh-CN" sz="16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3ACC80A8-202E-45A5-A3E3-F792053C7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5543" y="2582240"/>
                <a:ext cx="322429" cy="322429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5</a:t>
                </a:r>
                <a:endParaRPr kumimoji="0" lang="en-US" altLang="zh-CN" sz="16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7" name="Oval 12">
                <a:extLst>
                  <a:ext uri="{FF2B5EF4-FFF2-40B4-BE49-F238E27FC236}">
                    <a16:creationId xmlns:a16="http://schemas.microsoft.com/office/drawing/2014/main" id="{2F474242-69BD-45AB-AA28-368D14440A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8257" y="3291583"/>
                <a:ext cx="322429" cy="322429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8</a:t>
                </a:r>
                <a:endParaRPr kumimoji="0" lang="en-US" altLang="zh-CN" sz="16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8" name="Line 13">
                <a:extLst>
                  <a:ext uri="{FF2B5EF4-FFF2-40B4-BE49-F238E27FC236}">
                    <a16:creationId xmlns:a16="http://schemas.microsoft.com/office/drawing/2014/main" id="{CD894C7E-2452-4686-923C-C127134F50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037228" y="2904669"/>
                <a:ext cx="193457" cy="3869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9" name="Oval 14">
                <a:extLst>
                  <a:ext uri="{FF2B5EF4-FFF2-40B4-BE49-F238E27FC236}">
                    <a16:creationId xmlns:a16="http://schemas.microsoft.com/office/drawing/2014/main" id="{F48D49AD-50CE-40C7-9736-BF0C4FA9D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5171" y="3291583"/>
                <a:ext cx="322429" cy="322429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9</a:t>
                </a:r>
                <a:endParaRPr kumimoji="0" lang="en-US" altLang="zh-CN" sz="16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0" name="Line 15">
                <a:extLst>
                  <a:ext uri="{FF2B5EF4-FFF2-40B4-BE49-F238E27FC236}">
                    <a16:creationId xmlns:a16="http://schemas.microsoft.com/office/drawing/2014/main" id="{C292AEB2-16D2-4703-9F1A-F8224D9756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95171" y="2904669"/>
                <a:ext cx="193457" cy="3869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1" name="Oval 16">
                <a:extLst>
                  <a:ext uri="{FF2B5EF4-FFF2-40B4-BE49-F238E27FC236}">
                    <a16:creationId xmlns:a16="http://schemas.microsoft.com/office/drawing/2014/main" id="{E1F41ACD-F044-4FA7-BDF7-B42599A48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82086" y="3291583"/>
                <a:ext cx="322429" cy="322429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10</a:t>
                </a:r>
                <a:endParaRPr kumimoji="0" lang="en-US" altLang="zh-CN" sz="16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2" name="Line 17">
                <a:extLst>
                  <a:ext uri="{FF2B5EF4-FFF2-40B4-BE49-F238E27FC236}">
                    <a16:creationId xmlns:a16="http://schemas.microsoft.com/office/drawing/2014/main" id="{8C19A143-16CA-4F5B-A95A-93FCD7BA02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811057" y="2904669"/>
                <a:ext cx="193457" cy="3869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3" name="Oval 18">
                <a:extLst>
                  <a:ext uri="{FF2B5EF4-FFF2-40B4-BE49-F238E27FC236}">
                    <a16:creationId xmlns:a16="http://schemas.microsoft.com/office/drawing/2014/main" id="{1D29EEF8-2E2E-4AB4-9EAA-2DA8EB193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9000" y="3291583"/>
                <a:ext cx="322429" cy="322429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11</a:t>
                </a:r>
                <a:endParaRPr kumimoji="0" lang="en-US" altLang="zh-CN" sz="16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4" name="Line 19">
                <a:extLst>
                  <a:ext uri="{FF2B5EF4-FFF2-40B4-BE49-F238E27FC236}">
                    <a16:creationId xmlns:a16="http://schemas.microsoft.com/office/drawing/2014/main" id="{F789FBF6-CFDC-4EDE-BD1A-B4C61CD949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69000" y="2904669"/>
                <a:ext cx="193457" cy="3869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5" name="Oval 20">
                <a:extLst>
                  <a:ext uri="{FF2B5EF4-FFF2-40B4-BE49-F238E27FC236}">
                    <a16:creationId xmlns:a16="http://schemas.microsoft.com/office/drawing/2014/main" id="{8FE597C0-6A1C-454F-963D-0E3DABD49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36286" y="1872897"/>
                <a:ext cx="322429" cy="322429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3</a:t>
                </a:r>
                <a:endParaRPr kumimoji="0" lang="en-US" altLang="zh-CN" sz="16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6" name="Oval 21">
                <a:extLst>
                  <a:ext uri="{FF2B5EF4-FFF2-40B4-BE49-F238E27FC236}">
                    <a16:creationId xmlns:a16="http://schemas.microsoft.com/office/drawing/2014/main" id="{92F80814-ACF0-4535-BB16-C533FEFDA7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3857" y="2582240"/>
                <a:ext cx="322429" cy="322429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6</a:t>
                </a:r>
                <a:endParaRPr kumimoji="0" lang="en-US" altLang="zh-CN" sz="16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7" name="Oval 22">
                <a:extLst>
                  <a:ext uri="{FF2B5EF4-FFF2-40B4-BE49-F238E27FC236}">
                    <a16:creationId xmlns:a16="http://schemas.microsoft.com/office/drawing/2014/main" id="{14F74932-E88F-4768-8E1D-CBDA8ECAC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7686" y="2582240"/>
                <a:ext cx="322429" cy="322429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7</a:t>
                </a:r>
                <a:endParaRPr kumimoji="0" lang="en-US" altLang="zh-CN" sz="16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8" name="Oval 23">
                <a:extLst>
                  <a:ext uri="{FF2B5EF4-FFF2-40B4-BE49-F238E27FC236}">
                    <a16:creationId xmlns:a16="http://schemas.microsoft.com/office/drawing/2014/main" id="{07C5B848-6564-4FF7-BAA2-8C901FF05C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0400" y="3291583"/>
                <a:ext cx="322429" cy="322429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12</a:t>
                </a:r>
                <a:endParaRPr kumimoji="0" lang="en-US" altLang="zh-CN" sz="16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9" name="Line 24">
                <a:extLst>
                  <a:ext uri="{FF2B5EF4-FFF2-40B4-BE49-F238E27FC236}">
                    <a16:creationId xmlns:a16="http://schemas.microsoft.com/office/drawing/2014/main" id="{77F01C6C-8FE7-476E-80E3-5828FBF640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49372" y="2904669"/>
                <a:ext cx="193457" cy="3869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0" name="Oval 25">
                <a:extLst>
                  <a:ext uri="{FF2B5EF4-FFF2-40B4-BE49-F238E27FC236}">
                    <a16:creationId xmlns:a16="http://schemas.microsoft.com/office/drawing/2014/main" id="{5FE9A1B1-9A02-47AD-B7F6-ED937C92D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07315" y="3291583"/>
                <a:ext cx="322429" cy="322429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13</a:t>
                </a:r>
                <a:endParaRPr kumimoji="0" lang="en-US" altLang="zh-CN" sz="16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1" name="Line 26">
                <a:extLst>
                  <a:ext uri="{FF2B5EF4-FFF2-40B4-BE49-F238E27FC236}">
                    <a16:creationId xmlns:a16="http://schemas.microsoft.com/office/drawing/2014/main" id="{5F5D5397-D5E2-4E9C-931D-CC5D76270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07315" y="2904669"/>
                <a:ext cx="193457" cy="3869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2" name="Oval 27">
                <a:extLst>
                  <a:ext uri="{FF2B5EF4-FFF2-40B4-BE49-F238E27FC236}">
                    <a16:creationId xmlns:a16="http://schemas.microsoft.com/office/drawing/2014/main" id="{7AFDF144-D484-4F86-B258-8869BB82B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94229" y="3291583"/>
                <a:ext cx="322429" cy="322429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14</a:t>
                </a:r>
                <a:endParaRPr kumimoji="0" lang="en-US" altLang="zh-CN" sz="16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3" name="Line 28">
                <a:extLst>
                  <a:ext uri="{FF2B5EF4-FFF2-40B4-BE49-F238E27FC236}">
                    <a16:creationId xmlns:a16="http://schemas.microsoft.com/office/drawing/2014/main" id="{7C29F151-FB10-415E-9413-F708D3182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423200" y="2904669"/>
                <a:ext cx="193457" cy="3869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4" name="Oval 29">
                <a:extLst>
                  <a:ext uri="{FF2B5EF4-FFF2-40B4-BE49-F238E27FC236}">
                    <a16:creationId xmlns:a16="http://schemas.microsoft.com/office/drawing/2014/main" id="{ECBF6755-15EA-4785-A7DD-E1FF8E8C6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81143" y="3291583"/>
                <a:ext cx="322429" cy="322429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15</a:t>
                </a:r>
                <a:endParaRPr kumimoji="0" lang="en-US" altLang="zh-CN" sz="16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5" name="Line 30">
                <a:extLst>
                  <a:ext uri="{FF2B5EF4-FFF2-40B4-BE49-F238E27FC236}">
                    <a16:creationId xmlns:a16="http://schemas.microsoft.com/office/drawing/2014/main" id="{D0486087-2C0B-4F5C-A0D4-9D9B061AB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81143" y="2904669"/>
                <a:ext cx="193457" cy="3869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9" name="Oval 44">
                <a:extLst>
                  <a:ext uri="{FF2B5EF4-FFF2-40B4-BE49-F238E27FC236}">
                    <a16:creationId xmlns:a16="http://schemas.microsoft.com/office/drawing/2014/main" id="{0C7A57D7-F455-4D11-8A53-66595F569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7971" y="1228040"/>
                <a:ext cx="322429" cy="322429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1</a:t>
                </a:r>
                <a:endParaRPr kumimoji="0" lang="en-US" altLang="zh-CN" sz="16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0" name="Line 45">
                <a:extLst>
                  <a:ext uri="{FF2B5EF4-FFF2-40B4-BE49-F238E27FC236}">
                    <a16:creationId xmlns:a16="http://schemas.microsoft.com/office/drawing/2014/main" id="{9DF78F76-56B0-4D06-BBF1-E612182E95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46571" y="1550469"/>
                <a:ext cx="580372" cy="3869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1" name="Line 46">
                <a:extLst>
                  <a:ext uri="{FF2B5EF4-FFF2-40B4-BE49-F238E27FC236}">
                    <a16:creationId xmlns:a16="http://schemas.microsoft.com/office/drawing/2014/main" id="{187A8394-8ABC-4825-9281-24E516B351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55914" y="1550469"/>
                <a:ext cx="644857" cy="3869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2" name="Line 47">
                <a:extLst>
                  <a:ext uri="{FF2B5EF4-FFF2-40B4-BE49-F238E27FC236}">
                    <a16:creationId xmlns:a16="http://schemas.microsoft.com/office/drawing/2014/main" id="{EAAF1E4E-F916-470D-8D38-D5EAFB84A2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59657" y="2195326"/>
                <a:ext cx="257943" cy="4514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3" name="Line 48">
                <a:extLst>
                  <a:ext uri="{FF2B5EF4-FFF2-40B4-BE49-F238E27FC236}">
                    <a16:creationId xmlns:a16="http://schemas.microsoft.com/office/drawing/2014/main" id="{72B547FC-A35E-43EF-82B8-5911D2E1B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82086" y="2195326"/>
                <a:ext cx="257943" cy="4514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4" name="Line 49">
                <a:extLst>
                  <a:ext uri="{FF2B5EF4-FFF2-40B4-BE49-F238E27FC236}">
                    <a16:creationId xmlns:a16="http://schemas.microsoft.com/office/drawing/2014/main" id="{1BEBC354-0500-4451-8715-BF36B889C0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07315" y="2195326"/>
                <a:ext cx="257943" cy="3869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5" name="Line 50">
                <a:extLst>
                  <a:ext uri="{FF2B5EF4-FFF2-40B4-BE49-F238E27FC236}">
                    <a16:creationId xmlns:a16="http://schemas.microsoft.com/office/drawing/2014/main" id="{E9E36092-8337-457B-9D4E-A481C941EC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29743" y="2195326"/>
                <a:ext cx="322429" cy="4514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10" name="Text Box 55">
              <a:extLst>
                <a:ext uri="{FF2B5EF4-FFF2-40B4-BE49-F238E27FC236}">
                  <a16:creationId xmlns:a16="http://schemas.microsoft.com/office/drawing/2014/main" id="{F20C9B11-A558-48CB-9D14-757B5F01E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6486" y="4020710"/>
              <a:ext cx="775843" cy="535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T4</a:t>
              </a:r>
              <a:endParaRPr lang="en-US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1" name="Text Box 56">
            <a:extLst>
              <a:ext uri="{FF2B5EF4-FFF2-40B4-BE49-F238E27FC236}">
                <a16:creationId xmlns:a16="http://schemas.microsoft.com/office/drawing/2014/main" id="{B77A8F84-3B1E-4631-89DB-7F5C1393A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63" y="652284"/>
            <a:ext cx="2878294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顺序编号的满二叉树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FD53DBC-99E8-4940-8598-B95996E7D30F}"/>
              </a:ext>
            </a:extLst>
          </p:cNvPr>
          <p:cNvSpPr txBox="1"/>
          <p:nvPr/>
        </p:nvSpPr>
        <p:spPr>
          <a:xfrm>
            <a:off x="401060" y="140911"/>
            <a:ext cx="4007963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  <a:sym typeface="+mn-lt"/>
              </a:rPr>
              <a:t>二叉树的性质和特殊二叉树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E965BFB-AEA8-465D-BE48-E3A31F250FD3}"/>
              </a:ext>
            </a:extLst>
          </p:cNvPr>
          <p:cNvSpPr txBox="1"/>
          <p:nvPr/>
        </p:nvSpPr>
        <p:spPr>
          <a:xfrm>
            <a:off x="779763" y="1092795"/>
            <a:ext cx="7848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从根结点起从上到下逐层（层内从左到右）对二叉树的结点进行连续编号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872F0397-147B-4580-A52D-83B43C257AC0}"/>
              </a:ext>
            </a:extLst>
          </p:cNvPr>
          <p:cNvSpPr txBox="1"/>
          <p:nvPr/>
        </p:nvSpPr>
        <p:spPr>
          <a:xfrm>
            <a:off x="1888308" y="3130741"/>
            <a:ext cx="46225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600" dirty="0"/>
              <a:t>设满二叉树有</a:t>
            </a:r>
            <a:r>
              <a:rPr lang="en-US" altLang="zh-CN" sz="1600" dirty="0"/>
              <a:t>n</a:t>
            </a:r>
            <a:r>
              <a:rPr lang="zh-CN" altLang="en-US" sz="1600" dirty="0"/>
              <a:t>个结点，编号为</a:t>
            </a:r>
            <a:r>
              <a:rPr lang="en-US" altLang="zh-CN" sz="1600" dirty="0"/>
              <a:t>1,2,...,n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6667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3175" y="2980167"/>
            <a:ext cx="2162907" cy="2207148"/>
          </a:xfrm>
          <a:prstGeom prst="rect">
            <a:avLst/>
          </a:prstGeom>
        </p:spPr>
      </p:pic>
      <p:grpSp>
        <p:nvGrpSpPr>
          <p:cNvPr id="95" name="组合 94">
            <a:extLst>
              <a:ext uri="{FF2B5EF4-FFF2-40B4-BE49-F238E27FC236}">
                <a16:creationId xmlns:a16="http://schemas.microsoft.com/office/drawing/2014/main" id="{0AC2C420-DE97-4E16-A631-967389F65620}"/>
              </a:ext>
            </a:extLst>
          </p:cNvPr>
          <p:cNvGrpSpPr/>
          <p:nvPr/>
        </p:nvGrpSpPr>
        <p:grpSpPr>
          <a:xfrm>
            <a:off x="1508613" y="2695187"/>
            <a:ext cx="5910250" cy="2006236"/>
            <a:chOff x="609600" y="3190875"/>
            <a:chExt cx="8001000" cy="2715942"/>
          </a:xfrm>
        </p:grpSpPr>
        <p:sp>
          <p:nvSpPr>
            <p:cNvPr id="48" name="Oval 3">
              <a:extLst>
                <a:ext uri="{FF2B5EF4-FFF2-40B4-BE49-F238E27FC236}">
                  <a16:creationId xmlns:a16="http://schemas.microsoft.com/office/drawing/2014/main" id="{D06F5769-8CAB-42F3-969C-9F7C25C3F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31908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Oval 4">
              <a:extLst>
                <a:ext uri="{FF2B5EF4-FFF2-40B4-BE49-F238E27FC236}">
                  <a16:creationId xmlns:a16="http://schemas.microsoft.com/office/drawing/2014/main" id="{1698439D-517A-4842-9B44-2C7D0F450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40290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" name="Line 5">
              <a:extLst>
                <a:ext uri="{FF2B5EF4-FFF2-40B4-BE49-F238E27FC236}">
                  <a16:creationId xmlns:a16="http://schemas.microsoft.com/office/drawing/2014/main" id="{918982BD-CFA2-43B4-8085-E386B04A0A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8800" y="3571875"/>
              <a:ext cx="2286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Oval 6">
              <a:extLst>
                <a:ext uri="{FF2B5EF4-FFF2-40B4-BE49-F238E27FC236}">
                  <a16:creationId xmlns:a16="http://schemas.microsoft.com/office/drawing/2014/main" id="{867A128A-7873-4AA0-89CE-DF1922742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31908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Oval 7">
              <a:extLst>
                <a:ext uri="{FF2B5EF4-FFF2-40B4-BE49-F238E27FC236}">
                  <a16:creationId xmlns:a16="http://schemas.microsoft.com/office/drawing/2014/main" id="{6AF249D9-3BA9-4678-AC5C-05D92C17D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31908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Oval 8">
              <a:extLst>
                <a:ext uri="{FF2B5EF4-FFF2-40B4-BE49-F238E27FC236}">
                  <a16:creationId xmlns:a16="http://schemas.microsoft.com/office/drawing/2014/main" id="{81D4AEB9-526C-4D02-8FAB-9D8A8DD99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0290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Line 9">
              <a:extLst>
                <a:ext uri="{FF2B5EF4-FFF2-40B4-BE49-F238E27FC236}">
                  <a16:creationId xmlns:a16="http://schemas.microsoft.com/office/drawing/2014/main" id="{7531232A-5187-4DB8-918F-1CEAC790F9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4200" y="3571875"/>
              <a:ext cx="304800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5" name="Oval 10">
              <a:extLst>
                <a:ext uri="{FF2B5EF4-FFF2-40B4-BE49-F238E27FC236}">
                  <a16:creationId xmlns:a16="http://schemas.microsoft.com/office/drawing/2014/main" id="{0E46FE6E-A63D-4A0B-BCAA-0FC83CD47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0290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Line 11">
              <a:extLst>
                <a:ext uri="{FF2B5EF4-FFF2-40B4-BE49-F238E27FC236}">
                  <a16:creationId xmlns:a16="http://schemas.microsoft.com/office/drawing/2014/main" id="{D5E139B4-1986-46B7-BC07-9673DE7646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3571875"/>
              <a:ext cx="304800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Oval 12">
              <a:extLst>
                <a:ext uri="{FF2B5EF4-FFF2-40B4-BE49-F238E27FC236}">
                  <a16:creationId xmlns:a16="http://schemas.microsoft.com/office/drawing/2014/main" id="{04DE9617-2A18-44A8-A3F2-BBAA10A25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48672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" name="Line 13">
              <a:extLst>
                <a:ext uri="{FF2B5EF4-FFF2-40B4-BE49-F238E27FC236}">
                  <a16:creationId xmlns:a16="http://schemas.microsoft.com/office/drawing/2014/main" id="{3F3647B4-E74A-4649-9CB6-83BDB7B316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3200" y="4410075"/>
              <a:ext cx="2286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9" name="Oval 14">
              <a:extLst>
                <a:ext uri="{FF2B5EF4-FFF2-40B4-BE49-F238E27FC236}">
                  <a16:creationId xmlns:a16="http://schemas.microsoft.com/office/drawing/2014/main" id="{9BD9396C-1AE3-4C9B-ABD3-353DCC35E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8672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Line 15">
              <a:extLst>
                <a:ext uri="{FF2B5EF4-FFF2-40B4-BE49-F238E27FC236}">
                  <a16:creationId xmlns:a16="http://schemas.microsoft.com/office/drawing/2014/main" id="{0438E108-14AF-4BA0-B587-4C8E42611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0" y="4410075"/>
              <a:ext cx="2286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1" name="Text Box 16">
              <a:extLst>
                <a:ext uri="{FF2B5EF4-FFF2-40B4-BE49-F238E27FC236}">
                  <a16:creationId xmlns:a16="http://schemas.microsoft.com/office/drawing/2014/main" id="{BE236B83-C8DD-4DA8-B42F-430F7DDB6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3571874"/>
              <a:ext cx="914398" cy="490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T1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" name="Text Box 17">
              <a:extLst>
                <a:ext uri="{FF2B5EF4-FFF2-40B4-BE49-F238E27FC236}">
                  <a16:creationId xmlns:a16="http://schemas.microsoft.com/office/drawing/2014/main" id="{EFA7F1AE-608E-4550-9DE9-3260D3059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7652" y="4381712"/>
              <a:ext cx="713179" cy="490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T2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" name="Text Box 18">
              <a:extLst>
                <a:ext uri="{FF2B5EF4-FFF2-40B4-BE49-F238E27FC236}">
                  <a16:creationId xmlns:a16="http://schemas.microsoft.com/office/drawing/2014/main" id="{38384430-4AF8-4E27-934E-669C649E7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5380" y="5285705"/>
              <a:ext cx="734620" cy="621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T3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" name="Text Box 19">
              <a:extLst>
                <a:ext uri="{FF2B5EF4-FFF2-40B4-BE49-F238E27FC236}">
                  <a16:creationId xmlns:a16="http://schemas.microsoft.com/office/drawing/2014/main" id="{A9F4621F-464A-4A90-9410-127682C27F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5042" y="5292725"/>
              <a:ext cx="838199" cy="490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T4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5" name="Text Box 20">
              <a:extLst>
                <a:ext uri="{FF2B5EF4-FFF2-40B4-BE49-F238E27FC236}">
                  <a16:creationId xmlns:a16="http://schemas.microsoft.com/office/drawing/2014/main" id="{4C86BDB6-2945-4236-A0F8-3CB680052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400" y="5292725"/>
              <a:ext cx="838199" cy="490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T5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" name="Oval 21">
              <a:extLst>
                <a:ext uri="{FF2B5EF4-FFF2-40B4-BE49-F238E27FC236}">
                  <a16:creationId xmlns:a16="http://schemas.microsoft.com/office/drawing/2014/main" id="{AAE81151-2AD5-416E-9CF6-FD287B869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1908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7" name="Oval 22">
              <a:extLst>
                <a:ext uri="{FF2B5EF4-FFF2-40B4-BE49-F238E27FC236}">
                  <a16:creationId xmlns:a16="http://schemas.microsoft.com/office/drawing/2014/main" id="{2DD8DCF3-EFE1-4AEC-8DE2-5E44283DE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0290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8" name="Line 23">
              <a:extLst>
                <a:ext uri="{FF2B5EF4-FFF2-40B4-BE49-F238E27FC236}">
                  <a16:creationId xmlns:a16="http://schemas.microsoft.com/office/drawing/2014/main" id="{0EDBAC80-0DB7-4235-B294-12D362730D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1600" y="3571875"/>
              <a:ext cx="381000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9" name="Oval 24">
              <a:extLst>
                <a:ext uri="{FF2B5EF4-FFF2-40B4-BE49-F238E27FC236}">
                  <a16:creationId xmlns:a16="http://schemas.microsoft.com/office/drawing/2014/main" id="{58D406D6-8070-4E50-8459-5F369E0B3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40290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E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0" name="Line 25">
              <a:extLst>
                <a:ext uri="{FF2B5EF4-FFF2-40B4-BE49-F238E27FC236}">
                  <a16:creationId xmlns:a16="http://schemas.microsoft.com/office/drawing/2014/main" id="{A968371A-8352-4F0A-AAB7-89CC81CC8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3571875"/>
              <a:ext cx="381000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1" name="Oval 26">
              <a:extLst>
                <a:ext uri="{FF2B5EF4-FFF2-40B4-BE49-F238E27FC236}">
                  <a16:creationId xmlns:a16="http://schemas.microsoft.com/office/drawing/2014/main" id="{879E0C98-6B6C-40E0-A0F1-7746446A1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8672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D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2" name="Line 27">
              <a:extLst>
                <a:ext uri="{FF2B5EF4-FFF2-40B4-BE49-F238E27FC236}">
                  <a16:creationId xmlns:a16="http://schemas.microsoft.com/office/drawing/2014/main" id="{11B7700C-7DA6-49BC-91EA-20A5E079AF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0600" y="4410075"/>
              <a:ext cx="2286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3" name="Oval 28">
              <a:extLst>
                <a:ext uri="{FF2B5EF4-FFF2-40B4-BE49-F238E27FC236}">
                  <a16:creationId xmlns:a16="http://schemas.microsoft.com/office/drawing/2014/main" id="{46AFB2C9-3106-4188-A90B-86E3BAC54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48672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" name="Line 29">
              <a:extLst>
                <a:ext uri="{FF2B5EF4-FFF2-40B4-BE49-F238E27FC236}">
                  <a16:creationId xmlns:a16="http://schemas.microsoft.com/office/drawing/2014/main" id="{4228DBC4-14CA-4003-8B7F-5E162B6B0C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4410075"/>
              <a:ext cx="2286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5" name="Oval 30">
              <a:extLst>
                <a:ext uri="{FF2B5EF4-FFF2-40B4-BE49-F238E27FC236}">
                  <a16:creationId xmlns:a16="http://schemas.microsoft.com/office/drawing/2014/main" id="{754CD908-428C-48CD-AF3A-70EF33064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48672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F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" name="Line 31">
              <a:extLst>
                <a:ext uri="{FF2B5EF4-FFF2-40B4-BE49-F238E27FC236}">
                  <a16:creationId xmlns:a16="http://schemas.microsoft.com/office/drawing/2014/main" id="{9BC444B8-3BB3-4F71-BD2D-F84F9699E6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67400" y="4410075"/>
              <a:ext cx="2286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7" name="Oval 32">
              <a:extLst>
                <a:ext uri="{FF2B5EF4-FFF2-40B4-BE49-F238E27FC236}">
                  <a16:creationId xmlns:a16="http://schemas.microsoft.com/office/drawing/2014/main" id="{37E6DB9C-E943-4010-92D2-7959E4817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7600" y="31908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8" name="Oval 33">
              <a:extLst>
                <a:ext uri="{FF2B5EF4-FFF2-40B4-BE49-F238E27FC236}">
                  <a16:creationId xmlns:a16="http://schemas.microsoft.com/office/drawing/2014/main" id="{69CE5980-94C6-4579-88EB-36102D0BB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40290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" name="Line 34">
              <a:extLst>
                <a:ext uri="{FF2B5EF4-FFF2-40B4-BE49-F238E27FC236}">
                  <a16:creationId xmlns:a16="http://schemas.microsoft.com/office/drawing/2014/main" id="{1325A1E3-20E1-4042-96A7-410B9577DD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15200" y="3571875"/>
              <a:ext cx="304800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0" name="Oval 35">
              <a:extLst>
                <a:ext uri="{FF2B5EF4-FFF2-40B4-BE49-F238E27FC236}">
                  <a16:creationId xmlns:a16="http://schemas.microsoft.com/office/drawing/2014/main" id="{E4C3284C-2B16-4EB5-8698-B3314C139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4800" y="40290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" name="Line 36">
              <a:extLst>
                <a:ext uri="{FF2B5EF4-FFF2-40B4-BE49-F238E27FC236}">
                  <a16:creationId xmlns:a16="http://schemas.microsoft.com/office/drawing/2014/main" id="{7899B94F-1CCC-48FD-BB33-24A01CDED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96200" y="3571875"/>
              <a:ext cx="304800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Oval 37">
              <a:extLst>
                <a:ext uri="{FF2B5EF4-FFF2-40B4-BE49-F238E27FC236}">
                  <a16:creationId xmlns:a16="http://schemas.microsoft.com/office/drawing/2014/main" id="{9D6ECD90-1CC8-4FA7-A8B4-317151EAB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00" y="48672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3" name="Line 38">
              <a:extLst>
                <a:ext uri="{FF2B5EF4-FFF2-40B4-BE49-F238E27FC236}">
                  <a16:creationId xmlns:a16="http://schemas.microsoft.com/office/drawing/2014/main" id="{69973AC2-1842-4B3A-8BE8-425A6FC22D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4200" y="4410075"/>
              <a:ext cx="2286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Oval 39">
              <a:extLst>
                <a:ext uri="{FF2B5EF4-FFF2-40B4-BE49-F238E27FC236}">
                  <a16:creationId xmlns:a16="http://schemas.microsoft.com/office/drawing/2014/main" id="{864F5FFD-50D7-4A23-B29D-BA0A231AF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672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5" name="Line 40">
              <a:extLst>
                <a:ext uri="{FF2B5EF4-FFF2-40B4-BE49-F238E27FC236}">
                  <a16:creationId xmlns:a16="http://schemas.microsoft.com/office/drawing/2014/main" id="{F6E5FE5C-EF46-4575-84AB-C8BD69D9B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10075"/>
              <a:ext cx="2286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Oval 41">
              <a:extLst>
                <a:ext uri="{FF2B5EF4-FFF2-40B4-BE49-F238E27FC236}">
                  <a16:creationId xmlns:a16="http://schemas.microsoft.com/office/drawing/2014/main" id="{E7E47082-0606-41DD-811E-45E16CBED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200" y="48672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6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7" name="Line 42">
              <a:extLst>
                <a:ext uri="{FF2B5EF4-FFF2-40B4-BE49-F238E27FC236}">
                  <a16:creationId xmlns:a16="http://schemas.microsoft.com/office/drawing/2014/main" id="{BEB1B982-F81E-4F60-9226-D82CC59C7B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24800" y="4410075"/>
              <a:ext cx="2286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Oval 43">
              <a:extLst>
                <a:ext uri="{FF2B5EF4-FFF2-40B4-BE49-F238E27FC236}">
                  <a16:creationId xmlns:a16="http://schemas.microsoft.com/office/drawing/2014/main" id="{CE6B0D6B-1602-4853-914E-F2F9428BE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8672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7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9" name="Line 44">
              <a:extLst>
                <a:ext uri="{FF2B5EF4-FFF2-40B4-BE49-F238E27FC236}">
                  <a16:creationId xmlns:a16="http://schemas.microsoft.com/office/drawing/2014/main" id="{CA6AEF42-91C6-4633-B31C-45414EE992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53400" y="4410075"/>
              <a:ext cx="2286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90" name="Text Box 45">
            <a:extLst>
              <a:ext uri="{FF2B5EF4-FFF2-40B4-BE49-F238E27FC236}">
                <a16:creationId xmlns:a16="http://schemas.microsoft.com/office/drawing/2014/main" id="{A7D8CA1C-ADFA-4129-8F31-24A1A4FD5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99" y="986535"/>
            <a:ext cx="7124755" cy="113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深度为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的有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个结点的二叉树，当且仅当每一个结点都与同深度的满二叉树中编号从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至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的结点一一对应，称之为完全二叉树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（其它教材称为“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顺序二叉树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”）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  <a:endParaRPr lang="zh-CN" altLang="en-US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1" name="Text Box 46">
            <a:extLst>
              <a:ext uri="{FF2B5EF4-FFF2-40B4-BE49-F238E27FC236}">
                <a16:creationId xmlns:a16="http://schemas.microsoft.com/office/drawing/2014/main" id="{A4A5FFAB-B615-41A5-9F7F-AEF9B73E8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575" y="2144769"/>
            <a:ext cx="2881312" cy="38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例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.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完全二叉树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: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C4A34F5A-FD88-4FAD-9A2B-80D633E00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266" y="611634"/>
            <a:ext cx="2878294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完全二叉树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F709A6A-2030-43DB-BFE6-4D737FB11E70}"/>
              </a:ext>
            </a:extLst>
          </p:cNvPr>
          <p:cNvSpPr txBox="1"/>
          <p:nvPr/>
        </p:nvSpPr>
        <p:spPr>
          <a:xfrm>
            <a:off x="401060" y="140911"/>
            <a:ext cx="4007963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  <a:sym typeface="+mn-lt"/>
              </a:rPr>
              <a:t>二叉树的性质和特殊二叉树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2657E9A-77ED-4DE7-92FE-573516B4F974}"/>
              </a:ext>
            </a:extLst>
          </p:cNvPr>
          <p:cNvSpPr/>
          <p:nvPr/>
        </p:nvSpPr>
        <p:spPr>
          <a:xfrm>
            <a:off x="2827577" y="2551171"/>
            <a:ext cx="4814505" cy="2150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EEFCC763-68D7-4B21-9E28-B5DB6BE210B4}"/>
              </a:ext>
            </a:extLst>
          </p:cNvPr>
          <p:cNvSpPr txBox="1"/>
          <p:nvPr/>
        </p:nvSpPr>
        <p:spPr>
          <a:xfrm>
            <a:off x="4398822" y="4706540"/>
            <a:ext cx="23445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深度为</a:t>
            </a: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的完全二叉树</a:t>
            </a:r>
            <a:endParaRPr lang="zh-CN" altLang="en-US" sz="1600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0C150FE-1E81-4CFF-A116-0A6C990BDBA2}"/>
              </a:ext>
            </a:extLst>
          </p:cNvPr>
          <p:cNvSpPr/>
          <p:nvPr/>
        </p:nvSpPr>
        <p:spPr>
          <a:xfrm>
            <a:off x="2047512" y="2640947"/>
            <a:ext cx="843965" cy="1311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3E5DF22F-5628-4CD1-B03D-DDE66F93516C}"/>
              </a:ext>
            </a:extLst>
          </p:cNvPr>
          <p:cNvSpPr txBox="1"/>
          <p:nvPr/>
        </p:nvSpPr>
        <p:spPr>
          <a:xfrm>
            <a:off x="1831034" y="3892006"/>
            <a:ext cx="1238284" cy="701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深度为</a:t>
            </a:r>
            <a:r>
              <a:rPr lang="en-US" altLang="zh-CN" sz="1600" kern="0" dirty="0">
                <a:solidFill>
                  <a:srgbClr val="000000"/>
                </a:solidFill>
                <a:cs typeface="+mn-ea"/>
                <a:sym typeface="+mn-lt"/>
              </a:rPr>
              <a:t>2</a:t>
            </a: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</a:t>
            </a:r>
            <a:endParaRPr kumimoji="0" lang="en-US" altLang="zh-CN" sz="1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600" kern="0" dirty="0">
                <a:solidFill>
                  <a:srgbClr val="000000"/>
                </a:solidFill>
                <a:cs typeface="+mn-ea"/>
                <a:sym typeface="+mn-lt"/>
              </a:rPr>
              <a:t>完全</a:t>
            </a: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二叉树</a:t>
            </a:r>
            <a:endParaRPr lang="zh-CN" altLang="en-US" sz="1600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A3E1C71E-3600-46DA-A889-0147FC75ED3F}"/>
              </a:ext>
            </a:extLst>
          </p:cNvPr>
          <p:cNvSpPr/>
          <p:nvPr/>
        </p:nvSpPr>
        <p:spPr>
          <a:xfrm>
            <a:off x="1459808" y="2593295"/>
            <a:ext cx="499110" cy="777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14173BD-92F7-4645-B6F7-EEE5A17A962E}"/>
              </a:ext>
            </a:extLst>
          </p:cNvPr>
          <p:cNvSpPr txBox="1"/>
          <p:nvPr/>
        </p:nvSpPr>
        <p:spPr>
          <a:xfrm>
            <a:off x="1010997" y="3318606"/>
            <a:ext cx="1271274" cy="701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深度为</a:t>
            </a: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</a:t>
            </a:r>
            <a:endParaRPr kumimoji="0" lang="en-US" altLang="zh-CN" sz="1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600" kern="0" dirty="0">
                <a:solidFill>
                  <a:srgbClr val="000000"/>
                </a:solidFill>
                <a:cs typeface="+mn-ea"/>
                <a:sym typeface="+mn-lt"/>
              </a:rPr>
              <a:t>完全</a:t>
            </a: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二叉树</a:t>
            </a:r>
            <a:endParaRPr lang="zh-CN" altLang="en-US" sz="16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220BDE2-7FDC-42C6-A53D-C0307D865A65}"/>
              </a:ext>
            </a:extLst>
          </p:cNvPr>
          <p:cNvSpPr txBox="1"/>
          <p:nvPr/>
        </p:nvSpPr>
        <p:spPr>
          <a:xfrm>
            <a:off x="5787257" y="1817771"/>
            <a:ext cx="2981772" cy="777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/>
              <a:t>满二叉树一定是完全二叉树，</a:t>
            </a:r>
            <a:endParaRPr lang="en-US" altLang="zh-CN" b="1" dirty="0"/>
          </a:p>
          <a:p>
            <a:pPr>
              <a:lnSpc>
                <a:spcPct val="130000"/>
              </a:lnSpc>
            </a:pPr>
            <a:r>
              <a:rPr lang="zh-CN" altLang="en-US" b="1" dirty="0"/>
              <a:t>反之不成立。 </a:t>
            </a:r>
          </a:p>
        </p:txBody>
      </p:sp>
    </p:spTree>
    <p:extLst>
      <p:ext uri="{BB962C8B-B14F-4D97-AF65-F5344CB8AC3E}">
        <p14:creationId xmlns:p14="http://schemas.microsoft.com/office/powerpoint/2010/main" val="60684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  <p:bldP spid="2" grpId="0" animBg="1"/>
      <p:bldP spid="2" grpId="1" animBg="1"/>
      <p:bldP spid="96" grpId="0" build="allAtOnce"/>
      <p:bldP spid="97" grpId="0" animBg="1"/>
      <p:bldP spid="97" grpId="1" animBg="1"/>
      <p:bldP spid="98" grpId="0" build="allAtOnce"/>
      <p:bldP spid="99" grpId="0" animBg="1"/>
      <p:bldP spid="99" grpId="1" animBg="1"/>
      <p:bldP spid="100" grpId="0" build="allAtOnce"/>
      <p:bldP spid="10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332" y="2937940"/>
            <a:ext cx="2162907" cy="2207148"/>
          </a:xfrm>
          <a:prstGeom prst="rect">
            <a:avLst/>
          </a:prstGeom>
        </p:spPr>
      </p:pic>
      <p:sp>
        <p:nvSpPr>
          <p:cNvPr id="100" name="Rectangle 40">
            <a:extLst>
              <a:ext uri="{FF2B5EF4-FFF2-40B4-BE49-F238E27FC236}">
                <a16:creationId xmlns:a16="http://schemas.microsoft.com/office/drawing/2014/main" id="{70D1BE9E-14A0-4694-BDE7-7F7B18716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271" y="3313456"/>
            <a:ext cx="1682169" cy="37151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例  满二叉树：</a:t>
            </a:r>
            <a:endParaRPr lang="en-US" altLang="zh-CN" sz="18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AF9FCCF-C0BB-4F2B-868C-4CC4ECE34756}"/>
              </a:ext>
            </a:extLst>
          </p:cNvPr>
          <p:cNvGrpSpPr/>
          <p:nvPr/>
        </p:nvGrpSpPr>
        <p:grpSpPr>
          <a:xfrm>
            <a:off x="2885820" y="3662393"/>
            <a:ext cx="808094" cy="1219207"/>
            <a:chOff x="3417825" y="3628388"/>
            <a:chExt cx="808094" cy="1219207"/>
          </a:xfrm>
        </p:grpSpPr>
        <p:sp>
          <p:nvSpPr>
            <p:cNvPr id="63" name="Line 2">
              <a:extLst>
                <a:ext uri="{FF2B5EF4-FFF2-40B4-BE49-F238E27FC236}">
                  <a16:creationId xmlns:a16="http://schemas.microsoft.com/office/drawing/2014/main" id="{2BB44D7F-4259-4102-B2B1-EFE595F16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8809" y="3897752"/>
              <a:ext cx="215491" cy="377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4" name="Oval 54">
              <a:extLst>
                <a:ext uri="{FF2B5EF4-FFF2-40B4-BE49-F238E27FC236}">
                  <a16:creationId xmlns:a16="http://schemas.microsoft.com/office/drawing/2014/main" id="{4AD63E73-C470-4027-8807-2E3E656F0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189" y="3628388"/>
              <a:ext cx="269364" cy="269364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5" name="Oval 55">
              <a:extLst>
                <a:ext uri="{FF2B5EF4-FFF2-40B4-BE49-F238E27FC236}">
                  <a16:creationId xmlns:a16="http://schemas.microsoft.com/office/drawing/2014/main" id="{1C2FB533-70CE-4FB5-B1BC-BDC5CCAA5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7825" y="4220990"/>
              <a:ext cx="269364" cy="269364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6" name="Line 56">
              <a:extLst>
                <a:ext uri="{FF2B5EF4-FFF2-40B4-BE49-F238E27FC236}">
                  <a16:creationId xmlns:a16="http://schemas.microsoft.com/office/drawing/2014/main" id="{B7FFAB39-2686-43DA-84C6-29CFB0CDE2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9444" y="3897752"/>
              <a:ext cx="215491" cy="323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7" name="Oval 57">
              <a:extLst>
                <a:ext uri="{FF2B5EF4-FFF2-40B4-BE49-F238E27FC236}">
                  <a16:creationId xmlns:a16="http://schemas.microsoft.com/office/drawing/2014/main" id="{361C6AC4-0EF7-4545-9ABD-CCD5F9683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6555" y="4220990"/>
              <a:ext cx="269364" cy="269364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8" name="Text Box 58">
              <a:extLst>
                <a:ext uri="{FF2B5EF4-FFF2-40B4-BE49-F238E27FC236}">
                  <a16:creationId xmlns:a16="http://schemas.microsoft.com/office/drawing/2014/main" id="{B603489B-644B-44C6-A84F-C0725A1DA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1541" y="4471872"/>
              <a:ext cx="452759" cy="375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T1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561819FA-10B8-4B76-B111-4925EC0B289E}"/>
              </a:ext>
            </a:extLst>
          </p:cNvPr>
          <p:cNvGrpSpPr/>
          <p:nvPr/>
        </p:nvGrpSpPr>
        <p:grpSpPr>
          <a:xfrm>
            <a:off x="4559725" y="3368221"/>
            <a:ext cx="1346823" cy="1754845"/>
            <a:chOff x="3811210" y="3214443"/>
            <a:chExt cx="1500896" cy="1955595"/>
          </a:xfrm>
        </p:grpSpPr>
        <p:sp>
          <p:nvSpPr>
            <p:cNvPr id="86" name="Oval 26">
              <a:extLst>
                <a:ext uri="{FF2B5EF4-FFF2-40B4-BE49-F238E27FC236}">
                  <a16:creationId xmlns:a16="http://schemas.microsoft.com/office/drawing/2014/main" id="{06DAF53F-49C9-4392-AE75-D7F8B66A0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1568" y="3214443"/>
              <a:ext cx="300179" cy="300179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7" name="Oval 27">
              <a:extLst>
                <a:ext uri="{FF2B5EF4-FFF2-40B4-BE49-F238E27FC236}">
                  <a16:creationId xmlns:a16="http://schemas.microsoft.com/office/drawing/2014/main" id="{A7AE94BA-9B83-4F8C-BF22-DBAB9CC77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53" y="3874837"/>
              <a:ext cx="300179" cy="300179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" name="Line 28">
              <a:extLst>
                <a:ext uri="{FF2B5EF4-FFF2-40B4-BE49-F238E27FC236}">
                  <a16:creationId xmlns:a16="http://schemas.microsoft.com/office/drawing/2014/main" id="{385802F5-6152-4B60-A340-95DA208AB0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1496" y="3514622"/>
              <a:ext cx="240143" cy="4202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Oval 29">
              <a:extLst>
                <a:ext uri="{FF2B5EF4-FFF2-40B4-BE49-F238E27FC236}">
                  <a16:creationId xmlns:a16="http://schemas.microsoft.com/office/drawing/2014/main" id="{F1FC3676-0741-461E-A75B-771B6443E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1783" y="3874837"/>
              <a:ext cx="300179" cy="300179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0" name="Line 30">
              <a:extLst>
                <a:ext uri="{FF2B5EF4-FFF2-40B4-BE49-F238E27FC236}">
                  <a16:creationId xmlns:a16="http://schemas.microsoft.com/office/drawing/2014/main" id="{F15CD235-1B86-4231-B016-F5775A165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1676" y="3514622"/>
              <a:ext cx="240143" cy="4202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Oval 31">
              <a:extLst>
                <a:ext uri="{FF2B5EF4-FFF2-40B4-BE49-F238E27FC236}">
                  <a16:creationId xmlns:a16="http://schemas.microsoft.com/office/drawing/2014/main" id="{B93BC70E-0F39-4DC1-A272-01E8055E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1210" y="4535232"/>
              <a:ext cx="300179" cy="300179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2" name="Line 32">
              <a:extLst>
                <a:ext uri="{FF2B5EF4-FFF2-40B4-BE49-F238E27FC236}">
                  <a16:creationId xmlns:a16="http://schemas.microsoft.com/office/drawing/2014/main" id="{ADFB158E-879B-4BD5-93D4-99827108D7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1317" y="4175017"/>
              <a:ext cx="180108" cy="360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Oval 33">
              <a:extLst>
                <a:ext uri="{FF2B5EF4-FFF2-40B4-BE49-F238E27FC236}">
                  <a16:creationId xmlns:a16="http://schemas.microsoft.com/office/drawing/2014/main" id="{A723BEC9-90B0-4B49-AB28-FA9D17F47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1461" y="4535232"/>
              <a:ext cx="300179" cy="300179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4" name="Line 34">
              <a:extLst>
                <a:ext uri="{FF2B5EF4-FFF2-40B4-BE49-F238E27FC236}">
                  <a16:creationId xmlns:a16="http://schemas.microsoft.com/office/drawing/2014/main" id="{2F337AED-3B39-4C36-8D03-987B7191D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1461" y="4175017"/>
              <a:ext cx="120072" cy="360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Oval 35">
              <a:extLst>
                <a:ext uri="{FF2B5EF4-FFF2-40B4-BE49-F238E27FC236}">
                  <a16:creationId xmlns:a16="http://schemas.microsoft.com/office/drawing/2014/main" id="{8035D828-A7E9-4F4D-8B25-09202EF34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1676" y="4535232"/>
              <a:ext cx="300179" cy="300179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6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6" name="Line 36">
              <a:extLst>
                <a:ext uri="{FF2B5EF4-FFF2-40B4-BE49-F238E27FC236}">
                  <a16:creationId xmlns:a16="http://schemas.microsoft.com/office/drawing/2014/main" id="{AD73B9E2-A77B-4F9D-B5C2-F36E4EBB5E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11747" y="4175017"/>
              <a:ext cx="180108" cy="360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Oval 37">
              <a:extLst>
                <a:ext uri="{FF2B5EF4-FFF2-40B4-BE49-F238E27FC236}">
                  <a16:creationId xmlns:a16="http://schemas.microsoft.com/office/drawing/2014/main" id="{330B63B6-C5EF-4A91-8E20-B247A3428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927" y="4535232"/>
              <a:ext cx="300179" cy="300179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7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8" name="Line 38">
              <a:extLst>
                <a:ext uri="{FF2B5EF4-FFF2-40B4-BE49-F238E27FC236}">
                  <a16:creationId xmlns:a16="http://schemas.microsoft.com/office/drawing/2014/main" id="{27D12B53-1558-423A-ABB3-EF69AAC53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1891" y="4175017"/>
              <a:ext cx="180108" cy="360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9" name="Text Box 59">
              <a:extLst>
                <a:ext uri="{FF2B5EF4-FFF2-40B4-BE49-F238E27FC236}">
                  <a16:creationId xmlns:a16="http://schemas.microsoft.com/office/drawing/2014/main" id="{85CE9D0C-DF96-4A36-9AA3-5E7C67764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8674" y="4751333"/>
              <a:ext cx="563253" cy="418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T2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60">
                <a:extLst>
                  <a:ext uri="{FF2B5EF4-FFF2-40B4-BE49-F238E27FC236}">
                    <a16:creationId xmlns:a16="http://schemas.microsoft.com/office/drawing/2014/main" id="{FA5A7C45-731C-450E-BF54-9430D841A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3047" y="278671"/>
                <a:ext cx="3666686" cy="11748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t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8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 n(n&gt;0)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个结点的完全二叉树的深度</a:t>
                </a:r>
                <a:endPara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fontAlgn="t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8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1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80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ea"/>
                                    <a:sym typeface="+mn-lt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ea"/>
                                    <a:sym typeface="+mn-lt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+1 </a:t>
                </a:r>
              </a:p>
              <a:p>
                <a:pPr fontAlgn="t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8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1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80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ea"/>
                                    <a:sym typeface="+mn-lt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ea"/>
                                    <a:sym typeface="+mn-lt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𝑛</m:t>
                            </m:r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+1</m:t>
                            </m:r>
                          </m:e>
                        </m:func>
                      </m:e>
                    </m:d>
                  </m:oMath>
                </a14:m>
                <a:endParaRPr lang="en-US" altLang="zh-CN" sz="1800" noProof="1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20" name="Rectangle 60">
                <a:extLst>
                  <a:ext uri="{FF2B5EF4-FFF2-40B4-BE49-F238E27FC236}">
                    <a16:creationId xmlns:a16="http://schemas.microsoft.com/office/drawing/2014/main" id="{FA5A7C45-731C-450E-BF54-9430D841A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93047" y="278671"/>
                <a:ext cx="3666686" cy="1174810"/>
              </a:xfrm>
              <a:prstGeom prst="rect">
                <a:avLst/>
              </a:prstGeom>
              <a:blipFill>
                <a:blip r:embed="rId4"/>
                <a:stretch>
                  <a:fillRect l="-1498" r="-333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4">
            <a:extLst>
              <a:ext uri="{FF2B5EF4-FFF2-40B4-BE49-F238E27FC236}">
                <a16:creationId xmlns:a16="http://schemas.microsoft.com/office/drawing/2014/main" id="{A66F1851-ECC2-4248-BBED-20D88EAEA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415" y="1614910"/>
            <a:ext cx="269405" cy="269405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endParaRPr kumimoji="0" lang="en-US" altLang="zh-CN" sz="180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66FD9422-BB1A-4273-A0E0-58993E8CD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821" y="2207603"/>
            <a:ext cx="269405" cy="269405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endParaRPr kumimoji="0" lang="en-US" altLang="zh-CN" sz="180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6" name="Line 6">
            <a:extLst>
              <a:ext uri="{FF2B5EF4-FFF2-40B4-BE49-F238E27FC236}">
                <a16:creationId xmlns:a16="http://schemas.microsoft.com/office/drawing/2014/main" id="{93D4DF1B-1730-408C-86C7-BF1E7582B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058" y="1884315"/>
            <a:ext cx="215525" cy="32328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A148B47-FBB6-407F-8EFF-9DA007056701}"/>
              </a:ext>
            </a:extLst>
          </p:cNvPr>
          <p:cNvGrpSpPr/>
          <p:nvPr/>
        </p:nvGrpSpPr>
        <p:grpSpPr>
          <a:xfrm>
            <a:off x="2386274" y="1561029"/>
            <a:ext cx="1370980" cy="1454790"/>
            <a:chOff x="2386274" y="1561029"/>
            <a:chExt cx="1370980" cy="1454790"/>
          </a:xfrm>
        </p:grpSpPr>
        <p:sp>
          <p:nvSpPr>
            <p:cNvPr id="67" name="Oval 7">
              <a:extLst>
                <a:ext uri="{FF2B5EF4-FFF2-40B4-BE49-F238E27FC236}">
                  <a16:creationId xmlns:a16="http://schemas.microsoft.com/office/drawing/2014/main" id="{96E4EDF7-3235-4C08-B7A4-59ECF0F61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085" y="1561029"/>
              <a:ext cx="269405" cy="269405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8" name="Oval 8">
              <a:extLst>
                <a:ext uri="{FF2B5EF4-FFF2-40B4-BE49-F238E27FC236}">
                  <a16:creationId xmlns:a16="http://schemas.microsoft.com/office/drawing/2014/main" id="{BA095757-4C43-4CB3-9A63-FE3E5E0E8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1799" y="2153722"/>
              <a:ext cx="269405" cy="269405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9" name="Line 9">
              <a:extLst>
                <a:ext uri="{FF2B5EF4-FFF2-40B4-BE49-F238E27FC236}">
                  <a16:creationId xmlns:a16="http://schemas.microsoft.com/office/drawing/2014/main" id="{5C40CC7A-7C20-434B-91A5-498E8A2B1B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7323" y="1830434"/>
              <a:ext cx="215525" cy="377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0" name="Oval 10">
              <a:extLst>
                <a:ext uri="{FF2B5EF4-FFF2-40B4-BE49-F238E27FC236}">
                  <a16:creationId xmlns:a16="http://schemas.microsoft.com/office/drawing/2014/main" id="{FCA3C24C-2B1D-4708-AEB3-AA97A9708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372" y="2153722"/>
              <a:ext cx="269405" cy="269405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" name="Line 11">
              <a:extLst>
                <a:ext uri="{FF2B5EF4-FFF2-40B4-BE49-F238E27FC236}">
                  <a16:creationId xmlns:a16="http://schemas.microsoft.com/office/drawing/2014/main" id="{3E2208EC-725C-4102-A8F6-4F249FC0D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6729" y="1830434"/>
              <a:ext cx="215525" cy="377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2" name="Oval 12">
              <a:extLst>
                <a:ext uri="{FF2B5EF4-FFF2-40B4-BE49-F238E27FC236}">
                  <a16:creationId xmlns:a16="http://schemas.microsoft.com/office/drawing/2014/main" id="{44BF7072-6D2F-483A-8526-011EE5474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6274" y="2746414"/>
              <a:ext cx="269405" cy="269405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" name="Line 13">
              <a:extLst>
                <a:ext uri="{FF2B5EF4-FFF2-40B4-BE49-F238E27FC236}">
                  <a16:creationId xmlns:a16="http://schemas.microsoft.com/office/drawing/2014/main" id="{31BBD9E8-F86D-45E0-9E3C-66024F74CB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7918" y="2423127"/>
              <a:ext cx="161644" cy="3232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4" name="Oval 14">
              <a:extLst>
                <a:ext uri="{FF2B5EF4-FFF2-40B4-BE49-F238E27FC236}">
                  <a16:creationId xmlns:a16="http://schemas.microsoft.com/office/drawing/2014/main" id="{4D56B70E-CED5-40B5-A500-68614F3E8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8967" y="2746414"/>
              <a:ext cx="269405" cy="269405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9" name="Line 39">
              <a:extLst>
                <a:ext uri="{FF2B5EF4-FFF2-40B4-BE49-F238E27FC236}">
                  <a16:creationId xmlns:a16="http://schemas.microsoft.com/office/drawing/2014/main" id="{15FBF98C-FE94-4E1F-9FD5-7C0D28792B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0610" y="2423127"/>
              <a:ext cx="161644" cy="3232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1" name="Text Box 41">
              <a:extLst>
                <a:ext uri="{FF2B5EF4-FFF2-40B4-BE49-F238E27FC236}">
                  <a16:creationId xmlns:a16="http://schemas.microsoft.com/office/drawing/2014/main" id="{ED2D3D95-23E2-4B86-866B-A097A392A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763" y="2593733"/>
              <a:ext cx="459491" cy="39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T2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2" name="Text Box 42">
            <a:extLst>
              <a:ext uri="{FF2B5EF4-FFF2-40B4-BE49-F238E27FC236}">
                <a16:creationId xmlns:a16="http://schemas.microsoft.com/office/drawing/2014/main" id="{416983C5-C929-4AAC-A580-DEDA673B4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343" y="2293096"/>
            <a:ext cx="476240" cy="41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T1</a:t>
            </a:r>
            <a:endParaRPr lang="en-US" altLang="zh-CN" sz="18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BF480C6-9C84-4451-8EAE-1E54EE2B29B5}"/>
              </a:ext>
            </a:extLst>
          </p:cNvPr>
          <p:cNvGrpSpPr/>
          <p:nvPr/>
        </p:nvGrpSpPr>
        <p:grpSpPr>
          <a:xfrm>
            <a:off x="4083529" y="1553152"/>
            <a:ext cx="1347027" cy="1454790"/>
            <a:chOff x="3894945" y="1561029"/>
            <a:chExt cx="1347027" cy="1454790"/>
          </a:xfrm>
        </p:grpSpPr>
        <p:sp>
          <p:nvSpPr>
            <p:cNvPr id="75" name="Oval 15">
              <a:extLst>
                <a:ext uri="{FF2B5EF4-FFF2-40B4-BE49-F238E27FC236}">
                  <a16:creationId xmlns:a16="http://schemas.microsoft.com/office/drawing/2014/main" id="{0B613C54-3160-4D4C-9D07-2090D404D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637" y="1561029"/>
              <a:ext cx="269405" cy="269405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" name="Oval 16">
              <a:extLst>
                <a:ext uri="{FF2B5EF4-FFF2-40B4-BE49-F238E27FC236}">
                  <a16:creationId xmlns:a16="http://schemas.microsoft.com/office/drawing/2014/main" id="{943228D5-24EB-4557-B359-7117314A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350" y="2153722"/>
              <a:ext cx="269405" cy="269405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" name="Line 17">
              <a:extLst>
                <a:ext uri="{FF2B5EF4-FFF2-40B4-BE49-F238E27FC236}">
                  <a16:creationId xmlns:a16="http://schemas.microsoft.com/office/drawing/2014/main" id="{017B3EB8-3B09-4590-823D-0E6AD585D8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9875" y="1830434"/>
              <a:ext cx="215525" cy="377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8" name="Oval 18">
              <a:extLst>
                <a:ext uri="{FF2B5EF4-FFF2-40B4-BE49-F238E27FC236}">
                  <a16:creationId xmlns:a16="http://schemas.microsoft.com/office/drawing/2014/main" id="{A720CC19-6B6C-4B7E-957C-4A192CD9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0924" y="2153722"/>
              <a:ext cx="269405" cy="269405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" name="Line 19">
              <a:extLst>
                <a:ext uri="{FF2B5EF4-FFF2-40B4-BE49-F238E27FC236}">
                  <a16:creationId xmlns:a16="http://schemas.microsoft.com/office/drawing/2014/main" id="{B96C0736-A39C-48B2-985D-4E685979CA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9280" y="1830434"/>
              <a:ext cx="215525" cy="377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0" name="Oval 20">
              <a:extLst>
                <a:ext uri="{FF2B5EF4-FFF2-40B4-BE49-F238E27FC236}">
                  <a16:creationId xmlns:a16="http://schemas.microsoft.com/office/drawing/2014/main" id="{2287038F-27C4-481E-848E-AA4C52C9B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280" y="2746414"/>
              <a:ext cx="269405" cy="269405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" name="Line 21">
              <a:extLst>
                <a:ext uri="{FF2B5EF4-FFF2-40B4-BE49-F238E27FC236}">
                  <a16:creationId xmlns:a16="http://schemas.microsoft.com/office/drawing/2014/main" id="{FD590B0D-D166-46DD-A58A-47E02F9D20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7042" y="2423127"/>
              <a:ext cx="161644" cy="3232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Oval 22">
              <a:extLst>
                <a:ext uri="{FF2B5EF4-FFF2-40B4-BE49-F238E27FC236}">
                  <a16:creationId xmlns:a16="http://schemas.microsoft.com/office/drawing/2014/main" id="{0D223E9D-B0B4-4079-B9F4-F214A5623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2567" y="2746414"/>
              <a:ext cx="269405" cy="269405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6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3" name="Line 23">
              <a:extLst>
                <a:ext uri="{FF2B5EF4-FFF2-40B4-BE49-F238E27FC236}">
                  <a16:creationId xmlns:a16="http://schemas.microsoft.com/office/drawing/2014/main" id="{223C1C92-C109-4E8C-BEDA-9EE8B05B6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2567" y="2423127"/>
              <a:ext cx="161644" cy="3232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Oval 24">
              <a:extLst>
                <a:ext uri="{FF2B5EF4-FFF2-40B4-BE49-F238E27FC236}">
                  <a16:creationId xmlns:a16="http://schemas.microsoft.com/office/drawing/2014/main" id="{AD1AA603-EFB8-4745-9AC4-2D2198BF6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5994" y="2746414"/>
              <a:ext cx="269405" cy="269405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5" name="Line 25">
              <a:extLst>
                <a:ext uri="{FF2B5EF4-FFF2-40B4-BE49-F238E27FC236}">
                  <a16:creationId xmlns:a16="http://schemas.microsoft.com/office/drawing/2014/main" id="{53B8BCDD-BDD9-429C-A8B7-078A48568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5994" y="2423127"/>
              <a:ext cx="107762" cy="3232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Text Box 43">
              <a:extLst>
                <a:ext uri="{FF2B5EF4-FFF2-40B4-BE49-F238E27FC236}">
                  <a16:creationId xmlns:a16="http://schemas.microsoft.com/office/drawing/2014/main" id="{472E0CD4-0DCA-469A-8C74-0DC1FFB04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4945" y="2598240"/>
              <a:ext cx="459492" cy="339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T3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E90978D-6BF6-49CB-8FAF-ABD156258A0E}"/>
              </a:ext>
            </a:extLst>
          </p:cNvPr>
          <p:cNvGrpSpPr/>
          <p:nvPr/>
        </p:nvGrpSpPr>
        <p:grpSpPr>
          <a:xfrm>
            <a:off x="6218174" y="1553152"/>
            <a:ext cx="1023741" cy="1454790"/>
            <a:chOff x="5726902" y="1561029"/>
            <a:chExt cx="1023741" cy="1454790"/>
          </a:xfrm>
        </p:grpSpPr>
        <p:sp>
          <p:nvSpPr>
            <p:cNvPr id="104" name="Oval 44">
              <a:extLst>
                <a:ext uri="{FF2B5EF4-FFF2-40B4-BE49-F238E27FC236}">
                  <a16:creationId xmlns:a16="http://schemas.microsoft.com/office/drawing/2014/main" id="{D8A306EA-A0AE-42C5-9BF5-FA1759F16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308" y="1561029"/>
              <a:ext cx="269405" cy="269405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5" name="Oval 45">
              <a:extLst>
                <a:ext uri="{FF2B5EF4-FFF2-40B4-BE49-F238E27FC236}">
                  <a16:creationId xmlns:a16="http://schemas.microsoft.com/office/drawing/2014/main" id="{E1174A3B-4CEC-4409-BF11-F3617167D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902" y="2153722"/>
              <a:ext cx="269405" cy="269405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" name="Line 46">
              <a:extLst>
                <a:ext uri="{FF2B5EF4-FFF2-40B4-BE49-F238E27FC236}">
                  <a16:creationId xmlns:a16="http://schemas.microsoft.com/office/drawing/2014/main" id="{4F832648-CB7D-4D94-9E5E-BB39639B8C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88546" y="1830434"/>
              <a:ext cx="161644" cy="3232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7" name="Oval 47">
              <a:extLst>
                <a:ext uri="{FF2B5EF4-FFF2-40B4-BE49-F238E27FC236}">
                  <a16:creationId xmlns:a16="http://schemas.microsoft.com/office/drawing/2014/main" id="{3237B3E8-BF18-4FCB-91D3-BD70630CA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5713" y="2153722"/>
              <a:ext cx="269405" cy="269405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" name="Line 48">
              <a:extLst>
                <a:ext uri="{FF2B5EF4-FFF2-40B4-BE49-F238E27FC236}">
                  <a16:creationId xmlns:a16="http://schemas.microsoft.com/office/drawing/2014/main" id="{CD608F59-CA3C-417B-B2BA-39FB51239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57951" y="1830434"/>
              <a:ext cx="215525" cy="3232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9" name="Oval 49">
              <a:extLst>
                <a:ext uri="{FF2B5EF4-FFF2-40B4-BE49-F238E27FC236}">
                  <a16:creationId xmlns:a16="http://schemas.microsoft.com/office/drawing/2014/main" id="{C5738D0E-F1DA-483C-8152-4F86DEC43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1238" y="2746414"/>
              <a:ext cx="269405" cy="269405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" name="Line 50">
              <a:extLst>
                <a:ext uri="{FF2B5EF4-FFF2-40B4-BE49-F238E27FC236}">
                  <a16:creationId xmlns:a16="http://schemas.microsoft.com/office/drawing/2014/main" id="{78308E66-A49F-4F1F-8F57-E3F901755B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11832" y="2423127"/>
              <a:ext cx="161644" cy="3232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1" name="Line 51">
              <a:extLst>
                <a:ext uri="{FF2B5EF4-FFF2-40B4-BE49-F238E27FC236}">
                  <a16:creationId xmlns:a16="http://schemas.microsoft.com/office/drawing/2014/main" id="{D7DA456D-5447-449F-95AB-DF86F6C67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7357" y="2423127"/>
              <a:ext cx="161644" cy="3232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2" name="Oval 52">
              <a:extLst>
                <a:ext uri="{FF2B5EF4-FFF2-40B4-BE49-F238E27FC236}">
                  <a16:creationId xmlns:a16="http://schemas.microsoft.com/office/drawing/2014/main" id="{C5A929E0-5A2B-41F6-99FB-DC23C6F6E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0189" y="2746414"/>
              <a:ext cx="269405" cy="269405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3" name="Text Box 53">
            <a:extLst>
              <a:ext uri="{FF2B5EF4-FFF2-40B4-BE49-F238E27FC236}">
                <a16:creationId xmlns:a16="http://schemas.microsoft.com/office/drawing/2014/main" id="{B06F9A12-BC52-45A5-82F7-0E2C0DB6D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6307" y="2592962"/>
            <a:ext cx="510747" cy="339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T4</a:t>
            </a:r>
            <a:endParaRPr lang="en-US" altLang="zh-CN" sz="18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1" name="Text Box 61">
            <a:extLst>
              <a:ext uri="{FF2B5EF4-FFF2-40B4-BE49-F238E27FC236}">
                <a16:creationId xmlns:a16="http://schemas.microsoft.com/office/drawing/2014/main" id="{63136D01-50DB-4108-85E6-5F543327B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449" y="1070529"/>
            <a:ext cx="2089517" cy="36933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例 非完全二叉树：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2" name="Text Box 56">
            <a:extLst>
              <a:ext uri="{FF2B5EF4-FFF2-40B4-BE49-F238E27FC236}">
                <a16:creationId xmlns:a16="http://schemas.microsoft.com/office/drawing/2014/main" id="{1B06CA52-EB56-4ABD-A272-D6CE4BCFF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266" y="611634"/>
            <a:ext cx="2878294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完全二叉树</a:t>
            </a: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7C33DBC2-A78A-4A70-89D6-7F0B264A4789}"/>
              </a:ext>
            </a:extLst>
          </p:cNvPr>
          <p:cNvSpPr txBox="1"/>
          <p:nvPr/>
        </p:nvSpPr>
        <p:spPr>
          <a:xfrm>
            <a:off x="401060" y="140911"/>
            <a:ext cx="4007963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  <a:sym typeface="+mn-lt"/>
              </a:rPr>
              <a:t>二叉树的性质和特殊二叉树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064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20" grpId="0" animBg="1"/>
      <p:bldP spid="64" grpId="0" animBg="1"/>
      <p:bldP spid="65" grpId="0" animBg="1"/>
      <p:bldP spid="66" grpId="0" animBg="1"/>
      <p:bldP spid="102" grpId="0"/>
      <p:bldP spid="113" grpId="0"/>
      <p:bldP spid="1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332" y="2937940"/>
            <a:ext cx="2162907" cy="2207148"/>
          </a:xfrm>
          <a:prstGeom prst="rect">
            <a:avLst/>
          </a:prstGeom>
        </p:spPr>
      </p:pic>
      <p:sp>
        <p:nvSpPr>
          <p:cNvPr id="122" name="Text Box 56">
            <a:extLst>
              <a:ext uri="{FF2B5EF4-FFF2-40B4-BE49-F238E27FC236}">
                <a16:creationId xmlns:a16="http://schemas.microsoft.com/office/drawing/2014/main" id="{1B06CA52-EB56-4ABD-A272-D6CE4BCFF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718" y="733177"/>
            <a:ext cx="4250616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深度为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k 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的完全二叉树的特点或性质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:</a:t>
            </a:r>
            <a:endParaRPr lang="zh-CN" altLang="en-US" sz="1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7C33DBC2-A78A-4A70-89D6-7F0B264A4789}"/>
              </a:ext>
            </a:extLst>
          </p:cNvPr>
          <p:cNvSpPr txBox="1"/>
          <p:nvPr/>
        </p:nvSpPr>
        <p:spPr>
          <a:xfrm>
            <a:off x="388133" y="196472"/>
            <a:ext cx="4007963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  <a:sym typeface="+mn-lt"/>
              </a:rPr>
              <a:t>二叉树的性质和特殊二叉树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FB2BA690-9A65-4F15-B900-CCFB16949299}"/>
              </a:ext>
            </a:extLst>
          </p:cNvPr>
          <p:cNvGrpSpPr/>
          <p:nvPr/>
        </p:nvGrpSpPr>
        <p:grpSpPr>
          <a:xfrm>
            <a:off x="2257413" y="2768827"/>
            <a:ext cx="1370980" cy="1454790"/>
            <a:chOff x="2386274" y="1561029"/>
            <a:chExt cx="1370980" cy="1454790"/>
          </a:xfrm>
        </p:grpSpPr>
        <p:sp>
          <p:nvSpPr>
            <p:cNvPr id="126" name="Oval 7">
              <a:extLst>
                <a:ext uri="{FF2B5EF4-FFF2-40B4-BE49-F238E27FC236}">
                  <a16:creationId xmlns:a16="http://schemas.microsoft.com/office/drawing/2014/main" id="{9AACD998-0DC9-4705-AF79-CB389814D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085" y="1561029"/>
              <a:ext cx="269405" cy="269405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7" name="Oval 8">
              <a:extLst>
                <a:ext uri="{FF2B5EF4-FFF2-40B4-BE49-F238E27FC236}">
                  <a16:creationId xmlns:a16="http://schemas.microsoft.com/office/drawing/2014/main" id="{980E052A-C510-4161-9FC5-ECB4E951C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1799" y="2153722"/>
              <a:ext cx="269405" cy="269405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8" name="Line 9">
              <a:extLst>
                <a:ext uri="{FF2B5EF4-FFF2-40B4-BE49-F238E27FC236}">
                  <a16:creationId xmlns:a16="http://schemas.microsoft.com/office/drawing/2014/main" id="{63EEE25F-BC15-499D-A927-D92710A153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7323" y="1830434"/>
              <a:ext cx="215525" cy="377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9" name="Oval 10">
              <a:extLst>
                <a:ext uri="{FF2B5EF4-FFF2-40B4-BE49-F238E27FC236}">
                  <a16:creationId xmlns:a16="http://schemas.microsoft.com/office/drawing/2014/main" id="{B00166ED-1562-4F5A-AC8C-658B903C1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372" y="2153722"/>
              <a:ext cx="269405" cy="269405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0" name="Line 11">
              <a:extLst>
                <a:ext uri="{FF2B5EF4-FFF2-40B4-BE49-F238E27FC236}">
                  <a16:creationId xmlns:a16="http://schemas.microsoft.com/office/drawing/2014/main" id="{7C92F484-1419-4A20-AE43-E70F5BDBF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6729" y="1830434"/>
              <a:ext cx="215525" cy="377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1" name="Oval 12">
              <a:extLst>
                <a:ext uri="{FF2B5EF4-FFF2-40B4-BE49-F238E27FC236}">
                  <a16:creationId xmlns:a16="http://schemas.microsoft.com/office/drawing/2014/main" id="{53C3999F-C8DE-4953-9021-86CBD65E1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6274" y="2746414"/>
              <a:ext cx="269405" cy="269405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2" name="Line 13">
              <a:extLst>
                <a:ext uri="{FF2B5EF4-FFF2-40B4-BE49-F238E27FC236}">
                  <a16:creationId xmlns:a16="http://schemas.microsoft.com/office/drawing/2014/main" id="{23BE9C76-FF48-43E1-8A73-BF332BCC0D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7918" y="2423127"/>
              <a:ext cx="161644" cy="3232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3" name="Oval 14">
              <a:extLst>
                <a:ext uri="{FF2B5EF4-FFF2-40B4-BE49-F238E27FC236}">
                  <a16:creationId xmlns:a16="http://schemas.microsoft.com/office/drawing/2014/main" id="{DB96A24D-4561-4109-99ED-782F0FDF9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6825" y="2746413"/>
              <a:ext cx="269405" cy="269405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4" name="Line 39">
              <a:extLst>
                <a:ext uri="{FF2B5EF4-FFF2-40B4-BE49-F238E27FC236}">
                  <a16:creationId xmlns:a16="http://schemas.microsoft.com/office/drawing/2014/main" id="{6A18B54E-AEA8-4B1D-9585-09FA839A9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8864" y="2423127"/>
              <a:ext cx="269405" cy="3232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5" name="Text Box 41">
              <a:extLst>
                <a:ext uri="{FF2B5EF4-FFF2-40B4-BE49-F238E27FC236}">
                  <a16:creationId xmlns:a16="http://schemas.microsoft.com/office/drawing/2014/main" id="{6588FAA9-5F95-4983-9F1C-A49B7DC3C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763" y="2593733"/>
              <a:ext cx="459491" cy="418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T1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47" name="文本框 146">
            <a:extLst>
              <a:ext uri="{FF2B5EF4-FFF2-40B4-BE49-F238E27FC236}">
                <a16:creationId xmlns:a16="http://schemas.microsoft.com/office/drawing/2014/main" id="{1272A46F-2C60-4A08-9FFC-CFDA7FF10123}"/>
              </a:ext>
            </a:extLst>
          </p:cNvPr>
          <p:cNvSpPr txBox="1"/>
          <p:nvPr/>
        </p:nvSpPr>
        <p:spPr>
          <a:xfrm>
            <a:off x="724718" y="1203645"/>
            <a:ext cx="7471108" cy="777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任意结点</a:t>
            </a:r>
            <a:r>
              <a:rPr lang="en-US" altLang="zh-CN" dirty="0" err="1"/>
              <a:t>i</a:t>
            </a:r>
            <a:r>
              <a:rPr lang="zh-CN" altLang="en-US" dirty="0"/>
              <a:t>，其左右子树的深度分别表示为</a:t>
            </a:r>
            <a:r>
              <a:rPr lang="en-US" altLang="zh-CN" dirty="0">
                <a:solidFill>
                  <a:srgbClr val="FF0000"/>
                </a:solidFill>
              </a:rPr>
              <a:t>Lh</a:t>
            </a:r>
            <a:r>
              <a:rPr lang="en-US" altLang="zh-CN" baseline="-25000" dirty="0">
                <a:solidFill>
                  <a:srgbClr val="FF0000"/>
                </a:solidFill>
              </a:rPr>
              <a:t>i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FF0000"/>
                </a:solidFill>
              </a:rPr>
              <a:t>Rh</a:t>
            </a:r>
            <a:r>
              <a:rPr lang="en-US" altLang="zh-CN" baseline="-25000" dirty="0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，则</a:t>
            </a:r>
            <a:r>
              <a:rPr lang="en-US" altLang="zh-CN" dirty="0">
                <a:solidFill>
                  <a:srgbClr val="FF0000"/>
                </a:solidFill>
              </a:rPr>
              <a:t>Lh</a:t>
            </a:r>
            <a:r>
              <a:rPr lang="en-US" altLang="zh-CN" baseline="-25000" dirty="0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 - Rh</a:t>
            </a:r>
            <a:r>
              <a:rPr lang="en-US" altLang="zh-CN" baseline="-25000" dirty="0">
                <a:solidFill>
                  <a:srgbClr val="FF0000"/>
                </a:solidFill>
              </a:rPr>
              <a:t>i</a:t>
            </a:r>
            <a:r>
              <a:rPr lang="zh-CN" altLang="en-US" dirty="0"/>
              <a:t>等于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，即叶结点只可能出现在层次最大或次最大的两层上。</a:t>
            </a:r>
          </a:p>
        </p:txBody>
      </p: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3A061E4E-9350-4BF9-B824-9EA3E572A77A}"/>
              </a:ext>
            </a:extLst>
          </p:cNvPr>
          <p:cNvGrpSpPr/>
          <p:nvPr/>
        </p:nvGrpSpPr>
        <p:grpSpPr>
          <a:xfrm>
            <a:off x="4583695" y="2688005"/>
            <a:ext cx="1155455" cy="1454789"/>
            <a:chOff x="2601799" y="1561029"/>
            <a:chExt cx="1155455" cy="1454789"/>
          </a:xfrm>
        </p:grpSpPr>
        <p:sp>
          <p:nvSpPr>
            <p:cNvPr id="149" name="Oval 7">
              <a:extLst>
                <a:ext uri="{FF2B5EF4-FFF2-40B4-BE49-F238E27FC236}">
                  <a16:creationId xmlns:a16="http://schemas.microsoft.com/office/drawing/2014/main" id="{D38CAF50-1994-40DB-AB5A-2B7BE9DDD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085" y="1561029"/>
              <a:ext cx="269405" cy="269405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0" name="Oval 8">
              <a:extLst>
                <a:ext uri="{FF2B5EF4-FFF2-40B4-BE49-F238E27FC236}">
                  <a16:creationId xmlns:a16="http://schemas.microsoft.com/office/drawing/2014/main" id="{390EA057-6936-47BE-A7A8-663CA5366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1799" y="2153722"/>
              <a:ext cx="269405" cy="269405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1" name="Line 9">
              <a:extLst>
                <a:ext uri="{FF2B5EF4-FFF2-40B4-BE49-F238E27FC236}">
                  <a16:creationId xmlns:a16="http://schemas.microsoft.com/office/drawing/2014/main" id="{2C3C2B29-E1FD-4F59-8C1D-F21DB831AC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7323" y="1830434"/>
              <a:ext cx="215525" cy="377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2" name="Oval 10">
              <a:extLst>
                <a:ext uri="{FF2B5EF4-FFF2-40B4-BE49-F238E27FC236}">
                  <a16:creationId xmlns:a16="http://schemas.microsoft.com/office/drawing/2014/main" id="{4381241F-867B-490B-8CE4-3BF64DAC8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372" y="2153722"/>
              <a:ext cx="269405" cy="269405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3" name="Line 11">
              <a:extLst>
                <a:ext uri="{FF2B5EF4-FFF2-40B4-BE49-F238E27FC236}">
                  <a16:creationId xmlns:a16="http://schemas.microsoft.com/office/drawing/2014/main" id="{58BF866C-A1A7-46B6-AC29-2EACC5C00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6729" y="1830434"/>
              <a:ext cx="215525" cy="377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6" name="Oval 14">
              <a:extLst>
                <a:ext uri="{FF2B5EF4-FFF2-40B4-BE49-F238E27FC236}">
                  <a16:creationId xmlns:a16="http://schemas.microsoft.com/office/drawing/2014/main" id="{32911C58-1A2C-4348-949C-75779C18F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6825" y="2746413"/>
              <a:ext cx="269405" cy="269405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7" name="Line 39">
              <a:extLst>
                <a:ext uri="{FF2B5EF4-FFF2-40B4-BE49-F238E27FC236}">
                  <a16:creationId xmlns:a16="http://schemas.microsoft.com/office/drawing/2014/main" id="{33AE58E4-7271-450C-967F-9E0956826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8864" y="2423127"/>
              <a:ext cx="269405" cy="3232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8" name="Text Box 41">
              <a:extLst>
                <a:ext uri="{FF2B5EF4-FFF2-40B4-BE49-F238E27FC236}">
                  <a16:creationId xmlns:a16="http://schemas.microsoft.com/office/drawing/2014/main" id="{53148D72-E062-4995-8369-C79EAE04E9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763" y="2593733"/>
              <a:ext cx="459491" cy="39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T2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59" name="文本框 158">
            <a:extLst>
              <a:ext uri="{FF2B5EF4-FFF2-40B4-BE49-F238E27FC236}">
                <a16:creationId xmlns:a16="http://schemas.microsoft.com/office/drawing/2014/main" id="{66CEDB64-C487-4539-99C3-1865E7055380}"/>
              </a:ext>
            </a:extLst>
          </p:cNvPr>
          <p:cNvSpPr txBox="1"/>
          <p:nvPr/>
        </p:nvSpPr>
        <p:spPr>
          <a:xfrm>
            <a:off x="5936473" y="3183979"/>
            <a:ext cx="218654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Lh</a:t>
            </a:r>
            <a:r>
              <a:rPr lang="en-US" altLang="zh-CN" baseline="-25000" dirty="0">
                <a:solidFill>
                  <a:srgbClr val="FF0000"/>
                </a:solidFill>
              </a:rPr>
              <a:t>2 </a:t>
            </a:r>
            <a:r>
              <a:rPr lang="en-US" altLang="zh-CN" dirty="0">
                <a:solidFill>
                  <a:srgbClr val="FF0000"/>
                </a:solidFill>
              </a:rPr>
              <a:t>- Rh</a:t>
            </a:r>
            <a:r>
              <a:rPr lang="en-US" altLang="zh-CN" baseline="-25000" dirty="0">
                <a:solidFill>
                  <a:srgbClr val="FF0000"/>
                </a:solidFill>
              </a:rPr>
              <a:t>2 </a:t>
            </a:r>
            <a:r>
              <a:rPr lang="en-US" altLang="zh-CN" dirty="0">
                <a:solidFill>
                  <a:srgbClr val="FF0000"/>
                </a:solidFill>
              </a:rPr>
              <a:t>= 0-1 = 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029B120F-55B5-4008-8CDD-E9A01143D6A9}"/>
              </a:ext>
            </a:extLst>
          </p:cNvPr>
          <p:cNvSpPr txBox="1"/>
          <p:nvPr/>
        </p:nvSpPr>
        <p:spPr>
          <a:xfrm>
            <a:off x="5936473" y="3601878"/>
            <a:ext cx="218654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T2</a:t>
            </a:r>
            <a:r>
              <a:rPr lang="zh-CN" altLang="en-US" dirty="0"/>
              <a:t>不是完全二叉树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7190DA73-F688-4A62-8930-46202189740B}"/>
                  </a:ext>
                </a:extLst>
              </p:cNvPr>
              <p:cNvSpPr txBox="1"/>
              <p:nvPr/>
            </p:nvSpPr>
            <p:spPr>
              <a:xfrm>
                <a:off x="758550" y="2048370"/>
                <a:ext cx="5670284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p"/>
                </a:pPr>
                <a:r>
                  <a:rPr lang="zh-CN" altLang="en-US" dirty="0"/>
                  <a:t>完全二叉树结点数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满足：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−1&lt;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7190DA73-F688-4A62-8930-462021897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50" y="2048370"/>
                <a:ext cx="5670284" cy="374270"/>
              </a:xfrm>
              <a:prstGeom prst="rect">
                <a:avLst/>
              </a:prstGeom>
              <a:blipFill>
                <a:blip r:embed="rId4"/>
                <a:stretch>
                  <a:fillRect l="-644" t="-655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42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159" grpId="0"/>
      <p:bldP spid="16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3175" y="2980167"/>
            <a:ext cx="2162907" cy="2207148"/>
          </a:xfrm>
          <a:prstGeom prst="rect">
            <a:avLst/>
          </a:prstGeom>
        </p:spPr>
      </p:pic>
      <p:sp>
        <p:nvSpPr>
          <p:cNvPr id="62" name="文本框 37">
            <a:extLst>
              <a:ext uri="{FF2B5EF4-FFF2-40B4-BE49-F238E27FC236}">
                <a16:creationId xmlns:a16="http://schemas.microsoft.com/office/drawing/2014/main" id="{7F26BE04-DCC8-4E8C-B427-8E687A694236}"/>
              </a:ext>
            </a:extLst>
          </p:cNvPr>
          <p:cNvSpPr txBox="1"/>
          <p:nvPr/>
        </p:nvSpPr>
        <p:spPr>
          <a:xfrm>
            <a:off x="392717" y="184743"/>
            <a:ext cx="3259160" cy="5305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6.2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二叉树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(binary tree)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A1A401F-DEE0-4A50-810F-83E7E6B103A0}"/>
              </a:ext>
            </a:extLst>
          </p:cNvPr>
          <p:cNvSpPr txBox="1"/>
          <p:nvPr/>
        </p:nvSpPr>
        <p:spPr>
          <a:xfrm>
            <a:off x="924076" y="792259"/>
            <a:ext cx="4007963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  <a:sym typeface="+mn-lt"/>
              </a:rPr>
              <a:t>二叉树的性质和特殊二叉树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 Box 31">
                <a:extLst>
                  <a:ext uri="{FF2B5EF4-FFF2-40B4-BE49-F238E27FC236}">
                    <a16:creationId xmlns:a16="http://schemas.microsoft.com/office/drawing/2014/main" id="{6D1B39B0-D807-4761-A870-52AFE355E5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1620" y="1245525"/>
                <a:ext cx="7956884" cy="4158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+mn-ea"/>
                    <a:sym typeface="+mn-lt"/>
                  </a:rPr>
                  <a:t>  </a:t>
                </a:r>
                <a:r>
                  <a:rPr lang="zh-CN" altLang="en-US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+mn-ea"/>
                    <a:sym typeface="+mn-lt"/>
                  </a:rPr>
                  <a:t>性质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r>
                  <a:rPr lang="zh-CN" altLang="en-US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+mn-ea"/>
                    <a:sym typeface="+mn-lt"/>
                  </a:rPr>
                  <a:t>：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结点数为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n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的完全二叉树，其深度为：</a:t>
                </a:r>
                <a:r>
                  <a:rPr lang="zh-CN" altLang="en-US" sz="1800" noProof="1">
                    <a:solidFill>
                      <a:srgbClr val="000000"/>
                    </a:solidFill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sz="1800" i="1" noProof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1800" dirty="0">
                            <a:solidFill>
                              <a:srgbClr val="000000"/>
                            </a:solidFill>
                            <a:cs typeface="+mn-ea"/>
                            <a:sym typeface="+mn-lt"/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altLang="zh-CN" sz="1800" baseline="-22000" dirty="0">
                            <a:solidFill>
                              <a:srgbClr val="000000"/>
                            </a:solidFill>
                            <a:cs typeface="+mn-ea"/>
                            <a:sym typeface="+mn-lt"/>
                          </a:rPr>
                          <m:t>2 </m:t>
                        </m:r>
                        <m:r>
                          <a:rPr lang="en-US" altLang="zh-C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</m:e>
                    </m:d>
                    <m:r>
                      <a:rPr lang="zh-CN" altLang="en-US" sz="1800" i="1" noProof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cs typeface="+mn-ea"/>
                    <a:sym typeface="+mn-lt"/>
                  </a:rPr>
                  <a:t> + 1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8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(</m:t>
                            </m:r>
                          </m:fName>
                          <m:e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𝑛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+1</m:t>
                            </m:r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)</m:t>
                            </m:r>
                          </m:e>
                        </m:func>
                      </m:e>
                    </m:d>
                  </m:oMath>
                </a14:m>
                <a:endParaRPr lang="en-US" altLang="zh-CN" sz="1800" dirty="0">
                  <a:solidFill>
                    <a:srgbClr val="33339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67" name="Text Box 31">
                <a:extLst>
                  <a:ext uri="{FF2B5EF4-FFF2-40B4-BE49-F238E27FC236}">
                    <a16:creationId xmlns:a16="http://schemas.microsoft.com/office/drawing/2014/main" id="{6D1B39B0-D807-4761-A870-52AFE355E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1620" y="1245525"/>
                <a:ext cx="7956884" cy="415883"/>
              </a:xfrm>
              <a:prstGeom prst="rect">
                <a:avLst/>
              </a:prstGeom>
              <a:blipFill>
                <a:blip r:embed="rId4"/>
                <a:stretch>
                  <a:fillRect b="-217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5F671F41-32BA-4721-AADD-F66FC068D60B}"/>
              </a:ext>
            </a:extLst>
          </p:cNvPr>
          <p:cNvGrpSpPr/>
          <p:nvPr/>
        </p:nvGrpSpPr>
        <p:grpSpPr>
          <a:xfrm>
            <a:off x="2161380" y="1816460"/>
            <a:ext cx="5253987" cy="2687402"/>
            <a:chOff x="1298233" y="1698510"/>
            <a:chExt cx="5253987" cy="2687402"/>
          </a:xfrm>
        </p:grpSpPr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51BD9052-B492-4F33-8D99-29D1C31EBD82}"/>
                </a:ext>
              </a:extLst>
            </p:cNvPr>
            <p:cNvSpPr txBox="1"/>
            <p:nvPr/>
          </p:nvSpPr>
          <p:spPr>
            <a:xfrm>
              <a:off x="1298233" y="1705883"/>
              <a:ext cx="10258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/>
                <a:t>证明</a:t>
              </a:r>
              <a:r>
                <a:rPr lang="en-US" altLang="zh-CN" b="1" dirty="0"/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0B195BED-E3F2-4EB4-986B-7544DEBA56CD}"/>
                    </a:ext>
                  </a:extLst>
                </p:cNvPr>
                <p:cNvSpPr txBox="1"/>
                <p:nvPr/>
              </p:nvSpPr>
              <p:spPr>
                <a:xfrm>
                  <a:off x="1989539" y="1698510"/>
                  <a:ext cx="4483944" cy="26874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600" dirty="0"/>
                    <a:t>设深度为</a:t>
                  </a:r>
                  <a:r>
                    <a:rPr lang="en-US" altLang="zh-CN" sz="1600" dirty="0"/>
                    <a:t>k</a:t>
                  </a:r>
                  <a:r>
                    <a:rPr lang="zh-CN" altLang="en-US" sz="1600" dirty="0"/>
                    <a:t>，则由性质</a:t>
                  </a:r>
                  <a:r>
                    <a:rPr lang="en-US" altLang="zh-CN" sz="1600" dirty="0"/>
                    <a:t>2</a:t>
                  </a:r>
                  <a:r>
                    <a:rPr lang="zh-CN" altLang="en-US" sz="1600" dirty="0"/>
                    <a:t>和完全二叉树定义有：</a:t>
                  </a:r>
                  <a:endParaRPr lang="en-US" altLang="zh-CN" sz="1600" dirty="0"/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600" dirty="0"/>
                    <a:t>结点数</a:t>
                  </a:r>
                  <a:r>
                    <a:rPr lang="en-US" altLang="zh-CN" sz="1600" dirty="0"/>
                    <a:t>n</a:t>
                  </a:r>
                  <a:r>
                    <a:rPr lang="zh-CN" altLang="en-US" sz="1600" dirty="0"/>
                    <a:t>满足：</a:t>
                  </a:r>
                  <a:r>
                    <a:rPr lang="en-US" altLang="zh-CN" sz="1600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−1&lt;</m:t>
                      </m:r>
                      <m:r>
                        <a:rPr lang="en-US" altLang="zh-CN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endParaRPr lang="en-US" altLang="zh-CN" sz="1600" dirty="0">
                    <a:solidFill>
                      <a:srgbClr val="FF0000"/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600" dirty="0"/>
                    <a:t>或写为：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a14:m>
                  <a:endParaRPr lang="en-US" altLang="zh-CN" sz="1600" dirty="0"/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600" dirty="0"/>
                    <a:t>于是有：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−1&lt;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en-US" altLang="zh-CN" sz="1600" b="0" dirty="0"/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600" dirty="0"/>
                    <a:t>因为 </a:t>
                  </a:r>
                  <a:r>
                    <a:rPr lang="en-US" altLang="zh-CN" sz="1600" dirty="0"/>
                    <a:t>k-1</a:t>
                  </a:r>
                  <a:r>
                    <a:rPr lang="zh-CN" altLang="en-US" sz="1600" dirty="0"/>
                    <a:t>和 </a:t>
                  </a:r>
                  <a:r>
                    <a:rPr lang="en-US" altLang="zh-CN" sz="1600" dirty="0"/>
                    <a:t>k </a:t>
                  </a:r>
                  <a:r>
                    <a:rPr lang="zh-CN" altLang="en-US" sz="1600" dirty="0"/>
                    <a:t>均为整数 </a:t>
                  </a:r>
                  <a:endParaRPr lang="en-US" altLang="zh-CN" sz="1600" dirty="0"/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600" dirty="0"/>
                    <a:t>显然有 </a:t>
                  </a:r>
                  <a14:m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sz="1600" i="1" noProof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 sz="1600" dirty="0">
                              <a:solidFill>
                                <a:srgbClr val="000000"/>
                              </a:solidFill>
                              <a:cs typeface="+mn-ea"/>
                              <a:sym typeface="+mn-lt"/>
                            </a:rPr>
                            <m:t>log</m:t>
                          </m:r>
                          <m:r>
                            <m:rPr>
                              <m:nor/>
                            </m:rPr>
                            <a:rPr lang="en-US" altLang="zh-CN" sz="1600" baseline="-22000" dirty="0">
                              <a:solidFill>
                                <a:srgbClr val="000000"/>
                              </a:solidFill>
                              <a:cs typeface="+mn-ea"/>
                              <a:sym typeface="+mn-lt"/>
                            </a:rPr>
                            <m:t>2 </m:t>
                          </m:r>
                          <m:r>
                            <a:rPr lang="en-US" altLang="zh-CN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𝑛</m:t>
                          </m:r>
                        </m:e>
                      </m:d>
                      <m:r>
                        <a:rPr lang="zh-CN" altLang="en-US" sz="1600" i="1" noProof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</m:t>
                      </m:r>
                    </m:oMath>
                  </a14:m>
                  <a:r>
                    <a:rPr lang="en-US" altLang="zh-CN" sz="1600" dirty="0"/>
                    <a:t>= k-1</a:t>
                  </a:r>
                  <a:r>
                    <a:rPr lang="zh-CN" altLang="en-US" sz="1600" dirty="0"/>
                    <a:t>，</a:t>
                  </a:r>
                  <a:endParaRPr lang="en-US" altLang="zh-CN" sz="1600" dirty="0"/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600" dirty="0"/>
                    <a:t>故 </a:t>
                  </a:r>
                  <a:r>
                    <a:rPr lang="en-US" altLang="zh-CN" sz="1600" dirty="0"/>
                    <a:t>k= </a:t>
                  </a:r>
                  <a14:m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sz="1600" i="1" noProof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 sz="1600" dirty="0">
                              <a:solidFill>
                                <a:srgbClr val="000000"/>
                              </a:solidFill>
                              <a:cs typeface="+mn-ea"/>
                              <a:sym typeface="+mn-lt"/>
                            </a:rPr>
                            <m:t>log</m:t>
                          </m:r>
                          <m:r>
                            <m:rPr>
                              <m:nor/>
                            </m:rPr>
                            <a:rPr lang="en-US" altLang="zh-CN" sz="1600" baseline="-22000" dirty="0">
                              <a:solidFill>
                                <a:srgbClr val="000000"/>
                              </a:solidFill>
                              <a:cs typeface="+mn-ea"/>
                              <a:sym typeface="+mn-lt"/>
                            </a:rPr>
                            <m:t>2 </m:t>
                          </m:r>
                          <m:r>
                            <a:rPr lang="en-US" altLang="zh-CN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𝑛</m:t>
                          </m:r>
                        </m:e>
                      </m:d>
                      <m:r>
                        <a:rPr lang="en-US" altLang="zh-CN" sz="1600" b="0" i="1" noProof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+1</m:t>
                      </m:r>
                    </m:oMath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0B195BED-E3F2-4EB4-986B-7544DEBA56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9539" y="1698510"/>
                  <a:ext cx="4483944" cy="2687402"/>
                </a:xfrm>
                <a:prstGeom prst="rect">
                  <a:avLst/>
                </a:prstGeom>
                <a:blipFill>
                  <a:blip r:embed="rId5"/>
                  <a:stretch>
                    <a:fillRect l="-815" b="-4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BD9FA6F-10FE-44BB-AAA8-21070932C21A}"/>
                </a:ext>
              </a:extLst>
            </p:cNvPr>
            <p:cNvSpPr/>
            <p:nvPr/>
          </p:nvSpPr>
          <p:spPr>
            <a:xfrm>
              <a:off x="1298233" y="1705883"/>
              <a:ext cx="5253987" cy="26469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217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2392524"/>
            <a:ext cx="2697390" cy="2752564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B2D34C75-0CF4-4BE8-9CD4-2ECE1E158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579" y="1632063"/>
            <a:ext cx="5976664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t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二叉树是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 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个结点的有限集，可分为两种情形：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D473A7-3819-449D-9937-A5FFB1908CF8}"/>
              </a:ext>
            </a:extLst>
          </p:cNvPr>
          <p:cNvSpPr txBox="1"/>
          <p:nvPr/>
        </p:nvSpPr>
        <p:spPr>
          <a:xfrm>
            <a:off x="179512" y="182741"/>
            <a:ext cx="4572000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t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6.2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二叉树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(binary tree)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82A876-A3E1-47B2-99CB-9B3D22EE670F}"/>
              </a:ext>
            </a:extLst>
          </p:cNvPr>
          <p:cNvSpPr txBox="1"/>
          <p:nvPr/>
        </p:nvSpPr>
        <p:spPr>
          <a:xfrm>
            <a:off x="650282" y="769172"/>
            <a:ext cx="4572000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6.2.1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定义和术语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BDCE968-9605-4AA2-A9B7-DA684AEC69C8}"/>
              </a:ext>
            </a:extLst>
          </p:cNvPr>
          <p:cNvSpPr txBox="1"/>
          <p:nvPr/>
        </p:nvSpPr>
        <p:spPr>
          <a:xfrm>
            <a:off x="1244118" y="1213768"/>
            <a:ext cx="2697390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二叉树的递归定义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6249C328-5E24-429A-A0B4-601E5FB50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322" y="2109369"/>
            <a:ext cx="5976664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fontAlgn="t" hangingPunct="1">
              <a:lnSpc>
                <a:spcPct val="13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如果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 = 0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，那么它就是一棵空二叉树；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76B2155E-6884-4437-8C0B-D8F145088D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5167" y="1078587"/>
            <a:ext cx="257535" cy="3777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821D7DDA-08DC-4AAC-8F01-D260ED0CA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2317" y="1078587"/>
            <a:ext cx="285836" cy="3777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Oval 6">
            <a:extLst>
              <a:ext uri="{FF2B5EF4-FFF2-40B4-BE49-F238E27FC236}">
                <a16:creationId xmlns:a16="http://schemas.microsoft.com/office/drawing/2014/main" id="{95659877-2490-4B88-9811-7A77F813C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310" y="1456357"/>
            <a:ext cx="339607" cy="26983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b="1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endParaRPr lang="en-US" altLang="zh-CN" sz="18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FF7104DF-D186-4AAF-AA65-6A7F891EA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781" y="808751"/>
            <a:ext cx="339607" cy="26983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b="1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endParaRPr lang="en-US" altLang="zh-CN" sz="18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Oval 8">
            <a:extLst>
              <a:ext uri="{FF2B5EF4-FFF2-40B4-BE49-F238E27FC236}">
                <a16:creationId xmlns:a16="http://schemas.microsoft.com/office/drawing/2014/main" id="{96E946F3-22D4-48C2-88A0-584B487EC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917" y="2049995"/>
            <a:ext cx="339607" cy="26983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b="1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</a:t>
            </a:r>
            <a:endParaRPr lang="en-US" altLang="zh-CN" sz="18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71BFE4B5-E7C9-4493-93E8-190B247A6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7253" y="1456357"/>
            <a:ext cx="339607" cy="26983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b="1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endParaRPr lang="en-US" altLang="zh-CN" sz="18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Oval 10">
            <a:extLst>
              <a:ext uri="{FF2B5EF4-FFF2-40B4-BE49-F238E27FC236}">
                <a16:creationId xmlns:a16="http://schemas.microsoft.com/office/drawing/2014/main" id="{386F20AA-EB96-4B53-99D1-18FE93EA7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5567" y="2049995"/>
            <a:ext cx="339607" cy="26983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b="1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</a:t>
            </a:r>
            <a:endParaRPr lang="en-US" altLang="zh-CN" sz="18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Oval 11">
            <a:extLst>
              <a:ext uri="{FF2B5EF4-FFF2-40B4-BE49-F238E27FC236}">
                <a16:creationId xmlns:a16="http://schemas.microsoft.com/office/drawing/2014/main" id="{C2A90EDB-28E1-44CE-B77F-4F4B04429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38" y="2049995"/>
            <a:ext cx="339607" cy="26983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b="1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F</a:t>
            </a:r>
            <a:endParaRPr lang="en-US" altLang="zh-CN" sz="18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Line 12">
            <a:extLst>
              <a:ext uri="{FF2B5EF4-FFF2-40B4-BE49-F238E27FC236}">
                <a16:creationId xmlns:a16="http://schemas.microsoft.com/office/drawing/2014/main" id="{2CFBABC4-68A7-4E1A-B675-9741CD5971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49331" y="1726192"/>
            <a:ext cx="203764" cy="32380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Line 13">
            <a:extLst>
              <a:ext uri="{FF2B5EF4-FFF2-40B4-BE49-F238E27FC236}">
                <a16:creationId xmlns:a16="http://schemas.microsoft.com/office/drawing/2014/main" id="{679F62BD-059A-464F-9DC3-BF53D7DF3D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1017" y="1726192"/>
            <a:ext cx="203764" cy="32380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Line 14">
            <a:extLst>
              <a:ext uri="{FF2B5EF4-FFF2-40B4-BE49-F238E27FC236}">
                <a16:creationId xmlns:a16="http://schemas.microsoft.com/office/drawing/2014/main" id="{5E5D67DE-09D1-4D49-94E1-985E646CF3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3995" y="1683468"/>
            <a:ext cx="203764" cy="3777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9D9F2CA7-0633-428D-B0D0-693BF1312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388" y="2546942"/>
            <a:ext cx="339607" cy="26983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b="1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H</a:t>
            </a:r>
            <a:endParaRPr lang="en-US" altLang="zh-CN" sz="18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Line 16">
            <a:extLst>
              <a:ext uri="{FF2B5EF4-FFF2-40B4-BE49-F238E27FC236}">
                <a16:creationId xmlns:a16="http://schemas.microsoft.com/office/drawing/2014/main" id="{04556AF3-9480-480D-A62E-05D89CFA5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36074" y="2277107"/>
            <a:ext cx="203764" cy="32380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Text Box 3">
            <a:extLst>
              <a:ext uri="{FF2B5EF4-FFF2-40B4-BE49-F238E27FC236}">
                <a16:creationId xmlns:a16="http://schemas.microsoft.com/office/drawing/2014/main" id="{667CB577-8FD4-4631-B837-16A588D99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322" y="2525359"/>
            <a:ext cx="6083306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fontAlgn="t" hangingPunct="1">
              <a:lnSpc>
                <a:spcPct val="13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如果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 &gt; 0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，则它包含一个根结点，而剩下的结点分为两个不相交的子集，分别构成根结点的左子树和右子树。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462F08A-C4BB-4C61-B7D3-39333F25B1F7}"/>
              </a:ext>
            </a:extLst>
          </p:cNvPr>
          <p:cNvSpPr/>
          <p:nvPr/>
        </p:nvSpPr>
        <p:spPr>
          <a:xfrm>
            <a:off x="7588938" y="755205"/>
            <a:ext cx="679215" cy="377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8E3E41B-2733-4BB0-8EAD-DE976B686F2C}"/>
              </a:ext>
            </a:extLst>
          </p:cNvPr>
          <p:cNvSpPr txBox="1"/>
          <p:nvPr/>
        </p:nvSpPr>
        <p:spPr>
          <a:xfrm>
            <a:off x="7453095" y="383938"/>
            <a:ext cx="882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cs typeface="+mn-ea"/>
                <a:sym typeface="+mn-lt"/>
              </a:rPr>
              <a:t>根结点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D46F0C8F-CE78-4B8B-9B82-36D14B361212}"/>
              </a:ext>
            </a:extLst>
          </p:cNvPr>
          <p:cNvSpPr/>
          <p:nvPr/>
        </p:nvSpPr>
        <p:spPr>
          <a:xfrm>
            <a:off x="6920261" y="1267517"/>
            <a:ext cx="1138253" cy="1232968"/>
          </a:xfrm>
          <a:custGeom>
            <a:avLst/>
            <a:gdLst>
              <a:gd name="connsiteX0" fmla="*/ 450118 w 1138253"/>
              <a:gd name="connsiteY0" fmla="*/ 41021 h 1232968"/>
              <a:gd name="connsiteX1" fmla="*/ 32332 w 1138253"/>
              <a:gd name="connsiteY1" fmla="*/ 569166 h 1232968"/>
              <a:gd name="connsiteX2" fmla="*/ 150573 w 1138253"/>
              <a:gd name="connsiteY2" fmla="*/ 1207669 h 1232968"/>
              <a:gd name="connsiteX3" fmla="*/ 1120153 w 1138253"/>
              <a:gd name="connsiteY3" fmla="*/ 1010600 h 1232968"/>
              <a:gd name="connsiteX4" fmla="*/ 757546 w 1138253"/>
              <a:gd name="connsiteY4" fmla="*/ 143497 h 1232968"/>
              <a:gd name="connsiteX5" fmla="*/ 450118 w 1138253"/>
              <a:gd name="connsiteY5" fmla="*/ 41021 h 123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8253" h="1232968">
                <a:moveTo>
                  <a:pt x="450118" y="41021"/>
                </a:moveTo>
                <a:cubicBezTo>
                  <a:pt x="329249" y="111966"/>
                  <a:pt x="82256" y="374725"/>
                  <a:pt x="32332" y="569166"/>
                </a:cubicBezTo>
                <a:cubicBezTo>
                  <a:pt x="-17592" y="763607"/>
                  <a:pt x="-30731" y="1134097"/>
                  <a:pt x="150573" y="1207669"/>
                </a:cubicBezTo>
                <a:cubicBezTo>
                  <a:pt x="331876" y="1281241"/>
                  <a:pt x="1018991" y="1187962"/>
                  <a:pt x="1120153" y="1010600"/>
                </a:cubicBezTo>
                <a:cubicBezTo>
                  <a:pt x="1221315" y="833238"/>
                  <a:pt x="870532" y="303780"/>
                  <a:pt x="757546" y="143497"/>
                </a:cubicBezTo>
                <a:cubicBezTo>
                  <a:pt x="644560" y="-16786"/>
                  <a:pt x="570987" y="-29924"/>
                  <a:pt x="450118" y="41021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583E790-2472-45AE-B91F-384CE2D1EC4C}"/>
              </a:ext>
            </a:extLst>
          </p:cNvPr>
          <p:cNvSpPr txBox="1"/>
          <p:nvPr/>
        </p:nvSpPr>
        <p:spPr>
          <a:xfrm>
            <a:off x="6070552" y="1053161"/>
            <a:ext cx="13000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cs typeface="+mn-ea"/>
                <a:sym typeface="+mn-lt"/>
              </a:rPr>
              <a:t>A</a:t>
            </a:r>
            <a:r>
              <a:rPr lang="zh-CN" altLang="en-US" sz="1600" b="1" dirty="0">
                <a:solidFill>
                  <a:srgbClr val="C00000"/>
                </a:solidFill>
                <a:cs typeface="+mn-ea"/>
                <a:sym typeface="+mn-lt"/>
              </a:rPr>
              <a:t>的左子树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D735A4D0-8A17-4488-866A-1EEA9E9385F5}"/>
              </a:ext>
            </a:extLst>
          </p:cNvPr>
          <p:cNvSpPr/>
          <p:nvPr/>
        </p:nvSpPr>
        <p:spPr>
          <a:xfrm>
            <a:off x="7969497" y="1299475"/>
            <a:ext cx="896847" cy="1618942"/>
          </a:xfrm>
          <a:custGeom>
            <a:avLst/>
            <a:gdLst>
              <a:gd name="connsiteX0" fmla="*/ 78800 w 896847"/>
              <a:gd name="connsiteY0" fmla="*/ 24828 h 1618942"/>
              <a:gd name="connsiteX1" fmla="*/ 173393 w 896847"/>
              <a:gd name="connsiteY1" fmla="*/ 24828 h 1618942"/>
              <a:gd name="connsiteX2" fmla="*/ 591179 w 896847"/>
              <a:gd name="connsiteY2" fmla="*/ 150953 h 1618942"/>
              <a:gd name="connsiteX3" fmla="*/ 882841 w 896847"/>
              <a:gd name="connsiteY3" fmla="*/ 797339 h 1618942"/>
              <a:gd name="connsiteX4" fmla="*/ 788248 w 896847"/>
              <a:gd name="connsiteY4" fmla="*/ 1167828 h 1618942"/>
              <a:gd name="connsiteX5" fmla="*/ 252220 w 896847"/>
              <a:gd name="connsiteY5" fmla="*/ 1617146 h 1618942"/>
              <a:gd name="connsiteX6" fmla="*/ 23620 w 896847"/>
              <a:gd name="connsiteY6" fmla="*/ 1301835 h 1618942"/>
              <a:gd name="connsiteX7" fmla="*/ 401993 w 896847"/>
              <a:gd name="connsiteY7" fmla="*/ 734277 h 1618942"/>
              <a:gd name="connsiteX8" fmla="*/ 15737 w 896847"/>
              <a:gd name="connsiteY8" fmla="*/ 284959 h 1618942"/>
              <a:gd name="connsiteX9" fmla="*/ 78800 w 896847"/>
              <a:gd name="connsiteY9" fmla="*/ 24828 h 161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6847" h="1618942">
                <a:moveTo>
                  <a:pt x="78800" y="24828"/>
                </a:moveTo>
                <a:cubicBezTo>
                  <a:pt x="105076" y="-18527"/>
                  <a:pt x="87997" y="3807"/>
                  <a:pt x="173393" y="24828"/>
                </a:cubicBezTo>
                <a:cubicBezTo>
                  <a:pt x="258789" y="45849"/>
                  <a:pt x="472938" y="22201"/>
                  <a:pt x="591179" y="150953"/>
                </a:cubicBezTo>
                <a:cubicBezTo>
                  <a:pt x="709420" y="279705"/>
                  <a:pt x="849996" y="627860"/>
                  <a:pt x="882841" y="797339"/>
                </a:cubicBezTo>
                <a:cubicBezTo>
                  <a:pt x="915686" y="966818"/>
                  <a:pt x="893352" y="1031194"/>
                  <a:pt x="788248" y="1167828"/>
                </a:cubicBezTo>
                <a:cubicBezTo>
                  <a:pt x="683145" y="1304463"/>
                  <a:pt x="379658" y="1594812"/>
                  <a:pt x="252220" y="1617146"/>
                </a:cubicBezTo>
                <a:cubicBezTo>
                  <a:pt x="124782" y="1639480"/>
                  <a:pt x="-1342" y="1448980"/>
                  <a:pt x="23620" y="1301835"/>
                </a:cubicBezTo>
                <a:cubicBezTo>
                  <a:pt x="48582" y="1154690"/>
                  <a:pt x="403307" y="903756"/>
                  <a:pt x="401993" y="734277"/>
                </a:cubicBezTo>
                <a:cubicBezTo>
                  <a:pt x="400679" y="564798"/>
                  <a:pt x="66975" y="404514"/>
                  <a:pt x="15737" y="284959"/>
                </a:cubicBezTo>
                <a:cubicBezTo>
                  <a:pt x="-35501" y="165404"/>
                  <a:pt x="52524" y="68183"/>
                  <a:pt x="78800" y="24828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EF49B9E-CC4C-4298-80E1-1AF86FFA4F7A}"/>
              </a:ext>
            </a:extLst>
          </p:cNvPr>
          <p:cNvSpPr txBox="1"/>
          <p:nvPr/>
        </p:nvSpPr>
        <p:spPr>
          <a:xfrm>
            <a:off x="7724781" y="2951778"/>
            <a:ext cx="13000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cs typeface="+mn-ea"/>
                <a:sym typeface="+mn-lt"/>
              </a:rPr>
              <a:t>A</a:t>
            </a:r>
            <a:r>
              <a:rPr lang="zh-CN" altLang="en-US" sz="1600" b="1" dirty="0">
                <a:solidFill>
                  <a:srgbClr val="C00000"/>
                </a:solidFill>
                <a:cs typeface="+mn-ea"/>
                <a:sym typeface="+mn-lt"/>
              </a:rPr>
              <a:t>的右子树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DA307B6-179B-4E13-8B73-5B5D84C52EAF}"/>
              </a:ext>
            </a:extLst>
          </p:cNvPr>
          <p:cNvSpPr txBox="1"/>
          <p:nvPr/>
        </p:nvSpPr>
        <p:spPr>
          <a:xfrm>
            <a:off x="2551919" y="3452825"/>
            <a:ext cx="84634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dist"/>
            <a:r>
              <a:rPr lang="zh-CN" altLang="en-US" sz="18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特点：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EB19AF7-C345-460F-9C29-0E1849CB5F3C}"/>
              </a:ext>
            </a:extLst>
          </p:cNvPr>
          <p:cNvSpPr txBox="1"/>
          <p:nvPr/>
        </p:nvSpPr>
        <p:spPr>
          <a:xfrm>
            <a:off x="2564237" y="3786605"/>
            <a:ext cx="5773159" cy="874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en-US" dirty="0"/>
              <a:t>每个结点至多有二棵子树 </a:t>
            </a:r>
            <a:r>
              <a:rPr lang="en-US" altLang="zh-CN" dirty="0"/>
              <a:t>(</a:t>
            </a:r>
            <a:r>
              <a:rPr lang="zh-CN" altLang="en-US" dirty="0"/>
              <a:t>即不存在度大于</a:t>
            </a:r>
            <a:r>
              <a:rPr lang="en-US" altLang="zh-CN" dirty="0"/>
              <a:t>2</a:t>
            </a:r>
            <a:r>
              <a:rPr lang="zh-CN" altLang="en-US" dirty="0"/>
              <a:t>的结点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en-US" dirty="0"/>
              <a:t>二叉树的子树有左、右之分，且其次序不能任意颠倒。</a:t>
            </a:r>
          </a:p>
        </p:txBody>
      </p:sp>
    </p:spTree>
    <p:extLst>
      <p:ext uri="{BB962C8B-B14F-4D97-AF65-F5344CB8AC3E}">
        <p14:creationId xmlns:p14="http://schemas.microsoft.com/office/powerpoint/2010/main" val="47317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" grpId="0" animBg="1"/>
      <p:bldP spid="25" grpId="0"/>
      <p:bldP spid="27" grpId="0" animBg="1"/>
      <p:bldP spid="28" grpId="0"/>
      <p:bldP spid="29" grpId="0" animBg="1"/>
      <p:bldP spid="30" grpId="0"/>
      <p:bldP spid="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3175" y="2980167"/>
            <a:ext cx="2162907" cy="2207148"/>
          </a:xfrm>
          <a:prstGeom prst="rect">
            <a:avLst/>
          </a:prstGeom>
        </p:spPr>
      </p:pic>
      <p:sp>
        <p:nvSpPr>
          <p:cNvPr id="62" name="文本框 37">
            <a:extLst>
              <a:ext uri="{FF2B5EF4-FFF2-40B4-BE49-F238E27FC236}">
                <a16:creationId xmlns:a16="http://schemas.microsoft.com/office/drawing/2014/main" id="{7F26BE04-DCC8-4E8C-B427-8E687A694236}"/>
              </a:ext>
            </a:extLst>
          </p:cNvPr>
          <p:cNvSpPr txBox="1"/>
          <p:nvPr/>
        </p:nvSpPr>
        <p:spPr>
          <a:xfrm>
            <a:off x="392717" y="184743"/>
            <a:ext cx="3259160" cy="5305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6.2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二叉树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(binary tree)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A1A401F-DEE0-4A50-810F-83E7E6B103A0}"/>
              </a:ext>
            </a:extLst>
          </p:cNvPr>
          <p:cNvSpPr txBox="1"/>
          <p:nvPr/>
        </p:nvSpPr>
        <p:spPr>
          <a:xfrm>
            <a:off x="816869" y="800741"/>
            <a:ext cx="4007963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  <a:sym typeface="+mn-lt"/>
              </a:rPr>
              <a:t>二叉树的性质和特殊二叉树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Text Box 31">
            <a:extLst>
              <a:ext uri="{FF2B5EF4-FFF2-40B4-BE49-F238E27FC236}">
                <a16:creationId xmlns:a16="http://schemas.microsoft.com/office/drawing/2014/main" id="{6D1B39B0-D807-4761-A870-52AFE355E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425" y="1254007"/>
            <a:ext cx="7992380" cy="773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rPr>
              <a:t>性质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若对含 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n 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个结点的完全二叉树从上到下且从左至右进行 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1 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至 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n 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的编号，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          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则对完全二叉树中任意一个编号为 </a:t>
            </a:r>
            <a:r>
              <a:rPr lang="en-US" altLang="zh-CN" sz="18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的结点：</a:t>
            </a:r>
            <a:endParaRPr lang="en-US" altLang="zh-CN" sz="1800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551C95D-8E5F-4A58-9038-0A928FDF6E51}"/>
              </a:ext>
            </a:extLst>
          </p:cNvPr>
          <p:cNvGrpSpPr/>
          <p:nvPr/>
        </p:nvGrpSpPr>
        <p:grpSpPr>
          <a:xfrm>
            <a:off x="6984268" y="2085737"/>
            <a:ext cx="1404156" cy="1805344"/>
            <a:chOff x="3811210" y="3214443"/>
            <a:chExt cx="1260752" cy="1620968"/>
          </a:xfrm>
        </p:grpSpPr>
        <p:sp>
          <p:nvSpPr>
            <p:cNvPr id="11" name="Oval 26">
              <a:extLst>
                <a:ext uri="{FF2B5EF4-FFF2-40B4-BE49-F238E27FC236}">
                  <a16:creationId xmlns:a16="http://schemas.microsoft.com/office/drawing/2014/main" id="{926741A6-570F-46E6-BB4D-CDDCAFBB4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1568" y="3214443"/>
              <a:ext cx="300179" cy="300179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Oval 27">
              <a:extLst>
                <a:ext uri="{FF2B5EF4-FFF2-40B4-BE49-F238E27FC236}">
                  <a16:creationId xmlns:a16="http://schemas.microsoft.com/office/drawing/2014/main" id="{AFD83A7B-6A26-4A77-BC50-833256B27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53" y="3874837"/>
              <a:ext cx="300179" cy="300179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Line 28">
              <a:extLst>
                <a:ext uri="{FF2B5EF4-FFF2-40B4-BE49-F238E27FC236}">
                  <a16:creationId xmlns:a16="http://schemas.microsoft.com/office/drawing/2014/main" id="{4FB880EE-A769-46E8-8C2B-EB57335ED8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1496" y="3514622"/>
              <a:ext cx="240143" cy="4202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Oval 29">
              <a:extLst>
                <a:ext uri="{FF2B5EF4-FFF2-40B4-BE49-F238E27FC236}">
                  <a16:creationId xmlns:a16="http://schemas.microsoft.com/office/drawing/2014/main" id="{42D96CFF-1831-4B72-AE2B-58C6BAD7C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1783" y="3874837"/>
              <a:ext cx="300179" cy="300179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Line 30">
              <a:extLst>
                <a:ext uri="{FF2B5EF4-FFF2-40B4-BE49-F238E27FC236}">
                  <a16:creationId xmlns:a16="http://schemas.microsoft.com/office/drawing/2014/main" id="{02BC7068-7869-4ED8-B08E-6CBF236AC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1676" y="3514622"/>
              <a:ext cx="240143" cy="4202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Oval 31">
              <a:extLst>
                <a:ext uri="{FF2B5EF4-FFF2-40B4-BE49-F238E27FC236}">
                  <a16:creationId xmlns:a16="http://schemas.microsoft.com/office/drawing/2014/main" id="{7EFE6112-7A23-4DB6-9EB2-5723609A4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1210" y="4535232"/>
              <a:ext cx="300179" cy="300179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Line 32">
              <a:extLst>
                <a:ext uri="{FF2B5EF4-FFF2-40B4-BE49-F238E27FC236}">
                  <a16:creationId xmlns:a16="http://schemas.microsoft.com/office/drawing/2014/main" id="{BDD07A89-A076-48ED-B497-F383FFB63C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1317" y="4175017"/>
              <a:ext cx="180108" cy="360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Oval 33">
              <a:extLst>
                <a:ext uri="{FF2B5EF4-FFF2-40B4-BE49-F238E27FC236}">
                  <a16:creationId xmlns:a16="http://schemas.microsoft.com/office/drawing/2014/main" id="{08E390B1-5651-40B6-838A-547A00693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1461" y="4535232"/>
              <a:ext cx="300179" cy="300179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Line 34">
              <a:extLst>
                <a:ext uri="{FF2B5EF4-FFF2-40B4-BE49-F238E27FC236}">
                  <a16:creationId xmlns:a16="http://schemas.microsoft.com/office/drawing/2014/main" id="{5891799E-586F-4BB5-B0E1-BAF660F842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1461" y="4175017"/>
              <a:ext cx="120072" cy="360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Oval 35">
              <a:extLst>
                <a:ext uri="{FF2B5EF4-FFF2-40B4-BE49-F238E27FC236}">
                  <a16:creationId xmlns:a16="http://schemas.microsoft.com/office/drawing/2014/main" id="{C20B3B1B-F166-435A-8C8C-FBAEEDC4E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1676" y="4535232"/>
              <a:ext cx="300179" cy="300179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6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Line 36">
              <a:extLst>
                <a:ext uri="{FF2B5EF4-FFF2-40B4-BE49-F238E27FC236}">
                  <a16:creationId xmlns:a16="http://schemas.microsoft.com/office/drawing/2014/main" id="{0F7085F7-9216-4115-A51B-2B59AAAA04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11747" y="4175017"/>
              <a:ext cx="180108" cy="360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CDAD8F9-6A30-4228-BA3C-59FAFB644752}"/>
                  </a:ext>
                </a:extLst>
              </p:cNvPr>
              <p:cNvSpPr txBox="1"/>
              <p:nvPr/>
            </p:nvSpPr>
            <p:spPr>
              <a:xfrm>
                <a:off x="1979712" y="2080877"/>
                <a:ext cx="4635062" cy="777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30000"/>
                  </a:lnSpc>
                  <a:buClr>
                    <a:srgbClr val="FF0000"/>
                  </a:buClr>
                  <a:buFont typeface="Wingdings" panose="05000000000000000000" pitchFamily="2" charset="2"/>
                  <a:buChar char="p"/>
                </a:pPr>
                <a:r>
                  <a:rPr lang="zh-CN" altLang="en-US" dirty="0"/>
                  <a:t>若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=1</a:t>
                </a:r>
                <a:r>
                  <a:rPr lang="zh-CN" altLang="en-US" dirty="0"/>
                  <a:t>，则该结点是二叉树的根，无双亲， 否则，编号为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sz="1800" i="1" noProof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1800" b="0" i="0" noProof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sz="1800" b="0" i="0" noProof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的结点为其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双亲</a:t>
                </a:r>
                <a:r>
                  <a:rPr lang="zh-CN" altLang="en-US" dirty="0"/>
                  <a:t>结点；</a:t>
                </a: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CDAD8F9-6A30-4228-BA3C-59FAFB644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080877"/>
                <a:ext cx="4635062" cy="777264"/>
              </a:xfrm>
              <a:prstGeom prst="rect">
                <a:avLst/>
              </a:prstGeom>
              <a:blipFill>
                <a:blip r:embed="rId4"/>
                <a:stretch>
                  <a:fillRect l="-921" r="-5921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13DE656E-A05B-42FD-9CAA-7FB200F1A9E6}"/>
              </a:ext>
            </a:extLst>
          </p:cNvPr>
          <p:cNvSpPr txBox="1"/>
          <p:nvPr/>
        </p:nvSpPr>
        <p:spPr>
          <a:xfrm>
            <a:off x="1948019" y="2911209"/>
            <a:ext cx="4635062" cy="777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若 </a:t>
            </a:r>
            <a:r>
              <a:rPr lang="en-US" altLang="zh-CN" dirty="0"/>
              <a:t>2i&gt;n</a:t>
            </a:r>
            <a:r>
              <a:rPr lang="zh-CN" altLang="en-US" dirty="0"/>
              <a:t>，则该结点无左孩子， 否则，</a:t>
            </a:r>
            <a:endParaRPr lang="en-US" altLang="zh-CN" dirty="0"/>
          </a:p>
          <a:p>
            <a:pPr>
              <a:lnSpc>
                <a:spcPct val="130000"/>
              </a:lnSpc>
              <a:buClr>
                <a:srgbClr val="FF0000"/>
              </a:buClr>
            </a:pPr>
            <a:r>
              <a:rPr lang="en-US" altLang="zh-CN" dirty="0"/>
              <a:t>     </a:t>
            </a:r>
            <a:r>
              <a:rPr lang="zh-CN" altLang="en-US" dirty="0"/>
              <a:t>编号为 </a:t>
            </a:r>
            <a:r>
              <a:rPr lang="en-US" altLang="zh-CN" dirty="0">
                <a:solidFill>
                  <a:srgbClr val="FF0000"/>
                </a:solidFill>
              </a:rPr>
              <a:t>2i</a:t>
            </a:r>
            <a:r>
              <a:rPr lang="en-US" altLang="zh-CN" dirty="0"/>
              <a:t> </a:t>
            </a:r>
            <a:r>
              <a:rPr lang="zh-CN" altLang="en-US" dirty="0"/>
              <a:t>的结点为其</a:t>
            </a:r>
            <a:r>
              <a:rPr lang="zh-CN" altLang="en-US" dirty="0">
                <a:solidFill>
                  <a:srgbClr val="FF0000"/>
                </a:solidFill>
              </a:rPr>
              <a:t>左孩子</a:t>
            </a:r>
            <a:r>
              <a:rPr lang="zh-CN" altLang="en-US" dirty="0"/>
              <a:t>结点；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2E3DC7F-28CE-4690-9CC8-F818D40E178D}"/>
              </a:ext>
            </a:extLst>
          </p:cNvPr>
          <p:cNvSpPr txBox="1"/>
          <p:nvPr/>
        </p:nvSpPr>
        <p:spPr>
          <a:xfrm>
            <a:off x="1939110" y="3810499"/>
            <a:ext cx="4829133" cy="777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若 </a:t>
            </a:r>
            <a:r>
              <a:rPr lang="en-US" altLang="zh-CN" dirty="0"/>
              <a:t>2i+1&gt;n</a:t>
            </a:r>
            <a:r>
              <a:rPr lang="zh-CN" altLang="en-US" dirty="0"/>
              <a:t>，则该结点无右孩子结点， 否则，编号为</a:t>
            </a:r>
            <a:r>
              <a:rPr lang="en-US" altLang="zh-CN" dirty="0">
                <a:solidFill>
                  <a:srgbClr val="FF0000"/>
                </a:solidFill>
              </a:rPr>
              <a:t>2i+1</a:t>
            </a:r>
            <a:r>
              <a:rPr lang="en-US" altLang="zh-CN" dirty="0"/>
              <a:t> </a:t>
            </a:r>
            <a:r>
              <a:rPr lang="zh-CN" altLang="en-US" dirty="0"/>
              <a:t>的结点为其</a:t>
            </a:r>
            <a:r>
              <a:rPr lang="zh-CN" altLang="en-US" dirty="0">
                <a:solidFill>
                  <a:srgbClr val="FF0000"/>
                </a:solidFill>
              </a:rPr>
              <a:t>右孩子</a:t>
            </a:r>
            <a:r>
              <a:rPr lang="zh-CN" altLang="en-US" dirty="0"/>
              <a:t>结点。</a:t>
            </a:r>
          </a:p>
        </p:txBody>
      </p:sp>
    </p:spTree>
    <p:extLst>
      <p:ext uri="{BB962C8B-B14F-4D97-AF65-F5344CB8AC3E}">
        <p14:creationId xmlns:p14="http://schemas.microsoft.com/office/powerpoint/2010/main" val="365813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26" grpId="0"/>
      <p:bldP spid="29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3175" y="2980167"/>
            <a:ext cx="2162907" cy="2207148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45802E6-8CA2-46B4-8ED8-E84790684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65" y="700336"/>
            <a:ext cx="1908212" cy="574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思考题：</a:t>
            </a:r>
            <a:endParaRPr lang="en-US" altLang="zh-CN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DD1E20-AFD1-455C-B436-417AEF8C5B70}"/>
              </a:ext>
            </a:extLst>
          </p:cNvPr>
          <p:cNvSpPr txBox="1"/>
          <p:nvPr/>
        </p:nvSpPr>
        <p:spPr>
          <a:xfrm>
            <a:off x="1691680" y="1531046"/>
            <a:ext cx="457200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）二叉树中，根为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root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，两个节点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q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；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cs typeface="+mn-ea"/>
                <a:sym typeface="+mn-lt"/>
              </a:rPr>
              <a:t>      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如何找出距离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q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最近的共同祖先？</a:t>
            </a:r>
          </a:p>
          <a:p>
            <a:pPr fontAlgn="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）如何判断当前的二叉树是否完全二叉树；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369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2937940"/>
            <a:ext cx="2162907" cy="220714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227E454-446A-4606-A2A3-A6F31AF98B0A}"/>
              </a:ext>
            </a:extLst>
          </p:cNvPr>
          <p:cNvSpPr txBox="1"/>
          <p:nvPr/>
        </p:nvSpPr>
        <p:spPr>
          <a:xfrm>
            <a:off x="783333" y="1157200"/>
            <a:ext cx="8059737" cy="458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若对含 </a:t>
            </a:r>
            <a:r>
              <a:rPr lang="en-US" altLang="zh-CN" dirty="0"/>
              <a:t>n </a:t>
            </a:r>
            <a:r>
              <a:rPr lang="zh-CN" altLang="en-US" dirty="0"/>
              <a:t>个结点的完全二叉树从上到下且从左至右进行 </a:t>
            </a:r>
            <a:r>
              <a:rPr lang="en-US" altLang="zh-CN" dirty="0"/>
              <a:t>1 </a:t>
            </a:r>
            <a:r>
              <a:rPr lang="zh-CN" altLang="en-US" dirty="0"/>
              <a:t>至 </a:t>
            </a:r>
            <a:r>
              <a:rPr lang="en-US" altLang="zh-CN" dirty="0"/>
              <a:t>n </a:t>
            </a:r>
            <a:r>
              <a:rPr lang="zh-CN" altLang="en-US" dirty="0"/>
              <a:t>的编号，则：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011DFDD-986B-4C9D-949F-2319368B6097}"/>
              </a:ext>
            </a:extLst>
          </p:cNvPr>
          <p:cNvSpPr txBox="1"/>
          <p:nvPr/>
        </p:nvSpPr>
        <p:spPr>
          <a:xfrm>
            <a:off x="791580" y="520316"/>
            <a:ext cx="4627178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思考题：</a:t>
            </a:r>
            <a:endParaRPr lang="en-US" altLang="zh-CN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B804FF0-F57B-487A-81D0-76B3B3180424}"/>
              </a:ext>
            </a:extLst>
          </p:cNvPr>
          <p:cNvGrpSpPr/>
          <p:nvPr/>
        </p:nvGrpSpPr>
        <p:grpSpPr>
          <a:xfrm>
            <a:off x="5652120" y="1816460"/>
            <a:ext cx="1404156" cy="1805344"/>
            <a:chOff x="3811210" y="3214443"/>
            <a:chExt cx="1260752" cy="1620968"/>
          </a:xfrm>
        </p:grpSpPr>
        <p:sp>
          <p:nvSpPr>
            <p:cNvPr id="11" name="Oval 26">
              <a:extLst>
                <a:ext uri="{FF2B5EF4-FFF2-40B4-BE49-F238E27FC236}">
                  <a16:creationId xmlns:a16="http://schemas.microsoft.com/office/drawing/2014/main" id="{3EFE3D19-7BDF-4835-B61C-E19AF2007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1568" y="3214443"/>
              <a:ext cx="300179" cy="300179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Oval 27">
              <a:extLst>
                <a:ext uri="{FF2B5EF4-FFF2-40B4-BE49-F238E27FC236}">
                  <a16:creationId xmlns:a16="http://schemas.microsoft.com/office/drawing/2014/main" id="{22677EAA-8BAB-40A2-90C0-C260D34C7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53" y="3874837"/>
              <a:ext cx="300179" cy="300179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Line 28">
              <a:extLst>
                <a:ext uri="{FF2B5EF4-FFF2-40B4-BE49-F238E27FC236}">
                  <a16:creationId xmlns:a16="http://schemas.microsoft.com/office/drawing/2014/main" id="{93584A61-C925-49A7-A9AD-550C352E13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1496" y="3514622"/>
              <a:ext cx="240143" cy="4202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Oval 29">
              <a:extLst>
                <a:ext uri="{FF2B5EF4-FFF2-40B4-BE49-F238E27FC236}">
                  <a16:creationId xmlns:a16="http://schemas.microsoft.com/office/drawing/2014/main" id="{BCE1858C-1E8E-45F3-BD94-36FB5F6FD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1783" y="3874837"/>
              <a:ext cx="300179" cy="300179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Line 30">
              <a:extLst>
                <a:ext uri="{FF2B5EF4-FFF2-40B4-BE49-F238E27FC236}">
                  <a16:creationId xmlns:a16="http://schemas.microsoft.com/office/drawing/2014/main" id="{800C82C5-B540-4B50-B367-0F456DCDD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1676" y="3514622"/>
              <a:ext cx="240143" cy="4202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Oval 31">
              <a:extLst>
                <a:ext uri="{FF2B5EF4-FFF2-40B4-BE49-F238E27FC236}">
                  <a16:creationId xmlns:a16="http://schemas.microsoft.com/office/drawing/2014/main" id="{1037B88F-B1C8-45E7-B723-16D8B3935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1210" y="4535232"/>
              <a:ext cx="300179" cy="300179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Line 32">
              <a:extLst>
                <a:ext uri="{FF2B5EF4-FFF2-40B4-BE49-F238E27FC236}">
                  <a16:creationId xmlns:a16="http://schemas.microsoft.com/office/drawing/2014/main" id="{11E5902B-20C5-4EC8-A986-EDB711124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1317" y="4175017"/>
              <a:ext cx="180108" cy="360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Oval 33">
              <a:extLst>
                <a:ext uri="{FF2B5EF4-FFF2-40B4-BE49-F238E27FC236}">
                  <a16:creationId xmlns:a16="http://schemas.microsoft.com/office/drawing/2014/main" id="{C78C414D-8C04-4F1A-BAC0-83CCE72CF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1461" y="4535232"/>
              <a:ext cx="300179" cy="300179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Line 34">
              <a:extLst>
                <a:ext uri="{FF2B5EF4-FFF2-40B4-BE49-F238E27FC236}">
                  <a16:creationId xmlns:a16="http://schemas.microsoft.com/office/drawing/2014/main" id="{DE8F30DA-0B76-406F-9896-45D26E7A2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1461" y="4175017"/>
              <a:ext cx="120072" cy="360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Oval 35">
              <a:extLst>
                <a:ext uri="{FF2B5EF4-FFF2-40B4-BE49-F238E27FC236}">
                  <a16:creationId xmlns:a16="http://schemas.microsoft.com/office/drawing/2014/main" id="{F949AEBC-71F1-4CA0-B141-6B9915BD7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1676" y="4535232"/>
              <a:ext cx="300179" cy="300179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6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Line 36">
              <a:extLst>
                <a:ext uri="{FF2B5EF4-FFF2-40B4-BE49-F238E27FC236}">
                  <a16:creationId xmlns:a16="http://schemas.microsoft.com/office/drawing/2014/main" id="{1F074036-371F-443F-AA3B-9C2009FAE7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11747" y="4175017"/>
              <a:ext cx="180108" cy="360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1089F703-9EEC-430F-9ABB-247C54101826}"/>
              </a:ext>
            </a:extLst>
          </p:cNvPr>
          <p:cNvSpPr txBox="1"/>
          <p:nvPr/>
        </p:nvSpPr>
        <p:spPr>
          <a:xfrm>
            <a:off x="1453320" y="1680335"/>
            <a:ext cx="4627178" cy="1705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dirty="0"/>
              <a:t>n </a:t>
            </a:r>
            <a:r>
              <a:rPr lang="zh-CN" altLang="en-US" dirty="0"/>
              <a:t>号结点的双亲结点编号是多少 ？ 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CN" altLang="en-US" dirty="0"/>
              <a:t>最后一个非终端节点编号是多少？ 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CN" altLang="en-US" dirty="0"/>
              <a:t>度为 </a:t>
            </a:r>
            <a:r>
              <a:rPr lang="en-US" altLang="zh-CN" dirty="0"/>
              <a:t>1</a:t>
            </a:r>
            <a:r>
              <a:rPr lang="zh-CN" altLang="en-US" dirty="0"/>
              <a:t>的结点具有什么特征？ 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CN" altLang="en-US" dirty="0"/>
              <a:t>最小的叶子节点编号是多少？</a:t>
            </a:r>
          </a:p>
        </p:txBody>
      </p:sp>
    </p:spTree>
    <p:extLst>
      <p:ext uri="{BB962C8B-B14F-4D97-AF65-F5344CB8AC3E}">
        <p14:creationId xmlns:p14="http://schemas.microsoft.com/office/powerpoint/2010/main" val="66781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F72758F7-19B6-42C3-8CD5-A79EEBD58A6C}"/>
              </a:ext>
            </a:extLst>
          </p:cNvPr>
          <p:cNvSpPr txBox="1"/>
          <p:nvPr/>
        </p:nvSpPr>
        <p:spPr>
          <a:xfrm>
            <a:off x="107504" y="66661"/>
            <a:ext cx="4572000" cy="525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6.2.2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二叉树的存储结构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00226AB-0054-4ABC-AFE4-AE353B0D6325}"/>
              </a:ext>
            </a:extLst>
          </p:cNvPr>
          <p:cNvSpPr txBox="1"/>
          <p:nvPr/>
        </p:nvSpPr>
        <p:spPr>
          <a:xfrm>
            <a:off x="756084" y="581265"/>
            <a:ext cx="4572000" cy="453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顺序存储</a:t>
            </a:r>
          </a:p>
        </p:txBody>
      </p:sp>
      <p:graphicFrame>
        <p:nvGraphicFramePr>
          <p:cNvPr id="80" name="Group 61">
            <a:extLst>
              <a:ext uri="{FF2B5EF4-FFF2-40B4-BE49-F238E27FC236}">
                <a16:creationId xmlns:a16="http://schemas.microsoft.com/office/drawing/2014/main" id="{A7D62B99-0F2C-4F22-B98D-0F381AA8A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701181"/>
              </p:ext>
            </p:extLst>
          </p:nvPr>
        </p:nvGraphicFramePr>
        <p:xfrm>
          <a:off x="3743156" y="2720183"/>
          <a:ext cx="3868738" cy="460375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57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</a:p>
                  </a:txBody>
                  <a:tcPr marL="90000" marR="90000" marT="46903" marB="4690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b</a:t>
                      </a:r>
                    </a:p>
                  </a:txBody>
                  <a:tcPr marL="90000" marR="90000" marT="46903" marB="469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h</a:t>
                      </a:r>
                    </a:p>
                  </a:txBody>
                  <a:tcPr marL="90000" marR="90000" marT="46903" marB="469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</a:t>
                      </a:r>
                    </a:p>
                  </a:txBody>
                  <a:tcPr marL="90000" marR="90000" marT="46903" marB="469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kumimoji="1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903" marB="469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</a:t>
                      </a:r>
                    </a:p>
                  </a:txBody>
                  <a:tcPr marL="90000" marR="90000" marT="46903" marB="469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j</a:t>
                      </a:r>
                      <a:endParaRPr kumimoji="1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903" marB="469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</a:t>
                      </a:r>
                    </a:p>
                  </a:txBody>
                  <a:tcPr marL="90000" marR="90000" marT="46903" marB="469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e</a:t>
                      </a:r>
                    </a:p>
                  </a:txBody>
                  <a:tcPr marL="90000" marR="90000" marT="46903" marB="469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g</a:t>
                      </a:r>
                      <a:endParaRPr kumimoji="1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903" marB="469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Text Box 51">
            <a:extLst>
              <a:ext uri="{FF2B5EF4-FFF2-40B4-BE49-F238E27FC236}">
                <a16:creationId xmlns:a16="http://schemas.microsoft.com/office/drawing/2014/main" id="{B1626E2A-546B-429D-BCE3-7D4FDA3F7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381" y="3177383"/>
            <a:ext cx="3875077" cy="41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0     1     2     3     4     5     6     7    8     9</a:t>
            </a:r>
            <a:endParaRPr lang="en-US" altLang="zh-CN" sz="18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24A0892-0570-4786-9D2F-FFA47C9CFB36}"/>
              </a:ext>
            </a:extLst>
          </p:cNvPr>
          <p:cNvSpPr txBox="1"/>
          <p:nvPr/>
        </p:nvSpPr>
        <p:spPr>
          <a:xfrm>
            <a:off x="1204814" y="1081680"/>
            <a:ext cx="7308812" cy="11367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#define MAX_TREE_SIZE 100                                 //</a:t>
            </a:r>
            <a:r>
              <a:rPr lang="zh-CN" altLang="en-US" dirty="0"/>
              <a:t>二叉树的最大结点数 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typedef </a:t>
            </a:r>
            <a:r>
              <a:rPr lang="en-US" altLang="zh-CN" dirty="0" err="1"/>
              <a:t>TElemType</a:t>
            </a:r>
            <a:r>
              <a:rPr lang="en-US" altLang="zh-CN" dirty="0"/>
              <a:t> </a:t>
            </a:r>
            <a:r>
              <a:rPr lang="en-US" altLang="zh-CN" dirty="0" err="1"/>
              <a:t>SqBiTree</a:t>
            </a:r>
            <a:r>
              <a:rPr lang="en-US" altLang="zh-CN" dirty="0"/>
              <a:t>[MAX_TREE_SIZE]; //0</a:t>
            </a:r>
            <a:r>
              <a:rPr lang="zh-CN" altLang="en-US" dirty="0"/>
              <a:t>号单元存储根结点 </a:t>
            </a:r>
            <a:r>
              <a:rPr lang="en-US" altLang="zh-CN" dirty="0" err="1"/>
              <a:t>SqBitTree</a:t>
            </a:r>
            <a:r>
              <a:rPr lang="en-US" altLang="zh-CN" dirty="0"/>
              <a:t> </a:t>
            </a:r>
            <a:r>
              <a:rPr lang="en-US" altLang="zh-CN" dirty="0" err="1"/>
              <a:t>bt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B3151E4-0DB6-4EEA-8E17-EFA5CDA47199}"/>
              </a:ext>
            </a:extLst>
          </p:cNvPr>
          <p:cNvSpPr txBox="1"/>
          <p:nvPr/>
        </p:nvSpPr>
        <p:spPr>
          <a:xfrm>
            <a:off x="1115616" y="2623431"/>
            <a:ext cx="7956376" cy="417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用一组连续的存储单元依次自上而下、从左到右存储</a:t>
            </a:r>
            <a:r>
              <a:rPr lang="zh-CN" altLang="en-US" dirty="0">
                <a:solidFill>
                  <a:srgbClr val="FF0000"/>
                </a:solidFill>
              </a:rPr>
              <a:t>完全二叉树</a:t>
            </a:r>
            <a:r>
              <a:rPr lang="zh-CN" altLang="en-US" dirty="0"/>
              <a:t>上的结点元素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EC035A3-1055-48A1-AF68-9D06AAC42E45}"/>
              </a:ext>
            </a:extLst>
          </p:cNvPr>
          <p:cNvSpPr txBox="1"/>
          <p:nvPr/>
        </p:nvSpPr>
        <p:spPr>
          <a:xfrm>
            <a:off x="1022552" y="2317485"/>
            <a:ext cx="1065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【</a:t>
            </a:r>
            <a:r>
              <a:rPr lang="zh-CN" altLang="en-US" dirty="0">
                <a:solidFill>
                  <a:srgbClr val="FF0000"/>
                </a:solidFill>
              </a:rPr>
              <a:t>约定</a:t>
            </a:r>
            <a:r>
              <a:rPr lang="en-US" altLang="zh-CN" dirty="0">
                <a:solidFill>
                  <a:srgbClr val="FF0000"/>
                </a:solidFill>
              </a:rPr>
              <a:t>】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E505B95-D72A-4AEB-9CAA-4ECDD6D9643C}"/>
              </a:ext>
            </a:extLst>
          </p:cNvPr>
          <p:cNvSpPr txBox="1"/>
          <p:nvPr/>
        </p:nvSpPr>
        <p:spPr>
          <a:xfrm>
            <a:off x="1115616" y="3040596"/>
            <a:ext cx="8280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</a:rPr>
              <a:t>完全二叉树：</a:t>
            </a:r>
            <a:r>
              <a:rPr lang="zh-CN" altLang="en-US" dirty="0"/>
              <a:t>将编号为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的结点元素存储在一维数组中下标为 </a:t>
            </a:r>
            <a:r>
              <a:rPr lang="en-US" altLang="zh-CN" dirty="0"/>
              <a:t>i-1 </a:t>
            </a:r>
            <a:r>
              <a:rPr lang="zh-CN" altLang="en-US" dirty="0"/>
              <a:t>的分量中。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A0500C0-0DF6-4770-BFA1-CA154C6B4022}"/>
              </a:ext>
            </a:extLst>
          </p:cNvPr>
          <p:cNvGrpSpPr/>
          <p:nvPr/>
        </p:nvGrpSpPr>
        <p:grpSpPr>
          <a:xfrm>
            <a:off x="1128223" y="2317485"/>
            <a:ext cx="1963452" cy="2284588"/>
            <a:chOff x="600381" y="2852919"/>
            <a:chExt cx="1963452" cy="2284588"/>
          </a:xfrm>
        </p:grpSpPr>
        <p:sp>
          <p:nvSpPr>
            <p:cNvPr id="109" name="Oval 32">
              <a:extLst>
                <a:ext uri="{FF2B5EF4-FFF2-40B4-BE49-F238E27FC236}">
                  <a16:creationId xmlns:a16="http://schemas.microsoft.com/office/drawing/2014/main" id="{4869A974-66BE-408D-A14B-883E35307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022" y="2951127"/>
              <a:ext cx="281440" cy="28144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" name="Oval 33">
              <a:extLst>
                <a:ext uri="{FF2B5EF4-FFF2-40B4-BE49-F238E27FC236}">
                  <a16:creationId xmlns:a16="http://schemas.microsoft.com/office/drawing/2014/main" id="{8DA14F03-B624-4C34-921B-DB59AA199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293" y="3570296"/>
              <a:ext cx="281440" cy="28144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1" name="Line 34">
              <a:extLst>
                <a:ext uri="{FF2B5EF4-FFF2-40B4-BE49-F238E27FC236}">
                  <a16:creationId xmlns:a16="http://schemas.microsoft.com/office/drawing/2014/main" id="{5CC9B97B-44E0-4934-98AF-441E3BDBE7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4445" y="3232567"/>
              <a:ext cx="225152" cy="394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2" name="Oval 35">
              <a:extLst>
                <a:ext uri="{FF2B5EF4-FFF2-40B4-BE49-F238E27FC236}">
                  <a16:creationId xmlns:a16="http://schemas.microsoft.com/office/drawing/2014/main" id="{8B597126-63FF-413E-8C8E-62289552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750" y="3570296"/>
              <a:ext cx="281440" cy="28144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h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3" name="Line 36">
              <a:extLst>
                <a:ext uri="{FF2B5EF4-FFF2-40B4-BE49-F238E27FC236}">
                  <a16:creationId xmlns:a16="http://schemas.microsoft.com/office/drawing/2014/main" id="{A5CB503D-EE18-4A65-AC58-9EEC01D01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886" y="3232567"/>
              <a:ext cx="225152" cy="394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4" name="Oval 37">
              <a:extLst>
                <a:ext uri="{FF2B5EF4-FFF2-40B4-BE49-F238E27FC236}">
                  <a16:creationId xmlns:a16="http://schemas.microsoft.com/office/drawing/2014/main" id="{C187A347-51D8-406B-B014-D6F830B0E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41" y="4189465"/>
              <a:ext cx="281440" cy="28144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5" name="Line 38">
              <a:extLst>
                <a:ext uri="{FF2B5EF4-FFF2-40B4-BE49-F238E27FC236}">
                  <a16:creationId xmlns:a16="http://schemas.microsoft.com/office/drawing/2014/main" id="{F23C42A2-3358-4C32-85EF-CCA7E295F6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3005" y="3851736"/>
              <a:ext cx="168864" cy="3377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6" name="Oval 39">
              <a:extLst>
                <a:ext uri="{FF2B5EF4-FFF2-40B4-BE49-F238E27FC236}">
                  <a16:creationId xmlns:a16="http://schemas.microsoft.com/office/drawing/2014/main" id="{47833DE4-6C95-4620-99AC-563754C99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157" y="4189465"/>
              <a:ext cx="281440" cy="28144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f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7" name="Line 40">
              <a:extLst>
                <a:ext uri="{FF2B5EF4-FFF2-40B4-BE49-F238E27FC236}">
                  <a16:creationId xmlns:a16="http://schemas.microsoft.com/office/drawing/2014/main" id="{38F53869-FB8F-44B5-9F4D-CC31E3C93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1869" y="3851736"/>
              <a:ext cx="168864" cy="3377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8" name="Oval 41">
              <a:extLst>
                <a:ext uri="{FF2B5EF4-FFF2-40B4-BE49-F238E27FC236}">
                  <a16:creationId xmlns:a16="http://schemas.microsoft.com/office/drawing/2014/main" id="{86FA72CF-3AF2-4A9E-B11E-B690A4334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5886" y="4189465"/>
              <a:ext cx="281440" cy="28144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i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9" name="Line 42">
              <a:extLst>
                <a:ext uri="{FF2B5EF4-FFF2-40B4-BE49-F238E27FC236}">
                  <a16:creationId xmlns:a16="http://schemas.microsoft.com/office/drawing/2014/main" id="{9E20F916-6509-493F-A6C9-BA711ECCC9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4750" y="3851736"/>
              <a:ext cx="168864" cy="3377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0" name="Oval 43">
              <a:extLst>
                <a:ext uri="{FF2B5EF4-FFF2-40B4-BE49-F238E27FC236}">
                  <a16:creationId xmlns:a16="http://schemas.microsoft.com/office/drawing/2014/main" id="{4037DC07-1170-4739-9DFE-BF3365F4E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903" y="4189465"/>
              <a:ext cx="281440" cy="28144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j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1" name="Line 44">
              <a:extLst>
                <a:ext uri="{FF2B5EF4-FFF2-40B4-BE49-F238E27FC236}">
                  <a16:creationId xmlns:a16="http://schemas.microsoft.com/office/drawing/2014/main" id="{039E8E9F-F9BE-4A4F-9B4A-B9E645F8E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3614" y="3851736"/>
              <a:ext cx="168864" cy="3377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2" name="Oval 41">
              <a:extLst>
                <a:ext uri="{FF2B5EF4-FFF2-40B4-BE49-F238E27FC236}">
                  <a16:creationId xmlns:a16="http://schemas.microsoft.com/office/drawing/2014/main" id="{34CDC692-C226-481A-A59A-22A459159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876" y="4801131"/>
              <a:ext cx="281440" cy="28144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d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" name="Line 42">
              <a:extLst>
                <a:ext uri="{FF2B5EF4-FFF2-40B4-BE49-F238E27FC236}">
                  <a16:creationId xmlns:a16="http://schemas.microsoft.com/office/drawing/2014/main" id="{DFBB38E2-071D-4815-B90F-58CE8523C8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6740" y="4463402"/>
              <a:ext cx="168864" cy="3377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4" name="Oval 43">
              <a:extLst>
                <a:ext uri="{FF2B5EF4-FFF2-40B4-BE49-F238E27FC236}">
                  <a16:creationId xmlns:a16="http://schemas.microsoft.com/office/drawing/2014/main" id="{49C43C6E-9A23-4897-8272-C542E8430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893" y="4801131"/>
              <a:ext cx="281440" cy="28144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e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5" name="Line 44">
              <a:extLst>
                <a:ext uri="{FF2B5EF4-FFF2-40B4-BE49-F238E27FC236}">
                  <a16:creationId xmlns:a16="http://schemas.microsoft.com/office/drawing/2014/main" id="{5A8ACF5B-93D9-45C0-A7E4-6E557E00E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5604" y="4463402"/>
              <a:ext cx="168864" cy="3377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6" name="Oval 41">
              <a:extLst>
                <a:ext uri="{FF2B5EF4-FFF2-40B4-BE49-F238E27FC236}">
                  <a16:creationId xmlns:a16="http://schemas.microsoft.com/office/drawing/2014/main" id="{A1F1566D-8F88-4726-B6F4-C204EFB10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733" y="4801081"/>
              <a:ext cx="281440" cy="28144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g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7" name="Line 42">
              <a:extLst>
                <a:ext uri="{FF2B5EF4-FFF2-40B4-BE49-F238E27FC236}">
                  <a16:creationId xmlns:a16="http://schemas.microsoft.com/office/drawing/2014/main" id="{320834D3-4621-4542-AEFB-2CD18ACDA5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9597" y="4463352"/>
              <a:ext cx="168864" cy="3377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5475ECFB-8DD2-4E19-9211-B7E108A1FA5C}"/>
                </a:ext>
              </a:extLst>
            </p:cNvPr>
            <p:cNvSpPr txBox="1"/>
            <p:nvPr/>
          </p:nvSpPr>
          <p:spPr>
            <a:xfrm>
              <a:off x="1411744" y="2852919"/>
              <a:ext cx="206714" cy="4165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C5A49F3B-5281-4F4D-AC07-23AA1943C745}"/>
                </a:ext>
              </a:extLst>
            </p:cNvPr>
            <p:cNvSpPr txBox="1"/>
            <p:nvPr/>
          </p:nvSpPr>
          <p:spPr>
            <a:xfrm>
              <a:off x="1024435" y="3451952"/>
              <a:ext cx="206714" cy="4165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B4075DEA-955A-4848-B950-BADEB714BBF7}"/>
                </a:ext>
              </a:extLst>
            </p:cNvPr>
            <p:cNvSpPr txBox="1"/>
            <p:nvPr/>
          </p:nvSpPr>
          <p:spPr>
            <a:xfrm>
              <a:off x="812652" y="4071570"/>
              <a:ext cx="164810" cy="4165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89B18371-34B3-4AF0-86CD-7F2AC068D0C2}"/>
                </a:ext>
              </a:extLst>
            </p:cNvPr>
            <p:cNvSpPr txBox="1"/>
            <p:nvPr/>
          </p:nvSpPr>
          <p:spPr>
            <a:xfrm>
              <a:off x="2234628" y="3458397"/>
              <a:ext cx="206714" cy="4165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856F1871-48ED-430A-AA59-1434C1D6309A}"/>
                </a:ext>
              </a:extLst>
            </p:cNvPr>
            <p:cNvSpPr txBox="1"/>
            <p:nvPr/>
          </p:nvSpPr>
          <p:spPr>
            <a:xfrm>
              <a:off x="1549277" y="3859239"/>
              <a:ext cx="206714" cy="4165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F87DA11D-401C-4B17-BCD7-7DAC4E7FCBEC}"/>
                </a:ext>
              </a:extLst>
            </p:cNvPr>
            <p:cNvSpPr txBox="1"/>
            <p:nvPr/>
          </p:nvSpPr>
          <p:spPr>
            <a:xfrm>
              <a:off x="1979080" y="3877020"/>
              <a:ext cx="206714" cy="4165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6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661B77B3-784E-4EBD-AC70-E10E5104A804}"/>
                </a:ext>
              </a:extLst>
            </p:cNvPr>
            <p:cNvSpPr txBox="1"/>
            <p:nvPr/>
          </p:nvSpPr>
          <p:spPr>
            <a:xfrm>
              <a:off x="2357119" y="3877020"/>
              <a:ext cx="206714" cy="4165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7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E2F72D7C-B300-42DA-A097-9ACBCE15266F}"/>
                </a:ext>
              </a:extLst>
            </p:cNvPr>
            <p:cNvSpPr txBox="1"/>
            <p:nvPr/>
          </p:nvSpPr>
          <p:spPr>
            <a:xfrm>
              <a:off x="600381" y="4671591"/>
              <a:ext cx="206714" cy="4165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8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1C477019-619D-46F1-ABA5-DA1AC5D5EEFD}"/>
                </a:ext>
              </a:extLst>
            </p:cNvPr>
            <p:cNvSpPr txBox="1"/>
            <p:nvPr/>
          </p:nvSpPr>
          <p:spPr>
            <a:xfrm>
              <a:off x="1341832" y="4463329"/>
              <a:ext cx="206714" cy="4165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9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0480FB2D-799E-495F-9419-78BF0D946849}"/>
                </a:ext>
              </a:extLst>
            </p:cNvPr>
            <p:cNvSpPr txBox="1"/>
            <p:nvPr/>
          </p:nvSpPr>
          <p:spPr>
            <a:xfrm>
              <a:off x="1774623" y="4720983"/>
              <a:ext cx="432830" cy="4165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10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6BA28F50-4BF8-4132-A2BE-08D679F61BA9}"/>
                  </a:ext>
                </a:extLst>
              </p:cNvPr>
              <p:cNvSpPr txBox="1"/>
              <p:nvPr/>
            </p:nvSpPr>
            <p:spPr>
              <a:xfrm>
                <a:off x="3688309" y="3626301"/>
                <a:ext cx="5041312" cy="874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结点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的双亲结点下标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(3+1)/2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−1=1</m:t>
                    </m:r>
                  </m:oMath>
                </a14:m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结点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的左孩子下标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−1=7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6BA28F50-4BF8-4132-A2BE-08D679F61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309" y="3626301"/>
                <a:ext cx="5041312" cy="874214"/>
              </a:xfrm>
              <a:prstGeom prst="rect">
                <a:avLst/>
              </a:prstGeom>
              <a:blipFill>
                <a:blip r:embed="rId3"/>
                <a:stretch>
                  <a:fillRect l="-726" b="-10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51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39" grpId="0" animBg="1"/>
      <p:bldP spid="41" grpId="0"/>
      <p:bldP spid="41" grpId="1"/>
      <p:bldP spid="43" grpId="0" build="allAtOnce"/>
      <p:bldP spid="45" grpId="0"/>
      <p:bldP spid="4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F72758F7-19B6-42C3-8CD5-A79EEBD58A6C}"/>
              </a:ext>
            </a:extLst>
          </p:cNvPr>
          <p:cNvSpPr txBox="1"/>
          <p:nvPr/>
        </p:nvSpPr>
        <p:spPr>
          <a:xfrm>
            <a:off x="107504" y="66661"/>
            <a:ext cx="4572000" cy="525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6.2.2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二叉树的存储结构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00226AB-0054-4ABC-AFE4-AE353B0D6325}"/>
              </a:ext>
            </a:extLst>
          </p:cNvPr>
          <p:cNvSpPr txBox="1"/>
          <p:nvPr/>
        </p:nvSpPr>
        <p:spPr>
          <a:xfrm>
            <a:off x="756084" y="581265"/>
            <a:ext cx="4572000" cy="453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顺序存储</a:t>
            </a:r>
          </a:p>
        </p:txBody>
      </p:sp>
      <p:graphicFrame>
        <p:nvGraphicFramePr>
          <p:cNvPr id="80" name="Group 61">
            <a:extLst>
              <a:ext uri="{FF2B5EF4-FFF2-40B4-BE49-F238E27FC236}">
                <a16:creationId xmlns:a16="http://schemas.microsoft.com/office/drawing/2014/main" id="{A7D62B99-0F2C-4F22-B98D-0F381AA8A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181457"/>
              </p:ext>
            </p:extLst>
          </p:nvPr>
        </p:nvGraphicFramePr>
        <p:xfrm>
          <a:off x="4067999" y="2971140"/>
          <a:ext cx="3481388" cy="460375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57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</a:p>
                  </a:txBody>
                  <a:tcPr marL="90000" marR="90000" marT="46903" marB="4690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b</a:t>
                      </a:r>
                    </a:p>
                  </a:txBody>
                  <a:tcPr marL="90000" marR="90000" marT="46903" marB="469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h</a:t>
                      </a:r>
                    </a:p>
                  </a:txBody>
                  <a:tcPr marL="90000" marR="90000" marT="46903" marB="469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</a:t>
                      </a:r>
                    </a:p>
                  </a:txBody>
                  <a:tcPr marL="90000" marR="90000" marT="46903" marB="469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/>
                          <a:ea typeface="微软雅黑"/>
                          <a:cs typeface="+mn-cs"/>
                        </a:rPr>
                        <a:t>Ø</a:t>
                      </a:r>
                      <a:endParaRPr kumimoji="1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903" marB="469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/>
                          <a:ea typeface="微软雅黑"/>
                          <a:cs typeface="+mn-cs"/>
                        </a:rPr>
                        <a:t>Ø</a:t>
                      </a:r>
                      <a:endParaRPr kumimoji="1" lang="en-US" altLang="zh-CN" sz="1800" b="0" i="0" u="none" strike="noStrike" cap="none" normalizeH="0" baseline="0" noProof="1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903" marB="469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j</a:t>
                      </a:r>
                      <a:endParaRPr kumimoji="1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903" marB="469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/>
                          <a:ea typeface="微软雅黑"/>
                          <a:cs typeface="+mn-cs"/>
                        </a:rPr>
                        <a:t>Ø</a:t>
                      </a:r>
                      <a:endParaRPr kumimoji="1" lang="en-US" altLang="zh-CN" sz="1800" b="0" i="0" u="none" strike="noStrike" cap="none" normalizeH="0" baseline="0" noProof="1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903" marB="469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e</a:t>
                      </a:r>
                    </a:p>
                  </a:txBody>
                  <a:tcPr marL="90000" marR="90000" marT="46903" marB="469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Text Box 51">
            <a:extLst>
              <a:ext uri="{FF2B5EF4-FFF2-40B4-BE49-F238E27FC236}">
                <a16:creationId xmlns:a16="http://schemas.microsoft.com/office/drawing/2014/main" id="{B1626E2A-546B-429D-BCE3-7D4FDA3F7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0224" y="3428340"/>
            <a:ext cx="3564396" cy="41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0     1     2     3     4     5     6     7    8    </a:t>
            </a:r>
            <a:endParaRPr lang="en-US" altLang="zh-CN" sz="18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24A0892-0570-4786-9D2F-FFA47C9CFB36}"/>
              </a:ext>
            </a:extLst>
          </p:cNvPr>
          <p:cNvSpPr txBox="1"/>
          <p:nvPr/>
        </p:nvSpPr>
        <p:spPr>
          <a:xfrm>
            <a:off x="1204814" y="1081680"/>
            <a:ext cx="7308812" cy="11367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#define MAX_TREE_SIZE 100                                 //</a:t>
            </a:r>
            <a:r>
              <a:rPr lang="zh-CN" altLang="en-US" dirty="0"/>
              <a:t>二叉树的最大结点数 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typedef </a:t>
            </a:r>
            <a:r>
              <a:rPr lang="en-US" altLang="zh-CN" dirty="0" err="1"/>
              <a:t>TElemType</a:t>
            </a:r>
            <a:r>
              <a:rPr lang="en-US" altLang="zh-CN" dirty="0"/>
              <a:t> </a:t>
            </a:r>
            <a:r>
              <a:rPr lang="en-US" altLang="zh-CN" dirty="0" err="1"/>
              <a:t>SqBiTree</a:t>
            </a:r>
            <a:r>
              <a:rPr lang="en-US" altLang="zh-CN" dirty="0"/>
              <a:t>[MAX_TREE_SIZE]; //0</a:t>
            </a:r>
            <a:r>
              <a:rPr lang="zh-CN" altLang="en-US" dirty="0"/>
              <a:t>号单元存储根结点 </a:t>
            </a:r>
            <a:r>
              <a:rPr lang="en-US" altLang="zh-CN" dirty="0" err="1"/>
              <a:t>SqBitTree</a:t>
            </a:r>
            <a:r>
              <a:rPr lang="en-US" altLang="zh-CN" dirty="0"/>
              <a:t> </a:t>
            </a:r>
            <a:r>
              <a:rPr lang="en-US" altLang="zh-CN" dirty="0" err="1"/>
              <a:t>bt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B3151E4-0DB6-4EEA-8E17-EFA5CDA47199}"/>
              </a:ext>
            </a:extLst>
          </p:cNvPr>
          <p:cNvSpPr txBox="1"/>
          <p:nvPr/>
        </p:nvSpPr>
        <p:spPr>
          <a:xfrm>
            <a:off x="1115616" y="2623431"/>
            <a:ext cx="7956376" cy="417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用一组连续的存储单元依次自上而下、从左到右存储</a:t>
            </a:r>
            <a:r>
              <a:rPr lang="zh-CN" altLang="en-US" dirty="0">
                <a:solidFill>
                  <a:srgbClr val="FF0000"/>
                </a:solidFill>
              </a:rPr>
              <a:t>完全二叉树</a:t>
            </a:r>
            <a:r>
              <a:rPr lang="zh-CN" altLang="en-US" dirty="0"/>
              <a:t>上的结点元素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EC035A3-1055-48A1-AF68-9D06AAC42E45}"/>
              </a:ext>
            </a:extLst>
          </p:cNvPr>
          <p:cNvSpPr txBox="1"/>
          <p:nvPr/>
        </p:nvSpPr>
        <p:spPr>
          <a:xfrm>
            <a:off x="1022552" y="2317485"/>
            <a:ext cx="1065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【</a:t>
            </a:r>
            <a:r>
              <a:rPr lang="zh-CN" altLang="en-US" dirty="0">
                <a:solidFill>
                  <a:srgbClr val="FF0000"/>
                </a:solidFill>
              </a:rPr>
              <a:t>约定</a:t>
            </a:r>
            <a:r>
              <a:rPr lang="en-US" altLang="zh-CN" dirty="0">
                <a:solidFill>
                  <a:srgbClr val="FF0000"/>
                </a:solidFill>
              </a:rPr>
              <a:t>】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E505B95-D72A-4AEB-9CAA-4ECDD6D9643C}"/>
              </a:ext>
            </a:extLst>
          </p:cNvPr>
          <p:cNvSpPr txBox="1"/>
          <p:nvPr/>
        </p:nvSpPr>
        <p:spPr>
          <a:xfrm>
            <a:off x="1115616" y="3040596"/>
            <a:ext cx="8280920" cy="777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</a:rPr>
              <a:t>一般二叉树：</a:t>
            </a:r>
            <a:r>
              <a:rPr lang="zh-CN" altLang="en-US" dirty="0"/>
              <a:t>将每个结点与完全二叉树上的结点相对照，存储在相应分量中</a:t>
            </a:r>
            <a:endParaRPr lang="en-US" altLang="zh-CN" dirty="0"/>
          </a:p>
          <a:p>
            <a:pPr>
              <a:lnSpc>
                <a:spcPct val="130000"/>
              </a:lnSpc>
              <a:buClr>
                <a:srgbClr val="FF0000"/>
              </a:buClr>
              <a:buSzPct val="90000"/>
            </a:pPr>
            <a:r>
              <a:rPr lang="zh-CN" altLang="en-US" dirty="0"/>
              <a:t>                          （以</a:t>
            </a:r>
            <a:r>
              <a:rPr lang="en-US" altLang="zh-CN" dirty="0"/>
              <a:t>’Ø’</a:t>
            </a:r>
            <a:r>
              <a:rPr lang="zh-CN" altLang="en-US" dirty="0"/>
              <a:t>表示不存在此结点）。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A0500C0-0DF6-4770-BFA1-CA154C6B4022}"/>
              </a:ext>
            </a:extLst>
          </p:cNvPr>
          <p:cNvGrpSpPr/>
          <p:nvPr/>
        </p:nvGrpSpPr>
        <p:grpSpPr>
          <a:xfrm>
            <a:off x="1517913" y="2425363"/>
            <a:ext cx="1751181" cy="2229652"/>
            <a:chOff x="812652" y="2852919"/>
            <a:chExt cx="1751181" cy="2229652"/>
          </a:xfrm>
        </p:grpSpPr>
        <p:sp>
          <p:nvSpPr>
            <p:cNvPr id="109" name="Oval 32">
              <a:extLst>
                <a:ext uri="{FF2B5EF4-FFF2-40B4-BE49-F238E27FC236}">
                  <a16:creationId xmlns:a16="http://schemas.microsoft.com/office/drawing/2014/main" id="{4869A974-66BE-408D-A14B-883E35307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022" y="2951127"/>
              <a:ext cx="281440" cy="28144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" name="Oval 33">
              <a:extLst>
                <a:ext uri="{FF2B5EF4-FFF2-40B4-BE49-F238E27FC236}">
                  <a16:creationId xmlns:a16="http://schemas.microsoft.com/office/drawing/2014/main" id="{8DA14F03-B624-4C34-921B-DB59AA199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293" y="3570296"/>
              <a:ext cx="281440" cy="28144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1" name="Line 34">
              <a:extLst>
                <a:ext uri="{FF2B5EF4-FFF2-40B4-BE49-F238E27FC236}">
                  <a16:creationId xmlns:a16="http://schemas.microsoft.com/office/drawing/2014/main" id="{5CC9B97B-44E0-4934-98AF-441E3BDBE7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4445" y="3232567"/>
              <a:ext cx="225152" cy="394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2" name="Oval 35">
              <a:extLst>
                <a:ext uri="{FF2B5EF4-FFF2-40B4-BE49-F238E27FC236}">
                  <a16:creationId xmlns:a16="http://schemas.microsoft.com/office/drawing/2014/main" id="{8B597126-63FF-413E-8C8E-62289552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750" y="3570296"/>
              <a:ext cx="281440" cy="28144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h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3" name="Line 36">
              <a:extLst>
                <a:ext uri="{FF2B5EF4-FFF2-40B4-BE49-F238E27FC236}">
                  <a16:creationId xmlns:a16="http://schemas.microsoft.com/office/drawing/2014/main" id="{A5CB503D-EE18-4A65-AC58-9EEC01D01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886" y="3232567"/>
              <a:ext cx="225152" cy="394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4" name="Oval 37">
              <a:extLst>
                <a:ext uri="{FF2B5EF4-FFF2-40B4-BE49-F238E27FC236}">
                  <a16:creationId xmlns:a16="http://schemas.microsoft.com/office/drawing/2014/main" id="{C187A347-51D8-406B-B014-D6F830B0E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41" y="4189465"/>
              <a:ext cx="281440" cy="28144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5" name="Line 38">
              <a:extLst>
                <a:ext uri="{FF2B5EF4-FFF2-40B4-BE49-F238E27FC236}">
                  <a16:creationId xmlns:a16="http://schemas.microsoft.com/office/drawing/2014/main" id="{F23C42A2-3358-4C32-85EF-CCA7E295F6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3005" y="3851736"/>
              <a:ext cx="168864" cy="3377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0" name="Oval 43">
              <a:extLst>
                <a:ext uri="{FF2B5EF4-FFF2-40B4-BE49-F238E27FC236}">
                  <a16:creationId xmlns:a16="http://schemas.microsoft.com/office/drawing/2014/main" id="{4037DC07-1170-4739-9DFE-BF3365F4E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903" y="4189465"/>
              <a:ext cx="281440" cy="28144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j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1" name="Line 44">
              <a:extLst>
                <a:ext uri="{FF2B5EF4-FFF2-40B4-BE49-F238E27FC236}">
                  <a16:creationId xmlns:a16="http://schemas.microsoft.com/office/drawing/2014/main" id="{039E8E9F-F9BE-4A4F-9B4A-B9E645F8E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3614" y="3851736"/>
              <a:ext cx="168864" cy="3377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4" name="Oval 43">
              <a:extLst>
                <a:ext uri="{FF2B5EF4-FFF2-40B4-BE49-F238E27FC236}">
                  <a16:creationId xmlns:a16="http://schemas.microsoft.com/office/drawing/2014/main" id="{49C43C6E-9A23-4897-8272-C542E8430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893" y="4801131"/>
              <a:ext cx="281440" cy="28144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e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5" name="Line 44">
              <a:extLst>
                <a:ext uri="{FF2B5EF4-FFF2-40B4-BE49-F238E27FC236}">
                  <a16:creationId xmlns:a16="http://schemas.microsoft.com/office/drawing/2014/main" id="{5A8ACF5B-93D9-45C0-A7E4-6E557E00E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5604" y="4463402"/>
              <a:ext cx="168864" cy="3377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5475ECFB-8DD2-4E19-9211-B7E108A1FA5C}"/>
                </a:ext>
              </a:extLst>
            </p:cNvPr>
            <p:cNvSpPr txBox="1"/>
            <p:nvPr/>
          </p:nvSpPr>
          <p:spPr>
            <a:xfrm>
              <a:off x="1411744" y="2852919"/>
              <a:ext cx="206714" cy="4165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C5A49F3B-5281-4F4D-AC07-23AA1943C745}"/>
                </a:ext>
              </a:extLst>
            </p:cNvPr>
            <p:cNvSpPr txBox="1"/>
            <p:nvPr/>
          </p:nvSpPr>
          <p:spPr>
            <a:xfrm>
              <a:off x="1024435" y="3451952"/>
              <a:ext cx="206714" cy="4165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B4075DEA-955A-4848-B950-BADEB714BBF7}"/>
                </a:ext>
              </a:extLst>
            </p:cNvPr>
            <p:cNvSpPr txBox="1"/>
            <p:nvPr/>
          </p:nvSpPr>
          <p:spPr>
            <a:xfrm>
              <a:off x="812652" y="4071570"/>
              <a:ext cx="164810" cy="4165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89B18371-34B3-4AF0-86CD-7F2AC068D0C2}"/>
                </a:ext>
              </a:extLst>
            </p:cNvPr>
            <p:cNvSpPr txBox="1"/>
            <p:nvPr/>
          </p:nvSpPr>
          <p:spPr>
            <a:xfrm>
              <a:off x="2234628" y="3458397"/>
              <a:ext cx="206714" cy="4165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661B77B3-784E-4EBD-AC70-E10E5104A804}"/>
                </a:ext>
              </a:extLst>
            </p:cNvPr>
            <p:cNvSpPr txBox="1"/>
            <p:nvPr/>
          </p:nvSpPr>
          <p:spPr>
            <a:xfrm>
              <a:off x="2357119" y="3877020"/>
              <a:ext cx="206714" cy="4165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7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1C477019-619D-46F1-ABA5-DA1AC5D5EEFD}"/>
                </a:ext>
              </a:extLst>
            </p:cNvPr>
            <p:cNvSpPr txBox="1"/>
            <p:nvPr/>
          </p:nvSpPr>
          <p:spPr>
            <a:xfrm>
              <a:off x="1341832" y="4463329"/>
              <a:ext cx="206714" cy="4165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9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549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41" grpId="1"/>
      <p:bldP spid="43" grpId="0" build="allAtOnce"/>
      <p:bldP spid="45" grpId="0"/>
      <p:bldP spid="4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3175" y="2980167"/>
            <a:ext cx="2162907" cy="2207148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F72758F7-19B6-42C3-8CD5-A79EEBD58A6C}"/>
              </a:ext>
            </a:extLst>
          </p:cNvPr>
          <p:cNvSpPr txBox="1"/>
          <p:nvPr/>
        </p:nvSpPr>
        <p:spPr>
          <a:xfrm>
            <a:off x="229116" y="51820"/>
            <a:ext cx="4572000" cy="525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6.2.2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二叉树的存储结构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00226AB-0054-4ABC-AFE4-AE353B0D6325}"/>
              </a:ext>
            </a:extLst>
          </p:cNvPr>
          <p:cNvSpPr txBox="1"/>
          <p:nvPr/>
        </p:nvSpPr>
        <p:spPr>
          <a:xfrm>
            <a:off x="840365" y="577477"/>
            <a:ext cx="4572000" cy="453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二叉树顺序存储结构的缺点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2052FEF-4D0E-49C2-AE63-07474E9FF8A0}"/>
              </a:ext>
            </a:extLst>
          </p:cNvPr>
          <p:cNvSpPr txBox="1"/>
          <p:nvPr/>
        </p:nvSpPr>
        <p:spPr>
          <a:xfrm>
            <a:off x="1165267" y="1048557"/>
            <a:ext cx="5737921" cy="1137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可能对存储空间造成极大的浪费 </a:t>
            </a:r>
            <a:endParaRPr lang="en-US" altLang="zh-CN" dirty="0"/>
          </a:p>
          <a:p>
            <a:pPr>
              <a:lnSpc>
                <a:spcPct val="130000"/>
              </a:lnSpc>
              <a:buClr>
                <a:srgbClr val="FF0000"/>
              </a:buClr>
            </a:pPr>
            <a:r>
              <a:rPr lang="zh-CN" altLang="en-US" dirty="0"/>
              <a:t>      在最坏的情况下，一个深度为</a:t>
            </a:r>
            <a:r>
              <a:rPr lang="en-US" altLang="zh-CN" dirty="0"/>
              <a:t>k</a:t>
            </a:r>
            <a:r>
              <a:rPr lang="zh-CN" altLang="en-US" dirty="0"/>
              <a:t>且只有</a:t>
            </a:r>
            <a:r>
              <a:rPr lang="en-US" altLang="zh-CN" dirty="0"/>
              <a:t>k</a:t>
            </a:r>
            <a:r>
              <a:rPr lang="zh-CN" altLang="en-US" dirty="0"/>
              <a:t>个结点的</a:t>
            </a:r>
            <a:endParaRPr lang="en-US" altLang="zh-CN" dirty="0"/>
          </a:p>
          <a:p>
            <a:pPr>
              <a:lnSpc>
                <a:spcPct val="130000"/>
              </a:lnSpc>
              <a:buClr>
                <a:srgbClr val="FF0000"/>
              </a:buClr>
            </a:pPr>
            <a:r>
              <a:rPr lang="en-US" altLang="zh-CN" dirty="0"/>
              <a:t>      </a:t>
            </a:r>
            <a:r>
              <a:rPr lang="zh-CN" altLang="en-US" dirty="0"/>
              <a:t>右单支树却需要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baseline="30000" dirty="0">
                <a:solidFill>
                  <a:srgbClr val="FF0000"/>
                </a:solidFill>
              </a:rPr>
              <a:t>k</a:t>
            </a:r>
            <a:r>
              <a:rPr lang="en-US" altLang="zh-CN" dirty="0">
                <a:solidFill>
                  <a:srgbClr val="FF0000"/>
                </a:solidFill>
              </a:rPr>
              <a:t>-1</a:t>
            </a:r>
            <a:r>
              <a:rPr lang="zh-CN" altLang="en-US" dirty="0"/>
              <a:t>个结点的存储空间。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A63A2F7-C9C7-4AB2-A258-76D64A2858C6}"/>
              </a:ext>
            </a:extLst>
          </p:cNvPr>
          <p:cNvGrpSpPr/>
          <p:nvPr/>
        </p:nvGrpSpPr>
        <p:grpSpPr>
          <a:xfrm>
            <a:off x="6385719" y="372011"/>
            <a:ext cx="1615738" cy="1923877"/>
            <a:chOff x="971550" y="954088"/>
            <a:chExt cx="1843088" cy="2194585"/>
          </a:xfrm>
        </p:grpSpPr>
        <p:sp>
          <p:nvSpPr>
            <p:cNvPr id="40" name="Oval 3">
              <a:extLst>
                <a:ext uri="{FF2B5EF4-FFF2-40B4-BE49-F238E27FC236}">
                  <a16:creationId xmlns:a16="http://schemas.microsoft.com/office/drawing/2014/main" id="{5773201E-89E4-4CA7-8F19-A3CD3042C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50" y="954088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Oval 4">
              <a:extLst>
                <a:ext uri="{FF2B5EF4-FFF2-40B4-BE49-F238E27FC236}">
                  <a16:creationId xmlns:a16="http://schemas.microsoft.com/office/drawing/2014/main" id="{91456965-B250-440D-B119-48D4A3565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550" y="1563688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Text Box 40">
              <a:extLst>
                <a:ext uri="{FF2B5EF4-FFF2-40B4-BE49-F238E27FC236}">
                  <a16:creationId xmlns:a16="http://schemas.microsoft.com/office/drawing/2014/main" id="{9C039DFB-3C9F-4BE9-A02C-B2AE2CA2F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6350" y="954088"/>
              <a:ext cx="242887" cy="44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Text Box 41">
              <a:extLst>
                <a:ext uri="{FF2B5EF4-FFF2-40B4-BE49-F238E27FC236}">
                  <a16:creationId xmlns:a16="http://schemas.microsoft.com/office/drawing/2014/main" id="{8E1B39F3-8FF6-49D6-8600-3D8C33E548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9263" y="1593850"/>
              <a:ext cx="319087" cy="44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Oval 45">
              <a:extLst>
                <a:ext uri="{FF2B5EF4-FFF2-40B4-BE49-F238E27FC236}">
                  <a16:creationId xmlns:a16="http://schemas.microsoft.com/office/drawing/2014/main" id="{ACC1D83C-67B2-4550-94E8-25532BFBF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3550" y="2097088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" name="Oval 46">
              <a:extLst>
                <a:ext uri="{FF2B5EF4-FFF2-40B4-BE49-F238E27FC236}">
                  <a16:creationId xmlns:a16="http://schemas.microsoft.com/office/drawing/2014/main" id="{0AF196A8-522B-4817-8B75-EBACE7DC6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350" y="2706688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D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Text Box 47">
              <a:extLst>
                <a:ext uri="{FF2B5EF4-FFF2-40B4-BE49-F238E27FC236}">
                  <a16:creationId xmlns:a16="http://schemas.microsoft.com/office/drawing/2014/main" id="{5FFEAD02-2817-459E-B64D-00C281935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0263" y="2097089"/>
              <a:ext cx="395287" cy="44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7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Text Box 48">
              <a:extLst>
                <a:ext uri="{FF2B5EF4-FFF2-40B4-BE49-F238E27FC236}">
                  <a16:creationId xmlns:a16="http://schemas.microsoft.com/office/drawing/2014/main" id="{0A46B971-CD3B-4D5A-83D9-A117D58E7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2706688"/>
              <a:ext cx="471488" cy="44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15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5B913C1B-DCDF-4558-BDC7-BAE097F21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350" y="1335088"/>
              <a:ext cx="15240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Line 50">
              <a:extLst>
                <a:ext uri="{FF2B5EF4-FFF2-40B4-BE49-F238E27FC236}">
                  <a16:creationId xmlns:a16="http://schemas.microsoft.com/office/drawing/2014/main" id="{5A756ABC-3E2B-4123-A451-E247549CD1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8350" y="2478088"/>
              <a:ext cx="15240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2" name="Line 51">
              <a:extLst>
                <a:ext uri="{FF2B5EF4-FFF2-40B4-BE49-F238E27FC236}">
                  <a16:creationId xmlns:a16="http://schemas.microsoft.com/office/drawing/2014/main" id="{23B593C4-059F-4549-81D3-BA9BF2662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7350" y="1944688"/>
              <a:ext cx="15240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3293BE77-B1CF-46B8-A95E-F6488973C3B8}"/>
              </a:ext>
            </a:extLst>
          </p:cNvPr>
          <p:cNvSpPr txBox="1"/>
          <p:nvPr/>
        </p:nvSpPr>
        <p:spPr>
          <a:xfrm>
            <a:off x="1142502" y="2156075"/>
            <a:ext cx="5978023" cy="417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插入或删除一棵子树时，顺序存储方式实现起来不方便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607563E-51F7-40D3-B233-A2A0F0B243C1}"/>
              </a:ext>
            </a:extLst>
          </p:cNvPr>
          <p:cNvGrpSpPr/>
          <p:nvPr/>
        </p:nvGrpSpPr>
        <p:grpSpPr>
          <a:xfrm>
            <a:off x="2304104" y="2651957"/>
            <a:ext cx="1643467" cy="2249149"/>
            <a:chOff x="2304104" y="2651957"/>
            <a:chExt cx="1643467" cy="224914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0216208-4786-4CFB-B05F-D2D563AD9925}"/>
                </a:ext>
              </a:extLst>
            </p:cNvPr>
            <p:cNvGrpSpPr/>
            <p:nvPr/>
          </p:nvGrpSpPr>
          <p:grpSpPr>
            <a:xfrm>
              <a:off x="2304104" y="2769662"/>
              <a:ext cx="1643467" cy="2131444"/>
              <a:chOff x="2071972" y="2969381"/>
              <a:chExt cx="1643467" cy="2131444"/>
            </a:xfrm>
          </p:grpSpPr>
          <p:sp>
            <p:nvSpPr>
              <p:cNvPr id="86" name="Oval 32">
                <a:extLst>
                  <a:ext uri="{FF2B5EF4-FFF2-40B4-BE49-F238E27FC236}">
                    <a16:creationId xmlns:a16="http://schemas.microsoft.com/office/drawing/2014/main" id="{43E4FA16-CB72-46B0-B8F5-3A81A7D22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1118" y="2969381"/>
                <a:ext cx="281440" cy="281440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i="0" u="none" strike="noStrike" kern="0" cap="none" spc="0" normalizeH="0" baseline="0" noProof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A</a:t>
                </a:r>
              </a:p>
            </p:txBody>
          </p:sp>
          <p:sp>
            <p:nvSpPr>
              <p:cNvPr id="87" name="Oval 33">
                <a:extLst>
                  <a:ext uri="{FF2B5EF4-FFF2-40B4-BE49-F238E27FC236}">
                    <a16:creationId xmlns:a16="http://schemas.microsoft.com/office/drawing/2014/main" id="{BA02715D-5861-4208-B8AC-A50362D53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389" y="3588550"/>
                <a:ext cx="281440" cy="281440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kern="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B</a:t>
                </a:r>
                <a:endParaRPr kumimoji="0" lang="en-US" altLang="zh-CN" sz="18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8" name="Line 34">
                <a:extLst>
                  <a:ext uri="{FF2B5EF4-FFF2-40B4-BE49-F238E27FC236}">
                    <a16:creationId xmlns:a16="http://schemas.microsoft.com/office/drawing/2014/main" id="{7379A70D-C131-4796-9A34-D76292F5B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58541" y="3250821"/>
                <a:ext cx="225152" cy="3940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9" name="Oval 35">
                <a:extLst>
                  <a:ext uri="{FF2B5EF4-FFF2-40B4-BE49-F238E27FC236}">
                    <a16:creationId xmlns:a16="http://schemas.microsoft.com/office/drawing/2014/main" id="{EC92BCD9-1815-4AA3-8A4E-7FC48D597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8846" y="3588550"/>
                <a:ext cx="281440" cy="281440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kern="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C</a:t>
                </a:r>
                <a:endParaRPr kumimoji="0" lang="en-US" altLang="zh-CN" sz="18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0" name="Line 36">
                <a:extLst>
                  <a:ext uri="{FF2B5EF4-FFF2-40B4-BE49-F238E27FC236}">
                    <a16:creationId xmlns:a16="http://schemas.microsoft.com/office/drawing/2014/main" id="{9FB9B0E4-61E2-48C7-80EB-4DDD3169AD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9982" y="3250821"/>
                <a:ext cx="225152" cy="3940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1" name="Oval 37">
                <a:extLst>
                  <a:ext uri="{FF2B5EF4-FFF2-40B4-BE49-F238E27FC236}">
                    <a16:creationId xmlns:a16="http://schemas.microsoft.com/office/drawing/2014/main" id="{50210DE3-C4DE-4016-ADDD-AA6EC5DAC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237" y="4207719"/>
                <a:ext cx="281440" cy="281440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kern="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E</a:t>
                </a:r>
                <a:endParaRPr kumimoji="0" lang="en-US" altLang="zh-CN" sz="18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2" name="Line 38">
                <a:extLst>
                  <a:ext uri="{FF2B5EF4-FFF2-40B4-BE49-F238E27FC236}">
                    <a16:creationId xmlns:a16="http://schemas.microsoft.com/office/drawing/2014/main" id="{BE20CDEC-444F-4B0E-BA19-AFCF7E4D1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77101" y="3869990"/>
                <a:ext cx="168864" cy="337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3" name="Oval 39">
                <a:extLst>
                  <a:ext uri="{FF2B5EF4-FFF2-40B4-BE49-F238E27FC236}">
                    <a16:creationId xmlns:a16="http://schemas.microsoft.com/office/drawing/2014/main" id="{405FF7E3-C7BB-48C6-A50E-0D79368719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2253" y="4207719"/>
                <a:ext cx="281440" cy="281440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kern="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F</a:t>
                </a:r>
                <a:endParaRPr kumimoji="0" lang="en-US" altLang="zh-CN" sz="18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" name="Line 40">
                <a:extLst>
                  <a:ext uri="{FF2B5EF4-FFF2-40B4-BE49-F238E27FC236}">
                    <a16:creationId xmlns:a16="http://schemas.microsoft.com/office/drawing/2014/main" id="{F02BB2D2-86A4-4B12-B516-D6FCBCBA7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5965" y="3869990"/>
                <a:ext cx="168864" cy="337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7" name="Oval 43">
                <a:extLst>
                  <a:ext uri="{FF2B5EF4-FFF2-40B4-BE49-F238E27FC236}">
                    <a16:creationId xmlns:a16="http://schemas.microsoft.com/office/drawing/2014/main" id="{AF54636F-A12B-4B0D-A966-64A3DA913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3999" y="4207719"/>
                <a:ext cx="281440" cy="281440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kern="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G</a:t>
                </a:r>
                <a:endParaRPr kumimoji="0" lang="en-US" altLang="zh-CN" sz="18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8" name="Line 44">
                <a:extLst>
                  <a:ext uri="{FF2B5EF4-FFF2-40B4-BE49-F238E27FC236}">
                    <a16:creationId xmlns:a16="http://schemas.microsoft.com/office/drawing/2014/main" id="{F108CD0B-BA5F-471D-BE5F-5798320E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7710" y="3869990"/>
                <a:ext cx="168864" cy="337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9" name="Oval 41">
                <a:extLst>
                  <a:ext uri="{FF2B5EF4-FFF2-40B4-BE49-F238E27FC236}">
                    <a16:creationId xmlns:a16="http://schemas.microsoft.com/office/drawing/2014/main" id="{B3B14F35-C2BD-49A8-A9DF-AFD014424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1972" y="4819385"/>
                <a:ext cx="281440" cy="281440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i="0" u="none" strike="noStrike" kern="0" cap="none" spc="0" normalizeH="0" baseline="0" noProof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K</a:t>
                </a:r>
              </a:p>
            </p:txBody>
          </p:sp>
          <p:sp>
            <p:nvSpPr>
              <p:cNvPr id="100" name="Line 42">
                <a:extLst>
                  <a:ext uri="{FF2B5EF4-FFF2-40B4-BE49-F238E27FC236}">
                    <a16:creationId xmlns:a16="http://schemas.microsoft.com/office/drawing/2014/main" id="{D9CBE991-2B79-4A79-8114-8D786476B1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40836" y="4481656"/>
                <a:ext cx="168864" cy="337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1" name="Oval 43">
                <a:extLst>
                  <a:ext uri="{FF2B5EF4-FFF2-40B4-BE49-F238E27FC236}">
                    <a16:creationId xmlns:a16="http://schemas.microsoft.com/office/drawing/2014/main" id="{F2FD3B93-18F4-4CA2-85E0-414B53246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5989" y="4819385"/>
                <a:ext cx="281440" cy="281440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i="0" u="none" strike="noStrike" kern="0" cap="none" spc="0" normalizeH="0" baseline="0" noProof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L</a:t>
                </a:r>
              </a:p>
            </p:txBody>
          </p:sp>
          <p:sp>
            <p:nvSpPr>
              <p:cNvPr id="102" name="Line 44">
                <a:extLst>
                  <a:ext uri="{FF2B5EF4-FFF2-40B4-BE49-F238E27FC236}">
                    <a16:creationId xmlns:a16="http://schemas.microsoft.com/office/drawing/2014/main" id="{1D53D011-72A8-4B5E-8F40-003142A1C1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9700" y="4481656"/>
                <a:ext cx="168864" cy="337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D0232BA4-5868-4AC9-BF25-5ECFE0EA0682}"/>
                </a:ext>
              </a:extLst>
            </p:cNvPr>
            <p:cNvSpPr txBox="1"/>
            <p:nvPr/>
          </p:nvSpPr>
          <p:spPr>
            <a:xfrm>
              <a:off x="3337011" y="2651957"/>
              <a:ext cx="510555" cy="4165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b="1" kern="0" noProof="1">
                  <a:solidFill>
                    <a:srgbClr val="FF0000"/>
                  </a:solidFill>
                  <a:cs typeface="+mn-ea"/>
                  <a:sym typeface="+mn-lt"/>
                </a:rPr>
                <a:t>T</a:t>
              </a:r>
              <a:endPara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FAA37D3-1F10-401A-89D5-1381A03A7ECC}"/>
              </a:ext>
            </a:extLst>
          </p:cNvPr>
          <p:cNvGrpSpPr/>
          <p:nvPr/>
        </p:nvGrpSpPr>
        <p:grpSpPr>
          <a:xfrm>
            <a:off x="4231151" y="2683962"/>
            <a:ext cx="1250638" cy="1591071"/>
            <a:chOff x="4231151" y="2683962"/>
            <a:chExt cx="1250638" cy="1591071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976935B-2B14-4C95-B4F9-B60072BE00A2}"/>
                </a:ext>
              </a:extLst>
            </p:cNvPr>
            <p:cNvGrpSpPr/>
            <p:nvPr/>
          </p:nvGrpSpPr>
          <p:grpSpPr>
            <a:xfrm>
              <a:off x="4231151" y="2762758"/>
              <a:ext cx="742857" cy="1512275"/>
              <a:chOff x="4877628" y="3336776"/>
              <a:chExt cx="742857" cy="1512275"/>
            </a:xfrm>
          </p:grpSpPr>
          <p:sp>
            <p:nvSpPr>
              <p:cNvPr id="115" name="Oval 33">
                <a:extLst>
                  <a:ext uri="{FF2B5EF4-FFF2-40B4-BE49-F238E27FC236}">
                    <a16:creationId xmlns:a16="http://schemas.microsoft.com/office/drawing/2014/main" id="{C893739D-7595-4B52-A900-1BF62DFBA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9045" y="3336776"/>
                <a:ext cx="281440" cy="281440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i="0" u="none" strike="noStrike" kern="0" cap="none" spc="0" normalizeH="0" baseline="0" noProof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D</a:t>
                </a:r>
              </a:p>
            </p:txBody>
          </p:sp>
          <p:sp>
            <p:nvSpPr>
              <p:cNvPr id="116" name="Oval 37">
                <a:extLst>
                  <a:ext uri="{FF2B5EF4-FFF2-40B4-BE49-F238E27FC236}">
                    <a16:creationId xmlns:a16="http://schemas.microsoft.com/office/drawing/2014/main" id="{92012143-9E99-4634-95EF-76612633B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3893" y="3955945"/>
                <a:ext cx="281440" cy="281440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i="0" u="none" strike="noStrike" kern="0" cap="none" spc="0" normalizeH="0" baseline="0" noProof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H</a:t>
                </a:r>
              </a:p>
            </p:txBody>
          </p:sp>
          <p:sp>
            <p:nvSpPr>
              <p:cNvPr id="117" name="Line 38">
                <a:extLst>
                  <a:ext uri="{FF2B5EF4-FFF2-40B4-BE49-F238E27FC236}">
                    <a16:creationId xmlns:a16="http://schemas.microsoft.com/office/drawing/2014/main" id="{22A26FBF-FD77-466B-A8C3-A35C26EC3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82757" y="3618216"/>
                <a:ext cx="168864" cy="337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0" name="Oval 41">
                <a:extLst>
                  <a:ext uri="{FF2B5EF4-FFF2-40B4-BE49-F238E27FC236}">
                    <a16:creationId xmlns:a16="http://schemas.microsoft.com/office/drawing/2014/main" id="{D980E6CE-879D-40C2-9392-1D8C1E4B5D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7628" y="4567611"/>
                <a:ext cx="281440" cy="281440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kern="0" noProof="1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M</a:t>
                </a:r>
                <a:endParaRPr kumimoji="0" lang="en-US" altLang="zh-CN" sz="18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1" name="Line 42">
                <a:extLst>
                  <a:ext uri="{FF2B5EF4-FFF2-40B4-BE49-F238E27FC236}">
                    <a16:creationId xmlns:a16="http://schemas.microsoft.com/office/drawing/2014/main" id="{78138356-6F2E-4EBA-BABC-695D52D22C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46492" y="4229882"/>
                <a:ext cx="168864" cy="337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2" name="Oval 43">
                <a:extLst>
                  <a:ext uri="{FF2B5EF4-FFF2-40B4-BE49-F238E27FC236}">
                    <a16:creationId xmlns:a16="http://schemas.microsoft.com/office/drawing/2014/main" id="{A6A72E7A-A258-4BA9-947A-0310AFC51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1645" y="4567611"/>
                <a:ext cx="281440" cy="281440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kern="0" noProof="1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I</a:t>
                </a:r>
                <a:endParaRPr kumimoji="0" lang="en-US" altLang="zh-CN" sz="18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3" name="Line 44">
                <a:extLst>
                  <a:ext uri="{FF2B5EF4-FFF2-40B4-BE49-F238E27FC236}">
                    <a16:creationId xmlns:a16="http://schemas.microsoft.com/office/drawing/2014/main" id="{8E20B8EE-F1A8-4398-96B1-0D47BA42AC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5356" y="4229882"/>
                <a:ext cx="168864" cy="337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D20934AD-D74A-4540-BD27-13FBD126828D}"/>
                </a:ext>
              </a:extLst>
            </p:cNvPr>
            <p:cNvSpPr txBox="1"/>
            <p:nvPr/>
          </p:nvSpPr>
          <p:spPr>
            <a:xfrm>
              <a:off x="4971234" y="2683962"/>
              <a:ext cx="510555" cy="4165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b="1" kern="0" noProof="1">
                  <a:solidFill>
                    <a:srgbClr val="FF0000"/>
                  </a:solidFill>
                  <a:cs typeface="+mn-ea"/>
                  <a:sym typeface="+mn-lt"/>
                </a:rPr>
                <a:t>C</a:t>
              </a:r>
              <a:endPara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A4CEABC-C955-407B-A931-FB1DB7CEB5AF}"/>
              </a:ext>
            </a:extLst>
          </p:cNvPr>
          <p:cNvSpPr txBox="1"/>
          <p:nvPr/>
        </p:nvSpPr>
        <p:spPr>
          <a:xfrm>
            <a:off x="3345410" y="4534845"/>
            <a:ext cx="2347470" cy="416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InsertChild(T,p,0,c)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04FE9B-C973-471D-BBBE-60DF637874A6}"/>
              </a:ext>
            </a:extLst>
          </p:cNvPr>
          <p:cNvGrpSpPr/>
          <p:nvPr/>
        </p:nvGrpSpPr>
        <p:grpSpPr>
          <a:xfrm>
            <a:off x="6030276" y="2545270"/>
            <a:ext cx="2532027" cy="2476446"/>
            <a:chOff x="5506160" y="2591031"/>
            <a:chExt cx="2838961" cy="2776642"/>
          </a:xfrm>
        </p:grpSpPr>
        <p:sp>
          <p:nvSpPr>
            <p:cNvPr id="131" name="Oval 9">
              <a:extLst>
                <a:ext uri="{FF2B5EF4-FFF2-40B4-BE49-F238E27FC236}">
                  <a16:creationId xmlns:a16="http://schemas.microsoft.com/office/drawing/2014/main" id="{1EEB070A-0AF1-4B17-95D5-451115B25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575" y="3181315"/>
              <a:ext cx="266743" cy="295143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kumimoji="0" lang="en-US" altLang="zh-CN" sz="16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2" name="Oval 10">
              <a:extLst>
                <a:ext uri="{FF2B5EF4-FFF2-40B4-BE49-F238E27FC236}">
                  <a16:creationId xmlns:a16="http://schemas.microsoft.com/office/drawing/2014/main" id="{E9496001-8930-4C53-8562-6472FBA88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4484" y="3830628"/>
              <a:ext cx="266743" cy="295143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D</a:t>
              </a:r>
              <a:endParaRPr kumimoji="0" lang="en-US" altLang="zh-CN" sz="16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3" name="Oval 11">
              <a:extLst>
                <a:ext uri="{FF2B5EF4-FFF2-40B4-BE49-F238E27FC236}">
                  <a16:creationId xmlns:a16="http://schemas.microsoft.com/office/drawing/2014/main" id="{12CC29BA-6510-49CF-85E5-55B9DD043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4666" y="3830628"/>
              <a:ext cx="266743" cy="295143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F</a:t>
              </a:r>
              <a:endParaRPr kumimoji="0" lang="en-US" altLang="zh-CN" sz="16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4" name="Oval 12">
              <a:extLst>
                <a:ext uri="{FF2B5EF4-FFF2-40B4-BE49-F238E27FC236}">
                  <a16:creationId xmlns:a16="http://schemas.microsoft.com/office/drawing/2014/main" id="{D72CD235-DB1A-4E36-9C10-79E484C5B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2880" y="4407407"/>
              <a:ext cx="266743" cy="295143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H</a:t>
              </a:r>
              <a:endParaRPr kumimoji="0" lang="en-US" altLang="zh-CN" sz="16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5" name="Line 13">
              <a:extLst>
                <a:ext uri="{FF2B5EF4-FFF2-40B4-BE49-F238E27FC236}">
                  <a16:creationId xmlns:a16="http://schemas.microsoft.com/office/drawing/2014/main" id="{497518C5-7774-437C-BEF6-95BED90E2D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01877" y="4125771"/>
              <a:ext cx="409304" cy="281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6" name="Oval 14">
              <a:extLst>
                <a:ext uri="{FF2B5EF4-FFF2-40B4-BE49-F238E27FC236}">
                  <a16:creationId xmlns:a16="http://schemas.microsoft.com/office/drawing/2014/main" id="{779EDEEB-08D4-4684-AB18-1AADCCABD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1272" y="4420914"/>
              <a:ext cx="266743" cy="295143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E</a:t>
              </a:r>
              <a:endParaRPr kumimoji="0" lang="en-US" altLang="zh-CN" sz="16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7" name="Line 15">
              <a:extLst>
                <a:ext uri="{FF2B5EF4-FFF2-40B4-BE49-F238E27FC236}">
                  <a16:creationId xmlns:a16="http://schemas.microsoft.com/office/drawing/2014/main" id="{99850422-B04F-4B55-B9E0-9512479CB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4530" y="4125771"/>
              <a:ext cx="395393" cy="29514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2" name="Oval 20">
              <a:extLst>
                <a:ext uri="{FF2B5EF4-FFF2-40B4-BE49-F238E27FC236}">
                  <a16:creationId xmlns:a16="http://schemas.microsoft.com/office/drawing/2014/main" id="{49789BBE-62B6-4293-8E50-425F7B07C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4939" y="3181315"/>
              <a:ext cx="266743" cy="295143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kumimoji="0" lang="en-US" altLang="zh-CN" sz="16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4" name="Oval 22">
              <a:extLst>
                <a:ext uri="{FF2B5EF4-FFF2-40B4-BE49-F238E27FC236}">
                  <a16:creationId xmlns:a16="http://schemas.microsoft.com/office/drawing/2014/main" id="{2C7B8290-C561-4E24-9F0E-3ACD59AFB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8378" y="3830628"/>
              <a:ext cx="266743" cy="295143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G</a:t>
              </a:r>
              <a:endParaRPr kumimoji="0" lang="en-US" altLang="zh-CN" sz="16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3" name="Oval 44">
              <a:extLst>
                <a:ext uri="{FF2B5EF4-FFF2-40B4-BE49-F238E27FC236}">
                  <a16:creationId xmlns:a16="http://schemas.microsoft.com/office/drawing/2014/main" id="{F6101D89-FDA1-4B6E-A9AA-807B4B86E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1408" y="2591031"/>
              <a:ext cx="266743" cy="295143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kumimoji="0" lang="en-US" altLang="zh-CN" sz="16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4" name="Line 45">
              <a:extLst>
                <a:ext uri="{FF2B5EF4-FFF2-40B4-BE49-F238E27FC236}">
                  <a16:creationId xmlns:a16="http://schemas.microsoft.com/office/drawing/2014/main" id="{49D02B4E-47B2-4040-A13D-2E8CB54CA2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37969" y="2886174"/>
              <a:ext cx="480137" cy="354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55" name="Line 46">
              <a:extLst>
                <a:ext uri="{FF2B5EF4-FFF2-40B4-BE49-F238E27FC236}">
                  <a16:creationId xmlns:a16="http://schemas.microsoft.com/office/drawing/2014/main" id="{237B0F47-1C12-4FCA-9915-F12D607EF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4802" y="2886174"/>
              <a:ext cx="533485" cy="354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56" name="Line 47">
              <a:extLst>
                <a:ext uri="{FF2B5EF4-FFF2-40B4-BE49-F238E27FC236}">
                  <a16:creationId xmlns:a16="http://schemas.microsoft.com/office/drawing/2014/main" id="{723DB183-DA91-4EB7-BB81-A4DDA025DD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17878" y="3476458"/>
              <a:ext cx="213394" cy="41319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7" name="Line 48">
              <a:extLst>
                <a:ext uri="{FF2B5EF4-FFF2-40B4-BE49-F238E27FC236}">
                  <a16:creationId xmlns:a16="http://schemas.microsoft.com/office/drawing/2014/main" id="{87DA249F-39EB-4F19-B27C-AB4B95278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4621" y="3476458"/>
              <a:ext cx="213394" cy="413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9" name="Line 50">
              <a:extLst>
                <a:ext uri="{FF2B5EF4-FFF2-40B4-BE49-F238E27FC236}">
                  <a16:creationId xmlns:a16="http://schemas.microsoft.com/office/drawing/2014/main" id="{35130E3B-5150-47C8-B118-A5994926F9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64984" y="3476458"/>
              <a:ext cx="266743" cy="413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0" name="Oval 16">
              <a:extLst>
                <a:ext uri="{FF2B5EF4-FFF2-40B4-BE49-F238E27FC236}">
                  <a16:creationId xmlns:a16="http://schemas.microsoft.com/office/drawing/2014/main" id="{F5541D5D-0278-4CD2-BFC1-567BCCEE5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6160" y="5051504"/>
              <a:ext cx="266743" cy="295143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M</a:t>
              </a:r>
              <a:endParaRPr kumimoji="0" lang="en-US" altLang="zh-CN" sz="16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1" name="Line 17">
              <a:extLst>
                <a:ext uri="{FF2B5EF4-FFF2-40B4-BE49-F238E27FC236}">
                  <a16:creationId xmlns:a16="http://schemas.microsoft.com/office/drawing/2014/main" id="{1EA6DFE3-DD10-409A-BC3D-230FDC7201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12857" y="4697334"/>
              <a:ext cx="160045" cy="354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2" name="Oval 18">
              <a:extLst>
                <a:ext uri="{FF2B5EF4-FFF2-40B4-BE49-F238E27FC236}">
                  <a16:creationId xmlns:a16="http://schemas.microsoft.com/office/drawing/2014/main" id="{D180F225-701E-4204-831D-145C6463E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6251" y="5051504"/>
              <a:ext cx="266743" cy="295143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I</a:t>
              </a:r>
              <a:endParaRPr kumimoji="0" lang="en-US" altLang="zh-CN" sz="16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3" name="Line 19">
              <a:extLst>
                <a:ext uri="{FF2B5EF4-FFF2-40B4-BE49-F238E27FC236}">
                  <a16:creationId xmlns:a16="http://schemas.microsoft.com/office/drawing/2014/main" id="{77A0D879-8A4A-40A9-90B0-A41E2F643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6251" y="4697334"/>
              <a:ext cx="160045" cy="354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4" name="Oval 16">
              <a:extLst>
                <a:ext uri="{FF2B5EF4-FFF2-40B4-BE49-F238E27FC236}">
                  <a16:creationId xmlns:a16="http://schemas.microsoft.com/office/drawing/2014/main" id="{F2ED6F64-875A-484C-A3D5-187A42604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8191" y="5072530"/>
              <a:ext cx="266743" cy="295143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K</a:t>
              </a:r>
              <a:endParaRPr kumimoji="0" lang="en-US" altLang="zh-CN" sz="16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5" name="Line 17">
              <a:extLst>
                <a:ext uri="{FF2B5EF4-FFF2-40B4-BE49-F238E27FC236}">
                  <a16:creationId xmlns:a16="http://schemas.microsoft.com/office/drawing/2014/main" id="{55994093-7664-4671-B84C-849FAA7CE3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84888" y="4718360"/>
              <a:ext cx="160045" cy="354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6" name="Oval 18">
              <a:extLst>
                <a:ext uri="{FF2B5EF4-FFF2-40B4-BE49-F238E27FC236}">
                  <a16:creationId xmlns:a16="http://schemas.microsoft.com/office/drawing/2014/main" id="{3675A07E-A8D2-4FAD-AE98-882DC1075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8282" y="5072530"/>
              <a:ext cx="266743" cy="295143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L</a:t>
              </a:r>
              <a:endParaRPr kumimoji="0" lang="en-US" altLang="zh-CN" sz="16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7" name="Line 19">
              <a:extLst>
                <a:ext uri="{FF2B5EF4-FFF2-40B4-BE49-F238E27FC236}">
                  <a16:creationId xmlns:a16="http://schemas.microsoft.com/office/drawing/2014/main" id="{851F5E83-2E96-4291-A7E5-C4293547B3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98282" y="4718360"/>
              <a:ext cx="160045" cy="354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箭头: 右 11">
            <a:extLst>
              <a:ext uri="{FF2B5EF4-FFF2-40B4-BE49-F238E27FC236}">
                <a16:creationId xmlns:a16="http://schemas.microsoft.com/office/drawing/2014/main" id="{AEC7B1A4-EBCA-49E0-B9CE-D2EC3CE0284F}"/>
              </a:ext>
            </a:extLst>
          </p:cNvPr>
          <p:cNvSpPr/>
          <p:nvPr/>
        </p:nvSpPr>
        <p:spPr>
          <a:xfrm>
            <a:off x="5328084" y="3445119"/>
            <a:ext cx="589050" cy="1966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D5529916-DB53-43E3-B7D1-E0C20DCC552E}"/>
              </a:ext>
            </a:extLst>
          </p:cNvPr>
          <p:cNvSpPr/>
          <p:nvPr/>
        </p:nvSpPr>
        <p:spPr>
          <a:xfrm>
            <a:off x="5946933" y="3469240"/>
            <a:ext cx="960129" cy="1658091"/>
          </a:xfrm>
          <a:custGeom>
            <a:avLst/>
            <a:gdLst>
              <a:gd name="connsiteX0" fmla="*/ 548210 w 960129"/>
              <a:gd name="connsiteY0" fmla="*/ 64989 h 1658091"/>
              <a:gd name="connsiteX1" fmla="*/ 69238 w 960129"/>
              <a:gd name="connsiteY1" fmla="*/ 768931 h 1658091"/>
              <a:gd name="connsiteX2" fmla="*/ 69238 w 960129"/>
              <a:gd name="connsiteY2" fmla="*/ 1610760 h 1658091"/>
              <a:gd name="connsiteX3" fmla="*/ 693353 w 960129"/>
              <a:gd name="connsiteY3" fmla="*/ 1458360 h 1658091"/>
              <a:gd name="connsiteX4" fmla="*/ 533696 w 960129"/>
              <a:gd name="connsiteY4" fmla="*/ 674589 h 1658091"/>
              <a:gd name="connsiteX5" fmla="*/ 954610 w 960129"/>
              <a:gd name="connsiteY5" fmla="*/ 384303 h 1658091"/>
              <a:gd name="connsiteX6" fmla="*/ 758667 w 960129"/>
              <a:gd name="connsiteY6" fmla="*/ 64989 h 1658091"/>
              <a:gd name="connsiteX7" fmla="*/ 548210 w 960129"/>
              <a:gd name="connsiteY7" fmla="*/ 64989 h 16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0129" h="1658091">
                <a:moveTo>
                  <a:pt x="548210" y="64989"/>
                </a:moveTo>
                <a:cubicBezTo>
                  <a:pt x="433305" y="182313"/>
                  <a:pt x="149067" y="511303"/>
                  <a:pt x="69238" y="768931"/>
                </a:cubicBezTo>
                <a:cubicBezTo>
                  <a:pt x="-10591" y="1026560"/>
                  <a:pt x="-34781" y="1495855"/>
                  <a:pt x="69238" y="1610760"/>
                </a:cubicBezTo>
                <a:cubicBezTo>
                  <a:pt x="173257" y="1725665"/>
                  <a:pt x="615943" y="1614388"/>
                  <a:pt x="693353" y="1458360"/>
                </a:cubicBezTo>
                <a:cubicBezTo>
                  <a:pt x="770763" y="1302332"/>
                  <a:pt x="490153" y="853598"/>
                  <a:pt x="533696" y="674589"/>
                </a:cubicBezTo>
                <a:cubicBezTo>
                  <a:pt x="577239" y="495580"/>
                  <a:pt x="917115" y="485903"/>
                  <a:pt x="954610" y="384303"/>
                </a:cubicBezTo>
                <a:cubicBezTo>
                  <a:pt x="992105" y="282703"/>
                  <a:pt x="828819" y="114579"/>
                  <a:pt x="758667" y="64989"/>
                </a:cubicBezTo>
                <a:cubicBezTo>
                  <a:pt x="688515" y="15399"/>
                  <a:pt x="663115" y="-52335"/>
                  <a:pt x="548210" y="64989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C1A96036-B4AD-453D-9726-91B9109C070F}"/>
              </a:ext>
            </a:extLst>
          </p:cNvPr>
          <p:cNvSpPr/>
          <p:nvPr/>
        </p:nvSpPr>
        <p:spPr>
          <a:xfrm>
            <a:off x="6736899" y="4039889"/>
            <a:ext cx="676215" cy="1050652"/>
          </a:xfrm>
          <a:custGeom>
            <a:avLst/>
            <a:gdLst>
              <a:gd name="connsiteX0" fmla="*/ 266244 w 676215"/>
              <a:gd name="connsiteY0" fmla="*/ 2340 h 1050652"/>
              <a:gd name="connsiteX1" fmla="*/ 77558 w 676215"/>
              <a:gd name="connsiteY1" fmla="*/ 590168 h 1050652"/>
              <a:gd name="connsiteX2" fmla="*/ 12244 w 676215"/>
              <a:gd name="connsiteY2" fmla="*/ 982054 h 1050652"/>
              <a:gd name="connsiteX3" fmla="*/ 309787 w 676215"/>
              <a:gd name="connsiteY3" fmla="*/ 1040111 h 1050652"/>
              <a:gd name="connsiteX4" fmla="*/ 665387 w 676215"/>
              <a:gd name="connsiteY4" fmla="*/ 982054 h 1050652"/>
              <a:gd name="connsiteX5" fmla="*/ 556530 w 676215"/>
              <a:gd name="connsiteY5" fmla="*/ 408740 h 1050652"/>
              <a:gd name="connsiteX6" fmla="*/ 266244 w 676215"/>
              <a:gd name="connsiteY6" fmla="*/ 2340 h 105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215" h="1050652">
                <a:moveTo>
                  <a:pt x="266244" y="2340"/>
                </a:moveTo>
                <a:cubicBezTo>
                  <a:pt x="186415" y="32578"/>
                  <a:pt x="119891" y="426882"/>
                  <a:pt x="77558" y="590168"/>
                </a:cubicBezTo>
                <a:cubicBezTo>
                  <a:pt x="35225" y="753454"/>
                  <a:pt x="-26461" y="907064"/>
                  <a:pt x="12244" y="982054"/>
                </a:cubicBezTo>
                <a:cubicBezTo>
                  <a:pt x="50949" y="1057045"/>
                  <a:pt x="200930" y="1040111"/>
                  <a:pt x="309787" y="1040111"/>
                </a:cubicBezTo>
                <a:cubicBezTo>
                  <a:pt x="418644" y="1040111"/>
                  <a:pt x="624263" y="1087282"/>
                  <a:pt x="665387" y="982054"/>
                </a:cubicBezTo>
                <a:cubicBezTo>
                  <a:pt x="706511" y="876826"/>
                  <a:pt x="621844" y="575654"/>
                  <a:pt x="556530" y="408740"/>
                </a:cubicBezTo>
                <a:cubicBezTo>
                  <a:pt x="491216" y="241826"/>
                  <a:pt x="346073" y="-27898"/>
                  <a:pt x="266244" y="234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F38B54F-18FE-411F-9028-C462253B9AC8}"/>
              </a:ext>
            </a:extLst>
          </p:cNvPr>
          <p:cNvCxnSpPr>
            <a:endCxn id="87" idx="1"/>
          </p:cNvCxnSpPr>
          <p:nvPr/>
        </p:nvCxnSpPr>
        <p:spPr>
          <a:xfrm>
            <a:off x="2444824" y="3334969"/>
            <a:ext cx="361913" cy="9507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>
            <a:extLst>
              <a:ext uri="{FF2B5EF4-FFF2-40B4-BE49-F238E27FC236}">
                <a16:creationId xmlns:a16="http://schemas.microsoft.com/office/drawing/2014/main" id="{C4057D5E-1581-40E6-9407-0188BE9E9677}"/>
              </a:ext>
            </a:extLst>
          </p:cNvPr>
          <p:cNvSpPr txBox="1"/>
          <p:nvPr/>
        </p:nvSpPr>
        <p:spPr>
          <a:xfrm>
            <a:off x="2060382" y="3085176"/>
            <a:ext cx="510555" cy="416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noProof="1">
                <a:cs typeface="+mn-ea"/>
                <a:sym typeface="+mn-lt"/>
              </a:rPr>
              <a:t>P</a:t>
            </a:r>
            <a:endParaRPr kumimoji="0" lang="en-US" altLang="zh-CN" sz="1800" b="1" i="0" u="none" strike="noStrike" kern="0" cap="none" spc="0" normalizeH="0" baseline="0" noProof="1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967956A-D32C-47AD-B713-F6F4B2B905C3}"/>
              </a:ext>
            </a:extLst>
          </p:cNvPr>
          <p:cNvGrpSpPr/>
          <p:nvPr/>
        </p:nvGrpSpPr>
        <p:grpSpPr>
          <a:xfrm>
            <a:off x="6080787" y="2693518"/>
            <a:ext cx="746355" cy="416524"/>
            <a:chOff x="2212782" y="3237576"/>
            <a:chExt cx="746355" cy="416524"/>
          </a:xfrm>
        </p:grpSpPr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257D272B-A70D-4F06-B58E-6555127548B7}"/>
                </a:ext>
              </a:extLst>
            </p:cNvPr>
            <p:cNvCxnSpPr/>
            <p:nvPr/>
          </p:nvCxnSpPr>
          <p:spPr>
            <a:xfrm>
              <a:off x="2597224" y="3487369"/>
              <a:ext cx="361913" cy="950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685629DF-33F9-4998-A30E-2D4B93938B19}"/>
                </a:ext>
              </a:extLst>
            </p:cNvPr>
            <p:cNvSpPr txBox="1"/>
            <p:nvPr/>
          </p:nvSpPr>
          <p:spPr>
            <a:xfrm>
              <a:off x="2212782" y="3237576"/>
              <a:ext cx="510555" cy="4165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b="1" kern="0" noProof="1">
                  <a:cs typeface="+mn-ea"/>
                  <a:sym typeface="+mn-lt"/>
                </a:rPr>
                <a:t>P</a:t>
              </a:r>
              <a:endParaRPr kumimoji="0" lang="en-US" altLang="zh-CN" sz="1800" b="1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2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12" grpId="0" animBg="1"/>
      <p:bldP spid="13" grpId="0" animBg="1"/>
      <p:bldP spid="14" grpId="0" animBg="1"/>
      <p:bldP spid="16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3175" y="2980167"/>
            <a:ext cx="2162907" cy="2207148"/>
          </a:xfrm>
          <a:prstGeom prst="rect">
            <a:avLst/>
          </a:prstGeom>
        </p:spPr>
      </p:pic>
      <p:sp>
        <p:nvSpPr>
          <p:cNvPr id="79" name="Text Box 43">
            <a:extLst>
              <a:ext uri="{FF2B5EF4-FFF2-40B4-BE49-F238E27FC236}">
                <a16:creationId xmlns:a16="http://schemas.microsoft.com/office/drawing/2014/main" id="{11C875A1-9926-43DE-8B2D-1617D20DE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365" y="1068586"/>
            <a:ext cx="1872220" cy="396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</a:pPr>
            <a:r>
              <a:rPr lang="zh-CN" altLang="en-US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二叉链表</a:t>
            </a:r>
            <a:endParaRPr lang="en-US" altLang="zh-CN" sz="18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0C82D01-93E5-4A4A-9BF4-6175B409FEB0}"/>
              </a:ext>
            </a:extLst>
          </p:cNvPr>
          <p:cNvSpPr txBox="1"/>
          <p:nvPr/>
        </p:nvSpPr>
        <p:spPr>
          <a:xfrm>
            <a:off x="229116" y="51820"/>
            <a:ext cx="4572000" cy="525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6.2.2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二叉树的存储结构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A83D607-4711-4E90-B516-E37C4232E195}"/>
              </a:ext>
            </a:extLst>
          </p:cNvPr>
          <p:cNvSpPr txBox="1"/>
          <p:nvPr/>
        </p:nvSpPr>
        <p:spPr>
          <a:xfrm>
            <a:off x="840365" y="577477"/>
            <a:ext cx="4572000" cy="453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sz="2000" b="1" dirty="0">
                <a:solidFill>
                  <a:srgbClr val="000000"/>
                </a:solidFill>
                <a:cs typeface="+mn-ea"/>
                <a:sym typeface="+mn-lt"/>
              </a:rPr>
              <a:t>链式存储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结构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2666FFB-2256-410A-B727-D7242D551FDC}"/>
              </a:ext>
            </a:extLst>
          </p:cNvPr>
          <p:cNvSpPr txBox="1"/>
          <p:nvPr/>
        </p:nvSpPr>
        <p:spPr>
          <a:xfrm>
            <a:off x="1151620" y="1487457"/>
            <a:ext cx="5958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结点至少包含</a:t>
            </a:r>
            <a:r>
              <a:rPr lang="en-US" altLang="zh-CN" dirty="0"/>
              <a:t>3</a:t>
            </a:r>
            <a:r>
              <a:rPr lang="zh-CN" altLang="en-US" dirty="0"/>
              <a:t>个域：数据域、左指针域和右指针域</a:t>
            </a:r>
          </a:p>
        </p:txBody>
      </p:sp>
      <p:graphicFrame>
        <p:nvGraphicFramePr>
          <p:cNvPr id="42" name="Group 52">
            <a:extLst>
              <a:ext uri="{FF2B5EF4-FFF2-40B4-BE49-F238E27FC236}">
                <a16:creationId xmlns:a16="http://schemas.microsoft.com/office/drawing/2014/main" id="{46815881-064F-41C3-B04F-74E8881B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008328"/>
              </p:ext>
            </p:extLst>
          </p:nvPr>
        </p:nvGraphicFramePr>
        <p:xfrm>
          <a:off x="2375756" y="1958102"/>
          <a:ext cx="2664647" cy="460375"/>
        </p:xfrm>
        <a:graphic>
          <a:graphicData uri="http://schemas.openxmlformats.org/drawingml/2006/table">
            <a:tbl>
              <a:tblPr/>
              <a:tblGrid>
                <a:gridCol w="949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lchild</a:t>
                      </a:r>
                      <a:endParaRPr kumimoji="1" lang="zh-CN" altLang="zh-CN" sz="18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9956" marR="89956" marT="46903" marB="469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data</a:t>
                      </a:r>
                    </a:p>
                  </a:txBody>
                  <a:tcPr marL="89956" marR="89956" marT="46903" marB="469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rchild</a:t>
                      </a:r>
                      <a:endParaRPr kumimoji="1" lang="zh-CN" altLang="zh-CN" sz="18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9956" marR="89956" marT="46903" marB="469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 Box 43">
            <a:extLst>
              <a:ext uri="{FF2B5EF4-FFF2-40B4-BE49-F238E27FC236}">
                <a16:creationId xmlns:a16="http://schemas.microsoft.com/office/drawing/2014/main" id="{0C5BECA5-3E98-477B-A4E3-C9F1832FE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365" y="2591870"/>
            <a:ext cx="1872220" cy="396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</a:pPr>
            <a:r>
              <a:rPr lang="zh-CN" altLang="en-US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三叉链表</a:t>
            </a:r>
            <a:endParaRPr lang="en-US" altLang="zh-CN" sz="18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CC22CC0-FA86-40A1-84BF-FD1BD44976F4}"/>
              </a:ext>
            </a:extLst>
          </p:cNvPr>
          <p:cNvSpPr txBox="1"/>
          <p:nvPr/>
        </p:nvSpPr>
        <p:spPr>
          <a:xfrm>
            <a:off x="1151620" y="3010741"/>
            <a:ext cx="5958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在二叉链表结点上再增加</a:t>
            </a:r>
            <a:r>
              <a:rPr lang="en-US" altLang="zh-CN" dirty="0"/>
              <a:t>1</a:t>
            </a:r>
            <a:r>
              <a:rPr lang="zh-CN" altLang="en-US" dirty="0"/>
              <a:t>个指向双亲结点的指针域</a:t>
            </a:r>
          </a:p>
        </p:txBody>
      </p:sp>
      <p:graphicFrame>
        <p:nvGraphicFramePr>
          <p:cNvPr id="46" name="Group 52">
            <a:extLst>
              <a:ext uri="{FF2B5EF4-FFF2-40B4-BE49-F238E27FC236}">
                <a16:creationId xmlns:a16="http://schemas.microsoft.com/office/drawing/2014/main" id="{DA79533D-DC0B-4323-B2C2-849291E46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400848"/>
              </p:ext>
            </p:extLst>
          </p:nvPr>
        </p:nvGraphicFramePr>
        <p:xfrm>
          <a:off x="2375756" y="3481386"/>
          <a:ext cx="3564397" cy="460375"/>
        </p:xfrm>
        <a:graphic>
          <a:graphicData uri="http://schemas.openxmlformats.org/drawingml/2006/table">
            <a:tbl>
              <a:tblPr/>
              <a:tblGrid>
                <a:gridCol w="935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029">
                  <a:extLst>
                    <a:ext uri="{9D8B030D-6E8A-4147-A177-3AD203B41FA5}">
                      <a16:colId xmlns:a16="http://schemas.microsoft.com/office/drawing/2014/main" val="2680791904"/>
                    </a:ext>
                  </a:extLst>
                </a:gridCol>
                <a:gridCol w="751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lchild</a:t>
                      </a:r>
                      <a:endParaRPr kumimoji="1" lang="zh-CN" altLang="zh-CN" sz="18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9956" marR="89956" marT="46903" marB="469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data</a:t>
                      </a:r>
                    </a:p>
                  </a:txBody>
                  <a:tcPr marL="89956" marR="89956" marT="46903" marB="469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parent</a:t>
                      </a:r>
                    </a:p>
                  </a:txBody>
                  <a:tcPr marL="89956" marR="89956" marT="46903" marB="469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rchild</a:t>
                      </a:r>
                      <a:endParaRPr kumimoji="1" lang="zh-CN" altLang="zh-CN" sz="18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9956" marR="89956" marT="46903" marB="469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48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41" grpId="0"/>
      <p:bldP spid="44" grpId="0"/>
      <p:bldP spid="4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3175" y="2980167"/>
            <a:ext cx="2162907" cy="2207148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0A45984A-B767-48DE-8B90-9F2D2AF50DE0}"/>
              </a:ext>
            </a:extLst>
          </p:cNvPr>
          <p:cNvGrpSpPr/>
          <p:nvPr/>
        </p:nvGrpSpPr>
        <p:grpSpPr>
          <a:xfrm>
            <a:off x="2832531" y="3111545"/>
            <a:ext cx="1196756" cy="1850773"/>
            <a:chOff x="1785723" y="1672460"/>
            <a:chExt cx="1424015" cy="2208513"/>
          </a:xfrm>
        </p:grpSpPr>
        <p:sp>
          <p:nvSpPr>
            <p:cNvPr id="42" name="Line 3">
              <a:extLst>
                <a:ext uri="{FF2B5EF4-FFF2-40B4-BE49-F238E27FC236}">
                  <a16:creationId xmlns:a16="http://schemas.microsoft.com/office/drawing/2014/main" id="{3F53DC1F-2F07-4D07-9F82-2B62A44E99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469" y="2015185"/>
              <a:ext cx="259900" cy="3284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Line 4">
              <a:extLst>
                <a:ext uri="{FF2B5EF4-FFF2-40B4-BE49-F238E27FC236}">
                  <a16:creationId xmlns:a16="http://schemas.microsoft.com/office/drawing/2014/main" id="{779504B3-6152-4F30-9A13-CA2A8EAA8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2914" y="2015185"/>
              <a:ext cx="274180" cy="4112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Oval 5">
              <a:extLst>
                <a:ext uri="{FF2B5EF4-FFF2-40B4-BE49-F238E27FC236}">
                  <a16:creationId xmlns:a16="http://schemas.microsoft.com/office/drawing/2014/main" id="{86AA8683-6BFE-49C8-AB3E-BAFCBF6E4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0004" y="2343630"/>
              <a:ext cx="342725" cy="342725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" name="Oval 6">
              <a:extLst>
                <a:ext uri="{FF2B5EF4-FFF2-40B4-BE49-F238E27FC236}">
                  <a16:creationId xmlns:a16="http://schemas.microsoft.com/office/drawing/2014/main" id="{2E72B000-FF1A-4F6E-81B1-2133962E7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278" y="1672460"/>
              <a:ext cx="342725" cy="342725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Oval 8">
              <a:extLst>
                <a:ext uri="{FF2B5EF4-FFF2-40B4-BE49-F238E27FC236}">
                  <a16:creationId xmlns:a16="http://schemas.microsoft.com/office/drawing/2014/main" id="{DEFC3A81-3FE1-48D1-8E1C-79D05A44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553" y="2343630"/>
              <a:ext cx="342725" cy="342725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Oval 9">
              <a:extLst>
                <a:ext uri="{FF2B5EF4-FFF2-40B4-BE49-F238E27FC236}">
                  <a16:creationId xmlns:a16="http://schemas.microsoft.com/office/drawing/2014/main" id="{BB39443D-360B-4566-97E2-B07C7A1ED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723" y="3538248"/>
              <a:ext cx="342725" cy="342725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F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4A5EFD45-4EE4-4B13-8AEC-C605903D5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188" y="2974815"/>
              <a:ext cx="342725" cy="342725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D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" name="Line 11">
              <a:extLst>
                <a:ext uri="{FF2B5EF4-FFF2-40B4-BE49-F238E27FC236}">
                  <a16:creationId xmlns:a16="http://schemas.microsoft.com/office/drawing/2014/main" id="{F0C178A0-7EDE-47A0-BD83-90B31650AB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4722" y="3318877"/>
              <a:ext cx="143295" cy="2461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Line 12">
              <a:extLst>
                <a:ext uri="{FF2B5EF4-FFF2-40B4-BE49-F238E27FC236}">
                  <a16:creationId xmlns:a16="http://schemas.microsoft.com/office/drawing/2014/main" id="{CF84E5E8-34D2-4339-B620-45FC02BD6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0188" y="2700635"/>
              <a:ext cx="137090" cy="274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3" name="Oval 14">
              <a:extLst>
                <a:ext uri="{FF2B5EF4-FFF2-40B4-BE49-F238E27FC236}">
                  <a16:creationId xmlns:a16="http://schemas.microsoft.com/office/drawing/2014/main" id="{5204B120-6A4D-4FD6-9519-D118C8F81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4970" y="2982727"/>
              <a:ext cx="342725" cy="342725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E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Line 15">
              <a:extLst>
                <a:ext uri="{FF2B5EF4-FFF2-40B4-BE49-F238E27FC236}">
                  <a16:creationId xmlns:a16="http://schemas.microsoft.com/office/drawing/2014/main" id="{E42CD9C7-14CC-4997-B790-BA6F600C3A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7093" y="2699846"/>
              <a:ext cx="63751" cy="2828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0" name="Text Box 108">
              <a:extLst>
                <a:ext uri="{FF2B5EF4-FFF2-40B4-BE49-F238E27FC236}">
                  <a16:creationId xmlns:a16="http://schemas.microsoft.com/office/drawing/2014/main" id="{0AB9CAA5-04CF-4BF6-AEB6-00E3B5259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4419" y="3424411"/>
              <a:ext cx="1015319" cy="419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二叉树</a:t>
              </a: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8" name="Line 116">
            <a:extLst>
              <a:ext uri="{FF2B5EF4-FFF2-40B4-BE49-F238E27FC236}">
                <a16:creationId xmlns:a16="http://schemas.microsoft.com/office/drawing/2014/main" id="{0DE6A9AB-3DC2-4060-BAC6-1FB0DCD6E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3771900"/>
            <a:ext cx="990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9" name="Text Box 117">
            <a:extLst>
              <a:ext uri="{FF2B5EF4-FFF2-40B4-BE49-F238E27FC236}">
                <a16:creationId xmlns:a16="http://schemas.microsoft.com/office/drawing/2014/main" id="{D201A14C-2E0B-4D30-87F3-8B17F5EA9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900" y="1526490"/>
            <a:ext cx="3469454" cy="1497461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typedef  struct 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BiTNode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{ struct 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BiTNode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*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lchild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,*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rchild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;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TElemType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data;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}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BiTNode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,*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BiTree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;</a:t>
            </a:r>
            <a:endParaRPr lang="zh-CN" altLang="en-US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9" name="Text Box 43">
            <a:extLst>
              <a:ext uri="{FF2B5EF4-FFF2-40B4-BE49-F238E27FC236}">
                <a16:creationId xmlns:a16="http://schemas.microsoft.com/office/drawing/2014/main" id="{7A250CCD-520D-4E23-B70D-112873551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365" y="1068586"/>
            <a:ext cx="1872220" cy="396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</a:pPr>
            <a:r>
              <a:rPr lang="zh-CN" altLang="en-US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二叉链表</a:t>
            </a:r>
            <a:endParaRPr lang="en-US" altLang="zh-CN" sz="18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5D5E816-9C5C-44F7-9EE4-A199DE699C29}"/>
              </a:ext>
            </a:extLst>
          </p:cNvPr>
          <p:cNvSpPr txBox="1"/>
          <p:nvPr/>
        </p:nvSpPr>
        <p:spPr>
          <a:xfrm>
            <a:off x="229116" y="51820"/>
            <a:ext cx="3334772" cy="525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6.2.2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二叉树的存储结构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138657AB-74F7-4AAD-B8DF-2E016B998C44}"/>
              </a:ext>
            </a:extLst>
          </p:cNvPr>
          <p:cNvSpPr txBox="1"/>
          <p:nvPr/>
        </p:nvSpPr>
        <p:spPr>
          <a:xfrm>
            <a:off x="840365" y="577477"/>
            <a:ext cx="2291475" cy="453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sz="2000" b="1" dirty="0">
                <a:solidFill>
                  <a:srgbClr val="000000"/>
                </a:solidFill>
                <a:cs typeface="+mn-ea"/>
                <a:sym typeface="+mn-lt"/>
              </a:rPr>
              <a:t>链式存储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结构</a:t>
            </a:r>
          </a:p>
        </p:txBody>
      </p:sp>
      <p:sp>
        <p:nvSpPr>
          <p:cNvPr id="87" name="Text Box 82">
            <a:extLst>
              <a:ext uri="{FF2B5EF4-FFF2-40B4-BE49-F238E27FC236}">
                <a16:creationId xmlns:a16="http://schemas.microsoft.com/office/drawing/2014/main" id="{9A1E5CBD-08E9-447F-9A61-75B26DDFF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7101" y="2013804"/>
            <a:ext cx="322822" cy="41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</a:t>
            </a:r>
            <a:endParaRPr lang="en-US" altLang="zh-CN" sz="18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8" name="Text Box 85">
            <a:extLst>
              <a:ext uri="{FF2B5EF4-FFF2-40B4-BE49-F238E27FC236}">
                <a16:creationId xmlns:a16="http://schemas.microsoft.com/office/drawing/2014/main" id="{C0BF6431-5881-4E17-A505-2EE878DA9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5922" y="4457518"/>
            <a:ext cx="1476984" cy="41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的二叉链表</a:t>
            </a:r>
            <a:endParaRPr lang="zh-CN" altLang="zh-CN" sz="18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89" name="Group 99">
            <a:extLst>
              <a:ext uri="{FF2B5EF4-FFF2-40B4-BE49-F238E27FC236}">
                <a16:creationId xmlns:a16="http://schemas.microsoft.com/office/drawing/2014/main" id="{1D70BEA9-6057-4F2A-B381-3BE8EC1A2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166721"/>
              </p:ext>
            </p:extLst>
          </p:nvPr>
        </p:nvGraphicFramePr>
        <p:xfrm>
          <a:off x="7127252" y="3842501"/>
          <a:ext cx="1115290" cy="367846"/>
        </p:xfrm>
        <a:graphic>
          <a:graphicData uri="http://schemas.openxmlformats.org/drawingml/2006/table">
            <a:tbl>
              <a:tblPr/>
              <a:tblGrid>
                <a:gridCol w="396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0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zh-CN" altLang="zh-CN" sz="18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微软雅黑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90000" marR="90000" marT="46763" marB="4676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E</a:t>
                      </a:r>
                    </a:p>
                  </a:txBody>
                  <a:tcPr marL="90000" marR="90000" marT="46763" marB="467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90000" marR="90000" marT="46763" marB="467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99">
            <a:extLst>
              <a:ext uri="{FF2B5EF4-FFF2-40B4-BE49-F238E27FC236}">
                <a16:creationId xmlns:a16="http://schemas.microsoft.com/office/drawing/2014/main" id="{7B9CFDDD-E10B-4272-AA6F-61CA708A7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962880"/>
              </p:ext>
            </p:extLst>
          </p:nvPr>
        </p:nvGraphicFramePr>
        <p:xfrm>
          <a:off x="6433885" y="2420777"/>
          <a:ext cx="1115290" cy="367846"/>
        </p:xfrm>
        <a:graphic>
          <a:graphicData uri="http://schemas.openxmlformats.org/drawingml/2006/table">
            <a:tbl>
              <a:tblPr/>
              <a:tblGrid>
                <a:gridCol w="396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763" marB="4676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endParaRPr kumimoji="1" lang="en-US" altLang="zh-CN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763" marB="467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763" marB="467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roup 99">
            <a:extLst>
              <a:ext uri="{FF2B5EF4-FFF2-40B4-BE49-F238E27FC236}">
                <a16:creationId xmlns:a16="http://schemas.microsoft.com/office/drawing/2014/main" id="{BA34DAF2-94D9-4455-890B-E79E0946C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822428"/>
              </p:ext>
            </p:extLst>
          </p:nvPr>
        </p:nvGraphicFramePr>
        <p:xfrm>
          <a:off x="5432000" y="3099042"/>
          <a:ext cx="1115290" cy="367846"/>
        </p:xfrm>
        <a:graphic>
          <a:graphicData uri="http://schemas.openxmlformats.org/drawingml/2006/table">
            <a:tbl>
              <a:tblPr/>
              <a:tblGrid>
                <a:gridCol w="396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763" marB="4676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B</a:t>
                      </a:r>
                      <a:endParaRPr kumimoji="1" lang="en-US" altLang="zh-CN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763" marB="467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763" marB="467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roup 99">
            <a:extLst>
              <a:ext uri="{FF2B5EF4-FFF2-40B4-BE49-F238E27FC236}">
                <a16:creationId xmlns:a16="http://schemas.microsoft.com/office/drawing/2014/main" id="{265B2659-03B0-4C7C-8EFB-5A2198B05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426768"/>
              </p:ext>
            </p:extLst>
          </p:nvPr>
        </p:nvGraphicFramePr>
        <p:xfrm>
          <a:off x="7557449" y="3083429"/>
          <a:ext cx="1115290" cy="367846"/>
        </p:xfrm>
        <a:graphic>
          <a:graphicData uri="http://schemas.openxmlformats.org/drawingml/2006/table">
            <a:tbl>
              <a:tblPr/>
              <a:tblGrid>
                <a:gridCol w="396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763" marB="4676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</a:t>
                      </a:r>
                      <a:endParaRPr kumimoji="1" lang="en-US" altLang="zh-CN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763" marB="467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0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zh-CN" altLang="zh-CN" sz="18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微软雅黑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90000" marR="90000" marT="46763" marB="467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Group 99">
            <a:extLst>
              <a:ext uri="{FF2B5EF4-FFF2-40B4-BE49-F238E27FC236}">
                <a16:creationId xmlns:a16="http://schemas.microsoft.com/office/drawing/2014/main" id="{C6520584-E588-4B5C-BC86-C10241840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494850"/>
              </p:ext>
            </p:extLst>
          </p:nvPr>
        </p:nvGraphicFramePr>
        <p:xfrm>
          <a:off x="5914297" y="3832744"/>
          <a:ext cx="1115290" cy="367846"/>
        </p:xfrm>
        <a:graphic>
          <a:graphicData uri="http://schemas.openxmlformats.org/drawingml/2006/table">
            <a:tbl>
              <a:tblPr/>
              <a:tblGrid>
                <a:gridCol w="396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763" marB="4676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</a:t>
                      </a:r>
                    </a:p>
                  </a:txBody>
                  <a:tcPr marL="90000" marR="90000" marT="46763" marB="467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90000" marR="90000" marT="46763" marB="467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99">
            <a:extLst>
              <a:ext uri="{FF2B5EF4-FFF2-40B4-BE49-F238E27FC236}">
                <a16:creationId xmlns:a16="http://schemas.microsoft.com/office/drawing/2014/main" id="{E2C1C9BD-1096-4389-B866-44CDACCCA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355352"/>
              </p:ext>
            </p:extLst>
          </p:nvPr>
        </p:nvGraphicFramePr>
        <p:xfrm>
          <a:off x="5192217" y="4556629"/>
          <a:ext cx="1115290" cy="377573"/>
        </p:xfrm>
        <a:graphic>
          <a:graphicData uri="http://schemas.openxmlformats.org/drawingml/2006/table">
            <a:tbl>
              <a:tblPr/>
              <a:tblGrid>
                <a:gridCol w="396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5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90000" marR="90000" marT="46763" marB="4676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kumimoji="1" lang="en-US" altLang="zh-CN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763" marB="467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90000" marR="90000" marT="46763" marB="467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Line 78">
            <a:extLst>
              <a:ext uri="{FF2B5EF4-FFF2-40B4-BE49-F238E27FC236}">
                <a16:creationId xmlns:a16="http://schemas.microsoft.com/office/drawing/2014/main" id="{C2340134-E544-4207-B648-A57E7614BB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6569" y="3268175"/>
            <a:ext cx="186537" cy="5645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7" name="Line 80">
            <a:extLst>
              <a:ext uri="{FF2B5EF4-FFF2-40B4-BE49-F238E27FC236}">
                <a16:creationId xmlns:a16="http://schemas.microsoft.com/office/drawing/2014/main" id="{78C5E6AB-A95D-4F41-B6AC-28734D8381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78909" y="3325674"/>
            <a:ext cx="99256" cy="5070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8" name="Line 79">
            <a:extLst>
              <a:ext uri="{FF2B5EF4-FFF2-40B4-BE49-F238E27FC236}">
                <a16:creationId xmlns:a16="http://schemas.microsoft.com/office/drawing/2014/main" id="{691980C3-CCF6-4F6D-904E-43D4E7FAD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1693" y="2667881"/>
            <a:ext cx="757257" cy="39011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9" name="Line 76">
            <a:extLst>
              <a:ext uri="{FF2B5EF4-FFF2-40B4-BE49-F238E27FC236}">
                <a16:creationId xmlns:a16="http://schemas.microsoft.com/office/drawing/2014/main" id="{290448DA-5EF4-4D6F-978D-80DA5A6D0F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23442" y="2648382"/>
            <a:ext cx="613659" cy="463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0" name="Line 83">
            <a:extLst>
              <a:ext uri="{FF2B5EF4-FFF2-40B4-BE49-F238E27FC236}">
                <a16:creationId xmlns:a16="http://schemas.microsoft.com/office/drawing/2014/main" id="{8C37C341-6609-4D13-B8A7-0AC8221506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9790" y="2144273"/>
            <a:ext cx="15195" cy="36784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1" name="Line 81">
            <a:extLst>
              <a:ext uri="{FF2B5EF4-FFF2-40B4-BE49-F238E27FC236}">
                <a16:creationId xmlns:a16="http://schemas.microsoft.com/office/drawing/2014/main" id="{F6868F5C-A545-4D61-94C9-2F02FCA5E2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8745" y="4016458"/>
            <a:ext cx="333556" cy="56062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C6F6992-D2F4-406C-AD88-9678BBFEE2B3}"/>
              </a:ext>
            </a:extLst>
          </p:cNvPr>
          <p:cNvSpPr txBox="1"/>
          <p:nvPr/>
        </p:nvSpPr>
        <p:spPr>
          <a:xfrm>
            <a:off x="5191254" y="296618"/>
            <a:ext cx="3731090" cy="1289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【</a:t>
            </a:r>
            <a:r>
              <a:rPr lang="zh-CN" altLang="en-US" dirty="0">
                <a:solidFill>
                  <a:srgbClr val="FF0000"/>
                </a:solidFill>
              </a:rPr>
              <a:t>性质</a:t>
            </a:r>
            <a:r>
              <a:rPr lang="en-US" altLang="zh-CN" dirty="0">
                <a:solidFill>
                  <a:srgbClr val="FF0000"/>
                </a:solidFill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含有</a:t>
            </a:r>
            <a:r>
              <a:rPr lang="en-US" altLang="zh-CN" dirty="0"/>
              <a:t>n</a:t>
            </a:r>
            <a:r>
              <a:rPr lang="zh-CN" altLang="en-US" dirty="0"/>
              <a:t>个结点的二叉链表中，有</a:t>
            </a:r>
            <a:r>
              <a:rPr lang="en-US" altLang="zh-CN" dirty="0"/>
              <a:t>n+1</a:t>
            </a:r>
            <a:r>
              <a:rPr lang="zh-CN" altLang="en-US" dirty="0"/>
              <a:t>个空指针域。</a:t>
            </a:r>
          </a:p>
        </p:txBody>
      </p:sp>
    </p:spTree>
    <p:extLst>
      <p:ext uri="{BB962C8B-B14F-4D97-AF65-F5344CB8AC3E}">
        <p14:creationId xmlns:p14="http://schemas.microsoft.com/office/powerpoint/2010/main" val="28663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69" grpId="0"/>
      <p:bldP spid="87" grpId="0"/>
      <p:bldP spid="88" grpId="0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3175" y="2980167"/>
            <a:ext cx="2162907" cy="2207148"/>
          </a:xfrm>
          <a:prstGeom prst="rect">
            <a:avLst/>
          </a:prstGeom>
        </p:spPr>
      </p:pic>
      <p:sp>
        <p:nvSpPr>
          <p:cNvPr id="78" name="Line 116">
            <a:extLst>
              <a:ext uri="{FF2B5EF4-FFF2-40B4-BE49-F238E27FC236}">
                <a16:creationId xmlns:a16="http://schemas.microsoft.com/office/drawing/2014/main" id="{0DE6A9AB-3DC2-4060-BAC6-1FB0DCD6E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3771900"/>
            <a:ext cx="990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9" name="Text Box 117">
            <a:extLst>
              <a:ext uri="{FF2B5EF4-FFF2-40B4-BE49-F238E27FC236}">
                <a16:creationId xmlns:a16="http://schemas.microsoft.com/office/drawing/2014/main" id="{D201A14C-2E0B-4D30-87F3-8B17F5EA9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346" y="1518652"/>
            <a:ext cx="4285804" cy="1497461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Typedef  struct 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BiTNode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{ struct 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BiTNode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*parent,*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lchild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,*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rchild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;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TElemType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data;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}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BiTNode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,*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BiTree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;</a:t>
            </a:r>
            <a:endParaRPr lang="zh-CN" altLang="en-US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9" name="Text Box 43">
            <a:extLst>
              <a:ext uri="{FF2B5EF4-FFF2-40B4-BE49-F238E27FC236}">
                <a16:creationId xmlns:a16="http://schemas.microsoft.com/office/drawing/2014/main" id="{7A250CCD-520D-4E23-B70D-112873551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365" y="1068586"/>
            <a:ext cx="1872220" cy="396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</a:pPr>
            <a:r>
              <a:rPr lang="zh-CN" altLang="en-US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三叉链表</a:t>
            </a:r>
            <a:endParaRPr lang="en-US" altLang="zh-CN" sz="18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5D5E816-9C5C-44F7-9EE4-A199DE699C29}"/>
              </a:ext>
            </a:extLst>
          </p:cNvPr>
          <p:cNvSpPr txBox="1"/>
          <p:nvPr/>
        </p:nvSpPr>
        <p:spPr>
          <a:xfrm>
            <a:off x="229116" y="51820"/>
            <a:ext cx="3334772" cy="525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6.2.2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二叉树的存储结构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138657AB-74F7-4AAD-B8DF-2E016B998C44}"/>
              </a:ext>
            </a:extLst>
          </p:cNvPr>
          <p:cNvSpPr txBox="1"/>
          <p:nvPr/>
        </p:nvSpPr>
        <p:spPr>
          <a:xfrm>
            <a:off x="840365" y="577477"/>
            <a:ext cx="2291475" cy="453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sz="2000" b="1" dirty="0">
                <a:solidFill>
                  <a:srgbClr val="000000"/>
                </a:solidFill>
                <a:cs typeface="+mn-ea"/>
                <a:sym typeface="+mn-lt"/>
              </a:rPr>
              <a:t>链式存储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结构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80837CEF-E97B-4A8A-BE35-E3DE901E12EC}"/>
              </a:ext>
            </a:extLst>
          </p:cNvPr>
          <p:cNvGrpSpPr/>
          <p:nvPr/>
        </p:nvGrpSpPr>
        <p:grpSpPr>
          <a:xfrm>
            <a:off x="3508015" y="3083429"/>
            <a:ext cx="1196756" cy="1850773"/>
            <a:chOff x="1785723" y="1672460"/>
            <a:chExt cx="1424015" cy="2208513"/>
          </a:xfrm>
        </p:grpSpPr>
        <p:sp>
          <p:nvSpPr>
            <p:cNvPr id="85" name="Line 3">
              <a:extLst>
                <a:ext uri="{FF2B5EF4-FFF2-40B4-BE49-F238E27FC236}">
                  <a16:creationId xmlns:a16="http://schemas.microsoft.com/office/drawing/2014/main" id="{59D1707A-54DA-4957-831C-76D701BFF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469" y="2015185"/>
              <a:ext cx="259900" cy="3284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Line 4">
              <a:extLst>
                <a:ext uri="{FF2B5EF4-FFF2-40B4-BE49-F238E27FC236}">
                  <a16:creationId xmlns:a16="http://schemas.microsoft.com/office/drawing/2014/main" id="{E7A12BD3-3398-458F-8520-127A3DFA8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2914" y="2015185"/>
              <a:ext cx="274180" cy="4112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Oval 5">
              <a:extLst>
                <a:ext uri="{FF2B5EF4-FFF2-40B4-BE49-F238E27FC236}">
                  <a16:creationId xmlns:a16="http://schemas.microsoft.com/office/drawing/2014/main" id="{AD113F5F-8416-4E8A-839A-04D749C4A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0004" y="2343630"/>
              <a:ext cx="342725" cy="342725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" name="Oval 6">
              <a:extLst>
                <a:ext uri="{FF2B5EF4-FFF2-40B4-BE49-F238E27FC236}">
                  <a16:creationId xmlns:a16="http://schemas.microsoft.com/office/drawing/2014/main" id="{E73AF9AD-B6C5-4D41-9959-F3F9405CD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278" y="1672460"/>
              <a:ext cx="342725" cy="342725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9" name="Oval 8">
              <a:extLst>
                <a:ext uri="{FF2B5EF4-FFF2-40B4-BE49-F238E27FC236}">
                  <a16:creationId xmlns:a16="http://schemas.microsoft.com/office/drawing/2014/main" id="{2FB63CA9-E52A-41D3-90B6-70AD57933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553" y="2343630"/>
              <a:ext cx="342725" cy="342725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0" name="Oval 9">
              <a:extLst>
                <a:ext uri="{FF2B5EF4-FFF2-40B4-BE49-F238E27FC236}">
                  <a16:creationId xmlns:a16="http://schemas.microsoft.com/office/drawing/2014/main" id="{861C1E80-5873-4A47-9AAC-EBB0D320C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723" y="3538248"/>
              <a:ext cx="342725" cy="342725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F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1" name="Oval 10">
              <a:extLst>
                <a:ext uri="{FF2B5EF4-FFF2-40B4-BE49-F238E27FC236}">
                  <a16:creationId xmlns:a16="http://schemas.microsoft.com/office/drawing/2014/main" id="{52033C30-C6D1-4401-87F7-A050022F5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188" y="2974815"/>
              <a:ext cx="342725" cy="342725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D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2" name="Line 11">
              <a:extLst>
                <a:ext uri="{FF2B5EF4-FFF2-40B4-BE49-F238E27FC236}">
                  <a16:creationId xmlns:a16="http://schemas.microsoft.com/office/drawing/2014/main" id="{073DE285-CD55-4666-9DA5-8370A9D704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4722" y="3318877"/>
              <a:ext cx="143295" cy="2461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Line 12">
              <a:extLst>
                <a:ext uri="{FF2B5EF4-FFF2-40B4-BE49-F238E27FC236}">
                  <a16:creationId xmlns:a16="http://schemas.microsoft.com/office/drawing/2014/main" id="{B85D8BB3-86FA-4E02-8E0D-AE4ECEC44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0188" y="2700635"/>
              <a:ext cx="137090" cy="274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Oval 14">
              <a:extLst>
                <a:ext uri="{FF2B5EF4-FFF2-40B4-BE49-F238E27FC236}">
                  <a16:creationId xmlns:a16="http://schemas.microsoft.com/office/drawing/2014/main" id="{467CA6A5-2BAD-429D-A99F-A7C128CFD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4970" y="2982727"/>
              <a:ext cx="342725" cy="342725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E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5" name="Line 15">
              <a:extLst>
                <a:ext uri="{FF2B5EF4-FFF2-40B4-BE49-F238E27FC236}">
                  <a16:creationId xmlns:a16="http://schemas.microsoft.com/office/drawing/2014/main" id="{AD1AF6B8-25DF-4ED3-908B-ECB1D87FE6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7093" y="2699846"/>
              <a:ext cx="63751" cy="2828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Text Box 108">
              <a:extLst>
                <a:ext uri="{FF2B5EF4-FFF2-40B4-BE49-F238E27FC236}">
                  <a16:creationId xmlns:a16="http://schemas.microsoft.com/office/drawing/2014/main" id="{BF216369-F809-416F-99FD-F7B59BCE3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4419" y="3424411"/>
              <a:ext cx="1015319" cy="419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二叉树</a:t>
              </a: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7" name="Text Box 82">
            <a:extLst>
              <a:ext uri="{FF2B5EF4-FFF2-40B4-BE49-F238E27FC236}">
                <a16:creationId xmlns:a16="http://schemas.microsoft.com/office/drawing/2014/main" id="{2D7BD296-5283-42B2-8498-5C6F9A505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651" y="1687902"/>
            <a:ext cx="322822" cy="41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</a:t>
            </a:r>
            <a:endParaRPr lang="en-US" altLang="zh-CN" sz="18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8" name="Text Box 85">
            <a:extLst>
              <a:ext uri="{FF2B5EF4-FFF2-40B4-BE49-F238E27FC236}">
                <a16:creationId xmlns:a16="http://schemas.microsoft.com/office/drawing/2014/main" id="{9AB53AD2-3E0B-4AC4-B31F-EFDF3C6FB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0472" y="4131616"/>
            <a:ext cx="1476984" cy="41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的二叉链表</a:t>
            </a:r>
            <a:endParaRPr lang="zh-CN" altLang="zh-CN" sz="18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9" name="Group 99">
            <a:extLst>
              <a:ext uri="{FF2B5EF4-FFF2-40B4-BE49-F238E27FC236}">
                <a16:creationId xmlns:a16="http://schemas.microsoft.com/office/drawing/2014/main" id="{BE37337E-FA24-4D2B-B8BE-1D2E1EAA3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82771"/>
              </p:ext>
            </p:extLst>
          </p:nvPr>
        </p:nvGraphicFramePr>
        <p:xfrm>
          <a:off x="7361802" y="3516599"/>
          <a:ext cx="1115291" cy="367846"/>
        </p:xfrm>
        <a:graphic>
          <a:graphicData uri="http://schemas.openxmlformats.org/drawingml/2006/table">
            <a:tbl>
              <a:tblPr/>
              <a:tblGrid>
                <a:gridCol w="302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97">
                  <a:extLst>
                    <a:ext uri="{9D8B030D-6E8A-4147-A177-3AD203B41FA5}">
                      <a16:colId xmlns:a16="http://schemas.microsoft.com/office/drawing/2014/main" val="1268268305"/>
                    </a:ext>
                  </a:extLst>
                </a:gridCol>
                <a:gridCol w="284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0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zh-CN" altLang="zh-CN" sz="18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微软雅黑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90000" marR="90000" marT="46763" marB="4676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E</a:t>
                      </a:r>
                    </a:p>
                  </a:txBody>
                  <a:tcPr marL="90000" marR="90000" marT="46763" marB="467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763" marB="467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90000" marR="90000" marT="46763" marB="467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Group 99">
            <a:extLst>
              <a:ext uri="{FF2B5EF4-FFF2-40B4-BE49-F238E27FC236}">
                <a16:creationId xmlns:a16="http://schemas.microsoft.com/office/drawing/2014/main" id="{AF948609-0ED8-4189-A50C-0DE995EAA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725236"/>
              </p:ext>
            </p:extLst>
          </p:nvPr>
        </p:nvGraphicFramePr>
        <p:xfrm>
          <a:off x="6668435" y="2094875"/>
          <a:ext cx="1115290" cy="367846"/>
        </p:xfrm>
        <a:graphic>
          <a:graphicData uri="http://schemas.openxmlformats.org/drawingml/2006/table">
            <a:tbl>
              <a:tblPr/>
              <a:tblGrid>
                <a:gridCol w="296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346">
                  <a:extLst>
                    <a:ext uri="{9D8B030D-6E8A-4147-A177-3AD203B41FA5}">
                      <a16:colId xmlns:a16="http://schemas.microsoft.com/office/drawing/2014/main" val="1184991652"/>
                    </a:ext>
                  </a:extLst>
                </a:gridCol>
                <a:gridCol w="279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763" marB="4676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endParaRPr kumimoji="1" lang="en-US" altLang="zh-CN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763" marB="467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90000" marR="90000" marT="46763" marB="467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kumimoji="1" lang="en-US" altLang="zh-CN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763" marB="467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Group 99">
            <a:extLst>
              <a:ext uri="{FF2B5EF4-FFF2-40B4-BE49-F238E27FC236}">
                <a16:creationId xmlns:a16="http://schemas.microsoft.com/office/drawing/2014/main" id="{B9E344A4-D3C8-4114-9A67-6A83D116B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366241"/>
              </p:ext>
            </p:extLst>
          </p:nvPr>
        </p:nvGraphicFramePr>
        <p:xfrm>
          <a:off x="5666550" y="2773140"/>
          <a:ext cx="1115290" cy="367846"/>
        </p:xfrm>
        <a:graphic>
          <a:graphicData uri="http://schemas.openxmlformats.org/drawingml/2006/table">
            <a:tbl>
              <a:tblPr/>
              <a:tblGrid>
                <a:gridCol w="296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346">
                  <a:extLst>
                    <a:ext uri="{9D8B030D-6E8A-4147-A177-3AD203B41FA5}">
                      <a16:colId xmlns:a16="http://schemas.microsoft.com/office/drawing/2014/main" val="771837519"/>
                    </a:ext>
                  </a:extLst>
                </a:gridCol>
                <a:gridCol w="279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763" marB="4676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B</a:t>
                      </a:r>
                      <a:endParaRPr kumimoji="1" lang="en-US" altLang="zh-CN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763" marB="467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763" marB="467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763" marB="467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roup 99">
            <a:extLst>
              <a:ext uri="{FF2B5EF4-FFF2-40B4-BE49-F238E27FC236}">
                <a16:creationId xmlns:a16="http://schemas.microsoft.com/office/drawing/2014/main" id="{215AD3F5-352B-4991-8836-25A9D4AE1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430740"/>
              </p:ext>
            </p:extLst>
          </p:nvPr>
        </p:nvGraphicFramePr>
        <p:xfrm>
          <a:off x="7791999" y="2757527"/>
          <a:ext cx="1115291" cy="367846"/>
        </p:xfrm>
        <a:graphic>
          <a:graphicData uri="http://schemas.openxmlformats.org/drawingml/2006/table">
            <a:tbl>
              <a:tblPr/>
              <a:tblGrid>
                <a:gridCol w="302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97">
                  <a:extLst>
                    <a:ext uri="{9D8B030D-6E8A-4147-A177-3AD203B41FA5}">
                      <a16:colId xmlns:a16="http://schemas.microsoft.com/office/drawing/2014/main" val="2239385376"/>
                    </a:ext>
                  </a:extLst>
                </a:gridCol>
                <a:gridCol w="284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763" marB="4676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</a:t>
                      </a:r>
                      <a:endParaRPr kumimoji="1" lang="en-US" altLang="zh-CN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763" marB="467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763" marB="467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0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zh-CN" altLang="zh-CN" sz="18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微软雅黑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90000" marR="90000" marT="46763" marB="467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Group 99">
            <a:extLst>
              <a:ext uri="{FF2B5EF4-FFF2-40B4-BE49-F238E27FC236}">
                <a16:creationId xmlns:a16="http://schemas.microsoft.com/office/drawing/2014/main" id="{0E9E7B4D-F6DD-472D-8E08-45C9521EE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375581"/>
              </p:ext>
            </p:extLst>
          </p:nvPr>
        </p:nvGraphicFramePr>
        <p:xfrm>
          <a:off x="6148847" y="3506842"/>
          <a:ext cx="1115291" cy="367846"/>
        </p:xfrm>
        <a:graphic>
          <a:graphicData uri="http://schemas.openxmlformats.org/drawingml/2006/table">
            <a:tbl>
              <a:tblPr/>
              <a:tblGrid>
                <a:gridCol w="302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97">
                  <a:extLst>
                    <a:ext uri="{9D8B030D-6E8A-4147-A177-3AD203B41FA5}">
                      <a16:colId xmlns:a16="http://schemas.microsoft.com/office/drawing/2014/main" val="1443766533"/>
                    </a:ext>
                  </a:extLst>
                </a:gridCol>
                <a:gridCol w="284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763" marB="4676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</a:t>
                      </a:r>
                    </a:p>
                  </a:txBody>
                  <a:tcPr marL="90000" marR="90000" marT="46763" marB="467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763" marB="467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90000" marR="90000" marT="46763" marB="467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Group 99">
            <a:extLst>
              <a:ext uri="{FF2B5EF4-FFF2-40B4-BE49-F238E27FC236}">
                <a16:creationId xmlns:a16="http://schemas.microsoft.com/office/drawing/2014/main" id="{933BBDEF-4D78-4D5B-8626-F439FFBCD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769669"/>
              </p:ext>
            </p:extLst>
          </p:nvPr>
        </p:nvGraphicFramePr>
        <p:xfrm>
          <a:off x="5426767" y="4230727"/>
          <a:ext cx="1115291" cy="377573"/>
        </p:xfrm>
        <a:graphic>
          <a:graphicData uri="http://schemas.openxmlformats.org/drawingml/2006/table">
            <a:tbl>
              <a:tblPr/>
              <a:tblGrid>
                <a:gridCol w="302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97">
                  <a:extLst>
                    <a:ext uri="{9D8B030D-6E8A-4147-A177-3AD203B41FA5}">
                      <a16:colId xmlns:a16="http://schemas.microsoft.com/office/drawing/2014/main" val="4188694584"/>
                    </a:ext>
                  </a:extLst>
                </a:gridCol>
                <a:gridCol w="284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5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90000" marR="90000" marT="46763" marB="4676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kumimoji="1" lang="en-US" altLang="zh-CN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763" marB="467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763" marB="467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90000" marR="90000" marT="46763" marB="467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" name="Line 78">
            <a:extLst>
              <a:ext uri="{FF2B5EF4-FFF2-40B4-BE49-F238E27FC236}">
                <a16:creationId xmlns:a16="http://schemas.microsoft.com/office/drawing/2014/main" id="{D28A2624-DF55-493A-A570-10EA352385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1119" y="2942273"/>
            <a:ext cx="334308" cy="5996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6" name="Line 80">
            <a:extLst>
              <a:ext uri="{FF2B5EF4-FFF2-40B4-BE49-F238E27FC236}">
                <a16:creationId xmlns:a16="http://schemas.microsoft.com/office/drawing/2014/main" id="{E20EF75A-ACAD-4A8B-82C9-8F450ECBBE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13459" y="2999772"/>
            <a:ext cx="99256" cy="5070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7" name="Line 79">
            <a:extLst>
              <a:ext uri="{FF2B5EF4-FFF2-40B4-BE49-F238E27FC236}">
                <a16:creationId xmlns:a16="http://schemas.microsoft.com/office/drawing/2014/main" id="{7192CB6D-4DA3-48F1-AEBF-FC9DBFD1D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8964" y="2378567"/>
            <a:ext cx="757257" cy="39011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8" name="Line 76">
            <a:extLst>
              <a:ext uri="{FF2B5EF4-FFF2-40B4-BE49-F238E27FC236}">
                <a16:creationId xmlns:a16="http://schemas.microsoft.com/office/drawing/2014/main" id="{8143AA77-EC18-4FDF-A742-ABC9C716A9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57992" y="2322480"/>
            <a:ext cx="613659" cy="463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9" name="Line 83">
            <a:extLst>
              <a:ext uri="{FF2B5EF4-FFF2-40B4-BE49-F238E27FC236}">
                <a16:creationId xmlns:a16="http://schemas.microsoft.com/office/drawing/2014/main" id="{63EFD290-690A-4EED-AF0B-91E66AE411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4340" y="1818371"/>
            <a:ext cx="15195" cy="36784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10" name="Line 81">
            <a:extLst>
              <a:ext uri="{FF2B5EF4-FFF2-40B4-BE49-F238E27FC236}">
                <a16:creationId xmlns:a16="http://schemas.microsoft.com/office/drawing/2014/main" id="{D014DDE9-1379-4BB0-B527-42F74D0348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3295" y="3797129"/>
            <a:ext cx="409464" cy="45404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11" name="Line 81">
            <a:extLst>
              <a:ext uri="{FF2B5EF4-FFF2-40B4-BE49-F238E27FC236}">
                <a16:creationId xmlns:a16="http://schemas.microsoft.com/office/drawing/2014/main" id="{A67A351C-70DB-46D3-A132-C1F61DB107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48847" y="3829764"/>
            <a:ext cx="409464" cy="45404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12" name="Line 78">
            <a:extLst>
              <a:ext uri="{FF2B5EF4-FFF2-40B4-BE49-F238E27FC236}">
                <a16:creationId xmlns:a16="http://schemas.microsoft.com/office/drawing/2014/main" id="{8480301E-4999-44C7-98CE-93AF0155EE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56672" y="3073458"/>
            <a:ext cx="411091" cy="5871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13" name="Line 78">
            <a:extLst>
              <a:ext uri="{FF2B5EF4-FFF2-40B4-BE49-F238E27FC236}">
                <a16:creationId xmlns:a16="http://schemas.microsoft.com/office/drawing/2014/main" id="{869F172F-BF93-49FB-8F80-E834B21751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72196" y="2448652"/>
            <a:ext cx="613659" cy="39034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14" name="Line 79">
            <a:extLst>
              <a:ext uri="{FF2B5EF4-FFF2-40B4-BE49-F238E27FC236}">
                <a16:creationId xmlns:a16="http://schemas.microsoft.com/office/drawing/2014/main" id="{6CB3CE79-DD8D-475E-9F62-F97556ACBAE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73282" y="2443763"/>
            <a:ext cx="1103811" cy="49771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15" name="Line 80">
            <a:extLst>
              <a:ext uri="{FF2B5EF4-FFF2-40B4-BE49-F238E27FC236}">
                <a16:creationId xmlns:a16="http://schemas.microsoft.com/office/drawing/2014/main" id="{4A092B45-D0FD-4190-9477-786A6FFDC7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67629" y="3113801"/>
            <a:ext cx="198969" cy="48213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graphicFrame>
        <p:nvGraphicFramePr>
          <p:cNvPr id="117" name="Group 52">
            <a:extLst>
              <a:ext uri="{FF2B5EF4-FFF2-40B4-BE49-F238E27FC236}">
                <a16:creationId xmlns:a16="http://schemas.microsoft.com/office/drawing/2014/main" id="{472D6E1F-FABA-4617-9A69-F7B301457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388909"/>
              </p:ext>
            </p:extLst>
          </p:nvPr>
        </p:nvGraphicFramePr>
        <p:xfrm>
          <a:off x="4392605" y="652401"/>
          <a:ext cx="3564397" cy="460375"/>
        </p:xfrm>
        <a:graphic>
          <a:graphicData uri="http://schemas.openxmlformats.org/drawingml/2006/table">
            <a:tbl>
              <a:tblPr/>
              <a:tblGrid>
                <a:gridCol w="935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029">
                  <a:extLst>
                    <a:ext uri="{9D8B030D-6E8A-4147-A177-3AD203B41FA5}">
                      <a16:colId xmlns:a16="http://schemas.microsoft.com/office/drawing/2014/main" val="2680791904"/>
                    </a:ext>
                  </a:extLst>
                </a:gridCol>
                <a:gridCol w="751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lchild</a:t>
                      </a:r>
                      <a:endParaRPr kumimoji="1" lang="zh-CN" altLang="zh-CN" sz="18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9956" marR="89956" marT="46903" marB="469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data</a:t>
                      </a:r>
                    </a:p>
                  </a:txBody>
                  <a:tcPr marL="89956" marR="89956" marT="46903" marB="469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parent</a:t>
                      </a:r>
                    </a:p>
                  </a:txBody>
                  <a:tcPr marL="89956" marR="89956" marT="46903" marB="469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rchild</a:t>
                      </a:r>
                      <a:endParaRPr kumimoji="1" lang="zh-CN" altLang="zh-CN" sz="18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9956" marR="89956" marT="46903" marB="469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17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69" grpId="0"/>
      <p:bldP spid="97" grpId="0"/>
      <p:bldP spid="98" grpId="0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34416" y="2977361"/>
            <a:ext cx="2162907" cy="2207148"/>
          </a:xfrm>
          <a:prstGeom prst="rect">
            <a:avLst/>
          </a:prstGeom>
        </p:spPr>
      </p:pic>
      <p:sp>
        <p:nvSpPr>
          <p:cNvPr id="68" name="Text Box 23">
            <a:extLst>
              <a:ext uri="{FF2B5EF4-FFF2-40B4-BE49-F238E27FC236}">
                <a16:creationId xmlns:a16="http://schemas.microsoft.com/office/drawing/2014/main" id="{93F77BF3-F5D6-4C10-B88C-7AF19A090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1158" y="3020554"/>
            <a:ext cx="358140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</a:pPr>
            <a:r>
              <a:rPr lang="zh-CN" altLang="en-US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二叉树的</a:t>
            </a: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种基本形态</a:t>
            </a: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:</a:t>
            </a:r>
            <a:endParaRPr lang="en-US" altLang="zh-CN" sz="18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9" name="Oval 24">
            <a:extLst>
              <a:ext uri="{FF2B5EF4-FFF2-40B4-BE49-F238E27FC236}">
                <a16:creationId xmlns:a16="http://schemas.microsoft.com/office/drawing/2014/main" id="{5D1C988A-9014-44B8-A797-E1E8699BB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391" y="3749652"/>
            <a:ext cx="304800" cy="3048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0" name="Oval 25">
            <a:extLst>
              <a:ext uri="{FF2B5EF4-FFF2-40B4-BE49-F238E27FC236}">
                <a16:creationId xmlns:a16="http://schemas.microsoft.com/office/drawing/2014/main" id="{D76B10B4-3A56-42B4-BB75-C00A69DF1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2816" y="3521841"/>
            <a:ext cx="304800" cy="3048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2" name="Line 27">
            <a:extLst>
              <a:ext uri="{FF2B5EF4-FFF2-40B4-BE49-F238E27FC236}">
                <a16:creationId xmlns:a16="http://schemas.microsoft.com/office/drawing/2014/main" id="{E17D2FE3-A462-40B3-90F4-021F14D0D8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30416" y="3826641"/>
            <a:ext cx="304800" cy="396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3" name="Oval 28">
            <a:extLst>
              <a:ext uri="{FF2B5EF4-FFF2-40B4-BE49-F238E27FC236}">
                <a16:creationId xmlns:a16="http://schemas.microsoft.com/office/drawing/2014/main" id="{CF989F77-D848-40A1-85A1-7FB3C1AC4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710" y="3523499"/>
            <a:ext cx="304800" cy="3048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Line 29">
            <a:extLst>
              <a:ext uri="{FF2B5EF4-FFF2-40B4-BE49-F238E27FC236}">
                <a16:creationId xmlns:a16="http://schemas.microsoft.com/office/drawing/2014/main" id="{D32CEB09-4AE0-4757-A334-D5FBC9454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1310" y="3828299"/>
            <a:ext cx="22860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6" name="Text Box 31">
            <a:extLst>
              <a:ext uri="{FF2B5EF4-FFF2-40B4-BE49-F238E27FC236}">
                <a16:creationId xmlns:a16="http://schemas.microsoft.com/office/drawing/2014/main" id="{69BEB8A3-3A33-442C-9E4D-A3DC9DED7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591" y="3597252"/>
            <a:ext cx="533400" cy="41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 </a:t>
            </a:r>
            <a:endParaRPr lang="en-US" altLang="zh-CN" sz="18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" name="Text Box 32">
            <a:extLst>
              <a:ext uri="{FF2B5EF4-FFF2-40B4-BE49-F238E27FC236}">
                <a16:creationId xmlns:a16="http://schemas.microsoft.com/office/drawing/2014/main" id="{349A6A3B-3741-4B0E-9E09-B1E2ED0CB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5817" y="4499954"/>
            <a:ext cx="6067045" cy="41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T1             T2                T3                      T4                           T5</a:t>
            </a:r>
            <a:endParaRPr lang="en-US" altLang="zh-CN" sz="18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Text Box 3">
            <a:extLst>
              <a:ext uri="{FF2B5EF4-FFF2-40B4-BE49-F238E27FC236}">
                <a16:creationId xmlns:a16="http://schemas.microsoft.com/office/drawing/2014/main" id="{1F40673E-F9AB-4A50-992B-AEF420552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5607" y="2703504"/>
            <a:ext cx="1296143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二叉树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T4</a:t>
            </a:r>
            <a:endParaRPr lang="en-US" altLang="zh-CN" sz="18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Line 4">
            <a:extLst>
              <a:ext uri="{FF2B5EF4-FFF2-40B4-BE49-F238E27FC236}">
                <a16:creationId xmlns:a16="http://schemas.microsoft.com/office/drawing/2014/main" id="{8DEAB1F3-73DB-43DF-8541-DBF4D98FD3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39082" y="969271"/>
            <a:ext cx="257535" cy="3777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Line 5">
            <a:extLst>
              <a:ext uri="{FF2B5EF4-FFF2-40B4-BE49-F238E27FC236}">
                <a16:creationId xmlns:a16="http://schemas.microsoft.com/office/drawing/2014/main" id="{E6B4DAE5-6C20-4562-9B10-38D540ECFB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6232" y="969271"/>
            <a:ext cx="285836" cy="3777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Oval 6">
            <a:extLst>
              <a:ext uri="{FF2B5EF4-FFF2-40B4-BE49-F238E27FC236}">
                <a16:creationId xmlns:a16="http://schemas.microsoft.com/office/drawing/2014/main" id="{A834C6B3-278C-42C3-9231-D77226755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6225" y="1347041"/>
            <a:ext cx="339607" cy="26983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endParaRPr lang="en-US" altLang="zh-CN" sz="1800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Oval 7">
            <a:extLst>
              <a:ext uri="{FF2B5EF4-FFF2-40B4-BE49-F238E27FC236}">
                <a16:creationId xmlns:a16="http://schemas.microsoft.com/office/drawing/2014/main" id="{003C9D34-C8D8-4310-80C5-BC3F71F17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696" y="699435"/>
            <a:ext cx="339607" cy="26983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endParaRPr lang="en-US" altLang="zh-CN" sz="1800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3" name="Oval 8">
            <a:extLst>
              <a:ext uri="{FF2B5EF4-FFF2-40B4-BE49-F238E27FC236}">
                <a16:creationId xmlns:a16="http://schemas.microsoft.com/office/drawing/2014/main" id="{FFF16CF1-D4E5-4717-AC37-6B9D1C4EF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32" y="1940679"/>
            <a:ext cx="339607" cy="26983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</a:t>
            </a:r>
            <a:endParaRPr lang="en-US" altLang="zh-CN" sz="1800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" name="Oval 9">
            <a:extLst>
              <a:ext uri="{FF2B5EF4-FFF2-40B4-BE49-F238E27FC236}">
                <a16:creationId xmlns:a16="http://schemas.microsoft.com/office/drawing/2014/main" id="{D4B44F21-6312-4C15-A28A-B773ACB87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168" y="1347041"/>
            <a:ext cx="339607" cy="26983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endParaRPr lang="en-US" altLang="zh-CN" sz="1800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" name="Oval 10">
            <a:extLst>
              <a:ext uri="{FF2B5EF4-FFF2-40B4-BE49-F238E27FC236}">
                <a16:creationId xmlns:a16="http://schemas.microsoft.com/office/drawing/2014/main" id="{403424E7-55CD-4F12-B382-0A1D20C8A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9482" y="1940679"/>
            <a:ext cx="339607" cy="26983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</a:t>
            </a:r>
            <a:endParaRPr lang="en-US" altLang="zh-CN" sz="1800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6" name="Oval 11">
            <a:extLst>
              <a:ext uri="{FF2B5EF4-FFF2-40B4-BE49-F238E27FC236}">
                <a16:creationId xmlns:a16="http://schemas.microsoft.com/office/drawing/2014/main" id="{61C284D7-93FE-4FAE-9D4D-7DECDB715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853" y="1940679"/>
            <a:ext cx="339607" cy="26983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F</a:t>
            </a:r>
            <a:endParaRPr lang="en-US" altLang="zh-CN" sz="1800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7" name="Line 12">
            <a:extLst>
              <a:ext uri="{FF2B5EF4-FFF2-40B4-BE49-F238E27FC236}">
                <a16:creationId xmlns:a16="http://schemas.microsoft.com/office/drawing/2014/main" id="{2714350B-74C9-40E0-80F6-780DD56A4B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53246" y="1616876"/>
            <a:ext cx="203764" cy="32380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8" name="Line 13">
            <a:extLst>
              <a:ext uri="{FF2B5EF4-FFF2-40B4-BE49-F238E27FC236}">
                <a16:creationId xmlns:a16="http://schemas.microsoft.com/office/drawing/2014/main" id="{BB66EEAB-9E3C-4CE4-88DF-47A9AE6AD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932" y="1616876"/>
            <a:ext cx="203764" cy="32380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Line 14">
            <a:extLst>
              <a:ext uri="{FF2B5EF4-FFF2-40B4-BE49-F238E27FC236}">
                <a16:creationId xmlns:a16="http://schemas.microsoft.com/office/drawing/2014/main" id="{08072E13-773E-4028-BC18-1339C826BD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910" y="1574152"/>
            <a:ext cx="203764" cy="3777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0" name="Oval 15">
            <a:extLst>
              <a:ext uri="{FF2B5EF4-FFF2-40B4-BE49-F238E27FC236}">
                <a16:creationId xmlns:a16="http://schemas.microsoft.com/office/drawing/2014/main" id="{037B34B4-A508-4516-998A-39BBBFDE1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8303" y="2437626"/>
            <a:ext cx="339607" cy="26983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H</a:t>
            </a:r>
            <a:endParaRPr lang="en-US" altLang="zh-CN" sz="1800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" name="Line 16">
            <a:extLst>
              <a:ext uri="{FF2B5EF4-FFF2-40B4-BE49-F238E27FC236}">
                <a16:creationId xmlns:a16="http://schemas.microsoft.com/office/drawing/2014/main" id="{94B1BCBB-A8C5-4FA6-9188-E61CC769FA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989" y="2167791"/>
            <a:ext cx="203764" cy="32380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2" name="Oval 17">
            <a:extLst>
              <a:ext uri="{FF2B5EF4-FFF2-40B4-BE49-F238E27FC236}">
                <a16:creationId xmlns:a16="http://schemas.microsoft.com/office/drawing/2014/main" id="{FCFFF012-8669-4FB0-A9B5-C1EED1F31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308" y="1426972"/>
            <a:ext cx="370830" cy="294644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endParaRPr kumimoji="0" lang="en-US" altLang="zh-CN" sz="180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" name="Oval 18">
            <a:extLst>
              <a:ext uri="{FF2B5EF4-FFF2-40B4-BE49-F238E27FC236}">
                <a16:creationId xmlns:a16="http://schemas.microsoft.com/office/drawing/2014/main" id="{AD89D421-750D-4379-9B2A-1DE328F50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541" y="1230430"/>
            <a:ext cx="339607" cy="26983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endParaRPr kumimoji="0" lang="en-US" altLang="zh-CN" sz="180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" name="Oval 19">
            <a:extLst>
              <a:ext uri="{FF2B5EF4-FFF2-40B4-BE49-F238E27FC236}">
                <a16:creationId xmlns:a16="http://schemas.microsoft.com/office/drawing/2014/main" id="{ED210379-ADD9-499E-A687-4EAFD72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0855" y="1824069"/>
            <a:ext cx="339607" cy="26983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endParaRPr lang="en-US" altLang="zh-CN" sz="1800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5" name="Line 20">
            <a:extLst>
              <a:ext uri="{FF2B5EF4-FFF2-40B4-BE49-F238E27FC236}">
                <a16:creationId xmlns:a16="http://schemas.microsoft.com/office/drawing/2014/main" id="{811B52D5-AD43-49CE-965E-5A73E7E235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4620" y="1500266"/>
            <a:ext cx="203764" cy="32380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6" name="Text Box 21">
            <a:extLst>
              <a:ext uri="{FF2B5EF4-FFF2-40B4-BE49-F238E27FC236}">
                <a16:creationId xmlns:a16="http://schemas.microsoft.com/office/drawing/2014/main" id="{1B1201DD-25EF-466B-8A3B-01B322A1E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2934" y="2147871"/>
            <a:ext cx="1296144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二叉树</a:t>
            </a: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T2</a:t>
            </a:r>
            <a:endParaRPr lang="en-US" altLang="zh-CN" sz="1800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7" name="Text Box 22">
            <a:extLst>
              <a:ext uri="{FF2B5EF4-FFF2-40B4-BE49-F238E27FC236}">
                <a16:creationId xmlns:a16="http://schemas.microsoft.com/office/drawing/2014/main" id="{9BD0A712-4D84-4072-AC6A-46CFCEF8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5065" y="1774188"/>
            <a:ext cx="142635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二叉树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T1</a:t>
            </a:r>
            <a:endParaRPr lang="en-US" altLang="zh-CN" sz="18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8" name="Oval 33">
            <a:extLst>
              <a:ext uri="{FF2B5EF4-FFF2-40B4-BE49-F238E27FC236}">
                <a16:creationId xmlns:a16="http://schemas.microsoft.com/office/drawing/2014/main" id="{461313AB-E6DC-4521-B340-8D4A4105F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038" y="1012571"/>
            <a:ext cx="339607" cy="26983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endParaRPr lang="en-US" altLang="zh-CN" sz="1800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9" name="Oval 34">
            <a:extLst>
              <a:ext uri="{FF2B5EF4-FFF2-40B4-BE49-F238E27FC236}">
                <a16:creationId xmlns:a16="http://schemas.microsoft.com/office/drawing/2014/main" id="{84B41E58-4F8D-482A-ACA7-49BA74F3F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645" y="1606209"/>
            <a:ext cx="339607" cy="269835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endParaRPr lang="en-US" altLang="zh-CN" sz="1800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0" name="Line 35">
            <a:extLst>
              <a:ext uri="{FF2B5EF4-FFF2-40B4-BE49-F238E27FC236}">
                <a16:creationId xmlns:a16="http://schemas.microsoft.com/office/drawing/2014/main" id="{E338CA44-FC27-4F6F-805B-A90B40B23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1724" y="1239683"/>
            <a:ext cx="203764" cy="3777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1" name="Oval 36">
            <a:extLst>
              <a:ext uri="{FF2B5EF4-FFF2-40B4-BE49-F238E27FC236}">
                <a16:creationId xmlns:a16="http://schemas.microsoft.com/office/drawing/2014/main" id="{969AB553-E360-4F73-AE5B-C843F110D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117" y="2103157"/>
            <a:ext cx="339607" cy="26983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endParaRPr lang="en-US" altLang="zh-CN" sz="1800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2" name="Line 37">
            <a:extLst>
              <a:ext uri="{FF2B5EF4-FFF2-40B4-BE49-F238E27FC236}">
                <a16:creationId xmlns:a16="http://schemas.microsoft.com/office/drawing/2014/main" id="{E8C6006E-D5F7-46A6-A0C0-25A46F3BD2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3802" y="1833321"/>
            <a:ext cx="203764" cy="32380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" name="Text Box 38">
            <a:extLst>
              <a:ext uri="{FF2B5EF4-FFF2-40B4-BE49-F238E27FC236}">
                <a16:creationId xmlns:a16="http://schemas.microsoft.com/office/drawing/2014/main" id="{6E89EE52-7ECB-4377-8776-63FAB7E4E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37" y="2359527"/>
            <a:ext cx="1146468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二叉树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T3</a:t>
            </a:r>
            <a:endParaRPr lang="en-US" altLang="zh-CN" sz="18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4" name="Oval 39">
            <a:extLst>
              <a:ext uri="{FF2B5EF4-FFF2-40B4-BE49-F238E27FC236}">
                <a16:creationId xmlns:a16="http://schemas.microsoft.com/office/drawing/2014/main" id="{BE1CC571-C913-46F3-8C1B-8B481E111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015" y="3535313"/>
            <a:ext cx="304800" cy="3048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6" name="Line 41">
            <a:extLst>
              <a:ext uri="{FF2B5EF4-FFF2-40B4-BE49-F238E27FC236}">
                <a16:creationId xmlns:a16="http://schemas.microsoft.com/office/drawing/2014/main" id="{CD39AEE4-40D8-406B-99D7-9DF6BC32B1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36415" y="3840113"/>
            <a:ext cx="304800" cy="396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7" name="Line 42">
            <a:extLst>
              <a:ext uri="{FF2B5EF4-FFF2-40B4-BE49-F238E27FC236}">
                <a16:creationId xmlns:a16="http://schemas.microsoft.com/office/drawing/2014/main" id="{DEECD776-E235-4632-B1D2-2377575302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3615" y="3840113"/>
            <a:ext cx="22860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9" name="Text Box 44">
            <a:extLst>
              <a:ext uri="{FF2B5EF4-FFF2-40B4-BE49-F238E27FC236}">
                <a16:creationId xmlns:a16="http://schemas.microsoft.com/office/drawing/2014/main" id="{2C9AF384-3965-4728-8249-B017BA10D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590" y="1240535"/>
            <a:ext cx="500717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例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:</a:t>
            </a:r>
          </a:p>
        </p:txBody>
      </p:sp>
      <p:sp>
        <p:nvSpPr>
          <p:cNvPr id="90" name="Oval 24">
            <a:extLst>
              <a:ext uri="{FF2B5EF4-FFF2-40B4-BE49-F238E27FC236}">
                <a16:creationId xmlns:a16="http://schemas.microsoft.com/office/drawing/2014/main" id="{768563EC-D255-4B5E-AFA8-150C8DEB7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9816" y="4221113"/>
            <a:ext cx="304800" cy="3048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1" name="Oval 24">
            <a:extLst>
              <a:ext uri="{FF2B5EF4-FFF2-40B4-BE49-F238E27FC236}">
                <a16:creationId xmlns:a16="http://schemas.microsoft.com/office/drawing/2014/main" id="{54193183-B259-46D5-A9F9-8A7F064DD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8270" y="4189859"/>
            <a:ext cx="304800" cy="3048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" name="Oval 24">
            <a:extLst>
              <a:ext uri="{FF2B5EF4-FFF2-40B4-BE49-F238E27FC236}">
                <a16:creationId xmlns:a16="http://schemas.microsoft.com/office/drawing/2014/main" id="{9E2E7880-5743-4FE0-A953-FEF74659F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651" y="4225493"/>
            <a:ext cx="304800" cy="3048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" name="Oval 24">
            <a:extLst>
              <a:ext uri="{FF2B5EF4-FFF2-40B4-BE49-F238E27FC236}">
                <a16:creationId xmlns:a16="http://schemas.microsoft.com/office/drawing/2014/main" id="{C792C1ED-D88C-4B81-B846-1050BBC7D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7915" y="4221113"/>
            <a:ext cx="304800" cy="3048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71AD5E7-71A9-4DBE-B541-9040D3E1CCF3}"/>
              </a:ext>
            </a:extLst>
          </p:cNvPr>
          <p:cNvSpPr txBox="1"/>
          <p:nvPr/>
        </p:nvSpPr>
        <p:spPr>
          <a:xfrm>
            <a:off x="179512" y="182741"/>
            <a:ext cx="3129352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t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6.2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二叉树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(binary tree)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C7C45ED-F8EE-4A9E-8795-1D994A4998EE}"/>
              </a:ext>
            </a:extLst>
          </p:cNvPr>
          <p:cNvSpPr txBox="1"/>
          <p:nvPr/>
        </p:nvSpPr>
        <p:spPr>
          <a:xfrm>
            <a:off x="650282" y="769172"/>
            <a:ext cx="2481558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6.2.1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定义和术语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7DF13BA-61C6-4212-92C0-3B4005430DB4}"/>
              </a:ext>
            </a:extLst>
          </p:cNvPr>
          <p:cNvSpPr/>
          <p:nvPr/>
        </p:nvSpPr>
        <p:spPr>
          <a:xfrm>
            <a:off x="5051996" y="841247"/>
            <a:ext cx="1479443" cy="20787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55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 animBg="1"/>
      <p:bldP spid="70" grpId="0" animBg="1"/>
      <p:bldP spid="73" grpId="0" animBg="1"/>
      <p:bldP spid="76" grpId="0"/>
      <p:bldP spid="77" grpId="0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67" grpId="0"/>
      <p:bldP spid="78" grpId="0" animBg="1"/>
      <p:bldP spid="79" grpId="0" animBg="1"/>
      <p:bldP spid="80" grpId="0" animBg="1"/>
      <p:bldP spid="81" grpId="0" animBg="1"/>
      <p:bldP spid="82" grpId="0" animBg="1"/>
      <p:bldP spid="83" grpId="0"/>
      <p:bldP spid="84" grpId="0" animBg="1"/>
      <p:bldP spid="89" grpId="0"/>
      <p:bldP spid="90" grpId="0" animBg="1"/>
      <p:bldP spid="91" grpId="0" animBg="1"/>
      <p:bldP spid="92" grpId="0" animBg="1"/>
      <p:bldP spid="93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014734" y="1541155"/>
            <a:ext cx="516985" cy="51705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Rectangle 23"/>
          <p:cNvSpPr/>
          <p:nvPr/>
        </p:nvSpPr>
        <p:spPr>
          <a:xfrm>
            <a:off x="1032842" y="2598508"/>
            <a:ext cx="516985" cy="51705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sz="1400">
              <a:sym typeface="+mn-ea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12438" y="3591315"/>
            <a:ext cx="516985" cy="51705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sz="1400">
              <a:sym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03524" y="1596088"/>
            <a:ext cx="516985" cy="51705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sz="1400">
              <a:sym typeface="+mn-e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24893" y="2625395"/>
            <a:ext cx="516985" cy="51705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sz="1400">
              <a:sym typeface="+mn-ea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203982" y="3618202"/>
            <a:ext cx="516985" cy="51705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sz="1400">
              <a:sym typeface="+mn-ea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152327" y="1705075"/>
            <a:ext cx="241293" cy="189721"/>
            <a:chOff x="5348288" y="5818188"/>
            <a:chExt cx="1587500" cy="1246187"/>
          </a:xfrm>
        </p:grpSpPr>
        <p:sp>
          <p:nvSpPr>
            <p:cNvPr id="60" name="Freeform 59"/>
            <p:cNvSpPr>
              <a:spLocks noEditPoints="1"/>
            </p:cNvSpPr>
            <p:nvPr/>
          </p:nvSpPr>
          <p:spPr bwMode="auto">
            <a:xfrm>
              <a:off x="5348288" y="5818188"/>
              <a:ext cx="1587500" cy="263525"/>
            </a:xfrm>
            <a:custGeom>
              <a:avLst/>
              <a:gdLst>
                <a:gd name="T0" fmla="*/ 471 w 507"/>
                <a:gd name="T1" fmla="*/ 0 h 84"/>
                <a:gd name="T2" fmla="*/ 37 w 507"/>
                <a:gd name="T3" fmla="*/ 0 h 84"/>
                <a:gd name="T4" fmla="*/ 0 w 507"/>
                <a:gd name="T5" fmla="*/ 37 h 84"/>
                <a:gd name="T6" fmla="*/ 0 w 507"/>
                <a:gd name="T7" fmla="*/ 84 h 84"/>
                <a:gd name="T8" fmla="*/ 507 w 507"/>
                <a:gd name="T9" fmla="*/ 84 h 84"/>
                <a:gd name="T10" fmla="*/ 507 w 507"/>
                <a:gd name="T11" fmla="*/ 37 h 84"/>
                <a:gd name="T12" fmla="*/ 471 w 507"/>
                <a:gd name="T13" fmla="*/ 0 h 84"/>
                <a:gd name="T14" fmla="*/ 49 w 507"/>
                <a:gd name="T15" fmla="*/ 59 h 84"/>
                <a:gd name="T16" fmla="*/ 36 w 507"/>
                <a:gd name="T17" fmla="*/ 46 h 84"/>
                <a:gd name="T18" fmla="*/ 49 w 507"/>
                <a:gd name="T19" fmla="*/ 33 h 84"/>
                <a:gd name="T20" fmla="*/ 62 w 507"/>
                <a:gd name="T21" fmla="*/ 46 h 84"/>
                <a:gd name="T22" fmla="*/ 49 w 507"/>
                <a:gd name="T23" fmla="*/ 59 h 84"/>
                <a:gd name="T24" fmla="*/ 100 w 507"/>
                <a:gd name="T25" fmla="*/ 59 h 84"/>
                <a:gd name="T26" fmla="*/ 87 w 507"/>
                <a:gd name="T27" fmla="*/ 46 h 84"/>
                <a:gd name="T28" fmla="*/ 100 w 507"/>
                <a:gd name="T29" fmla="*/ 33 h 84"/>
                <a:gd name="T30" fmla="*/ 113 w 507"/>
                <a:gd name="T31" fmla="*/ 46 h 84"/>
                <a:gd name="T32" fmla="*/ 100 w 507"/>
                <a:gd name="T33" fmla="*/ 59 h 84"/>
                <a:gd name="T34" fmla="*/ 151 w 507"/>
                <a:gd name="T35" fmla="*/ 59 h 84"/>
                <a:gd name="T36" fmla="*/ 138 w 507"/>
                <a:gd name="T37" fmla="*/ 46 h 84"/>
                <a:gd name="T38" fmla="*/ 151 w 507"/>
                <a:gd name="T39" fmla="*/ 33 h 84"/>
                <a:gd name="T40" fmla="*/ 163 w 507"/>
                <a:gd name="T41" fmla="*/ 46 h 84"/>
                <a:gd name="T42" fmla="*/ 151 w 507"/>
                <a:gd name="T43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84">
                  <a:moveTo>
                    <a:pt x="47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07" y="84"/>
                    <a:pt x="507" y="84"/>
                    <a:pt x="507" y="84"/>
                  </a:cubicBezTo>
                  <a:cubicBezTo>
                    <a:pt x="507" y="37"/>
                    <a:pt x="507" y="37"/>
                    <a:pt x="507" y="37"/>
                  </a:cubicBezTo>
                  <a:cubicBezTo>
                    <a:pt x="507" y="17"/>
                    <a:pt x="491" y="0"/>
                    <a:pt x="471" y="0"/>
                  </a:cubicBezTo>
                  <a:close/>
                  <a:moveTo>
                    <a:pt x="49" y="59"/>
                  </a:moveTo>
                  <a:cubicBezTo>
                    <a:pt x="42" y="59"/>
                    <a:pt x="36" y="53"/>
                    <a:pt x="36" y="46"/>
                  </a:cubicBezTo>
                  <a:cubicBezTo>
                    <a:pt x="36" y="39"/>
                    <a:pt x="42" y="33"/>
                    <a:pt x="49" y="33"/>
                  </a:cubicBezTo>
                  <a:cubicBezTo>
                    <a:pt x="56" y="33"/>
                    <a:pt x="62" y="39"/>
                    <a:pt x="62" y="46"/>
                  </a:cubicBezTo>
                  <a:cubicBezTo>
                    <a:pt x="62" y="53"/>
                    <a:pt x="56" y="59"/>
                    <a:pt x="49" y="59"/>
                  </a:cubicBezTo>
                  <a:close/>
                  <a:moveTo>
                    <a:pt x="100" y="59"/>
                  </a:moveTo>
                  <a:cubicBezTo>
                    <a:pt x="93" y="59"/>
                    <a:pt x="87" y="53"/>
                    <a:pt x="87" y="46"/>
                  </a:cubicBezTo>
                  <a:cubicBezTo>
                    <a:pt x="87" y="39"/>
                    <a:pt x="93" y="33"/>
                    <a:pt x="100" y="33"/>
                  </a:cubicBezTo>
                  <a:cubicBezTo>
                    <a:pt x="107" y="33"/>
                    <a:pt x="113" y="39"/>
                    <a:pt x="113" y="46"/>
                  </a:cubicBezTo>
                  <a:cubicBezTo>
                    <a:pt x="113" y="53"/>
                    <a:pt x="107" y="59"/>
                    <a:pt x="100" y="59"/>
                  </a:cubicBezTo>
                  <a:close/>
                  <a:moveTo>
                    <a:pt x="151" y="59"/>
                  </a:moveTo>
                  <a:cubicBezTo>
                    <a:pt x="144" y="59"/>
                    <a:pt x="138" y="53"/>
                    <a:pt x="138" y="46"/>
                  </a:cubicBezTo>
                  <a:cubicBezTo>
                    <a:pt x="138" y="39"/>
                    <a:pt x="144" y="33"/>
                    <a:pt x="151" y="33"/>
                  </a:cubicBezTo>
                  <a:cubicBezTo>
                    <a:pt x="158" y="33"/>
                    <a:pt x="163" y="39"/>
                    <a:pt x="163" y="46"/>
                  </a:cubicBezTo>
                  <a:cubicBezTo>
                    <a:pt x="163" y="53"/>
                    <a:pt x="158" y="59"/>
                    <a:pt x="151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61" name="Freeform 60"/>
            <p:cNvSpPr>
              <a:spLocks noEditPoints="1"/>
            </p:cNvSpPr>
            <p:nvPr/>
          </p:nvSpPr>
          <p:spPr bwMode="auto">
            <a:xfrm>
              <a:off x="5348288" y="6111875"/>
              <a:ext cx="1587500" cy="952500"/>
            </a:xfrm>
            <a:custGeom>
              <a:avLst/>
              <a:gdLst>
                <a:gd name="T0" fmla="*/ 0 w 507"/>
                <a:gd name="T1" fmla="*/ 268 h 304"/>
                <a:gd name="T2" fmla="*/ 37 w 507"/>
                <a:gd name="T3" fmla="*/ 304 h 304"/>
                <a:gd name="T4" fmla="*/ 471 w 507"/>
                <a:gd name="T5" fmla="*/ 304 h 304"/>
                <a:gd name="T6" fmla="*/ 507 w 507"/>
                <a:gd name="T7" fmla="*/ 268 h 304"/>
                <a:gd name="T8" fmla="*/ 507 w 507"/>
                <a:gd name="T9" fmla="*/ 0 h 304"/>
                <a:gd name="T10" fmla="*/ 0 w 507"/>
                <a:gd name="T11" fmla="*/ 0 h 304"/>
                <a:gd name="T12" fmla="*/ 0 w 507"/>
                <a:gd name="T13" fmla="*/ 268 h 304"/>
                <a:gd name="T14" fmla="*/ 181 w 507"/>
                <a:gd name="T15" fmla="*/ 200 h 304"/>
                <a:gd name="T16" fmla="*/ 212 w 507"/>
                <a:gd name="T17" fmla="*/ 169 h 304"/>
                <a:gd name="T18" fmla="*/ 221 w 507"/>
                <a:gd name="T19" fmla="*/ 89 h 304"/>
                <a:gd name="T20" fmla="*/ 266 w 507"/>
                <a:gd name="T21" fmla="*/ 70 h 304"/>
                <a:gd name="T22" fmla="*/ 312 w 507"/>
                <a:gd name="T23" fmla="*/ 89 h 304"/>
                <a:gd name="T24" fmla="*/ 312 w 507"/>
                <a:gd name="T25" fmla="*/ 180 h 304"/>
                <a:gd name="T26" fmla="*/ 266 w 507"/>
                <a:gd name="T27" fmla="*/ 199 h 304"/>
                <a:gd name="T28" fmla="*/ 232 w 507"/>
                <a:gd name="T29" fmla="*/ 188 h 304"/>
                <a:gd name="T30" fmla="*/ 201 w 507"/>
                <a:gd name="T31" fmla="*/ 220 h 304"/>
                <a:gd name="T32" fmla="*/ 191 w 507"/>
                <a:gd name="T33" fmla="*/ 224 h 304"/>
                <a:gd name="T34" fmla="*/ 181 w 507"/>
                <a:gd name="T35" fmla="*/ 220 h 304"/>
                <a:gd name="T36" fmla="*/ 181 w 507"/>
                <a:gd name="T37" fmla="*/ 20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7" h="304">
                  <a:moveTo>
                    <a:pt x="0" y="268"/>
                  </a:moveTo>
                  <a:cubicBezTo>
                    <a:pt x="0" y="288"/>
                    <a:pt x="17" y="304"/>
                    <a:pt x="37" y="304"/>
                  </a:cubicBezTo>
                  <a:cubicBezTo>
                    <a:pt x="471" y="304"/>
                    <a:pt x="471" y="304"/>
                    <a:pt x="471" y="304"/>
                  </a:cubicBezTo>
                  <a:cubicBezTo>
                    <a:pt x="491" y="304"/>
                    <a:pt x="507" y="288"/>
                    <a:pt x="507" y="268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8"/>
                  </a:lnTo>
                  <a:close/>
                  <a:moveTo>
                    <a:pt x="181" y="200"/>
                  </a:moveTo>
                  <a:cubicBezTo>
                    <a:pt x="212" y="169"/>
                    <a:pt x="212" y="169"/>
                    <a:pt x="212" y="169"/>
                  </a:cubicBezTo>
                  <a:cubicBezTo>
                    <a:pt x="196" y="144"/>
                    <a:pt x="199" y="110"/>
                    <a:pt x="221" y="89"/>
                  </a:cubicBezTo>
                  <a:cubicBezTo>
                    <a:pt x="233" y="77"/>
                    <a:pt x="249" y="70"/>
                    <a:pt x="266" y="70"/>
                  </a:cubicBezTo>
                  <a:cubicBezTo>
                    <a:pt x="283" y="70"/>
                    <a:pt x="300" y="77"/>
                    <a:pt x="312" y="89"/>
                  </a:cubicBezTo>
                  <a:cubicBezTo>
                    <a:pt x="337" y="114"/>
                    <a:pt x="337" y="155"/>
                    <a:pt x="312" y="180"/>
                  </a:cubicBezTo>
                  <a:cubicBezTo>
                    <a:pt x="300" y="192"/>
                    <a:pt x="284" y="199"/>
                    <a:pt x="266" y="199"/>
                  </a:cubicBezTo>
                  <a:cubicBezTo>
                    <a:pt x="254" y="199"/>
                    <a:pt x="242" y="195"/>
                    <a:pt x="232" y="188"/>
                  </a:cubicBezTo>
                  <a:cubicBezTo>
                    <a:pt x="201" y="220"/>
                    <a:pt x="201" y="220"/>
                    <a:pt x="201" y="220"/>
                  </a:cubicBezTo>
                  <a:cubicBezTo>
                    <a:pt x="198" y="222"/>
                    <a:pt x="194" y="224"/>
                    <a:pt x="191" y="224"/>
                  </a:cubicBezTo>
                  <a:cubicBezTo>
                    <a:pt x="187" y="224"/>
                    <a:pt x="184" y="222"/>
                    <a:pt x="181" y="220"/>
                  </a:cubicBezTo>
                  <a:cubicBezTo>
                    <a:pt x="176" y="214"/>
                    <a:pt x="176" y="205"/>
                    <a:pt x="181" y="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6040438" y="6403975"/>
              <a:ext cx="280987" cy="255587"/>
            </a:xfrm>
            <a:custGeom>
              <a:avLst/>
              <a:gdLst>
                <a:gd name="T0" fmla="*/ 45 w 90"/>
                <a:gd name="T1" fmla="*/ 82 h 82"/>
                <a:gd name="T2" fmla="*/ 74 w 90"/>
                <a:gd name="T3" fmla="*/ 70 h 82"/>
                <a:gd name="T4" fmla="*/ 74 w 90"/>
                <a:gd name="T5" fmla="*/ 12 h 82"/>
                <a:gd name="T6" fmla="*/ 45 w 90"/>
                <a:gd name="T7" fmla="*/ 0 h 82"/>
                <a:gd name="T8" fmla="*/ 16 w 90"/>
                <a:gd name="T9" fmla="*/ 12 h 82"/>
                <a:gd name="T10" fmla="*/ 16 w 90"/>
                <a:gd name="T11" fmla="*/ 70 h 82"/>
                <a:gd name="T12" fmla="*/ 45 w 90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82">
                  <a:moveTo>
                    <a:pt x="45" y="82"/>
                  </a:moveTo>
                  <a:cubicBezTo>
                    <a:pt x="56" y="82"/>
                    <a:pt x="67" y="78"/>
                    <a:pt x="74" y="70"/>
                  </a:cubicBezTo>
                  <a:cubicBezTo>
                    <a:pt x="90" y="54"/>
                    <a:pt x="90" y="28"/>
                    <a:pt x="74" y="12"/>
                  </a:cubicBezTo>
                  <a:cubicBezTo>
                    <a:pt x="67" y="5"/>
                    <a:pt x="56" y="0"/>
                    <a:pt x="45" y="0"/>
                  </a:cubicBezTo>
                  <a:cubicBezTo>
                    <a:pt x="34" y="0"/>
                    <a:pt x="24" y="5"/>
                    <a:pt x="16" y="12"/>
                  </a:cubicBezTo>
                  <a:cubicBezTo>
                    <a:pt x="0" y="28"/>
                    <a:pt x="0" y="54"/>
                    <a:pt x="16" y="70"/>
                  </a:cubicBezTo>
                  <a:cubicBezTo>
                    <a:pt x="24" y="78"/>
                    <a:pt x="34" y="82"/>
                    <a:pt x="45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159907" y="2771439"/>
            <a:ext cx="241293" cy="189721"/>
            <a:chOff x="8366125" y="5818188"/>
            <a:chExt cx="1587500" cy="1246187"/>
          </a:xfrm>
        </p:grpSpPr>
        <p:sp>
          <p:nvSpPr>
            <p:cNvPr id="64" name="Freeform 63"/>
            <p:cNvSpPr>
              <a:spLocks noEditPoints="1"/>
            </p:cNvSpPr>
            <p:nvPr/>
          </p:nvSpPr>
          <p:spPr bwMode="auto">
            <a:xfrm>
              <a:off x="8366125" y="5818188"/>
              <a:ext cx="1587500" cy="263525"/>
            </a:xfrm>
            <a:custGeom>
              <a:avLst/>
              <a:gdLst>
                <a:gd name="T0" fmla="*/ 471 w 507"/>
                <a:gd name="T1" fmla="*/ 0 h 84"/>
                <a:gd name="T2" fmla="*/ 36 w 507"/>
                <a:gd name="T3" fmla="*/ 0 h 84"/>
                <a:gd name="T4" fmla="*/ 0 w 507"/>
                <a:gd name="T5" fmla="*/ 37 h 84"/>
                <a:gd name="T6" fmla="*/ 0 w 507"/>
                <a:gd name="T7" fmla="*/ 84 h 84"/>
                <a:gd name="T8" fmla="*/ 507 w 507"/>
                <a:gd name="T9" fmla="*/ 84 h 84"/>
                <a:gd name="T10" fmla="*/ 507 w 507"/>
                <a:gd name="T11" fmla="*/ 37 h 84"/>
                <a:gd name="T12" fmla="*/ 471 w 507"/>
                <a:gd name="T13" fmla="*/ 0 h 84"/>
                <a:gd name="T14" fmla="*/ 49 w 507"/>
                <a:gd name="T15" fmla="*/ 59 h 84"/>
                <a:gd name="T16" fmla="*/ 36 w 507"/>
                <a:gd name="T17" fmla="*/ 46 h 84"/>
                <a:gd name="T18" fmla="*/ 49 w 507"/>
                <a:gd name="T19" fmla="*/ 33 h 84"/>
                <a:gd name="T20" fmla="*/ 62 w 507"/>
                <a:gd name="T21" fmla="*/ 46 h 84"/>
                <a:gd name="T22" fmla="*/ 49 w 507"/>
                <a:gd name="T23" fmla="*/ 59 h 84"/>
                <a:gd name="T24" fmla="*/ 100 w 507"/>
                <a:gd name="T25" fmla="*/ 59 h 84"/>
                <a:gd name="T26" fmla="*/ 87 w 507"/>
                <a:gd name="T27" fmla="*/ 46 h 84"/>
                <a:gd name="T28" fmla="*/ 100 w 507"/>
                <a:gd name="T29" fmla="*/ 33 h 84"/>
                <a:gd name="T30" fmla="*/ 112 w 507"/>
                <a:gd name="T31" fmla="*/ 46 h 84"/>
                <a:gd name="T32" fmla="*/ 100 w 507"/>
                <a:gd name="T33" fmla="*/ 59 h 84"/>
                <a:gd name="T34" fmla="*/ 150 w 507"/>
                <a:gd name="T35" fmla="*/ 59 h 84"/>
                <a:gd name="T36" fmla="*/ 138 w 507"/>
                <a:gd name="T37" fmla="*/ 46 h 84"/>
                <a:gd name="T38" fmla="*/ 150 w 507"/>
                <a:gd name="T39" fmla="*/ 33 h 84"/>
                <a:gd name="T40" fmla="*/ 163 w 507"/>
                <a:gd name="T41" fmla="*/ 46 h 84"/>
                <a:gd name="T42" fmla="*/ 150 w 507"/>
                <a:gd name="T43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84">
                  <a:moveTo>
                    <a:pt x="471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07" y="84"/>
                    <a:pt x="507" y="84"/>
                    <a:pt x="507" y="84"/>
                  </a:cubicBezTo>
                  <a:cubicBezTo>
                    <a:pt x="507" y="37"/>
                    <a:pt x="507" y="37"/>
                    <a:pt x="507" y="37"/>
                  </a:cubicBezTo>
                  <a:cubicBezTo>
                    <a:pt x="507" y="17"/>
                    <a:pt x="491" y="0"/>
                    <a:pt x="471" y="0"/>
                  </a:cubicBezTo>
                  <a:close/>
                  <a:moveTo>
                    <a:pt x="49" y="59"/>
                  </a:moveTo>
                  <a:cubicBezTo>
                    <a:pt x="42" y="59"/>
                    <a:pt x="36" y="53"/>
                    <a:pt x="36" y="46"/>
                  </a:cubicBezTo>
                  <a:cubicBezTo>
                    <a:pt x="36" y="39"/>
                    <a:pt x="42" y="33"/>
                    <a:pt x="49" y="33"/>
                  </a:cubicBezTo>
                  <a:cubicBezTo>
                    <a:pt x="56" y="33"/>
                    <a:pt x="62" y="39"/>
                    <a:pt x="62" y="46"/>
                  </a:cubicBezTo>
                  <a:cubicBezTo>
                    <a:pt x="62" y="53"/>
                    <a:pt x="56" y="59"/>
                    <a:pt x="49" y="59"/>
                  </a:cubicBezTo>
                  <a:close/>
                  <a:moveTo>
                    <a:pt x="100" y="59"/>
                  </a:moveTo>
                  <a:cubicBezTo>
                    <a:pt x="93" y="59"/>
                    <a:pt x="87" y="53"/>
                    <a:pt x="87" y="46"/>
                  </a:cubicBezTo>
                  <a:cubicBezTo>
                    <a:pt x="87" y="39"/>
                    <a:pt x="93" y="33"/>
                    <a:pt x="100" y="33"/>
                  </a:cubicBezTo>
                  <a:cubicBezTo>
                    <a:pt x="107" y="33"/>
                    <a:pt x="112" y="39"/>
                    <a:pt x="112" y="46"/>
                  </a:cubicBezTo>
                  <a:cubicBezTo>
                    <a:pt x="112" y="53"/>
                    <a:pt x="107" y="59"/>
                    <a:pt x="100" y="59"/>
                  </a:cubicBezTo>
                  <a:close/>
                  <a:moveTo>
                    <a:pt x="150" y="59"/>
                  </a:moveTo>
                  <a:cubicBezTo>
                    <a:pt x="143" y="59"/>
                    <a:pt x="138" y="53"/>
                    <a:pt x="138" y="46"/>
                  </a:cubicBezTo>
                  <a:cubicBezTo>
                    <a:pt x="138" y="39"/>
                    <a:pt x="143" y="33"/>
                    <a:pt x="150" y="33"/>
                  </a:cubicBezTo>
                  <a:cubicBezTo>
                    <a:pt x="157" y="33"/>
                    <a:pt x="163" y="39"/>
                    <a:pt x="163" y="46"/>
                  </a:cubicBezTo>
                  <a:cubicBezTo>
                    <a:pt x="163" y="53"/>
                    <a:pt x="157" y="59"/>
                    <a:pt x="150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65" name="Freeform 14"/>
            <p:cNvSpPr>
              <a:spLocks noEditPoints="1"/>
            </p:cNvSpPr>
            <p:nvPr/>
          </p:nvSpPr>
          <p:spPr bwMode="auto">
            <a:xfrm>
              <a:off x="8366125" y="6111875"/>
              <a:ext cx="1587500" cy="952500"/>
            </a:xfrm>
            <a:custGeom>
              <a:avLst/>
              <a:gdLst>
                <a:gd name="T0" fmla="*/ 0 w 507"/>
                <a:gd name="T1" fmla="*/ 268 h 304"/>
                <a:gd name="T2" fmla="*/ 36 w 507"/>
                <a:gd name="T3" fmla="*/ 304 h 304"/>
                <a:gd name="T4" fmla="*/ 471 w 507"/>
                <a:gd name="T5" fmla="*/ 304 h 304"/>
                <a:gd name="T6" fmla="*/ 507 w 507"/>
                <a:gd name="T7" fmla="*/ 268 h 304"/>
                <a:gd name="T8" fmla="*/ 507 w 507"/>
                <a:gd name="T9" fmla="*/ 0 h 304"/>
                <a:gd name="T10" fmla="*/ 0 w 507"/>
                <a:gd name="T11" fmla="*/ 0 h 304"/>
                <a:gd name="T12" fmla="*/ 0 w 507"/>
                <a:gd name="T13" fmla="*/ 268 h 304"/>
                <a:gd name="T14" fmla="*/ 299 w 507"/>
                <a:gd name="T15" fmla="*/ 54 h 304"/>
                <a:gd name="T16" fmla="*/ 432 w 507"/>
                <a:gd name="T17" fmla="*/ 54 h 304"/>
                <a:gd name="T18" fmla="*/ 432 w 507"/>
                <a:gd name="T19" fmla="*/ 184 h 304"/>
                <a:gd name="T20" fmla="*/ 299 w 507"/>
                <a:gd name="T21" fmla="*/ 184 h 304"/>
                <a:gd name="T22" fmla="*/ 299 w 507"/>
                <a:gd name="T23" fmla="*/ 54 h 304"/>
                <a:gd name="T24" fmla="*/ 75 w 507"/>
                <a:gd name="T25" fmla="*/ 54 h 304"/>
                <a:gd name="T26" fmla="*/ 259 w 507"/>
                <a:gd name="T27" fmla="*/ 54 h 304"/>
                <a:gd name="T28" fmla="*/ 259 w 507"/>
                <a:gd name="T29" fmla="*/ 75 h 304"/>
                <a:gd name="T30" fmla="*/ 75 w 507"/>
                <a:gd name="T31" fmla="*/ 75 h 304"/>
                <a:gd name="T32" fmla="*/ 75 w 507"/>
                <a:gd name="T33" fmla="*/ 54 h 304"/>
                <a:gd name="T34" fmla="*/ 75 w 507"/>
                <a:gd name="T35" fmla="*/ 109 h 304"/>
                <a:gd name="T36" fmla="*/ 259 w 507"/>
                <a:gd name="T37" fmla="*/ 109 h 304"/>
                <a:gd name="T38" fmla="*/ 259 w 507"/>
                <a:gd name="T39" fmla="*/ 130 h 304"/>
                <a:gd name="T40" fmla="*/ 75 w 507"/>
                <a:gd name="T41" fmla="*/ 130 h 304"/>
                <a:gd name="T42" fmla="*/ 75 w 507"/>
                <a:gd name="T43" fmla="*/ 109 h 304"/>
                <a:gd name="T44" fmla="*/ 75 w 507"/>
                <a:gd name="T45" fmla="*/ 163 h 304"/>
                <a:gd name="T46" fmla="*/ 259 w 507"/>
                <a:gd name="T47" fmla="*/ 163 h 304"/>
                <a:gd name="T48" fmla="*/ 259 w 507"/>
                <a:gd name="T49" fmla="*/ 184 h 304"/>
                <a:gd name="T50" fmla="*/ 75 w 507"/>
                <a:gd name="T51" fmla="*/ 184 h 304"/>
                <a:gd name="T52" fmla="*/ 75 w 507"/>
                <a:gd name="T53" fmla="*/ 163 h 304"/>
                <a:gd name="T54" fmla="*/ 75 w 507"/>
                <a:gd name="T55" fmla="*/ 217 h 304"/>
                <a:gd name="T56" fmla="*/ 432 w 507"/>
                <a:gd name="T57" fmla="*/ 217 h 304"/>
                <a:gd name="T58" fmla="*/ 432 w 507"/>
                <a:gd name="T59" fmla="*/ 238 h 304"/>
                <a:gd name="T60" fmla="*/ 75 w 507"/>
                <a:gd name="T61" fmla="*/ 238 h 304"/>
                <a:gd name="T62" fmla="*/ 75 w 507"/>
                <a:gd name="T63" fmla="*/ 21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7" h="304">
                  <a:moveTo>
                    <a:pt x="0" y="268"/>
                  </a:moveTo>
                  <a:cubicBezTo>
                    <a:pt x="0" y="288"/>
                    <a:pt x="16" y="304"/>
                    <a:pt x="36" y="304"/>
                  </a:cubicBezTo>
                  <a:cubicBezTo>
                    <a:pt x="471" y="304"/>
                    <a:pt x="471" y="304"/>
                    <a:pt x="471" y="304"/>
                  </a:cubicBezTo>
                  <a:cubicBezTo>
                    <a:pt x="491" y="304"/>
                    <a:pt x="507" y="288"/>
                    <a:pt x="507" y="268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8"/>
                  </a:lnTo>
                  <a:close/>
                  <a:moveTo>
                    <a:pt x="299" y="54"/>
                  </a:moveTo>
                  <a:cubicBezTo>
                    <a:pt x="432" y="54"/>
                    <a:pt x="432" y="54"/>
                    <a:pt x="432" y="54"/>
                  </a:cubicBezTo>
                  <a:cubicBezTo>
                    <a:pt x="432" y="184"/>
                    <a:pt x="432" y="184"/>
                    <a:pt x="432" y="184"/>
                  </a:cubicBezTo>
                  <a:cubicBezTo>
                    <a:pt x="299" y="184"/>
                    <a:pt x="299" y="184"/>
                    <a:pt x="299" y="184"/>
                  </a:cubicBezTo>
                  <a:lnTo>
                    <a:pt x="299" y="54"/>
                  </a:lnTo>
                  <a:close/>
                  <a:moveTo>
                    <a:pt x="75" y="54"/>
                  </a:moveTo>
                  <a:cubicBezTo>
                    <a:pt x="259" y="54"/>
                    <a:pt x="259" y="54"/>
                    <a:pt x="259" y="54"/>
                  </a:cubicBezTo>
                  <a:cubicBezTo>
                    <a:pt x="259" y="75"/>
                    <a:pt x="259" y="75"/>
                    <a:pt x="259" y="75"/>
                  </a:cubicBezTo>
                  <a:cubicBezTo>
                    <a:pt x="75" y="75"/>
                    <a:pt x="75" y="75"/>
                    <a:pt x="75" y="75"/>
                  </a:cubicBezTo>
                  <a:lnTo>
                    <a:pt x="75" y="54"/>
                  </a:lnTo>
                  <a:close/>
                  <a:moveTo>
                    <a:pt x="75" y="109"/>
                  </a:moveTo>
                  <a:cubicBezTo>
                    <a:pt x="259" y="109"/>
                    <a:pt x="259" y="109"/>
                    <a:pt x="259" y="109"/>
                  </a:cubicBezTo>
                  <a:cubicBezTo>
                    <a:pt x="259" y="130"/>
                    <a:pt x="259" y="130"/>
                    <a:pt x="259" y="130"/>
                  </a:cubicBezTo>
                  <a:cubicBezTo>
                    <a:pt x="75" y="130"/>
                    <a:pt x="75" y="130"/>
                    <a:pt x="75" y="130"/>
                  </a:cubicBezTo>
                  <a:lnTo>
                    <a:pt x="75" y="109"/>
                  </a:lnTo>
                  <a:close/>
                  <a:moveTo>
                    <a:pt x="75" y="163"/>
                  </a:moveTo>
                  <a:cubicBezTo>
                    <a:pt x="259" y="163"/>
                    <a:pt x="259" y="163"/>
                    <a:pt x="259" y="163"/>
                  </a:cubicBezTo>
                  <a:cubicBezTo>
                    <a:pt x="259" y="184"/>
                    <a:pt x="259" y="184"/>
                    <a:pt x="259" y="184"/>
                  </a:cubicBezTo>
                  <a:cubicBezTo>
                    <a:pt x="75" y="184"/>
                    <a:pt x="75" y="184"/>
                    <a:pt x="75" y="184"/>
                  </a:cubicBezTo>
                  <a:lnTo>
                    <a:pt x="75" y="163"/>
                  </a:lnTo>
                  <a:close/>
                  <a:moveTo>
                    <a:pt x="75" y="217"/>
                  </a:moveTo>
                  <a:cubicBezTo>
                    <a:pt x="432" y="217"/>
                    <a:pt x="432" y="217"/>
                    <a:pt x="432" y="217"/>
                  </a:cubicBezTo>
                  <a:cubicBezTo>
                    <a:pt x="432" y="238"/>
                    <a:pt x="432" y="238"/>
                    <a:pt x="432" y="238"/>
                  </a:cubicBezTo>
                  <a:cubicBezTo>
                    <a:pt x="75" y="238"/>
                    <a:pt x="75" y="238"/>
                    <a:pt x="75" y="238"/>
                  </a:cubicBezTo>
                  <a:lnTo>
                    <a:pt x="75" y="2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150031" y="3755235"/>
            <a:ext cx="241293" cy="189721"/>
            <a:chOff x="11385550" y="5818188"/>
            <a:chExt cx="1587500" cy="1246187"/>
          </a:xfrm>
        </p:grpSpPr>
        <p:sp>
          <p:nvSpPr>
            <p:cNvPr id="67" name="Freeform 15"/>
            <p:cNvSpPr>
              <a:spLocks noEditPoints="1"/>
            </p:cNvSpPr>
            <p:nvPr/>
          </p:nvSpPr>
          <p:spPr bwMode="auto">
            <a:xfrm>
              <a:off x="11385550" y="5818188"/>
              <a:ext cx="1587500" cy="263525"/>
            </a:xfrm>
            <a:custGeom>
              <a:avLst/>
              <a:gdLst>
                <a:gd name="T0" fmla="*/ 470 w 507"/>
                <a:gd name="T1" fmla="*/ 0 h 84"/>
                <a:gd name="T2" fmla="*/ 36 w 507"/>
                <a:gd name="T3" fmla="*/ 0 h 84"/>
                <a:gd name="T4" fmla="*/ 0 w 507"/>
                <a:gd name="T5" fmla="*/ 37 h 84"/>
                <a:gd name="T6" fmla="*/ 0 w 507"/>
                <a:gd name="T7" fmla="*/ 84 h 84"/>
                <a:gd name="T8" fmla="*/ 507 w 507"/>
                <a:gd name="T9" fmla="*/ 84 h 84"/>
                <a:gd name="T10" fmla="*/ 507 w 507"/>
                <a:gd name="T11" fmla="*/ 37 h 84"/>
                <a:gd name="T12" fmla="*/ 470 w 507"/>
                <a:gd name="T13" fmla="*/ 0 h 84"/>
                <a:gd name="T14" fmla="*/ 49 w 507"/>
                <a:gd name="T15" fmla="*/ 59 h 84"/>
                <a:gd name="T16" fmla="*/ 36 w 507"/>
                <a:gd name="T17" fmla="*/ 46 h 84"/>
                <a:gd name="T18" fmla="*/ 49 w 507"/>
                <a:gd name="T19" fmla="*/ 33 h 84"/>
                <a:gd name="T20" fmla="*/ 61 w 507"/>
                <a:gd name="T21" fmla="*/ 46 h 84"/>
                <a:gd name="T22" fmla="*/ 49 w 507"/>
                <a:gd name="T23" fmla="*/ 59 h 84"/>
                <a:gd name="T24" fmla="*/ 99 w 507"/>
                <a:gd name="T25" fmla="*/ 59 h 84"/>
                <a:gd name="T26" fmla="*/ 87 w 507"/>
                <a:gd name="T27" fmla="*/ 46 h 84"/>
                <a:gd name="T28" fmla="*/ 99 w 507"/>
                <a:gd name="T29" fmla="*/ 33 h 84"/>
                <a:gd name="T30" fmla="*/ 112 w 507"/>
                <a:gd name="T31" fmla="*/ 46 h 84"/>
                <a:gd name="T32" fmla="*/ 99 w 507"/>
                <a:gd name="T33" fmla="*/ 59 h 84"/>
                <a:gd name="T34" fmla="*/ 150 w 507"/>
                <a:gd name="T35" fmla="*/ 59 h 84"/>
                <a:gd name="T36" fmla="*/ 137 w 507"/>
                <a:gd name="T37" fmla="*/ 46 h 84"/>
                <a:gd name="T38" fmla="*/ 150 w 507"/>
                <a:gd name="T39" fmla="*/ 33 h 84"/>
                <a:gd name="T40" fmla="*/ 163 w 507"/>
                <a:gd name="T41" fmla="*/ 46 h 84"/>
                <a:gd name="T42" fmla="*/ 150 w 507"/>
                <a:gd name="T43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84">
                  <a:moveTo>
                    <a:pt x="470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07" y="84"/>
                    <a:pt x="507" y="84"/>
                    <a:pt x="507" y="84"/>
                  </a:cubicBezTo>
                  <a:cubicBezTo>
                    <a:pt x="507" y="37"/>
                    <a:pt x="507" y="37"/>
                    <a:pt x="507" y="37"/>
                  </a:cubicBezTo>
                  <a:cubicBezTo>
                    <a:pt x="507" y="17"/>
                    <a:pt x="490" y="0"/>
                    <a:pt x="470" y="0"/>
                  </a:cubicBezTo>
                  <a:close/>
                  <a:moveTo>
                    <a:pt x="49" y="59"/>
                  </a:moveTo>
                  <a:cubicBezTo>
                    <a:pt x="42" y="59"/>
                    <a:pt x="36" y="53"/>
                    <a:pt x="36" y="46"/>
                  </a:cubicBezTo>
                  <a:cubicBezTo>
                    <a:pt x="36" y="39"/>
                    <a:pt x="42" y="33"/>
                    <a:pt x="49" y="33"/>
                  </a:cubicBezTo>
                  <a:cubicBezTo>
                    <a:pt x="56" y="33"/>
                    <a:pt x="61" y="39"/>
                    <a:pt x="61" y="46"/>
                  </a:cubicBezTo>
                  <a:cubicBezTo>
                    <a:pt x="61" y="53"/>
                    <a:pt x="56" y="59"/>
                    <a:pt x="49" y="59"/>
                  </a:cubicBezTo>
                  <a:close/>
                  <a:moveTo>
                    <a:pt x="99" y="59"/>
                  </a:moveTo>
                  <a:cubicBezTo>
                    <a:pt x="92" y="59"/>
                    <a:pt x="87" y="53"/>
                    <a:pt x="87" y="46"/>
                  </a:cubicBezTo>
                  <a:cubicBezTo>
                    <a:pt x="87" y="39"/>
                    <a:pt x="92" y="33"/>
                    <a:pt x="99" y="33"/>
                  </a:cubicBezTo>
                  <a:cubicBezTo>
                    <a:pt x="106" y="33"/>
                    <a:pt x="112" y="39"/>
                    <a:pt x="112" y="46"/>
                  </a:cubicBezTo>
                  <a:cubicBezTo>
                    <a:pt x="112" y="53"/>
                    <a:pt x="106" y="59"/>
                    <a:pt x="99" y="59"/>
                  </a:cubicBezTo>
                  <a:close/>
                  <a:moveTo>
                    <a:pt x="150" y="59"/>
                  </a:moveTo>
                  <a:cubicBezTo>
                    <a:pt x="143" y="59"/>
                    <a:pt x="137" y="53"/>
                    <a:pt x="137" y="46"/>
                  </a:cubicBezTo>
                  <a:cubicBezTo>
                    <a:pt x="137" y="39"/>
                    <a:pt x="143" y="33"/>
                    <a:pt x="150" y="33"/>
                  </a:cubicBezTo>
                  <a:cubicBezTo>
                    <a:pt x="157" y="33"/>
                    <a:pt x="163" y="39"/>
                    <a:pt x="163" y="46"/>
                  </a:cubicBezTo>
                  <a:cubicBezTo>
                    <a:pt x="163" y="53"/>
                    <a:pt x="157" y="59"/>
                    <a:pt x="150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68" name="Freeform 16"/>
            <p:cNvSpPr>
              <a:spLocks noEditPoints="1"/>
            </p:cNvSpPr>
            <p:nvPr/>
          </p:nvSpPr>
          <p:spPr bwMode="auto">
            <a:xfrm>
              <a:off x="11385550" y="6111875"/>
              <a:ext cx="1587500" cy="952500"/>
            </a:xfrm>
            <a:custGeom>
              <a:avLst/>
              <a:gdLst>
                <a:gd name="T0" fmla="*/ 0 w 507"/>
                <a:gd name="T1" fmla="*/ 268 h 304"/>
                <a:gd name="T2" fmla="*/ 36 w 507"/>
                <a:gd name="T3" fmla="*/ 304 h 304"/>
                <a:gd name="T4" fmla="*/ 470 w 507"/>
                <a:gd name="T5" fmla="*/ 304 h 304"/>
                <a:gd name="T6" fmla="*/ 507 w 507"/>
                <a:gd name="T7" fmla="*/ 268 h 304"/>
                <a:gd name="T8" fmla="*/ 507 w 507"/>
                <a:gd name="T9" fmla="*/ 0 h 304"/>
                <a:gd name="T10" fmla="*/ 0 w 507"/>
                <a:gd name="T11" fmla="*/ 0 h 304"/>
                <a:gd name="T12" fmla="*/ 0 w 507"/>
                <a:gd name="T13" fmla="*/ 268 h 304"/>
                <a:gd name="T14" fmla="*/ 161 w 507"/>
                <a:gd name="T15" fmla="*/ 136 h 304"/>
                <a:gd name="T16" fmla="*/ 166 w 507"/>
                <a:gd name="T17" fmla="*/ 131 h 304"/>
                <a:gd name="T18" fmla="*/ 169 w 507"/>
                <a:gd name="T19" fmla="*/ 131 h 304"/>
                <a:gd name="T20" fmla="*/ 179 w 507"/>
                <a:gd name="T21" fmla="*/ 108 h 304"/>
                <a:gd name="T22" fmla="*/ 177 w 507"/>
                <a:gd name="T23" fmla="*/ 106 h 304"/>
                <a:gd name="T24" fmla="*/ 177 w 507"/>
                <a:gd name="T25" fmla="*/ 98 h 304"/>
                <a:gd name="T26" fmla="*/ 200 w 507"/>
                <a:gd name="T27" fmla="*/ 75 h 304"/>
                <a:gd name="T28" fmla="*/ 207 w 507"/>
                <a:gd name="T29" fmla="*/ 75 h 304"/>
                <a:gd name="T30" fmla="*/ 209 w 507"/>
                <a:gd name="T31" fmla="*/ 77 h 304"/>
                <a:gd name="T32" fmla="*/ 232 w 507"/>
                <a:gd name="T33" fmla="*/ 68 h 304"/>
                <a:gd name="T34" fmla="*/ 232 w 507"/>
                <a:gd name="T35" fmla="*/ 65 h 304"/>
                <a:gd name="T36" fmla="*/ 237 w 507"/>
                <a:gd name="T37" fmla="*/ 60 h 304"/>
                <a:gd name="T38" fmla="*/ 269 w 507"/>
                <a:gd name="T39" fmla="*/ 60 h 304"/>
                <a:gd name="T40" fmla="*/ 275 w 507"/>
                <a:gd name="T41" fmla="*/ 65 h 304"/>
                <a:gd name="T42" fmla="*/ 275 w 507"/>
                <a:gd name="T43" fmla="*/ 68 h 304"/>
                <a:gd name="T44" fmla="*/ 297 w 507"/>
                <a:gd name="T45" fmla="*/ 77 h 304"/>
                <a:gd name="T46" fmla="*/ 299 w 507"/>
                <a:gd name="T47" fmla="*/ 75 h 304"/>
                <a:gd name="T48" fmla="*/ 307 w 507"/>
                <a:gd name="T49" fmla="*/ 75 h 304"/>
                <a:gd name="T50" fmla="*/ 330 w 507"/>
                <a:gd name="T51" fmla="*/ 98 h 304"/>
                <a:gd name="T52" fmla="*/ 330 w 507"/>
                <a:gd name="T53" fmla="*/ 106 h 304"/>
                <a:gd name="T54" fmla="*/ 328 w 507"/>
                <a:gd name="T55" fmla="*/ 108 h 304"/>
                <a:gd name="T56" fmla="*/ 337 w 507"/>
                <a:gd name="T57" fmla="*/ 131 h 304"/>
                <a:gd name="T58" fmla="*/ 340 w 507"/>
                <a:gd name="T59" fmla="*/ 131 h 304"/>
                <a:gd name="T60" fmla="*/ 345 w 507"/>
                <a:gd name="T61" fmla="*/ 136 h 304"/>
                <a:gd name="T62" fmla="*/ 345 w 507"/>
                <a:gd name="T63" fmla="*/ 168 h 304"/>
                <a:gd name="T64" fmla="*/ 340 w 507"/>
                <a:gd name="T65" fmla="*/ 173 h 304"/>
                <a:gd name="T66" fmla="*/ 337 w 507"/>
                <a:gd name="T67" fmla="*/ 173 h 304"/>
                <a:gd name="T68" fmla="*/ 328 w 507"/>
                <a:gd name="T69" fmla="*/ 196 h 304"/>
                <a:gd name="T70" fmla="*/ 330 w 507"/>
                <a:gd name="T71" fmla="*/ 198 h 304"/>
                <a:gd name="T72" fmla="*/ 330 w 507"/>
                <a:gd name="T73" fmla="*/ 206 h 304"/>
                <a:gd name="T74" fmla="*/ 307 w 507"/>
                <a:gd name="T75" fmla="*/ 229 h 304"/>
                <a:gd name="T76" fmla="*/ 299 w 507"/>
                <a:gd name="T77" fmla="*/ 229 h 304"/>
                <a:gd name="T78" fmla="*/ 297 w 507"/>
                <a:gd name="T79" fmla="*/ 226 h 304"/>
                <a:gd name="T80" fmla="*/ 275 w 507"/>
                <a:gd name="T81" fmla="*/ 236 h 304"/>
                <a:gd name="T82" fmla="*/ 275 w 507"/>
                <a:gd name="T83" fmla="*/ 239 h 304"/>
                <a:gd name="T84" fmla="*/ 269 w 507"/>
                <a:gd name="T85" fmla="*/ 244 h 304"/>
                <a:gd name="T86" fmla="*/ 237 w 507"/>
                <a:gd name="T87" fmla="*/ 244 h 304"/>
                <a:gd name="T88" fmla="*/ 232 w 507"/>
                <a:gd name="T89" fmla="*/ 239 h 304"/>
                <a:gd name="T90" fmla="*/ 232 w 507"/>
                <a:gd name="T91" fmla="*/ 236 h 304"/>
                <a:gd name="T92" fmla="*/ 209 w 507"/>
                <a:gd name="T93" fmla="*/ 226 h 304"/>
                <a:gd name="T94" fmla="*/ 207 w 507"/>
                <a:gd name="T95" fmla="*/ 229 h 304"/>
                <a:gd name="T96" fmla="*/ 200 w 507"/>
                <a:gd name="T97" fmla="*/ 229 h 304"/>
                <a:gd name="T98" fmla="*/ 177 w 507"/>
                <a:gd name="T99" fmla="*/ 206 h 304"/>
                <a:gd name="T100" fmla="*/ 177 w 507"/>
                <a:gd name="T101" fmla="*/ 198 h 304"/>
                <a:gd name="T102" fmla="*/ 179 w 507"/>
                <a:gd name="T103" fmla="*/ 196 h 304"/>
                <a:gd name="T104" fmla="*/ 169 w 507"/>
                <a:gd name="T105" fmla="*/ 173 h 304"/>
                <a:gd name="T106" fmla="*/ 166 w 507"/>
                <a:gd name="T107" fmla="*/ 173 h 304"/>
                <a:gd name="T108" fmla="*/ 161 w 507"/>
                <a:gd name="T109" fmla="*/ 168 h 304"/>
                <a:gd name="T110" fmla="*/ 161 w 507"/>
                <a:gd name="T111" fmla="*/ 13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7" h="304">
                  <a:moveTo>
                    <a:pt x="0" y="268"/>
                  </a:moveTo>
                  <a:cubicBezTo>
                    <a:pt x="0" y="288"/>
                    <a:pt x="16" y="304"/>
                    <a:pt x="36" y="304"/>
                  </a:cubicBezTo>
                  <a:cubicBezTo>
                    <a:pt x="470" y="304"/>
                    <a:pt x="470" y="304"/>
                    <a:pt x="470" y="304"/>
                  </a:cubicBezTo>
                  <a:cubicBezTo>
                    <a:pt x="490" y="304"/>
                    <a:pt x="507" y="288"/>
                    <a:pt x="507" y="268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8"/>
                  </a:lnTo>
                  <a:close/>
                  <a:moveTo>
                    <a:pt x="161" y="136"/>
                  </a:moveTo>
                  <a:cubicBezTo>
                    <a:pt x="161" y="133"/>
                    <a:pt x="163" y="131"/>
                    <a:pt x="166" y="131"/>
                  </a:cubicBezTo>
                  <a:cubicBezTo>
                    <a:pt x="169" y="131"/>
                    <a:pt x="169" y="131"/>
                    <a:pt x="169" y="131"/>
                  </a:cubicBezTo>
                  <a:cubicBezTo>
                    <a:pt x="171" y="122"/>
                    <a:pt x="175" y="115"/>
                    <a:pt x="179" y="108"/>
                  </a:cubicBezTo>
                  <a:cubicBezTo>
                    <a:pt x="177" y="106"/>
                    <a:pt x="177" y="106"/>
                    <a:pt x="177" y="106"/>
                  </a:cubicBezTo>
                  <a:cubicBezTo>
                    <a:pt x="175" y="104"/>
                    <a:pt x="175" y="100"/>
                    <a:pt x="177" y="98"/>
                  </a:cubicBezTo>
                  <a:cubicBezTo>
                    <a:pt x="200" y="75"/>
                    <a:pt x="200" y="75"/>
                    <a:pt x="200" y="75"/>
                  </a:cubicBezTo>
                  <a:cubicBezTo>
                    <a:pt x="202" y="73"/>
                    <a:pt x="205" y="73"/>
                    <a:pt x="207" y="75"/>
                  </a:cubicBezTo>
                  <a:cubicBezTo>
                    <a:pt x="209" y="77"/>
                    <a:pt x="209" y="77"/>
                    <a:pt x="209" y="77"/>
                  </a:cubicBezTo>
                  <a:cubicBezTo>
                    <a:pt x="216" y="73"/>
                    <a:pt x="224" y="70"/>
                    <a:pt x="232" y="68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62"/>
                    <a:pt x="234" y="60"/>
                    <a:pt x="237" y="60"/>
                  </a:cubicBezTo>
                  <a:cubicBezTo>
                    <a:pt x="269" y="60"/>
                    <a:pt x="269" y="60"/>
                    <a:pt x="269" y="60"/>
                  </a:cubicBezTo>
                  <a:cubicBezTo>
                    <a:pt x="272" y="60"/>
                    <a:pt x="275" y="62"/>
                    <a:pt x="275" y="65"/>
                  </a:cubicBezTo>
                  <a:cubicBezTo>
                    <a:pt x="275" y="68"/>
                    <a:pt x="275" y="68"/>
                    <a:pt x="275" y="68"/>
                  </a:cubicBezTo>
                  <a:cubicBezTo>
                    <a:pt x="283" y="70"/>
                    <a:pt x="290" y="73"/>
                    <a:pt x="297" y="77"/>
                  </a:cubicBezTo>
                  <a:cubicBezTo>
                    <a:pt x="299" y="75"/>
                    <a:pt x="299" y="75"/>
                    <a:pt x="299" y="75"/>
                  </a:cubicBezTo>
                  <a:cubicBezTo>
                    <a:pt x="301" y="73"/>
                    <a:pt x="305" y="73"/>
                    <a:pt x="307" y="75"/>
                  </a:cubicBezTo>
                  <a:cubicBezTo>
                    <a:pt x="330" y="98"/>
                    <a:pt x="330" y="98"/>
                    <a:pt x="330" y="98"/>
                  </a:cubicBezTo>
                  <a:cubicBezTo>
                    <a:pt x="332" y="100"/>
                    <a:pt x="332" y="104"/>
                    <a:pt x="330" y="106"/>
                  </a:cubicBezTo>
                  <a:cubicBezTo>
                    <a:pt x="328" y="108"/>
                    <a:pt x="328" y="108"/>
                    <a:pt x="328" y="108"/>
                  </a:cubicBezTo>
                  <a:cubicBezTo>
                    <a:pt x="332" y="115"/>
                    <a:pt x="335" y="122"/>
                    <a:pt x="337" y="131"/>
                  </a:cubicBezTo>
                  <a:cubicBezTo>
                    <a:pt x="340" y="131"/>
                    <a:pt x="340" y="131"/>
                    <a:pt x="340" y="131"/>
                  </a:cubicBezTo>
                  <a:cubicBezTo>
                    <a:pt x="343" y="131"/>
                    <a:pt x="345" y="133"/>
                    <a:pt x="345" y="136"/>
                  </a:cubicBezTo>
                  <a:cubicBezTo>
                    <a:pt x="345" y="168"/>
                    <a:pt x="345" y="168"/>
                    <a:pt x="345" y="168"/>
                  </a:cubicBezTo>
                  <a:cubicBezTo>
                    <a:pt x="345" y="171"/>
                    <a:pt x="343" y="173"/>
                    <a:pt x="340" y="173"/>
                  </a:cubicBezTo>
                  <a:cubicBezTo>
                    <a:pt x="337" y="173"/>
                    <a:pt x="337" y="173"/>
                    <a:pt x="337" y="173"/>
                  </a:cubicBezTo>
                  <a:cubicBezTo>
                    <a:pt x="335" y="182"/>
                    <a:pt x="332" y="189"/>
                    <a:pt x="328" y="196"/>
                  </a:cubicBezTo>
                  <a:cubicBezTo>
                    <a:pt x="330" y="198"/>
                    <a:pt x="330" y="198"/>
                    <a:pt x="330" y="198"/>
                  </a:cubicBezTo>
                  <a:cubicBezTo>
                    <a:pt x="332" y="200"/>
                    <a:pt x="332" y="204"/>
                    <a:pt x="330" y="206"/>
                  </a:cubicBezTo>
                  <a:cubicBezTo>
                    <a:pt x="307" y="229"/>
                    <a:pt x="307" y="229"/>
                    <a:pt x="307" y="229"/>
                  </a:cubicBezTo>
                  <a:cubicBezTo>
                    <a:pt x="305" y="231"/>
                    <a:pt x="301" y="231"/>
                    <a:pt x="299" y="229"/>
                  </a:cubicBezTo>
                  <a:cubicBezTo>
                    <a:pt x="297" y="226"/>
                    <a:pt x="297" y="226"/>
                    <a:pt x="297" y="226"/>
                  </a:cubicBezTo>
                  <a:cubicBezTo>
                    <a:pt x="290" y="231"/>
                    <a:pt x="283" y="234"/>
                    <a:pt x="275" y="236"/>
                  </a:cubicBezTo>
                  <a:cubicBezTo>
                    <a:pt x="275" y="239"/>
                    <a:pt x="275" y="239"/>
                    <a:pt x="275" y="239"/>
                  </a:cubicBezTo>
                  <a:cubicBezTo>
                    <a:pt x="275" y="242"/>
                    <a:pt x="272" y="244"/>
                    <a:pt x="269" y="244"/>
                  </a:cubicBezTo>
                  <a:cubicBezTo>
                    <a:pt x="237" y="244"/>
                    <a:pt x="237" y="244"/>
                    <a:pt x="237" y="244"/>
                  </a:cubicBezTo>
                  <a:cubicBezTo>
                    <a:pt x="234" y="244"/>
                    <a:pt x="232" y="242"/>
                    <a:pt x="232" y="239"/>
                  </a:cubicBezTo>
                  <a:cubicBezTo>
                    <a:pt x="232" y="236"/>
                    <a:pt x="232" y="236"/>
                    <a:pt x="232" y="236"/>
                  </a:cubicBezTo>
                  <a:cubicBezTo>
                    <a:pt x="224" y="234"/>
                    <a:pt x="216" y="231"/>
                    <a:pt x="209" y="226"/>
                  </a:cubicBezTo>
                  <a:cubicBezTo>
                    <a:pt x="207" y="229"/>
                    <a:pt x="207" y="229"/>
                    <a:pt x="207" y="229"/>
                  </a:cubicBezTo>
                  <a:cubicBezTo>
                    <a:pt x="205" y="231"/>
                    <a:pt x="202" y="231"/>
                    <a:pt x="200" y="229"/>
                  </a:cubicBezTo>
                  <a:cubicBezTo>
                    <a:pt x="177" y="206"/>
                    <a:pt x="177" y="206"/>
                    <a:pt x="177" y="206"/>
                  </a:cubicBezTo>
                  <a:cubicBezTo>
                    <a:pt x="175" y="204"/>
                    <a:pt x="175" y="200"/>
                    <a:pt x="177" y="198"/>
                  </a:cubicBezTo>
                  <a:cubicBezTo>
                    <a:pt x="179" y="196"/>
                    <a:pt x="179" y="196"/>
                    <a:pt x="179" y="196"/>
                  </a:cubicBezTo>
                  <a:cubicBezTo>
                    <a:pt x="175" y="189"/>
                    <a:pt x="171" y="182"/>
                    <a:pt x="169" y="173"/>
                  </a:cubicBezTo>
                  <a:cubicBezTo>
                    <a:pt x="166" y="173"/>
                    <a:pt x="166" y="173"/>
                    <a:pt x="166" y="173"/>
                  </a:cubicBezTo>
                  <a:cubicBezTo>
                    <a:pt x="163" y="173"/>
                    <a:pt x="161" y="171"/>
                    <a:pt x="161" y="168"/>
                  </a:cubicBezTo>
                  <a:lnTo>
                    <a:pt x="161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69" name="Freeform 17"/>
            <p:cNvSpPr>
              <a:spLocks noEditPoints="1"/>
            </p:cNvSpPr>
            <p:nvPr/>
          </p:nvSpPr>
          <p:spPr bwMode="auto">
            <a:xfrm>
              <a:off x="12049125" y="6453188"/>
              <a:ext cx="261937" cy="260350"/>
            </a:xfrm>
            <a:custGeom>
              <a:avLst/>
              <a:gdLst>
                <a:gd name="T0" fmla="*/ 42 w 84"/>
                <a:gd name="T1" fmla="*/ 83 h 83"/>
                <a:gd name="T2" fmla="*/ 84 w 84"/>
                <a:gd name="T3" fmla="*/ 42 h 83"/>
                <a:gd name="T4" fmla="*/ 42 w 84"/>
                <a:gd name="T5" fmla="*/ 0 h 83"/>
                <a:gd name="T6" fmla="*/ 0 w 84"/>
                <a:gd name="T7" fmla="*/ 42 h 83"/>
                <a:gd name="T8" fmla="*/ 42 w 84"/>
                <a:gd name="T9" fmla="*/ 83 h 83"/>
                <a:gd name="T10" fmla="*/ 42 w 84"/>
                <a:gd name="T11" fmla="*/ 31 h 83"/>
                <a:gd name="T12" fmla="*/ 53 w 84"/>
                <a:gd name="T13" fmla="*/ 42 h 83"/>
                <a:gd name="T14" fmla="*/ 42 w 84"/>
                <a:gd name="T15" fmla="*/ 53 h 83"/>
                <a:gd name="T16" fmla="*/ 31 w 84"/>
                <a:gd name="T17" fmla="*/ 42 h 83"/>
                <a:gd name="T18" fmla="*/ 42 w 84"/>
                <a:gd name="T19" fmla="*/ 3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3">
                  <a:moveTo>
                    <a:pt x="42" y="83"/>
                  </a:moveTo>
                  <a:cubicBezTo>
                    <a:pt x="65" y="83"/>
                    <a:pt x="84" y="65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3"/>
                    <a:pt x="42" y="83"/>
                  </a:cubicBezTo>
                  <a:close/>
                  <a:moveTo>
                    <a:pt x="42" y="31"/>
                  </a:moveTo>
                  <a:cubicBezTo>
                    <a:pt x="48" y="31"/>
                    <a:pt x="53" y="36"/>
                    <a:pt x="53" y="42"/>
                  </a:cubicBezTo>
                  <a:cubicBezTo>
                    <a:pt x="53" y="48"/>
                    <a:pt x="48" y="53"/>
                    <a:pt x="42" y="53"/>
                  </a:cubicBezTo>
                  <a:cubicBezTo>
                    <a:pt x="36" y="53"/>
                    <a:pt x="31" y="48"/>
                    <a:pt x="31" y="42"/>
                  </a:cubicBezTo>
                  <a:cubicBezTo>
                    <a:pt x="31" y="36"/>
                    <a:pt x="36" y="31"/>
                    <a:pt x="42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341623" y="1751445"/>
            <a:ext cx="241293" cy="189721"/>
            <a:chOff x="14400213" y="5818188"/>
            <a:chExt cx="1587500" cy="1246187"/>
          </a:xfrm>
        </p:grpSpPr>
        <p:sp>
          <p:nvSpPr>
            <p:cNvPr id="71" name="Freeform 18"/>
            <p:cNvSpPr>
              <a:spLocks noEditPoints="1"/>
            </p:cNvSpPr>
            <p:nvPr/>
          </p:nvSpPr>
          <p:spPr bwMode="auto">
            <a:xfrm>
              <a:off x="14400213" y="5818188"/>
              <a:ext cx="1587500" cy="263525"/>
            </a:xfrm>
            <a:custGeom>
              <a:avLst/>
              <a:gdLst>
                <a:gd name="T0" fmla="*/ 471 w 507"/>
                <a:gd name="T1" fmla="*/ 0 h 84"/>
                <a:gd name="T2" fmla="*/ 37 w 507"/>
                <a:gd name="T3" fmla="*/ 0 h 84"/>
                <a:gd name="T4" fmla="*/ 0 w 507"/>
                <a:gd name="T5" fmla="*/ 37 h 84"/>
                <a:gd name="T6" fmla="*/ 0 w 507"/>
                <a:gd name="T7" fmla="*/ 84 h 84"/>
                <a:gd name="T8" fmla="*/ 507 w 507"/>
                <a:gd name="T9" fmla="*/ 84 h 84"/>
                <a:gd name="T10" fmla="*/ 507 w 507"/>
                <a:gd name="T11" fmla="*/ 37 h 84"/>
                <a:gd name="T12" fmla="*/ 471 w 507"/>
                <a:gd name="T13" fmla="*/ 0 h 84"/>
                <a:gd name="T14" fmla="*/ 49 w 507"/>
                <a:gd name="T15" fmla="*/ 59 h 84"/>
                <a:gd name="T16" fmla="*/ 37 w 507"/>
                <a:gd name="T17" fmla="*/ 46 h 84"/>
                <a:gd name="T18" fmla="*/ 49 w 507"/>
                <a:gd name="T19" fmla="*/ 33 h 84"/>
                <a:gd name="T20" fmla="*/ 62 w 507"/>
                <a:gd name="T21" fmla="*/ 46 h 84"/>
                <a:gd name="T22" fmla="*/ 49 w 507"/>
                <a:gd name="T23" fmla="*/ 59 h 84"/>
                <a:gd name="T24" fmla="*/ 100 w 507"/>
                <a:gd name="T25" fmla="*/ 59 h 84"/>
                <a:gd name="T26" fmla="*/ 87 w 507"/>
                <a:gd name="T27" fmla="*/ 46 h 84"/>
                <a:gd name="T28" fmla="*/ 100 w 507"/>
                <a:gd name="T29" fmla="*/ 33 h 84"/>
                <a:gd name="T30" fmla="*/ 113 w 507"/>
                <a:gd name="T31" fmla="*/ 46 h 84"/>
                <a:gd name="T32" fmla="*/ 100 w 507"/>
                <a:gd name="T33" fmla="*/ 59 h 84"/>
                <a:gd name="T34" fmla="*/ 151 w 507"/>
                <a:gd name="T35" fmla="*/ 59 h 84"/>
                <a:gd name="T36" fmla="*/ 138 w 507"/>
                <a:gd name="T37" fmla="*/ 46 h 84"/>
                <a:gd name="T38" fmla="*/ 151 w 507"/>
                <a:gd name="T39" fmla="*/ 33 h 84"/>
                <a:gd name="T40" fmla="*/ 163 w 507"/>
                <a:gd name="T41" fmla="*/ 46 h 84"/>
                <a:gd name="T42" fmla="*/ 151 w 507"/>
                <a:gd name="T43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84">
                  <a:moveTo>
                    <a:pt x="47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07" y="84"/>
                    <a:pt x="507" y="84"/>
                    <a:pt x="507" y="84"/>
                  </a:cubicBezTo>
                  <a:cubicBezTo>
                    <a:pt x="507" y="37"/>
                    <a:pt x="507" y="37"/>
                    <a:pt x="507" y="37"/>
                  </a:cubicBezTo>
                  <a:cubicBezTo>
                    <a:pt x="507" y="17"/>
                    <a:pt x="491" y="0"/>
                    <a:pt x="471" y="0"/>
                  </a:cubicBezTo>
                  <a:close/>
                  <a:moveTo>
                    <a:pt x="49" y="59"/>
                  </a:moveTo>
                  <a:cubicBezTo>
                    <a:pt x="42" y="59"/>
                    <a:pt x="37" y="53"/>
                    <a:pt x="37" y="46"/>
                  </a:cubicBezTo>
                  <a:cubicBezTo>
                    <a:pt x="37" y="39"/>
                    <a:pt x="42" y="33"/>
                    <a:pt x="49" y="33"/>
                  </a:cubicBezTo>
                  <a:cubicBezTo>
                    <a:pt x="56" y="33"/>
                    <a:pt x="62" y="39"/>
                    <a:pt x="62" y="46"/>
                  </a:cubicBezTo>
                  <a:cubicBezTo>
                    <a:pt x="62" y="53"/>
                    <a:pt x="56" y="59"/>
                    <a:pt x="49" y="59"/>
                  </a:cubicBezTo>
                  <a:close/>
                  <a:moveTo>
                    <a:pt x="100" y="59"/>
                  </a:moveTo>
                  <a:cubicBezTo>
                    <a:pt x="93" y="59"/>
                    <a:pt x="87" y="53"/>
                    <a:pt x="87" y="46"/>
                  </a:cubicBezTo>
                  <a:cubicBezTo>
                    <a:pt x="87" y="39"/>
                    <a:pt x="93" y="33"/>
                    <a:pt x="100" y="33"/>
                  </a:cubicBezTo>
                  <a:cubicBezTo>
                    <a:pt x="107" y="33"/>
                    <a:pt x="113" y="39"/>
                    <a:pt x="113" y="46"/>
                  </a:cubicBezTo>
                  <a:cubicBezTo>
                    <a:pt x="113" y="53"/>
                    <a:pt x="107" y="59"/>
                    <a:pt x="100" y="59"/>
                  </a:cubicBezTo>
                  <a:close/>
                  <a:moveTo>
                    <a:pt x="151" y="59"/>
                  </a:moveTo>
                  <a:cubicBezTo>
                    <a:pt x="144" y="59"/>
                    <a:pt x="138" y="53"/>
                    <a:pt x="138" y="46"/>
                  </a:cubicBezTo>
                  <a:cubicBezTo>
                    <a:pt x="138" y="39"/>
                    <a:pt x="144" y="33"/>
                    <a:pt x="151" y="33"/>
                  </a:cubicBezTo>
                  <a:cubicBezTo>
                    <a:pt x="158" y="33"/>
                    <a:pt x="163" y="39"/>
                    <a:pt x="163" y="46"/>
                  </a:cubicBezTo>
                  <a:cubicBezTo>
                    <a:pt x="163" y="53"/>
                    <a:pt x="158" y="59"/>
                    <a:pt x="151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72" name="Freeform 19"/>
            <p:cNvSpPr>
              <a:spLocks noEditPoints="1"/>
            </p:cNvSpPr>
            <p:nvPr/>
          </p:nvSpPr>
          <p:spPr bwMode="auto">
            <a:xfrm>
              <a:off x="14400213" y="6111875"/>
              <a:ext cx="1587500" cy="952500"/>
            </a:xfrm>
            <a:custGeom>
              <a:avLst/>
              <a:gdLst>
                <a:gd name="T0" fmla="*/ 0 w 507"/>
                <a:gd name="T1" fmla="*/ 268 h 304"/>
                <a:gd name="T2" fmla="*/ 37 w 507"/>
                <a:gd name="T3" fmla="*/ 304 h 304"/>
                <a:gd name="T4" fmla="*/ 471 w 507"/>
                <a:gd name="T5" fmla="*/ 304 h 304"/>
                <a:gd name="T6" fmla="*/ 507 w 507"/>
                <a:gd name="T7" fmla="*/ 268 h 304"/>
                <a:gd name="T8" fmla="*/ 507 w 507"/>
                <a:gd name="T9" fmla="*/ 0 h 304"/>
                <a:gd name="T10" fmla="*/ 0 w 507"/>
                <a:gd name="T11" fmla="*/ 0 h 304"/>
                <a:gd name="T12" fmla="*/ 0 w 507"/>
                <a:gd name="T13" fmla="*/ 268 h 304"/>
                <a:gd name="T14" fmla="*/ 315 w 507"/>
                <a:gd name="T15" fmla="*/ 163 h 304"/>
                <a:gd name="T16" fmla="*/ 374 w 507"/>
                <a:gd name="T17" fmla="*/ 163 h 304"/>
                <a:gd name="T18" fmla="*/ 374 w 507"/>
                <a:gd name="T19" fmla="*/ 257 h 304"/>
                <a:gd name="T20" fmla="*/ 315 w 507"/>
                <a:gd name="T21" fmla="*/ 257 h 304"/>
                <a:gd name="T22" fmla="*/ 315 w 507"/>
                <a:gd name="T23" fmla="*/ 163 h 304"/>
                <a:gd name="T24" fmla="*/ 224 w 507"/>
                <a:gd name="T25" fmla="*/ 122 h 304"/>
                <a:gd name="T26" fmla="*/ 283 w 507"/>
                <a:gd name="T27" fmla="*/ 122 h 304"/>
                <a:gd name="T28" fmla="*/ 283 w 507"/>
                <a:gd name="T29" fmla="*/ 257 h 304"/>
                <a:gd name="T30" fmla="*/ 224 w 507"/>
                <a:gd name="T31" fmla="*/ 257 h 304"/>
                <a:gd name="T32" fmla="*/ 224 w 507"/>
                <a:gd name="T33" fmla="*/ 122 h 304"/>
                <a:gd name="T34" fmla="*/ 133 w 507"/>
                <a:gd name="T35" fmla="*/ 62 h 304"/>
                <a:gd name="T36" fmla="*/ 192 w 507"/>
                <a:gd name="T37" fmla="*/ 62 h 304"/>
                <a:gd name="T38" fmla="*/ 192 w 507"/>
                <a:gd name="T39" fmla="*/ 257 h 304"/>
                <a:gd name="T40" fmla="*/ 133 w 507"/>
                <a:gd name="T41" fmla="*/ 257 h 304"/>
                <a:gd name="T42" fmla="*/ 133 w 507"/>
                <a:gd name="T43" fmla="*/ 6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304">
                  <a:moveTo>
                    <a:pt x="0" y="268"/>
                  </a:moveTo>
                  <a:cubicBezTo>
                    <a:pt x="0" y="288"/>
                    <a:pt x="17" y="304"/>
                    <a:pt x="37" y="304"/>
                  </a:cubicBezTo>
                  <a:cubicBezTo>
                    <a:pt x="471" y="304"/>
                    <a:pt x="471" y="304"/>
                    <a:pt x="471" y="304"/>
                  </a:cubicBezTo>
                  <a:cubicBezTo>
                    <a:pt x="491" y="304"/>
                    <a:pt x="507" y="288"/>
                    <a:pt x="507" y="268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8"/>
                  </a:lnTo>
                  <a:close/>
                  <a:moveTo>
                    <a:pt x="315" y="163"/>
                  </a:moveTo>
                  <a:cubicBezTo>
                    <a:pt x="374" y="163"/>
                    <a:pt x="374" y="163"/>
                    <a:pt x="374" y="163"/>
                  </a:cubicBezTo>
                  <a:cubicBezTo>
                    <a:pt x="374" y="257"/>
                    <a:pt x="374" y="257"/>
                    <a:pt x="374" y="257"/>
                  </a:cubicBezTo>
                  <a:cubicBezTo>
                    <a:pt x="315" y="257"/>
                    <a:pt x="315" y="257"/>
                    <a:pt x="315" y="257"/>
                  </a:cubicBezTo>
                  <a:lnTo>
                    <a:pt x="315" y="163"/>
                  </a:lnTo>
                  <a:close/>
                  <a:moveTo>
                    <a:pt x="224" y="122"/>
                  </a:moveTo>
                  <a:cubicBezTo>
                    <a:pt x="283" y="122"/>
                    <a:pt x="283" y="122"/>
                    <a:pt x="283" y="122"/>
                  </a:cubicBezTo>
                  <a:cubicBezTo>
                    <a:pt x="283" y="257"/>
                    <a:pt x="283" y="257"/>
                    <a:pt x="283" y="257"/>
                  </a:cubicBezTo>
                  <a:cubicBezTo>
                    <a:pt x="224" y="257"/>
                    <a:pt x="224" y="257"/>
                    <a:pt x="224" y="257"/>
                  </a:cubicBezTo>
                  <a:lnTo>
                    <a:pt x="224" y="122"/>
                  </a:lnTo>
                  <a:close/>
                  <a:moveTo>
                    <a:pt x="133" y="62"/>
                  </a:moveTo>
                  <a:cubicBezTo>
                    <a:pt x="192" y="62"/>
                    <a:pt x="192" y="62"/>
                    <a:pt x="192" y="62"/>
                  </a:cubicBezTo>
                  <a:cubicBezTo>
                    <a:pt x="192" y="257"/>
                    <a:pt x="192" y="257"/>
                    <a:pt x="192" y="257"/>
                  </a:cubicBezTo>
                  <a:cubicBezTo>
                    <a:pt x="133" y="257"/>
                    <a:pt x="133" y="257"/>
                    <a:pt x="133" y="257"/>
                  </a:cubicBezTo>
                  <a:lnTo>
                    <a:pt x="13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371937" y="2792326"/>
            <a:ext cx="241293" cy="189721"/>
            <a:chOff x="17418050" y="5818188"/>
            <a:chExt cx="1587500" cy="1246187"/>
          </a:xfrm>
        </p:grpSpPr>
        <p:sp>
          <p:nvSpPr>
            <p:cNvPr id="74" name="Freeform 20"/>
            <p:cNvSpPr>
              <a:spLocks noEditPoints="1"/>
            </p:cNvSpPr>
            <p:nvPr/>
          </p:nvSpPr>
          <p:spPr bwMode="auto">
            <a:xfrm>
              <a:off x="17418050" y="5818188"/>
              <a:ext cx="1587500" cy="263525"/>
            </a:xfrm>
            <a:custGeom>
              <a:avLst/>
              <a:gdLst>
                <a:gd name="T0" fmla="*/ 471 w 507"/>
                <a:gd name="T1" fmla="*/ 0 h 84"/>
                <a:gd name="T2" fmla="*/ 37 w 507"/>
                <a:gd name="T3" fmla="*/ 0 h 84"/>
                <a:gd name="T4" fmla="*/ 0 w 507"/>
                <a:gd name="T5" fmla="*/ 37 h 84"/>
                <a:gd name="T6" fmla="*/ 0 w 507"/>
                <a:gd name="T7" fmla="*/ 84 h 84"/>
                <a:gd name="T8" fmla="*/ 507 w 507"/>
                <a:gd name="T9" fmla="*/ 84 h 84"/>
                <a:gd name="T10" fmla="*/ 507 w 507"/>
                <a:gd name="T11" fmla="*/ 37 h 84"/>
                <a:gd name="T12" fmla="*/ 471 w 507"/>
                <a:gd name="T13" fmla="*/ 0 h 84"/>
                <a:gd name="T14" fmla="*/ 49 w 507"/>
                <a:gd name="T15" fmla="*/ 59 h 84"/>
                <a:gd name="T16" fmla="*/ 36 w 507"/>
                <a:gd name="T17" fmla="*/ 46 h 84"/>
                <a:gd name="T18" fmla="*/ 49 w 507"/>
                <a:gd name="T19" fmla="*/ 33 h 84"/>
                <a:gd name="T20" fmla="*/ 62 w 507"/>
                <a:gd name="T21" fmla="*/ 46 h 84"/>
                <a:gd name="T22" fmla="*/ 49 w 507"/>
                <a:gd name="T23" fmla="*/ 59 h 84"/>
                <a:gd name="T24" fmla="*/ 100 w 507"/>
                <a:gd name="T25" fmla="*/ 59 h 84"/>
                <a:gd name="T26" fmla="*/ 87 w 507"/>
                <a:gd name="T27" fmla="*/ 46 h 84"/>
                <a:gd name="T28" fmla="*/ 100 w 507"/>
                <a:gd name="T29" fmla="*/ 33 h 84"/>
                <a:gd name="T30" fmla="*/ 112 w 507"/>
                <a:gd name="T31" fmla="*/ 46 h 84"/>
                <a:gd name="T32" fmla="*/ 100 w 507"/>
                <a:gd name="T33" fmla="*/ 59 h 84"/>
                <a:gd name="T34" fmla="*/ 150 w 507"/>
                <a:gd name="T35" fmla="*/ 59 h 84"/>
                <a:gd name="T36" fmla="*/ 138 w 507"/>
                <a:gd name="T37" fmla="*/ 46 h 84"/>
                <a:gd name="T38" fmla="*/ 150 w 507"/>
                <a:gd name="T39" fmla="*/ 33 h 84"/>
                <a:gd name="T40" fmla="*/ 163 w 507"/>
                <a:gd name="T41" fmla="*/ 46 h 84"/>
                <a:gd name="T42" fmla="*/ 150 w 507"/>
                <a:gd name="T43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84">
                  <a:moveTo>
                    <a:pt x="47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07" y="84"/>
                    <a:pt x="507" y="84"/>
                    <a:pt x="507" y="84"/>
                  </a:cubicBezTo>
                  <a:cubicBezTo>
                    <a:pt x="507" y="37"/>
                    <a:pt x="507" y="37"/>
                    <a:pt x="507" y="37"/>
                  </a:cubicBezTo>
                  <a:cubicBezTo>
                    <a:pt x="507" y="17"/>
                    <a:pt x="491" y="0"/>
                    <a:pt x="471" y="0"/>
                  </a:cubicBezTo>
                  <a:close/>
                  <a:moveTo>
                    <a:pt x="49" y="59"/>
                  </a:moveTo>
                  <a:cubicBezTo>
                    <a:pt x="42" y="59"/>
                    <a:pt x="36" y="53"/>
                    <a:pt x="36" y="46"/>
                  </a:cubicBezTo>
                  <a:cubicBezTo>
                    <a:pt x="36" y="39"/>
                    <a:pt x="42" y="33"/>
                    <a:pt x="49" y="33"/>
                  </a:cubicBezTo>
                  <a:cubicBezTo>
                    <a:pt x="56" y="33"/>
                    <a:pt x="62" y="39"/>
                    <a:pt x="62" y="46"/>
                  </a:cubicBezTo>
                  <a:cubicBezTo>
                    <a:pt x="62" y="53"/>
                    <a:pt x="56" y="59"/>
                    <a:pt x="49" y="59"/>
                  </a:cubicBezTo>
                  <a:close/>
                  <a:moveTo>
                    <a:pt x="100" y="59"/>
                  </a:moveTo>
                  <a:cubicBezTo>
                    <a:pt x="93" y="59"/>
                    <a:pt x="87" y="53"/>
                    <a:pt x="87" y="46"/>
                  </a:cubicBezTo>
                  <a:cubicBezTo>
                    <a:pt x="87" y="39"/>
                    <a:pt x="93" y="33"/>
                    <a:pt x="100" y="33"/>
                  </a:cubicBezTo>
                  <a:cubicBezTo>
                    <a:pt x="107" y="33"/>
                    <a:pt x="112" y="39"/>
                    <a:pt x="112" y="46"/>
                  </a:cubicBezTo>
                  <a:cubicBezTo>
                    <a:pt x="112" y="53"/>
                    <a:pt x="107" y="59"/>
                    <a:pt x="100" y="59"/>
                  </a:cubicBezTo>
                  <a:close/>
                  <a:moveTo>
                    <a:pt x="150" y="59"/>
                  </a:moveTo>
                  <a:cubicBezTo>
                    <a:pt x="143" y="59"/>
                    <a:pt x="138" y="53"/>
                    <a:pt x="138" y="46"/>
                  </a:cubicBezTo>
                  <a:cubicBezTo>
                    <a:pt x="138" y="39"/>
                    <a:pt x="143" y="33"/>
                    <a:pt x="150" y="33"/>
                  </a:cubicBezTo>
                  <a:cubicBezTo>
                    <a:pt x="157" y="33"/>
                    <a:pt x="163" y="39"/>
                    <a:pt x="163" y="46"/>
                  </a:cubicBezTo>
                  <a:cubicBezTo>
                    <a:pt x="163" y="53"/>
                    <a:pt x="157" y="59"/>
                    <a:pt x="150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75" name="Oval 21"/>
            <p:cNvSpPr>
              <a:spLocks noChangeArrowheads="1"/>
            </p:cNvSpPr>
            <p:nvPr/>
          </p:nvSpPr>
          <p:spPr bwMode="auto">
            <a:xfrm>
              <a:off x="18113375" y="6623050"/>
              <a:ext cx="198437" cy="2000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76" name="Oval 22"/>
            <p:cNvSpPr>
              <a:spLocks noChangeArrowheads="1"/>
            </p:cNvSpPr>
            <p:nvPr/>
          </p:nvSpPr>
          <p:spPr bwMode="auto">
            <a:xfrm>
              <a:off x="18383250" y="6384925"/>
              <a:ext cx="160337" cy="158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77" name="Freeform 23"/>
            <p:cNvSpPr>
              <a:spLocks noEditPoints="1"/>
            </p:cNvSpPr>
            <p:nvPr/>
          </p:nvSpPr>
          <p:spPr bwMode="auto">
            <a:xfrm>
              <a:off x="17418050" y="6111875"/>
              <a:ext cx="1587500" cy="952500"/>
            </a:xfrm>
            <a:custGeom>
              <a:avLst/>
              <a:gdLst>
                <a:gd name="T0" fmla="*/ 0 w 507"/>
                <a:gd name="T1" fmla="*/ 268 h 304"/>
                <a:gd name="T2" fmla="*/ 37 w 507"/>
                <a:gd name="T3" fmla="*/ 304 h 304"/>
                <a:gd name="T4" fmla="*/ 471 w 507"/>
                <a:gd name="T5" fmla="*/ 304 h 304"/>
                <a:gd name="T6" fmla="*/ 507 w 507"/>
                <a:gd name="T7" fmla="*/ 268 h 304"/>
                <a:gd name="T8" fmla="*/ 507 w 507"/>
                <a:gd name="T9" fmla="*/ 0 h 304"/>
                <a:gd name="T10" fmla="*/ 0 w 507"/>
                <a:gd name="T11" fmla="*/ 0 h 304"/>
                <a:gd name="T12" fmla="*/ 0 w 507"/>
                <a:gd name="T13" fmla="*/ 268 h 304"/>
                <a:gd name="T14" fmla="*/ 155 w 507"/>
                <a:gd name="T15" fmla="*/ 52 h 304"/>
                <a:gd name="T16" fmla="*/ 199 w 507"/>
                <a:gd name="T17" fmla="*/ 96 h 304"/>
                <a:gd name="T18" fmla="*/ 193 w 507"/>
                <a:gd name="T19" fmla="*/ 119 h 304"/>
                <a:gd name="T20" fmla="*/ 224 w 507"/>
                <a:gd name="T21" fmla="*/ 151 h 304"/>
                <a:gd name="T22" fmla="*/ 253 w 507"/>
                <a:gd name="T23" fmla="*/ 142 h 304"/>
                <a:gd name="T24" fmla="*/ 283 w 507"/>
                <a:gd name="T25" fmla="*/ 151 h 304"/>
                <a:gd name="T26" fmla="*/ 295 w 507"/>
                <a:gd name="T27" fmla="*/ 139 h 304"/>
                <a:gd name="T28" fmla="*/ 287 w 507"/>
                <a:gd name="T29" fmla="*/ 112 h 304"/>
                <a:gd name="T30" fmla="*/ 333 w 507"/>
                <a:gd name="T31" fmla="*/ 66 h 304"/>
                <a:gd name="T32" fmla="*/ 379 w 507"/>
                <a:gd name="T33" fmla="*/ 112 h 304"/>
                <a:gd name="T34" fmla="*/ 333 w 507"/>
                <a:gd name="T35" fmla="*/ 158 h 304"/>
                <a:gd name="T36" fmla="*/ 311 w 507"/>
                <a:gd name="T37" fmla="*/ 153 h 304"/>
                <a:gd name="T38" fmla="*/ 297 w 507"/>
                <a:gd name="T39" fmla="*/ 166 h 304"/>
                <a:gd name="T40" fmla="*/ 306 w 507"/>
                <a:gd name="T41" fmla="*/ 195 h 304"/>
                <a:gd name="T42" fmla="*/ 253 w 507"/>
                <a:gd name="T43" fmla="*/ 247 h 304"/>
                <a:gd name="T44" fmla="*/ 201 w 507"/>
                <a:gd name="T45" fmla="*/ 195 h 304"/>
                <a:gd name="T46" fmla="*/ 210 w 507"/>
                <a:gd name="T47" fmla="*/ 166 h 304"/>
                <a:gd name="T48" fmla="*/ 178 w 507"/>
                <a:gd name="T49" fmla="*/ 134 h 304"/>
                <a:gd name="T50" fmla="*/ 155 w 507"/>
                <a:gd name="T51" fmla="*/ 141 h 304"/>
                <a:gd name="T52" fmla="*/ 110 w 507"/>
                <a:gd name="T53" fmla="*/ 96 h 304"/>
                <a:gd name="T54" fmla="*/ 155 w 507"/>
                <a:gd name="T55" fmla="*/ 5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7" h="304">
                  <a:moveTo>
                    <a:pt x="0" y="268"/>
                  </a:moveTo>
                  <a:cubicBezTo>
                    <a:pt x="0" y="288"/>
                    <a:pt x="17" y="304"/>
                    <a:pt x="37" y="304"/>
                  </a:cubicBezTo>
                  <a:cubicBezTo>
                    <a:pt x="471" y="304"/>
                    <a:pt x="471" y="304"/>
                    <a:pt x="471" y="304"/>
                  </a:cubicBezTo>
                  <a:cubicBezTo>
                    <a:pt x="491" y="304"/>
                    <a:pt x="507" y="288"/>
                    <a:pt x="507" y="268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8"/>
                  </a:lnTo>
                  <a:close/>
                  <a:moveTo>
                    <a:pt x="155" y="52"/>
                  </a:moveTo>
                  <a:cubicBezTo>
                    <a:pt x="179" y="52"/>
                    <a:pt x="199" y="72"/>
                    <a:pt x="199" y="96"/>
                  </a:cubicBezTo>
                  <a:cubicBezTo>
                    <a:pt x="199" y="105"/>
                    <a:pt x="197" y="113"/>
                    <a:pt x="193" y="119"/>
                  </a:cubicBezTo>
                  <a:cubicBezTo>
                    <a:pt x="224" y="151"/>
                    <a:pt x="224" y="151"/>
                    <a:pt x="224" y="151"/>
                  </a:cubicBezTo>
                  <a:cubicBezTo>
                    <a:pt x="233" y="146"/>
                    <a:pt x="243" y="142"/>
                    <a:pt x="253" y="142"/>
                  </a:cubicBezTo>
                  <a:cubicBezTo>
                    <a:pt x="264" y="142"/>
                    <a:pt x="274" y="146"/>
                    <a:pt x="283" y="151"/>
                  </a:cubicBezTo>
                  <a:cubicBezTo>
                    <a:pt x="295" y="139"/>
                    <a:pt x="295" y="139"/>
                    <a:pt x="295" y="139"/>
                  </a:cubicBezTo>
                  <a:cubicBezTo>
                    <a:pt x="290" y="131"/>
                    <a:pt x="287" y="122"/>
                    <a:pt x="287" y="112"/>
                  </a:cubicBezTo>
                  <a:cubicBezTo>
                    <a:pt x="287" y="87"/>
                    <a:pt x="308" y="66"/>
                    <a:pt x="333" y="66"/>
                  </a:cubicBezTo>
                  <a:cubicBezTo>
                    <a:pt x="359" y="66"/>
                    <a:pt x="379" y="87"/>
                    <a:pt x="379" y="112"/>
                  </a:cubicBezTo>
                  <a:cubicBezTo>
                    <a:pt x="379" y="138"/>
                    <a:pt x="359" y="158"/>
                    <a:pt x="333" y="158"/>
                  </a:cubicBezTo>
                  <a:cubicBezTo>
                    <a:pt x="325" y="158"/>
                    <a:pt x="317" y="156"/>
                    <a:pt x="311" y="153"/>
                  </a:cubicBezTo>
                  <a:cubicBezTo>
                    <a:pt x="297" y="166"/>
                    <a:pt x="297" y="166"/>
                    <a:pt x="297" y="166"/>
                  </a:cubicBezTo>
                  <a:cubicBezTo>
                    <a:pt x="303" y="174"/>
                    <a:pt x="306" y="184"/>
                    <a:pt x="306" y="195"/>
                  </a:cubicBezTo>
                  <a:cubicBezTo>
                    <a:pt x="306" y="224"/>
                    <a:pt x="282" y="247"/>
                    <a:pt x="253" y="247"/>
                  </a:cubicBezTo>
                  <a:cubicBezTo>
                    <a:pt x="225" y="247"/>
                    <a:pt x="201" y="224"/>
                    <a:pt x="201" y="195"/>
                  </a:cubicBezTo>
                  <a:cubicBezTo>
                    <a:pt x="201" y="184"/>
                    <a:pt x="204" y="174"/>
                    <a:pt x="210" y="166"/>
                  </a:cubicBezTo>
                  <a:cubicBezTo>
                    <a:pt x="178" y="134"/>
                    <a:pt x="178" y="134"/>
                    <a:pt x="178" y="134"/>
                  </a:cubicBezTo>
                  <a:cubicBezTo>
                    <a:pt x="171" y="138"/>
                    <a:pt x="163" y="141"/>
                    <a:pt x="155" y="141"/>
                  </a:cubicBezTo>
                  <a:cubicBezTo>
                    <a:pt x="130" y="141"/>
                    <a:pt x="110" y="121"/>
                    <a:pt x="110" y="96"/>
                  </a:cubicBezTo>
                  <a:cubicBezTo>
                    <a:pt x="110" y="72"/>
                    <a:pt x="130" y="52"/>
                    <a:pt x="155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78" name="Oval 24"/>
            <p:cNvSpPr>
              <a:spLocks noChangeArrowheads="1"/>
            </p:cNvSpPr>
            <p:nvPr/>
          </p:nvSpPr>
          <p:spPr bwMode="auto">
            <a:xfrm>
              <a:off x="17829213" y="6337300"/>
              <a:ext cx="147637" cy="1508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2081" y="3782121"/>
            <a:ext cx="241293" cy="189721"/>
            <a:chOff x="5348288" y="5818188"/>
            <a:chExt cx="1587500" cy="1246187"/>
          </a:xfrm>
        </p:grpSpPr>
        <p:sp>
          <p:nvSpPr>
            <p:cNvPr id="80" name="Freeform 79"/>
            <p:cNvSpPr>
              <a:spLocks noEditPoints="1"/>
            </p:cNvSpPr>
            <p:nvPr/>
          </p:nvSpPr>
          <p:spPr bwMode="auto">
            <a:xfrm>
              <a:off x="5348288" y="5818188"/>
              <a:ext cx="1587500" cy="263525"/>
            </a:xfrm>
            <a:custGeom>
              <a:avLst/>
              <a:gdLst>
                <a:gd name="T0" fmla="*/ 471 w 507"/>
                <a:gd name="T1" fmla="*/ 0 h 84"/>
                <a:gd name="T2" fmla="*/ 37 w 507"/>
                <a:gd name="T3" fmla="*/ 0 h 84"/>
                <a:gd name="T4" fmla="*/ 0 w 507"/>
                <a:gd name="T5" fmla="*/ 37 h 84"/>
                <a:gd name="T6" fmla="*/ 0 w 507"/>
                <a:gd name="T7" fmla="*/ 84 h 84"/>
                <a:gd name="T8" fmla="*/ 507 w 507"/>
                <a:gd name="T9" fmla="*/ 84 h 84"/>
                <a:gd name="T10" fmla="*/ 507 w 507"/>
                <a:gd name="T11" fmla="*/ 37 h 84"/>
                <a:gd name="T12" fmla="*/ 471 w 507"/>
                <a:gd name="T13" fmla="*/ 0 h 84"/>
                <a:gd name="T14" fmla="*/ 49 w 507"/>
                <a:gd name="T15" fmla="*/ 59 h 84"/>
                <a:gd name="T16" fmla="*/ 36 w 507"/>
                <a:gd name="T17" fmla="*/ 46 h 84"/>
                <a:gd name="T18" fmla="*/ 49 w 507"/>
                <a:gd name="T19" fmla="*/ 33 h 84"/>
                <a:gd name="T20" fmla="*/ 62 w 507"/>
                <a:gd name="T21" fmla="*/ 46 h 84"/>
                <a:gd name="T22" fmla="*/ 49 w 507"/>
                <a:gd name="T23" fmla="*/ 59 h 84"/>
                <a:gd name="T24" fmla="*/ 100 w 507"/>
                <a:gd name="T25" fmla="*/ 59 h 84"/>
                <a:gd name="T26" fmla="*/ 87 w 507"/>
                <a:gd name="T27" fmla="*/ 46 h 84"/>
                <a:gd name="T28" fmla="*/ 100 w 507"/>
                <a:gd name="T29" fmla="*/ 33 h 84"/>
                <a:gd name="T30" fmla="*/ 113 w 507"/>
                <a:gd name="T31" fmla="*/ 46 h 84"/>
                <a:gd name="T32" fmla="*/ 100 w 507"/>
                <a:gd name="T33" fmla="*/ 59 h 84"/>
                <a:gd name="T34" fmla="*/ 151 w 507"/>
                <a:gd name="T35" fmla="*/ 59 h 84"/>
                <a:gd name="T36" fmla="*/ 138 w 507"/>
                <a:gd name="T37" fmla="*/ 46 h 84"/>
                <a:gd name="T38" fmla="*/ 151 w 507"/>
                <a:gd name="T39" fmla="*/ 33 h 84"/>
                <a:gd name="T40" fmla="*/ 163 w 507"/>
                <a:gd name="T41" fmla="*/ 46 h 84"/>
                <a:gd name="T42" fmla="*/ 151 w 507"/>
                <a:gd name="T43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84">
                  <a:moveTo>
                    <a:pt x="47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07" y="84"/>
                    <a:pt x="507" y="84"/>
                    <a:pt x="507" y="84"/>
                  </a:cubicBezTo>
                  <a:cubicBezTo>
                    <a:pt x="507" y="37"/>
                    <a:pt x="507" y="37"/>
                    <a:pt x="507" y="37"/>
                  </a:cubicBezTo>
                  <a:cubicBezTo>
                    <a:pt x="507" y="17"/>
                    <a:pt x="491" y="0"/>
                    <a:pt x="471" y="0"/>
                  </a:cubicBezTo>
                  <a:close/>
                  <a:moveTo>
                    <a:pt x="49" y="59"/>
                  </a:moveTo>
                  <a:cubicBezTo>
                    <a:pt x="42" y="59"/>
                    <a:pt x="36" y="53"/>
                    <a:pt x="36" y="46"/>
                  </a:cubicBezTo>
                  <a:cubicBezTo>
                    <a:pt x="36" y="39"/>
                    <a:pt x="42" y="33"/>
                    <a:pt x="49" y="33"/>
                  </a:cubicBezTo>
                  <a:cubicBezTo>
                    <a:pt x="56" y="33"/>
                    <a:pt x="62" y="39"/>
                    <a:pt x="62" y="46"/>
                  </a:cubicBezTo>
                  <a:cubicBezTo>
                    <a:pt x="62" y="53"/>
                    <a:pt x="56" y="59"/>
                    <a:pt x="49" y="59"/>
                  </a:cubicBezTo>
                  <a:close/>
                  <a:moveTo>
                    <a:pt x="100" y="59"/>
                  </a:moveTo>
                  <a:cubicBezTo>
                    <a:pt x="93" y="59"/>
                    <a:pt x="87" y="53"/>
                    <a:pt x="87" y="46"/>
                  </a:cubicBezTo>
                  <a:cubicBezTo>
                    <a:pt x="87" y="39"/>
                    <a:pt x="93" y="33"/>
                    <a:pt x="100" y="33"/>
                  </a:cubicBezTo>
                  <a:cubicBezTo>
                    <a:pt x="107" y="33"/>
                    <a:pt x="113" y="39"/>
                    <a:pt x="113" y="46"/>
                  </a:cubicBezTo>
                  <a:cubicBezTo>
                    <a:pt x="113" y="53"/>
                    <a:pt x="107" y="59"/>
                    <a:pt x="100" y="59"/>
                  </a:cubicBezTo>
                  <a:close/>
                  <a:moveTo>
                    <a:pt x="151" y="59"/>
                  </a:moveTo>
                  <a:cubicBezTo>
                    <a:pt x="144" y="59"/>
                    <a:pt x="138" y="53"/>
                    <a:pt x="138" y="46"/>
                  </a:cubicBezTo>
                  <a:cubicBezTo>
                    <a:pt x="138" y="39"/>
                    <a:pt x="144" y="33"/>
                    <a:pt x="151" y="33"/>
                  </a:cubicBezTo>
                  <a:cubicBezTo>
                    <a:pt x="158" y="33"/>
                    <a:pt x="163" y="39"/>
                    <a:pt x="163" y="46"/>
                  </a:cubicBezTo>
                  <a:cubicBezTo>
                    <a:pt x="163" y="53"/>
                    <a:pt x="158" y="59"/>
                    <a:pt x="151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81" name="Freeform 80"/>
            <p:cNvSpPr>
              <a:spLocks noEditPoints="1"/>
            </p:cNvSpPr>
            <p:nvPr/>
          </p:nvSpPr>
          <p:spPr bwMode="auto">
            <a:xfrm>
              <a:off x="5348288" y="6111875"/>
              <a:ext cx="1587500" cy="952500"/>
            </a:xfrm>
            <a:custGeom>
              <a:avLst/>
              <a:gdLst>
                <a:gd name="T0" fmla="*/ 0 w 507"/>
                <a:gd name="T1" fmla="*/ 268 h 304"/>
                <a:gd name="T2" fmla="*/ 37 w 507"/>
                <a:gd name="T3" fmla="*/ 304 h 304"/>
                <a:gd name="T4" fmla="*/ 471 w 507"/>
                <a:gd name="T5" fmla="*/ 304 h 304"/>
                <a:gd name="T6" fmla="*/ 507 w 507"/>
                <a:gd name="T7" fmla="*/ 268 h 304"/>
                <a:gd name="T8" fmla="*/ 507 w 507"/>
                <a:gd name="T9" fmla="*/ 0 h 304"/>
                <a:gd name="T10" fmla="*/ 0 w 507"/>
                <a:gd name="T11" fmla="*/ 0 h 304"/>
                <a:gd name="T12" fmla="*/ 0 w 507"/>
                <a:gd name="T13" fmla="*/ 268 h 304"/>
                <a:gd name="T14" fmla="*/ 181 w 507"/>
                <a:gd name="T15" fmla="*/ 200 h 304"/>
                <a:gd name="T16" fmla="*/ 212 w 507"/>
                <a:gd name="T17" fmla="*/ 169 h 304"/>
                <a:gd name="T18" fmla="*/ 221 w 507"/>
                <a:gd name="T19" fmla="*/ 89 h 304"/>
                <a:gd name="T20" fmla="*/ 266 w 507"/>
                <a:gd name="T21" fmla="*/ 70 h 304"/>
                <a:gd name="T22" fmla="*/ 312 w 507"/>
                <a:gd name="T23" fmla="*/ 89 h 304"/>
                <a:gd name="T24" fmla="*/ 312 w 507"/>
                <a:gd name="T25" fmla="*/ 180 h 304"/>
                <a:gd name="T26" fmla="*/ 266 w 507"/>
                <a:gd name="T27" fmla="*/ 199 h 304"/>
                <a:gd name="T28" fmla="*/ 232 w 507"/>
                <a:gd name="T29" fmla="*/ 188 h 304"/>
                <a:gd name="T30" fmla="*/ 201 w 507"/>
                <a:gd name="T31" fmla="*/ 220 h 304"/>
                <a:gd name="T32" fmla="*/ 191 w 507"/>
                <a:gd name="T33" fmla="*/ 224 h 304"/>
                <a:gd name="T34" fmla="*/ 181 w 507"/>
                <a:gd name="T35" fmla="*/ 220 h 304"/>
                <a:gd name="T36" fmla="*/ 181 w 507"/>
                <a:gd name="T37" fmla="*/ 20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7" h="304">
                  <a:moveTo>
                    <a:pt x="0" y="268"/>
                  </a:moveTo>
                  <a:cubicBezTo>
                    <a:pt x="0" y="288"/>
                    <a:pt x="17" y="304"/>
                    <a:pt x="37" y="304"/>
                  </a:cubicBezTo>
                  <a:cubicBezTo>
                    <a:pt x="471" y="304"/>
                    <a:pt x="471" y="304"/>
                    <a:pt x="471" y="304"/>
                  </a:cubicBezTo>
                  <a:cubicBezTo>
                    <a:pt x="491" y="304"/>
                    <a:pt x="507" y="288"/>
                    <a:pt x="507" y="268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8"/>
                  </a:lnTo>
                  <a:close/>
                  <a:moveTo>
                    <a:pt x="181" y="200"/>
                  </a:moveTo>
                  <a:cubicBezTo>
                    <a:pt x="212" y="169"/>
                    <a:pt x="212" y="169"/>
                    <a:pt x="212" y="169"/>
                  </a:cubicBezTo>
                  <a:cubicBezTo>
                    <a:pt x="196" y="144"/>
                    <a:pt x="199" y="110"/>
                    <a:pt x="221" y="89"/>
                  </a:cubicBezTo>
                  <a:cubicBezTo>
                    <a:pt x="233" y="77"/>
                    <a:pt x="249" y="70"/>
                    <a:pt x="266" y="70"/>
                  </a:cubicBezTo>
                  <a:cubicBezTo>
                    <a:pt x="283" y="70"/>
                    <a:pt x="300" y="77"/>
                    <a:pt x="312" y="89"/>
                  </a:cubicBezTo>
                  <a:cubicBezTo>
                    <a:pt x="337" y="114"/>
                    <a:pt x="337" y="155"/>
                    <a:pt x="312" y="180"/>
                  </a:cubicBezTo>
                  <a:cubicBezTo>
                    <a:pt x="300" y="192"/>
                    <a:pt x="284" y="199"/>
                    <a:pt x="266" y="199"/>
                  </a:cubicBezTo>
                  <a:cubicBezTo>
                    <a:pt x="254" y="199"/>
                    <a:pt x="242" y="195"/>
                    <a:pt x="232" y="188"/>
                  </a:cubicBezTo>
                  <a:cubicBezTo>
                    <a:pt x="201" y="220"/>
                    <a:pt x="201" y="220"/>
                    <a:pt x="201" y="220"/>
                  </a:cubicBezTo>
                  <a:cubicBezTo>
                    <a:pt x="198" y="222"/>
                    <a:pt x="194" y="224"/>
                    <a:pt x="191" y="224"/>
                  </a:cubicBezTo>
                  <a:cubicBezTo>
                    <a:pt x="187" y="224"/>
                    <a:pt x="184" y="222"/>
                    <a:pt x="181" y="220"/>
                  </a:cubicBezTo>
                  <a:cubicBezTo>
                    <a:pt x="176" y="214"/>
                    <a:pt x="176" y="205"/>
                    <a:pt x="181" y="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82" name="Freeform 81"/>
            <p:cNvSpPr/>
            <p:nvPr/>
          </p:nvSpPr>
          <p:spPr bwMode="auto">
            <a:xfrm>
              <a:off x="6040438" y="6403975"/>
              <a:ext cx="280987" cy="255587"/>
            </a:xfrm>
            <a:custGeom>
              <a:avLst/>
              <a:gdLst>
                <a:gd name="T0" fmla="*/ 45 w 90"/>
                <a:gd name="T1" fmla="*/ 82 h 82"/>
                <a:gd name="T2" fmla="*/ 74 w 90"/>
                <a:gd name="T3" fmla="*/ 70 h 82"/>
                <a:gd name="T4" fmla="*/ 74 w 90"/>
                <a:gd name="T5" fmla="*/ 12 h 82"/>
                <a:gd name="T6" fmla="*/ 45 w 90"/>
                <a:gd name="T7" fmla="*/ 0 h 82"/>
                <a:gd name="T8" fmla="*/ 16 w 90"/>
                <a:gd name="T9" fmla="*/ 12 h 82"/>
                <a:gd name="T10" fmla="*/ 16 w 90"/>
                <a:gd name="T11" fmla="*/ 70 h 82"/>
                <a:gd name="T12" fmla="*/ 45 w 90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82">
                  <a:moveTo>
                    <a:pt x="45" y="82"/>
                  </a:moveTo>
                  <a:cubicBezTo>
                    <a:pt x="56" y="82"/>
                    <a:pt x="67" y="78"/>
                    <a:pt x="74" y="70"/>
                  </a:cubicBezTo>
                  <a:cubicBezTo>
                    <a:pt x="90" y="54"/>
                    <a:pt x="90" y="28"/>
                    <a:pt x="74" y="12"/>
                  </a:cubicBezTo>
                  <a:cubicBezTo>
                    <a:pt x="67" y="5"/>
                    <a:pt x="56" y="0"/>
                    <a:pt x="45" y="0"/>
                  </a:cubicBezTo>
                  <a:cubicBezTo>
                    <a:pt x="34" y="0"/>
                    <a:pt x="24" y="5"/>
                    <a:pt x="16" y="12"/>
                  </a:cubicBezTo>
                  <a:cubicBezTo>
                    <a:pt x="0" y="28"/>
                    <a:pt x="0" y="54"/>
                    <a:pt x="16" y="70"/>
                  </a:cubicBezTo>
                  <a:cubicBezTo>
                    <a:pt x="24" y="78"/>
                    <a:pt x="34" y="82"/>
                    <a:pt x="45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</p:grpSp>
      <p:sp>
        <p:nvSpPr>
          <p:cNvPr id="4" name="iṩḷiďê"/>
          <p:cNvSpPr/>
          <p:nvPr/>
        </p:nvSpPr>
        <p:spPr>
          <a:xfrm>
            <a:off x="1515201" y="1630370"/>
            <a:ext cx="1652633" cy="301025"/>
          </a:xfrm>
          <a:prstGeom prst="rect">
            <a:avLst/>
          </a:prstGeom>
        </p:spPr>
        <p:txBody>
          <a:bodyPr wrap="none" lIns="90000" tIns="46800" rIns="90000" bIns="46800" anchor="ctr" anchorCtr="1"/>
          <a:lstStyle/>
          <a:p>
            <a:pPr algn="ctr"/>
            <a:r>
              <a:rPr lang="zh-CN" altLang="en-US" sz="1600" b="1" dirty="0">
                <a:solidFill>
                  <a:srgbClr val="333399"/>
                </a:solidFill>
                <a:cs typeface="+mn-ea"/>
                <a:sym typeface="+mn-lt"/>
              </a:rPr>
              <a:t>初始化二叉树</a:t>
            </a:r>
            <a:endParaRPr lang="en-US" altLang="zh-CN" sz="1600" b="1" dirty="0">
              <a:solidFill>
                <a:srgbClr val="333399"/>
              </a:solidFill>
              <a:effectLst/>
            </a:endParaRPr>
          </a:p>
        </p:txBody>
      </p:sp>
      <p:sp>
        <p:nvSpPr>
          <p:cNvPr id="14" name="iṩḷiďê"/>
          <p:cNvSpPr/>
          <p:nvPr/>
        </p:nvSpPr>
        <p:spPr>
          <a:xfrm>
            <a:off x="1995328" y="2644286"/>
            <a:ext cx="680377" cy="301025"/>
          </a:xfrm>
          <a:prstGeom prst="rect">
            <a:avLst/>
          </a:prstGeom>
        </p:spPr>
        <p:txBody>
          <a:bodyPr wrap="none" lIns="90000" tIns="46800" rIns="90000" bIns="46800" anchor="ctr" anchorCtr="1"/>
          <a:lstStyle/>
          <a:p>
            <a:pPr fontAlgn="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1" dirty="0">
                <a:solidFill>
                  <a:srgbClr val="333399"/>
                </a:solidFill>
                <a:cs typeface="+mn-ea"/>
                <a:sym typeface="+mn-lt"/>
              </a:rPr>
              <a:t>销毁二叉树</a:t>
            </a:r>
            <a:r>
              <a:rPr lang="en-US" altLang="zh-CN" sz="1600" b="1" dirty="0">
                <a:solidFill>
                  <a:srgbClr val="333399"/>
                </a:solidFill>
                <a:cs typeface="+mn-ea"/>
                <a:sym typeface="+mn-lt"/>
              </a:rPr>
              <a:t>T</a:t>
            </a:r>
          </a:p>
        </p:txBody>
      </p:sp>
      <p:sp>
        <p:nvSpPr>
          <p:cNvPr id="17" name="iṩḷiďê"/>
          <p:cNvSpPr/>
          <p:nvPr/>
        </p:nvSpPr>
        <p:spPr>
          <a:xfrm>
            <a:off x="1674713" y="3490507"/>
            <a:ext cx="2719970" cy="1019694"/>
          </a:xfrm>
          <a:prstGeom prst="rect">
            <a:avLst/>
          </a:prstGeom>
        </p:spPr>
        <p:txBody>
          <a:bodyPr wrap="none" lIns="90000" tIns="46800" rIns="90000" bIns="46800" anchor="ctr" anchorCtr="1"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1" dirty="0">
                <a:solidFill>
                  <a:srgbClr val="333399"/>
                </a:solidFill>
                <a:cs typeface="+mn-ea"/>
                <a:sym typeface="+mn-lt"/>
              </a:rPr>
              <a:t>生成二叉树</a:t>
            </a:r>
            <a:r>
              <a:rPr lang="en-US" altLang="zh-CN" sz="1600" b="1" dirty="0">
                <a:solidFill>
                  <a:srgbClr val="333399"/>
                </a:solidFill>
                <a:cs typeface="+mn-ea"/>
                <a:sym typeface="+mn-lt"/>
              </a:rPr>
              <a:t>T</a:t>
            </a:r>
            <a:r>
              <a:rPr lang="zh-CN" altLang="en-US" sz="1600" b="1" dirty="0">
                <a:solidFill>
                  <a:srgbClr val="333399"/>
                </a:solidFill>
                <a:cs typeface="+mn-ea"/>
                <a:sym typeface="+mn-lt"/>
              </a:rPr>
              <a:t>：</a:t>
            </a:r>
            <a:endParaRPr lang="en-US" altLang="zh-CN" sz="1600" b="1" dirty="0">
              <a:solidFill>
                <a:srgbClr val="333399"/>
              </a:solidFill>
              <a:cs typeface="+mn-ea"/>
              <a:sym typeface="+mn-lt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>
                <a:cs typeface="+mn-ea"/>
                <a:sym typeface="+mn-lt"/>
              </a:rPr>
              <a:t>生成哈夫曼树、二叉排序树、</a:t>
            </a:r>
            <a:endParaRPr lang="en-US" altLang="zh-CN" sz="1600" dirty="0">
              <a:cs typeface="+mn-ea"/>
              <a:sym typeface="+mn-lt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>
                <a:cs typeface="+mn-ea"/>
                <a:sym typeface="+mn-lt"/>
              </a:rPr>
              <a:t>平衡二叉树、堆</a:t>
            </a:r>
          </a:p>
        </p:txBody>
      </p:sp>
      <p:sp>
        <p:nvSpPr>
          <p:cNvPr id="19" name="iṩḷiďê"/>
          <p:cNvSpPr/>
          <p:nvPr/>
        </p:nvSpPr>
        <p:spPr>
          <a:xfrm>
            <a:off x="4986484" y="1618657"/>
            <a:ext cx="893111" cy="301025"/>
          </a:xfrm>
          <a:prstGeom prst="rect">
            <a:avLst/>
          </a:prstGeom>
        </p:spPr>
        <p:txBody>
          <a:bodyPr wrap="none" lIns="90000" tIns="46800" rIns="90000" bIns="46800" anchor="ctr" anchorCtr="1"/>
          <a:lstStyle/>
          <a:p>
            <a:pPr>
              <a:lnSpc>
                <a:spcPct val="130000"/>
              </a:lnSpc>
            </a:pPr>
            <a:endParaRPr lang="en-US" altLang="zh-CN" sz="1600" b="1" dirty="0">
              <a:solidFill>
                <a:srgbClr val="333399"/>
              </a:solidFill>
              <a:effectLst/>
            </a:endParaRPr>
          </a:p>
        </p:txBody>
      </p:sp>
      <p:sp>
        <p:nvSpPr>
          <p:cNvPr id="21" name="iṩḷiďê"/>
          <p:cNvSpPr/>
          <p:nvPr/>
        </p:nvSpPr>
        <p:spPr>
          <a:xfrm>
            <a:off x="5194530" y="2653450"/>
            <a:ext cx="823972" cy="301025"/>
          </a:xfrm>
          <a:prstGeom prst="rect">
            <a:avLst/>
          </a:prstGeom>
        </p:spPr>
        <p:txBody>
          <a:bodyPr wrap="none" lIns="90000" tIns="46800" rIns="90000" bIns="46800" anchor="ctr" anchorCtr="1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1" dirty="0">
                <a:solidFill>
                  <a:srgbClr val="333399"/>
                </a:solidFill>
                <a:cs typeface="+mn-ea"/>
                <a:sym typeface="+mn-lt"/>
              </a:rPr>
              <a:t>二叉树 ←→ 树</a:t>
            </a:r>
            <a:endParaRPr lang="en-US" altLang="zh-CN" sz="1600" b="1" dirty="0">
              <a:solidFill>
                <a:srgbClr val="333399"/>
              </a:solidFill>
              <a:cs typeface="+mn-ea"/>
              <a:sym typeface="+mn-lt"/>
            </a:endParaRPr>
          </a:p>
        </p:txBody>
      </p:sp>
      <p:sp>
        <p:nvSpPr>
          <p:cNvPr id="23" name="iṩḷiďê"/>
          <p:cNvSpPr/>
          <p:nvPr/>
        </p:nvSpPr>
        <p:spPr>
          <a:xfrm>
            <a:off x="5053278" y="3699329"/>
            <a:ext cx="1652633" cy="301025"/>
          </a:xfrm>
          <a:prstGeom prst="rect">
            <a:avLst/>
          </a:prstGeom>
        </p:spPr>
        <p:txBody>
          <a:bodyPr wrap="none" lIns="90000" tIns="46800" rIns="90000" bIns="46800" anchor="ctr" anchorCtr="1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1" dirty="0">
                <a:solidFill>
                  <a:srgbClr val="333399"/>
                </a:solidFill>
                <a:cs typeface="+mn-ea"/>
                <a:sym typeface="+mn-lt"/>
              </a:rPr>
              <a:t>二叉树 → 平衡二叉树</a:t>
            </a:r>
            <a:endParaRPr lang="en-US" altLang="zh-CN" sz="1600" b="1" dirty="0">
              <a:solidFill>
                <a:srgbClr val="333399"/>
              </a:solidFill>
              <a:cs typeface="+mn-ea"/>
              <a:sym typeface="+mn-lt"/>
            </a:endParaRPr>
          </a:p>
        </p:txBody>
      </p:sp>
      <p:pic>
        <p:nvPicPr>
          <p:cNvPr id="127" name="图片 126">
            <a:extLst>
              <a:ext uri="{FF2B5EF4-FFF2-40B4-BE49-F238E27FC236}">
                <a16:creationId xmlns:a16="http://schemas.microsoft.com/office/drawing/2014/main" id="{66EF064D-E1EE-4FA3-84B7-8FF0623C1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160" y="3152715"/>
            <a:ext cx="2209152" cy="2010211"/>
          </a:xfrm>
          <a:prstGeom prst="rect">
            <a:avLst/>
          </a:prstGeom>
        </p:spPr>
      </p:pic>
      <p:sp>
        <p:nvSpPr>
          <p:cNvPr id="85" name="文本框 37">
            <a:extLst>
              <a:ext uri="{FF2B5EF4-FFF2-40B4-BE49-F238E27FC236}">
                <a16:creationId xmlns:a16="http://schemas.microsoft.com/office/drawing/2014/main" id="{034C0116-2689-4A88-9576-2855DD58C70D}"/>
              </a:ext>
            </a:extLst>
          </p:cNvPr>
          <p:cNvSpPr txBox="1"/>
          <p:nvPr/>
        </p:nvSpPr>
        <p:spPr>
          <a:xfrm>
            <a:off x="392717" y="184743"/>
            <a:ext cx="3259160" cy="5305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6.2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二叉树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(binary tree)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84CC5AD-11AC-4CFF-A0CC-8060AF9B8899}"/>
              </a:ext>
            </a:extLst>
          </p:cNvPr>
          <p:cNvSpPr txBox="1"/>
          <p:nvPr/>
        </p:nvSpPr>
        <p:spPr>
          <a:xfrm>
            <a:off x="924077" y="792259"/>
            <a:ext cx="3259160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  <a:sym typeface="+mn-lt"/>
              </a:rPr>
              <a:t>二叉树的基本操作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E9A4DB57-FBD5-4397-9353-400C00B7EE24}"/>
              </a:ext>
            </a:extLst>
          </p:cNvPr>
          <p:cNvSpPr txBox="1"/>
          <p:nvPr/>
        </p:nvSpPr>
        <p:spPr>
          <a:xfrm>
            <a:off x="4879977" y="1411544"/>
            <a:ext cx="3148566" cy="1021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333399"/>
                </a:solidFill>
                <a:cs typeface="+mn-ea"/>
                <a:sym typeface="+mn-lt"/>
              </a:rPr>
              <a:t>遍历二叉树</a:t>
            </a:r>
            <a:r>
              <a:rPr lang="en-US" altLang="zh-CN" sz="1600" b="1" dirty="0">
                <a:solidFill>
                  <a:srgbClr val="333399"/>
                </a:solidFill>
                <a:cs typeface="+mn-ea"/>
                <a:sym typeface="+mn-lt"/>
              </a:rPr>
              <a:t>T</a:t>
            </a:r>
            <a:r>
              <a:rPr lang="zh-CN" altLang="en-US" sz="1600" b="1" dirty="0">
                <a:solidFill>
                  <a:srgbClr val="333399"/>
                </a:solidFill>
                <a:cs typeface="+mn-ea"/>
                <a:sym typeface="+mn-lt"/>
              </a:rPr>
              <a:t>：</a:t>
            </a:r>
            <a:endParaRPr lang="en-US" altLang="zh-CN" sz="1600" b="1" dirty="0">
              <a:solidFill>
                <a:srgbClr val="333399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按某种规则访问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T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的每一个结点</a:t>
            </a:r>
            <a:endParaRPr lang="en-US" altLang="zh-CN" sz="1600" dirty="0">
              <a:solidFill>
                <a:srgbClr val="000000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一次且仅一次的过程。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BD90526-3BFA-495B-9137-FB9CA278F88F}"/>
              </a:ext>
            </a:extLst>
          </p:cNvPr>
          <p:cNvSpPr txBox="1"/>
          <p:nvPr/>
        </p:nvSpPr>
        <p:spPr>
          <a:xfrm>
            <a:off x="5921850" y="371311"/>
            <a:ext cx="2741348" cy="874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分为三类：</a:t>
            </a:r>
            <a:endParaRPr lang="en-US" altLang="zh-CN" sz="18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cs typeface="+mn-ea"/>
                <a:sym typeface="+mn-lt"/>
              </a:rPr>
              <a:t>查找类、插入类、删除类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40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39" grpId="0" animBg="1"/>
      <p:bldP spid="42" grpId="0" animBg="1"/>
      <p:bldP spid="45" grpId="0" animBg="1"/>
      <p:bldP spid="48" grpId="0" animBg="1"/>
      <p:bldP spid="4" grpId="0"/>
      <p:bldP spid="14" grpId="0"/>
      <p:bldP spid="17" grpId="0"/>
      <p:bldP spid="19" grpId="0"/>
      <p:bldP spid="21" grpId="0"/>
      <p:bldP spid="23" grpId="0"/>
      <p:bldP spid="87" grpId="0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>
            <a:extLst>
              <a:ext uri="{FF2B5EF4-FFF2-40B4-BE49-F238E27FC236}">
                <a16:creationId xmlns:a16="http://schemas.microsoft.com/office/drawing/2014/main" id="{66EF064D-E1EE-4FA3-84B7-8FF0623C1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160" y="3152715"/>
            <a:ext cx="2209152" cy="201021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38585" y="1538039"/>
            <a:ext cx="516985" cy="51705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Rectangle 23"/>
          <p:cNvSpPr/>
          <p:nvPr/>
        </p:nvSpPr>
        <p:spPr>
          <a:xfrm>
            <a:off x="956693" y="2595392"/>
            <a:ext cx="516985" cy="51705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sz="1400">
              <a:sym typeface="+mn-ea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36289" y="3588199"/>
            <a:ext cx="516985" cy="51705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sz="1400">
              <a:sym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27375" y="1592972"/>
            <a:ext cx="516985" cy="51705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sz="1400">
              <a:sym typeface="+mn-e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48744" y="2622279"/>
            <a:ext cx="516985" cy="51705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sz="1400">
              <a:sym typeface="+mn-ea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27833" y="3615086"/>
            <a:ext cx="516985" cy="51705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sz="1400">
              <a:sym typeface="+mn-ea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076178" y="1701959"/>
            <a:ext cx="241293" cy="189721"/>
            <a:chOff x="5348288" y="5818188"/>
            <a:chExt cx="1587500" cy="1246187"/>
          </a:xfrm>
        </p:grpSpPr>
        <p:sp>
          <p:nvSpPr>
            <p:cNvPr id="60" name="Freeform 59"/>
            <p:cNvSpPr>
              <a:spLocks noEditPoints="1"/>
            </p:cNvSpPr>
            <p:nvPr/>
          </p:nvSpPr>
          <p:spPr bwMode="auto">
            <a:xfrm>
              <a:off x="5348288" y="5818188"/>
              <a:ext cx="1587500" cy="263525"/>
            </a:xfrm>
            <a:custGeom>
              <a:avLst/>
              <a:gdLst>
                <a:gd name="T0" fmla="*/ 471 w 507"/>
                <a:gd name="T1" fmla="*/ 0 h 84"/>
                <a:gd name="T2" fmla="*/ 37 w 507"/>
                <a:gd name="T3" fmla="*/ 0 h 84"/>
                <a:gd name="T4" fmla="*/ 0 w 507"/>
                <a:gd name="T5" fmla="*/ 37 h 84"/>
                <a:gd name="T6" fmla="*/ 0 w 507"/>
                <a:gd name="T7" fmla="*/ 84 h 84"/>
                <a:gd name="T8" fmla="*/ 507 w 507"/>
                <a:gd name="T9" fmla="*/ 84 h 84"/>
                <a:gd name="T10" fmla="*/ 507 w 507"/>
                <a:gd name="T11" fmla="*/ 37 h 84"/>
                <a:gd name="T12" fmla="*/ 471 w 507"/>
                <a:gd name="T13" fmla="*/ 0 h 84"/>
                <a:gd name="T14" fmla="*/ 49 w 507"/>
                <a:gd name="T15" fmla="*/ 59 h 84"/>
                <a:gd name="T16" fmla="*/ 36 w 507"/>
                <a:gd name="T17" fmla="*/ 46 h 84"/>
                <a:gd name="T18" fmla="*/ 49 w 507"/>
                <a:gd name="T19" fmla="*/ 33 h 84"/>
                <a:gd name="T20" fmla="*/ 62 w 507"/>
                <a:gd name="T21" fmla="*/ 46 h 84"/>
                <a:gd name="T22" fmla="*/ 49 w 507"/>
                <a:gd name="T23" fmla="*/ 59 h 84"/>
                <a:gd name="T24" fmla="*/ 100 w 507"/>
                <a:gd name="T25" fmla="*/ 59 h 84"/>
                <a:gd name="T26" fmla="*/ 87 w 507"/>
                <a:gd name="T27" fmla="*/ 46 h 84"/>
                <a:gd name="T28" fmla="*/ 100 w 507"/>
                <a:gd name="T29" fmla="*/ 33 h 84"/>
                <a:gd name="T30" fmla="*/ 113 w 507"/>
                <a:gd name="T31" fmla="*/ 46 h 84"/>
                <a:gd name="T32" fmla="*/ 100 w 507"/>
                <a:gd name="T33" fmla="*/ 59 h 84"/>
                <a:gd name="T34" fmla="*/ 151 w 507"/>
                <a:gd name="T35" fmla="*/ 59 h 84"/>
                <a:gd name="T36" fmla="*/ 138 w 507"/>
                <a:gd name="T37" fmla="*/ 46 h 84"/>
                <a:gd name="T38" fmla="*/ 151 w 507"/>
                <a:gd name="T39" fmla="*/ 33 h 84"/>
                <a:gd name="T40" fmla="*/ 163 w 507"/>
                <a:gd name="T41" fmla="*/ 46 h 84"/>
                <a:gd name="T42" fmla="*/ 151 w 507"/>
                <a:gd name="T43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84">
                  <a:moveTo>
                    <a:pt x="47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07" y="84"/>
                    <a:pt x="507" y="84"/>
                    <a:pt x="507" y="84"/>
                  </a:cubicBezTo>
                  <a:cubicBezTo>
                    <a:pt x="507" y="37"/>
                    <a:pt x="507" y="37"/>
                    <a:pt x="507" y="37"/>
                  </a:cubicBezTo>
                  <a:cubicBezTo>
                    <a:pt x="507" y="17"/>
                    <a:pt x="491" y="0"/>
                    <a:pt x="471" y="0"/>
                  </a:cubicBezTo>
                  <a:close/>
                  <a:moveTo>
                    <a:pt x="49" y="59"/>
                  </a:moveTo>
                  <a:cubicBezTo>
                    <a:pt x="42" y="59"/>
                    <a:pt x="36" y="53"/>
                    <a:pt x="36" y="46"/>
                  </a:cubicBezTo>
                  <a:cubicBezTo>
                    <a:pt x="36" y="39"/>
                    <a:pt x="42" y="33"/>
                    <a:pt x="49" y="33"/>
                  </a:cubicBezTo>
                  <a:cubicBezTo>
                    <a:pt x="56" y="33"/>
                    <a:pt x="62" y="39"/>
                    <a:pt x="62" y="46"/>
                  </a:cubicBezTo>
                  <a:cubicBezTo>
                    <a:pt x="62" y="53"/>
                    <a:pt x="56" y="59"/>
                    <a:pt x="49" y="59"/>
                  </a:cubicBezTo>
                  <a:close/>
                  <a:moveTo>
                    <a:pt x="100" y="59"/>
                  </a:moveTo>
                  <a:cubicBezTo>
                    <a:pt x="93" y="59"/>
                    <a:pt x="87" y="53"/>
                    <a:pt x="87" y="46"/>
                  </a:cubicBezTo>
                  <a:cubicBezTo>
                    <a:pt x="87" y="39"/>
                    <a:pt x="93" y="33"/>
                    <a:pt x="100" y="33"/>
                  </a:cubicBezTo>
                  <a:cubicBezTo>
                    <a:pt x="107" y="33"/>
                    <a:pt x="113" y="39"/>
                    <a:pt x="113" y="46"/>
                  </a:cubicBezTo>
                  <a:cubicBezTo>
                    <a:pt x="113" y="53"/>
                    <a:pt x="107" y="59"/>
                    <a:pt x="100" y="59"/>
                  </a:cubicBezTo>
                  <a:close/>
                  <a:moveTo>
                    <a:pt x="151" y="59"/>
                  </a:moveTo>
                  <a:cubicBezTo>
                    <a:pt x="144" y="59"/>
                    <a:pt x="138" y="53"/>
                    <a:pt x="138" y="46"/>
                  </a:cubicBezTo>
                  <a:cubicBezTo>
                    <a:pt x="138" y="39"/>
                    <a:pt x="144" y="33"/>
                    <a:pt x="151" y="33"/>
                  </a:cubicBezTo>
                  <a:cubicBezTo>
                    <a:pt x="158" y="33"/>
                    <a:pt x="163" y="39"/>
                    <a:pt x="163" y="46"/>
                  </a:cubicBezTo>
                  <a:cubicBezTo>
                    <a:pt x="163" y="53"/>
                    <a:pt x="158" y="59"/>
                    <a:pt x="151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61" name="Freeform 60"/>
            <p:cNvSpPr>
              <a:spLocks noEditPoints="1"/>
            </p:cNvSpPr>
            <p:nvPr/>
          </p:nvSpPr>
          <p:spPr bwMode="auto">
            <a:xfrm>
              <a:off x="5348288" y="6111875"/>
              <a:ext cx="1587500" cy="952500"/>
            </a:xfrm>
            <a:custGeom>
              <a:avLst/>
              <a:gdLst>
                <a:gd name="T0" fmla="*/ 0 w 507"/>
                <a:gd name="T1" fmla="*/ 268 h 304"/>
                <a:gd name="T2" fmla="*/ 37 w 507"/>
                <a:gd name="T3" fmla="*/ 304 h 304"/>
                <a:gd name="T4" fmla="*/ 471 w 507"/>
                <a:gd name="T5" fmla="*/ 304 h 304"/>
                <a:gd name="T6" fmla="*/ 507 w 507"/>
                <a:gd name="T7" fmla="*/ 268 h 304"/>
                <a:gd name="T8" fmla="*/ 507 w 507"/>
                <a:gd name="T9" fmla="*/ 0 h 304"/>
                <a:gd name="T10" fmla="*/ 0 w 507"/>
                <a:gd name="T11" fmla="*/ 0 h 304"/>
                <a:gd name="T12" fmla="*/ 0 w 507"/>
                <a:gd name="T13" fmla="*/ 268 h 304"/>
                <a:gd name="T14" fmla="*/ 181 w 507"/>
                <a:gd name="T15" fmla="*/ 200 h 304"/>
                <a:gd name="T16" fmla="*/ 212 w 507"/>
                <a:gd name="T17" fmla="*/ 169 h 304"/>
                <a:gd name="T18" fmla="*/ 221 w 507"/>
                <a:gd name="T19" fmla="*/ 89 h 304"/>
                <a:gd name="T20" fmla="*/ 266 w 507"/>
                <a:gd name="T21" fmla="*/ 70 h 304"/>
                <a:gd name="T22" fmla="*/ 312 w 507"/>
                <a:gd name="T23" fmla="*/ 89 h 304"/>
                <a:gd name="T24" fmla="*/ 312 w 507"/>
                <a:gd name="T25" fmla="*/ 180 h 304"/>
                <a:gd name="T26" fmla="*/ 266 w 507"/>
                <a:gd name="T27" fmla="*/ 199 h 304"/>
                <a:gd name="T28" fmla="*/ 232 w 507"/>
                <a:gd name="T29" fmla="*/ 188 h 304"/>
                <a:gd name="T30" fmla="*/ 201 w 507"/>
                <a:gd name="T31" fmla="*/ 220 h 304"/>
                <a:gd name="T32" fmla="*/ 191 w 507"/>
                <a:gd name="T33" fmla="*/ 224 h 304"/>
                <a:gd name="T34" fmla="*/ 181 w 507"/>
                <a:gd name="T35" fmla="*/ 220 h 304"/>
                <a:gd name="T36" fmla="*/ 181 w 507"/>
                <a:gd name="T37" fmla="*/ 20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7" h="304">
                  <a:moveTo>
                    <a:pt x="0" y="268"/>
                  </a:moveTo>
                  <a:cubicBezTo>
                    <a:pt x="0" y="288"/>
                    <a:pt x="17" y="304"/>
                    <a:pt x="37" y="304"/>
                  </a:cubicBezTo>
                  <a:cubicBezTo>
                    <a:pt x="471" y="304"/>
                    <a:pt x="471" y="304"/>
                    <a:pt x="471" y="304"/>
                  </a:cubicBezTo>
                  <a:cubicBezTo>
                    <a:pt x="491" y="304"/>
                    <a:pt x="507" y="288"/>
                    <a:pt x="507" y="268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8"/>
                  </a:lnTo>
                  <a:close/>
                  <a:moveTo>
                    <a:pt x="181" y="200"/>
                  </a:moveTo>
                  <a:cubicBezTo>
                    <a:pt x="212" y="169"/>
                    <a:pt x="212" y="169"/>
                    <a:pt x="212" y="169"/>
                  </a:cubicBezTo>
                  <a:cubicBezTo>
                    <a:pt x="196" y="144"/>
                    <a:pt x="199" y="110"/>
                    <a:pt x="221" y="89"/>
                  </a:cubicBezTo>
                  <a:cubicBezTo>
                    <a:pt x="233" y="77"/>
                    <a:pt x="249" y="70"/>
                    <a:pt x="266" y="70"/>
                  </a:cubicBezTo>
                  <a:cubicBezTo>
                    <a:pt x="283" y="70"/>
                    <a:pt x="300" y="77"/>
                    <a:pt x="312" y="89"/>
                  </a:cubicBezTo>
                  <a:cubicBezTo>
                    <a:pt x="337" y="114"/>
                    <a:pt x="337" y="155"/>
                    <a:pt x="312" y="180"/>
                  </a:cubicBezTo>
                  <a:cubicBezTo>
                    <a:pt x="300" y="192"/>
                    <a:pt x="284" y="199"/>
                    <a:pt x="266" y="199"/>
                  </a:cubicBezTo>
                  <a:cubicBezTo>
                    <a:pt x="254" y="199"/>
                    <a:pt x="242" y="195"/>
                    <a:pt x="232" y="188"/>
                  </a:cubicBezTo>
                  <a:cubicBezTo>
                    <a:pt x="201" y="220"/>
                    <a:pt x="201" y="220"/>
                    <a:pt x="201" y="220"/>
                  </a:cubicBezTo>
                  <a:cubicBezTo>
                    <a:pt x="198" y="222"/>
                    <a:pt x="194" y="224"/>
                    <a:pt x="191" y="224"/>
                  </a:cubicBezTo>
                  <a:cubicBezTo>
                    <a:pt x="187" y="224"/>
                    <a:pt x="184" y="222"/>
                    <a:pt x="181" y="220"/>
                  </a:cubicBezTo>
                  <a:cubicBezTo>
                    <a:pt x="176" y="214"/>
                    <a:pt x="176" y="205"/>
                    <a:pt x="181" y="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6040438" y="6403975"/>
              <a:ext cx="280987" cy="255587"/>
            </a:xfrm>
            <a:custGeom>
              <a:avLst/>
              <a:gdLst>
                <a:gd name="T0" fmla="*/ 45 w 90"/>
                <a:gd name="T1" fmla="*/ 82 h 82"/>
                <a:gd name="T2" fmla="*/ 74 w 90"/>
                <a:gd name="T3" fmla="*/ 70 h 82"/>
                <a:gd name="T4" fmla="*/ 74 w 90"/>
                <a:gd name="T5" fmla="*/ 12 h 82"/>
                <a:gd name="T6" fmla="*/ 45 w 90"/>
                <a:gd name="T7" fmla="*/ 0 h 82"/>
                <a:gd name="T8" fmla="*/ 16 w 90"/>
                <a:gd name="T9" fmla="*/ 12 h 82"/>
                <a:gd name="T10" fmla="*/ 16 w 90"/>
                <a:gd name="T11" fmla="*/ 70 h 82"/>
                <a:gd name="T12" fmla="*/ 45 w 90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82">
                  <a:moveTo>
                    <a:pt x="45" y="82"/>
                  </a:moveTo>
                  <a:cubicBezTo>
                    <a:pt x="56" y="82"/>
                    <a:pt x="67" y="78"/>
                    <a:pt x="74" y="70"/>
                  </a:cubicBezTo>
                  <a:cubicBezTo>
                    <a:pt x="90" y="54"/>
                    <a:pt x="90" y="28"/>
                    <a:pt x="74" y="12"/>
                  </a:cubicBezTo>
                  <a:cubicBezTo>
                    <a:pt x="67" y="5"/>
                    <a:pt x="56" y="0"/>
                    <a:pt x="45" y="0"/>
                  </a:cubicBezTo>
                  <a:cubicBezTo>
                    <a:pt x="34" y="0"/>
                    <a:pt x="24" y="5"/>
                    <a:pt x="16" y="12"/>
                  </a:cubicBezTo>
                  <a:cubicBezTo>
                    <a:pt x="0" y="28"/>
                    <a:pt x="0" y="54"/>
                    <a:pt x="16" y="70"/>
                  </a:cubicBezTo>
                  <a:cubicBezTo>
                    <a:pt x="24" y="78"/>
                    <a:pt x="34" y="82"/>
                    <a:pt x="45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083758" y="2768323"/>
            <a:ext cx="241293" cy="189721"/>
            <a:chOff x="8366125" y="5818188"/>
            <a:chExt cx="1587500" cy="1246187"/>
          </a:xfrm>
        </p:grpSpPr>
        <p:sp>
          <p:nvSpPr>
            <p:cNvPr id="64" name="Freeform 63"/>
            <p:cNvSpPr>
              <a:spLocks noEditPoints="1"/>
            </p:cNvSpPr>
            <p:nvPr/>
          </p:nvSpPr>
          <p:spPr bwMode="auto">
            <a:xfrm>
              <a:off x="8366125" y="5818188"/>
              <a:ext cx="1587500" cy="263525"/>
            </a:xfrm>
            <a:custGeom>
              <a:avLst/>
              <a:gdLst>
                <a:gd name="T0" fmla="*/ 471 w 507"/>
                <a:gd name="T1" fmla="*/ 0 h 84"/>
                <a:gd name="T2" fmla="*/ 36 w 507"/>
                <a:gd name="T3" fmla="*/ 0 h 84"/>
                <a:gd name="T4" fmla="*/ 0 w 507"/>
                <a:gd name="T5" fmla="*/ 37 h 84"/>
                <a:gd name="T6" fmla="*/ 0 w 507"/>
                <a:gd name="T7" fmla="*/ 84 h 84"/>
                <a:gd name="T8" fmla="*/ 507 w 507"/>
                <a:gd name="T9" fmla="*/ 84 h 84"/>
                <a:gd name="T10" fmla="*/ 507 w 507"/>
                <a:gd name="T11" fmla="*/ 37 h 84"/>
                <a:gd name="T12" fmla="*/ 471 w 507"/>
                <a:gd name="T13" fmla="*/ 0 h 84"/>
                <a:gd name="T14" fmla="*/ 49 w 507"/>
                <a:gd name="T15" fmla="*/ 59 h 84"/>
                <a:gd name="T16" fmla="*/ 36 w 507"/>
                <a:gd name="T17" fmla="*/ 46 h 84"/>
                <a:gd name="T18" fmla="*/ 49 w 507"/>
                <a:gd name="T19" fmla="*/ 33 h 84"/>
                <a:gd name="T20" fmla="*/ 62 w 507"/>
                <a:gd name="T21" fmla="*/ 46 h 84"/>
                <a:gd name="T22" fmla="*/ 49 w 507"/>
                <a:gd name="T23" fmla="*/ 59 h 84"/>
                <a:gd name="T24" fmla="*/ 100 w 507"/>
                <a:gd name="T25" fmla="*/ 59 h 84"/>
                <a:gd name="T26" fmla="*/ 87 w 507"/>
                <a:gd name="T27" fmla="*/ 46 h 84"/>
                <a:gd name="T28" fmla="*/ 100 w 507"/>
                <a:gd name="T29" fmla="*/ 33 h 84"/>
                <a:gd name="T30" fmla="*/ 112 w 507"/>
                <a:gd name="T31" fmla="*/ 46 h 84"/>
                <a:gd name="T32" fmla="*/ 100 w 507"/>
                <a:gd name="T33" fmla="*/ 59 h 84"/>
                <a:gd name="T34" fmla="*/ 150 w 507"/>
                <a:gd name="T35" fmla="*/ 59 h 84"/>
                <a:gd name="T36" fmla="*/ 138 w 507"/>
                <a:gd name="T37" fmla="*/ 46 h 84"/>
                <a:gd name="T38" fmla="*/ 150 w 507"/>
                <a:gd name="T39" fmla="*/ 33 h 84"/>
                <a:gd name="T40" fmla="*/ 163 w 507"/>
                <a:gd name="T41" fmla="*/ 46 h 84"/>
                <a:gd name="T42" fmla="*/ 150 w 507"/>
                <a:gd name="T43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84">
                  <a:moveTo>
                    <a:pt x="471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07" y="84"/>
                    <a:pt x="507" y="84"/>
                    <a:pt x="507" y="84"/>
                  </a:cubicBezTo>
                  <a:cubicBezTo>
                    <a:pt x="507" y="37"/>
                    <a:pt x="507" y="37"/>
                    <a:pt x="507" y="37"/>
                  </a:cubicBezTo>
                  <a:cubicBezTo>
                    <a:pt x="507" y="17"/>
                    <a:pt x="491" y="0"/>
                    <a:pt x="471" y="0"/>
                  </a:cubicBezTo>
                  <a:close/>
                  <a:moveTo>
                    <a:pt x="49" y="59"/>
                  </a:moveTo>
                  <a:cubicBezTo>
                    <a:pt x="42" y="59"/>
                    <a:pt x="36" y="53"/>
                    <a:pt x="36" y="46"/>
                  </a:cubicBezTo>
                  <a:cubicBezTo>
                    <a:pt x="36" y="39"/>
                    <a:pt x="42" y="33"/>
                    <a:pt x="49" y="33"/>
                  </a:cubicBezTo>
                  <a:cubicBezTo>
                    <a:pt x="56" y="33"/>
                    <a:pt x="62" y="39"/>
                    <a:pt x="62" y="46"/>
                  </a:cubicBezTo>
                  <a:cubicBezTo>
                    <a:pt x="62" y="53"/>
                    <a:pt x="56" y="59"/>
                    <a:pt x="49" y="59"/>
                  </a:cubicBezTo>
                  <a:close/>
                  <a:moveTo>
                    <a:pt x="100" y="59"/>
                  </a:moveTo>
                  <a:cubicBezTo>
                    <a:pt x="93" y="59"/>
                    <a:pt x="87" y="53"/>
                    <a:pt x="87" y="46"/>
                  </a:cubicBezTo>
                  <a:cubicBezTo>
                    <a:pt x="87" y="39"/>
                    <a:pt x="93" y="33"/>
                    <a:pt x="100" y="33"/>
                  </a:cubicBezTo>
                  <a:cubicBezTo>
                    <a:pt x="107" y="33"/>
                    <a:pt x="112" y="39"/>
                    <a:pt x="112" y="46"/>
                  </a:cubicBezTo>
                  <a:cubicBezTo>
                    <a:pt x="112" y="53"/>
                    <a:pt x="107" y="59"/>
                    <a:pt x="100" y="59"/>
                  </a:cubicBezTo>
                  <a:close/>
                  <a:moveTo>
                    <a:pt x="150" y="59"/>
                  </a:moveTo>
                  <a:cubicBezTo>
                    <a:pt x="143" y="59"/>
                    <a:pt x="138" y="53"/>
                    <a:pt x="138" y="46"/>
                  </a:cubicBezTo>
                  <a:cubicBezTo>
                    <a:pt x="138" y="39"/>
                    <a:pt x="143" y="33"/>
                    <a:pt x="150" y="33"/>
                  </a:cubicBezTo>
                  <a:cubicBezTo>
                    <a:pt x="157" y="33"/>
                    <a:pt x="163" y="39"/>
                    <a:pt x="163" y="46"/>
                  </a:cubicBezTo>
                  <a:cubicBezTo>
                    <a:pt x="163" y="53"/>
                    <a:pt x="157" y="59"/>
                    <a:pt x="150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65" name="Freeform 14"/>
            <p:cNvSpPr>
              <a:spLocks noEditPoints="1"/>
            </p:cNvSpPr>
            <p:nvPr/>
          </p:nvSpPr>
          <p:spPr bwMode="auto">
            <a:xfrm>
              <a:off x="8366125" y="6111875"/>
              <a:ext cx="1587500" cy="952500"/>
            </a:xfrm>
            <a:custGeom>
              <a:avLst/>
              <a:gdLst>
                <a:gd name="T0" fmla="*/ 0 w 507"/>
                <a:gd name="T1" fmla="*/ 268 h 304"/>
                <a:gd name="T2" fmla="*/ 36 w 507"/>
                <a:gd name="T3" fmla="*/ 304 h 304"/>
                <a:gd name="T4" fmla="*/ 471 w 507"/>
                <a:gd name="T5" fmla="*/ 304 h 304"/>
                <a:gd name="T6" fmla="*/ 507 w 507"/>
                <a:gd name="T7" fmla="*/ 268 h 304"/>
                <a:gd name="T8" fmla="*/ 507 w 507"/>
                <a:gd name="T9" fmla="*/ 0 h 304"/>
                <a:gd name="T10" fmla="*/ 0 w 507"/>
                <a:gd name="T11" fmla="*/ 0 h 304"/>
                <a:gd name="T12" fmla="*/ 0 w 507"/>
                <a:gd name="T13" fmla="*/ 268 h 304"/>
                <a:gd name="T14" fmla="*/ 299 w 507"/>
                <a:gd name="T15" fmla="*/ 54 h 304"/>
                <a:gd name="T16" fmla="*/ 432 w 507"/>
                <a:gd name="T17" fmla="*/ 54 h 304"/>
                <a:gd name="T18" fmla="*/ 432 w 507"/>
                <a:gd name="T19" fmla="*/ 184 h 304"/>
                <a:gd name="T20" fmla="*/ 299 w 507"/>
                <a:gd name="T21" fmla="*/ 184 h 304"/>
                <a:gd name="T22" fmla="*/ 299 w 507"/>
                <a:gd name="T23" fmla="*/ 54 h 304"/>
                <a:gd name="T24" fmla="*/ 75 w 507"/>
                <a:gd name="T25" fmla="*/ 54 h 304"/>
                <a:gd name="T26" fmla="*/ 259 w 507"/>
                <a:gd name="T27" fmla="*/ 54 h 304"/>
                <a:gd name="T28" fmla="*/ 259 w 507"/>
                <a:gd name="T29" fmla="*/ 75 h 304"/>
                <a:gd name="T30" fmla="*/ 75 w 507"/>
                <a:gd name="T31" fmla="*/ 75 h 304"/>
                <a:gd name="T32" fmla="*/ 75 w 507"/>
                <a:gd name="T33" fmla="*/ 54 h 304"/>
                <a:gd name="T34" fmla="*/ 75 w 507"/>
                <a:gd name="T35" fmla="*/ 109 h 304"/>
                <a:gd name="T36" fmla="*/ 259 w 507"/>
                <a:gd name="T37" fmla="*/ 109 h 304"/>
                <a:gd name="T38" fmla="*/ 259 w 507"/>
                <a:gd name="T39" fmla="*/ 130 h 304"/>
                <a:gd name="T40" fmla="*/ 75 w 507"/>
                <a:gd name="T41" fmla="*/ 130 h 304"/>
                <a:gd name="T42" fmla="*/ 75 w 507"/>
                <a:gd name="T43" fmla="*/ 109 h 304"/>
                <a:gd name="T44" fmla="*/ 75 w 507"/>
                <a:gd name="T45" fmla="*/ 163 h 304"/>
                <a:gd name="T46" fmla="*/ 259 w 507"/>
                <a:gd name="T47" fmla="*/ 163 h 304"/>
                <a:gd name="T48" fmla="*/ 259 w 507"/>
                <a:gd name="T49" fmla="*/ 184 h 304"/>
                <a:gd name="T50" fmla="*/ 75 w 507"/>
                <a:gd name="T51" fmla="*/ 184 h 304"/>
                <a:gd name="T52" fmla="*/ 75 w 507"/>
                <a:gd name="T53" fmla="*/ 163 h 304"/>
                <a:gd name="T54" fmla="*/ 75 w 507"/>
                <a:gd name="T55" fmla="*/ 217 h 304"/>
                <a:gd name="T56" fmla="*/ 432 w 507"/>
                <a:gd name="T57" fmla="*/ 217 h 304"/>
                <a:gd name="T58" fmla="*/ 432 w 507"/>
                <a:gd name="T59" fmla="*/ 238 h 304"/>
                <a:gd name="T60" fmla="*/ 75 w 507"/>
                <a:gd name="T61" fmla="*/ 238 h 304"/>
                <a:gd name="T62" fmla="*/ 75 w 507"/>
                <a:gd name="T63" fmla="*/ 21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7" h="304">
                  <a:moveTo>
                    <a:pt x="0" y="268"/>
                  </a:moveTo>
                  <a:cubicBezTo>
                    <a:pt x="0" y="288"/>
                    <a:pt x="16" y="304"/>
                    <a:pt x="36" y="304"/>
                  </a:cubicBezTo>
                  <a:cubicBezTo>
                    <a:pt x="471" y="304"/>
                    <a:pt x="471" y="304"/>
                    <a:pt x="471" y="304"/>
                  </a:cubicBezTo>
                  <a:cubicBezTo>
                    <a:pt x="491" y="304"/>
                    <a:pt x="507" y="288"/>
                    <a:pt x="507" y="268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8"/>
                  </a:lnTo>
                  <a:close/>
                  <a:moveTo>
                    <a:pt x="299" y="54"/>
                  </a:moveTo>
                  <a:cubicBezTo>
                    <a:pt x="432" y="54"/>
                    <a:pt x="432" y="54"/>
                    <a:pt x="432" y="54"/>
                  </a:cubicBezTo>
                  <a:cubicBezTo>
                    <a:pt x="432" y="184"/>
                    <a:pt x="432" y="184"/>
                    <a:pt x="432" y="184"/>
                  </a:cubicBezTo>
                  <a:cubicBezTo>
                    <a:pt x="299" y="184"/>
                    <a:pt x="299" y="184"/>
                    <a:pt x="299" y="184"/>
                  </a:cubicBezTo>
                  <a:lnTo>
                    <a:pt x="299" y="54"/>
                  </a:lnTo>
                  <a:close/>
                  <a:moveTo>
                    <a:pt x="75" y="54"/>
                  </a:moveTo>
                  <a:cubicBezTo>
                    <a:pt x="259" y="54"/>
                    <a:pt x="259" y="54"/>
                    <a:pt x="259" y="54"/>
                  </a:cubicBezTo>
                  <a:cubicBezTo>
                    <a:pt x="259" y="75"/>
                    <a:pt x="259" y="75"/>
                    <a:pt x="259" y="75"/>
                  </a:cubicBezTo>
                  <a:cubicBezTo>
                    <a:pt x="75" y="75"/>
                    <a:pt x="75" y="75"/>
                    <a:pt x="75" y="75"/>
                  </a:cubicBezTo>
                  <a:lnTo>
                    <a:pt x="75" y="54"/>
                  </a:lnTo>
                  <a:close/>
                  <a:moveTo>
                    <a:pt x="75" y="109"/>
                  </a:moveTo>
                  <a:cubicBezTo>
                    <a:pt x="259" y="109"/>
                    <a:pt x="259" y="109"/>
                    <a:pt x="259" y="109"/>
                  </a:cubicBezTo>
                  <a:cubicBezTo>
                    <a:pt x="259" y="130"/>
                    <a:pt x="259" y="130"/>
                    <a:pt x="259" y="130"/>
                  </a:cubicBezTo>
                  <a:cubicBezTo>
                    <a:pt x="75" y="130"/>
                    <a:pt x="75" y="130"/>
                    <a:pt x="75" y="130"/>
                  </a:cubicBezTo>
                  <a:lnTo>
                    <a:pt x="75" y="109"/>
                  </a:lnTo>
                  <a:close/>
                  <a:moveTo>
                    <a:pt x="75" y="163"/>
                  </a:moveTo>
                  <a:cubicBezTo>
                    <a:pt x="259" y="163"/>
                    <a:pt x="259" y="163"/>
                    <a:pt x="259" y="163"/>
                  </a:cubicBezTo>
                  <a:cubicBezTo>
                    <a:pt x="259" y="184"/>
                    <a:pt x="259" y="184"/>
                    <a:pt x="259" y="184"/>
                  </a:cubicBezTo>
                  <a:cubicBezTo>
                    <a:pt x="75" y="184"/>
                    <a:pt x="75" y="184"/>
                    <a:pt x="75" y="184"/>
                  </a:cubicBezTo>
                  <a:lnTo>
                    <a:pt x="75" y="163"/>
                  </a:lnTo>
                  <a:close/>
                  <a:moveTo>
                    <a:pt x="75" y="217"/>
                  </a:moveTo>
                  <a:cubicBezTo>
                    <a:pt x="432" y="217"/>
                    <a:pt x="432" y="217"/>
                    <a:pt x="432" y="217"/>
                  </a:cubicBezTo>
                  <a:cubicBezTo>
                    <a:pt x="432" y="238"/>
                    <a:pt x="432" y="238"/>
                    <a:pt x="432" y="238"/>
                  </a:cubicBezTo>
                  <a:cubicBezTo>
                    <a:pt x="75" y="238"/>
                    <a:pt x="75" y="238"/>
                    <a:pt x="75" y="238"/>
                  </a:cubicBezTo>
                  <a:lnTo>
                    <a:pt x="75" y="2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73882" y="3752119"/>
            <a:ext cx="241293" cy="189721"/>
            <a:chOff x="11385550" y="5818188"/>
            <a:chExt cx="1587500" cy="1246187"/>
          </a:xfrm>
        </p:grpSpPr>
        <p:sp>
          <p:nvSpPr>
            <p:cNvPr id="67" name="Freeform 15"/>
            <p:cNvSpPr>
              <a:spLocks noEditPoints="1"/>
            </p:cNvSpPr>
            <p:nvPr/>
          </p:nvSpPr>
          <p:spPr bwMode="auto">
            <a:xfrm>
              <a:off x="11385550" y="5818188"/>
              <a:ext cx="1587500" cy="263525"/>
            </a:xfrm>
            <a:custGeom>
              <a:avLst/>
              <a:gdLst>
                <a:gd name="T0" fmla="*/ 470 w 507"/>
                <a:gd name="T1" fmla="*/ 0 h 84"/>
                <a:gd name="T2" fmla="*/ 36 w 507"/>
                <a:gd name="T3" fmla="*/ 0 h 84"/>
                <a:gd name="T4" fmla="*/ 0 w 507"/>
                <a:gd name="T5" fmla="*/ 37 h 84"/>
                <a:gd name="T6" fmla="*/ 0 w 507"/>
                <a:gd name="T7" fmla="*/ 84 h 84"/>
                <a:gd name="T8" fmla="*/ 507 w 507"/>
                <a:gd name="T9" fmla="*/ 84 h 84"/>
                <a:gd name="T10" fmla="*/ 507 w 507"/>
                <a:gd name="T11" fmla="*/ 37 h 84"/>
                <a:gd name="T12" fmla="*/ 470 w 507"/>
                <a:gd name="T13" fmla="*/ 0 h 84"/>
                <a:gd name="T14" fmla="*/ 49 w 507"/>
                <a:gd name="T15" fmla="*/ 59 h 84"/>
                <a:gd name="T16" fmla="*/ 36 w 507"/>
                <a:gd name="T17" fmla="*/ 46 h 84"/>
                <a:gd name="T18" fmla="*/ 49 w 507"/>
                <a:gd name="T19" fmla="*/ 33 h 84"/>
                <a:gd name="T20" fmla="*/ 61 w 507"/>
                <a:gd name="T21" fmla="*/ 46 h 84"/>
                <a:gd name="T22" fmla="*/ 49 w 507"/>
                <a:gd name="T23" fmla="*/ 59 h 84"/>
                <a:gd name="T24" fmla="*/ 99 w 507"/>
                <a:gd name="T25" fmla="*/ 59 h 84"/>
                <a:gd name="T26" fmla="*/ 87 w 507"/>
                <a:gd name="T27" fmla="*/ 46 h 84"/>
                <a:gd name="T28" fmla="*/ 99 w 507"/>
                <a:gd name="T29" fmla="*/ 33 h 84"/>
                <a:gd name="T30" fmla="*/ 112 w 507"/>
                <a:gd name="T31" fmla="*/ 46 h 84"/>
                <a:gd name="T32" fmla="*/ 99 w 507"/>
                <a:gd name="T33" fmla="*/ 59 h 84"/>
                <a:gd name="T34" fmla="*/ 150 w 507"/>
                <a:gd name="T35" fmla="*/ 59 h 84"/>
                <a:gd name="T36" fmla="*/ 137 w 507"/>
                <a:gd name="T37" fmla="*/ 46 h 84"/>
                <a:gd name="T38" fmla="*/ 150 w 507"/>
                <a:gd name="T39" fmla="*/ 33 h 84"/>
                <a:gd name="T40" fmla="*/ 163 w 507"/>
                <a:gd name="T41" fmla="*/ 46 h 84"/>
                <a:gd name="T42" fmla="*/ 150 w 507"/>
                <a:gd name="T43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84">
                  <a:moveTo>
                    <a:pt x="470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07" y="84"/>
                    <a:pt x="507" y="84"/>
                    <a:pt x="507" y="84"/>
                  </a:cubicBezTo>
                  <a:cubicBezTo>
                    <a:pt x="507" y="37"/>
                    <a:pt x="507" y="37"/>
                    <a:pt x="507" y="37"/>
                  </a:cubicBezTo>
                  <a:cubicBezTo>
                    <a:pt x="507" y="17"/>
                    <a:pt x="490" y="0"/>
                    <a:pt x="470" y="0"/>
                  </a:cubicBezTo>
                  <a:close/>
                  <a:moveTo>
                    <a:pt x="49" y="59"/>
                  </a:moveTo>
                  <a:cubicBezTo>
                    <a:pt x="42" y="59"/>
                    <a:pt x="36" y="53"/>
                    <a:pt x="36" y="46"/>
                  </a:cubicBezTo>
                  <a:cubicBezTo>
                    <a:pt x="36" y="39"/>
                    <a:pt x="42" y="33"/>
                    <a:pt x="49" y="33"/>
                  </a:cubicBezTo>
                  <a:cubicBezTo>
                    <a:pt x="56" y="33"/>
                    <a:pt x="61" y="39"/>
                    <a:pt x="61" y="46"/>
                  </a:cubicBezTo>
                  <a:cubicBezTo>
                    <a:pt x="61" y="53"/>
                    <a:pt x="56" y="59"/>
                    <a:pt x="49" y="59"/>
                  </a:cubicBezTo>
                  <a:close/>
                  <a:moveTo>
                    <a:pt x="99" y="59"/>
                  </a:moveTo>
                  <a:cubicBezTo>
                    <a:pt x="92" y="59"/>
                    <a:pt x="87" y="53"/>
                    <a:pt x="87" y="46"/>
                  </a:cubicBezTo>
                  <a:cubicBezTo>
                    <a:pt x="87" y="39"/>
                    <a:pt x="92" y="33"/>
                    <a:pt x="99" y="33"/>
                  </a:cubicBezTo>
                  <a:cubicBezTo>
                    <a:pt x="106" y="33"/>
                    <a:pt x="112" y="39"/>
                    <a:pt x="112" y="46"/>
                  </a:cubicBezTo>
                  <a:cubicBezTo>
                    <a:pt x="112" y="53"/>
                    <a:pt x="106" y="59"/>
                    <a:pt x="99" y="59"/>
                  </a:cubicBezTo>
                  <a:close/>
                  <a:moveTo>
                    <a:pt x="150" y="59"/>
                  </a:moveTo>
                  <a:cubicBezTo>
                    <a:pt x="143" y="59"/>
                    <a:pt x="137" y="53"/>
                    <a:pt x="137" y="46"/>
                  </a:cubicBezTo>
                  <a:cubicBezTo>
                    <a:pt x="137" y="39"/>
                    <a:pt x="143" y="33"/>
                    <a:pt x="150" y="33"/>
                  </a:cubicBezTo>
                  <a:cubicBezTo>
                    <a:pt x="157" y="33"/>
                    <a:pt x="163" y="39"/>
                    <a:pt x="163" y="46"/>
                  </a:cubicBezTo>
                  <a:cubicBezTo>
                    <a:pt x="163" y="53"/>
                    <a:pt x="157" y="59"/>
                    <a:pt x="150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68" name="Freeform 16"/>
            <p:cNvSpPr>
              <a:spLocks noEditPoints="1"/>
            </p:cNvSpPr>
            <p:nvPr/>
          </p:nvSpPr>
          <p:spPr bwMode="auto">
            <a:xfrm>
              <a:off x="11385550" y="6111875"/>
              <a:ext cx="1587500" cy="952500"/>
            </a:xfrm>
            <a:custGeom>
              <a:avLst/>
              <a:gdLst>
                <a:gd name="T0" fmla="*/ 0 w 507"/>
                <a:gd name="T1" fmla="*/ 268 h 304"/>
                <a:gd name="T2" fmla="*/ 36 w 507"/>
                <a:gd name="T3" fmla="*/ 304 h 304"/>
                <a:gd name="T4" fmla="*/ 470 w 507"/>
                <a:gd name="T5" fmla="*/ 304 h 304"/>
                <a:gd name="T6" fmla="*/ 507 w 507"/>
                <a:gd name="T7" fmla="*/ 268 h 304"/>
                <a:gd name="T8" fmla="*/ 507 w 507"/>
                <a:gd name="T9" fmla="*/ 0 h 304"/>
                <a:gd name="T10" fmla="*/ 0 w 507"/>
                <a:gd name="T11" fmla="*/ 0 h 304"/>
                <a:gd name="T12" fmla="*/ 0 w 507"/>
                <a:gd name="T13" fmla="*/ 268 h 304"/>
                <a:gd name="T14" fmla="*/ 161 w 507"/>
                <a:gd name="T15" fmla="*/ 136 h 304"/>
                <a:gd name="T16" fmla="*/ 166 w 507"/>
                <a:gd name="T17" fmla="*/ 131 h 304"/>
                <a:gd name="T18" fmla="*/ 169 w 507"/>
                <a:gd name="T19" fmla="*/ 131 h 304"/>
                <a:gd name="T20" fmla="*/ 179 w 507"/>
                <a:gd name="T21" fmla="*/ 108 h 304"/>
                <a:gd name="T22" fmla="*/ 177 w 507"/>
                <a:gd name="T23" fmla="*/ 106 h 304"/>
                <a:gd name="T24" fmla="*/ 177 w 507"/>
                <a:gd name="T25" fmla="*/ 98 h 304"/>
                <a:gd name="T26" fmla="*/ 200 w 507"/>
                <a:gd name="T27" fmla="*/ 75 h 304"/>
                <a:gd name="T28" fmla="*/ 207 w 507"/>
                <a:gd name="T29" fmla="*/ 75 h 304"/>
                <a:gd name="T30" fmla="*/ 209 w 507"/>
                <a:gd name="T31" fmla="*/ 77 h 304"/>
                <a:gd name="T32" fmla="*/ 232 w 507"/>
                <a:gd name="T33" fmla="*/ 68 h 304"/>
                <a:gd name="T34" fmla="*/ 232 w 507"/>
                <a:gd name="T35" fmla="*/ 65 h 304"/>
                <a:gd name="T36" fmla="*/ 237 w 507"/>
                <a:gd name="T37" fmla="*/ 60 h 304"/>
                <a:gd name="T38" fmla="*/ 269 w 507"/>
                <a:gd name="T39" fmla="*/ 60 h 304"/>
                <a:gd name="T40" fmla="*/ 275 w 507"/>
                <a:gd name="T41" fmla="*/ 65 h 304"/>
                <a:gd name="T42" fmla="*/ 275 w 507"/>
                <a:gd name="T43" fmla="*/ 68 h 304"/>
                <a:gd name="T44" fmla="*/ 297 w 507"/>
                <a:gd name="T45" fmla="*/ 77 h 304"/>
                <a:gd name="T46" fmla="*/ 299 w 507"/>
                <a:gd name="T47" fmla="*/ 75 h 304"/>
                <a:gd name="T48" fmla="*/ 307 w 507"/>
                <a:gd name="T49" fmla="*/ 75 h 304"/>
                <a:gd name="T50" fmla="*/ 330 w 507"/>
                <a:gd name="T51" fmla="*/ 98 h 304"/>
                <a:gd name="T52" fmla="*/ 330 w 507"/>
                <a:gd name="T53" fmla="*/ 106 h 304"/>
                <a:gd name="T54" fmla="*/ 328 w 507"/>
                <a:gd name="T55" fmla="*/ 108 h 304"/>
                <a:gd name="T56" fmla="*/ 337 w 507"/>
                <a:gd name="T57" fmla="*/ 131 h 304"/>
                <a:gd name="T58" fmla="*/ 340 w 507"/>
                <a:gd name="T59" fmla="*/ 131 h 304"/>
                <a:gd name="T60" fmla="*/ 345 w 507"/>
                <a:gd name="T61" fmla="*/ 136 h 304"/>
                <a:gd name="T62" fmla="*/ 345 w 507"/>
                <a:gd name="T63" fmla="*/ 168 h 304"/>
                <a:gd name="T64" fmla="*/ 340 w 507"/>
                <a:gd name="T65" fmla="*/ 173 h 304"/>
                <a:gd name="T66" fmla="*/ 337 w 507"/>
                <a:gd name="T67" fmla="*/ 173 h 304"/>
                <a:gd name="T68" fmla="*/ 328 w 507"/>
                <a:gd name="T69" fmla="*/ 196 h 304"/>
                <a:gd name="T70" fmla="*/ 330 w 507"/>
                <a:gd name="T71" fmla="*/ 198 h 304"/>
                <a:gd name="T72" fmla="*/ 330 w 507"/>
                <a:gd name="T73" fmla="*/ 206 h 304"/>
                <a:gd name="T74" fmla="*/ 307 w 507"/>
                <a:gd name="T75" fmla="*/ 229 h 304"/>
                <a:gd name="T76" fmla="*/ 299 w 507"/>
                <a:gd name="T77" fmla="*/ 229 h 304"/>
                <a:gd name="T78" fmla="*/ 297 w 507"/>
                <a:gd name="T79" fmla="*/ 226 h 304"/>
                <a:gd name="T80" fmla="*/ 275 w 507"/>
                <a:gd name="T81" fmla="*/ 236 h 304"/>
                <a:gd name="T82" fmla="*/ 275 w 507"/>
                <a:gd name="T83" fmla="*/ 239 h 304"/>
                <a:gd name="T84" fmla="*/ 269 w 507"/>
                <a:gd name="T85" fmla="*/ 244 h 304"/>
                <a:gd name="T86" fmla="*/ 237 w 507"/>
                <a:gd name="T87" fmla="*/ 244 h 304"/>
                <a:gd name="T88" fmla="*/ 232 w 507"/>
                <a:gd name="T89" fmla="*/ 239 h 304"/>
                <a:gd name="T90" fmla="*/ 232 w 507"/>
                <a:gd name="T91" fmla="*/ 236 h 304"/>
                <a:gd name="T92" fmla="*/ 209 w 507"/>
                <a:gd name="T93" fmla="*/ 226 h 304"/>
                <a:gd name="T94" fmla="*/ 207 w 507"/>
                <a:gd name="T95" fmla="*/ 229 h 304"/>
                <a:gd name="T96" fmla="*/ 200 w 507"/>
                <a:gd name="T97" fmla="*/ 229 h 304"/>
                <a:gd name="T98" fmla="*/ 177 w 507"/>
                <a:gd name="T99" fmla="*/ 206 h 304"/>
                <a:gd name="T100" fmla="*/ 177 w 507"/>
                <a:gd name="T101" fmla="*/ 198 h 304"/>
                <a:gd name="T102" fmla="*/ 179 w 507"/>
                <a:gd name="T103" fmla="*/ 196 h 304"/>
                <a:gd name="T104" fmla="*/ 169 w 507"/>
                <a:gd name="T105" fmla="*/ 173 h 304"/>
                <a:gd name="T106" fmla="*/ 166 w 507"/>
                <a:gd name="T107" fmla="*/ 173 h 304"/>
                <a:gd name="T108" fmla="*/ 161 w 507"/>
                <a:gd name="T109" fmla="*/ 168 h 304"/>
                <a:gd name="T110" fmla="*/ 161 w 507"/>
                <a:gd name="T111" fmla="*/ 13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7" h="304">
                  <a:moveTo>
                    <a:pt x="0" y="268"/>
                  </a:moveTo>
                  <a:cubicBezTo>
                    <a:pt x="0" y="288"/>
                    <a:pt x="16" y="304"/>
                    <a:pt x="36" y="304"/>
                  </a:cubicBezTo>
                  <a:cubicBezTo>
                    <a:pt x="470" y="304"/>
                    <a:pt x="470" y="304"/>
                    <a:pt x="470" y="304"/>
                  </a:cubicBezTo>
                  <a:cubicBezTo>
                    <a:pt x="490" y="304"/>
                    <a:pt x="507" y="288"/>
                    <a:pt x="507" y="268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8"/>
                  </a:lnTo>
                  <a:close/>
                  <a:moveTo>
                    <a:pt x="161" y="136"/>
                  </a:moveTo>
                  <a:cubicBezTo>
                    <a:pt x="161" y="133"/>
                    <a:pt x="163" y="131"/>
                    <a:pt x="166" y="131"/>
                  </a:cubicBezTo>
                  <a:cubicBezTo>
                    <a:pt x="169" y="131"/>
                    <a:pt x="169" y="131"/>
                    <a:pt x="169" y="131"/>
                  </a:cubicBezTo>
                  <a:cubicBezTo>
                    <a:pt x="171" y="122"/>
                    <a:pt x="175" y="115"/>
                    <a:pt x="179" y="108"/>
                  </a:cubicBezTo>
                  <a:cubicBezTo>
                    <a:pt x="177" y="106"/>
                    <a:pt x="177" y="106"/>
                    <a:pt x="177" y="106"/>
                  </a:cubicBezTo>
                  <a:cubicBezTo>
                    <a:pt x="175" y="104"/>
                    <a:pt x="175" y="100"/>
                    <a:pt x="177" y="98"/>
                  </a:cubicBezTo>
                  <a:cubicBezTo>
                    <a:pt x="200" y="75"/>
                    <a:pt x="200" y="75"/>
                    <a:pt x="200" y="75"/>
                  </a:cubicBezTo>
                  <a:cubicBezTo>
                    <a:pt x="202" y="73"/>
                    <a:pt x="205" y="73"/>
                    <a:pt x="207" y="75"/>
                  </a:cubicBezTo>
                  <a:cubicBezTo>
                    <a:pt x="209" y="77"/>
                    <a:pt x="209" y="77"/>
                    <a:pt x="209" y="77"/>
                  </a:cubicBezTo>
                  <a:cubicBezTo>
                    <a:pt x="216" y="73"/>
                    <a:pt x="224" y="70"/>
                    <a:pt x="232" y="68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62"/>
                    <a:pt x="234" y="60"/>
                    <a:pt x="237" y="60"/>
                  </a:cubicBezTo>
                  <a:cubicBezTo>
                    <a:pt x="269" y="60"/>
                    <a:pt x="269" y="60"/>
                    <a:pt x="269" y="60"/>
                  </a:cubicBezTo>
                  <a:cubicBezTo>
                    <a:pt x="272" y="60"/>
                    <a:pt x="275" y="62"/>
                    <a:pt x="275" y="65"/>
                  </a:cubicBezTo>
                  <a:cubicBezTo>
                    <a:pt x="275" y="68"/>
                    <a:pt x="275" y="68"/>
                    <a:pt x="275" y="68"/>
                  </a:cubicBezTo>
                  <a:cubicBezTo>
                    <a:pt x="283" y="70"/>
                    <a:pt x="290" y="73"/>
                    <a:pt x="297" y="77"/>
                  </a:cubicBezTo>
                  <a:cubicBezTo>
                    <a:pt x="299" y="75"/>
                    <a:pt x="299" y="75"/>
                    <a:pt x="299" y="75"/>
                  </a:cubicBezTo>
                  <a:cubicBezTo>
                    <a:pt x="301" y="73"/>
                    <a:pt x="305" y="73"/>
                    <a:pt x="307" y="75"/>
                  </a:cubicBezTo>
                  <a:cubicBezTo>
                    <a:pt x="330" y="98"/>
                    <a:pt x="330" y="98"/>
                    <a:pt x="330" y="98"/>
                  </a:cubicBezTo>
                  <a:cubicBezTo>
                    <a:pt x="332" y="100"/>
                    <a:pt x="332" y="104"/>
                    <a:pt x="330" y="106"/>
                  </a:cubicBezTo>
                  <a:cubicBezTo>
                    <a:pt x="328" y="108"/>
                    <a:pt x="328" y="108"/>
                    <a:pt x="328" y="108"/>
                  </a:cubicBezTo>
                  <a:cubicBezTo>
                    <a:pt x="332" y="115"/>
                    <a:pt x="335" y="122"/>
                    <a:pt x="337" y="131"/>
                  </a:cubicBezTo>
                  <a:cubicBezTo>
                    <a:pt x="340" y="131"/>
                    <a:pt x="340" y="131"/>
                    <a:pt x="340" y="131"/>
                  </a:cubicBezTo>
                  <a:cubicBezTo>
                    <a:pt x="343" y="131"/>
                    <a:pt x="345" y="133"/>
                    <a:pt x="345" y="136"/>
                  </a:cubicBezTo>
                  <a:cubicBezTo>
                    <a:pt x="345" y="168"/>
                    <a:pt x="345" y="168"/>
                    <a:pt x="345" y="168"/>
                  </a:cubicBezTo>
                  <a:cubicBezTo>
                    <a:pt x="345" y="171"/>
                    <a:pt x="343" y="173"/>
                    <a:pt x="340" y="173"/>
                  </a:cubicBezTo>
                  <a:cubicBezTo>
                    <a:pt x="337" y="173"/>
                    <a:pt x="337" y="173"/>
                    <a:pt x="337" y="173"/>
                  </a:cubicBezTo>
                  <a:cubicBezTo>
                    <a:pt x="335" y="182"/>
                    <a:pt x="332" y="189"/>
                    <a:pt x="328" y="196"/>
                  </a:cubicBezTo>
                  <a:cubicBezTo>
                    <a:pt x="330" y="198"/>
                    <a:pt x="330" y="198"/>
                    <a:pt x="330" y="198"/>
                  </a:cubicBezTo>
                  <a:cubicBezTo>
                    <a:pt x="332" y="200"/>
                    <a:pt x="332" y="204"/>
                    <a:pt x="330" y="206"/>
                  </a:cubicBezTo>
                  <a:cubicBezTo>
                    <a:pt x="307" y="229"/>
                    <a:pt x="307" y="229"/>
                    <a:pt x="307" y="229"/>
                  </a:cubicBezTo>
                  <a:cubicBezTo>
                    <a:pt x="305" y="231"/>
                    <a:pt x="301" y="231"/>
                    <a:pt x="299" y="229"/>
                  </a:cubicBezTo>
                  <a:cubicBezTo>
                    <a:pt x="297" y="226"/>
                    <a:pt x="297" y="226"/>
                    <a:pt x="297" y="226"/>
                  </a:cubicBezTo>
                  <a:cubicBezTo>
                    <a:pt x="290" y="231"/>
                    <a:pt x="283" y="234"/>
                    <a:pt x="275" y="236"/>
                  </a:cubicBezTo>
                  <a:cubicBezTo>
                    <a:pt x="275" y="239"/>
                    <a:pt x="275" y="239"/>
                    <a:pt x="275" y="239"/>
                  </a:cubicBezTo>
                  <a:cubicBezTo>
                    <a:pt x="275" y="242"/>
                    <a:pt x="272" y="244"/>
                    <a:pt x="269" y="244"/>
                  </a:cubicBezTo>
                  <a:cubicBezTo>
                    <a:pt x="237" y="244"/>
                    <a:pt x="237" y="244"/>
                    <a:pt x="237" y="244"/>
                  </a:cubicBezTo>
                  <a:cubicBezTo>
                    <a:pt x="234" y="244"/>
                    <a:pt x="232" y="242"/>
                    <a:pt x="232" y="239"/>
                  </a:cubicBezTo>
                  <a:cubicBezTo>
                    <a:pt x="232" y="236"/>
                    <a:pt x="232" y="236"/>
                    <a:pt x="232" y="236"/>
                  </a:cubicBezTo>
                  <a:cubicBezTo>
                    <a:pt x="224" y="234"/>
                    <a:pt x="216" y="231"/>
                    <a:pt x="209" y="226"/>
                  </a:cubicBezTo>
                  <a:cubicBezTo>
                    <a:pt x="207" y="229"/>
                    <a:pt x="207" y="229"/>
                    <a:pt x="207" y="229"/>
                  </a:cubicBezTo>
                  <a:cubicBezTo>
                    <a:pt x="205" y="231"/>
                    <a:pt x="202" y="231"/>
                    <a:pt x="200" y="229"/>
                  </a:cubicBezTo>
                  <a:cubicBezTo>
                    <a:pt x="177" y="206"/>
                    <a:pt x="177" y="206"/>
                    <a:pt x="177" y="206"/>
                  </a:cubicBezTo>
                  <a:cubicBezTo>
                    <a:pt x="175" y="204"/>
                    <a:pt x="175" y="200"/>
                    <a:pt x="177" y="198"/>
                  </a:cubicBezTo>
                  <a:cubicBezTo>
                    <a:pt x="179" y="196"/>
                    <a:pt x="179" y="196"/>
                    <a:pt x="179" y="196"/>
                  </a:cubicBezTo>
                  <a:cubicBezTo>
                    <a:pt x="175" y="189"/>
                    <a:pt x="171" y="182"/>
                    <a:pt x="169" y="173"/>
                  </a:cubicBezTo>
                  <a:cubicBezTo>
                    <a:pt x="166" y="173"/>
                    <a:pt x="166" y="173"/>
                    <a:pt x="166" y="173"/>
                  </a:cubicBezTo>
                  <a:cubicBezTo>
                    <a:pt x="163" y="173"/>
                    <a:pt x="161" y="171"/>
                    <a:pt x="161" y="168"/>
                  </a:cubicBezTo>
                  <a:lnTo>
                    <a:pt x="161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69" name="Freeform 17"/>
            <p:cNvSpPr>
              <a:spLocks noEditPoints="1"/>
            </p:cNvSpPr>
            <p:nvPr/>
          </p:nvSpPr>
          <p:spPr bwMode="auto">
            <a:xfrm>
              <a:off x="12049125" y="6453188"/>
              <a:ext cx="261937" cy="260350"/>
            </a:xfrm>
            <a:custGeom>
              <a:avLst/>
              <a:gdLst>
                <a:gd name="T0" fmla="*/ 42 w 84"/>
                <a:gd name="T1" fmla="*/ 83 h 83"/>
                <a:gd name="T2" fmla="*/ 84 w 84"/>
                <a:gd name="T3" fmla="*/ 42 h 83"/>
                <a:gd name="T4" fmla="*/ 42 w 84"/>
                <a:gd name="T5" fmla="*/ 0 h 83"/>
                <a:gd name="T6" fmla="*/ 0 w 84"/>
                <a:gd name="T7" fmla="*/ 42 h 83"/>
                <a:gd name="T8" fmla="*/ 42 w 84"/>
                <a:gd name="T9" fmla="*/ 83 h 83"/>
                <a:gd name="T10" fmla="*/ 42 w 84"/>
                <a:gd name="T11" fmla="*/ 31 h 83"/>
                <a:gd name="T12" fmla="*/ 53 w 84"/>
                <a:gd name="T13" fmla="*/ 42 h 83"/>
                <a:gd name="T14" fmla="*/ 42 w 84"/>
                <a:gd name="T15" fmla="*/ 53 h 83"/>
                <a:gd name="T16" fmla="*/ 31 w 84"/>
                <a:gd name="T17" fmla="*/ 42 h 83"/>
                <a:gd name="T18" fmla="*/ 42 w 84"/>
                <a:gd name="T19" fmla="*/ 3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3">
                  <a:moveTo>
                    <a:pt x="42" y="83"/>
                  </a:moveTo>
                  <a:cubicBezTo>
                    <a:pt x="65" y="83"/>
                    <a:pt x="84" y="65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3"/>
                    <a:pt x="42" y="83"/>
                  </a:cubicBezTo>
                  <a:close/>
                  <a:moveTo>
                    <a:pt x="42" y="31"/>
                  </a:moveTo>
                  <a:cubicBezTo>
                    <a:pt x="48" y="31"/>
                    <a:pt x="53" y="36"/>
                    <a:pt x="53" y="42"/>
                  </a:cubicBezTo>
                  <a:cubicBezTo>
                    <a:pt x="53" y="48"/>
                    <a:pt x="48" y="53"/>
                    <a:pt x="42" y="53"/>
                  </a:cubicBezTo>
                  <a:cubicBezTo>
                    <a:pt x="36" y="53"/>
                    <a:pt x="31" y="48"/>
                    <a:pt x="31" y="42"/>
                  </a:cubicBezTo>
                  <a:cubicBezTo>
                    <a:pt x="31" y="36"/>
                    <a:pt x="36" y="31"/>
                    <a:pt x="42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265474" y="1748329"/>
            <a:ext cx="241293" cy="189721"/>
            <a:chOff x="14400213" y="5818188"/>
            <a:chExt cx="1587500" cy="1246187"/>
          </a:xfrm>
        </p:grpSpPr>
        <p:sp>
          <p:nvSpPr>
            <p:cNvPr id="71" name="Freeform 18"/>
            <p:cNvSpPr>
              <a:spLocks noEditPoints="1"/>
            </p:cNvSpPr>
            <p:nvPr/>
          </p:nvSpPr>
          <p:spPr bwMode="auto">
            <a:xfrm>
              <a:off x="14400213" y="5818188"/>
              <a:ext cx="1587500" cy="263525"/>
            </a:xfrm>
            <a:custGeom>
              <a:avLst/>
              <a:gdLst>
                <a:gd name="T0" fmla="*/ 471 w 507"/>
                <a:gd name="T1" fmla="*/ 0 h 84"/>
                <a:gd name="T2" fmla="*/ 37 w 507"/>
                <a:gd name="T3" fmla="*/ 0 h 84"/>
                <a:gd name="T4" fmla="*/ 0 w 507"/>
                <a:gd name="T5" fmla="*/ 37 h 84"/>
                <a:gd name="T6" fmla="*/ 0 w 507"/>
                <a:gd name="T7" fmla="*/ 84 h 84"/>
                <a:gd name="T8" fmla="*/ 507 w 507"/>
                <a:gd name="T9" fmla="*/ 84 h 84"/>
                <a:gd name="T10" fmla="*/ 507 w 507"/>
                <a:gd name="T11" fmla="*/ 37 h 84"/>
                <a:gd name="T12" fmla="*/ 471 w 507"/>
                <a:gd name="T13" fmla="*/ 0 h 84"/>
                <a:gd name="T14" fmla="*/ 49 w 507"/>
                <a:gd name="T15" fmla="*/ 59 h 84"/>
                <a:gd name="T16" fmla="*/ 37 w 507"/>
                <a:gd name="T17" fmla="*/ 46 h 84"/>
                <a:gd name="T18" fmla="*/ 49 w 507"/>
                <a:gd name="T19" fmla="*/ 33 h 84"/>
                <a:gd name="T20" fmla="*/ 62 w 507"/>
                <a:gd name="T21" fmla="*/ 46 h 84"/>
                <a:gd name="T22" fmla="*/ 49 w 507"/>
                <a:gd name="T23" fmla="*/ 59 h 84"/>
                <a:gd name="T24" fmla="*/ 100 w 507"/>
                <a:gd name="T25" fmla="*/ 59 h 84"/>
                <a:gd name="T26" fmla="*/ 87 w 507"/>
                <a:gd name="T27" fmla="*/ 46 h 84"/>
                <a:gd name="T28" fmla="*/ 100 w 507"/>
                <a:gd name="T29" fmla="*/ 33 h 84"/>
                <a:gd name="T30" fmla="*/ 113 w 507"/>
                <a:gd name="T31" fmla="*/ 46 h 84"/>
                <a:gd name="T32" fmla="*/ 100 w 507"/>
                <a:gd name="T33" fmla="*/ 59 h 84"/>
                <a:gd name="T34" fmla="*/ 151 w 507"/>
                <a:gd name="T35" fmla="*/ 59 h 84"/>
                <a:gd name="T36" fmla="*/ 138 w 507"/>
                <a:gd name="T37" fmla="*/ 46 h 84"/>
                <a:gd name="T38" fmla="*/ 151 w 507"/>
                <a:gd name="T39" fmla="*/ 33 h 84"/>
                <a:gd name="T40" fmla="*/ 163 w 507"/>
                <a:gd name="T41" fmla="*/ 46 h 84"/>
                <a:gd name="T42" fmla="*/ 151 w 507"/>
                <a:gd name="T43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84">
                  <a:moveTo>
                    <a:pt x="47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07" y="84"/>
                    <a:pt x="507" y="84"/>
                    <a:pt x="507" y="84"/>
                  </a:cubicBezTo>
                  <a:cubicBezTo>
                    <a:pt x="507" y="37"/>
                    <a:pt x="507" y="37"/>
                    <a:pt x="507" y="37"/>
                  </a:cubicBezTo>
                  <a:cubicBezTo>
                    <a:pt x="507" y="17"/>
                    <a:pt x="491" y="0"/>
                    <a:pt x="471" y="0"/>
                  </a:cubicBezTo>
                  <a:close/>
                  <a:moveTo>
                    <a:pt x="49" y="59"/>
                  </a:moveTo>
                  <a:cubicBezTo>
                    <a:pt x="42" y="59"/>
                    <a:pt x="37" y="53"/>
                    <a:pt x="37" y="46"/>
                  </a:cubicBezTo>
                  <a:cubicBezTo>
                    <a:pt x="37" y="39"/>
                    <a:pt x="42" y="33"/>
                    <a:pt x="49" y="33"/>
                  </a:cubicBezTo>
                  <a:cubicBezTo>
                    <a:pt x="56" y="33"/>
                    <a:pt x="62" y="39"/>
                    <a:pt x="62" y="46"/>
                  </a:cubicBezTo>
                  <a:cubicBezTo>
                    <a:pt x="62" y="53"/>
                    <a:pt x="56" y="59"/>
                    <a:pt x="49" y="59"/>
                  </a:cubicBezTo>
                  <a:close/>
                  <a:moveTo>
                    <a:pt x="100" y="59"/>
                  </a:moveTo>
                  <a:cubicBezTo>
                    <a:pt x="93" y="59"/>
                    <a:pt x="87" y="53"/>
                    <a:pt x="87" y="46"/>
                  </a:cubicBezTo>
                  <a:cubicBezTo>
                    <a:pt x="87" y="39"/>
                    <a:pt x="93" y="33"/>
                    <a:pt x="100" y="33"/>
                  </a:cubicBezTo>
                  <a:cubicBezTo>
                    <a:pt x="107" y="33"/>
                    <a:pt x="113" y="39"/>
                    <a:pt x="113" y="46"/>
                  </a:cubicBezTo>
                  <a:cubicBezTo>
                    <a:pt x="113" y="53"/>
                    <a:pt x="107" y="59"/>
                    <a:pt x="100" y="59"/>
                  </a:cubicBezTo>
                  <a:close/>
                  <a:moveTo>
                    <a:pt x="151" y="59"/>
                  </a:moveTo>
                  <a:cubicBezTo>
                    <a:pt x="144" y="59"/>
                    <a:pt x="138" y="53"/>
                    <a:pt x="138" y="46"/>
                  </a:cubicBezTo>
                  <a:cubicBezTo>
                    <a:pt x="138" y="39"/>
                    <a:pt x="144" y="33"/>
                    <a:pt x="151" y="33"/>
                  </a:cubicBezTo>
                  <a:cubicBezTo>
                    <a:pt x="158" y="33"/>
                    <a:pt x="163" y="39"/>
                    <a:pt x="163" y="46"/>
                  </a:cubicBezTo>
                  <a:cubicBezTo>
                    <a:pt x="163" y="53"/>
                    <a:pt x="158" y="59"/>
                    <a:pt x="151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72" name="Freeform 19"/>
            <p:cNvSpPr>
              <a:spLocks noEditPoints="1"/>
            </p:cNvSpPr>
            <p:nvPr/>
          </p:nvSpPr>
          <p:spPr bwMode="auto">
            <a:xfrm>
              <a:off x="14400213" y="6111875"/>
              <a:ext cx="1587500" cy="952500"/>
            </a:xfrm>
            <a:custGeom>
              <a:avLst/>
              <a:gdLst>
                <a:gd name="T0" fmla="*/ 0 w 507"/>
                <a:gd name="T1" fmla="*/ 268 h 304"/>
                <a:gd name="T2" fmla="*/ 37 w 507"/>
                <a:gd name="T3" fmla="*/ 304 h 304"/>
                <a:gd name="T4" fmla="*/ 471 w 507"/>
                <a:gd name="T5" fmla="*/ 304 h 304"/>
                <a:gd name="T6" fmla="*/ 507 w 507"/>
                <a:gd name="T7" fmla="*/ 268 h 304"/>
                <a:gd name="T8" fmla="*/ 507 w 507"/>
                <a:gd name="T9" fmla="*/ 0 h 304"/>
                <a:gd name="T10" fmla="*/ 0 w 507"/>
                <a:gd name="T11" fmla="*/ 0 h 304"/>
                <a:gd name="T12" fmla="*/ 0 w 507"/>
                <a:gd name="T13" fmla="*/ 268 h 304"/>
                <a:gd name="T14" fmla="*/ 315 w 507"/>
                <a:gd name="T15" fmla="*/ 163 h 304"/>
                <a:gd name="T16" fmla="*/ 374 w 507"/>
                <a:gd name="T17" fmla="*/ 163 h 304"/>
                <a:gd name="T18" fmla="*/ 374 w 507"/>
                <a:gd name="T19" fmla="*/ 257 h 304"/>
                <a:gd name="T20" fmla="*/ 315 w 507"/>
                <a:gd name="T21" fmla="*/ 257 h 304"/>
                <a:gd name="T22" fmla="*/ 315 w 507"/>
                <a:gd name="T23" fmla="*/ 163 h 304"/>
                <a:gd name="T24" fmla="*/ 224 w 507"/>
                <a:gd name="T25" fmla="*/ 122 h 304"/>
                <a:gd name="T26" fmla="*/ 283 w 507"/>
                <a:gd name="T27" fmla="*/ 122 h 304"/>
                <a:gd name="T28" fmla="*/ 283 w 507"/>
                <a:gd name="T29" fmla="*/ 257 h 304"/>
                <a:gd name="T30" fmla="*/ 224 w 507"/>
                <a:gd name="T31" fmla="*/ 257 h 304"/>
                <a:gd name="T32" fmla="*/ 224 w 507"/>
                <a:gd name="T33" fmla="*/ 122 h 304"/>
                <a:gd name="T34" fmla="*/ 133 w 507"/>
                <a:gd name="T35" fmla="*/ 62 h 304"/>
                <a:gd name="T36" fmla="*/ 192 w 507"/>
                <a:gd name="T37" fmla="*/ 62 h 304"/>
                <a:gd name="T38" fmla="*/ 192 w 507"/>
                <a:gd name="T39" fmla="*/ 257 h 304"/>
                <a:gd name="T40" fmla="*/ 133 w 507"/>
                <a:gd name="T41" fmla="*/ 257 h 304"/>
                <a:gd name="T42" fmla="*/ 133 w 507"/>
                <a:gd name="T43" fmla="*/ 6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304">
                  <a:moveTo>
                    <a:pt x="0" y="268"/>
                  </a:moveTo>
                  <a:cubicBezTo>
                    <a:pt x="0" y="288"/>
                    <a:pt x="17" y="304"/>
                    <a:pt x="37" y="304"/>
                  </a:cubicBezTo>
                  <a:cubicBezTo>
                    <a:pt x="471" y="304"/>
                    <a:pt x="471" y="304"/>
                    <a:pt x="471" y="304"/>
                  </a:cubicBezTo>
                  <a:cubicBezTo>
                    <a:pt x="491" y="304"/>
                    <a:pt x="507" y="288"/>
                    <a:pt x="507" y="268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8"/>
                  </a:lnTo>
                  <a:close/>
                  <a:moveTo>
                    <a:pt x="315" y="163"/>
                  </a:moveTo>
                  <a:cubicBezTo>
                    <a:pt x="374" y="163"/>
                    <a:pt x="374" y="163"/>
                    <a:pt x="374" y="163"/>
                  </a:cubicBezTo>
                  <a:cubicBezTo>
                    <a:pt x="374" y="257"/>
                    <a:pt x="374" y="257"/>
                    <a:pt x="374" y="257"/>
                  </a:cubicBezTo>
                  <a:cubicBezTo>
                    <a:pt x="315" y="257"/>
                    <a:pt x="315" y="257"/>
                    <a:pt x="315" y="257"/>
                  </a:cubicBezTo>
                  <a:lnTo>
                    <a:pt x="315" y="163"/>
                  </a:lnTo>
                  <a:close/>
                  <a:moveTo>
                    <a:pt x="224" y="122"/>
                  </a:moveTo>
                  <a:cubicBezTo>
                    <a:pt x="283" y="122"/>
                    <a:pt x="283" y="122"/>
                    <a:pt x="283" y="122"/>
                  </a:cubicBezTo>
                  <a:cubicBezTo>
                    <a:pt x="283" y="257"/>
                    <a:pt x="283" y="257"/>
                    <a:pt x="283" y="257"/>
                  </a:cubicBezTo>
                  <a:cubicBezTo>
                    <a:pt x="224" y="257"/>
                    <a:pt x="224" y="257"/>
                    <a:pt x="224" y="257"/>
                  </a:cubicBezTo>
                  <a:lnTo>
                    <a:pt x="224" y="122"/>
                  </a:lnTo>
                  <a:close/>
                  <a:moveTo>
                    <a:pt x="133" y="62"/>
                  </a:moveTo>
                  <a:cubicBezTo>
                    <a:pt x="192" y="62"/>
                    <a:pt x="192" y="62"/>
                    <a:pt x="192" y="62"/>
                  </a:cubicBezTo>
                  <a:cubicBezTo>
                    <a:pt x="192" y="257"/>
                    <a:pt x="192" y="257"/>
                    <a:pt x="192" y="257"/>
                  </a:cubicBezTo>
                  <a:cubicBezTo>
                    <a:pt x="133" y="257"/>
                    <a:pt x="133" y="257"/>
                    <a:pt x="133" y="257"/>
                  </a:cubicBezTo>
                  <a:lnTo>
                    <a:pt x="13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295788" y="2789210"/>
            <a:ext cx="241293" cy="189721"/>
            <a:chOff x="17418050" y="5818188"/>
            <a:chExt cx="1587500" cy="1246187"/>
          </a:xfrm>
        </p:grpSpPr>
        <p:sp>
          <p:nvSpPr>
            <p:cNvPr id="74" name="Freeform 20"/>
            <p:cNvSpPr>
              <a:spLocks noEditPoints="1"/>
            </p:cNvSpPr>
            <p:nvPr/>
          </p:nvSpPr>
          <p:spPr bwMode="auto">
            <a:xfrm>
              <a:off x="17418050" y="5818188"/>
              <a:ext cx="1587500" cy="263525"/>
            </a:xfrm>
            <a:custGeom>
              <a:avLst/>
              <a:gdLst>
                <a:gd name="T0" fmla="*/ 471 w 507"/>
                <a:gd name="T1" fmla="*/ 0 h 84"/>
                <a:gd name="T2" fmla="*/ 37 w 507"/>
                <a:gd name="T3" fmla="*/ 0 h 84"/>
                <a:gd name="T4" fmla="*/ 0 w 507"/>
                <a:gd name="T5" fmla="*/ 37 h 84"/>
                <a:gd name="T6" fmla="*/ 0 w 507"/>
                <a:gd name="T7" fmla="*/ 84 h 84"/>
                <a:gd name="T8" fmla="*/ 507 w 507"/>
                <a:gd name="T9" fmla="*/ 84 h 84"/>
                <a:gd name="T10" fmla="*/ 507 w 507"/>
                <a:gd name="T11" fmla="*/ 37 h 84"/>
                <a:gd name="T12" fmla="*/ 471 w 507"/>
                <a:gd name="T13" fmla="*/ 0 h 84"/>
                <a:gd name="T14" fmla="*/ 49 w 507"/>
                <a:gd name="T15" fmla="*/ 59 h 84"/>
                <a:gd name="T16" fmla="*/ 36 w 507"/>
                <a:gd name="T17" fmla="*/ 46 h 84"/>
                <a:gd name="T18" fmla="*/ 49 w 507"/>
                <a:gd name="T19" fmla="*/ 33 h 84"/>
                <a:gd name="T20" fmla="*/ 62 w 507"/>
                <a:gd name="T21" fmla="*/ 46 h 84"/>
                <a:gd name="T22" fmla="*/ 49 w 507"/>
                <a:gd name="T23" fmla="*/ 59 h 84"/>
                <a:gd name="T24" fmla="*/ 100 w 507"/>
                <a:gd name="T25" fmla="*/ 59 h 84"/>
                <a:gd name="T26" fmla="*/ 87 w 507"/>
                <a:gd name="T27" fmla="*/ 46 h 84"/>
                <a:gd name="T28" fmla="*/ 100 w 507"/>
                <a:gd name="T29" fmla="*/ 33 h 84"/>
                <a:gd name="T30" fmla="*/ 112 w 507"/>
                <a:gd name="T31" fmla="*/ 46 h 84"/>
                <a:gd name="T32" fmla="*/ 100 w 507"/>
                <a:gd name="T33" fmla="*/ 59 h 84"/>
                <a:gd name="T34" fmla="*/ 150 w 507"/>
                <a:gd name="T35" fmla="*/ 59 h 84"/>
                <a:gd name="T36" fmla="*/ 138 w 507"/>
                <a:gd name="T37" fmla="*/ 46 h 84"/>
                <a:gd name="T38" fmla="*/ 150 w 507"/>
                <a:gd name="T39" fmla="*/ 33 h 84"/>
                <a:gd name="T40" fmla="*/ 163 w 507"/>
                <a:gd name="T41" fmla="*/ 46 h 84"/>
                <a:gd name="T42" fmla="*/ 150 w 507"/>
                <a:gd name="T43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84">
                  <a:moveTo>
                    <a:pt x="47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07" y="84"/>
                    <a:pt x="507" y="84"/>
                    <a:pt x="507" y="84"/>
                  </a:cubicBezTo>
                  <a:cubicBezTo>
                    <a:pt x="507" y="37"/>
                    <a:pt x="507" y="37"/>
                    <a:pt x="507" y="37"/>
                  </a:cubicBezTo>
                  <a:cubicBezTo>
                    <a:pt x="507" y="17"/>
                    <a:pt x="491" y="0"/>
                    <a:pt x="471" y="0"/>
                  </a:cubicBezTo>
                  <a:close/>
                  <a:moveTo>
                    <a:pt x="49" y="59"/>
                  </a:moveTo>
                  <a:cubicBezTo>
                    <a:pt x="42" y="59"/>
                    <a:pt x="36" y="53"/>
                    <a:pt x="36" y="46"/>
                  </a:cubicBezTo>
                  <a:cubicBezTo>
                    <a:pt x="36" y="39"/>
                    <a:pt x="42" y="33"/>
                    <a:pt x="49" y="33"/>
                  </a:cubicBezTo>
                  <a:cubicBezTo>
                    <a:pt x="56" y="33"/>
                    <a:pt x="62" y="39"/>
                    <a:pt x="62" y="46"/>
                  </a:cubicBezTo>
                  <a:cubicBezTo>
                    <a:pt x="62" y="53"/>
                    <a:pt x="56" y="59"/>
                    <a:pt x="49" y="59"/>
                  </a:cubicBezTo>
                  <a:close/>
                  <a:moveTo>
                    <a:pt x="100" y="59"/>
                  </a:moveTo>
                  <a:cubicBezTo>
                    <a:pt x="93" y="59"/>
                    <a:pt x="87" y="53"/>
                    <a:pt x="87" y="46"/>
                  </a:cubicBezTo>
                  <a:cubicBezTo>
                    <a:pt x="87" y="39"/>
                    <a:pt x="93" y="33"/>
                    <a:pt x="100" y="33"/>
                  </a:cubicBezTo>
                  <a:cubicBezTo>
                    <a:pt x="107" y="33"/>
                    <a:pt x="112" y="39"/>
                    <a:pt x="112" y="46"/>
                  </a:cubicBezTo>
                  <a:cubicBezTo>
                    <a:pt x="112" y="53"/>
                    <a:pt x="107" y="59"/>
                    <a:pt x="100" y="59"/>
                  </a:cubicBezTo>
                  <a:close/>
                  <a:moveTo>
                    <a:pt x="150" y="59"/>
                  </a:moveTo>
                  <a:cubicBezTo>
                    <a:pt x="143" y="59"/>
                    <a:pt x="138" y="53"/>
                    <a:pt x="138" y="46"/>
                  </a:cubicBezTo>
                  <a:cubicBezTo>
                    <a:pt x="138" y="39"/>
                    <a:pt x="143" y="33"/>
                    <a:pt x="150" y="33"/>
                  </a:cubicBezTo>
                  <a:cubicBezTo>
                    <a:pt x="157" y="33"/>
                    <a:pt x="163" y="39"/>
                    <a:pt x="163" y="46"/>
                  </a:cubicBezTo>
                  <a:cubicBezTo>
                    <a:pt x="163" y="53"/>
                    <a:pt x="157" y="59"/>
                    <a:pt x="150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75" name="Oval 21"/>
            <p:cNvSpPr>
              <a:spLocks noChangeArrowheads="1"/>
            </p:cNvSpPr>
            <p:nvPr/>
          </p:nvSpPr>
          <p:spPr bwMode="auto">
            <a:xfrm>
              <a:off x="18113375" y="6623050"/>
              <a:ext cx="198437" cy="2000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76" name="Oval 22"/>
            <p:cNvSpPr>
              <a:spLocks noChangeArrowheads="1"/>
            </p:cNvSpPr>
            <p:nvPr/>
          </p:nvSpPr>
          <p:spPr bwMode="auto">
            <a:xfrm>
              <a:off x="18383250" y="6384925"/>
              <a:ext cx="160337" cy="158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77" name="Freeform 23"/>
            <p:cNvSpPr>
              <a:spLocks noEditPoints="1"/>
            </p:cNvSpPr>
            <p:nvPr/>
          </p:nvSpPr>
          <p:spPr bwMode="auto">
            <a:xfrm>
              <a:off x="17418050" y="6111875"/>
              <a:ext cx="1587500" cy="952500"/>
            </a:xfrm>
            <a:custGeom>
              <a:avLst/>
              <a:gdLst>
                <a:gd name="T0" fmla="*/ 0 w 507"/>
                <a:gd name="T1" fmla="*/ 268 h 304"/>
                <a:gd name="T2" fmla="*/ 37 w 507"/>
                <a:gd name="T3" fmla="*/ 304 h 304"/>
                <a:gd name="T4" fmla="*/ 471 w 507"/>
                <a:gd name="T5" fmla="*/ 304 h 304"/>
                <a:gd name="T6" fmla="*/ 507 w 507"/>
                <a:gd name="T7" fmla="*/ 268 h 304"/>
                <a:gd name="T8" fmla="*/ 507 w 507"/>
                <a:gd name="T9" fmla="*/ 0 h 304"/>
                <a:gd name="T10" fmla="*/ 0 w 507"/>
                <a:gd name="T11" fmla="*/ 0 h 304"/>
                <a:gd name="T12" fmla="*/ 0 w 507"/>
                <a:gd name="T13" fmla="*/ 268 h 304"/>
                <a:gd name="T14" fmla="*/ 155 w 507"/>
                <a:gd name="T15" fmla="*/ 52 h 304"/>
                <a:gd name="T16" fmla="*/ 199 w 507"/>
                <a:gd name="T17" fmla="*/ 96 h 304"/>
                <a:gd name="T18" fmla="*/ 193 w 507"/>
                <a:gd name="T19" fmla="*/ 119 h 304"/>
                <a:gd name="T20" fmla="*/ 224 w 507"/>
                <a:gd name="T21" fmla="*/ 151 h 304"/>
                <a:gd name="T22" fmla="*/ 253 w 507"/>
                <a:gd name="T23" fmla="*/ 142 h 304"/>
                <a:gd name="T24" fmla="*/ 283 w 507"/>
                <a:gd name="T25" fmla="*/ 151 h 304"/>
                <a:gd name="T26" fmla="*/ 295 w 507"/>
                <a:gd name="T27" fmla="*/ 139 h 304"/>
                <a:gd name="T28" fmla="*/ 287 w 507"/>
                <a:gd name="T29" fmla="*/ 112 h 304"/>
                <a:gd name="T30" fmla="*/ 333 w 507"/>
                <a:gd name="T31" fmla="*/ 66 h 304"/>
                <a:gd name="T32" fmla="*/ 379 w 507"/>
                <a:gd name="T33" fmla="*/ 112 h 304"/>
                <a:gd name="T34" fmla="*/ 333 w 507"/>
                <a:gd name="T35" fmla="*/ 158 h 304"/>
                <a:gd name="T36" fmla="*/ 311 w 507"/>
                <a:gd name="T37" fmla="*/ 153 h 304"/>
                <a:gd name="T38" fmla="*/ 297 w 507"/>
                <a:gd name="T39" fmla="*/ 166 h 304"/>
                <a:gd name="T40" fmla="*/ 306 w 507"/>
                <a:gd name="T41" fmla="*/ 195 h 304"/>
                <a:gd name="T42" fmla="*/ 253 w 507"/>
                <a:gd name="T43" fmla="*/ 247 h 304"/>
                <a:gd name="T44" fmla="*/ 201 w 507"/>
                <a:gd name="T45" fmla="*/ 195 h 304"/>
                <a:gd name="T46" fmla="*/ 210 w 507"/>
                <a:gd name="T47" fmla="*/ 166 h 304"/>
                <a:gd name="T48" fmla="*/ 178 w 507"/>
                <a:gd name="T49" fmla="*/ 134 h 304"/>
                <a:gd name="T50" fmla="*/ 155 w 507"/>
                <a:gd name="T51" fmla="*/ 141 h 304"/>
                <a:gd name="T52" fmla="*/ 110 w 507"/>
                <a:gd name="T53" fmla="*/ 96 h 304"/>
                <a:gd name="T54" fmla="*/ 155 w 507"/>
                <a:gd name="T55" fmla="*/ 5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7" h="304">
                  <a:moveTo>
                    <a:pt x="0" y="268"/>
                  </a:moveTo>
                  <a:cubicBezTo>
                    <a:pt x="0" y="288"/>
                    <a:pt x="17" y="304"/>
                    <a:pt x="37" y="304"/>
                  </a:cubicBezTo>
                  <a:cubicBezTo>
                    <a:pt x="471" y="304"/>
                    <a:pt x="471" y="304"/>
                    <a:pt x="471" y="304"/>
                  </a:cubicBezTo>
                  <a:cubicBezTo>
                    <a:pt x="491" y="304"/>
                    <a:pt x="507" y="288"/>
                    <a:pt x="507" y="268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8"/>
                  </a:lnTo>
                  <a:close/>
                  <a:moveTo>
                    <a:pt x="155" y="52"/>
                  </a:moveTo>
                  <a:cubicBezTo>
                    <a:pt x="179" y="52"/>
                    <a:pt x="199" y="72"/>
                    <a:pt x="199" y="96"/>
                  </a:cubicBezTo>
                  <a:cubicBezTo>
                    <a:pt x="199" y="105"/>
                    <a:pt x="197" y="113"/>
                    <a:pt x="193" y="119"/>
                  </a:cubicBezTo>
                  <a:cubicBezTo>
                    <a:pt x="224" y="151"/>
                    <a:pt x="224" y="151"/>
                    <a:pt x="224" y="151"/>
                  </a:cubicBezTo>
                  <a:cubicBezTo>
                    <a:pt x="233" y="146"/>
                    <a:pt x="243" y="142"/>
                    <a:pt x="253" y="142"/>
                  </a:cubicBezTo>
                  <a:cubicBezTo>
                    <a:pt x="264" y="142"/>
                    <a:pt x="274" y="146"/>
                    <a:pt x="283" y="151"/>
                  </a:cubicBezTo>
                  <a:cubicBezTo>
                    <a:pt x="295" y="139"/>
                    <a:pt x="295" y="139"/>
                    <a:pt x="295" y="139"/>
                  </a:cubicBezTo>
                  <a:cubicBezTo>
                    <a:pt x="290" y="131"/>
                    <a:pt x="287" y="122"/>
                    <a:pt x="287" y="112"/>
                  </a:cubicBezTo>
                  <a:cubicBezTo>
                    <a:pt x="287" y="87"/>
                    <a:pt x="308" y="66"/>
                    <a:pt x="333" y="66"/>
                  </a:cubicBezTo>
                  <a:cubicBezTo>
                    <a:pt x="359" y="66"/>
                    <a:pt x="379" y="87"/>
                    <a:pt x="379" y="112"/>
                  </a:cubicBezTo>
                  <a:cubicBezTo>
                    <a:pt x="379" y="138"/>
                    <a:pt x="359" y="158"/>
                    <a:pt x="333" y="158"/>
                  </a:cubicBezTo>
                  <a:cubicBezTo>
                    <a:pt x="325" y="158"/>
                    <a:pt x="317" y="156"/>
                    <a:pt x="311" y="153"/>
                  </a:cubicBezTo>
                  <a:cubicBezTo>
                    <a:pt x="297" y="166"/>
                    <a:pt x="297" y="166"/>
                    <a:pt x="297" y="166"/>
                  </a:cubicBezTo>
                  <a:cubicBezTo>
                    <a:pt x="303" y="174"/>
                    <a:pt x="306" y="184"/>
                    <a:pt x="306" y="195"/>
                  </a:cubicBezTo>
                  <a:cubicBezTo>
                    <a:pt x="306" y="224"/>
                    <a:pt x="282" y="247"/>
                    <a:pt x="253" y="247"/>
                  </a:cubicBezTo>
                  <a:cubicBezTo>
                    <a:pt x="225" y="247"/>
                    <a:pt x="201" y="224"/>
                    <a:pt x="201" y="195"/>
                  </a:cubicBezTo>
                  <a:cubicBezTo>
                    <a:pt x="201" y="184"/>
                    <a:pt x="204" y="174"/>
                    <a:pt x="210" y="166"/>
                  </a:cubicBezTo>
                  <a:cubicBezTo>
                    <a:pt x="178" y="134"/>
                    <a:pt x="178" y="134"/>
                    <a:pt x="178" y="134"/>
                  </a:cubicBezTo>
                  <a:cubicBezTo>
                    <a:pt x="171" y="138"/>
                    <a:pt x="163" y="141"/>
                    <a:pt x="155" y="141"/>
                  </a:cubicBezTo>
                  <a:cubicBezTo>
                    <a:pt x="130" y="141"/>
                    <a:pt x="110" y="121"/>
                    <a:pt x="110" y="96"/>
                  </a:cubicBezTo>
                  <a:cubicBezTo>
                    <a:pt x="110" y="72"/>
                    <a:pt x="130" y="52"/>
                    <a:pt x="155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78" name="Oval 24"/>
            <p:cNvSpPr>
              <a:spLocks noChangeArrowheads="1"/>
            </p:cNvSpPr>
            <p:nvPr/>
          </p:nvSpPr>
          <p:spPr bwMode="auto">
            <a:xfrm>
              <a:off x="17829213" y="6337300"/>
              <a:ext cx="147637" cy="1508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265932" y="3779005"/>
            <a:ext cx="241293" cy="189721"/>
            <a:chOff x="5348288" y="5818188"/>
            <a:chExt cx="1587500" cy="1246187"/>
          </a:xfrm>
        </p:grpSpPr>
        <p:sp>
          <p:nvSpPr>
            <p:cNvPr id="80" name="Freeform 79"/>
            <p:cNvSpPr>
              <a:spLocks noEditPoints="1"/>
            </p:cNvSpPr>
            <p:nvPr/>
          </p:nvSpPr>
          <p:spPr bwMode="auto">
            <a:xfrm>
              <a:off x="5348288" y="5818188"/>
              <a:ext cx="1587500" cy="263525"/>
            </a:xfrm>
            <a:custGeom>
              <a:avLst/>
              <a:gdLst>
                <a:gd name="T0" fmla="*/ 471 w 507"/>
                <a:gd name="T1" fmla="*/ 0 h 84"/>
                <a:gd name="T2" fmla="*/ 37 w 507"/>
                <a:gd name="T3" fmla="*/ 0 h 84"/>
                <a:gd name="T4" fmla="*/ 0 w 507"/>
                <a:gd name="T5" fmla="*/ 37 h 84"/>
                <a:gd name="T6" fmla="*/ 0 w 507"/>
                <a:gd name="T7" fmla="*/ 84 h 84"/>
                <a:gd name="T8" fmla="*/ 507 w 507"/>
                <a:gd name="T9" fmla="*/ 84 h 84"/>
                <a:gd name="T10" fmla="*/ 507 w 507"/>
                <a:gd name="T11" fmla="*/ 37 h 84"/>
                <a:gd name="T12" fmla="*/ 471 w 507"/>
                <a:gd name="T13" fmla="*/ 0 h 84"/>
                <a:gd name="T14" fmla="*/ 49 w 507"/>
                <a:gd name="T15" fmla="*/ 59 h 84"/>
                <a:gd name="T16" fmla="*/ 36 w 507"/>
                <a:gd name="T17" fmla="*/ 46 h 84"/>
                <a:gd name="T18" fmla="*/ 49 w 507"/>
                <a:gd name="T19" fmla="*/ 33 h 84"/>
                <a:gd name="T20" fmla="*/ 62 w 507"/>
                <a:gd name="T21" fmla="*/ 46 h 84"/>
                <a:gd name="T22" fmla="*/ 49 w 507"/>
                <a:gd name="T23" fmla="*/ 59 h 84"/>
                <a:gd name="T24" fmla="*/ 100 w 507"/>
                <a:gd name="T25" fmla="*/ 59 h 84"/>
                <a:gd name="T26" fmla="*/ 87 w 507"/>
                <a:gd name="T27" fmla="*/ 46 h 84"/>
                <a:gd name="T28" fmla="*/ 100 w 507"/>
                <a:gd name="T29" fmla="*/ 33 h 84"/>
                <a:gd name="T30" fmla="*/ 113 w 507"/>
                <a:gd name="T31" fmla="*/ 46 h 84"/>
                <a:gd name="T32" fmla="*/ 100 w 507"/>
                <a:gd name="T33" fmla="*/ 59 h 84"/>
                <a:gd name="T34" fmla="*/ 151 w 507"/>
                <a:gd name="T35" fmla="*/ 59 h 84"/>
                <a:gd name="T36" fmla="*/ 138 w 507"/>
                <a:gd name="T37" fmla="*/ 46 h 84"/>
                <a:gd name="T38" fmla="*/ 151 w 507"/>
                <a:gd name="T39" fmla="*/ 33 h 84"/>
                <a:gd name="T40" fmla="*/ 163 w 507"/>
                <a:gd name="T41" fmla="*/ 46 h 84"/>
                <a:gd name="T42" fmla="*/ 151 w 507"/>
                <a:gd name="T43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84">
                  <a:moveTo>
                    <a:pt x="47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07" y="84"/>
                    <a:pt x="507" y="84"/>
                    <a:pt x="507" y="84"/>
                  </a:cubicBezTo>
                  <a:cubicBezTo>
                    <a:pt x="507" y="37"/>
                    <a:pt x="507" y="37"/>
                    <a:pt x="507" y="37"/>
                  </a:cubicBezTo>
                  <a:cubicBezTo>
                    <a:pt x="507" y="17"/>
                    <a:pt x="491" y="0"/>
                    <a:pt x="471" y="0"/>
                  </a:cubicBezTo>
                  <a:close/>
                  <a:moveTo>
                    <a:pt x="49" y="59"/>
                  </a:moveTo>
                  <a:cubicBezTo>
                    <a:pt x="42" y="59"/>
                    <a:pt x="36" y="53"/>
                    <a:pt x="36" y="46"/>
                  </a:cubicBezTo>
                  <a:cubicBezTo>
                    <a:pt x="36" y="39"/>
                    <a:pt x="42" y="33"/>
                    <a:pt x="49" y="33"/>
                  </a:cubicBezTo>
                  <a:cubicBezTo>
                    <a:pt x="56" y="33"/>
                    <a:pt x="62" y="39"/>
                    <a:pt x="62" y="46"/>
                  </a:cubicBezTo>
                  <a:cubicBezTo>
                    <a:pt x="62" y="53"/>
                    <a:pt x="56" y="59"/>
                    <a:pt x="49" y="59"/>
                  </a:cubicBezTo>
                  <a:close/>
                  <a:moveTo>
                    <a:pt x="100" y="59"/>
                  </a:moveTo>
                  <a:cubicBezTo>
                    <a:pt x="93" y="59"/>
                    <a:pt x="87" y="53"/>
                    <a:pt x="87" y="46"/>
                  </a:cubicBezTo>
                  <a:cubicBezTo>
                    <a:pt x="87" y="39"/>
                    <a:pt x="93" y="33"/>
                    <a:pt x="100" y="33"/>
                  </a:cubicBezTo>
                  <a:cubicBezTo>
                    <a:pt x="107" y="33"/>
                    <a:pt x="113" y="39"/>
                    <a:pt x="113" y="46"/>
                  </a:cubicBezTo>
                  <a:cubicBezTo>
                    <a:pt x="113" y="53"/>
                    <a:pt x="107" y="59"/>
                    <a:pt x="100" y="59"/>
                  </a:cubicBezTo>
                  <a:close/>
                  <a:moveTo>
                    <a:pt x="151" y="59"/>
                  </a:moveTo>
                  <a:cubicBezTo>
                    <a:pt x="144" y="59"/>
                    <a:pt x="138" y="53"/>
                    <a:pt x="138" y="46"/>
                  </a:cubicBezTo>
                  <a:cubicBezTo>
                    <a:pt x="138" y="39"/>
                    <a:pt x="144" y="33"/>
                    <a:pt x="151" y="33"/>
                  </a:cubicBezTo>
                  <a:cubicBezTo>
                    <a:pt x="158" y="33"/>
                    <a:pt x="163" y="39"/>
                    <a:pt x="163" y="46"/>
                  </a:cubicBezTo>
                  <a:cubicBezTo>
                    <a:pt x="163" y="53"/>
                    <a:pt x="158" y="59"/>
                    <a:pt x="151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81" name="Freeform 80"/>
            <p:cNvSpPr>
              <a:spLocks noEditPoints="1"/>
            </p:cNvSpPr>
            <p:nvPr/>
          </p:nvSpPr>
          <p:spPr bwMode="auto">
            <a:xfrm>
              <a:off x="5348288" y="6111875"/>
              <a:ext cx="1587500" cy="952500"/>
            </a:xfrm>
            <a:custGeom>
              <a:avLst/>
              <a:gdLst>
                <a:gd name="T0" fmla="*/ 0 w 507"/>
                <a:gd name="T1" fmla="*/ 268 h 304"/>
                <a:gd name="T2" fmla="*/ 37 w 507"/>
                <a:gd name="T3" fmla="*/ 304 h 304"/>
                <a:gd name="T4" fmla="*/ 471 w 507"/>
                <a:gd name="T5" fmla="*/ 304 h 304"/>
                <a:gd name="T6" fmla="*/ 507 w 507"/>
                <a:gd name="T7" fmla="*/ 268 h 304"/>
                <a:gd name="T8" fmla="*/ 507 w 507"/>
                <a:gd name="T9" fmla="*/ 0 h 304"/>
                <a:gd name="T10" fmla="*/ 0 w 507"/>
                <a:gd name="T11" fmla="*/ 0 h 304"/>
                <a:gd name="T12" fmla="*/ 0 w 507"/>
                <a:gd name="T13" fmla="*/ 268 h 304"/>
                <a:gd name="T14" fmla="*/ 181 w 507"/>
                <a:gd name="T15" fmla="*/ 200 h 304"/>
                <a:gd name="T16" fmla="*/ 212 w 507"/>
                <a:gd name="T17" fmla="*/ 169 h 304"/>
                <a:gd name="T18" fmla="*/ 221 w 507"/>
                <a:gd name="T19" fmla="*/ 89 h 304"/>
                <a:gd name="T20" fmla="*/ 266 w 507"/>
                <a:gd name="T21" fmla="*/ 70 h 304"/>
                <a:gd name="T22" fmla="*/ 312 w 507"/>
                <a:gd name="T23" fmla="*/ 89 h 304"/>
                <a:gd name="T24" fmla="*/ 312 w 507"/>
                <a:gd name="T25" fmla="*/ 180 h 304"/>
                <a:gd name="T26" fmla="*/ 266 w 507"/>
                <a:gd name="T27" fmla="*/ 199 h 304"/>
                <a:gd name="T28" fmla="*/ 232 w 507"/>
                <a:gd name="T29" fmla="*/ 188 h 304"/>
                <a:gd name="T30" fmla="*/ 201 w 507"/>
                <a:gd name="T31" fmla="*/ 220 h 304"/>
                <a:gd name="T32" fmla="*/ 191 w 507"/>
                <a:gd name="T33" fmla="*/ 224 h 304"/>
                <a:gd name="T34" fmla="*/ 181 w 507"/>
                <a:gd name="T35" fmla="*/ 220 h 304"/>
                <a:gd name="T36" fmla="*/ 181 w 507"/>
                <a:gd name="T37" fmla="*/ 20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7" h="304">
                  <a:moveTo>
                    <a:pt x="0" y="268"/>
                  </a:moveTo>
                  <a:cubicBezTo>
                    <a:pt x="0" y="288"/>
                    <a:pt x="17" y="304"/>
                    <a:pt x="37" y="304"/>
                  </a:cubicBezTo>
                  <a:cubicBezTo>
                    <a:pt x="471" y="304"/>
                    <a:pt x="471" y="304"/>
                    <a:pt x="471" y="304"/>
                  </a:cubicBezTo>
                  <a:cubicBezTo>
                    <a:pt x="491" y="304"/>
                    <a:pt x="507" y="288"/>
                    <a:pt x="507" y="268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8"/>
                  </a:lnTo>
                  <a:close/>
                  <a:moveTo>
                    <a:pt x="181" y="200"/>
                  </a:moveTo>
                  <a:cubicBezTo>
                    <a:pt x="212" y="169"/>
                    <a:pt x="212" y="169"/>
                    <a:pt x="212" y="169"/>
                  </a:cubicBezTo>
                  <a:cubicBezTo>
                    <a:pt x="196" y="144"/>
                    <a:pt x="199" y="110"/>
                    <a:pt x="221" y="89"/>
                  </a:cubicBezTo>
                  <a:cubicBezTo>
                    <a:pt x="233" y="77"/>
                    <a:pt x="249" y="70"/>
                    <a:pt x="266" y="70"/>
                  </a:cubicBezTo>
                  <a:cubicBezTo>
                    <a:pt x="283" y="70"/>
                    <a:pt x="300" y="77"/>
                    <a:pt x="312" y="89"/>
                  </a:cubicBezTo>
                  <a:cubicBezTo>
                    <a:pt x="337" y="114"/>
                    <a:pt x="337" y="155"/>
                    <a:pt x="312" y="180"/>
                  </a:cubicBezTo>
                  <a:cubicBezTo>
                    <a:pt x="300" y="192"/>
                    <a:pt x="284" y="199"/>
                    <a:pt x="266" y="199"/>
                  </a:cubicBezTo>
                  <a:cubicBezTo>
                    <a:pt x="254" y="199"/>
                    <a:pt x="242" y="195"/>
                    <a:pt x="232" y="188"/>
                  </a:cubicBezTo>
                  <a:cubicBezTo>
                    <a:pt x="201" y="220"/>
                    <a:pt x="201" y="220"/>
                    <a:pt x="201" y="220"/>
                  </a:cubicBezTo>
                  <a:cubicBezTo>
                    <a:pt x="198" y="222"/>
                    <a:pt x="194" y="224"/>
                    <a:pt x="191" y="224"/>
                  </a:cubicBezTo>
                  <a:cubicBezTo>
                    <a:pt x="187" y="224"/>
                    <a:pt x="184" y="222"/>
                    <a:pt x="181" y="220"/>
                  </a:cubicBezTo>
                  <a:cubicBezTo>
                    <a:pt x="176" y="214"/>
                    <a:pt x="176" y="205"/>
                    <a:pt x="181" y="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  <p:sp>
          <p:nvSpPr>
            <p:cNvPr id="82" name="Freeform 81"/>
            <p:cNvSpPr/>
            <p:nvPr/>
          </p:nvSpPr>
          <p:spPr bwMode="auto">
            <a:xfrm>
              <a:off x="6040438" y="6403975"/>
              <a:ext cx="280987" cy="255587"/>
            </a:xfrm>
            <a:custGeom>
              <a:avLst/>
              <a:gdLst>
                <a:gd name="T0" fmla="*/ 45 w 90"/>
                <a:gd name="T1" fmla="*/ 82 h 82"/>
                <a:gd name="T2" fmla="*/ 74 w 90"/>
                <a:gd name="T3" fmla="*/ 70 h 82"/>
                <a:gd name="T4" fmla="*/ 74 w 90"/>
                <a:gd name="T5" fmla="*/ 12 h 82"/>
                <a:gd name="T6" fmla="*/ 45 w 90"/>
                <a:gd name="T7" fmla="*/ 0 h 82"/>
                <a:gd name="T8" fmla="*/ 16 w 90"/>
                <a:gd name="T9" fmla="*/ 12 h 82"/>
                <a:gd name="T10" fmla="*/ 16 w 90"/>
                <a:gd name="T11" fmla="*/ 70 h 82"/>
                <a:gd name="T12" fmla="*/ 45 w 90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82">
                  <a:moveTo>
                    <a:pt x="45" y="82"/>
                  </a:moveTo>
                  <a:cubicBezTo>
                    <a:pt x="56" y="82"/>
                    <a:pt x="67" y="78"/>
                    <a:pt x="74" y="70"/>
                  </a:cubicBezTo>
                  <a:cubicBezTo>
                    <a:pt x="90" y="54"/>
                    <a:pt x="90" y="28"/>
                    <a:pt x="74" y="12"/>
                  </a:cubicBezTo>
                  <a:cubicBezTo>
                    <a:pt x="67" y="5"/>
                    <a:pt x="56" y="0"/>
                    <a:pt x="45" y="0"/>
                  </a:cubicBezTo>
                  <a:cubicBezTo>
                    <a:pt x="34" y="0"/>
                    <a:pt x="24" y="5"/>
                    <a:pt x="16" y="12"/>
                  </a:cubicBezTo>
                  <a:cubicBezTo>
                    <a:pt x="0" y="28"/>
                    <a:pt x="0" y="54"/>
                    <a:pt x="16" y="70"/>
                  </a:cubicBezTo>
                  <a:cubicBezTo>
                    <a:pt x="24" y="78"/>
                    <a:pt x="34" y="82"/>
                    <a:pt x="45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1400"/>
            </a:p>
          </p:txBody>
        </p:sp>
      </p:grpSp>
      <p:sp>
        <p:nvSpPr>
          <p:cNvPr id="4" name="iṩḷiďê"/>
          <p:cNvSpPr/>
          <p:nvPr/>
        </p:nvSpPr>
        <p:spPr>
          <a:xfrm>
            <a:off x="1439052" y="1627254"/>
            <a:ext cx="1652633" cy="301025"/>
          </a:xfrm>
          <a:prstGeom prst="rect">
            <a:avLst/>
          </a:prstGeom>
        </p:spPr>
        <p:txBody>
          <a:bodyPr wrap="none" lIns="90000" tIns="46800" rIns="90000" bIns="46800" anchor="ctr" anchorCtr="1"/>
          <a:lstStyle/>
          <a:p>
            <a:pPr algn="ctr"/>
            <a:r>
              <a:rPr lang="zh-CN" altLang="en-US" sz="1600" b="1" dirty="0">
                <a:solidFill>
                  <a:srgbClr val="333399"/>
                </a:solidFill>
                <a:cs typeface="+mn-ea"/>
                <a:sym typeface="+mn-lt"/>
              </a:rPr>
              <a:t>求结点的层号 </a:t>
            </a:r>
            <a:endParaRPr lang="en-US" altLang="zh-CN" sz="1600" b="1" dirty="0">
              <a:solidFill>
                <a:srgbClr val="333399"/>
              </a:solidFill>
              <a:effectLst/>
            </a:endParaRPr>
          </a:p>
        </p:txBody>
      </p:sp>
      <p:sp>
        <p:nvSpPr>
          <p:cNvPr id="14" name="iṩḷiďê"/>
          <p:cNvSpPr/>
          <p:nvPr/>
        </p:nvSpPr>
        <p:spPr>
          <a:xfrm>
            <a:off x="1790645" y="2657929"/>
            <a:ext cx="680377" cy="301025"/>
          </a:xfrm>
          <a:prstGeom prst="rect">
            <a:avLst/>
          </a:prstGeom>
        </p:spPr>
        <p:txBody>
          <a:bodyPr wrap="none" lIns="90000" tIns="46800" rIns="90000" bIns="46800" anchor="ctr" anchorCtr="1"/>
          <a:lstStyle/>
          <a:p>
            <a:pPr fontAlgn="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1" dirty="0">
                <a:solidFill>
                  <a:srgbClr val="333399"/>
                </a:solidFill>
                <a:cs typeface="+mn-ea"/>
                <a:sym typeface="+mn-lt"/>
              </a:rPr>
              <a:t>求结点的度</a:t>
            </a:r>
            <a:endParaRPr lang="en-US" altLang="zh-CN" sz="1600" b="1" dirty="0">
              <a:solidFill>
                <a:srgbClr val="333399"/>
              </a:solidFill>
              <a:cs typeface="+mn-ea"/>
              <a:sym typeface="+mn-lt"/>
            </a:endParaRPr>
          </a:p>
        </p:txBody>
      </p:sp>
      <p:sp>
        <p:nvSpPr>
          <p:cNvPr id="17" name="iṩḷiďê"/>
          <p:cNvSpPr/>
          <p:nvPr/>
        </p:nvSpPr>
        <p:spPr>
          <a:xfrm>
            <a:off x="1544565" y="3580656"/>
            <a:ext cx="1652633" cy="476936"/>
          </a:xfrm>
          <a:prstGeom prst="rect">
            <a:avLst/>
          </a:prstGeom>
        </p:spPr>
        <p:txBody>
          <a:bodyPr wrap="none" lIns="90000" tIns="46800" rIns="90000" bIns="46800" anchor="ctr" anchorCtr="1"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1" dirty="0">
                <a:solidFill>
                  <a:srgbClr val="333399"/>
                </a:solidFill>
                <a:cs typeface="+mn-ea"/>
                <a:sym typeface="+mn-lt"/>
              </a:rPr>
              <a:t>求二叉树</a:t>
            </a:r>
            <a:r>
              <a:rPr lang="en-US" altLang="zh-CN" sz="1600" b="1" dirty="0">
                <a:solidFill>
                  <a:srgbClr val="333399"/>
                </a:solidFill>
                <a:cs typeface="+mn-ea"/>
                <a:sym typeface="+mn-lt"/>
              </a:rPr>
              <a:t>T</a:t>
            </a:r>
            <a:r>
              <a:rPr lang="zh-CN" altLang="en-US" sz="1600" b="1" dirty="0">
                <a:solidFill>
                  <a:srgbClr val="333399"/>
                </a:solidFill>
                <a:cs typeface="+mn-ea"/>
                <a:sym typeface="+mn-lt"/>
              </a:rPr>
              <a:t>的深度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19" name="iṩḷiďê"/>
          <p:cNvSpPr/>
          <p:nvPr/>
        </p:nvSpPr>
        <p:spPr>
          <a:xfrm>
            <a:off x="4910335" y="1615541"/>
            <a:ext cx="893111" cy="301025"/>
          </a:xfrm>
          <a:prstGeom prst="rect">
            <a:avLst/>
          </a:prstGeom>
        </p:spPr>
        <p:txBody>
          <a:bodyPr wrap="none" lIns="90000" tIns="46800" rIns="90000" bIns="46800" anchor="ctr" anchorCtr="1"/>
          <a:lstStyle/>
          <a:p>
            <a:pPr>
              <a:lnSpc>
                <a:spcPct val="130000"/>
              </a:lnSpc>
            </a:pPr>
            <a:endParaRPr lang="en-US" altLang="zh-CN" sz="1600" b="1" dirty="0">
              <a:solidFill>
                <a:srgbClr val="333399"/>
              </a:solidFill>
              <a:effectLst/>
            </a:endParaRPr>
          </a:p>
        </p:txBody>
      </p:sp>
      <p:sp>
        <p:nvSpPr>
          <p:cNvPr id="21" name="iṩḷiďê"/>
          <p:cNvSpPr/>
          <p:nvPr/>
        </p:nvSpPr>
        <p:spPr>
          <a:xfrm>
            <a:off x="5110251" y="2657929"/>
            <a:ext cx="823972" cy="301025"/>
          </a:xfrm>
          <a:prstGeom prst="rect">
            <a:avLst/>
          </a:prstGeom>
        </p:spPr>
        <p:txBody>
          <a:bodyPr wrap="none" lIns="90000" tIns="46800" rIns="90000" bIns="46800" anchor="ctr" anchorCtr="1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1" dirty="0">
                <a:solidFill>
                  <a:srgbClr val="333399"/>
                </a:solidFill>
                <a:cs typeface="+mn-ea"/>
                <a:sym typeface="+mn-lt"/>
              </a:rPr>
              <a:t>删除一个结点</a:t>
            </a:r>
            <a:endParaRPr lang="en-US" altLang="zh-CN" sz="1600" b="1" dirty="0">
              <a:solidFill>
                <a:srgbClr val="333399"/>
              </a:solidFill>
              <a:cs typeface="+mn-ea"/>
              <a:sym typeface="+mn-lt"/>
            </a:endParaRPr>
          </a:p>
        </p:txBody>
      </p:sp>
      <p:sp>
        <p:nvSpPr>
          <p:cNvPr id="23" name="iṩḷiďê"/>
          <p:cNvSpPr/>
          <p:nvPr/>
        </p:nvSpPr>
        <p:spPr>
          <a:xfrm>
            <a:off x="5216090" y="3632226"/>
            <a:ext cx="1652633" cy="301025"/>
          </a:xfrm>
          <a:prstGeom prst="rect">
            <a:avLst/>
          </a:prstGeom>
        </p:spPr>
        <p:txBody>
          <a:bodyPr wrap="none" lIns="90000" tIns="46800" rIns="90000" bIns="46800" anchor="ctr" anchorCtr="1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1" dirty="0">
                <a:solidFill>
                  <a:srgbClr val="333399"/>
                </a:solidFill>
                <a:cs typeface="+mn-ea"/>
                <a:sym typeface="+mn-lt"/>
              </a:rPr>
              <a:t>求二叉树</a:t>
            </a:r>
            <a:r>
              <a:rPr lang="en-US" altLang="zh-CN" sz="1600" b="1" dirty="0">
                <a:solidFill>
                  <a:srgbClr val="333399"/>
                </a:solidFill>
                <a:cs typeface="+mn-ea"/>
                <a:sym typeface="+mn-lt"/>
              </a:rPr>
              <a:t>T</a:t>
            </a:r>
            <a:r>
              <a:rPr lang="zh-CN" altLang="en-US" sz="1600" b="1" dirty="0">
                <a:solidFill>
                  <a:srgbClr val="333399"/>
                </a:solidFill>
                <a:cs typeface="+mn-ea"/>
                <a:sym typeface="+mn-lt"/>
              </a:rPr>
              <a:t>的叶子</a:t>
            </a:r>
            <a:r>
              <a:rPr lang="en-US" altLang="zh-CN" sz="1600" b="1" dirty="0">
                <a:solidFill>
                  <a:srgbClr val="333399"/>
                </a:solidFill>
                <a:cs typeface="+mn-ea"/>
                <a:sym typeface="+mn-lt"/>
              </a:rPr>
              <a:t>/</a:t>
            </a:r>
            <a:r>
              <a:rPr lang="zh-CN" altLang="en-US" sz="1600" b="1" dirty="0">
                <a:solidFill>
                  <a:srgbClr val="333399"/>
                </a:solidFill>
                <a:cs typeface="+mn-ea"/>
                <a:sym typeface="+mn-lt"/>
              </a:rPr>
              <a:t>非叶子 </a:t>
            </a:r>
            <a:endParaRPr lang="en-US" altLang="zh-CN" sz="1600" b="1" dirty="0">
              <a:solidFill>
                <a:srgbClr val="333399"/>
              </a:solidFill>
              <a:cs typeface="+mn-ea"/>
              <a:sym typeface="+mn-lt"/>
            </a:endParaRPr>
          </a:p>
        </p:txBody>
      </p:sp>
      <p:sp>
        <p:nvSpPr>
          <p:cNvPr id="85" name="文本框 37">
            <a:extLst>
              <a:ext uri="{FF2B5EF4-FFF2-40B4-BE49-F238E27FC236}">
                <a16:creationId xmlns:a16="http://schemas.microsoft.com/office/drawing/2014/main" id="{034C0116-2689-4A88-9576-2855DD58C70D}"/>
              </a:ext>
            </a:extLst>
          </p:cNvPr>
          <p:cNvSpPr txBox="1"/>
          <p:nvPr/>
        </p:nvSpPr>
        <p:spPr>
          <a:xfrm>
            <a:off x="392717" y="184743"/>
            <a:ext cx="3259160" cy="5305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6.2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二叉树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(binary tree)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84CC5AD-11AC-4CFF-A0CC-8060AF9B8899}"/>
              </a:ext>
            </a:extLst>
          </p:cNvPr>
          <p:cNvSpPr txBox="1"/>
          <p:nvPr/>
        </p:nvSpPr>
        <p:spPr>
          <a:xfrm>
            <a:off x="924077" y="792259"/>
            <a:ext cx="3259160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  <a:sym typeface="+mn-lt"/>
              </a:rPr>
              <a:t>二叉树的基本操作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E9A4DB57-FBD5-4397-9353-400C00B7EE24}"/>
              </a:ext>
            </a:extLst>
          </p:cNvPr>
          <p:cNvSpPr txBox="1"/>
          <p:nvPr/>
        </p:nvSpPr>
        <p:spPr>
          <a:xfrm>
            <a:off x="4782459" y="1577804"/>
            <a:ext cx="1744410" cy="381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333399"/>
                </a:solidFill>
                <a:latin typeface="+mn-lt"/>
                <a:ea typeface="+mn-ea"/>
                <a:cs typeface="+mn-ea"/>
                <a:sym typeface="+mn-lt"/>
              </a:rPr>
              <a:t>插入一个结点</a:t>
            </a:r>
            <a:endParaRPr lang="zh-CN" altLang="en-US" sz="1600" b="1" dirty="0">
              <a:solidFill>
                <a:srgbClr val="333399"/>
              </a:solidFill>
              <a:cs typeface="+mn-ea"/>
              <a:sym typeface="+mn-lt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E8B941A-C4F3-45A7-A545-5BEB34201ED4}"/>
              </a:ext>
            </a:extLst>
          </p:cNvPr>
          <p:cNvSpPr txBox="1"/>
          <p:nvPr/>
        </p:nvSpPr>
        <p:spPr>
          <a:xfrm>
            <a:off x="5921850" y="371311"/>
            <a:ext cx="2741348" cy="874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分为三类：</a:t>
            </a:r>
            <a:endParaRPr lang="en-US" altLang="zh-CN" sz="18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cs typeface="+mn-ea"/>
                <a:sym typeface="+mn-lt"/>
              </a:rPr>
              <a:t>查找类、插入类、删除类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37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39" grpId="0" animBg="1"/>
      <p:bldP spid="42" grpId="0" animBg="1"/>
      <p:bldP spid="45" grpId="0" animBg="1"/>
      <p:bldP spid="48" grpId="0" animBg="1"/>
      <p:bldP spid="4" grpId="0"/>
      <p:bldP spid="14" grpId="0"/>
      <p:bldP spid="17" grpId="0"/>
      <p:bldP spid="19" grpId="0"/>
      <p:bldP spid="21" grpId="0"/>
      <p:bldP spid="23" grpId="0"/>
      <p:bldP spid="87" grpId="0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3175" y="2980167"/>
            <a:ext cx="2162907" cy="2207148"/>
          </a:xfrm>
          <a:prstGeom prst="rect">
            <a:avLst/>
          </a:prstGeom>
        </p:spPr>
      </p:pic>
      <p:sp>
        <p:nvSpPr>
          <p:cNvPr id="4" name="文本框 37">
            <a:extLst>
              <a:ext uri="{FF2B5EF4-FFF2-40B4-BE49-F238E27FC236}">
                <a16:creationId xmlns:a16="http://schemas.microsoft.com/office/drawing/2014/main" id="{E51CCFBB-6223-4AC2-BC0E-8C261C978B5F}"/>
              </a:ext>
            </a:extLst>
          </p:cNvPr>
          <p:cNvSpPr txBox="1"/>
          <p:nvPr/>
        </p:nvSpPr>
        <p:spPr>
          <a:xfrm>
            <a:off x="392717" y="184743"/>
            <a:ext cx="3259160" cy="5305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6.2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二叉树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(binary tree)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262C38-3E20-440C-8BBD-13D3604D2B33}"/>
              </a:ext>
            </a:extLst>
          </p:cNvPr>
          <p:cNvSpPr txBox="1"/>
          <p:nvPr/>
        </p:nvSpPr>
        <p:spPr>
          <a:xfrm>
            <a:off x="924077" y="792259"/>
            <a:ext cx="3259160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  <a:sym typeface="+mn-lt"/>
              </a:rPr>
              <a:t>二叉树的基本操作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830410-86D5-48FF-90A3-1E2C8EFC6341}"/>
              </a:ext>
            </a:extLst>
          </p:cNvPr>
          <p:cNvSpPr txBox="1"/>
          <p:nvPr/>
        </p:nvSpPr>
        <p:spPr>
          <a:xfrm>
            <a:off x="1331640" y="1289570"/>
            <a:ext cx="90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查找类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0D190D-A7FC-4139-80EF-8EC9EE3601CA}"/>
              </a:ext>
            </a:extLst>
          </p:cNvPr>
          <p:cNvSpPr txBox="1"/>
          <p:nvPr/>
        </p:nvSpPr>
        <p:spPr>
          <a:xfrm>
            <a:off x="1331640" y="1571125"/>
            <a:ext cx="5112568" cy="1496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Root(T);                  Value(T, e);            Parent(T, e);</a:t>
            </a:r>
          </a:p>
          <a:p>
            <a:pPr>
              <a:lnSpc>
                <a:spcPct val="130000"/>
              </a:lnSpc>
            </a:pPr>
            <a:r>
              <a:rPr lang="en-US" altLang="zh-CN" dirty="0" err="1"/>
              <a:t>LeftChild</a:t>
            </a:r>
            <a:r>
              <a:rPr lang="en-US" altLang="zh-CN" dirty="0"/>
              <a:t>(T, e);       </a:t>
            </a:r>
            <a:r>
              <a:rPr lang="en-US" altLang="zh-CN" dirty="0" err="1"/>
              <a:t>RightChild</a:t>
            </a:r>
            <a:r>
              <a:rPr lang="en-US" altLang="zh-CN" dirty="0"/>
              <a:t>(T, e);   </a:t>
            </a:r>
          </a:p>
          <a:p>
            <a:pPr>
              <a:lnSpc>
                <a:spcPct val="130000"/>
              </a:lnSpc>
            </a:pPr>
            <a:r>
              <a:rPr lang="en-US" altLang="zh-CN" dirty="0" err="1"/>
              <a:t>LeftSibling</a:t>
            </a:r>
            <a:r>
              <a:rPr lang="en-US" altLang="zh-CN" dirty="0"/>
              <a:t>(T, e);    </a:t>
            </a:r>
            <a:r>
              <a:rPr lang="en-US" altLang="zh-CN" dirty="0" err="1"/>
              <a:t>RightSibling</a:t>
            </a:r>
            <a:r>
              <a:rPr lang="en-US" altLang="zh-CN" dirty="0"/>
              <a:t>(T, e);  </a:t>
            </a:r>
          </a:p>
          <a:p>
            <a:pPr>
              <a:lnSpc>
                <a:spcPct val="130000"/>
              </a:lnSpc>
            </a:pPr>
            <a:r>
              <a:rPr lang="en-US" altLang="zh-CN" dirty="0" err="1"/>
              <a:t>BiTreeEmpty</a:t>
            </a:r>
            <a:r>
              <a:rPr lang="en-US" altLang="zh-CN" dirty="0"/>
              <a:t>(T);    </a:t>
            </a:r>
            <a:r>
              <a:rPr lang="en-US" altLang="zh-CN" dirty="0" err="1"/>
              <a:t>BiTreeDepth</a:t>
            </a:r>
            <a:r>
              <a:rPr lang="en-US" altLang="zh-CN" dirty="0"/>
              <a:t>(T);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6B00DD-56D2-493F-8EAF-7ACC1C1E19AF}"/>
              </a:ext>
            </a:extLst>
          </p:cNvPr>
          <p:cNvSpPr txBox="1"/>
          <p:nvPr/>
        </p:nvSpPr>
        <p:spPr>
          <a:xfrm>
            <a:off x="1438768" y="3164834"/>
            <a:ext cx="158594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+mn-lt"/>
                <a:ea typeface="+mn-ea"/>
                <a:cs typeface="+mn-ea"/>
                <a:sym typeface="+mn-lt"/>
              </a:rPr>
              <a:t>二叉树的遍历</a:t>
            </a: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1DC0C8A-18A0-4640-B9C5-AFA23DFA6F10}"/>
              </a:ext>
            </a:extLst>
          </p:cNvPr>
          <p:cNvGrpSpPr/>
          <p:nvPr/>
        </p:nvGrpSpPr>
        <p:grpSpPr>
          <a:xfrm>
            <a:off x="3293165" y="3164834"/>
            <a:ext cx="3151043" cy="1496821"/>
            <a:chOff x="3303208" y="3203575"/>
            <a:chExt cx="3151043" cy="1496821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01D2514-3BD5-47F2-9193-758E27C40FF1}"/>
                </a:ext>
              </a:extLst>
            </p:cNvPr>
            <p:cNvSpPr txBox="1"/>
            <p:nvPr/>
          </p:nvSpPr>
          <p:spPr>
            <a:xfrm>
              <a:off x="3303208" y="3203575"/>
              <a:ext cx="3151043" cy="149682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fr-FR" altLang="zh-CN" dirty="0"/>
                <a:t>PreOrderTraverse(T, Visit()); InOrderTraverse(T, Visit()); PostOrderTraverse(T, Visit()); LevelOrderTraverse(T, Visit()); </a:t>
              </a:r>
              <a:endParaRPr lang="zh-CN" altLang="en-US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F3A49333-00E9-4C45-AF02-268E9D572407}"/>
                </a:ext>
              </a:extLst>
            </p:cNvPr>
            <p:cNvSpPr/>
            <p:nvPr/>
          </p:nvSpPr>
          <p:spPr>
            <a:xfrm>
              <a:off x="3303208" y="3203576"/>
              <a:ext cx="3032988" cy="149682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6D7AF3A-3156-447D-8A23-F5CBD6060573}"/>
                </a:ext>
              </a:extLst>
            </p:cNvPr>
            <p:cNvSpPr/>
            <p:nvPr/>
          </p:nvSpPr>
          <p:spPr>
            <a:xfrm>
              <a:off x="3303208" y="3203575"/>
              <a:ext cx="3032988" cy="149682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31F9AD1-3442-4553-843D-7EEE601C896A}"/>
              </a:ext>
            </a:extLst>
          </p:cNvPr>
          <p:cNvGrpSpPr/>
          <p:nvPr/>
        </p:nvGrpSpPr>
        <p:grpSpPr>
          <a:xfrm>
            <a:off x="6450591" y="3164834"/>
            <a:ext cx="2273234" cy="369332"/>
            <a:chOff x="6450591" y="3164834"/>
            <a:chExt cx="2273234" cy="369332"/>
          </a:xfrm>
        </p:grpSpPr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4DB0FB8F-8C7C-48F3-ACE6-05B74026E4C7}"/>
                </a:ext>
              </a:extLst>
            </p:cNvPr>
            <p:cNvSpPr/>
            <p:nvPr/>
          </p:nvSpPr>
          <p:spPr>
            <a:xfrm rot="10800000">
              <a:off x="6450591" y="3323483"/>
              <a:ext cx="288032" cy="100921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3D0A873-C24E-48F2-8B95-0964E9C5C1C2}"/>
                </a:ext>
              </a:extLst>
            </p:cNvPr>
            <p:cNvSpPr txBox="1"/>
            <p:nvPr/>
          </p:nvSpPr>
          <p:spPr>
            <a:xfrm>
              <a:off x="6804248" y="3164834"/>
              <a:ext cx="19195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博洋行书 7000" panose="02000600000000000000" pitchFamily="2" charset="-122"/>
                  <a:sym typeface="+mn-lt"/>
                </a:rPr>
                <a:t>前序遍历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博洋行书 7000" panose="02000600000000000000" pitchFamily="2" charset="-122"/>
                  <a:sym typeface="+mn-lt"/>
                </a:rPr>
                <a:t>(</a:t>
              </a: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博洋行书 7000" panose="02000600000000000000" pitchFamily="2" charset="-122"/>
                  <a:sym typeface="+mn-lt"/>
                </a:rPr>
                <a:t>根左右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博洋行书 7000" panose="02000600000000000000" pitchFamily="2" charset="-122"/>
                  <a:sym typeface="+mn-lt"/>
                </a:rPr>
                <a:t>)</a:t>
              </a:r>
              <a:endParaRPr lang="zh-CN" altLang="en-US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1BA3FE4-D34F-4377-A857-5D053115F194}"/>
              </a:ext>
            </a:extLst>
          </p:cNvPr>
          <p:cNvGrpSpPr/>
          <p:nvPr/>
        </p:nvGrpSpPr>
        <p:grpSpPr>
          <a:xfrm>
            <a:off x="6452018" y="3534166"/>
            <a:ext cx="2273234" cy="369332"/>
            <a:chOff x="6450591" y="3164834"/>
            <a:chExt cx="2273234" cy="369332"/>
          </a:xfrm>
        </p:grpSpPr>
        <p:sp>
          <p:nvSpPr>
            <p:cNvPr id="25" name="箭头: 右 24">
              <a:extLst>
                <a:ext uri="{FF2B5EF4-FFF2-40B4-BE49-F238E27FC236}">
                  <a16:creationId xmlns:a16="http://schemas.microsoft.com/office/drawing/2014/main" id="{3B4302DD-D353-4082-BB40-23E6455F3797}"/>
                </a:ext>
              </a:extLst>
            </p:cNvPr>
            <p:cNvSpPr/>
            <p:nvPr/>
          </p:nvSpPr>
          <p:spPr>
            <a:xfrm rot="10800000">
              <a:off x="6450591" y="3323483"/>
              <a:ext cx="288032" cy="100921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C250D52-2A23-463B-9004-2C99C5D63258}"/>
                </a:ext>
              </a:extLst>
            </p:cNvPr>
            <p:cNvSpPr txBox="1"/>
            <p:nvPr/>
          </p:nvSpPr>
          <p:spPr>
            <a:xfrm>
              <a:off x="6804248" y="3164834"/>
              <a:ext cx="19195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博洋行书 7000" panose="02000600000000000000" pitchFamily="2" charset="-122"/>
                  <a:sym typeface="+mn-lt"/>
                </a:rPr>
                <a:t>中序遍历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博洋行书 7000" panose="02000600000000000000" pitchFamily="2" charset="-122"/>
                  <a:sym typeface="+mn-lt"/>
                </a:rPr>
                <a:t>(</a:t>
              </a: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博洋行书 7000" panose="02000600000000000000" pitchFamily="2" charset="-122"/>
                  <a:sym typeface="+mn-lt"/>
                </a:rPr>
                <a:t>左根右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博洋行书 7000" panose="02000600000000000000" pitchFamily="2" charset="-122"/>
                  <a:sym typeface="+mn-lt"/>
                </a:rPr>
                <a:t>)</a:t>
              </a:r>
              <a:endParaRPr lang="zh-CN" altLang="en-US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26C191B-2AD2-4E09-9212-305DC5FA3CD3}"/>
              </a:ext>
            </a:extLst>
          </p:cNvPr>
          <p:cNvGrpSpPr/>
          <p:nvPr/>
        </p:nvGrpSpPr>
        <p:grpSpPr>
          <a:xfrm>
            <a:off x="6444208" y="3899075"/>
            <a:ext cx="2273234" cy="369332"/>
            <a:chOff x="6450591" y="3164834"/>
            <a:chExt cx="2273234" cy="369332"/>
          </a:xfrm>
        </p:grpSpPr>
        <p:sp>
          <p:nvSpPr>
            <p:cNvPr id="28" name="箭头: 右 27">
              <a:extLst>
                <a:ext uri="{FF2B5EF4-FFF2-40B4-BE49-F238E27FC236}">
                  <a16:creationId xmlns:a16="http://schemas.microsoft.com/office/drawing/2014/main" id="{59C75A90-D4FE-4A88-8034-4F06805A6ED4}"/>
                </a:ext>
              </a:extLst>
            </p:cNvPr>
            <p:cNvSpPr/>
            <p:nvPr/>
          </p:nvSpPr>
          <p:spPr>
            <a:xfrm rot="10800000">
              <a:off x="6450591" y="3323483"/>
              <a:ext cx="288032" cy="100921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012C07C-9764-431A-B696-7A08F1C468AA}"/>
                </a:ext>
              </a:extLst>
            </p:cNvPr>
            <p:cNvSpPr txBox="1"/>
            <p:nvPr/>
          </p:nvSpPr>
          <p:spPr>
            <a:xfrm>
              <a:off x="6804248" y="3164834"/>
              <a:ext cx="19195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博洋行书 7000" panose="02000600000000000000" pitchFamily="2" charset="-122"/>
                  <a:sym typeface="+mn-lt"/>
                </a:rPr>
                <a:t>后序遍历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博洋行书 7000" panose="02000600000000000000" pitchFamily="2" charset="-122"/>
                  <a:sym typeface="+mn-lt"/>
                </a:rPr>
                <a:t>(</a:t>
              </a: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博洋行书 7000" panose="02000600000000000000" pitchFamily="2" charset="-122"/>
                  <a:sym typeface="+mn-lt"/>
                </a:rPr>
                <a:t>左右根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博洋行书 7000" panose="02000600000000000000" pitchFamily="2" charset="-122"/>
                  <a:sym typeface="+mn-lt"/>
                </a:rPr>
                <a:t>)</a:t>
              </a:r>
              <a:endParaRPr lang="zh-CN" altLang="en-US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4E4C28A-9492-4A2A-800E-2B5EA6E9B426}"/>
              </a:ext>
            </a:extLst>
          </p:cNvPr>
          <p:cNvGrpSpPr/>
          <p:nvPr/>
        </p:nvGrpSpPr>
        <p:grpSpPr>
          <a:xfrm>
            <a:off x="6457554" y="4269674"/>
            <a:ext cx="2273234" cy="646331"/>
            <a:chOff x="6450591" y="3164834"/>
            <a:chExt cx="2273234" cy="646331"/>
          </a:xfrm>
        </p:grpSpPr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F82EE07C-C061-4668-B950-3B6314FF4558}"/>
                </a:ext>
              </a:extLst>
            </p:cNvPr>
            <p:cNvSpPr/>
            <p:nvPr/>
          </p:nvSpPr>
          <p:spPr>
            <a:xfrm rot="10800000">
              <a:off x="6450591" y="3323483"/>
              <a:ext cx="288032" cy="100921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FAFA247-843B-4CC0-966A-48E00EF1683F}"/>
                </a:ext>
              </a:extLst>
            </p:cNvPr>
            <p:cNvSpPr txBox="1"/>
            <p:nvPr/>
          </p:nvSpPr>
          <p:spPr>
            <a:xfrm>
              <a:off x="6804248" y="3164834"/>
              <a:ext cx="191957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博洋行书 7000" panose="02000600000000000000" pitchFamily="2" charset="-122"/>
                  <a:sym typeface="+mn-lt"/>
                </a:rPr>
                <a:t>层序遍历：自上而下、自左至右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403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3175" y="2980167"/>
            <a:ext cx="2162907" cy="2207148"/>
          </a:xfrm>
          <a:prstGeom prst="rect">
            <a:avLst/>
          </a:prstGeom>
        </p:spPr>
      </p:pic>
      <p:sp>
        <p:nvSpPr>
          <p:cNvPr id="4" name="文本框 37">
            <a:extLst>
              <a:ext uri="{FF2B5EF4-FFF2-40B4-BE49-F238E27FC236}">
                <a16:creationId xmlns:a16="http://schemas.microsoft.com/office/drawing/2014/main" id="{E51CCFBB-6223-4AC2-BC0E-8C261C978B5F}"/>
              </a:ext>
            </a:extLst>
          </p:cNvPr>
          <p:cNvSpPr txBox="1"/>
          <p:nvPr/>
        </p:nvSpPr>
        <p:spPr>
          <a:xfrm>
            <a:off x="392717" y="184743"/>
            <a:ext cx="3259160" cy="5305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6.2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二叉树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(binary tree)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262C38-3E20-440C-8BBD-13D3604D2B33}"/>
              </a:ext>
            </a:extLst>
          </p:cNvPr>
          <p:cNvSpPr txBox="1"/>
          <p:nvPr/>
        </p:nvSpPr>
        <p:spPr>
          <a:xfrm>
            <a:off x="924077" y="792259"/>
            <a:ext cx="3259160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  <a:sym typeface="+mn-lt"/>
              </a:rPr>
              <a:t>二叉树的基本操作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830410-86D5-48FF-90A3-1E2C8EFC6341}"/>
              </a:ext>
            </a:extLst>
          </p:cNvPr>
          <p:cNvSpPr txBox="1"/>
          <p:nvPr/>
        </p:nvSpPr>
        <p:spPr>
          <a:xfrm>
            <a:off x="2879812" y="1424466"/>
            <a:ext cx="90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插入类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0D190D-A7FC-4139-80EF-8EC9EE3601CA}"/>
              </a:ext>
            </a:extLst>
          </p:cNvPr>
          <p:cNvSpPr txBox="1"/>
          <p:nvPr/>
        </p:nvSpPr>
        <p:spPr>
          <a:xfrm>
            <a:off x="1760025" y="1927222"/>
            <a:ext cx="2986339" cy="14968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/>
              <a:t>InitBiTree</a:t>
            </a:r>
            <a:r>
              <a:rPr lang="en-US" altLang="zh-CN" dirty="0"/>
              <a:t>(&amp;T); 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Assign(T, &amp;e, value); </a:t>
            </a:r>
          </a:p>
          <a:p>
            <a:pPr>
              <a:lnSpc>
                <a:spcPct val="130000"/>
              </a:lnSpc>
            </a:pPr>
            <a:r>
              <a:rPr lang="en-US" altLang="zh-CN" dirty="0" err="1"/>
              <a:t>CreateBiTree</a:t>
            </a:r>
            <a:r>
              <a:rPr lang="en-US" altLang="zh-CN" dirty="0"/>
              <a:t>(&amp;T, definition); </a:t>
            </a:r>
          </a:p>
          <a:p>
            <a:pPr>
              <a:lnSpc>
                <a:spcPct val="130000"/>
              </a:lnSpc>
            </a:pPr>
            <a:r>
              <a:rPr lang="en-US" altLang="zh-CN" dirty="0" err="1"/>
              <a:t>InsertChild</a:t>
            </a:r>
            <a:r>
              <a:rPr lang="en-US" altLang="zh-CN" dirty="0"/>
              <a:t>(T, p, LR, c);</a:t>
            </a:r>
            <a:endParaRPr lang="zh-CN" altLang="en-US" dirty="0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5C7C6F26-61FA-4681-BBB3-6A562F758982}"/>
              </a:ext>
            </a:extLst>
          </p:cNvPr>
          <p:cNvSpPr/>
          <p:nvPr/>
        </p:nvSpPr>
        <p:spPr>
          <a:xfrm>
            <a:off x="1365351" y="2114483"/>
            <a:ext cx="288032" cy="867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C6175941-6479-4A9F-A5E2-6B89F2314514}"/>
              </a:ext>
            </a:extLst>
          </p:cNvPr>
          <p:cNvSpPr/>
          <p:nvPr/>
        </p:nvSpPr>
        <p:spPr>
          <a:xfrm>
            <a:off x="1379316" y="2479975"/>
            <a:ext cx="288032" cy="867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96BB0FBE-7C69-4980-A94F-9654AAB9EDDD}"/>
              </a:ext>
            </a:extLst>
          </p:cNvPr>
          <p:cNvSpPr/>
          <p:nvPr/>
        </p:nvSpPr>
        <p:spPr>
          <a:xfrm>
            <a:off x="1365351" y="2817714"/>
            <a:ext cx="288032" cy="867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B5BDA85A-94F3-4046-8228-4B55A2F74F0F}"/>
              </a:ext>
            </a:extLst>
          </p:cNvPr>
          <p:cNvSpPr/>
          <p:nvPr/>
        </p:nvSpPr>
        <p:spPr>
          <a:xfrm>
            <a:off x="1365351" y="3198820"/>
            <a:ext cx="288032" cy="867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E3E9CC3-0B18-427E-B605-3E5B79891008}"/>
              </a:ext>
            </a:extLst>
          </p:cNvPr>
          <p:cNvSpPr txBox="1"/>
          <p:nvPr/>
        </p:nvSpPr>
        <p:spPr>
          <a:xfrm>
            <a:off x="6444208" y="1424466"/>
            <a:ext cx="9001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删除类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01D925C-D822-4E63-B71D-BDADF48EF283}"/>
              </a:ext>
            </a:extLst>
          </p:cNvPr>
          <p:cNvSpPr txBox="1"/>
          <p:nvPr/>
        </p:nvSpPr>
        <p:spPr>
          <a:xfrm>
            <a:off x="5580112" y="1996480"/>
            <a:ext cx="2446279" cy="1289071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ClearBiTree(&amp;T); </a:t>
            </a:r>
            <a:r>
              <a:rPr lang="en-US" altLang="zh-CN" dirty="0" err="1"/>
              <a:t>DestroyBiTree</a:t>
            </a:r>
            <a:r>
              <a:rPr lang="en-US" altLang="zh-CN" dirty="0"/>
              <a:t>(&amp;T); 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DeleteChild</a:t>
            </a:r>
            <a:r>
              <a:rPr lang="en-US" altLang="zh-CN" dirty="0"/>
              <a:t>(T, p, LR); </a:t>
            </a:r>
            <a:endParaRPr lang="zh-CN" altLang="en-US" dirty="0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6B51A648-0405-4160-9987-D88AA74B36F4}"/>
              </a:ext>
            </a:extLst>
          </p:cNvPr>
          <p:cNvSpPr/>
          <p:nvPr/>
        </p:nvSpPr>
        <p:spPr>
          <a:xfrm>
            <a:off x="5252713" y="2244728"/>
            <a:ext cx="288032" cy="8673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AD600013-6CCB-433B-A127-B83DF0931529}"/>
              </a:ext>
            </a:extLst>
          </p:cNvPr>
          <p:cNvSpPr/>
          <p:nvPr/>
        </p:nvSpPr>
        <p:spPr>
          <a:xfrm>
            <a:off x="5252713" y="2637615"/>
            <a:ext cx="288032" cy="8673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22B56CA6-0919-481B-AB8E-C83E3C1FFD53}"/>
              </a:ext>
            </a:extLst>
          </p:cNvPr>
          <p:cNvSpPr/>
          <p:nvPr/>
        </p:nvSpPr>
        <p:spPr>
          <a:xfrm>
            <a:off x="5252713" y="3019946"/>
            <a:ext cx="288032" cy="8673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44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3175" y="2980167"/>
            <a:ext cx="2162907" cy="2207148"/>
          </a:xfrm>
          <a:prstGeom prst="rect">
            <a:avLst/>
          </a:prstGeom>
        </p:spPr>
      </p:pic>
      <p:sp>
        <p:nvSpPr>
          <p:cNvPr id="83" name="Text Box 26">
            <a:extLst>
              <a:ext uri="{FF2B5EF4-FFF2-40B4-BE49-F238E27FC236}">
                <a16:creationId xmlns:a16="http://schemas.microsoft.com/office/drawing/2014/main" id="{2D60C659-7404-4F50-80BA-AB7A836EF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379" y="3212296"/>
            <a:ext cx="701131" cy="41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</a:pPr>
            <a:r>
              <a:rPr lang="zh-CN" altLang="en-US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树</a:t>
            </a:r>
            <a:endParaRPr lang="zh-CN" altLang="zh-CN" sz="18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8" name="Text Box 31">
            <a:extLst>
              <a:ext uri="{FF2B5EF4-FFF2-40B4-BE49-F238E27FC236}">
                <a16:creationId xmlns:a16="http://schemas.microsoft.com/office/drawing/2014/main" id="{1F44A8F8-C403-4A8D-966D-D1592F51F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6410" y="4425507"/>
            <a:ext cx="914400" cy="37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度树</a:t>
            </a:r>
            <a:endParaRPr lang="zh-CN" altLang="zh-CN" sz="18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8" name="Text Box 41">
            <a:extLst>
              <a:ext uri="{FF2B5EF4-FFF2-40B4-BE49-F238E27FC236}">
                <a16:creationId xmlns:a16="http://schemas.microsoft.com/office/drawing/2014/main" id="{5228009A-F5B2-4125-B78D-FF2E11C5A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228" y="4452752"/>
            <a:ext cx="99060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度树</a:t>
            </a:r>
            <a:endParaRPr lang="zh-CN" altLang="zh-CN" sz="18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9" name="Text Box 42">
            <a:extLst>
              <a:ext uri="{FF2B5EF4-FFF2-40B4-BE49-F238E27FC236}">
                <a16:creationId xmlns:a16="http://schemas.microsoft.com/office/drawing/2014/main" id="{677991AD-130E-4339-A497-0B3CC2390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827" y="4406936"/>
            <a:ext cx="838200" cy="37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度树</a:t>
            </a:r>
            <a:endParaRPr lang="zh-CN" altLang="zh-CN" sz="18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3" name="Text Box 46">
            <a:extLst>
              <a:ext uri="{FF2B5EF4-FFF2-40B4-BE49-F238E27FC236}">
                <a16:creationId xmlns:a16="http://schemas.microsoft.com/office/drawing/2014/main" id="{5673FB34-57D5-4611-B6D7-94E8B1F43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649" y="3993968"/>
            <a:ext cx="1143000" cy="37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0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度树</a:t>
            </a:r>
            <a:endParaRPr lang="zh-CN" altLang="zh-CN" sz="18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" name="Line 4">
            <a:extLst>
              <a:ext uri="{FF2B5EF4-FFF2-40B4-BE49-F238E27FC236}">
                <a16:creationId xmlns:a16="http://schemas.microsoft.com/office/drawing/2014/main" id="{8350FE86-98E7-4A9C-95C6-AB9BCA3602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79602" y="1732340"/>
            <a:ext cx="264653" cy="35512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2" name="Line 5">
            <a:extLst>
              <a:ext uri="{FF2B5EF4-FFF2-40B4-BE49-F238E27FC236}">
                <a16:creationId xmlns:a16="http://schemas.microsoft.com/office/drawing/2014/main" id="{89F5D31C-5B22-413F-B2AE-3B5C88746F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0418" y="1732340"/>
            <a:ext cx="198490" cy="35512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Oval 6">
            <a:extLst>
              <a:ext uri="{FF2B5EF4-FFF2-40B4-BE49-F238E27FC236}">
                <a16:creationId xmlns:a16="http://schemas.microsoft.com/office/drawing/2014/main" id="{DB1FD855-97F8-4F03-A75D-3500F25B5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581" y="2087462"/>
            <a:ext cx="330816" cy="295934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endParaRPr lang="en-US" altLang="zh-CN" sz="1800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" name="Oval 7">
            <a:extLst>
              <a:ext uri="{FF2B5EF4-FFF2-40B4-BE49-F238E27FC236}">
                <a16:creationId xmlns:a16="http://schemas.microsoft.com/office/drawing/2014/main" id="{3CB9E26D-42E8-49E6-8A63-C88B16697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928" y="1436406"/>
            <a:ext cx="330816" cy="295934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endParaRPr lang="en-US" altLang="zh-CN" sz="1800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5" name="Oval 8">
            <a:extLst>
              <a:ext uri="{FF2B5EF4-FFF2-40B4-BE49-F238E27FC236}">
                <a16:creationId xmlns:a16="http://schemas.microsoft.com/office/drawing/2014/main" id="{0AE44047-3EAE-4168-83D3-28A83D63C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071" y="2679331"/>
            <a:ext cx="330816" cy="295934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D</a:t>
            </a:r>
            <a:endParaRPr lang="en-US" altLang="zh-CN" sz="1800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6" name="Oval 9">
            <a:extLst>
              <a:ext uri="{FF2B5EF4-FFF2-40B4-BE49-F238E27FC236}">
                <a16:creationId xmlns:a16="http://schemas.microsoft.com/office/drawing/2014/main" id="{74AC80B6-B43B-4A1A-8553-2433996EA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112" y="2087462"/>
            <a:ext cx="330816" cy="295934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endParaRPr lang="en-US" altLang="zh-CN" sz="1800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7" name="Line 10">
            <a:extLst>
              <a:ext uri="{FF2B5EF4-FFF2-40B4-BE49-F238E27FC236}">
                <a16:creationId xmlns:a16="http://schemas.microsoft.com/office/drawing/2014/main" id="{53AD91F3-DE00-408C-8CC5-373D019139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5071" y="2383396"/>
            <a:ext cx="132327" cy="29593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0" name="Text Box 13">
            <a:extLst>
              <a:ext uri="{FF2B5EF4-FFF2-40B4-BE49-F238E27FC236}">
                <a16:creationId xmlns:a16="http://schemas.microsoft.com/office/drawing/2014/main" id="{44C492D7-AD01-414B-9099-4B781F876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1094" y="2115822"/>
            <a:ext cx="184731" cy="41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180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1" name="Oval 14">
            <a:extLst>
              <a:ext uri="{FF2B5EF4-FFF2-40B4-BE49-F238E27FC236}">
                <a16:creationId xmlns:a16="http://schemas.microsoft.com/office/drawing/2014/main" id="{17714AC8-06DF-4E5C-A3D6-DFC80E7EA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0172" y="1436406"/>
            <a:ext cx="330816" cy="295934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endParaRPr lang="en-US" altLang="zh-CN" sz="1800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2" name="Oval 15">
            <a:extLst>
              <a:ext uri="{FF2B5EF4-FFF2-40B4-BE49-F238E27FC236}">
                <a16:creationId xmlns:a16="http://schemas.microsoft.com/office/drawing/2014/main" id="{ECB630CC-2E80-4B8B-B552-17F9EF7EB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0989" y="2028275"/>
            <a:ext cx="330816" cy="295934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endParaRPr lang="en-US" altLang="zh-CN" sz="1800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3" name="Line 16">
            <a:extLst>
              <a:ext uri="{FF2B5EF4-FFF2-40B4-BE49-F238E27FC236}">
                <a16:creationId xmlns:a16="http://schemas.microsoft.com/office/drawing/2014/main" id="{FBB08933-B627-4D04-9D85-663000D3B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4826" y="1685484"/>
            <a:ext cx="198490" cy="3427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Oval 17">
            <a:extLst>
              <a:ext uri="{FF2B5EF4-FFF2-40B4-BE49-F238E27FC236}">
                <a16:creationId xmlns:a16="http://schemas.microsoft.com/office/drawing/2014/main" id="{B886C3B6-B3BD-4AC3-92EC-6B9F8EE74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009" y="2573287"/>
            <a:ext cx="330816" cy="295934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endParaRPr lang="en-US" altLang="zh-CN" sz="1800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" name="Line 18">
            <a:extLst>
              <a:ext uri="{FF2B5EF4-FFF2-40B4-BE49-F238E27FC236}">
                <a16:creationId xmlns:a16="http://schemas.microsoft.com/office/drawing/2014/main" id="{DEFE1170-B56B-4898-B68A-B6CE8C6230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88662" y="2277353"/>
            <a:ext cx="198490" cy="35512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6" name="Oval 19">
            <a:extLst>
              <a:ext uri="{FF2B5EF4-FFF2-40B4-BE49-F238E27FC236}">
                <a16:creationId xmlns:a16="http://schemas.microsoft.com/office/drawing/2014/main" id="{4E60595C-16A9-4278-AC9A-9C12C0ACB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070" y="1791527"/>
            <a:ext cx="330816" cy="295934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endParaRPr lang="en-US" altLang="zh-CN" sz="1800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" name="Oval 20">
            <a:extLst>
              <a:ext uri="{FF2B5EF4-FFF2-40B4-BE49-F238E27FC236}">
                <a16:creationId xmlns:a16="http://schemas.microsoft.com/office/drawing/2014/main" id="{BDF0CC69-37AE-4F67-97CE-B5908F2A5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8417" y="2442583"/>
            <a:ext cx="330816" cy="295934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endParaRPr lang="en-US" altLang="zh-CN" sz="1800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8" name="Line 21">
            <a:extLst>
              <a:ext uri="{FF2B5EF4-FFF2-40B4-BE49-F238E27FC236}">
                <a16:creationId xmlns:a16="http://schemas.microsoft.com/office/drawing/2014/main" id="{453CB0B0-4442-46B8-85B3-11E360FE4A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66906" y="2087462"/>
            <a:ext cx="198490" cy="35512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1" name="Oval 24">
            <a:extLst>
              <a:ext uri="{FF2B5EF4-FFF2-40B4-BE49-F238E27FC236}">
                <a16:creationId xmlns:a16="http://schemas.microsoft.com/office/drawing/2014/main" id="{FD9DB766-2242-4064-A2BC-17BC90395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723" y="2442583"/>
            <a:ext cx="330816" cy="295934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endParaRPr lang="en-US" altLang="zh-CN" sz="1800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2" name="Line 25">
            <a:extLst>
              <a:ext uri="{FF2B5EF4-FFF2-40B4-BE49-F238E27FC236}">
                <a16:creationId xmlns:a16="http://schemas.microsoft.com/office/drawing/2014/main" id="{052DAFC5-DD75-494D-920C-A979169E65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1560" y="2087462"/>
            <a:ext cx="198490" cy="35512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6" name="Oval 39">
            <a:extLst>
              <a:ext uri="{FF2B5EF4-FFF2-40B4-BE49-F238E27FC236}">
                <a16:creationId xmlns:a16="http://schemas.microsoft.com/office/drawing/2014/main" id="{3332764B-D4B7-4280-AB37-2431AACFD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7521" y="2679331"/>
            <a:ext cx="330816" cy="295934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D</a:t>
            </a:r>
            <a:endParaRPr lang="en-US" altLang="zh-CN" sz="1800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0" name="Oval 43">
            <a:extLst>
              <a:ext uri="{FF2B5EF4-FFF2-40B4-BE49-F238E27FC236}">
                <a16:creationId xmlns:a16="http://schemas.microsoft.com/office/drawing/2014/main" id="{000753EF-9EA2-4022-92EE-644C6F6A0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4457" y="1791527"/>
            <a:ext cx="330816" cy="295934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endParaRPr kumimoji="0" lang="en-US" altLang="zh-CN" sz="180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BB267BE5-D8AA-41D5-BEED-21BE1B1D52AC}"/>
              </a:ext>
            </a:extLst>
          </p:cNvPr>
          <p:cNvGrpSpPr/>
          <p:nvPr/>
        </p:nvGrpSpPr>
        <p:grpSpPr>
          <a:xfrm>
            <a:off x="2208294" y="2820763"/>
            <a:ext cx="6168983" cy="445461"/>
            <a:chOff x="1660815" y="2199139"/>
            <a:chExt cx="5524635" cy="445461"/>
          </a:xfrm>
        </p:grpSpPr>
        <p:sp>
          <p:nvSpPr>
            <p:cNvPr id="60" name="Text Box 3">
              <a:extLst>
                <a:ext uri="{FF2B5EF4-FFF2-40B4-BE49-F238E27FC236}">
                  <a16:creationId xmlns:a16="http://schemas.microsoft.com/office/drawing/2014/main" id="{3C95B7A9-75F2-4E08-83EA-A8F2B530A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9796" y="2215745"/>
              <a:ext cx="463143" cy="416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T4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" name="Text Box 22">
              <a:extLst>
                <a:ext uri="{FF2B5EF4-FFF2-40B4-BE49-F238E27FC236}">
                  <a16:creationId xmlns:a16="http://schemas.microsoft.com/office/drawing/2014/main" id="{7DFD21DA-0B63-4AD7-B7EC-787C202E1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6530" y="2228076"/>
              <a:ext cx="463143" cy="416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T3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" name="Text Box 23">
              <a:extLst>
                <a:ext uri="{FF2B5EF4-FFF2-40B4-BE49-F238E27FC236}">
                  <a16:creationId xmlns:a16="http://schemas.microsoft.com/office/drawing/2014/main" id="{BDA9A90D-96BE-4471-A595-A95472256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9428" y="2215745"/>
              <a:ext cx="463143" cy="416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T2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" name="Text Box 40">
              <a:extLst>
                <a:ext uri="{FF2B5EF4-FFF2-40B4-BE49-F238E27FC236}">
                  <a16:creationId xmlns:a16="http://schemas.microsoft.com/office/drawing/2014/main" id="{54BC1462-1CE7-4A47-B2E3-90103A7446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2307" y="2199139"/>
              <a:ext cx="463143" cy="416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T5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1" name="Text Box 44">
              <a:extLst>
                <a:ext uri="{FF2B5EF4-FFF2-40B4-BE49-F238E27FC236}">
                  <a16:creationId xmlns:a16="http://schemas.microsoft.com/office/drawing/2014/main" id="{C9E2A5DF-A97F-4149-8FF9-E40F96EB1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0815" y="2215745"/>
              <a:ext cx="463143" cy="416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T1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4" name="Line 47">
            <a:extLst>
              <a:ext uri="{FF2B5EF4-FFF2-40B4-BE49-F238E27FC236}">
                <a16:creationId xmlns:a16="http://schemas.microsoft.com/office/drawing/2014/main" id="{CB1783AC-9270-4EA9-9068-0273481004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9031" y="1732340"/>
            <a:ext cx="264653" cy="35512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5" name="Line 48">
            <a:extLst>
              <a:ext uri="{FF2B5EF4-FFF2-40B4-BE49-F238E27FC236}">
                <a16:creationId xmlns:a16="http://schemas.microsoft.com/office/drawing/2014/main" id="{849C6B3B-95AA-4AA1-93FE-8CA7DC1D9C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9847" y="1732340"/>
            <a:ext cx="198490" cy="35512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6" name="Oval 49">
            <a:extLst>
              <a:ext uri="{FF2B5EF4-FFF2-40B4-BE49-F238E27FC236}">
                <a16:creationId xmlns:a16="http://schemas.microsoft.com/office/drawing/2014/main" id="{5E23D320-CA8A-4685-8669-653B6A16F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011" y="2087462"/>
            <a:ext cx="330816" cy="295934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endParaRPr lang="en-US" altLang="zh-CN" sz="1800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7" name="Oval 50">
            <a:extLst>
              <a:ext uri="{FF2B5EF4-FFF2-40B4-BE49-F238E27FC236}">
                <a16:creationId xmlns:a16="http://schemas.microsoft.com/office/drawing/2014/main" id="{06FC3974-750C-4BBB-B546-A51663EFB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1357" y="1436406"/>
            <a:ext cx="330816" cy="295934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endParaRPr lang="en-US" altLang="zh-CN" sz="1800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8" name="Oval 51">
            <a:extLst>
              <a:ext uri="{FF2B5EF4-FFF2-40B4-BE49-F238E27FC236}">
                <a16:creationId xmlns:a16="http://schemas.microsoft.com/office/drawing/2014/main" id="{8A73945D-C098-425C-BB38-FB6E4229A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541" y="2087462"/>
            <a:ext cx="330816" cy="295934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endParaRPr lang="en-US" altLang="zh-CN" sz="1800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9" name="Line 52">
            <a:extLst>
              <a:ext uri="{FF2B5EF4-FFF2-40B4-BE49-F238E27FC236}">
                <a16:creationId xmlns:a16="http://schemas.microsoft.com/office/drawing/2014/main" id="{A4EC137F-4349-4E72-90F5-381EC19929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9847" y="2383396"/>
            <a:ext cx="132327" cy="29593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0FD39B13-B115-496A-9FA2-999D92758A73}"/>
              </a:ext>
            </a:extLst>
          </p:cNvPr>
          <p:cNvGrpSpPr/>
          <p:nvPr/>
        </p:nvGrpSpPr>
        <p:grpSpPr>
          <a:xfrm>
            <a:off x="2375756" y="3287678"/>
            <a:ext cx="5581884" cy="1857410"/>
            <a:chOff x="2220913" y="3482975"/>
            <a:chExt cx="6096000" cy="2057400"/>
          </a:xfrm>
        </p:grpSpPr>
        <p:sp>
          <p:nvSpPr>
            <p:cNvPr id="68" name="Oval 11">
              <a:extLst>
                <a:ext uri="{FF2B5EF4-FFF2-40B4-BE49-F238E27FC236}">
                  <a16:creationId xmlns:a16="http://schemas.microsoft.com/office/drawing/2014/main" id="{038FAF4F-999A-4E5B-B314-E69ED481D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5913" y="51593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D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9" name="Line 12">
              <a:extLst>
                <a:ext uri="{FF2B5EF4-FFF2-40B4-BE49-F238E27FC236}">
                  <a16:creationId xmlns:a16="http://schemas.microsoft.com/office/drawing/2014/main" id="{A97F33AD-906F-468A-868D-037964E49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4513" y="4702175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Text Box 27">
              <a:extLst>
                <a:ext uri="{FF2B5EF4-FFF2-40B4-BE49-F238E27FC236}">
                  <a16:creationId xmlns:a16="http://schemas.microsoft.com/office/drawing/2014/main" id="{96207A0F-2113-469A-AB24-801D0A0506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2963" y="4510088"/>
              <a:ext cx="201746" cy="46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5" name="Oval 28">
              <a:extLst>
                <a:ext uri="{FF2B5EF4-FFF2-40B4-BE49-F238E27FC236}">
                  <a16:creationId xmlns:a16="http://schemas.microsoft.com/office/drawing/2014/main" id="{B3BEB3CB-2E79-4A3F-A9A4-FCF09771B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113" y="35591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6" name="Oval 29">
              <a:extLst>
                <a:ext uri="{FF2B5EF4-FFF2-40B4-BE49-F238E27FC236}">
                  <a16:creationId xmlns:a16="http://schemas.microsoft.com/office/drawing/2014/main" id="{059CF8F7-31D5-473B-8D06-CA18EDDB1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113" y="43211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7" name="Oval 30">
              <a:extLst>
                <a:ext uri="{FF2B5EF4-FFF2-40B4-BE49-F238E27FC236}">
                  <a16:creationId xmlns:a16="http://schemas.microsoft.com/office/drawing/2014/main" id="{D120AEC5-C457-49B6-9872-DF447C42D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113" y="50831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9" name="Oval 32">
              <a:extLst>
                <a:ext uri="{FF2B5EF4-FFF2-40B4-BE49-F238E27FC236}">
                  <a16:creationId xmlns:a16="http://schemas.microsoft.com/office/drawing/2014/main" id="{0E8914A3-D1E6-4076-97D2-B56B28D0E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113" y="35591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0" name="Oval 33">
              <a:extLst>
                <a:ext uri="{FF2B5EF4-FFF2-40B4-BE49-F238E27FC236}">
                  <a16:creationId xmlns:a16="http://schemas.microsoft.com/office/drawing/2014/main" id="{4237F114-156F-43C7-80CF-804104620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313" y="43973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1" name="Line 34">
              <a:extLst>
                <a:ext uri="{FF2B5EF4-FFF2-40B4-BE49-F238E27FC236}">
                  <a16:creationId xmlns:a16="http://schemas.microsoft.com/office/drawing/2014/main" id="{06A119B3-2457-4194-9776-3570A5F2DE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913" y="3940175"/>
              <a:ext cx="2286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Oval 35">
              <a:extLst>
                <a:ext uri="{FF2B5EF4-FFF2-40B4-BE49-F238E27FC236}">
                  <a16:creationId xmlns:a16="http://schemas.microsoft.com/office/drawing/2014/main" id="{61B4FF67-CD53-4AA2-A6FB-A0E05C1FD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913" y="43973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3" name="Line 36">
              <a:extLst>
                <a:ext uri="{FF2B5EF4-FFF2-40B4-BE49-F238E27FC236}">
                  <a16:creationId xmlns:a16="http://schemas.microsoft.com/office/drawing/2014/main" id="{B2B2E000-ECC1-4D9E-A326-BD57AE4D0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9713" y="3940175"/>
              <a:ext cx="2286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Line 37">
              <a:extLst>
                <a:ext uri="{FF2B5EF4-FFF2-40B4-BE49-F238E27FC236}">
                  <a16:creationId xmlns:a16="http://schemas.microsoft.com/office/drawing/2014/main" id="{57882AEC-C648-436E-9737-4C24A5A72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78513" y="3940175"/>
              <a:ext cx="0" cy="381000"/>
            </a:xfrm>
            <a:prstGeom prst="line">
              <a:avLst/>
            </a:prstGeom>
            <a:noFill/>
            <a:ln w="9525">
              <a:solidFill>
                <a:srgbClr val="1C1C1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Line 38">
              <a:extLst>
                <a:ext uri="{FF2B5EF4-FFF2-40B4-BE49-F238E27FC236}">
                  <a16:creationId xmlns:a16="http://schemas.microsoft.com/office/drawing/2014/main" id="{6DBD37F2-DF9E-400B-823C-B489E9FE8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78513" y="4702175"/>
              <a:ext cx="0" cy="381000"/>
            </a:xfrm>
            <a:prstGeom prst="line">
              <a:avLst/>
            </a:prstGeom>
            <a:noFill/>
            <a:ln w="9525">
              <a:solidFill>
                <a:srgbClr val="1C1C1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2" name="Oval 45">
              <a:extLst>
                <a:ext uri="{FF2B5EF4-FFF2-40B4-BE49-F238E27FC236}">
                  <a16:creationId xmlns:a16="http://schemas.microsoft.com/office/drawing/2014/main" id="{B16E0CD6-586B-4F3F-8258-7DBCEAACF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913" y="37877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" name="Line 53">
              <a:extLst>
                <a:ext uri="{FF2B5EF4-FFF2-40B4-BE49-F238E27FC236}">
                  <a16:creationId xmlns:a16="http://schemas.microsoft.com/office/drawing/2014/main" id="{9CD14A77-D75B-47B2-B02F-A252E416A9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78713" y="3863975"/>
              <a:ext cx="3048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1" name="Line 54">
              <a:extLst>
                <a:ext uri="{FF2B5EF4-FFF2-40B4-BE49-F238E27FC236}">
                  <a16:creationId xmlns:a16="http://schemas.microsoft.com/office/drawing/2014/main" id="{553CB4F2-7AB8-43C2-BF2F-4DB8BBEFB5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9713" y="3863975"/>
              <a:ext cx="2286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2" name="Oval 55">
              <a:extLst>
                <a:ext uri="{FF2B5EF4-FFF2-40B4-BE49-F238E27FC236}">
                  <a16:creationId xmlns:a16="http://schemas.microsoft.com/office/drawing/2014/main" id="{CA9019BE-0573-4E3A-8E07-4C84F7365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5913" y="43211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3" name="Oval 56">
              <a:extLst>
                <a:ext uri="{FF2B5EF4-FFF2-40B4-BE49-F238E27FC236}">
                  <a16:creationId xmlns:a16="http://schemas.microsoft.com/office/drawing/2014/main" id="{FE72DF35-A94A-4CD2-B646-4F2FE2F42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113" y="34829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4" name="Oval 57">
              <a:extLst>
                <a:ext uri="{FF2B5EF4-FFF2-40B4-BE49-F238E27FC236}">
                  <a16:creationId xmlns:a16="http://schemas.microsoft.com/office/drawing/2014/main" id="{11B0C247-1A30-4FC4-ABAA-97E58C39A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0113" y="43211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5" name="Text Box 58">
            <a:extLst>
              <a:ext uri="{FF2B5EF4-FFF2-40B4-BE49-F238E27FC236}">
                <a16:creationId xmlns:a16="http://schemas.microsoft.com/office/drawing/2014/main" id="{84D1080C-FFE0-41C3-8400-44031ACB9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663" y="1240742"/>
            <a:ext cx="4105275" cy="45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</a:pP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二叉树</a:t>
            </a:r>
          </a:p>
        </p:txBody>
      </p:sp>
      <p:sp>
        <p:nvSpPr>
          <p:cNvPr id="117" name="文本框 37">
            <a:extLst>
              <a:ext uri="{FF2B5EF4-FFF2-40B4-BE49-F238E27FC236}">
                <a16:creationId xmlns:a16="http://schemas.microsoft.com/office/drawing/2014/main" id="{9BFF963B-1E06-40DF-B901-015071C162C3}"/>
              </a:ext>
            </a:extLst>
          </p:cNvPr>
          <p:cNvSpPr txBox="1"/>
          <p:nvPr/>
        </p:nvSpPr>
        <p:spPr>
          <a:xfrm>
            <a:off x="392717" y="184743"/>
            <a:ext cx="3259160" cy="5305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6.2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二叉树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(binary tree)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DC957237-1BEE-4B54-9926-8E66C3E50806}"/>
              </a:ext>
            </a:extLst>
          </p:cNvPr>
          <p:cNvSpPr txBox="1"/>
          <p:nvPr/>
        </p:nvSpPr>
        <p:spPr>
          <a:xfrm>
            <a:off x="895821" y="689456"/>
            <a:ext cx="3259160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二叉树与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度树的区别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793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8" grpId="0"/>
      <p:bldP spid="98" grpId="0"/>
      <p:bldP spid="99" grpId="0"/>
      <p:bldP spid="103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1" grpId="0" animBg="1"/>
      <p:bldP spid="82" grpId="0" animBg="1"/>
      <p:bldP spid="96" grpId="0" animBg="1"/>
      <p:bldP spid="100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3175" y="2980167"/>
            <a:ext cx="2162907" cy="2207148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146E4018-5348-4186-AD8B-DBB47B10492A}"/>
              </a:ext>
            </a:extLst>
          </p:cNvPr>
          <p:cNvGrpSpPr/>
          <p:nvPr/>
        </p:nvGrpSpPr>
        <p:grpSpPr>
          <a:xfrm>
            <a:off x="1875077" y="1284735"/>
            <a:ext cx="5919812" cy="1848780"/>
            <a:chOff x="1027113" y="1087438"/>
            <a:chExt cx="6858000" cy="2383186"/>
          </a:xfrm>
        </p:grpSpPr>
        <p:sp>
          <p:nvSpPr>
            <p:cNvPr id="52" name="Text Box 3">
              <a:extLst>
                <a:ext uri="{FF2B5EF4-FFF2-40B4-BE49-F238E27FC236}">
                  <a16:creationId xmlns:a16="http://schemas.microsoft.com/office/drawing/2014/main" id="{195F9F9A-8C5F-40F0-BE56-50E603C71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7610" y="2919358"/>
              <a:ext cx="609602" cy="536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T1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Oval 4">
              <a:extLst>
                <a:ext uri="{FF2B5EF4-FFF2-40B4-BE49-F238E27FC236}">
                  <a16:creationId xmlns:a16="http://schemas.microsoft.com/office/drawing/2014/main" id="{59DDE73D-C966-4826-8B89-7DE5CA4F5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913" y="11033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Oval 5">
              <a:extLst>
                <a:ext uri="{FF2B5EF4-FFF2-40B4-BE49-F238E27FC236}">
                  <a16:creationId xmlns:a16="http://schemas.microsoft.com/office/drawing/2014/main" id="{55DB37D9-E2E3-4592-878B-5EDB55E43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113" y="19415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" name="Line 6">
              <a:extLst>
                <a:ext uri="{FF2B5EF4-FFF2-40B4-BE49-F238E27FC236}">
                  <a16:creationId xmlns:a16="http://schemas.microsoft.com/office/drawing/2014/main" id="{54388800-99F9-4C22-8824-1BF684C6DD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5713" y="1484313"/>
              <a:ext cx="2286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Oval 7">
              <a:extLst>
                <a:ext uri="{FF2B5EF4-FFF2-40B4-BE49-F238E27FC236}">
                  <a16:creationId xmlns:a16="http://schemas.microsoft.com/office/drawing/2014/main" id="{004D0B6D-9F94-4716-BC52-C32863DED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9415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Line 8">
              <a:extLst>
                <a:ext uri="{FF2B5EF4-FFF2-40B4-BE49-F238E27FC236}">
                  <a16:creationId xmlns:a16="http://schemas.microsoft.com/office/drawing/2014/main" id="{8A3D76C0-67F3-46F6-A473-7451A64971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0513" y="1484313"/>
              <a:ext cx="2286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Text Box 9">
              <a:extLst>
                <a:ext uri="{FF2B5EF4-FFF2-40B4-BE49-F238E27FC236}">
                  <a16:creationId xmlns:a16="http://schemas.microsoft.com/office/drawing/2014/main" id="{ED572DD0-9BC4-4742-8B76-D8BCE0D39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1113" y="2924175"/>
              <a:ext cx="571500" cy="536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T2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Text Box 10">
              <a:extLst>
                <a:ext uri="{FF2B5EF4-FFF2-40B4-BE49-F238E27FC236}">
                  <a16:creationId xmlns:a16="http://schemas.microsoft.com/office/drawing/2014/main" id="{19AE1447-4081-4DB6-8E8E-8C3DB31A8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5114" y="2933700"/>
              <a:ext cx="571500" cy="536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T3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Text Box 11">
              <a:extLst>
                <a:ext uri="{FF2B5EF4-FFF2-40B4-BE49-F238E27FC236}">
                  <a16:creationId xmlns:a16="http://schemas.microsoft.com/office/drawing/2014/main" id="{033AEA65-0ACA-4B4F-A1C6-5BDA577EF7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7688" y="2924175"/>
              <a:ext cx="571500" cy="536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T4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" name="Text Box 12">
              <a:extLst>
                <a:ext uri="{FF2B5EF4-FFF2-40B4-BE49-F238E27FC236}">
                  <a16:creationId xmlns:a16="http://schemas.microsoft.com/office/drawing/2014/main" id="{E67443B8-1524-4430-A3CE-4F75E94A8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6" y="2924175"/>
              <a:ext cx="533400" cy="536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T5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" name="Text Box 13">
              <a:extLst>
                <a:ext uri="{FF2B5EF4-FFF2-40B4-BE49-F238E27FC236}">
                  <a16:creationId xmlns:a16="http://schemas.microsoft.com/office/drawing/2014/main" id="{428567F0-870F-450A-9344-041D86DC7E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7563" y="2114550"/>
              <a:ext cx="214008" cy="536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" name="Oval 14">
              <a:extLst>
                <a:ext uri="{FF2B5EF4-FFF2-40B4-BE49-F238E27FC236}">
                  <a16:creationId xmlns:a16="http://schemas.microsoft.com/office/drawing/2014/main" id="{B834C559-D2D8-4D29-92A1-D466FBB57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8313" y="1087438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" name="Oval 15">
              <a:extLst>
                <a:ext uri="{FF2B5EF4-FFF2-40B4-BE49-F238E27FC236}">
                  <a16:creationId xmlns:a16="http://schemas.microsoft.com/office/drawing/2014/main" id="{B95696C8-7E76-4A36-9536-0CE4E4CDD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9313" y="1849438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5" name="Oval 16">
              <a:extLst>
                <a:ext uri="{FF2B5EF4-FFF2-40B4-BE49-F238E27FC236}">
                  <a16:creationId xmlns:a16="http://schemas.microsoft.com/office/drawing/2014/main" id="{570DA200-3A12-43E6-A30C-277B45EDA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4113" y="26273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" name="Line 17">
              <a:extLst>
                <a:ext uri="{FF2B5EF4-FFF2-40B4-BE49-F238E27FC236}">
                  <a16:creationId xmlns:a16="http://schemas.microsoft.com/office/drawing/2014/main" id="{8DB37905-B4CA-4199-B261-D23F0E301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6913" y="1468438"/>
              <a:ext cx="2286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7" name="Line 18">
              <a:extLst>
                <a:ext uri="{FF2B5EF4-FFF2-40B4-BE49-F238E27FC236}">
                  <a16:creationId xmlns:a16="http://schemas.microsoft.com/office/drawing/2014/main" id="{BF617232-9B22-423B-B01F-99231B2A52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7913" y="2230438"/>
              <a:ext cx="2286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8" name="Oval 19">
              <a:extLst>
                <a:ext uri="{FF2B5EF4-FFF2-40B4-BE49-F238E27FC236}">
                  <a16:creationId xmlns:a16="http://schemas.microsoft.com/office/drawing/2014/main" id="{7A6CB4C2-1DCE-4CA4-84C6-A2BD7CF3C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313" y="1087438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9" name="Oval 20">
              <a:extLst>
                <a:ext uri="{FF2B5EF4-FFF2-40B4-BE49-F238E27FC236}">
                  <a16:creationId xmlns:a16="http://schemas.microsoft.com/office/drawing/2014/main" id="{40FD094D-1BC9-4E47-AC65-1E9CD3F2A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513" y="1849438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0" name="Oval 21">
              <a:extLst>
                <a:ext uri="{FF2B5EF4-FFF2-40B4-BE49-F238E27FC236}">
                  <a16:creationId xmlns:a16="http://schemas.microsoft.com/office/drawing/2014/main" id="{0EAC8CBF-1B6F-48BE-9B27-38282E653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8713" y="25511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" name="Line 22">
              <a:extLst>
                <a:ext uri="{FF2B5EF4-FFF2-40B4-BE49-F238E27FC236}">
                  <a16:creationId xmlns:a16="http://schemas.microsoft.com/office/drawing/2014/main" id="{386F3C0F-DCE8-439D-93A6-FDCB6C8384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32113" y="1468438"/>
              <a:ext cx="22860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2" name="Text Box 23">
              <a:extLst>
                <a:ext uri="{FF2B5EF4-FFF2-40B4-BE49-F238E27FC236}">
                  <a16:creationId xmlns:a16="http://schemas.microsoft.com/office/drawing/2014/main" id="{C4AEAD87-A3D2-4D03-8124-25FB503977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4362" y="2038350"/>
              <a:ext cx="214008" cy="536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" name="Oval 24">
              <a:extLst>
                <a:ext uri="{FF2B5EF4-FFF2-40B4-BE49-F238E27FC236}">
                  <a16:creationId xmlns:a16="http://schemas.microsoft.com/office/drawing/2014/main" id="{587A61C5-7AEF-42E6-B804-06457C83A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513" y="1087438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" name="Oval 25">
              <a:extLst>
                <a:ext uri="{FF2B5EF4-FFF2-40B4-BE49-F238E27FC236}">
                  <a16:creationId xmlns:a16="http://schemas.microsoft.com/office/drawing/2014/main" id="{055635FA-28F5-430B-9B96-755AD7E83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513" y="1849438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" name="Oval 26">
              <a:extLst>
                <a:ext uri="{FF2B5EF4-FFF2-40B4-BE49-F238E27FC236}">
                  <a16:creationId xmlns:a16="http://schemas.microsoft.com/office/drawing/2014/main" id="{C0823CBF-EA04-4535-B8AE-DE0D0DA28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313" y="2611438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" name="Line 27">
              <a:extLst>
                <a:ext uri="{FF2B5EF4-FFF2-40B4-BE49-F238E27FC236}">
                  <a16:creationId xmlns:a16="http://schemas.microsoft.com/office/drawing/2014/main" id="{D98BD99F-63DD-4A37-A230-2C6B1AEC86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75113" y="1468438"/>
              <a:ext cx="22860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7" name="Line 28">
              <a:extLst>
                <a:ext uri="{FF2B5EF4-FFF2-40B4-BE49-F238E27FC236}">
                  <a16:creationId xmlns:a16="http://schemas.microsoft.com/office/drawing/2014/main" id="{F940403C-5604-46C4-B6CA-AA5D82F25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5113" y="2230438"/>
              <a:ext cx="22860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72A4A3C0-BA55-40CE-A93E-EECF9D74E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3562" y="2038350"/>
              <a:ext cx="214008" cy="536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" name="Oval 30">
              <a:extLst>
                <a:ext uri="{FF2B5EF4-FFF2-40B4-BE49-F238E27FC236}">
                  <a16:creationId xmlns:a16="http://schemas.microsoft.com/office/drawing/2014/main" id="{0D90AE62-A2F0-4F45-B95B-16BD230A7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13" y="1087438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" name="Oval 31">
              <a:extLst>
                <a:ext uri="{FF2B5EF4-FFF2-40B4-BE49-F238E27FC236}">
                  <a16:creationId xmlns:a16="http://schemas.microsoft.com/office/drawing/2014/main" id="{F48F205A-7C2C-43F3-8863-38ACD8939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1513" y="18653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" name="Oval 32">
              <a:extLst>
                <a:ext uri="{FF2B5EF4-FFF2-40B4-BE49-F238E27FC236}">
                  <a16:creationId xmlns:a16="http://schemas.microsoft.com/office/drawing/2014/main" id="{E54B37DD-E7A0-4DEC-A5F9-4BC31A337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513" y="26273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" name="Line 33">
              <a:extLst>
                <a:ext uri="{FF2B5EF4-FFF2-40B4-BE49-F238E27FC236}">
                  <a16:creationId xmlns:a16="http://schemas.microsoft.com/office/drawing/2014/main" id="{1EC6F6FD-A69B-43E6-921F-9A38A0C561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99113" y="2246313"/>
              <a:ext cx="22860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Line 34">
              <a:extLst>
                <a:ext uri="{FF2B5EF4-FFF2-40B4-BE49-F238E27FC236}">
                  <a16:creationId xmlns:a16="http://schemas.microsoft.com/office/drawing/2014/main" id="{66B951AD-A105-4C05-9948-A5A3254F86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5313" y="1468437"/>
              <a:ext cx="2286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Line 35">
              <a:extLst>
                <a:ext uri="{FF2B5EF4-FFF2-40B4-BE49-F238E27FC236}">
                  <a16:creationId xmlns:a16="http://schemas.microsoft.com/office/drawing/2014/main" id="{6DE442C3-864B-4261-97B0-61BD2EAA47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51113" y="2185988"/>
              <a:ext cx="228600" cy="365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EFFE9B1E-3FA8-4499-93BE-FB35455DF69F}"/>
              </a:ext>
            </a:extLst>
          </p:cNvPr>
          <p:cNvGrpSpPr/>
          <p:nvPr/>
        </p:nvGrpSpPr>
        <p:grpSpPr>
          <a:xfrm>
            <a:off x="4103948" y="3311855"/>
            <a:ext cx="2097401" cy="1778886"/>
            <a:chOff x="2678113" y="3790950"/>
            <a:chExt cx="2804469" cy="2562563"/>
          </a:xfrm>
        </p:grpSpPr>
        <p:sp>
          <p:nvSpPr>
            <p:cNvPr id="86" name="Text Box 37">
              <a:extLst>
                <a:ext uri="{FF2B5EF4-FFF2-40B4-BE49-F238E27FC236}">
                  <a16:creationId xmlns:a16="http://schemas.microsoft.com/office/drawing/2014/main" id="{9C590D2C-209B-4D35-9843-471430FF8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5575" y="4741863"/>
              <a:ext cx="247007" cy="600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7" name="Oval 38">
              <a:extLst>
                <a:ext uri="{FF2B5EF4-FFF2-40B4-BE49-F238E27FC236}">
                  <a16:creationId xmlns:a16="http://schemas.microsoft.com/office/drawing/2014/main" id="{D371521B-F1EA-4945-A079-78F0D9C58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8725" y="379095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" name="Oval 39">
              <a:extLst>
                <a:ext uri="{FF2B5EF4-FFF2-40B4-BE49-F238E27FC236}">
                  <a16:creationId xmlns:a16="http://schemas.microsoft.com/office/drawing/2014/main" id="{DEC9280B-3BD3-4F4C-B41E-47A9B1A3B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8725" y="455295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9" name="Oval 40">
              <a:extLst>
                <a:ext uri="{FF2B5EF4-FFF2-40B4-BE49-F238E27FC236}">
                  <a16:creationId xmlns:a16="http://schemas.microsoft.com/office/drawing/2014/main" id="{21321A49-FCE7-4BEF-836A-470176A7D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8725" y="531495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0" name="Text Box 41">
              <a:extLst>
                <a:ext uri="{FF2B5EF4-FFF2-40B4-BE49-F238E27FC236}">
                  <a16:creationId xmlns:a16="http://schemas.microsoft.com/office/drawing/2014/main" id="{3770293A-1318-49BB-B3FA-B27A1FF62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7164" y="5753492"/>
              <a:ext cx="791549" cy="600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T1</a:t>
              </a:r>
              <a:endParaRPr lang="en-US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1" name="Oval 42">
              <a:extLst>
                <a:ext uri="{FF2B5EF4-FFF2-40B4-BE49-F238E27FC236}">
                  <a16:creationId xmlns:a16="http://schemas.microsoft.com/office/drawing/2014/main" id="{DD3B204D-334F-46FE-99DE-D85DC6E2A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913" y="40798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2" name="Oval 43">
              <a:extLst>
                <a:ext uri="{FF2B5EF4-FFF2-40B4-BE49-F238E27FC236}">
                  <a16:creationId xmlns:a16="http://schemas.microsoft.com/office/drawing/2014/main" id="{CCC6FCA5-2C63-4116-9632-B988AB312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8113" y="49180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3" name="Line 44">
              <a:extLst>
                <a:ext uri="{FF2B5EF4-FFF2-40B4-BE49-F238E27FC236}">
                  <a16:creationId xmlns:a16="http://schemas.microsoft.com/office/drawing/2014/main" id="{B7C5D699-B216-406E-B276-69BBCCB493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06713" y="4460875"/>
              <a:ext cx="2286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Oval 45">
              <a:extLst>
                <a:ext uri="{FF2B5EF4-FFF2-40B4-BE49-F238E27FC236}">
                  <a16:creationId xmlns:a16="http://schemas.microsoft.com/office/drawing/2014/main" id="{CBE12412-7F0B-4629-83A6-9E2F1C687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7713" y="49180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lang="en-US" altLang="zh-CN" sz="18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5" name="Line 46">
              <a:extLst>
                <a:ext uri="{FF2B5EF4-FFF2-40B4-BE49-F238E27FC236}">
                  <a16:creationId xmlns:a16="http://schemas.microsoft.com/office/drawing/2014/main" id="{461AA1D0-FD02-470D-9DE4-8E083CDE02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1513" y="4460875"/>
              <a:ext cx="2286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Line 47">
              <a:extLst>
                <a:ext uri="{FF2B5EF4-FFF2-40B4-BE49-F238E27FC236}">
                  <a16:creationId xmlns:a16="http://schemas.microsoft.com/office/drawing/2014/main" id="{C4098513-8C76-4A79-922A-FA27C3252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1125" y="4171950"/>
              <a:ext cx="0" cy="381000"/>
            </a:xfrm>
            <a:prstGeom prst="line">
              <a:avLst/>
            </a:prstGeom>
            <a:noFill/>
            <a:ln w="9525">
              <a:solidFill>
                <a:srgbClr val="1C1C1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Line 48">
              <a:extLst>
                <a:ext uri="{FF2B5EF4-FFF2-40B4-BE49-F238E27FC236}">
                  <a16:creationId xmlns:a16="http://schemas.microsoft.com/office/drawing/2014/main" id="{34A0CD0B-2471-4C2D-83F2-4E67D00E94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1125" y="4933950"/>
              <a:ext cx="0" cy="381000"/>
            </a:xfrm>
            <a:prstGeom prst="line">
              <a:avLst/>
            </a:prstGeom>
            <a:noFill/>
            <a:ln w="9525">
              <a:solidFill>
                <a:srgbClr val="1C1C1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98" name="Text Box 49">
            <a:extLst>
              <a:ext uri="{FF2B5EF4-FFF2-40B4-BE49-F238E27FC236}">
                <a16:creationId xmlns:a16="http://schemas.microsoft.com/office/drawing/2014/main" id="{0357A915-BD88-438E-8660-95CDCC7BF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848" y="4640633"/>
            <a:ext cx="457200" cy="41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T2</a:t>
            </a:r>
            <a:endParaRPr lang="en-US" altLang="zh-CN" sz="18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9" name="Text Box 50">
            <a:extLst>
              <a:ext uri="{FF2B5EF4-FFF2-40B4-BE49-F238E27FC236}">
                <a16:creationId xmlns:a16="http://schemas.microsoft.com/office/drawing/2014/main" id="{7A3AE90A-5832-4EB8-A29C-48A77E8F8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668" y="749597"/>
            <a:ext cx="604837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00000"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三个结点不同形态的二叉树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(5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种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)</a:t>
            </a:r>
          </a:p>
        </p:txBody>
      </p:sp>
      <p:sp>
        <p:nvSpPr>
          <p:cNvPr id="101" name="文本框 37">
            <a:extLst>
              <a:ext uri="{FF2B5EF4-FFF2-40B4-BE49-F238E27FC236}">
                <a16:creationId xmlns:a16="http://schemas.microsoft.com/office/drawing/2014/main" id="{1C73069B-2B8A-49E3-ABD0-FCC171A9A7A1}"/>
              </a:ext>
            </a:extLst>
          </p:cNvPr>
          <p:cNvSpPr txBox="1"/>
          <p:nvPr/>
        </p:nvSpPr>
        <p:spPr>
          <a:xfrm>
            <a:off x="392717" y="184743"/>
            <a:ext cx="3259160" cy="5305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6.2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二叉树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(binary tree)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2" name="Text Box 50">
            <a:extLst>
              <a:ext uri="{FF2B5EF4-FFF2-40B4-BE49-F238E27FC236}">
                <a16:creationId xmlns:a16="http://schemas.microsoft.com/office/drawing/2014/main" id="{E810A84B-C783-4F1F-A1FA-99159A742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989" y="3115774"/>
            <a:ext cx="604837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00000"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三个结点不同形态的树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(2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种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88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9" grpId="0"/>
      <p:bldP spid="102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twgrmjl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2657</Words>
  <Application>Microsoft Office PowerPoint</Application>
  <PresentationFormat>自定义</PresentationFormat>
  <Paragraphs>653</Paragraphs>
  <Slides>28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博洋行书 7000</vt:lpstr>
      <vt:lpstr>宋体</vt:lpstr>
      <vt:lpstr>微软雅黑</vt:lpstr>
      <vt:lpstr>Arial</vt:lpstr>
      <vt:lpstr>Calibri</vt:lpstr>
      <vt:lpstr>Cambria Math</vt:lpstr>
      <vt:lpstr>Tahoma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</dc:title>
  <dc:creator>第一PPT</dc:creator>
  <cp:keywords>www.1ppt.com</cp:keywords>
  <dc:description>第一PPT，www.1ppt.com</dc:description>
  <cp:lastModifiedBy>邓</cp:lastModifiedBy>
  <cp:revision>339</cp:revision>
  <dcterms:created xsi:type="dcterms:W3CDTF">2017-03-25T02:22:00Z</dcterms:created>
  <dcterms:modified xsi:type="dcterms:W3CDTF">2021-10-07T14:37:00Z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2052-11.1.0.8236</vt:lpwstr>
  </property>
</Properties>
</file>