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96" r:id="rId13"/>
    <p:sldId id="269" r:id="rId14"/>
    <p:sldId id="270" r:id="rId15"/>
    <p:sldId id="297" r:id="rId16"/>
    <p:sldId id="272" r:id="rId17"/>
    <p:sldId id="273" r:id="rId18"/>
    <p:sldId id="274" r:id="rId19"/>
    <p:sldId id="298" r:id="rId20"/>
    <p:sldId id="275" r:id="rId21"/>
    <p:sldId id="276" r:id="rId22"/>
    <p:sldId id="277" r:id="rId23"/>
    <p:sldId id="299" r:id="rId24"/>
    <p:sldId id="278" r:id="rId25"/>
    <p:sldId id="279" r:id="rId26"/>
    <p:sldId id="280" r:id="rId27"/>
    <p:sldId id="281" r:id="rId28"/>
    <p:sldId id="282" r:id="rId29"/>
    <p:sldId id="283" r:id="rId30"/>
    <p:sldId id="300" r:id="rId31"/>
    <p:sldId id="301" r:id="rId32"/>
    <p:sldId id="284" r:id="rId33"/>
    <p:sldId id="303" r:id="rId34"/>
    <p:sldId id="305" r:id="rId35"/>
    <p:sldId id="304" r:id="rId36"/>
    <p:sldId id="302" r:id="rId37"/>
    <p:sldId id="285" r:id="rId38"/>
    <p:sldId id="306" r:id="rId39"/>
    <p:sldId id="307" r:id="rId40"/>
    <p:sldId id="308" r:id="rId41"/>
    <p:sldId id="309" r:id="rId42"/>
    <p:sldId id="292" r:id="rId43"/>
    <p:sldId id="310" r:id="rId44"/>
    <p:sldId id="293" r:id="rId45"/>
    <p:sldId id="311" r:id="rId46"/>
    <p:sldId id="294" r:id="rId47"/>
    <p:sldId id="312" r:id="rId48"/>
    <p:sldId id="313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68A00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3" autoAdjust="0"/>
    <p:restoredTop sz="94370" autoAdjust="0"/>
  </p:normalViewPr>
  <p:slideViewPr>
    <p:cSldViewPr snapToGrid="0">
      <p:cViewPr varScale="1">
        <p:scale>
          <a:sx n="146" d="100"/>
          <a:sy n="146" d="100"/>
        </p:scale>
        <p:origin x="144" y="4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82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962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12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图片占位符 27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671515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69925" y="4924996"/>
            <a:ext cx="10850563" cy="558799"/>
          </a:xfrm>
        </p:spPr>
        <p:txBody>
          <a:bodyPr anchor="ctr">
            <a:normAutofit/>
          </a:bodyPr>
          <a:lstStyle>
            <a:lvl1pPr marL="0" marR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3765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669925" y="4126588"/>
            <a:ext cx="10850563" cy="767764"/>
          </a:xfrm>
        </p:spPr>
        <p:txBody>
          <a:bodyPr anchor="b">
            <a:normAutofit/>
          </a:bodyPr>
          <a:lstStyle>
            <a:lvl1pPr algn="l">
              <a:defRPr sz="3200" b="1" spc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0" y="3840418"/>
            <a:ext cx="12192000" cy="142302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77197"/>
            <a:ext cx="12192000" cy="142302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C5015D-9E91-499B-AF7F-7AC6502F08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850" y="49623"/>
            <a:ext cx="727824" cy="553892"/>
          </a:xfrm>
          <a:prstGeom prst="rect">
            <a:avLst/>
          </a:prstGeom>
        </p:spPr>
      </p:pic>
      <p:sp>
        <p:nvSpPr>
          <p:cNvPr id="6" name="直角三角形 5">
            <a:extLst>
              <a:ext uri="{FF2B5EF4-FFF2-40B4-BE49-F238E27FC236}">
                <a16:creationId xmlns:a16="http://schemas.microsoft.com/office/drawing/2014/main" id="{22303622-40F3-4D9F-8849-0EF8B41C8AAE}"/>
              </a:ext>
            </a:extLst>
          </p:cNvPr>
          <p:cNvSpPr/>
          <p:nvPr userDrawn="1"/>
        </p:nvSpPr>
        <p:spPr>
          <a:xfrm flipH="1">
            <a:off x="11069618" y="6282467"/>
            <a:ext cx="1122381" cy="600442"/>
          </a:xfrm>
          <a:prstGeom prst="rtTriangle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14203B1-9977-4CE4-B3E4-9ED3C208846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C523-0A66-4022-8FD3-8AEC1796DADC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8AE4-AAA1-4940-9456-D861D01D2761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69925" y="3570003"/>
            <a:ext cx="4482645" cy="973538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821044"/>
            <a:ext cx="4482645" cy="310871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5136678"/>
            <a:ext cx="448264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cxnSp>
        <p:nvCxnSpPr>
          <p:cNvPr id="1131" name="直接连接符 1130"/>
          <p:cNvCxnSpPr/>
          <p:nvPr userDrawn="1"/>
        </p:nvCxnSpPr>
        <p:spPr>
          <a:xfrm>
            <a:off x="669925" y="5447549"/>
            <a:ext cx="380047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图片占位符 27"/>
          <p:cNvSpPr>
            <a:spLocks noGrp="1"/>
          </p:cNvSpPr>
          <p:nvPr>
            <p:ph type="pic" sz="quarter" idx="10"/>
          </p:nvPr>
        </p:nvSpPr>
        <p:spPr>
          <a:xfrm>
            <a:off x="0" y="1123950"/>
            <a:ext cx="12192000" cy="2155647"/>
          </a:xfr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3330397"/>
            <a:ext cx="12192000" cy="142302"/>
          </a:xfrm>
          <a:prstGeom prst="rect">
            <a:avLst/>
          </a:prstGeom>
          <a:solidFill>
            <a:schemeClr val="bg1">
              <a:lumMod val="65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3887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12B8E53-42B0-4133-AE33-4A967365E46D}" type="datetime1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3887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669923" y="1028700"/>
            <a:ext cx="10850563" cy="7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mailto:dengxj615@hust.edu.cn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-5715" y="687070"/>
            <a:ext cx="12201525" cy="33286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45" y="300990"/>
            <a:ext cx="1511935" cy="11506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106873" y="4077222"/>
            <a:ext cx="6725920" cy="8356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spcBef>
                <a:spcPts val="26"/>
              </a:spcBef>
              <a:spcAft>
                <a:spcPts val="26"/>
              </a:spcAft>
              <a:defRPr/>
            </a:pPr>
            <a:r>
              <a:rPr lang="zh-CN" altLang="en-US" sz="4400" b="1" dirty="0">
                <a:cs typeface="+mn-ea"/>
                <a:sym typeface="+mn-lt"/>
              </a:rPr>
              <a:t>第</a:t>
            </a:r>
            <a:r>
              <a:rPr lang="en-US" altLang="zh-CN" sz="4400" b="1" dirty="0">
                <a:cs typeface="+mn-ea"/>
                <a:sym typeface="+mn-lt"/>
              </a:rPr>
              <a:t>7</a:t>
            </a:r>
            <a:r>
              <a:rPr lang="zh-CN" altLang="en-US" sz="4400" b="1" dirty="0">
                <a:cs typeface="+mn-ea"/>
                <a:sym typeface="+mn-lt"/>
              </a:rPr>
              <a:t>章　</a:t>
            </a:r>
            <a:r>
              <a:rPr lang="zh-CN" altLang="zh-CN" sz="4400" b="1" noProof="1">
                <a:cs typeface="+mn-ea"/>
                <a:sym typeface="+mn-lt"/>
              </a:rPr>
              <a:t>图</a:t>
            </a:r>
            <a:r>
              <a:rPr lang="en-US" altLang="zh-CN" sz="4400" b="1" dirty="0">
                <a:cs typeface="+mn-ea"/>
                <a:sym typeface="+mn-lt"/>
              </a:rPr>
              <a:t>(Graph)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B42960-B1C0-4763-B43B-E3556F17FAA0}"/>
              </a:ext>
            </a:extLst>
          </p:cNvPr>
          <p:cNvSpPr txBox="1"/>
          <p:nvPr/>
        </p:nvSpPr>
        <p:spPr>
          <a:xfrm>
            <a:off x="3915629" y="5059227"/>
            <a:ext cx="4681499" cy="1661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主讲人：邓贤君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00B050"/>
                </a:solidFill>
                <a:cs typeface="+mn-ea"/>
                <a:sym typeface="+mn-lt"/>
              </a:rPr>
              <a:t>华中科技大学、网络空间安全学院</a:t>
            </a:r>
            <a:endParaRPr lang="en-US" altLang="zh-CN" sz="1600" b="1" dirty="0">
              <a:solidFill>
                <a:srgbClr val="00B050"/>
              </a:solidFill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              Email: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dengxj615@hust.edu.cn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B050"/>
                </a:solidFill>
                <a:cs typeface="+mn-ea"/>
                <a:sym typeface="+mn-lt"/>
              </a:rPr>
              <a:t>              Cell: 19986908208</a:t>
            </a:r>
          </a:p>
          <a:p>
            <a:pPr marL="0" marR="0" lvl="0" indent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          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Wechat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: dengxj615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或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13787704209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6F1DB876-B27F-43EA-9EA2-999FA1D35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0" y="3616810"/>
            <a:ext cx="8954797" cy="117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以顶点</a:t>
            </a: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为弧尾的弧的数目</a:t>
            </a: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称为</a:t>
            </a: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出度</a:t>
            </a: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，记作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OD(v)</a:t>
            </a: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endParaRPr lang="en-US" altLang="zh-CN" sz="2400" b="1" kern="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5D9FAC2-69D5-42D6-A689-6721DCD1FC90}"/>
              </a:ext>
            </a:extLst>
          </p:cNvPr>
          <p:cNvGrpSpPr/>
          <p:nvPr/>
        </p:nvGrpSpPr>
        <p:grpSpPr>
          <a:xfrm>
            <a:off x="3390534" y="4442110"/>
            <a:ext cx="1516062" cy="2006580"/>
            <a:chOff x="7088188" y="1174750"/>
            <a:chExt cx="1516062" cy="2006580"/>
          </a:xfrm>
        </p:grpSpPr>
        <p:sp>
          <p:nvSpPr>
            <p:cNvPr id="15" name="Oval 3">
              <a:extLst>
                <a:ext uri="{FF2B5EF4-FFF2-40B4-BE49-F238E27FC236}">
                  <a16:creationId xmlns:a16="http://schemas.microsoft.com/office/drawing/2014/main" id="{6DF8BE20-226B-451C-82A9-41A17F6ED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588" y="11747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2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9290EA8A-C9F6-46AD-8D42-E05A68A43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8188" y="21653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2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Arc 5">
              <a:extLst>
                <a:ext uri="{FF2B5EF4-FFF2-40B4-BE49-F238E27FC236}">
                  <a16:creationId xmlns:a16="http://schemas.microsoft.com/office/drawing/2014/main" id="{EF77E476-0671-4890-AC8D-0C671F55D9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631" flipH="1">
              <a:off x="7392988" y="1477963"/>
              <a:ext cx="150812" cy="687387"/>
            </a:xfrm>
            <a:custGeom>
              <a:avLst/>
              <a:gdLst>
                <a:gd name="T0" fmla="*/ 23669841 w 24034"/>
                <a:gd name="T1" fmla="*/ 0 h 43200"/>
                <a:gd name="T2" fmla="*/ 233816624 w 24034"/>
                <a:gd name="T3" fmla="*/ 2147483646 h 43200"/>
                <a:gd name="T4" fmla="*/ 23678977 w 24034"/>
                <a:gd name="T5" fmla="*/ 2147483646 h 43200"/>
                <a:gd name="T6" fmla="*/ -9368 w 24034"/>
                <a:gd name="T7" fmla="*/ 2147483646 h 43200"/>
                <a:gd name="T8" fmla="*/ 23669841 w 24034"/>
                <a:gd name="T9" fmla="*/ 0 h 43200"/>
                <a:gd name="T10" fmla="*/ 233816624 w 24034"/>
                <a:gd name="T11" fmla="*/ 2147483646 h 43200"/>
                <a:gd name="T12" fmla="*/ 23678977 w 24034"/>
                <a:gd name="T13" fmla="*/ 2147483646 h 43200"/>
                <a:gd name="T14" fmla="*/ -9368 w 24034"/>
                <a:gd name="T15" fmla="*/ 2147483646 h 43200"/>
                <a:gd name="T16" fmla="*/ 23678977 w 24034"/>
                <a:gd name="T17" fmla="*/ 2147483646 h 4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034" h="43200" fill="none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</a:path>
                <a:path w="24034" h="43200" stroke="0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  <a:lnTo>
                    <a:pt x="2434" y="21600"/>
                  </a:lnTo>
                  <a:lnTo>
                    <a:pt x="24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8" name="Arc 6">
              <a:extLst>
                <a:ext uri="{FF2B5EF4-FFF2-40B4-BE49-F238E27FC236}">
                  <a16:creationId xmlns:a16="http://schemas.microsoft.com/office/drawing/2014/main" id="{82E5151C-B825-468A-B71E-E86CEA69045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78596" flipH="1">
              <a:off x="7640638" y="1541463"/>
              <a:ext cx="115887" cy="771525"/>
            </a:xfrm>
            <a:custGeom>
              <a:avLst/>
              <a:gdLst>
                <a:gd name="T0" fmla="*/ 6341122 w 24034"/>
                <a:gd name="T1" fmla="*/ 0 h 43200"/>
                <a:gd name="T2" fmla="*/ 62642522 w 24034"/>
                <a:gd name="T3" fmla="*/ 2147483646 h 43200"/>
                <a:gd name="T4" fmla="*/ 6343938 w 24034"/>
                <a:gd name="T5" fmla="*/ 2147483646 h 43200"/>
                <a:gd name="T6" fmla="*/ -2695 w 24034"/>
                <a:gd name="T7" fmla="*/ 2147483646 h 43200"/>
                <a:gd name="T8" fmla="*/ 6341122 w 24034"/>
                <a:gd name="T9" fmla="*/ 0 h 43200"/>
                <a:gd name="T10" fmla="*/ 62642522 w 24034"/>
                <a:gd name="T11" fmla="*/ 2147483646 h 43200"/>
                <a:gd name="T12" fmla="*/ 6343938 w 24034"/>
                <a:gd name="T13" fmla="*/ 2147483646 h 43200"/>
                <a:gd name="T14" fmla="*/ -2695 w 24034"/>
                <a:gd name="T15" fmla="*/ 2147483646 h 43200"/>
                <a:gd name="T16" fmla="*/ 6343938 w 24034"/>
                <a:gd name="T17" fmla="*/ 2147483646 h 4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034" h="43200" fill="none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</a:path>
                <a:path w="24034" h="43200" stroke="0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  <a:lnTo>
                    <a:pt x="2434" y="21600"/>
                  </a:lnTo>
                  <a:lnTo>
                    <a:pt x="24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EFCE5DD0-7E83-47A3-88E7-C47471A00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8788" y="21050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2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2CA93855-6602-424D-8A59-D76DC2DF0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8413" y="2684463"/>
              <a:ext cx="985837" cy="49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G2</a:t>
              </a:r>
              <a:endPara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77B3E80F-6A1E-4A19-8674-7896824C9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9188" y="2333625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ACC6C49-FE91-462B-985B-804823EF8359}"/>
              </a:ext>
            </a:extLst>
          </p:cNvPr>
          <p:cNvSpPr txBox="1"/>
          <p:nvPr/>
        </p:nvSpPr>
        <p:spPr>
          <a:xfrm>
            <a:off x="577291" y="2786148"/>
            <a:ext cx="887269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cs typeface="+mn-ea"/>
                <a:sym typeface="+mn-lt"/>
              </a:rPr>
              <a:t>9. </a:t>
            </a:r>
            <a:r>
              <a:rPr lang="zh-CN" altLang="en-US" sz="2800" b="1" kern="0" dirty="0">
                <a:solidFill>
                  <a:srgbClr val="000000"/>
                </a:solidFill>
                <a:cs typeface="+mn-ea"/>
                <a:sym typeface="+mn-lt"/>
              </a:rPr>
              <a:t>出度</a:t>
            </a:r>
            <a:r>
              <a:rPr lang="en-US" altLang="zh-CN" sz="2800" b="1" kern="0" dirty="0">
                <a:solidFill>
                  <a:srgbClr val="000000"/>
                </a:solidFill>
                <a:cs typeface="+mn-ea"/>
                <a:sym typeface="+mn-lt"/>
              </a:rPr>
              <a:t>: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0F9B1F-CDF8-40BC-9CC7-F5A3EB5D09CF}"/>
              </a:ext>
            </a:extLst>
          </p:cNvPr>
          <p:cNvSpPr txBox="1"/>
          <p:nvPr/>
        </p:nvSpPr>
        <p:spPr>
          <a:xfrm>
            <a:off x="6417997" y="4310578"/>
            <a:ext cx="2961073" cy="176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kern="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cs typeface="+mn-ea"/>
                <a:sym typeface="+mn-lt"/>
              </a:rPr>
              <a:t>OD(A)=1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  <a:cs typeface="+mn-ea"/>
                <a:sym typeface="+mn-lt"/>
              </a:rPr>
              <a:t> OD(B)=2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400" b="1" kern="0" dirty="0">
                <a:solidFill>
                  <a:srgbClr val="000000"/>
                </a:solidFill>
                <a:cs typeface="+mn-ea"/>
                <a:sym typeface="+mn-lt"/>
              </a:rPr>
              <a:t> OD(C)=0</a:t>
            </a:r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40" y="1240510"/>
            <a:ext cx="12232640" cy="12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3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54BEE9A3-34BB-4125-B958-48754E22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864" y="2082878"/>
            <a:ext cx="5985622" cy="4155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以顶点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为弧头的弧的数目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称为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入度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，记作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ID(v)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marL="7200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ID(A)=1 </a:t>
            </a:r>
          </a:p>
          <a:p>
            <a:pPr marL="7200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ID(B)=1</a:t>
            </a:r>
          </a:p>
          <a:p>
            <a:pPr marL="7200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ID(C)=1</a:t>
            </a:r>
          </a:p>
          <a:p>
            <a:pPr marL="7200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TD(A)=OD(A)+ID(A)=2  </a:t>
            </a:r>
          </a:p>
          <a:p>
            <a:pPr marL="7200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TD(B)=OD(B)+ID(B)=3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C19C5B2-A5AB-403D-B67F-2D2D131B3497}"/>
              </a:ext>
            </a:extLst>
          </p:cNvPr>
          <p:cNvGrpSpPr/>
          <p:nvPr/>
        </p:nvGrpSpPr>
        <p:grpSpPr>
          <a:xfrm>
            <a:off x="7534294" y="3892883"/>
            <a:ext cx="1516062" cy="2006580"/>
            <a:chOff x="8291831" y="946150"/>
            <a:chExt cx="1516062" cy="2006580"/>
          </a:xfrm>
        </p:grpSpPr>
        <p:sp>
          <p:nvSpPr>
            <p:cNvPr id="13" name="Oval 3">
              <a:extLst>
                <a:ext uri="{FF2B5EF4-FFF2-40B4-BE49-F238E27FC236}">
                  <a16:creationId xmlns:a16="http://schemas.microsoft.com/office/drawing/2014/main" id="{CB0EB5EC-BC49-49E5-B08C-0A0CD886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5231" y="9461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2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9144610F-93D1-4270-843F-645D2958F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1831" y="19367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2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Arc 5">
              <a:extLst>
                <a:ext uri="{FF2B5EF4-FFF2-40B4-BE49-F238E27FC236}">
                  <a16:creationId xmlns:a16="http://schemas.microsoft.com/office/drawing/2014/main" id="{3574BC80-8CB0-4C16-88EC-A3B131BB1D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631" flipH="1">
              <a:off x="8596631" y="1249363"/>
              <a:ext cx="150812" cy="687387"/>
            </a:xfrm>
            <a:custGeom>
              <a:avLst/>
              <a:gdLst>
                <a:gd name="T0" fmla="*/ 23669841 w 24034"/>
                <a:gd name="T1" fmla="*/ 0 h 43200"/>
                <a:gd name="T2" fmla="*/ 233816624 w 24034"/>
                <a:gd name="T3" fmla="*/ 2147483646 h 43200"/>
                <a:gd name="T4" fmla="*/ 23678977 w 24034"/>
                <a:gd name="T5" fmla="*/ 2147483646 h 43200"/>
                <a:gd name="T6" fmla="*/ -9368 w 24034"/>
                <a:gd name="T7" fmla="*/ 2147483646 h 43200"/>
                <a:gd name="T8" fmla="*/ 23669841 w 24034"/>
                <a:gd name="T9" fmla="*/ 0 h 43200"/>
                <a:gd name="T10" fmla="*/ 233816624 w 24034"/>
                <a:gd name="T11" fmla="*/ 2147483646 h 43200"/>
                <a:gd name="T12" fmla="*/ 23678977 w 24034"/>
                <a:gd name="T13" fmla="*/ 2147483646 h 43200"/>
                <a:gd name="T14" fmla="*/ -9368 w 24034"/>
                <a:gd name="T15" fmla="*/ 2147483646 h 43200"/>
                <a:gd name="T16" fmla="*/ 23678977 w 24034"/>
                <a:gd name="T17" fmla="*/ 2147483646 h 4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034" h="43200" fill="none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</a:path>
                <a:path w="24034" h="43200" stroke="0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  <a:lnTo>
                    <a:pt x="2434" y="21600"/>
                  </a:lnTo>
                  <a:lnTo>
                    <a:pt x="24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6" name="Arc 6">
              <a:extLst>
                <a:ext uri="{FF2B5EF4-FFF2-40B4-BE49-F238E27FC236}">
                  <a16:creationId xmlns:a16="http://schemas.microsoft.com/office/drawing/2014/main" id="{5F25A4BB-A0F0-46B9-9D65-106EE977D1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78596" flipH="1">
              <a:off x="8844281" y="1312863"/>
              <a:ext cx="115887" cy="771525"/>
            </a:xfrm>
            <a:custGeom>
              <a:avLst/>
              <a:gdLst>
                <a:gd name="T0" fmla="*/ 6341122 w 24034"/>
                <a:gd name="T1" fmla="*/ 0 h 43200"/>
                <a:gd name="T2" fmla="*/ 62642522 w 24034"/>
                <a:gd name="T3" fmla="*/ 2147483646 h 43200"/>
                <a:gd name="T4" fmla="*/ 6343938 w 24034"/>
                <a:gd name="T5" fmla="*/ 2147483646 h 43200"/>
                <a:gd name="T6" fmla="*/ -2695 w 24034"/>
                <a:gd name="T7" fmla="*/ 2147483646 h 43200"/>
                <a:gd name="T8" fmla="*/ 6341122 w 24034"/>
                <a:gd name="T9" fmla="*/ 0 h 43200"/>
                <a:gd name="T10" fmla="*/ 62642522 w 24034"/>
                <a:gd name="T11" fmla="*/ 2147483646 h 43200"/>
                <a:gd name="T12" fmla="*/ 6343938 w 24034"/>
                <a:gd name="T13" fmla="*/ 2147483646 h 43200"/>
                <a:gd name="T14" fmla="*/ -2695 w 24034"/>
                <a:gd name="T15" fmla="*/ 2147483646 h 43200"/>
                <a:gd name="T16" fmla="*/ 6343938 w 24034"/>
                <a:gd name="T17" fmla="*/ 2147483646 h 4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034" h="43200" fill="none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</a:path>
                <a:path w="24034" h="43200" stroke="0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  <a:lnTo>
                    <a:pt x="2434" y="21600"/>
                  </a:lnTo>
                  <a:lnTo>
                    <a:pt x="24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7C356C0-E8F8-4698-93BB-C91115C21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2431" y="18764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2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2A938286-0D70-4797-802C-B109CB45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2056" y="2455863"/>
              <a:ext cx="985837" cy="49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G2</a:t>
              </a:r>
              <a:endPara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Line 9">
              <a:extLst>
                <a:ext uri="{FF2B5EF4-FFF2-40B4-BE49-F238E27FC236}">
                  <a16:creationId xmlns:a16="http://schemas.microsoft.com/office/drawing/2014/main" id="{86802915-B2BA-42C7-8829-09C117F16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2831" y="2105025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FACC6C49-FE91-462B-985B-804823EF8359}"/>
              </a:ext>
            </a:extLst>
          </p:cNvPr>
          <p:cNvSpPr txBox="1"/>
          <p:nvPr/>
        </p:nvSpPr>
        <p:spPr>
          <a:xfrm>
            <a:off x="1182755" y="1141681"/>
            <a:ext cx="887269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kern="0" dirty="0">
                <a:solidFill>
                  <a:srgbClr val="000000"/>
                </a:solidFill>
                <a:cs typeface="+mn-ea"/>
                <a:sym typeface="+mn-lt"/>
              </a:rPr>
              <a:t>10. </a:t>
            </a:r>
            <a:r>
              <a:rPr lang="zh-CN" altLang="en-US" sz="2800" b="1" kern="0" dirty="0">
                <a:solidFill>
                  <a:srgbClr val="000000"/>
                </a:solidFill>
                <a:cs typeface="+mn-ea"/>
                <a:sym typeface="+mn-lt"/>
              </a:rPr>
              <a:t>入度</a:t>
            </a:r>
            <a:endParaRPr lang="en-US" altLang="zh-CN" sz="2800" b="1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25" y="53997"/>
            <a:ext cx="3754492" cy="37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8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54BEE9A3-34BB-4125-B958-48754E226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47" y="3956257"/>
            <a:ext cx="8689436" cy="168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顶点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到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j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有路径是指存在一个顶点序列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…V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。其中（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）、（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）、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…… (V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是图的边或弧。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CC6C49-FE91-462B-985B-804823EF8359}"/>
              </a:ext>
            </a:extLst>
          </p:cNvPr>
          <p:cNvSpPr txBox="1"/>
          <p:nvPr/>
        </p:nvSpPr>
        <p:spPr>
          <a:xfrm>
            <a:off x="845871" y="2961036"/>
            <a:ext cx="887269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800" b="1" kern="0" dirty="0">
                <a:solidFill>
                  <a:srgbClr val="000000"/>
                </a:solidFill>
                <a:cs typeface="+mn-ea"/>
                <a:sym typeface="+mn-lt"/>
              </a:rPr>
              <a:t>连通性的术语</a:t>
            </a:r>
            <a:endParaRPr lang="en-US" altLang="zh-CN" sz="2800" b="1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40" y="1233223"/>
            <a:ext cx="12232640" cy="12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FDEDE3-9B75-46DC-899D-DEBBBAE17D2C}"/>
              </a:ext>
            </a:extLst>
          </p:cNvPr>
          <p:cNvGrpSpPr/>
          <p:nvPr/>
        </p:nvGrpSpPr>
        <p:grpSpPr>
          <a:xfrm>
            <a:off x="8602325" y="4067306"/>
            <a:ext cx="2667000" cy="1066800"/>
            <a:chOff x="2057400" y="3205163"/>
            <a:chExt cx="2667000" cy="1066800"/>
          </a:xfrm>
        </p:grpSpPr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0FAB5F6F-1C96-4FC1-9C30-BE473C450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2051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B51FAC08-8D43-4C43-888C-A33A530FD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8909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5034BD43-B301-4E23-9721-3EB6747E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8909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DD4D4E2D-6861-4A80-AA7E-A517A412BA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3586163"/>
              <a:ext cx="3810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D9F603D8-31D6-40A6-B5F8-56986DAB9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3586163"/>
              <a:ext cx="3048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9C1A35FC-BD02-4F6D-811C-74CEE978B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8400" y="4119563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Oval 9">
              <a:extLst>
                <a:ext uri="{FF2B5EF4-FFF2-40B4-BE49-F238E27FC236}">
                  <a16:creationId xmlns:a16="http://schemas.microsoft.com/office/drawing/2014/main" id="{653F738B-538F-43B7-9855-DFDFEFE57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38909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5A4214D0-7101-43D2-8629-FA1805C58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4119563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71C49900-9F0B-486A-8092-DB5AF8136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32051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EAAF7D38-8864-4885-9D00-D1EE9E747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32051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565C036E-0C1A-4731-842D-2D7E9B339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800" y="3586163"/>
              <a:ext cx="3048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2C6C4497-3FD4-47CD-A299-69E260F4E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67200" y="3586163"/>
              <a:ext cx="2286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Text Box 24">
            <a:extLst>
              <a:ext uri="{FF2B5EF4-FFF2-40B4-BE49-F238E27FC236}">
                <a16:creationId xmlns:a16="http://schemas.microsoft.com/office/drawing/2014/main" id="{CA5ED8A4-C333-4C52-A43F-4990073F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383" y="5349079"/>
            <a:ext cx="304800" cy="33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 Box 47">
            <a:extLst>
              <a:ext uri="{FF2B5EF4-FFF2-40B4-BE49-F238E27FC236}">
                <a16:creationId xmlns:a16="http://schemas.microsoft.com/office/drawing/2014/main" id="{0928059A-2C71-40DF-9846-3B1098A04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62" y="3896283"/>
            <a:ext cx="8424863" cy="1408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若从顶点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到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有路径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则称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zh-CN" altLang="en-US" sz="2400" b="1" dirty="0">
                <a:solidFill>
                  <a:srgbClr val="3333CC"/>
                </a:solidFill>
                <a:latin typeface="+mn-lt"/>
                <a:ea typeface="+mn-ea"/>
                <a:cs typeface="+mn-ea"/>
                <a:sym typeface="+mn-lt"/>
              </a:rPr>
              <a:t>连通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的。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若图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中任意两顶点是连通的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则称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zh-CN" altLang="en-US" sz="2400" b="1" dirty="0">
                <a:solidFill>
                  <a:srgbClr val="3333CC"/>
                </a:solidFill>
                <a:latin typeface="+mn-lt"/>
                <a:ea typeface="+mn-ea"/>
                <a:cs typeface="+mn-ea"/>
                <a:sym typeface="+mn-lt"/>
              </a:rPr>
              <a:t>连通图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6850B1-4848-4FAA-B07F-3E42BE722AB4}"/>
              </a:ext>
            </a:extLst>
          </p:cNvPr>
          <p:cNvSpPr txBox="1"/>
          <p:nvPr/>
        </p:nvSpPr>
        <p:spPr>
          <a:xfrm>
            <a:off x="378169" y="3188449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11.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连通图及连通分量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: (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无向图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G)</a:t>
            </a: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40" y="1439126"/>
            <a:ext cx="12232640" cy="12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0">
            <a:extLst>
              <a:ext uri="{FF2B5EF4-FFF2-40B4-BE49-F238E27FC236}">
                <a16:creationId xmlns:a16="http://schemas.microsoft.com/office/drawing/2014/main" id="{9E45C930-6EAF-4339-A78E-2B3A75E46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40" y="869874"/>
            <a:ext cx="11143860" cy="2769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若图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G'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的一个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极大连通子图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则称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G'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的一个</a:t>
            </a:r>
            <a:r>
              <a:rPr lang="zh-CN" altLang="en-US" sz="2400" b="1" dirty="0">
                <a:solidFill>
                  <a:srgbClr val="3333CC"/>
                </a:solidFill>
                <a:latin typeface="+mn-lt"/>
                <a:ea typeface="+mn-ea"/>
                <a:cs typeface="+mn-ea"/>
                <a:sym typeface="+mn-lt"/>
              </a:rPr>
              <a:t>连通分量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457200" indent="-4572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必须是子图（子图中的顶点、边都是原图的子集）</a:t>
            </a:r>
          </a:p>
          <a:p>
            <a:pPr marL="457200" indent="-4572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连通（对于两个顶点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，如果存在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u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到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的边，那这两个点就是连通的）</a:t>
            </a:r>
          </a:p>
          <a:p>
            <a:pPr marL="457200" indent="-4572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极大：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边数（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edge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）极大。之所以用极大而不用最大，是因为不一定只有一个连通分量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457200" indent="-4572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+mj-lt"/>
              <a:buAutoNum type="arabicPeriod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一个连通子图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，其顶点集为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，边集为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。如果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包含了在原图中和所有和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有关的边，那我们就认为它是极大连通子图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6167A98-AD7B-4187-AE36-51488C5F68AF}"/>
              </a:ext>
            </a:extLst>
          </p:cNvPr>
          <p:cNvGrpSpPr/>
          <p:nvPr/>
        </p:nvGrpSpPr>
        <p:grpSpPr>
          <a:xfrm>
            <a:off x="823604" y="4720182"/>
            <a:ext cx="2895600" cy="1712624"/>
            <a:chOff x="1837871" y="2389414"/>
            <a:chExt cx="2895600" cy="1712624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294AFF00-1B32-4E79-B269-0C3E67F02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271" y="238941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Oval 16">
              <a:extLst>
                <a:ext uri="{FF2B5EF4-FFF2-40B4-BE49-F238E27FC236}">
                  <a16:creationId xmlns:a16="http://schemas.microsoft.com/office/drawing/2014/main" id="{33E3FA5E-1CC5-4B4E-8862-CE8611B0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871" y="307521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Oval 17">
              <a:extLst>
                <a:ext uri="{FF2B5EF4-FFF2-40B4-BE49-F238E27FC236}">
                  <a16:creationId xmlns:a16="http://schemas.microsoft.com/office/drawing/2014/main" id="{7C18905C-FF9E-4080-AACF-771D6622F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471" y="307521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Line 18">
              <a:extLst>
                <a:ext uri="{FF2B5EF4-FFF2-40B4-BE49-F238E27FC236}">
                  <a16:creationId xmlns:a16="http://schemas.microsoft.com/office/drawing/2014/main" id="{8C69E3FC-97D6-4D21-B3D7-FC63304B4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2671" y="2770414"/>
              <a:ext cx="3810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Line 19">
              <a:extLst>
                <a:ext uri="{FF2B5EF4-FFF2-40B4-BE49-F238E27FC236}">
                  <a16:creationId xmlns:a16="http://schemas.microsoft.com/office/drawing/2014/main" id="{0B1E98DA-F108-4508-901D-72E3B1A0F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871" y="2770414"/>
              <a:ext cx="3048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Oval 20">
              <a:extLst>
                <a:ext uri="{FF2B5EF4-FFF2-40B4-BE49-F238E27FC236}">
                  <a16:creationId xmlns:a16="http://schemas.microsoft.com/office/drawing/2014/main" id="{19B29964-8887-40B4-8F30-DF5ABE466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471" y="307521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Line 21">
              <a:extLst>
                <a:ext uri="{FF2B5EF4-FFF2-40B4-BE49-F238E27FC236}">
                  <a16:creationId xmlns:a16="http://schemas.microsoft.com/office/drawing/2014/main" id="{E7FBF6F5-09A1-4AAD-A54F-9E414B7CB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871" y="3303814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4" name="Oval 22">
              <a:extLst>
                <a:ext uri="{FF2B5EF4-FFF2-40B4-BE49-F238E27FC236}">
                  <a16:creationId xmlns:a16="http://schemas.microsoft.com/office/drawing/2014/main" id="{070D6C72-2787-439A-BE8F-09500D896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071" y="238941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Line 23">
              <a:extLst>
                <a:ext uri="{FF2B5EF4-FFF2-40B4-BE49-F238E27FC236}">
                  <a16:creationId xmlns:a16="http://schemas.microsoft.com/office/drawing/2014/main" id="{4A2A1A19-97F2-4A89-94E6-E60F9DBEB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3871" y="2770414"/>
              <a:ext cx="3048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6" name="Text Box 25">
              <a:extLst>
                <a:ext uri="{FF2B5EF4-FFF2-40B4-BE49-F238E27FC236}">
                  <a16:creationId xmlns:a16="http://schemas.microsoft.com/office/drawing/2014/main" id="{0C48DE1B-7938-4868-846B-F6A54877CF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246" y="3764189"/>
              <a:ext cx="1239838" cy="337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无向图</a:t>
              </a:r>
              <a:r>
                <a:rPr lang="en-US" altLang="zh-CN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Oval 26">
              <a:extLst>
                <a:ext uri="{FF2B5EF4-FFF2-40B4-BE49-F238E27FC236}">
                  <a16:creationId xmlns:a16="http://schemas.microsoft.com/office/drawing/2014/main" id="{B9A0902B-D40B-41A3-A42A-5AC06EE12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471" y="3059339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Oval 42">
              <a:extLst>
                <a:ext uri="{FF2B5EF4-FFF2-40B4-BE49-F238E27FC236}">
                  <a16:creationId xmlns:a16="http://schemas.microsoft.com/office/drawing/2014/main" id="{125F443B-AB46-4991-85E5-4868F1CEB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271" y="238941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Line 43">
              <a:extLst>
                <a:ext uri="{FF2B5EF4-FFF2-40B4-BE49-F238E27FC236}">
                  <a16:creationId xmlns:a16="http://schemas.microsoft.com/office/drawing/2014/main" id="{C167C509-D8C3-4C61-BB6E-FFE2423B2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2271" y="2618014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148BB90-6B4A-4CD1-BDFE-54D51258AC74}"/>
              </a:ext>
            </a:extLst>
          </p:cNvPr>
          <p:cNvGrpSpPr/>
          <p:nvPr/>
        </p:nvGrpSpPr>
        <p:grpSpPr>
          <a:xfrm>
            <a:off x="7300604" y="4646219"/>
            <a:ext cx="4267200" cy="1816630"/>
            <a:chOff x="5355771" y="2321152"/>
            <a:chExt cx="4267200" cy="1816630"/>
          </a:xfrm>
        </p:grpSpPr>
        <p:sp>
          <p:nvSpPr>
            <p:cNvPr id="51" name="Oval 27">
              <a:extLst>
                <a:ext uri="{FF2B5EF4-FFF2-40B4-BE49-F238E27FC236}">
                  <a16:creationId xmlns:a16="http://schemas.microsoft.com/office/drawing/2014/main" id="{D7563EEE-0518-4757-93EB-3FDD5B0B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171" y="2337027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Oval 28">
              <a:extLst>
                <a:ext uri="{FF2B5EF4-FFF2-40B4-BE49-F238E27FC236}">
                  <a16:creationId xmlns:a16="http://schemas.microsoft.com/office/drawing/2014/main" id="{B8589C0C-B918-4B20-A611-343A3F2A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771" y="3022827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Oval 29">
              <a:extLst>
                <a:ext uri="{FF2B5EF4-FFF2-40B4-BE49-F238E27FC236}">
                  <a16:creationId xmlns:a16="http://schemas.microsoft.com/office/drawing/2014/main" id="{4F023260-1BD7-44A2-B546-9ECD78BAC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6371" y="3022827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Line 30">
              <a:extLst>
                <a:ext uri="{FF2B5EF4-FFF2-40B4-BE49-F238E27FC236}">
                  <a16:creationId xmlns:a16="http://schemas.microsoft.com/office/drawing/2014/main" id="{D3BAD4CD-ABCB-495E-BE61-E16B24933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0571" y="2718027"/>
              <a:ext cx="3810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8CC10060-5344-4196-9C2F-96A150895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7771" y="2718027"/>
              <a:ext cx="3048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Oval 32">
              <a:extLst>
                <a:ext uri="{FF2B5EF4-FFF2-40B4-BE49-F238E27FC236}">
                  <a16:creationId xmlns:a16="http://schemas.microsoft.com/office/drawing/2014/main" id="{53DF320D-0638-4EAB-89FA-2D28FA39B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1971" y="3022827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26AD2A0C-5152-42E4-AE8F-2E9529A5F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6771" y="3251427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8" name="Oval 34">
              <a:extLst>
                <a:ext uri="{FF2B5EF4-FFF2-40B4-BE49-F238E27FC236}">
                  <a16:creationId xmlns:a16="http://schemas.microsoft.com/office/drawing/2014/main" id="{6E95651A-1067-4E18-BB2F-17A6BA285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8571" y="2337027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440792FB-E97F-489B-AE64-5B04E32CB5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13371" y="2718027"/>
              <a:ext cx="3048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0" name="Text Box 36">
              <a:extLst>
                <a:ext uri="{FF2B5EF4-FFF2-40B4-BE49-F238E27FC236}">
                  <a16:creationId xmlns:a16="http://schemas.microsoft.com/office/drawing/2014/main" id="{2B0011A7-00B5-48CA-B39E-FFD753CCB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3971" y="3800702"/>
              <a:ext cx="3810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G1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Oval 37">
              <a:extLst>
                <a:ext uri="{FF2B5EF4-FFF2-40B4-BE49-F238E27FC236}">
                  <a16:creationId xmlns:a16="http://schemas.microsoft.com/office/drawing/2014/main" id="{9B001FBE-59A0-4462-981D-B4FDD0D87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1771" y="2778352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Text Box 38">
              <a:extLst>
                <a:ext uri="{FF2B5EF4-FFF2-40B4-BE49-F238E27FC236}">
                  <a16:creationId xmlns:a16="http://schemas.microsoft.com/office/drawing/2014/main" id="{50457383-DC38-4A89-AD72-FB773332A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1771" y="3800702"/>
              <a:ext cx="3810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G2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Text Box 39">
              <a:extLst>
                <a:ext uri="{FF2B5EF4-FFF2-40B4-BE49-F238E27FC236}">
                  <a16:creationId xmlns:a16="http://schemas.microsoft.com/office/drawing/2014/main" id="{66BBE296-36D7-47BF-935D-CC6E31CC2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4771" y="3784827"/>
              <a:ext cx="3810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G3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Oval 44">
              <a:extLst>
                <a:ext uri="{FF2B5EF4-FFF2-40B4-BE49-F238E27FC236}">
                  <a16:creationId xmlns:a16="http://schemas.microsoft.com/office/drawing/2014/main" id="{91EFB11F-18B6-4DAA-84E7-662B573D8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171" y="2321152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Line 45">
              <a:extLst>
                <a:ext uri="{FF2B5EF4-FFF2-40B4-BE49-F238E27FC236}">
                  <a16:creationId xmlns:a16="http://schemas.microsoft.com/office/drawing/2014/main" id="{6A20A7FA-A381-447E-BEC3-DAAAD7C9D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0171" y="2549752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8" name="Text Box 46">
            <a:extLst>
              <a:ext uri="{FF2B5EF4-FFF2-40B4-BE49-F238E27FC236}">
                <a16:creationId xmlns:a16="http://schemas.microsoft.com/office/drawing/2014/main" id="{2EC9A5EF-5811-4453-AA55-D4B90516C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004" y="4720182"/>
            <a:ext cx="2178802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有三个连通分量</a:t>
            </a:r>
            <a:endParaRPr lang="zh-CN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4382403" y="5160795"/>
            <a:ext cx="2340561" cy="32138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E1CC40-C5E8-419F-A48A-F0D1AEA83AAD}"/>
              </a:ext>
            </a:extLst>
          </p:cNvPr>
          <p:cNvSpPr/>
          <p:nvPr/>
        </p:nvSpPr>
        <p:spPr>
          <a:xfrm>
            <a:off x="823603" y="3773874"/>
            <a:ext cx="10363201" cy="497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noProof="1">
                <a:solidFill>
                  <a:srgbClr val="000000"/>
                </a:solidFill>
                <a:cs typeface="+mn-ea"/>
                <a:sym typeface="+mn-lt"/>
              </a:rPr>
              <a:t>连通图的连通分量</a:t>
            </a:r>
            <a:r>
              <a:rPr lang="en-US" altLang="zh-CN" sz="2400" b="1" noProof="1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zh-CN" altLang="en-US" sz="2400" b="1" noProof="1">
                <a:solidFill>
                  <a:srgbClr val="000000"/>
                </a:solidFill>
                <a:cs typeface="+mn-ea"/>
                <a:sym typeface="+mn-lt"/>
              </a:rPr>
              <a:t>极大连通子图</a:t>
            </a:r>
            <a:r>
              <a:rPr lang="en-US" altLang="zh-CN" sz="2400" b="1" noProof="1">
                <a:solidFill>
                  <a:srgbClr val="000000"/>
                </a:solidFill>
                <a:cs typeface="+mn-ea"/>
                <a:sym typeface="+mn-lt"/>
              </a:rPr>
              <a:t>)</a:t>
            </a:r>
            <a:r>
              <a:rPr lang="zh-CN" altLang="en-US" sz="2400" b="1" noProof="1">
                <a:solidFill>
                  <a:srgbClr val="000000"/>
                </a:solidFill>
                <a:cs typeface="+mn-ea"/>
                <a:sym typeface="+mn-lt"/>
              </a:rPr>
              <a:t>是自己，非连通图的连通分量会有多个。</a:t>
            </a:r>
            <a:endParaRPr lang="zh-CN" altLang="zh-CN" sz="2400" b="1" noProof="1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385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8" grpId="0"/>
      <p:bldP spid="2" grpId="0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40" y="1439126"/>
            <a:ext cx="12232640" cy="129794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39385F7-3504-42FD-8631-407BBB40A6CE}"/>
              </a:ext>
            </a:extLst>
          </p:cNvPr>
          <p:cNvSpPr txBox="1"/>
          <p:nvPr/>
        </p:nvSpPr>
        <p:spPr>
          <a:xfrm>
            <a:off x="378169" y="3054924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12.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强连通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图及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强连通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分量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: (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有向图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G)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96DFBC38-47BE-44BA-A339-B1424951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696" y="3356263"/>
            <a:ext cx="9750296" cy="308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10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10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若在图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每对顶点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cs typeface="+mn-ea"/>
                <a:sym typeface="+mn-lt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1" baseline="-25000" dirty="0" err="1">
                <a:solidFill>
                  <a:srgbClr val="000000"/>
                </a:solidFill>
                <a:cs typeface="+mn-ea"/>
                <a:sym typeface="+mn-lt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之间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到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1" baseline="-25000" dirty="0" err="1">
                <a:solidFill>
                  <a:srgbClr val="000000"/>
                </a:solidFill>
                <a:cs typeface="+mn-ea"/>
                <a:sym typeface="+mn-lt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且从 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400" b="1" baseline="-25000" dirty="0" err="1">
                <a:solidFill>
                  <a:srgbClr val="000000"/>
                </a:solidFill>
                <a:cs typeface="+mn-ea"/>
                <a:sym typeface="+mn-lt"/>
              </a:rPr>
              <a:t>j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到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cs typeface="+mn-ea"/>
                <a:sym typeface="+mn-lt"/>
              </a:rPr>
              <a:t>i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都存在路径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则称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强连通</a:t>
            </a:r>
            <a:r>
              <a:rPr lang="zh-CN" altLang="en-US" sz="2400" b="1" dirty="0">
                <a:solidFill>
                  <a:srgbClr val="3333CC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fontAlgn="base">
              <a:lnSpc>
                <a:spcPct val="15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若图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G'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的一个</a:t>
            </a:r>
            <a:r>
              <a:rPr lang="zh-CN" altLang="en-US" sz="2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极大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强连通</a:t>
            </a:r>
            <a:r>
              <a:rPr lang="zh-CN" altLang="en-US" sz="24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子图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则称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G'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的一个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强连通</a:t>
            </a:r>
            <a:r>
              <a:rPr lang="zh-CN" altLang="en-US" sz="2400" b="1" dirty="0">
                <a:solidFill>
                  <a:srgbClr val="3333CC"/>
                </a:solidFill>
                <a:latin typeface="+mn-lt"/>
                <a:ea typeface="+mn-ea"/>
                <a:cs typeface="+mn-ea"/>
                <a:sym typeface="+mn-lt"/>
              </a:rPr>
              <a:t>分量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强连通图的强连通分量是自身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104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2">
            <a:extLst>
              <a:ext uri="{FF2B5EF4-FFF2-40B4-BE49-F238E27FC236}">
                <a16:creationId xmlns:a16="http://schemas.microsoft.com/office/drawing/2014/main" id="{AF41C9C6-AB7D-48EB-AB3D-B80B13D19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95" y="2439775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Arc 3">
            <a:extLst>
              <a:ext uri="{FF2B5EF4-FFF2-40B4-BE49-F238E27FC236}">
                <a16:creationId xmlns:a16="http://schemas.microsoft.com/office/drawing/2014/main" id="{000140F2-297A-43E4-894A-B1C4406770E0}"/>
              </a:ext>
            </a:extLst>
          </p:cNvPr>
          <p:cNvSpPr>
            <a:spLocks noChangeArrowheads="1"/>
          </p:cNvSpPr>
          <p:nvPr/>
        </p:nvSpPr>
        <p:spPr bwMode="auto">
          <a:xfrm rot="12478596" flipH="1">
            <a:off x="1777207" y="1895262"/>
            <a:ext cx="93663" cy="681038"/>
          </a:xfrm>
          <a:custGeom>
            <a:avLst/>
            <a:gdLst>
              <a:gd name="T0" fmla="*/ 2187078 w 24034"/>
              <a:gd name="T1" fmla="*/ 0 h 43200"/>
              <a:gd name="T2" fmla="*/ 21604076 w 24034"/>
              <a:gd name="T3" fmla="*/ 2147483646 h 43200"/>
              <a:gd name="T4" fmla="*/ 2188021 w 24034"/>
              <a:gd name="T5" fmla="*/ 2147483646 h 43200"/>
              <a:gd name="T6" fmla="*/ -943 w 24034"/>
              <a:gd name="T7" fmla="*/ 2147483646 h 43200"/>
              <a:gd name="T8" fmla="*/ 2187078 w 24034"/>
              <a:gd name="T9" fmla="*/ 0 h 43200"/>
              <a:gd name="T10" fmla="*/ 21604076 w 24034"/>
              <a:gd name="T11" fmla="*/ 2147483646 h 43200"/>
              <a:gd name="T12" fmla="*/ 2188021 w 24034"/>
              <a:gd name="T13" fmla="*/ 2147483646 h 43200"/>
              <a:gd name="T14" fmla="*/ -943 w 24034"/>
              <a:gd name="T15" fmla="*/ 2147483646 h 43200"/>
              <a:gd name="T16" fmla="*/ 2188021 w 24034"/>
              <a:gd name="T17" fmla="*/ 2147483646 h 4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034" h="43200" fill="none">
                <a:moveTo>
                  <a:pt x="2433" y="0"/>
                </a:moveTo>
                <a:cubicBezTo>
                  <a:pt x="14363" y="0"/>
                  <a:pt x="24034" y="9670"/>
                  <a:pt x="24034" y="21600"/>
                </a:cubicBezTo>
                <a:cubicBezTo>
                  <a:pt x="24034" y="33529"/>
                  <a:pt x="14363" y="43200"/>
                  <a:pt x="2434" y="43200"/>
                </a:cubicBezTo>
                <a:cubicBezTo>
                  <a:pt x="1620" y="43200"/>
                  <a:pt x="808" y="43154"/>
                  <a:pt x="-1" y="43062"/>
                </a:cubicBezTo>
              </a:path>
              <a:path w="24034" h="43200" stroke="0">
                <a:moveTo>
                  <a:pt x="2433" y="0"/>
                </a:moveTo>
                <a:cubicBezTo>
                  <a:pt x="14363" y="0"/>
                  <a:pt x="24034" y="9670"/>
                  <a:pt x="24034" y="21600"/>
                </a:cubicBezTo>
                <a:cubicBezTo>
                  <a:pt x="24034" y="33529"/>
                  <a:pt x="14363" y="43200"/>
                  <a:pt x="2434" y="43200"/>
                </a:cubicBezTo>
                <a:cubicBezTo>
                  <a:pt x="1620" y="43200"/>
                  <a:pt x="808" y="43154"/>
                  <a:pt x="-1" y="43062"/>
                </a:cubicBezTo>
                <a:lnTo>
                  <a:pt x="2434" y="21600"/>
                </a:lnTo>
                <a:lnTo>
                  <a:pt x="2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4" name="Oval 4">
            <a:extLst>
              <a:ext uri="{FF2B5EF4-FFF2-40B4-BE49-F238E27FC236}">
                <a16:creationId xmlns:a16="http://schemas.microsoft.com/office/drawing/2014/main" id="{0B6DE406-025A-49E8-9480-B050D6DAD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95" y="2439775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Line 5">
            <a:extLst>
              <a:ext uri="{FF2B5EF4-FFF2-40B4-BE49-F238E27FC236}">
                <a16:creationId xmlns:a16="http://schemas.microsoft.com/office/drawing/2014/main" id="{15BB3B54-B200-48DC-84BE-06D9A1483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6395" y="266837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6" name="Text Box 6">
            <a:extLst>
              <a:ext uri="{FF2B5EF4-FFF2-40B4-BE49-F238E27FC236}">
                <a16:creationId xmlns:a16="http://schemas.microsoft.com/office/drawing/2014/main" id="{8218D85F-4E69-4C74-BCCB-EF9C21911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795" y="2881100"/>
            <a:ext cx="511679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G1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Oval 7">
            <a:extLst>
              <a:ext uri="{FF2B5EF4-FFF2-40B4-BE49-F238E27FC236}">
                <a16:creationId xmlns:a16="http://schemas.microsoft.com/office/drawing/2014/main" id="{B816BA58-6AB1-4DA1-BC0C-5F3942969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795" y="1525375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Oval 8">
            <a:extLst>
              <a:ext uri="{FF2B5EF4-FFF2-40B4-BE49-F238E27FC236}">
                <a16:creationId xmlns:a16="http://schemas.microsoft.com/office/drawing/2014/main" id="{1832662F-3056-4E23-AF9E-1DDF0FAA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195" y="1601575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6A342E35-FD98-4A6F-9967-EAC1BDEEAD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995" y="1982575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1730E225-0F14-471C-BD61-16452D5F82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795" y="1753975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1" name="Line 11">
            <a:extLst>
              <a:ext uri="{FF2B5EF4-FFF2-40B4-BE49-F238E27FC236}">
                <a16:creationId xmlns:a16="http://schemas.microsoft.com/office/drawing/2014/main" id="{365B8D4C-3383-4E55-95B6-7EB9FD2779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83595" y="1830175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2" name="Oval 12">
            <a:extLst>
              <a:ext uri="{FF2B5EF4-FFF2-40B4-BE49-F238E27FC236}">
                <a16:creationId xmlns:a16="http://schemas.microsoft.com/office/drawing/2014/main" id="{824AAD02-43FB-4435-95F6-DF811203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020" y="241906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Arc 13">
            <a:extLst>
              <a:ext uri="{FF2B5EF4-FFF2-40B4-BE49-F238E27FC236}">
                <a16:creationId xmlns:a16="http://schemas.microsoft.com/office/drawing/2014/main" id="{BB6DB1D5-405A-4A86-B91F-62A3CC94E76A}"/>
              </a:ext>
            </a:extLst>
          </p:cNvPr>
          <p:cNvSpPr>
            <a:spLocks noChangeArrowheads="1"/>
          </p:cNvSpPr>
          <p:nvPr/>
        </p:nvSpPr>
        <p:spPr bwMode="auto">
          <a:xfrm rot="12478596" flipH="1">
            <a:off x="5497832" y="1874554"/>
            <a:ext cx="93663" cy="681038"/>
          </a:xfrm>
          <a:custGeom>
            <a:avLst/>
            <a:gdLst>
              <a:gd name="T0" fmla="*/ 2187078 w 24034"/>
              <a:gd name="T1" fmla="*/ 0 h 43200"/>
              <a:gd name="T2" fmla="*/ 21604076 w 24034"/>
              <a:gd name="T3" fmla="*/ 2147483646 h 43200"/>
              <a:gd name="T4" fmla="*/ 2188021 w 24034"/>
              <a:gd name="T5" fmla="*/ 2147483646 h 43200"/>
              <a:gd name="T6" fmla="*/ -943 w 24034"/>
              <a:gd name="T7" fmla="*/ 2147483646 h 43200"/>
              <a:gd name="T8" fmla="*/ 2187078 w 24034"/>
              <a:gd name="T9" fmla="*/ 0 h 43200"/>
              <a:gd name="T10" fmla="*/ 21604076 w 24034"/>
              <a:gd name="T11" fmla="*/ 2147483646 h 43200"/>
              <a:gd name="T12" fmla="*/ 2188021 w 24034"/>
              <a:gd name="T13" fmla="*/ 2147483646 h 43200"/>
              <a:gd name="T14" fmla="*/ -943 w 24034"/>
              <a:gd name="T15" fmla="*/ 2147483646 h 43200"/>
              <a:gd name="T16" fmla="*/ 2188021 w 24034"/>
              <a:gd name="T17" fmla="*/ 2147483646 h 4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034" h="43200" fill="none">
                <a:moveTo>
                  <a:pt x="2433" y="0"/>
                </a:moveTo>
                <a:cubicBezTo>
                  <a:pt x="14363" y="0"/>
                  <a:pt x="24034" y="9670"/>
                  <a:pt x="24034" y="21600"/>
                </a:cubicBezTo>
                <a:cubicBezTo>
                  <a:pt x="24034" y="33529"/>
                  <a:pt x="14363" y="43200"/>
                  <a:pt x="2434" y="43200"/>
                </a:cubicBezTo>
                <a:cubicBezTo>
                  <a:pt x="1620" y="43200"/>
                  <a:pt x="808" y="43154"/>
                  <a:pt x="-1" y="43062"/>
                </a:cubicBezTo>
              </a:path>
              <a:path w="24034" h="43200" stroke="0">
                <a:moveTo>
                  <a:pt x="2433" y="0"/>
                </a:moveTo>
                <a:cubicBezTo>
                  <a:pt x="14363" y="0"/>
                  <a:pt x="24034" y="9670"/>
                  <a:pt x="24034" y="21600"/>
                </a:cubicBezTo>
                <a:cubicBezTo>
                  <a:pt x="24034" y="33529"/>
                  <a:pt x="14363" y="43200"/>
                  <a:pt x="2434" y="43200"/>
                </a:cubicBezTo>
                <a:cubicBezTo>
                  <a:pt x="1620" y="43200"/>
                  <a:pt x="808" y="43154"/>
                  <a:pt x="-1" y="43062"/>
                </a:cubicBezTo>
                <a:lnTo>
                  <a:pt x="2434" y="21600"/>
                </a:lnTo>
                <a:lnTo>
                  <a:pt x="2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4" name="Oval 14">
            <a:extLst>
              <a:ext uri="{FF2B5EF4-FFF2-40B4-BE49-F238E27FC236}">
                <a16:creationId xmlns:a16="http://schemas.microsoft.com/office/drawing/2014/main" id="{2D7F8B2C-30BA-45E4-B245-05581BA10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020" y="241906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Line 15">
            <a:extLst>
              <a:ext uri="{FF2B5EF4-FFF2-40B4-BE49-F238E27FC236}">
                <a16:creationId xmlns:a16="http://schemas.microsoft.com/office/drawing/2014/main" id="{1E4E09A7-E166-4F1D-B40F-A7BE7775C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7020" y="2647667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6" name="Text Box 16">
            <a:extLst>
              <a:ext uri="{FF2B5EF4-FFF2-40B4-BE49-F238E27FC236}">
                <a16:creationId xmlns:a16="http://schemas.microsoft.com/office/drawing/2014/main" id="{00FE1FF2-A582-410B-B9C0-9DEE5D5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4620" y="2845824"/>
            <a:ext cx="1010469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G11</a:t>
            </a:r>
          </a:p>
        </p:txBody>
      </p:sp>
      <p:sp>
        <p:nvSpPr>
          <p:cNvPr id="77" name="Oval 17">
            <a:extLst>
              <a:ext uri="{FF2B5EF4-FFF2-40B4-BE49-F238E27FC236}">
                <a16:creationId xmlns:a16="http://schemas.microsoft.com/office/drawing/2014/main" id="{1DDF47B7-37FE-441B-B37F-91D0FD158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420" y="150466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Oval 18">
            <a:extLst>
              <a:ext uri="{FF2B5EF4-FFF2-40B4-BE49-F238E27FC236}">
                <a16:creationId xmlns:a16="http://schemas.microsoft.com/office/drawing/2014/main" id="{112BE5B4-EA84-4C58-BF71-F803D7A35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820" y="158086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Line 19">
            <a:extLst>
              <a:ext uri="{FF2B5EF4-FFF2-40B4-BE49-F238E27FC236}">
                <a16:creationId xmlns:a16="http://schemas.microsoft.com/office/drawing/2014/main" id="{033EBF63-4657-401A-8D3E-12A9180281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7620" y="1961867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0" name="Line 20">
            <a:extLst>
              <a:ext uri="{FF2B5EF4-FFF2-40B4-BE49-F238E27FC236}">
                <a16:creationId xmlns:a16="http://schemas.microsoft.com/office/drawing/2014/main" id="{B80880A3-2BEE-4BC2-8B0A-E3B3F0147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420" y="1733267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1" name="Line 21">
            <a:extLst>
              <a:ext uri="{FF2B5EF4-FFF2-40B4-BE49-F238E27FC236}">
                <a16:creationId xmlns:a16="http://schemas.microsoft.com/office/drawing/2014/main" id="{6C975AEE-38DC-4B51-AA89-DE59991917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4220" y="1809467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2" name="Oval 22">
            <a:extLst>
              <a:ext uri="{FF2B5EF4-FFF2-40B4-BE49-F238E27FC236}">
                <a16:creationId xmlns:a16="http://schemas.microsoft.com/office/drawing/2014/main" id="{8BF16450-D67C-4010-9151-ECF64C359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027" y="242768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Oval 23">
            <a:extLst>
              <a:ext uri="{FF2B5EF4-FFF2-40B4-BE49-F238E27FC236}">
                <a16:creationId xmlns:a16="http://schemas.microsoft.com/office/drawing/2014/main" id="{27B422DC-5C7E-4429-BAF2-9558281DF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027" y="242768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Line 24">
            <a:extLst>
              <a:ext uri="{FF2B5EF4-FFF2-40B4-BE49-F238E27FC236}">
                <a16:creationId xmlns:a16="http://schemas.microsoft.com/office/drawing/2014/main" id="{4EE7DBC3-4093-4CC0-9233-50F241EBA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2027" y="2656287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5" name="Text Box 25">
            <a:extLst>
              <a:ext uri="{FF2B5EF4-FFF2-40B4-BE49-F238E27FC236}">
                <a16:creationId xmlns:a16="http://schemas.microsoft.com/office/drawing/2014/main" id="{EF69E0EE-E903-4993-B05D-98DF1C374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6432" y="2811274"/>
            <a:ext cx="2362200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G12</a:t>
            </a:r>
          </a:p>
        </p:txBody>
      </p:sp>
      <p:sp>
        <p:nvSpPr>
          <p:cNvPr id="86" name="Oval 26">
            <a:extLst>
              <a:ext uri="{FF2B5EF4-FFF2-40B4-BE49-F238E27FC236}">
                <a16:creationId xmlns:a16="http://schemas.microsoft.com/office/drawing/2014/main" id="{110E5FF4-598D-40CD-B513-8529DBF9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427" y="151328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Oval 27">
            <a:extLst>
              <a:ext uri="{FF2B5EF4-FFF2-40B4-BE49-F238E27FC236}">
                <a16:creationId xmlns:a16="http://schemas.microsoft.com/office/drawing/2014/main" id="{07ADFEF2-CCDB-41A5-A2D3-4E131C0A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827" y="158948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Line 28">
            <a:extLst>
              <a:ext uri="{FF2B5EF4-FFF2-40B4-BE49-F238E27FC236}">
                <a16:creationId xmlns:a16="http://schemas.microsoft.com/office/drawing/2014/main" id="{CC8B5025-B7D0-4A36-AF76-426053D0F4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12627" y="1970487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9" name="Line 29">
            <a:extLst>
              <a:ext uri="{FF2B5EF4-FFF2-40B4-BE49-F238E27FC236}">
                <a16:creationId xmlns:a16="http://schemas.microsoft.com/office/drawing/2014/main" id="{7ABF6CC3-C1FC-457E-9A99-9467223789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5427" y="1741887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0" name="Line 30">
            <a:extLst>
              <a:ext uri="{FF2B5EF4-FFF2-40B4-BE49-F238E27FC236}">
                <a16:creationId xmlns:a16="http://schemas.microsoft.com/office/drawing/2014/main" id="{746E5821-5A5F-4CBF-9F7C-B1D8A44681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79227" y="1818087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1" name="Oval 31">
            <a:extLst>
              <a:ext uri="{FF2B5EF4-FFF2-40B4-BE49-F238E27FC236}">
                <a16:creationId xmlns:a16="http://schemas.microsoft.com/office/drawing/2014/main" id="{6EC6ECAD-EE2C-4B2B-955C-C11735333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95" y="529126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Arc 32">
            <a:extLst>
              <a:ext uri="{FF2B5EF4-FFF2-40B4-BE49-F238E27FC236}">
                <a16:creationId xmlns:a16="http://schemas.microsoft.com/office/drawing/2014/main" id="{CBD98B89-FE9D-4949-B021-D9BB03B8072F}"/>
              </a:ext>
            </a:extLst>
          </p:cNvPr>
          <p:cNvSpPr>
            <a:spLocks noChangeArrowheads="1"/>
          </p:cNvSpPr>
          <p:nvPr/>
        </p:nvSpPr>
        <p:spPr bwMode="auto">
          <a:xfrm rot="12478596" flipH="1">
            <a:off x="1777208" y="4746753"/>
            <a:ext cx="93662" cy="681038"/>
          </a:xfrm>
          <a:custGeom>
            <a:avLst/>
            <a:gdLst>
              <a:gd name="T0" fmla="*/ 2187004 w 24034"/>
              <a:gd name="T1" fmla="*/ 0 h 43200"/>
              <a:gd name="T2" fmla="*/ 21602961 w 24034"/>
              <a:gd name="T3" fmla="*/ 2147483646 h 43200"/>
              <a:gd name="T4" fmla="*/ 2187717 w 24034"/>
              <a:gd name="T5" fmla="*/ 2147483646 h 43200"/>
              <a:gd name="T6" fmla="*/ -943 w 24034"/>
              <a:gd name="T7" fmla="*/ 2147483646 h 43200"/>
              <a:gd name="T8" fmla="*/ 2187004 w 24034"/>
              <a:gd name="T9" fmla="*/ 0 h 43200"/>
              <a:gd name="T10" fmla="*/ 21602961 w 24034"/>
              <a:gd name="T11" fmla="*/ 2147483646 h 43200"/>
              <a:gd name="T12" fmla="*/ 2187717 w 24034"/>
              <a:gd name="T13" fmla="*/ 2147483646 h 43200"/>
              <a:gd name="T14" fmla="*/ -943 w 24034"/>
              <a:gd name="T15" fmla="*/ 2147483646 h 43200"/>
              <a:gd name="T16" fmla="*/ 2187717 w 24034"/>
              <a:gd name="T17" fmla="*/ 2147483646 h 4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034" h="43200" fill="none">
                <a:moveTo>
                  <a:pt x="2433" y="0"/>
                </a:moveTo>
                <a:cubicBezTo>
                  <a:pt x="14363" y="0"/>
                  <a:pt x="24034" y="9670"/>
                  <a:pt x="24034" y="21600"/>
                </a:cubicBezTo>
                <a:cubicBezTo>
                  <a:pt x="24034" y="33529"/>
                  <a:pt x="14363" y="43200"/>
                  <a:pt x="2434" y="43200"/>
                </a:cubicBezTo>
                <a:cubicBezTo>
                  <a:pt x="1620" y="43200"/>
                  <a:pt x="808" y="43154"/>
                  <a:pt x="-1" y="43062"/>
                </a:cubicBezTo>
              </a:path>
              <a:path w="24034" h="43200" stroke="0">
                <a:moveTo>
                  <a:pt x="2433" y="0"/>
                </a:moveTo>
                <a:cubicBezTo>
                  <a:pt x="14363" y="0"/>
                  <a:pt x="24034" y="9670"/>
                  <a:pt x="24034" y="21600"/>
                </a:cubicBezTo>
                <a:cubicBezTo>
                  <a:pt x="24034" y="33529"/>
                  <a:pt x="14363" y="43200"/>
                  <a:pt x="2434" y="43200"/>
                </a:cubicBezTo>
                <a:cubicBezTo>
                  <a:pt x="1620" y="43200"/>
                  <a:pt x="808" y="43154"/>
                  <a:pt x="-1" y="43062"/>
                </a:cubicBezTo>
                <a:lnTo>
                  <a:pt x="2434" y="21600"/>
                </a:lnTo>
                <a:lnTo>
                  <a:pt x="2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3" name="Oval 33">
            <a:extLst>
              <a:ext uri="{FF2B5EF4-FFF2-40B4-BE49-F238E27FC236}">
                <a16:creationId xmlns:a16="http://schemas.microsoft.com/office/drawing/2014/main" id="{51BAEF00-79AC-431D-9D0B-CE8D88CC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8395" y="529126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Line 34">
            <a:extLst>
              <a:ext uri="{FF2B5EF4-FFF2-40B4-BE49-F238E27FC236}">
                <a16:creationId xmlns:a16="http://schemas.microsoft.com/office/drawing/2014/main" id="{5899BC34-5523-44D9-A9CB-595B4584C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6395" y="5580191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5" name="Text Box 35">
            <a:extLst>
              <a:ext uri="{FF2B5EF4-FFF2-40B4-BE49-F238E27FC236}">
                <a16:creationId xmlns:a16="http://schemas.microsoft.com/office/drawing/2014/main" id="{554B13D9-3D1D-4646-8208-12121D4E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795" y="5732591"/>
            <a:ext cx="511679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G2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Oval 36">
            <a:extLst>
              <a:ext uri="{FF2B5EF4-FFF2-40B4-BE49-F238E27FC236}">
                <a16:creationId xmlns:a16="http://schemas.microsoft.com/office/drawing/2014/main" id="{C06B4333-63DF-4CB2-9010-0EA3F822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795" y="437686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7" name="Oval 37">
            <a:extLst>
              <a:ext uri="{FF2B5EF4-FFF2-40B4-BE49-F238E27FC236}">
                <a16:creationId xmlns:a16="http://schemas.microsoft.com/office/drawing/2014/main" id="{5F7BF68C-CF3F-41CA-9110-64B9E4B2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195" y="445306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Line 38">
            <a:extLst>
              <a:ext uri="{FF2B5EF4-FFF2-40B4-BE49-F238E27FC236}">
                <a16:creationId xmlns:a16="http://schemas.microsoft.com/office/drawing/2014/main" id="{055C4D83-1E7E-4DBC-9F5D-BD48BDE410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995" y="4834066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9" name="Line 39">
            <a:extLst>
              <a:ext uri="{FF2B5EF4-FFF2-40B4-BE49-F238E27FC236}">
                <a16:creationId xmlns:a16="http://schemas.microsoft.com/office/drawing/2014/main" id="{7F1B8D6A-A1DA-4EB4-BCA9-B188F17227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59795" y="4605466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0" name="Line 40">
            <a:extLst>
              <a:ext uri="{FF2B5EF4-FFF2-40B4-BE49-F238E27FC236}">
                <a16:creationId xmlns:a16="http://schemas.microsoft.com/office/drawing/2014/main" id="{5B44E11F-8413-4321-876F-FF5031EB26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83595" y="4681666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1" name="Oval 41">
            <a:extLst>
              <a:ext uri="{FF2B5EF4-FFF2-40B4-BE49-F238E27FC236}">
                <a16:creationId xmlns:a16="http://schemas.microsoft.com/office/drawing/2014/main" id="{9CC0ED63-5E01-4587-A23E-08B1CEA7E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520" y="519832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Arc 42">
            <a:extLst>
              <a:ext uri="{FF2B5EF4-FFF2-40B4-BE49-F238E27FC236}">
                <a16:creationId xmlns:a16="http://schemas.microsoft.com/office/drawing/2014/main" id="{B4214702-FA23-4650-9CA4-52345A3CD3E8}"/>
              </a:ext>
            </a:extLst>
          </p:cNvPr>
          <p:cNvSpPr>
            <a:spLocks noChangeArrowheads="1"/>
          </p:cNvSpPr>
          <p:nvPr/>
        </p:nvSpPr>
        <p:spPr bwMode="auto">
          <a:xfrm rot="12478596" flipH="1">
            <a:off x="5688333" y="4653813"/>
            <a:ext cx="93662" cy="681038"/>
          </a:xfrm>
          <a:custGeom>
            <a:avLst/>
            <a:gdLst>
              <a:gd name="T0" fmla="*/ 2187004 w 24034"/>
              <a:gd name="T1" fmla="*/ 0 h 43200"/>
              <a:gd name="T2" fmla="*/ 21602961 w 24034"/>
              <a:gd name="T3" fmla="*/ 2147483646 h 43200"/>
              <a:gd name="T4" fmla="*/ 2187717 w 24034"/>
              <a:gd name="T5" fmla="*/ 2147483646 h 43200"/>
              <a:gd name="T6" fmla="*/ -943 w 24034"/>
              <a:gd name="T7" fmla="*/ 2147483646 h 43200"/>
              <a:gd name="T8" fmla="*/ 2187004 w 24034"/>
              <a:gd name="T9" fmla="*/ 0 h 43200"/>
              <a:gd name="T10" fmla="*/ 21602961 w 24034"/>
              <a:gd name="T11" fmla="*/ 2147483646 h 43200"/>
              <a:gd name="T12" fmla="*/ 2187717 w 24034"/>
              <a:gd name="T13" fmla="*/ 2147483646 h 43200"/>
              <a:gd name="T14" fmla="*/ -943 w 24034"/>
              <a:gd name="T15" fmla="*/ 2147483646 h 43200"/>
              <a:gd name="T16" fmla="*/ 2187717 w 24034"/>
              <a:gd name="T17" fmla="*/ 2147483646 h 432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4034" h="43200" fill="none">
                <a:moveTo>
                  <a:pt x="2433" y="0"/>
                </a:moveTo>
                <a:cubicBezTo>
                  <a:pt x="14363" y="0"/>
                  <a:pt x="24034" y="9670"/>
                  <a:pt x="24034" y="21600"/>
                </a:cubicBezTo>
                <a:cubicBezTo>
                  <a:pt x="24034" y="33529"/>
                  <a:pt x="14363" y="43200"/>
                  <a:pt x="2434" y="43200"/>
                </a:cubicBezTo>
                <a:cubicBezTo>
                  <a:pt x="1620" y="43200"/>
                  <a:pt x="808" y="43154"/>
                  <a:pt x="-1" y="43062"/>
                </a:cubicBezTo>
              </a:path>
              <a:path w="24034" h="43200" stroke="0">
                <a:moveTo>
                  <a:pt x="2433" y="0"/>
                </a:moveTo>
                <a:cubicBezTo>
                  <a:pt x="14363" y="0"/>
                  <a:pt x="24034" y="9670"/>
                  <a:pt x="24034" y="21600"/>
                </a:cubicBezTo>
                <a:cubicBezTo>
                  <a:pt x="24034" y="33529"/>
                  <a:pt x="14363" y="43200"/>
                  <a:pt x="2434" y="43200"/>
                </a:cubicBezTo>
                <a:cubicBezTo>
                  <a:pt x="1620" y="43200"/>
                  <a:pt x="808" y="43154"/>
                  <a:pt x="-1" y="43062"/>
                </a:cubicBezTo>
                <a:lnTo>
                  <a:pt x="2434" y="21600"/>
                </a:lnTo>
                <a:lnTo>
                  <a:pt x="2433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3" name="Oval 43">
            <a:extLst>
              <a:ext uri="{FF2B5EF4-FFF2-40B4-BE49-F238E27FC236}">
                <a16:creationId xmlns:a16="http://schemas.microsoft.com/office/drawing/2014/main" id="{F1E8901E-7F1D-425D-8904-2CB57FA43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395" y="458634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Text Box 44">
            <a:extLst>
              <a:ext uri="{FF2B5EF4-FFF2-40B4-BE49-F238E27FC236}">
                <a16:creationId xmlns:a16="http://schemas.microsoft.com/office/drawing/2014/main" id="{A18025A2-B7DE-4649-B967-D758E62C4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370" y="5639651"/>
            <a:ext cx="639919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G21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Oval 45">
            <a:extLst>
              <a:ext uri="{FF2B5EF4-FFF2-40B4-BE49-F238E27FC236}">
                <a16:creationId xmlns:a16="http://schemas.microsoft.com/office/drawing/2014/main" id="{6644D214-156E-4466-83C3-1CAFC0755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920" y="428392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6" name="Oval 46">
            <a:extLst>
              <a:ext uri="{FF2B5EF4-FFF2-40B4-BE49-F238E27FC236}">
                <a16:creationId xmlns:a16="http://schemas.microsoft.com/office/drawing/2014/main" id="{7A84E917-79C9-4D7B-B1D2-B67B81008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320" y="436012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7" name="Line 47">
            <a:extLst>
              <a:ext uri="{FF2B5EF4-FFF2-40B4-BE49-F238E27FC236}">
                <a16:creationId xmlns:a16="http://schemas.microsoft.com/office/drawing/2014/main" id="{B9AB6EA6-2FBE-4A41-93FC-50C89B583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0920" y="4512526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8" name="Text Box 48">
            <a:extLst>
              <a:ext uri="{FF2B5EF4-FFF2-40B4-BE49-F238E27FC236}">
                <a16:creationId xmlns:a16="http://schemas.microsoft.com/office/drawing/2014/main" id="{B499025D-076C-4FBD-AF11-4B72BE71E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195" y="5272146"/>
            <a:ext cx="639919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G22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9" name="Line 49">
            <a:extLst>
              <a:ext uri="{FF2B5EF4-FFF2-40B4-BE49-F238E27FC236}">
                <a16:creationId xmlns:a16="http://schemas.microsoft.com/office/drawing/2014/main" id="{04A49544-6CB3-498B-BD51-34A87F6C0A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26395" y="4818191"/>
            <a:ext cx="1143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0" name="Line 50">
            <a:extLst>
              <a:ext uri="{FF2B5EF4-FFF2-40B4-BE49-F238E27FC236}">
                <a16:creationId xmlns:a16="http://schemas.microsoft.com/office/drawing/2014/main" id="{76DD6AFE-6E8C-41EA-9E37-9A05E760ED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37520" y="4725251"/>
            <a:ext cx="1143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1" name="Arc 51">
            <a:extLst>
              <a:ext uri="{FF2B5EF4-FFF2-40B4-BE49-F238E27FC236}">
                <a16:creationId xmlns:a16="http://schemas.microsoft.com/office/drawing/2014/main" id="{5738B2F5-A915-4A93-8B49-1C27FC24DA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73995" y="1906375"/>
            <a:ext cx="381000" cy="533400"/>
          </a:xfrm>
          <a:custGeom>
            <a:avLst/>
            <a:gdLst>
              <a:gd name="T0" fmla="*/ -1745139 w 21600"/>
              <a:gd name="T1" fmla="*/ 0 h 21600"/>
              <a:gd name="T2" fmla="*/ 2147483646 w 21600"/>
              <a:gd name="T3" fmla="*/ 2147483646 h 21600"/>
              <a:gd name="T4" fmla="*/ -1745139 w 21600"/>
              <a:gd name="T5" fmla="*/ 0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2" name="Arc 52">
            <a:extLst>
              <a:ext uri="{FF2B5EF4-FFF2-40B4-BE49-F238E27FC236}">
                <a16:creationId xmlns:a16="http://schemas.microsoft.com/office/drawing/2014/main" id="{4DAF1606-F874-43D6-938F-7D18C5F42B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194620" y="1885667"/>
            <a:ext cx="381000" cy="533400"/>
          </a:xfrm>
          <a:custGeom>
            <a:avLst/>
            <a:gdLst>
              <a:gd name="T0" fmla="*/ -1745139 w 21600"/>
              <a:gd name="T1" fmla="*/ 0 h 21600"/>
              <a:gd name="T2" fmla="*/ 2147483646 w 21600"/>
              <a:gd name="T3" fmla="*/ 2147483646 h 21600"/>
              <a:gd name="T4" fmla="*/ -1745139 w 21600"/>
              <a:gd name="T5" fmla="*/ 0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3" name="Arc 53">
            <a:extLst>
              <a:ext uri="{FF2B5EF4-FFF2-40B4-BE49-F238E27FC236}">
                <a16:creationId xmlns:a16="http://schemas.microsoft.com/office/drawing/2014/main" id="{14B2DFE8-06A2-4CE8-A763-AF2CD8B4B7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69627" y="1894287"/>
            <a:ext cx="381000" cy="533400"/>
          </a:xfrm>
          <a:custGeom>
            <a:avLst/>
            <a:gdLst>
              <a:gd name="T0" fmla="*/ -1745139 w 21600"/>
              <a:gd name="T1" fmla="*/ 0 h 21600"/>
              <a:gd name="T2" fmla="*/ 2147483646 w 21600"/>
              <a:gd name="T3" fmla="*/ 2147483646 h 21600"/>
              <a:gd name="T4" fmla="*/ -1745139 w 21600"/>
              <a:gd name="T5" fmla="*/ 0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4" name="Line 54">
            <a:extLst>
              <a:ext uri="{FF2B5EF4-FFF2-40B4-BE49-F238E27FC236}">
                <a16:creationId xmlns:a16="http://schemas.microsoft.com/office/drawing/2014/main" id="{E03613C8-B584-494D-9523-AA08E34D5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220" y="3839368"/>
            <a:ext cx="12192000" cy="344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5" name="Arc 55">
            <a:extLst>
              <a:ext uri="{FF2B5EF4-FFF2-40B4-BE49-F238E27FC236}">
                <a16:creationId xmlns:a16="http://schemas.microsoft.com/office/drawing/2014/main" id="{941BA59C-979B-45F8-9ACE-4E1A685860F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73995" y="4741991"/>
            <a:ext cx="381000" cy="533400"/>
          </a:xfrm>
          <a:custGeom>
            <a:avLst/>
            <a:gdLst>
              <a:gd name="T0" fmla="*/ -1745139 w 21600"/>
              <a:gd name="T1" fmla="*/ 0 h 21600"/>
              <a:gd name="T2" fmla="*/ 2147483646 w 21600"/>
              <a:gd name="T3" fmla="*/ 2147483646 h 21600"/>
              <a:gd name="T4" fmla="*/ -1745139 w 21600"/>
              <a:gd name="T5" fmla="*/ 0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6" name="Arc 56">
            <a:extLst>
              <a:ext uri="{FF2B5EF4-FFF2-40B4-BE49-F238E27FC236}">
                <a16:creationId xmlns:a16="http://schemas.microsoft.com/office/drawing/2014/main" id="{7A25AE7B-5CFE-4BFE-B014-6A0894A5752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85120" y="4649051"/>
            <a:ext cx="381000" cy="533400"/>
          </a:xfrm>
          <a:custGeom>
            <a:avLst/>
            <a:gdLst>
              <a:gd name="T0" fmla="*/ -1745139 w 21600"/>
              <a:gd name="T1" fmla="*/ 0 h 21600"/>
              <a:gd name="T2" fmla="*/ 2147483646 w 21600"/>
              <a:gd name="T3" fmla="*/ 2147483646 h 21600"/>
              <a:gd name="T4" fmla="*/ -1745139 w 21600"/>
              <a:gd name="T5" fmla="*/ 0 h 21600"/>
              <a:gd name="T6" fmla="*/ 2147483646 w 21600"/>
              <a:gd name="T7" fmla="*/ 2147483646 h 21600"/>
              <a:gd name="T8" fmla="*/ 0 w 21600"/>
              <a:gd name="T9" fmla="*/ 2147483646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7" name="Text Box 57">
            <a:extLst>
              <a:ext uri="{FF2B5EF4-FFF2-40B4-BE49-F238E27FC236}">
                <a16:creationId xmlns:a16="http://schemas.microsoft.com/office/drawing/2014/main" id="{CD309FCD-60CE-42BA-A016-9F8758F1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9209" y="6297664"/>
            <a:ext cx="2326278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G2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有两个强连通分量</a:t>
            </a:r>
            <a:endParaRPr lang="zh-CN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AutoShape 59">
            <a:extLst>
              <a:ext uri="{FF2B5EF4-FFF2-40B4-BE49-F238E27FC236}">
                <a16:creationId xmlns:a16="http://schemas.microsoft.com/office/drawing/2014/main" id="{EE5AE08C-0B73-40EE-B699-70246F4C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7904" y="4986466"/>
            <a:ext cx="773728" cy="150481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0" name="AutoShape 59">
            <a:extLst>
              <a:ext uri="{FF2B5EF4-FFF2-40B4-BE49-F238E27FC236}">
                <a16:creationId xmlns:a16="http://schemas.microsoft.com/office/drawing/2014/main" id="{EE5AE08C-0B73-40EE-B699-70246F4C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7882" y="2235781"/>
            <a:ext cx="773728" cy="150481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32697" y="3338436"/>
            <a:ext cx="2095445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G1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的强连通分量</a:t>
            </a:r>
            <a:endParaRPr lang="zh-CN" altLang="zh-CN" b="1" noProof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92288" y="3336295"/>
            <a:ext cx="232627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不是</a:t>
            </a:r>
            <a:r>
              <a:rPr lang="en-US" altLang="zh-CN" b="1" dirty="0">
                <a:solidFill>
                  <a:srgbClr val="000000"/>
                </a:solidFill>
                <a:cs typeface="+mn-ea"/>
                <a:sym typeface="+mn-lt"/>
              </a:rPr>
              <a:t>G1</a:t>
            </a:r>
            <a:r>
              <a:rPr lang="zh-CN" altLang="en-US" b="1" dirty="0">
                <a:solidFill>
                  <a:srgbClr val="000000"/>
                </a:solidFill>
                <a:cs typeface="+mn-ea"/>
                <a:sym typeface="+mn-lt"/>
              </a:rPr>
              <a:t>的强连通分量</a:t>
            </a:r>
            <a:endParaRPr lang="zh-CN" altLang="zh-CN" b="1" noProof="1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8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17" grpId="0"/>
      <p:bldP spid="119" grpId="0" animBg="1"/>
      <p:bldP spid="120" grpId="0" animBg="1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val 3">
            <a:extLst>
              <a:ext uri="{FF2B5EF4-FFF2-40B4-BE49-F238E27FC236}">
                <a16:creationId xmlns:a16="http://schemas.microsoft.com/office/drawing/2014/main" id="{352908A2-A070-4FF1-8BFB-60BAF05C4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0" y="37603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" name="Oval 4">
            <a:extLst>
              <a:ext uri="{FF2B5EF4-FFF2-40B4-BE49-F238E27FC236}">
                <a16:creationId xmlns:a16="http://schemas.microsoft.com/office/drawing/2014/main" id="{DB8A1F4D-AB9B-4924-808A-1DA850B59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100" y="37603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" name="Line 5">
            <a:extLst>
              <a:ext uri="{FF2B5EF4-FFF2-40B4-BE49-F238E27FC236}">
                <a16:creationId xmlns:a16="http://schemas.microsoft.com/office/drawing/2014/main" id="{91A79BD6-B75F-4D75-8165-978B696B3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5900" y="398891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0" name="Text Box 6">
            <a:extLst>
              <a:ext uri="{FF2B5EF4-FFF2-40B4-BE49-F238E27FC236}">
                <a16:creationId xmlns:a16="http://schemas.microsoft.com/office/drawing/2014/main" id="{36CCB6EC-AB87-4DC0-BFC5-DE71558DB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0" y="4201644"/>
            <a:ext cx="383438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" name="Oval 7">
            <a:extLst>
              <a:ext uri="{FF2B5EF4-FFF2-40B4-BE49-F238E27FC236}">
                <a16:creationId xmlns:a16="http://schemas.microsoft.com/office/drawing/2014/main" id="{D6A3C652-3E3F-4F4D-A87F-E6987513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28459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" name="Oval 8">
            <a:extLst>
              <a:ext uri="{FF2B5EF4-FFF2-40B4-BE49-F238E27FC236}">
                <a16:creationId xmlns:a16="http://schemas.microsoft.com/office/drawing/2014/main" id="{8EAF6DB2-52F5-4627-9CAE-D9AA65A6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9221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3" name="Line 9">
            <a:extLst>
              <a:ext uri="{FF2B5EF4-FFF2-40B4-BE49-F238E27FC236}">
                <a16:creationId xmlns:a16="http://schemas.microsoft.com/office/drawing/2014/main" id="{473841AB-018B-43CB-88DB-FB31F91F91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1700" y="3303119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4" name="Line 10">
            <a:extLst>
              <a:ext uri="{FF2B5EF4-FFF2-40B4-BE49-F238E27FC236}">
                <a16:creationId xmlns:a16="http://schemas.microsoft.com/office/drawing/2014/main" id="{45A3C2C8-665C-46B5-A5D0-76396C855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4500" y="3074519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5" name="Line 11">
            <a:extLst>
              <a:ext uri="{FF2B5EF4-FFF2-40B4-BE49-F238E27FC236}">
                <a16:creationId xmlns:a16="http://schemas.microsoft.com/office/drawing/2014/main" id="{584901E4-B0C9-4875-A6A0-B3EC8758956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8300" y="3150719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6" name="Line 12">
            <a:extLst>
              <a:ext uri="{FF2B5EF4-FFF2-40B4-BE49-F238E27FC236}">
                <a16:creationId xmlns:a16="http://schemas.microsoft.com/office/drawing/2014/main" id="{4FFBE1A7-D931-4889-AD87-320E6C411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3500" y="3226919"/>
            <a:ext cx="152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7" name="Line 13">
            <a:extLst>
              <a:ext uri="{FF2B5EF4-FFF2-40B4-BE49-F238E27FC236}">
                <a16:creationId xmlns:a16="http://schemas.microsoft.com/office/drawing/2014/main" id="{60536F19-C573-4830-84AC-5D68346FCD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25900" y="3226919"/>
            <a:ext cx="8382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38" name="Oval 14">
            <a:extLst>
              <a:ext uri="{FF2B5EF4-FFF2-40B4-BE49-F238E27FC236}">
                <a16:creationId xmlns:a16="http://schemas.microsoft.com/office/drawing/2014/main" id="{75FE2205-2E30-41B2-B788-FC381F53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300" y="29983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9" name="Line 15">
            <a:extLst>
              <a:ext uri="{FF2B5EF4-FFF2-40B4-BE49-F238E27FC236}">
                <a16:creationId xmlns:a16="http://schemas.microsoft.com/office/drawing/2014/main" id="{18E9FC3F-62F9-4029-B6FF-845B376F87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100" y="3379319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40" name="Line 16">
            <a:extLst>
              <a:ext uri="{FF2B5EF4-FFF2-40B4-BE49-F238E27FC236}">
                <a16:creationId xmlns:a16="http://schemas.microsoft.com/office/drawing/2014/main" id="{A482FCB5-5E18-4BAD-A0A9-CE263CEAC9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6300" y="3074519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41" name="Oval 17">
            <a:extLst>
              <a:ext uri="{FF2B5EF4-FFF2-40B4-BE49-F238E27FC236}">
                <a16:creationId xmlns:a16="http://schemas.microsoft.com/office/drawing/2014/main" id="{407230AC-9245-4601-BAD8-BAD54C0C9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38365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2" name="Oval 18">
            <a:extLst>
              <a:ext uri="{FF2B5EF4-FFF2-40B4-BE49-F238E27FC236}">
                <a16:creationId xmlns:a16="http://schemas.microsoft.com/office/drawing/2014/main" id="{1BC1D98D-3859-4328-A092-57AA8F13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300" y="38365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3" name="Text Box 19">
            <a:extLst>
              <a:ext uri="{FF2B5EF4-FFF2-40B4-BE49-F238E27FC236}">
                <a16:creationId xmlns:a16="http://schemas.microsoft.com/office/drawing/2014/main" id="{DBACD6A1-0DA4-4C0A-8FDF-4CEEE99A4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4277844"/>
            <a:ext cx="484428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T1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4" name="Oval 20">
            <a:extLst>
              <a:ext uri="{FF2B5EF4-FFF2-40B4-BE49-F238E27FC236}">
                <a16:creationId xmlns:a16="http://schemas.microsoft.com/office/drawing/2014/main" id="{B68ED724-8F85-49AD-95A0-E3CCD00AA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8700" y="29221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5" name="Oval 21">
            <a:extLst>
              <a:ext uri="{FF2B5EF4-FFF2-40B4-BE49-F238E27FC236}">
                <a16:creationId xmlns:a16="http://schemas.microsoft.com/office/drawing/2014/main" id="{FFDC7C53-02E5-4117-AE22-F1A84583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100" y="29983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6" name="Line 22">
            <a:extLst>
              <a:ext uri="{FF2B5EF4-FFF2-40B4-BE49-F238E27FC236}">
                <a16:creationId xmlns:a16="http://schemas.microsoft.com/office/drawing/2014/main" id="{CC343B7D-ECFA-453F-86E1-EF940944A4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9700" y="3150719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47" name="Line 23">
            <a:extLst>
              <a:ext uri="{FF2B5EF4-FFF2-40B4-BE49-F238E27FC236}">
                <a16:creationId xmlns:a16="http://schemas.microsoft.com/office/drawing/2014/main" id="{256DF487-8299-4E11-9665-78B6FE07C2B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83500" y="3226919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48" name="Oval 24">
            <a:extLst>
              <a:ext uri="{FF2B5EF4-FFF2-40B4-BE49-F238E27FC236}">
                <a16:creationId xmlns:a16="http://schemas.microsoft.com/office/drawing/2014/main" id="{B2B5086F-53C1-440F-A339-FA6D50277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0" y="307451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9" name="Line 25">
            <a:extLst>
              <a:ext uri="{FF2B5EF4-FFF2-40B4-BE49-F238E27FC236}">
                <a16:creationId xmlns:a16="http://schemas.microsoft.com/office/drawing/2014/main" id="{02CFA0BF-3D3D-41A9-8DEB-16640A617C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1500" y="3150719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50" name="Oval 26">
            <a:extLst>
              <a:ext uri="{FF2B5EF4-FFF2-40B4-BE49-F238E27FC236}">
                <a16:creationId xmlns:a16="http://schemas.microsoft.com/office/drawing/2014/main" id="{393E0318-6286-4B0A-87BE-1F5AD1B05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100" y="59494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1" name="Oval 27">
            <a:extLst>
              <a:ext uri="{FF2B5EF4-FFF2-40B4-BE49-F238E27FC236}">
                <a16:creationId xmlns:a16="http://schemas.microsoft.com/office/drawing/2014/main" id="{0AC30275-4633-4CDA-AED4-BC541DB7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300" y="59494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2" name="Line 28">
            <a:extLst>
              <a:ext uri="{FF2B5EF4-FFF2-40B4-BE49-F238E27FC236}">
                <a16:creationId xmlns:a16="http://schemas.microsoft.com/office/drawing/2014/main" id="{0B8680BC-E039-4EC9-9C24-668D7EF71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3100" y="617808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53" name="Text Box 29">
            <a:extLst>
              <a:ext uri="{FF2B5EF4-FFF2-40B4-BE49-F238E27FC236}">
                <a16:creationId xmlns:a16="http://schemas.microsoft.com/office/drawing/2014/main" id="{36F784EF-0D66-4137-A6C4-7058E50E2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6390807"/>
            <a:ext cx="484428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T4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4" name="Oval 30">
            <a:extLst>
              <a:ext uri="{FF2B5EF4-FFF2-40B4-BE49-F238E27FC236}">
                <a16:creationId xmlns:a16="http://schemas.microsoft.com/office/drawing/2014/main" id="{55C1AB18-47E9-4859-8A0B-08327092F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00" y="50350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5" name="Oval 31">
            <a:extLst>
              <a:ext uri="{FF2B5EF4-FFF2-40B4-BE49-F238E27FC236}">
                <a16:creationId xmlns:a16="http://schemas.microsoft.com/office/drawing/2014/main" id="{27F63EF6-F2E1-4009-9F69-1C6F509D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100" y="51112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6" name="Line 32">
            <a:extLst>
              <a:ext uri="{FF2B5EF4-FFF2-40B4-BE49-F238E27FC236}">
                <a16:creationId xmlns:a16="http://schemas.microsoft.com/office/drawing/2014/main" id="{3B3795FD-1297-4020-A585-8C4C28BF89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21700" y="5263682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57" name="Line 33">
            <a:extLst>
              <a:ext uri="{FF2B5EF4-FFF2-40B4-BE49-F238E27FC236}">
                <a16:creationId xmlns:a16="http://schemas.microsoft.com/office/drawing/2014/main" id="{83956BE2-F41D-4D38-818E-217DFA301E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0700" y="5416082"/>
            <a:ext cx="152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58" name="Oval 34">
            <a:extLst>
              <a:ext uri="{FF2B5EF4-FFF2-40B4-BE49-F238E27FC236}">
                <a16:creationId xmlns:a16="http://schemas.microsoft.com/office/drawing/2014/main" id="{A5CA8EA4-F6B8-46D9-8D2D-DCFB1F3E3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0" y="51874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9" name="Line 35">
            <a:extLst>
              <a:ext uri="{FF2B5EF4-FFF2-40B4-BE49-F238E27FC236}">
                <a16:creationId xmlns:a16="http://schemas.microsoft.com/office/drawing/2014/main" id="{66C98277-449F-4116-A8B6-C65EBEB720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3500" y="5263682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60" name="Oval 36">
            <a:extLst>
              <a:ext uri="{FF2B5EF4-FFF2-40B4-BE49-F238E27FC236}">
                <a16:creationId xmlns:a16="http://schemas.microsoft.com/office/drawing/2014/main" id="{FEE793C6-58EB-47D7-90B7-25B5DC0C2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59494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1" name="Oval 37">
            <a:extLst>
              <a:ext uri="{FF2B5EF4-FFF2-40B4-BE49-F238E27FC236}">
                <a16:creationId xmlns:a16="http://schemas.microsoft.com/office/drawing/2014/main" id="{1EE0B919-C79E-4AF6-9320-AF9FC23F3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59494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2" name="Text Box 38">
            <a:extLst>
              <a:ext uri="{FF2B5EF4-FFF2-40B4-BE49-F238E27FC236}">
                <a16:creationId xmlns:a16="http://schemas.microsoft.com/office/drawing/2014/main" id="{6476878B-34F5-49AD-B3A4-B5FE9556E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900" y="6390807"/>
            <a:ext cx="484428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T3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" name="Oval 39">
            <a:extLst>
              <a:ext uri="{FF2B5EF4-FFF2-40B4-BE49-F238E27FC236}">
                <a16:creationId xmlns:a16="http://schemas.microsoft.com/office/drawing/2014/main" id="{4DE9637C-279E-45ED-AAE3-40189C666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900" y="50350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4" name="Oval 40">
            <a:extLst>
              <a:ext uri="{FF2B5EF4-FFF2-40B4-BE49-F238E27FC236}">
                <a16:creationId xmlns:a16="http://schemas.microsoft.com/office/drawing/2014/main" id="{AABEE4DC-2EBF-43E2-B965-BBC70387D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51112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5" name="Line 41">
            <a:extLst>
              <a:ext uri="{FF2B5EF4-FFF2-40B4-BE49-F238E27FC236}">
                <a16:creationId xmlns:a16="http://schemas.microsoft.com/office/drawing/2014/main" id="{6540874E-86C9-4388-8849-A087A04AE5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8100" y="5492282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66" name="Line 42">
            <a:extLst>
              <a:ext uri="{FF2B5EF4-FFF2-40B4-BE49-F238E27FC236}">
                <a16:creationId xmlns:a16="http://schemas.microsoft.com/office/drawing/2014/main" id="{F82C4500-1E4D-4D47-96AA-3ACBAA88F8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900" y="5263682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67" name="Line 43">
            <a:extLst>
              <a:ext uri="{FF2B5EF4-FFF2-40B4-BE49-F238E27FC236}">
                <a16:creationId xmlns:a16="http://schemas.microsoft.com/office/drawing/2014/main" id="{592A9C7E-6322-4C7D-8356-E82E89CB59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2300" y="5416082"/>
            <a:ext cx="8382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68" name="Oval 44">
            <a:extLst>
              <a:ext uri="{FF2B5EF4-FFF2-40B4-BE49-F238E27FC236}">
                <a16:creationId xmlns:a16="http://schemas.microsoft.com/office/drawing/2014/main" id="{1086DB69-8FC8-4D82-8762-9656C203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51874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9" name="Line 45">
            <a:extLst>
              <a:ext uri="{FF2B5EF4-FFF2-40B4-BE49-F238E27FC236}">
                <a16:creationId xmlns:a16="http://schemas.microsoft.com/office/drawing/2014/main" id="{E26258A2-55C0-48FA-90DD-628ECCDCD0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2700" y="5263682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0" name="Oval 46">
            <a:extLst>
              <a:ext uri="{FF2B5EF4-FFF2-40B4-BE49-F238E27FC236}">
                <a16:creationId xmlns:a16="http://schemas.microsoft.com/office/drawing/2014/main" id="{CA914F4F-EA83-4870-B44B-757E1E35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300" y="59494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1" name="Oval 47">
            <a:extLst>
              <a:ext uri="{FF2B5EF4-FFF2-40B4-BE49-F238E27FC236}">
                <a16:creationId xmlns:a16="http://schemas.microsoft.com/office/drawing/2014/main" id="{5510A06D-8ACB-4F12-A803-11078B41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9494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2" name="Line 48">
            <a:extLst>
              <a:ext uri="{FF2B5EF4-FFF2-40B4-BE49-F238E27FC236}">
                <a16:creationId xmlns:a16="http://schemas.microsoft.com/office/drawing/2014/main" id="{FFF02FB8-3910-42A0-8FC5-75681953A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617808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3" name="Text Box 49">
            <a:extLst>
              <a:ext uri="{FF2B5EF4-FFF2-40B4-BE49-F238E27FC236}">
                <a16:creationId xmlns:a16="http://schemas.microsoft.com/office/drawing/2014/main" id="{F590DDA8-F18D-42D9-8C72-9E4CE0D2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2900" y="6390807"/>
            <a:ext cx="484428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T2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" name="Oval 50">
            <a:extLst>
              <a:ext uri="{FF2B5EF4-FFF2-40B4-BE49-F238E27FC236}">
                <a16:creationId xmlns:a16="http://schemas.microsoft.com/office/drawing/2014/main" id="{0F077E4E-585D-45BE-8BA3-D38E3721A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0" y="50350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5" name="Oval 51">
            <a:extLst>
              <a:ext uri="{FF2B5EF4-FFF2-40B4-BE49-F238E27FC236}">
                <a16:creationId xmlns:a16="http://schemas.microsoft.com/office/drawing/2014/main" id="{99907B0B-ECD3-4318-BCF7-C91AD3DC2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51112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6" name="Line 52">
            <a:extLst>
              <a:ext uri="{FF2B5EF4-FFF2-40B4-BE49-F238E27FC236}">
                <a16:creationId xmlns:a16="http://schemas.microsoft.com/office/drawing/2014/main" id="{AF949FCA-A193-4351-A652-931EEC8D8A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1100" y="5492282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7" name="Oval 53">
            <a:extLst>
              <a:ext uri="{FF2B5EF4-FFF2-40B4-BE49-F238E27FC236}">
                <a16:creationId xmlns:a16="http://schemas.microsoft.com/office/drawing/2014/main" id="{49F225EF-A3ED-46AD-A84C-8972113B5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700" y="518748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8" name="Line 54">
            <a:extLst>
              <a:ext uri="{FF2B5EF4-FFF2-40B4-BE49-F238E27FC236}">
                <a16:creationId xmlns:a16="http://schemas.microsoft.com/office/drawing/2014/main" id="{7BA96591-12D6-4C5E-BA3D-B7951B67A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9500" y="5568482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9" name="Line 55">
            <a:extLst>
              <a:ext uri="{FF2B5EF4-FFF2-40B4-BE49-F238E27FC236}">
                <a16:creationId xmlns:a16="http://schemas.microsoft.com/office/drawing/2014/main" id="{1BDEF381-1A61-4B25-BE7F-F3A7DD804E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8700" y="3303119"/>
            <a:ext cx="152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0" name="Line 56">
            <a:extLst>
              <a:ext uri="{FF2B5EF4-FFF2-40B4-BE49-F238E27FC236}">
                <a16:creationId xmlns:a16="http://schemas.microsoft.com/office/drawing/2014/main" id="{7BBCE58D-9DF4-41F1-B034-4EE4C6B2EE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3900" y="5263682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1" name="AutoShape 57">
            <a:extLst>
              <a:ext uri="{FF2B5EF4-FFF2-40B4-BE49-F238E27FC236}">
                <a16:creationId xmlns:a16="http://schemas.microsoft.com/office/drawing/2014/main" id="{39E5B47C-5A3F-4C8D-BABE-F98FA460D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3303119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2" name="AutoShape 58">
            <a:extLst>
              <a:ext uri="{FF2B5EF4-FFF2-40B4-BE49-F238E27FC236}">
                <a16:creationId xmlns:a16="http://schemas.microsoft.com/office/drawing/2014/main" id="{B491DE65-43B2-450D-B2F1-F0910DD0017F}"/>
              </a:ext>
            </a:extLst>
          </p:cNvPr>
          <p:cNvSpPr>
            <a:spLocks noChangeArrowheads="1"/>
          </p:cNvSpPr>
          <p:nvPr/>
        </p:nvSpPr>
        <p:spPr bwMode="auto">
          <a:xfrm rot="1577064">
            <a:off x="5702300" y="4369919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3" name="AutoShape 59">
            <a:extLst>
              <a:ext uri="{FF2B5EF4-FFF2-40B4-BE49-F238E27FC236}">
                <a16:creationId xmlns:a16="http://schemas.microsoft.com/office/drawing/2014/main" id="{F2CB52F9-36B6-49AD-B19D-F43B71833B0E}"/>
              </a:ext>
            </a:extLst>
          </p:cNvPr>
          <p:cNvSpPr>
            <a:spLocks noChangeArrowheads="1"/>
          </p:cNvSpPr>
          <p:nvPr/>
        </p:nvSpPr>
        <p:spPr bwMode="auto">
          <a:xfrm rot="3318463">
            <a:off x="4597400" y="4674719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4" name="AutoShape 60">
            <a:extLst>
              <a:ext uri="{FF2B5EF4-FFF2-40B4-BE49-F238E27FC236}">
                <a16:creationId xmlns:a16="http://schemas.microsoft.com/office/drawing/2014/main" id="{BC4DDD41-B431-44C1-BC1C-F47F4B66DC77}"/>
              </a:ext>
            </a:extLst>
          </p:cNvPr>
          <p:cNvSpPr>
            <a:spLocks noChangeArrowheads="1"/>
          </p:cNvSpPr>
          <p:nvPr/>
        </p:nvSpPr>
        <p:spPr bwMode="auto">
          <a:xfrm rot="7101525">
            <a:off x="3187700" y="4750919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5" name="Text Box 61">
            <a:extLst>
              <a:ext uri="{FF2B5EF4-FFF2-40B4-BE49-F238E27FC236}">
                <a16:creationId xmlns:a16="http://schemas.microsoft.com/office/drawing/2014/main" id="{AA49AB16-F9C8-437E-9A4F-B62217B58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0" y="4259695"/>
            <a:ext cx="1922321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的多棵生成树</a:t>
            </a:r>
            <a:endParaRPr lang="zh-CN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6" name="Text Box 63">
            <a:extLst>
              <a:ext uri="{FF2B5EF4-FFF2-40B4-BE49-F238E27FC236}">
                <a16:creationId xmlns:a16="http://schemas.microsoft.com/office/drawing/2014/main" id="{C597FAA5-041D-45AB-843C-432E646D1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938" y="1171584"/>
            <a:ext cx="9179983" cy="1731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G=(V,E),G'=(V',E'),</a:t>
            </a:r>
            <a:r>
              <a:rPr lang="en-US" altLang="zh-CN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V=V'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若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是连通图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,G'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是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的一个</a:t>
            </a:r>
            <a:r>
              <a:rPr lang="zh-CN" altLang="en-US" sz="22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极小连通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子图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包含最少的边，但同时要保证连通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), 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则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G'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是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的一棵生成树。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特征：含有图中全部顶点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但只有足以构成一棵树的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n-1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条边，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是顶点数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00F8C266-EB88-49C0-97B6-EC831136673A}"/>
              </a:ext>
            </a:extLst>
          </p:cNvPr>
          <p:cNvSpPr txBox="1"/>
          <p:nvPr/>
        </p:nvSpPr>
        <p:spPr>
          <a:xfrm>
            <a:off x="732972" y="820553"/>
            <a:ext cx="180775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13.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cs typeface="+mn-ea"/>
                <a:sym typeface="+mn-lt"/>
              </a:rPr>
              <a:t>生成树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5880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  <p:bldP spid="129" grpId="0" animBg="1"/>
      <p:bldP spid="130" grpId="0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/>
      <p:bldP spid="1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244D10C1-C739-415A-B8EB-266A32DA9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770" y="1369694"/>
            <a:ext cx="8459787" cy="6222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10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ts val="500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(1) 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CreateCraph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(&amp;G,V,VR)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根据顶点集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和关系集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VR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生成图</a:t>
            </a:r>
          </a:p>
          <a:p>
            <a:pPr fontAlgn="base">
              <a:lnSpc>
                <a:spcPct val="120000"/>
              </a:lnSpc>
              <a:spcBef>
                <a:spcPts val="500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(2) 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DestroyCraph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(&amp;G)    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销毁图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ts val="500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(3) 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InsertVex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(&amp;G,V)     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插入顶点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ts val="500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(4) 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DeleteVex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(&amp;G,V)     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删除顶点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ts val="500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(5) 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InsertArc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(&amp;G,V,W)   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插入弧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&lt;V,W&gt;</a:t>
            </a:r>
          </a:p>
          <a:p>
            <a:pPr fontAlgn="base">
              <a:lnSpc>
                <a:spcPct val="120000"/>
              </a:lnSpc>
              <a:spcBef>
                <a:spcPts val="500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(6) 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DeleteArc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(&amp;G,V,W)   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删除弧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&lt;V,W&gt;</a:t>
            </a:r>
          </a:p>
          <a:p>
            <a:pPr fontAlgn="base">
              <a:lnSpc>
                <a:spcPct val="120000"/>
              </a:lnSpc>
              <a:spcBef>
                <a:spcPts val="500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(7) 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DFSTraverse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G,visit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()) 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深度优先遍历图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ts val="500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(8) </a:t>
            </a:r>
            <a:r>
              <a:rPr lang="en-US" altLang="zh-CN" sz="2400" b="1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BFSTraverse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G,visit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()) 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广度优先遍历图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ts val="0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......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CAAA7F-878D-465F-AAD0-24E4942A935B}"/>
              </a:ext>
            </a:extLst>
          </p:cNvPr>
          <p:cNvSpPr txBox="1"/>
          <p:nvPr/>
        </p:nvSpPr>
        <p:spPr>
          <a:xfrm>
            <a:off x="901701" y="921236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zh-CN" sz="2800" b="1" noProof="1">
                <a:solidFill>
                  <a:srgbClr val="000000"/>
                </a:solidFill>
                <a:cs typeface="+mn-ea"/>
                <a:sym typeface="+mn-lt"/>
              </a:rPr>
              <a:t>14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.</a:t>
            </a:r>
            <a:r>
              <a:rPr lang="en-US" altLang="zh-CN" sz="2800" b="1" noProof="1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图的操作</a:t>
            </a: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6366933" y="2506133"/>
            <a:ext cx="880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366933" y="3352801"/>
            <a:ext cx="880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7112000" y="4605867"/>
            <a:ext cx="880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7687732" y="5808133"/>
            <a:ext cx="880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1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-5715" y="687070"/>
            <a:ext cx="12201525" cy="33286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45" y="300990"/>
            <a:ext cx="1511935" cy="11506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6378" y="4874683"/>
            <a:ext cx="6725920" cy="8356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spcBef>
                <a:spcPts val="26"/>
              </a:spcBef>
              <a:spcAft>
                <a:spcPts val="26"/>
              </a:spcAft>
              <a:defRPr/>
            </a:pPr>
            <a:r>
              <a:rPr lang="en-US" altLang="zh-CN" sz="4400" b="1" dirty="0">
                <a:cs typeface="+mn-ea"/>
                <a:sym typeface="+mn-lt"/>
              </a:rPr>
              <a:t>7.2</a:t>
            </a:r>
            <a:r>
              <a:rPr lang="zh-CN" altLang="en-US" sz="4400" b="1" dirty="0">
                <a:cs typeface="+mn-ea"/>
                <a:sym typeface="+mn-lt"/>
              </a:rPr>
              <a:t>　</a:t>
            </a:r>
            <a:r>
              <a:rPr lang="zh-CN" altLang="en-US" sz="4400" b="1" noProof="1">
                <a:cs typeface="+mn-ea"/>
                <a:sym typeface="+mn-lt"/>
              </a:rPr>
              <a:t>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94800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>
            <a:extLst>
              <a:ext uri="{FF2B5EF4-FFF2-40B4-BE49-F238E27FC236}">
                <a16:creationId xmlns:a16="http://schemas.microsoft.com/office/drawing/2014/main" id="{CFB8B2E9-798A-41C6-9BF7-FBADC0EF4AAC}"/>
              </a:ext>
            </a:extLst>
          </p:cNvPr>
          <p:cNvSpPr txBox="1"/>
          <p:nvPr/>
        </p:nvSpPr>
        <p:spPr>
          <a:xfrm>
            <a:off x="1190512" y="1520777"/>
            <a:ext cx="8878528" cy="270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图：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8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     图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由顶点集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和关系集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组成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记为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: G=(V,E)</a:t>
            </a:r>
          </a:p>
          <a:p>
            <a:pPr marL="1257300" lvl="2" indent="-3429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是顶点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元素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的有穷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非空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集，</a:t>
            </a:r>
            <a:endParaRPr lang="en-US" altLang="zh-CN" sz="24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1257300" lvl="2" indent="-342900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是两个顶点之间的关系的集合。</a:t>
            </a:r>
            <a:endParaRPr lang="zh-CN" altLang="en-US" sz="24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E74D0E5-0052-4161-919A-E65347C85635}"/>
              </a:ext>
            </a:extLst>
          </p:cNvPr>
          <p:cNvSpPr txBox="1"/>
          <p:nvPr/>
        </p:nvSpPr>
        <p:spPr>
          <a:xfrm>
            <a:off x="891409" y="914423"/>
            <a:ext cx="887269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7.1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图的定义和术语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1C03A46-6D03-41E3-A938-887B18C777F4}"/>
              </a:ext>
            </a:extLst>
          </p:cNvPr>
          <p:cNvGrpSpPr/>
          <p:nvPr/>
        </p:nvGrpSpPr>
        <p:grpSpPr>
          <a:xfrm>
            <a:off x="3308812" y="4379341"/>
            <a:ext cx="5726112" cy="2309792"/>
            <a:chOff x="2122488" y="3740150"/>
            <a:chExt cx="5726112" cy="2309792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9CEF2213-48B9-413C-BB5F-F12DB323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38766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F5D8F837-6837-44BB-8E53-6B83E83E1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38766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AC19B70D-1221-4937-A442-22FB51166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488" y="5172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2761BB5E-7856-41AB-969F-DEDC94107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51720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Oval 8">
              <a:extLst>
                <a:ext uri="{FF2B5EF4-FFF2-40B4-BE49-F238E27FC236}">
                  <a16:creationId xmlns:a16="http://schemas.microsoft.com/office/drawing/2014/main" id="{6C5EB2FB-AEC8-47BA-B054-7B57D1EEC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088" y="456247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Line 9">
              <a:extLst>
                <a:ext uri="{FF2B5EF4-FFF2-40B4-BE49-F238E27FC236}">
                  <a16:creationId xmlns:a16="http://schemas.microsoft.com/office/drawing/2014/main" id="{2342A8C5-A3CE-451D-AE8A-713AD8D27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4888" y="4257675"/>
              <a:ext cx="0" cy="914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Line 10">
              <a:extLst>
                <a:ext uri="{FF2B5EF4-FFF2-40B4-BE49-F238E27FC236}">
                  <a16:creationId xmlns:a16="http://schemas.microsoft.com/office/drawing/2014/main" id="{4F717549-B166-4D7F-B128-490D870391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288" y="4257675"/>
              <a:ext cx="3810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Line 11">
              <a:extLst>
                <a:ext uri="{FF2B5EF4-FFF2-40B4-BE49-F238E27FC236}">
                  <a16:creationId xmlns:a16="http://schemas.microsoft.com/office/drawing/2014/main" id="{93E8F8B2-5374-4787-8DDE-69036A6D2B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3488" y="4867275"/>
              <a:ext cx="3048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Arc 12">
              <a:extLst>
                <a:ext uri="{FF2B5EF4-FFF2-40B4-BE49-F238E27FC236}">
                  <a16:creationId xmlns:a16="http://schemas.microsoft.com/office/drawing/2014/main" id="{FFC47D2B-FC16-47EA-BAAC-61790114C6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32724" flipH="1">
              <a:off x="3494088" y="4256088"/>
              <a:ext cx="304800" cy="912812"/>
            </a:xfrm>
            <a:custGeom>
              <a:avLst/>
              <a:gdLst>
                <a:gd name="T0" fmla="*/ 2147483646 w 21600"/>
                <a:gd name="T1" fmla="*/ 2147483646 h 40970"/>
                <a:gd name="T2" fmla="*/ 0 w 21600"/>
                <a:gd name="T3" fmla="*/ 2147483646 h 40970"/>
                <a:gd name="T4" fmla="*/ 2147483646 w 21600"/>
                <a:gd name="T5" fmla="*/ -5419189 h 40970"/>
                <a:gd name="T6" fmla="*/ 2147483646 w 21600"/>
                <a:gd name="T7" fmla="*/ 2147483646 h 40970"/>
                <a:gd name="T8" fmla="*/ 0 w 21600"/>
                <a:gd name="T9" fmla="*/ 2147483646 h 40970"/>
                <a:gd name="T10" fmla="*/ 2147483646 w 21600"/>
                <a:gd name="T11" fmla="*/ -5419189 h 40970"/>
                <a:gd name="T12" fmla="*/ 2147483646 w 21600"/>
                <a:gd name="T13" fmla="*/ 2147483646 h 40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40970" fill="none">
                  <a:moveTo>
                    <a:pt x="13412" y="40970"/>
                  </a:moveTo>
                  <a:cubicBezTo>
                    <a:pt x="5299" y="37647"/>
                    <a:pt x="0" y="29749"/>
                    <a:pt x="0" y="20982"/>
                  </a:cubicBezTo>
                  <a:cubicBezTo>
                    <a:pt x="-1" y="11028"/>
                    <a:pt x="6801" y="2363"/>
                    <a:pt x="16470" y="-1"/>
                  </a:cubicBezTo>
                </a:path>
                <a:path w="21600" h="40970" stroke="0">
                  <a:moveTo>
                    <a:pt x="13412" y="40970"/>
                  </a:moveTo>
                  <a:cubicBezTo>
                    <a:pt x="5299" y="37647"/>
                    <a:pt x="0" y="29749"/>
                    <a:pt x="0" y="20982"/>
                  </a:cubicBezTo>
                  <a:cubicBezTo>
                    <a:pt x="-1" y="11028"/>
                    <a:pt x="6801" y="2363"/>
                    <a:pt x="16470" y="-1"/>
                  </a:cubicBezTo>
                  <a:lnTo>
                    <a:pt x="21600" y="20982"/>
                  </a:lnTo>
                  <a:lnTo>
                    <a:pt x="13412" y="40970"/>
                  </a:lnTo>
                  <a:close/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Arc 13">
              <a:extLst>
                <a:ext uri="{FF2B5EF4-FFF2-40B4-BE49-F238E27FC236}">
                  <a16:creationId xmlns:a16="http://schemas.microsoft.com/office/drawing/2014/main" id="{015CB4F7-01B2-46D4-8C1E-B31B7E2734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43785" flipH="1">
              <a:off x="3263900" y="4257675"/>
              <a:ext cx="228600" cy="914400"/>
            </a:xfrm>
            <a:custGeom>
              <a:avLst/>
              <a:gdLst>
                <a:gd name="T0" fmla="*/ 1780766716 w 21600"/>
                <a:gd name="T1" fmla="*/ 2147483646 h 40401"/>
                <a:gd name="T2" fmla="*/ 0 w 21600"/>
                <a:gd name="T3" fmla="*/ 2147483646 h 40401"/>
                <a:gd name="T4" fmla="*/ 1930133914 w 21600"/>
                <a:gd name="T5" fmla="*/ 0 h 40401"/>
                <a:gd name="T6" fmla="*/ 1780766716 w 21600"/>
                <a:gd name="T7" fmla="*/ 2147483646 h 40401"/>
                <a:gd name="T8" fmla="*/ 0 w 21600"/>
                <a:gd name="T9" fmla="*/ 2147483646 h 40401"/>
                <a:gd name="T10" fmla="*/ 1930133914 w 21600"/>
                <a:gd name="T11" fmla="*/ 0 h 40401"/>
                <a:gd name="T12" fmla="*/ 2147483646 w 21600"/>
                <a:gd name="T13" fmla="*/ 2147483646 h 40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40401" fill="none">
                  <a:moveTo>
                    <a:pt x="13412" y="40401"/>
                  </a:moveTo>
                  <a:cubicBezTo>
                    <a:pt x="5299" y="37078"/>
                    <a:pt x="0" y="29180"/>
                    <a:pt x="0" y="20413"/>
                  </a:cubicBezTo>
                  <a:cubicBezTo>
                    <a:pt x="-1" y="11205"/>
                    <a:pt x="5836" y="3010"/>
                    <a:pt x="14537" y="0"/>
                  </a:cubicBezTo>
                </a:path>
                <a:path w="21600" h="40401" stroke="0">
                  <a:moveTo>
                    <a:pt x="13412" y="40401"/>
                  </a:moveTo>
                  <a:cubicBezTo>
                    <a:pt x="5299" y="37078"/>
                    <a:pt x="0" y="29180"/>
                    <a:pt x="0" y="20413"/>
                  </a:cubicBezTo>
                  <a:cubicBezTo>
                    <a:pt x="-1" y="11205"/>
                    <a:pt x="5836" y="3010"/>
                    <a:pt x="14537" y="0"/>
                  </a:cubicBezTo>
                  <a:lnTo>
                    <a:pt x="21600" y="20413"/>
                  </a:lnTo>
                  <a:lnTo>
                    <a:pt x="13412" y="40401"/>
                  </a:lnTo>
                  <a:close/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2EAA615-01E0-4DA1-85A7-2779D80FD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1138" y="5553075"/>
              <a:ext cx="577402" cy="49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G1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Oval 15">
              <a:extLst>
                <a:ext uri="{FF2B5EF4-FFF2-40B4-BE49-F238E27FC236}">
                  <a16:creationId xmlns:a16="http://schemas.microsoft.com/office/drawing/2014/main" id="{335411D6-0EF7-43EE-B1E1-48829780C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37401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67C1C736-424D-43E9-9CB2-FD32CEB77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37401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Oval 17">
              <a:extLst>
                <a:ext uri="{FF2B5EF4-FFF2-40B4-BE49-F238E27FC236}">
                  <a16:creationId xmlns:a16="http://schemas.microsoft.com/office/drawing/2014/main" id="{BE31ECD3-788C-483D-965A-7BE0DB515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355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Oval 18">
              <a:extLst>
                <a:ext uri="{FF2B5EF4-FFF2-40B4-BE49-F238E27FC236}">
                  <a16:creationId xmlns:a16="http://schemas.microsoft.com/office/drawing/2014/main" id="{DECB2D30-97E7-490D-9CA7-DA603A791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50355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Oval 19">
              <a:extLst>
                <a:ext uri="{FF2B5EF4-FFF2-40B4-BE49-F238E27FC236}">
                  <a16:creationId xmlns:a16="http://schemas.microsoft.com/office/drawing/2014/main" id="{99E70666-2763-4555-BADC-D4827AA80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7000" y="44259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Line 20">
              <a:extLst>
                <a:ext uri="{FF2B5EF4-FFF2-40B4-BE49-F238E27FC236}">
                  <a16:creationId xmlns:a16="http://schemas.microsoft.com/office/drawing/2014/main" id="{8C0F8ECD-08F2-45F9-858C-862BE50F3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0" y="4121150"/>
              <a:ext cx="0" cy="914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Line 21">
              <a:extLst>
                <a:ext uri="{FF2B5EF4-FFF2-40B4-BE49-F238E27FC236}">
                  <a16:creationId xmlns:a16="http://schemas.microsoft.com/office/drawing/2014/main" id="{8D65A9FF-6290-4BA4-A314-3930919FE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4121150"/>
              <a:ext cx="3810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Line 22">
              <a:extLst>
                <a:ext uri="{FF2B5EF4-FFF2-40B4-BE49-F238E27FC236}">
                  <a16:creationId xmlns:a16="http://schemas.microsoft.com/office/drawing/2014/main" id="{C17121C0-0ACB-4DBB-BA3D-7355827C9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8400" y="4730750"/>
              <a:ext cx="3048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Text Box 23">
              <a:extLst>
                <a:ext uri="{FF2B5EF4-FFF2-40B4-BE49-F238E27FC236}">
                  <a16:creationId xmlns:a16="http://schemas.microsoft.com/office/drawing/2014/main" id="{0D43F8AA-0533-4E5A-AAD6-2A9091A8E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6050" y="5553075"/>
              <a:ext cx="511679" cy="42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G2</a:t>
              </a:r>
              <a:endPara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Oval 24">
              <a:extLst>
                <a:ext uri="{FF2B5EF4-FFF2-40B4-BE49-F238E27FC236}">
                  <a16:creationId xmlns:a16="http://schemas.microsoft.com/office/drawing/2014/main" id="{58E249AF-1561-4B4F-AE4A-3A8BF82D9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44259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Line 25">
              <a:extLst>
                <a:ext uri="{FF2B5EF4-FFF2-40B4-BE49-F238E27FC236}">
                  <a16:creationId xmlns:a16="http://schemas.microsoft.com/office/drawing/2014/main" id="{EF623D74-C905-4D82-B853-F065DD49C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9000" y="4730750"/>
              <a:ext cx="3048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22" y="74287"/>
            <a:ext cx="4093346" cy="4093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7CE04FC3-BB8F-43A0-8117-E798C165DEF7}"/>
              </a:ext>
            </a:extLst>
          </p:cNvPr>
          <p:cNvGrpSpPr/>
          <p:nvPr/>
        </p:nvGrpSpPr>
        <p:grpSpPr>
          <a:xfrm>
            <a:off x="647497" y="4579282"/>
            <a:ext cx="2093387" cy="1743635"/>
            <a:chOff x="421213" y="3280003"/>
            <a:chExt cx="2093387" cy="1743635"/>
          </a:xfrm>
        </p:grpSpPr>
        <p:sp>
          <p:nvSpPr>
            <p:cNvPr id="26" name="Oval 3">
              <a:extLst>
                <a:ext uri="{FF2B5EF4-FFF2-40B4-BE49-F238E27FC236}">
                  <a16:creationId xmlns:a16="http://schemas.microsoft.com/office/drawing/2014/main" id="{06F18DC6-09DF-41FD-9494-C46253504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34671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baseline="-250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000" b="1" kern="0" baseline="-250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F1F8FAD6-F852-495E-B3C5-CADED235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152900"/>
              <a:ext cx="413141" cy="37846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baseline="-250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000" b="1" kern="0" baseline="-250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AEC7A99A-768C-4612-A455-2A72F83CB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1529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baseline="-250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000" b="1" kern="0" baseline="-250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ACA544DA-44C6-449E-8900-7F73F546D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050" y="4594225"/>
              <a:ext cx="383438" cy="42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Line 7">
              <a:extLst>
                <a:ext uri="{FF2B5EF4-FFF2-40B4-BE49-F238E27FC236}">
                  <a16:creationId xmlns:a16="http://schemas.microsoft.com/office/drawing/2014/main" id="{86A07AF7-81EB-4841-9396-A1D839C7A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3000" y="3848100"/>
              <a:ext cx="3810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Line 8">
              <a:extLst>
                <a:ext uri="{FF2B5EF4-FFF2-40B4-BE49-F238E27FC236}">
                  <a16:creationId xmlns:a16="http://schemas.microsoft.com/office/drawing/2014/main" id="{F932DCAA-EA0A-47E0-AD74-6401D2F22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848100"/>
              <a:ext cx="152400" cy="320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Oval 9">
              <a:extLst>
                <a:ext uri="{FF2B5EF4-FFF2-40B4-BE49-F238E27FC236}">
                  <a16:creationId xmlns:a16="http://schemas.microsoft.com/office/drawing/2014/main" id="{72674C1C-86E1-49B4-823F-06066891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4671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baseline="-250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000" b="1" kern="0" baseline="-250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Line 10">
              <a:extLst>
                <a:ext uri="{FF2B5EF4-FFF2-40B4-BE49-F238E27FC236}">
                  <a16:creationId xmlns:a16="http://schemas.microsoft.com/office/drawing/2014/main" id="{CBDC09E8-D830-4F54-80A3-802C633ED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4321175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4" name="Text Box 15">
              <a:extLst>
                <a:ext uri="{FF2B5EF4-FFF2-40B4-BE49-F238E27FC236}">
                  <a16:creationId xmlns:a16="http://schemas.microsoft.com/office/drawing/2014/main" id="{624E0F31-83BE-4AFD-B56F-7E9B2BCD7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13" y="3280003"/>
              <a:ext cx="569387" cy="43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例</a:t>
              </a: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6" name="Text Box 11">
            <a:extLst>
              <a:ext uri="{FF2B5EF4-FFF2-40B4-BE49-F238E27FC236}">
                <a16:creationId xmlns:a16="http://schemas.microsoft.com/office/drawing/2014/main" id="{8E9786F6-CDB5-47DF-9764-17BCAB7D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689" y="3742168"/>
            <a:ext cx="2120138" cy="28279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       0  1  2  3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0     0  0  1  1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1     0  0  0  0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2     1  0  0  1</a:t>
            </a:r>
          </a:p>
          <a:p>
            <a:pPr marL="457200" marR="0" lvl="0" indent="-45720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AutoNum type="arabicPlain" startAt="3"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1  0  1  0 </a:t>
            </a:r>
          </a:p>
        </p:txBody>
      </p:sp>
      <p:sp>
        <p:nvSpPr>
          <p:cNvPr id="37" name="AutoShape 12">
            <a:extLst>
              <a:ext uri="{FF2B5EF4-FFF2-40B4-BE49-F238E27FC236}">
                <a16:creationId xmlns:a16="http://schemas.microsoft.com/office/drawing/2014/main" id="{C8EB2F94-56B1-41FA-8B1C-E821696FC2D8}"/>
              </a:ext>
            </a:extLst>
          </p:cNvPr>
          <p:cNvSpPr>
            <a:spLocks/>
          </p:cNvSpPr>
          <p:nvPr/>
        </p:nvSpPr>
        <p:spPr bwMode="auto">
          <a:xfrm>
            <a:off x="9023712" y="4411480"/>
            <a:ext cx="185378" cy="2039464"/>
          </a:xfrm>
          <a:prstGeom prst="leftBracket">
            <a:avLst>
              <a:gd name="adj" fmla="val 15163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AutoShape 13">
            <a:extLst>
              <a:ext uri="{FF2B5EF4-FFF2-40B4-BE49-F238E27FC236}">
                <a16:creationId xmlns:a16="http://schemas.microsoft.com/office/drawing/2014/main" id="{0EEA4FCD-0FC3-41F5-8C69-8711F6767566}"/>
              </a:ext>
            </a:extLst>
          </p:cNvPr>
          <p:cNvSpPr>
            <a:spLocks/>
          </p:cNvSpPr>
          <p:nvPr/>
        </p:nvSpPr>
        <p:spPr bwMode="auto">
          <a:xfrm flipH="1">
            <a:off x="10398385" y="4411479"/>
            <a:ext cx="188834" cy="2039464"/>
          </a:xfrm>
          <a:prstGeom prst="leftBracket">
            <a:avLst>
              <a:gd name="adj" fmla="val 1499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id="{C40D9500-7143-4E9D-AD8B-F905669C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508" y="4980505"/>
            <a:ext cx="611065" cy="46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M=</a:t>
            </a:r>
            <a:endParaRPr kumimoji="0" lang="en-US" altLang="zh-CN" sz="22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Line 16">
            <a:extLst>
              <a:ext uri="{FF2B5EF4-FFF2-40B4-BE49-F238E27FC236}">
                <a16:creationId xmlns:a16="http://schemas.microsoft.com/office/drawing/2014/main" id="{099A608B-92F4-4F9E-A2E6-701ABF2E1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5289" y="4411479"/>
            <a:ext cx="973413" cy="2039464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Rectangle 17">
            <a:extLst>
              <a:ext uri="{FF2B5EF4-FFF2-40B4-BE49-F238E27FC236}">
                <a16:creationId xmlns:a16="http://schemas.microsoft.com/office/drawing/2014/main" id="{432463DF-9439-4C91-86D1-02130F21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6948" y="6450943"/>
            <a:ext cx="121058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邻接矩阵</a:t>
            </a:r>
            <a:endParaRPr kumimoji="0" lang="zh-CN" altLang="zh-CN" sz="20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2" name="Group 18">
            <a:extLst>
              <a:ext uri="{FF2B5EF4-FFF2-40B4-BE49-F238E27FC236}">
                <a16:creationId xmlns:a16="http://schemas.microsoft.com/office/drawing/2014/main" id="{AB94E322-159C-4B6B-B3FE-9C54A1888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63883"/>
              </p:ext>
            </p:extLst>
          </p:nvPr>
        </p:nvGraphicFramePr>
        <p:xfrm>
          <a:off x="4084294" y="4982745"/>
          <a:ext cx="2879726" cy="458724"/>
        </p:xfrm>
        <a:graphic>
          <a:graphicData uri="http://schemas.openxmlformats.org/drawingml/2006/table">
            <a:tbl>
              <a:tblPr/>
              <a:tblGrid>
                <a:gridCol w="607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V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kumimoji="1" lang="en-US" altLang="zh-CN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21" marR="914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V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kumimoji="1" lang="en-US" altLang="zh-CN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V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2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2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</a:p>
                  </a:txBody>
                  <a:tcPr marL="91421" marR="914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 Box 30">
            <a:extLst>
              <a:ext uri="{FF2B5EF4-FFF2-40B4-BE49-F238E27FC236}">
                <a16:creationId xmlns:a16="http://schemas.microsoft.com/office/drawing/2014/main" id="{A5818E71-1873-4E62-A631-DE5091879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489" y="5441469"/>
            <a:ext cx="2749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       1        2      3   …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 Box 31">
            <a:extLst>
              <a:ext uri="{FF2B5EF4-FFF2-40B4-BE49-F238E27FC236}">
                <a16:creationId xmlns:a16="http://schemas.microsoft.com/office/drawing/2014/main" id="{7FE9DC77-AD40-428E-A932-34A06E3C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8300" y="5778647"/>
            <a:ext cx="121058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顶点数组</a:t>
            </a:r>
            <a:endParaRPr lang="zh-CN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 Box 33">
            <a:extLst>
              <a:ext uri="{FF2B5EF4-FFF2-40B4-BE49-F238E27FC236}">
                <a16:creationId xmlns:a16="http://schemas.microsoft.com/office/drawing/2014/main" id="{8A7D01FC-6649-4D06-B971-DA016A3EA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771" y="1700362"/>
            <a:ext cx="8721602" cy="2345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endParaRPr lang="zh-CN" altLang="en-US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数组表示法：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用两个数组分别存储数据元素（顶点）的信息和数据元素之间的关系。</a:t>
            </a:r>
            <a:endParaRPr lang="en-US" altLang="zh-CN" sz="22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None/>
              <a:defRPr/>
            </a:pP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顶点数组：</a:t>
            </a:r>
            <a:r>
              <a:rPr lang="zh-CN" altLang="zh-CN" sz="2200" b="1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用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一维</a:t>
            </a:r>
            <a:r>
              <a:rPr lang="zh-CN" altLang="zh-CN" sz="2200" b="1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数组存储顶点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zh-CN" sz="2200" b="1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元素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None/>
              <a:defRPr/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邻接矩阵：</a:t>
            </a:r>
            <a:r>
              <a:rPr lang="zh-CN" altLang="zh-CN" sz="2200" b="1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用二维数组存储顶点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zh-CN" sz="2200" b="1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元素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zh-CN" sz="2200" b="1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之间的关系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zh-CN" altLang="zh-CN" sz="2200" b="1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边或弧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en-US" altLang="zh-CN" sz="2200" b="1" noProof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8388" y="1166764"/>
            <a:ext cx="5730969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数组表示法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919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 animBg="1"/>
      <p:bldP spid="39" grpId="0"/>
      <p:bldP spid="40" grpId="0" animBg="1"/>
      <p:bldP spid="41" grpId="0"/>
      <p:bldP spid="43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31">
                <a:extLst>
                  <a:ext uri="{FF2B5EF4-FFF2-40B4-BE49-F238E27FC236}">
                    <a16:creationId xmlns:a16="http://schemas.microsoft.com/office/drawing/2014/main" id="{AD94FEBD-C88C-45C0-BEE2-896F87D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720" y="3358965"/>
                <a:ext cx="6444537" cy="34990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fontAlgn="base">
                  <a:lnSpc>
                    <a:spcPct val="150000"/>
                  </a:lnSpc>
                  <a:spcBef>
                    <a:spcPct val="25824"/>
                  </a:spcBef>
                  <a:spcAft>
                    <a:spcPct val="25824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顶点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v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的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TD(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)=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邻接矩阵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arcs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中第 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行元素之和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j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𝒂𝒓𝒄𝒔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[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𝒋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fontAlgn="base">
                  <a:lnSpc>
                    <a:spcPct val="150000"/>
                  </a:lnSpc>
                  <a:spcBef>
                    <a:spcPct val="25824"/>
                  </a:spcBef>
                  <a:spcAft>
                    <a:spcPct val="25824"/>
                  </a:spcAft>
                  <a:buClrTx/>
                  <a:buSzTx/>
                  <a:buNone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或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342900" indent="-342900" fontAlgn="base">
                  <a:lnSpc>
                    <a:spcPct val="150000"/>
                  </a:lnSpc>
                  <a:spcBef>
                    <a:spcPct val="25824"/>
                  </a:spcBef>
                  <a:spcAft>
                    <a:spcPct val="25824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顶点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v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的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TD(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)=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邻接矩阵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arcs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中第 </a:t>
                </a:r>
                <a:r>
                  <a:rPr lang="en-US" altLang="zh-CN" sz="24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列元素之和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j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𝒂𝒓𝒄𝒔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[</m:t>
                        </m:r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68" name="Text Box 31">
                <a:extLst>
                  <a:ext uri="{FF2B5EF4-FFF2-40B4-BE49-F238E27FC236}">
                    <a16:creationId xmlns:a16="http://schemas.microsoft.com/office/drawing/2014/main" id="{AD94FEBD-C88C-45C0-BEE2-896F87DA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6720" y="3358965"/>
                <a:ext cx="6444537" cy="3499035"/>
              </a:xfrm>
              <a:prstGeom prst="rect">
                <a:avLst/>
              </a:prstGeom>
              <a:blipFill>
                <a:blip r:embed="rId2"/>
                <a:stretch>
                  <a:fillRect l="-14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D339B893-00B4-428A-9631-CFC9C1BB08C8}"/>
              </a:ext>
            </a:extLst>
          </p:cNvPr>
          <p:cNvSpPr txBox="1"/>
          <p:nvPr/>
        </p:nvSpPr>
        <p:spPr>
          <a:xfrm>
            <a:off x="579110" y="1102760"/>
            <a:ext cx="3003946" cy="4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1</a:t>
            </a:r>
            <a:endParaRPr lang="en-US" altLang="zh-CN" sz="2400" b="1" noProof="1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CE04FC3-BB8F-43A0-8117-E798C165DEF7}"/>
              </a:ext>
            </a:extLst>
          </p:cNvPr>
          <p:cNvGrpSpPr/>
          <p:nvPr/>
        </p:nvGrpSpPr>
        <p:grpSpPr>
          <a:xfrm>
            <a:off x="1403150" y="1445009"/>
            <a:ext cx="1676401" cy="1556538"/>
            <a:chOff x="838199" y="3467100"/>
            <a:chExt cx="1676401" cy="1556538"/>
          </a:xfrm>
        </p:grpSpPr>
        <p:sp>
          <p:nvSpPr>
            <p:cNvPr id="25" name="Oval 3">
              <a:extLst>
                <a:ext uri="{FF2B5EF4-FFF2-40B4-BE49-F238E27FC236}">
                  <a16:creationId xmlns:a16="http://schemas.microsoft.com/office/drawing/2014/main" id="{06F18DC6-09DF-41FD-9494-C46253504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34671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baseline="-250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000" b="1" kern="0" baseline="-250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F1F8FAD6-F852-495E-B3C5-CADED235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152900"/>
              <a:ext cx="413141" cy="378462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baseline="-250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000" b="1" kern="0" baseline="-250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AEC7A99A-768C-4612-A455-2A72F83CB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1529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baseline="-250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000" b="1" kern="0" baseline="-250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Text Box 6">
              <a:extLst>
                <a:ext uri="{FF2B5EF4-FFF2-40B4-BE49-F238E27FC236}">
                  <a16:creationId xmlns:a16="http://schemas.microsoft.com/office/drawing/2014/main" id="{ACA544DA-44C6-449E-8900-7F73F546D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0050" y="4594225"/>
              <a:ext cx="383438" cy="42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86A07AF7-81EB-4841-9396-A1D839C7AE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3000" y="3848100"/>
              <a:ext cx="3810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F932DCAA-EA0A-47E0-AD74-6401D2F22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848100"/>
              <a:ext cx="152400" cy="320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Oval 9">
              <a:extLst>
                <a:ext uri="{FF2B5EF4-FFF2-40B4-BE49-F238E27FC236}">
                  <a16:creationId xmlns:a16="http://schemas.microsoft.com/office/drawing/2014/main" id="{72674C1C-86E1-49B4-823F-06066891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4671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baseline="-250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000" b="1" kern="0" baseline="-250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CBDC09E8-D830-4F54-80A3-802C633ED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4321175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4" name="AutoShape 12">
            <a:extLst>
              <a:ext uri="{FF2B5EF4-FFF2-40B4-BE49-F238E27FC236}">
                <a16:creationId xmlns:a16="http://schemas.microsoft.com/office/drawing/2014/main" id="{C8EB2F94-56B1-41FA-8B1C-E821696FC2D8}"/>
              </a:ext>
            </a:extLst>
          </p:cNvPr>
          <p:cNvSpPr>
            <a:spLocks/>
          </p:cNvSpPr>
          <p:nvPr/>
        </p:nvSpPr>
        <p:spPr bwMode="auto">
          <a:xfrm>
            <a:off x="9772850" y="1229098"/>
            <a:ext cx="185378" cy="2039464"/>
          </a:xfrm>
          <a:prstGeom prst="leftBracket">
            <a:avLst>
              <a:gd name="adj" fmla="val 151638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AutoShape 13">
            <a:extLst>
              <a:ext uri="{FF2B5EF4-FFF2-40B4-BE49-F238E27FC236}">
                <a16:creationId xmlns:a16="http://schemas.microsoft.com/office/drawing/2014/main" id="{0EEA4FCD-0FC3-41F5-8C69-8711F6767566}"/>
              </a:ext>
            </a:extLst>
          </p:cNvPr>
          <p:cNvSpPr>
            <a:spLocks/>
          </p:cNvSpPr>
          <p:nvPr/>
        </p:nvSpPr>
        <p:spPr bwMode="auto">
          <a:xfrm flipH="1">
            <a:off x="11147523" y="1229097"/>
            <a:ext cx="188834" cy="2039464"/>
          </a:xfrm>
          <a:prstGeom prst="leftBracket">
            <a:avLst>
              <a:gd name="adj" fmla="val 149902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C40D9500-7143-4E9D-AD8B-F905669C1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646" y="1798123"/>
            <a:ext cx="611065" cy="46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M=</a:t>
            </a:r>
            <a:endParaRPr kumimoji="0" lang="en-US" altLang="zh-CN" sz="22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099A608B-92F4-4F9E-A2E6-701ABF2E1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34427" y="1229097"/>
            <a:ext cx="973413" cy="2039464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432463DF-9439-4C91-86D1-02130F21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4789" y="3376106"/>
            <a:ext cx="1665841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邻接矩阵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arcs</a:t>
            </a:r>
            <a:endParaRPr kumimoji="0" lang="zh-CN" altLang="zh-CN" sz="20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39" name="Group 18">
            <a:extLst>
              <a:ext uri="{FF2B5EF4-FFF2-40B4-BE49-F238E27FC236}">
                <a16:creationId xmlns:a16="http://schemas.microsoft.com/office/drawing/2014/main" id="{AB94E322-159C-4B6B-B3FE-9C54A1888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337635"/>
              </p:ext>
            </p:extLst>
          </p:nvPr>
        </p:nvGraphicFramePr>
        <p:xfrm>
          <a:off x="4422961" y="1661375"/>
          <a:ext cx="2879726" cy="458724"/>
        </p:xfrm>
        <a:graphic>
          <a:graphicData uri="http://schemas.openxmlformats.org/drawingml/2006/table">
            <a:tbl>
              <a:tblPr/>
              <a:tblGrid>
                <a:gridCol w="607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8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V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kumimoji="1" lang="en-US" altLang="zh-CN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21" marR="9142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V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kumimoji="1" lang="en-US" altLang="zh-CN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V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2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2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21" marR="914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</a:p>
                  </a:txBody>
                  <a:tcPr marL="91421" marR="9142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30">
            <a:extLst>
              <a:ext uri="{FF2B5EF4-FFF2-40B4-BE49-F238E27FC236}">
                <a16:creationId xmlns:a16="http://schemas.microsoft.com/office/drawing/2014/main" id="{A5818E71-1873-4E62-A631-DE5091879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156" y="2120099"/>
            <a:ext cx="27495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       1        2      3   …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 Box 31">
            <a:extLst>
              <a:ext uri="{FF2B5EF4-FFF2-40B4-BE49-F238E27FC236}">
                <a16:creationId xmlns:a16="http://schemas.microsoft.com/office/drawing/2014/main" id="{7FE9DC77-AD40-428E-A932-34A06E3C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6967" y="2457277"/>
            <a:ext cx="121058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顶点数组</a:t>
            </a:r>
            <a:endParaRPr lang="zh-CN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8E9786F6-CDB5-47DF-9764-17BCAB7DF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711" y="809715"/>
            <a:ext cx="2120138" cy="2673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spcBef>
                <a:spcPts val="30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       0  1  2  3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ts val="300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0     0  0  1  1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1     0  0  0  0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2     1  0  0  1</a:t>
            </a:r>
          </a:p>
          <a:p>
            <a:pPr marL="457200" marR="0" lvl="0" indent="-45720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AutoNum type="arabicPlain" startAt="3"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1  0  1  0 </a:t>
            </a:r>
          </a:p>
        </p:txBody>
      </p:sp>
    </p:spTree>
    <p:extLst>
      <p:ext uri="{BB962C8B-B14F-4D97-AF65-F5344CB8AC3E}">
        <p14:creationId xmlns:p14="http://schemas.microsoft.com/office/powerpoint/2010/main" val="355838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/>
      <p:bldP spid="37" grpId="0" animBg="1"/>
      <p:bldP spid="38" grpId="0"/>
      <p:bldP spid="40" grpId="0"/>
      <p:bldP spid="41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D339B893-00B4-428A-9631-CFC9C1BB08C8}"/>
              </a:ext>
            </a:extLst>
          </p:cNvPr>
          <p:cNvSpPr txBox="1"/>
          <p:nvPr/>
        </p:nvSpPr>
        <p:spPr>
          <a:xfrm>
            <a:off x="593722" y="1055108"/>
            <a:ext cx="3003946" cy="4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2</a:t>
            </a:r>
            <a:endParaRPr lang="en-US" altLang="zh-CN" sz="2400" b="1" noProof="1">
              <a:solidFill>
                <a:srgbClr val="000000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004" y="1221573"/>
            <a:ext cx="2083842" cy="146762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74645" y="2686586"/>
            <a:ext cx="140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3376" b="30749"/>
          <a:stretch/>
        </p:blipFill>
        <p:spPr>
          <a:xfrm>
            <a:off x="4969491" y="1473765"/>
            <a:ext cx="2401726" cy="8583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1" t="7755" r="1243" b="22037"/>
          <a:stretch/>
        </p:blipFill>
        <p:spPr>
          <a:xfrm>
            <a:off x="8672436" y="931333"/>
            <a:ext cx="3028497" cy="1755253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5541645" y="2698264"/>
            <a:ext cx="1937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顶点数组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vexs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9334517" y="2698264"/>
            <a:ext cx="178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邻接矩阵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arcs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31">
                <a:extLst>
                  <a:ext uri="{FF2B5EF4-FFF2-40B4-BE49-F238E27FC236}">
                    <a16:creationId xmlns:a16="http://schemas.microsoft.com/office/drawing/2014/main" id="{AD94FEBD-C88C-45C0-BEE2-896F87DAF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4645" y="3535871"/>
                <a:ext cx="6444537" cy="27529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 fontAlgn="base">
                  <a:lnSpc>
                    <a:spcPct val="150000"/>
                  </a:lnSpc>
                  <a:spcBef>
                    <a:spcPct val="25824"/>
                  </a:spcBef>
                  <a:spcAft>
                    <a:spcPct val="25824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顶点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v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的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OD(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)=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邻接矩阵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arcs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中第 </a:t>
                </a:r>
                <a:r>
                  <a:rPr lang="en-US" altLang="zh-CN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行元素之和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j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𝒂𝒓𝒄𝒔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𝒊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[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𝒋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]</m:t>
                        </m:r>
                      </m:e>
                    </m:nary>
                  </m:oMath>
                </a14:m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  <a:p>
                <a:pPr marL="342900" indent="-342900" fontAlgn="base">
                  <a:lnSpc>
                    <a:spcPct val="150000"/>
                  </a:lnSpc>
                  <a:spcBef>
                    <a:spcPct val="25824"/>
                  </a:spcBef>
                  <a:spcAft>
                    <a:spcPct val="25824"/>
                  </a:spcAft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顶点 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v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的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ID(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)=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邻接矩阵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arcs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中第 </a:t>
                </a:r>
                <a:r>
                  <a:rPr lang="en-US" altLang="zh-CN" sz="2400" b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i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列元素之和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lt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j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=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𝒏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−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𝟏</m:t>
                        </m:r>
                      </m:sup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𝒂𝒓𝒄𝒔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+mn-ea"/>
                                <a:sym typeface="+mn-lt"/>
                              </a:rPr>
                              <m:t>𝒋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[</m:t>
                        </m:r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𝒊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lt"/>
                </a:endParaRPr>
              </a:p>
            </p:txBody>
          </p:sp>
        </mc:Choice>
        <mc:Fallback xmlns="">
          <p:sp>
            <p:nvSpPr>
              <p:cNvPr id="63" name="Text Box 31">
                <a:extLst>
                  <a:ext uri="{FF2B5EF4-FFF2-40B4-BE49-F238E27FC236}">
                    <a16:creationId xmlns:a16="http://schemas.microsoft.com/office/drawing/2014/main" id="{AD94FEBD-C88C-45C0-BEE2-896F87DA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4645" y="3535871"/>
                <a:ext cx="6444537" cy="2752933"/>
              </a:xfrm>
              <a:prstGeom prst="rect">
                <a:avLst/>
              </a:prstGeom>
              <a:blipFill>
                <a:blip r:embed="rId5"/>
                <a:stretch>
                  <a:fillRect l="-1230" b="-22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640" y="1439126"/>
            <a:ext cx="12232640" cy="129794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739385F7-3504-42FD-8631-407BBB40A6CE}"/>
              </a:ext>
            </a:extLst>
          </p:cNvPr>
          <p:cNvSpPr txBox="1"/>
          <p:nvPr/>
        </p:nvSpPr>
        <p:spPr>
          <a:xfrm>
            <a:off x="835369" y="3061320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1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数组表示法</a:t>
            </a:r>
            <a:endParaRPr lang="en-US" altLang="zh-CN" sz="28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96DFBC38-47BE-44BA-A339-B1424951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561" y="3335188"/>
            <a:ext cx="8700237" cy="308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10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10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对于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有向网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无向网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，需要在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邻接矩阵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中加上关系的权值，如果两个顶点间有邻接关系，就用权值代替原来的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，否则就用</a:t>
            </a: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代替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5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思考题：采用数组表示法，如何计算有向网各顶点的度？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614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3">
            <a:extLst>
              <a:ext uri="{FF2B5EF4-FFF2-40B4-BE49-F238E27FC236}">
                <a16:creationId xmlns:a16="http://schemas.microsoft.com/office/drawing/2014/main" id="{22ACAC40-E48F-417B-A672-8CA18E3C9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930" y="176576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8C92DFAB-F123-4D23-8B35-FFD6E3BB2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530" y="268016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8439BD7F-4E82-4FEC-8ACD-37526715A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530" y="268016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F4183D5E-A6C8-47B7-B2EC-8E92C9B06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330" y="3350087"/>
            <a:ext cx="639919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网</a:t>
            </a: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Line 7">
            <a:extLst>
              <a:ext uri="{FF2B5EF4-FFF2-40B4-BE49-F238E27FC236}">
                <a16:creationId xmlns:a16="http://schemas.microsoft.com/office/drawing/2014/main" id="{764EFAB8-FF87-4F1A-9145-87420E52F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530" y="2146762"/>
            <a:ext cx="152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4" name="Oval 8">
            <a:extLst>
              <a:ext uri="{FF2B5EF4-FFF2-40B4-BE49-F238E27FC236}">
                <a16:creationId xmlns:a16="http://schemas.microsoft.com/office/drawing/2014/main" id="{F6244F82-57B4-4851-97B3-6CCBD2CD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130" y="168956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7C20C63E-018D-4FF5-8194-3E9905246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3530" y="2832562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B4FDCDAD-48DE-4C0A-899F-71C4D170A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4930" y="2070562"/>
            <a:ext cx="762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96ED1168-0BD7-419E-9B34-54258EEE3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730" y="268016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0556AF96-4C2F-48F0-9FBF-14F9A9D00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5530" y="283256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9" name="Oval 13">
            <a:extLst>
              <a:ext uri="{FF2B5EF4-FFF2-40B4-BE49-F238E27FC236}">
                <a16:creationId xmlns:a16="http://schemas.microsoft.com/office/drawing/2014/main" id="{64F5E1BD-85BE-4461-B9E2-B1D6CCBD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330" y="176576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</a:p>
        </p:txBody>
      </p:sp>
      <p:sp>
        <p:nvSpPr>
          <p:cNvPr id="40" name="Line 14">
            <a:extLst>
              <a:ext uri="{FF2B5EF4-FFF2-40B4-BE49-F238E27FC236}">
                <a16:creationId xmlns:a16="http://schemas.microsoft.com/office/drawing/2014/main" id="{D3075CCF-A1BD-41D0-B639-2D0B685548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9330" y="2070562"/>
            <a:ext cx="4572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Line 15">
            <a:extLst>
              <a:ext uri="{FF2B5EF4-FFF2-40B4-BE49-F238E27FC236}">
                <a16:creationId xmlns:a16="http://schemas.microsoft.com/office/drawing/2014/main" id="{93C0845B-9385-4B32-A2FF-F8505C936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8930" y="2146762"/>
            <a:ext cx="762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Text Box 16">
            <a:extLst>
              <a:ext uri="{FF2B5EF4-FFF2-40B4-BE49-F238E27FC236}">
                <a16:creationId xmlns:a16="http://schemas.microsoft.com/office/drawing/2014/main" id="{FF7AEDED-2C5B-49F5-8CB5-873340400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130" y="2375362"/>
            <a:ext cx="152400" cy="33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71E122A7-9B6B-4B4E-B0C8-F2968C678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930" y="2093696"/>
            <a:ext cx="15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A64146F7-9370-48DA-B546-6362747DD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730" y="2908762"/>
            <a:ext cx="152400" cy="33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Text Box 19">
            <a:extLst>
              <a:ext uri="{FF2B5EF4-FFF2-40B4-BE49-F238E27FC236}">
                <a16:creationId xmlns:a16="http://schemas.microsoft.com/office/drawing/2014/main" id="{56C098BA-FEDA-4A62-A9F9-FF6C567BEA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626" y="2134034"/>
            <a:ext cx="381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 Box 20">
            <a:extLst>
              <a:ext uri="{FF2B5EF4-FFF2-40B4-BE49-F238E27FC236}">
                <a16:creationId xmlns:a16="http://schemas.microsoft.com/office/drawing/2014/main" id="{3223917B-0E1F-46CB-9B5F-DEE068186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930" y="2908762"/>
            <a:ext cx="152400" cy="33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 Box 21">
            <a:extLst>
              <a:ext uri="{FF2B5EF4-FFF2-40B4-BE49-F238E27FC236}">
                <a16:creationId xmlns:a16="http://schemas.microsoft.com/office/drawing/2014/main" id="{CC53BE1B-E0D4-464C-A09B-C7990C0F4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130" y="2299162"/>
            <a:ext cx="304800" cy="33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14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Text Box 22">
            <a:extLst>
              <a:ext uri="{FF2B5EF4-FFF2-40B4-BE49-F238E27FC236}">
                <a16:creationId xmlns:a16="http://schemas.microsoft.com/office/drawing/2014/main" id="{CB513037-7C51-4001-9EA1-BAD7CD49E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758" y="993764"/>
            <a:ext cx="327660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0    1    2    3   4      5  </a:t>
            </a:r>
          </a:p>
          <a:p>
            <a:pPr fontAlgn="base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4    5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     ∞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1   4   0    8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2   5   8    0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10    7</a:t>
            </a:r>
          </a:p>
          <a:p>
            <a:pPr fontAlgn="base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  ∞   ∞   0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∞    ∞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  ∞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10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0    14</a:t>
            </a:r>
          </a:p>
          <a:p>
            <a:pPr fontAlgn="base"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5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  ∞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7    </a:t>
            </a:r>
            <a:r>
              <a:rPr lang="en-US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∞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14   0 </a:t>
            </a:r>
            <a:endParaRPr lang="en-US" altLang="zh-CN" sz="24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AutoShape 23">
            <a:extLst>
              <a:ext uri="{FF2B5EF4-FFF2-40B4-BE49-F238E27FC236}">
                <a16:creationId xmlns:a16="http://schemas.microsoft.com/office/drawing/2014/main" id="{686926FB-FBE7-4B39-BB7C-44B31A4E9D14}"/>
              </a:ext>
            </a:extLst>
          </p:cNvPr>
          <p:cNvSpPr>
            <a:spLocks/>
          </p:cNvSpPr>
          <p:nvPr/>
        </p:nvSpPr>
        <p:spPr bwMode="auto">
          <a:xfrm>
            <a:off x="7391269" y="1591830"/>
            <a:ext cx="76200" cy="1905000"/>
          </a:xfrm>
          <a:prstGeom prst="leftBracket">
            <a:avLst>
              <a:gd name="adj" fmla="val 208333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AutoShape 24">
            <a:extLst>
              <a:ext uri="{FF2B5EF4-FFF2-40B4-BE49-F238E27FC236}">
                <a16:creationId xmlns:a16="http://schemas.microsoft.com/office/drawing/2014/main" id="{B217FBC3-978E-451D-8FD5-76BE4E68CD15}"/>
              </a:ext>
            </a:extLst>
          </p:cNvPr>
          <p:cNvSpPr>
            <a:spLocks/>
          </p:cNvSpPr>
          <p:nvPr/>
        </p:nvSpPr>
        <p:spPr bwMode="auto">
          <a:xfrm>
            <a:off x="10110397" y="1575955"/>
            <a:ext cx="76200" cy="2057400"/>
          </a:xfrm>
          <a:prstGeom prst="rightBracket">
            <a:avLst>
              <a:gd name="adj" fmla="val 225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Box 25">
            <a:extLst>
              <a:ext uri="{FF2B5EF4-FFF2-40B4-BE49-F238E27FC236}">
                <a16:creationId xmlns:a16="http://schemas.microsoft.com/office/drawing/2014/main" id="{68481CA0-91FF-4388-8D1C-DB33D8C56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40" y="4398752"/>
            <a:ext cx="5657318" cy="2145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思考题：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1.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如何求每个顶点的度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D(v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)?      1≤i≤n 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2.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如何求每个顶点的出度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OD(v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)?   1≤i≤n 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3.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如何求每个顶点的入度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ID(v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)?   1≤i≤n </a:t>
            </a:r>
            <a:endParaRPr lang="en-US" altLang="zh-CN" sz="2400" b="1" noProof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2" name="Text Box 26">
            <a:extLst>
              <a:ext uri="{FF2B5EF4-FFF2-40B4-BE49-F238E27FC236}">
                <a16:creationId xmlns:a16="http://schemas.microsoft.com/office/drawing/2014/main" id="{C4539BDA-8EA2-46AF-8E0A-C9840D95C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869" y="2277630"/>
            <a:ext cx="649537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M=</a:t>
            </a:r>
            <a:endParaRPr lang="en-US" altLang="zh-CN" sz="24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Text Box 27">
            <a:extLst>
              <a:ext uri="{FF2B5EF4-FFF2-40B4-BE49-F238E27FC236}">
                <a16:creationId xmlns:a16="http://schemas.microsoft.com/office/drawing/2014/main" id="{0686C9E7-8780-40F9-B8EC-91DF0A053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6764" y="3739091"/>
            <a:ext cx="1210588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邻接矩阵</a:t>
            </a:r>
            <a:endParaRPr lang="zh-CN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Line 28">
            <a:extLst>
              <a:ext uri="{FF2B5EF4-FFF2-40B4-BE49-F238E27FC236}">
                <a16:creationId xmlns:a16="http://schemas.microsoft.com/office/drawing/2014/main" id="{DCB2799F-6A65-46F9-942C-48728998D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8877" y="1339191"/>
            <a:ext cx="2758498" cy="2486117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</a:pPr>
            <a:endParaRPr lang="zh-CN" altLang="en-US" sz="2400" b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5" name="Text Box 29">
            <a:extLst>
              <a:ext uri="{FF2B5EF4-FFF2-40B4-BE49-F238E27FC236}">
                <a16:creationId xmlns:a16="http://schemas.microsoft.com/office/drawing/2014/main" id="{A42A8E6C-6CA0-4BEB-A19F-BD0A84CAA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205" y="1059685"/>
            <a:ext cx="1800225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091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13">
            <a:extLst>
              <a:ext uri="{FF2B5EF4-FFF2-40B4-BE49-F238E27FC236}">
                <a16:creationId xmlns:a16="http://schemas.microsoft.com/office/drawing/2014/main" id="{9F1E0FC3-D1BA-4D2B-8AEB-5D302E9D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921403"/>
              </p:ext>
            </p:extLst>
          </p:nvPr>
        </p:nvGraphicFramePr>
        <p:xfrm>
          <a:off x="1189329" y="2219496"/>
          <a:ext cx="1416050" cy="4437042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411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宋体"/>
                          <a:cs typeface="+mn-ea"/>
                          <a:sym typeface="+mn-lt"/>
                        </a:rPr>
                        <a:t>.................................................................................................................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宋体"/>
                          <a:cs typeface="+mn-ea"/>
                          <a:sym typeface="+mn-lt"/>
                        </a:rPr>
                        <a:t>............................................................</a:t>
                      </a:r>
                    </a:p>
                  </a:txBody>
                  <a:tcPr marL="91389" marR="91389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9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内存单元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389" marR="91389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18">
            <a:extLst>
              <a:ext uri="{FF2B5EF4-FFF2-40B4-BE49-F238E27FC236}">
                <a16:creationId xmlns:a16="http://schemas.microsoft.com/office/drawing/2014/main" id="{01C6FBE6-5305-4E1A-A45C-8D915EB80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37996"/>
              </p:ext>
            </p:extLst>
          </p:nvPr>
        </p:nvGraphicFramePr>
        <p:xfrm>
          <a:off x="4558765" y="2379372"/>
          <a:ext cx="4176714" cy="514350"/>
        </p:xfrm>
        <a:graphic>
          <a:graphicData uri="http://schemas.openxmlformats.org/drawingml/2006/table">
            <a:tbl>
              <a:tblPr/>
              <a:tblGrid>
                <a:gridCol w="744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5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5" marR="91445" marT="45663" marB="456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5" marR="91445"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4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5" marR="91445"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4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445" marR="91445"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</a:p>
                  </a:txBody>
                  <a:tcPr marL="91445" marR="91445"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...</a:t>
                      </a:r>
                    </a:p>
                  </a:txBody>
                  <a:tcPr marL="91445" marR="91445"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30">
            <a:extLst>
              <a:ext uri="{FF2B5EF4-FFF2-40B4-BE49-F238E27FC236}">
                <a16:creationId xmlns:a16="http://schemas.microsoft.com/office/drawing/2014/main" id="{25FF91BB-DBDC-4114-BCB7-D19DF7B6C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225" y="2920612"/>
            <a:ext cx="4478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0        1         2         3                  19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8E0AA3FC-8138-4DAE-A87D-5451E2E6B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765" y="3293942"/>
            <a:ext cx="3222625" cy="3046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fontAlgn="base"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       0  1  2  3……19</a:t>
            </a:r>
          </a:p>
          <a:p>
            <a:pPr fontAlgn="base"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0     0  0  1  1  ……</a:t>
            </a:r>
          </a:p>
          <a:p>
            <a:pPr fontAlgn="base"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1     0  0  0  0  ……</a:t>
            </a:r>
          </a:p>
          <a:p>
            <a:pPr fontAlgn="base"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2     1  0  0  1</a:t>
            </a:r>
          </a:p>
          <a:p>
            <a:pPr fontAlgn="base"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3     1  0  1  0</a:t>
            </a:r>
          </a:p>
          <a:p>
            <a:pPr fontAlgn="base"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4     ……</a:t>
            </a:r>
          </a:p>
          <a:p>
            <a:pPr marL="457200" indent="-457200" fontAlgn="base"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.   </a:t>
            </a:r>
          </a:p>
          <a:p>
            <a:pPr marL="457200" indent="-457200" fontAlgn="base">
              <a:defRPr/>
            </a:pPr>
            <a:r>
              <a:rPr lang="en-US" altLang="zh-CN" sz="2400" b="1" noProof="1">
                <a:solidFill>
                  <a:srgbClr val="000000"/>
                </a:solidFill>
                <a:cs typeface="+mn-ea"/>
                <a:sym typeface="+mn-lt"/>
              </a:rPr>
              <a:t>19   ……        ……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1E348D9F-3A24-495B-A04A-73F5D91E8D8E}"/>
              </a:ext>
            </a:extLst>
          </p:cNvPr>
          <p:cNvSpPr>
            <a:spLocks/>
          </p:cNvSpPr>
          <p:nvPr/>
        </p:nvSpPr>
        <p:spPr bwMode="auto">
          <a:xfrm>
            <a:off x="5689600" y="3797189"/>
            <a:ext cx="139959" cy="2346467"/>
          </a:xfrm>
          <a:prstGeom prst="leftBracket">
            <a:avLst>
              <a:gd name="adj" fmla="val 148704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AutoShape 13">
            <a:extLst>
              <a:ext uri="{FF2B5EF4-FFF2-40B4-BE49-F238E27FC236}">
                <a16:creationId xmlns:a16="http://schemas.microsoft.com/office/drawing/2014/main" id="{33F70664-5FAA-4FCA-AEB3-F4139058EEDD}"/>
              </a:ext>
            </a:extLst>
          </p:cNvPr>
          <p:cNvSpPr>
            <a:spLocks/>
          </p:cNvSpPr>
          <p:nvPr/>
        </p:nvSpPr>
        <p:spPr bwMode="auto">
          <a:xfrm flipH="1">
            <a:off x="8100406" y="3796465"/>
            <a:ext cx="71437" cy="2347913"/>
          </a:xfrm>
          <a:prstGeom prst="leftBracket">
            <a:avLst>
              <a:gd name="adj" fmla="val 151096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右箭头 53">
            <a:extLst>
              <a:ext uri="{FF2B5EF4-FFF2-40B4-BE49-F238E27FC236}">
                <a16:creationId xmlns:a16="http://schemas.microsoft.com/office/drawing/2014/main" id="{5B9D285C-4ACB-4934-B459-0B09E676F16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307204" y="3561137"/>
            <a:ext cx="1569021" cy="250373"/>
          </a:xfrm>
          <a:prstGeom prst="rightArrow">
            <a:avLst>
              <a:gd name="adj1" fmla="val 50000"/>
              <a:gd name="adj2" fmla="val 49605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4" name="Group 13">
            <a:extLst>
              <a:ext uri="{FF2B5EF4-FFF2-40B4-BE49-F238E27FC236}">
                <a16:creationId xmlns:a16="http://schemas.microsoft.com/office/drawing/2014/main" id="{DC200A3C-33E9-47A5-A09F-BA5616BE7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89944"/>
              </p:ext>
            </p:extLst>
          </p:nvPr>
        </p:nvGraphicFramePr>
        <p:xfrm>
          <a:off x="1189329" y="2248856"/>
          <a:ext cx="1416050" cy="943991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48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顶点数组</a:t>
                      </a:r>
                      <a:endParaRPr kumimoji="1" lang="en-US" altLang="zh-CN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vexs</a:t>
                      </a:r>
                    </a:p>
                  </a:txBody>
                  <a:tcPr marL="91389" marR="91389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13">
            <a:extLst>
              <a:ext uri="{FF2B5EF4-FFF2-40B4-BE49-F238E27FC236}">
                <a16:creationId xmlns:a16="http://schemas.microsoft.com/office/drawing/2014/main" id="{68A2DCDF-B892-4961-933E-10B4B0716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80095"/>
              </p:ext>
            </p:extLst>
          </p:nvPr>
        </p:nvGraphicFramePr>
        <p:xfrm>
          <a:off x="1180894" y="4921153"/>
          <a:ext cx="1416050" cy="431800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弧</a:t>
                      </a:r>
                      <a:r>
                        <a:rPr kumimoji="1" lang="en-US" altLang="zh-CN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(</a:t>
                      </a:r>
                      <a:r>
                        <a:rPr kumimoji="1" lang="zh-CN" alt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边</a:t>
                      </a:r>
                      <a:r>
                        <a:rPr kumimoji="1" lang="en-US" altLang="zh-CN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)</a:t>
                      </a:r>
                      <a:r>
                        <a:rPr kumimoji="1" lang="zh-CN" alt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数</a:t>
                      </a:r>
                      <a:endParaRPr kumimoji="1" lang="en-US" altLang="zh-CN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389" marR="91389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roup 13">
            <a:extLst>
              <a:ext uri="{FF2B5EF4-FFF2-40B4-BE49-F238E27FC236}">
                <a16:creationId xmlns:a16="http://schemas.microsoft.com/office/drawing/2014/main" id="{C2186CF2-9BC2-49A3-9286-66928C8C5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797847"/>
              </p:ext>
            </p:extLst>
          </p:nvPr>
        </p:nvGraphicFramePr>
        <p:xfrm>
          <a:off x="1197764" y="3158627"/>
          <a:ext cx="1416050" cy="943991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48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邻接矩阵</a:t>
                      </a:r>
                      <a:endParaRPr kumimoji="1" lang="en-US" altLang="zh-CN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arcs</a:t>
                      </a:r>
                    </a:p>
                  </a:txBody>
                  <a:tcPr marL="91389" marR="91389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右箭头 16">
            <a:extLst>
              <a:ext uri="{FF2B5EF4-FFF2-40B4-BE49-F238E27FC236}">
                <a16:creationId xmlns:a16="http://schemas.microsoft.com/office/drawing/2014/main" id="{5C2A1462-DD19-4CCA-8FD1-F5FDB3E5D24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68680" y="2492085"/>
            <a:ext cx="913815" cy="288925"/>
          </a:xfrm>
          <a:prstGeom prst="rightArrow">
            <a:avLst>
              <a:gd name="adj1" fmla="val 50000"/>
              <a:gd name="adj2" fmla="val 49605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8" name="Group 13">
            <a:extLst>
              <a:ext uri="{FF2B5EF4-FFF2-40B4-BE49-F238E27FC236}">
                <a16:creationId xmlns:a16="http://schemas.microsoft.com/office/drawing/2014/main" id="{26E80D51-8B37-4FBB-ADAF-8A70479BB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14096"/>
              </p:ext>
            </p:extLst>
          </p:nvPr>
        </p:nvGraphicFramePr>
        <p:xfrm>
          <a:off x="1181760" y="4088264"/>
          <a:ext cx="1416050" cy="406400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顶点数</a:t>
                      </a:r>
                      <a:endParaRPr kumimoji="1" lang="en-US" altLang="zh-CN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389" marR="91389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roup 13">
            <a:extLst>
              <a:ext uri="{FF2B5EF4-FFF2-40B4-BE49-F238E27FC236}">
                <a16:creationId xmlns:a16="http://schemas.microsoft.com/office/drawing/2014/main" id="{8F4CED05-7DF7-4AFD-A780-BA425BDEC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747047"/>
              </p:ext>
            </p:extLst>
          </p:nvPr>
        </p:nvGraphicFramePr>
        <p:xfrm>
          <a:off x="1196898" y="4489353"/>
          <a:ext cx="1416050" cy="431800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图的类型</a:t>
                      </a:r>
                      <a:endParaRPr kumimoji="1" lang="en-US" altLang="zh-CN" sz="2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1389" marR="91389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 Box 113">
            <a:extLst>
              <a:ext uri="{FF2B5EF4-FFF2-40B4-BE49-F238E27FC236}">
                <a16:creationId xmlns:a16="http://schemas.microsoft.com/office/drawing/2014/main" id="{F0723254-F33F-4256-AD4F-9EB7A7FBB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63" y="1979152"/>
            <a:ext cx="6804025" cy="453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typedef  enum{DG,DN,UDG,UDN} GraphKind;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typedef  struct {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VertexType vexs[MAX_VERTEX_NUM];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VRType  arcs[MAX_VERTEX_NUM]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[MAX_VERTEX_NUM];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int vexnum,arcnum;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GraphKind  kind;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} Mgraph;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EAFDC4-1FEF-4EFE-A495-25463C706E55}"/>
              </a:ext>
            </a:extLst>
          </p:cNvPr>
          <p:cNvSpPr txBox="1"/>
          <p:nvPr/>
        </p:nvSpPr>
        <p:spPr>
          <a:xfrm>
            <a:off x="595120" y="963819"/>
            <a:ext cx="8871856" cy="4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noProof="1">
                <a:solidFill>
                  <a:srgbClr val="000000"/>
                </a:solidFill>
                <a:cs typeface="+mn-ea"/>
                <a:sym typeface="+mn-lt"/>
              </a:rPr>
              <a:t>数组表示法的</a:t>
            </a:r>
            <a:r>
              <a:rPr lang="zh-CN" altLang="en-US" sz="2400" b="1" noProof="1">
                <a:solidFill>
                  <a:srgbClr val="FF0000"/>
                </a:solidFill>
                <a:cs typeface="+mn-ea"/>
                <a:sym typeface="+mn-lt"/>
              </a:rPr>
              <a:t>数据类型定义</a:t>
            </a:r>
            <a:endParaRPr lang="zh-CN" altLang="zh-CN" sz="2400" b="1" noProof="1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32780" y="1517487"/>
            <a:ext cx="4655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 MAX_VERTEX_NUM 20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6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  <p:bldP spid="23" grpId="0" animBg="1"/>
      <p:bldP spid="23" grpId="1" animBg="1"/>
      <p:bldP spid="27" grpId="0" animBg="1"/>
      <p:bldP spid="27" grpId="1" animBg="1"/>
      <p:bldP spid="30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roup 13">
            <a:extLst>
              <a:ext uri="{FF2B5EF4-FFF2-40B4-BE49-F238E27FC236}">
                <a16:creationId xmlns:a16="http://schemas.microsoft.com/office/drawing/2014/main" id="{5496BB27-04F5-454B-AF22-F76500129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65611"/>
              </p:ext>
            </p:extLst>
          </p:nvPr>
        </p:nvGraphicFramePr>
        <p:xfrm>
          <a:off x="6510346" y="1599120"/>
          <a:ext cx="960437" cy="259518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v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Group 36">
            <a:extLst>
              <a:ext uri="{FF2B5EF4-FFF2-40B4-BE49-F238E27FC236}">
                <a16:creationId xmlns:a16="http://schemas.microsoft.com/office/drawing/2014/main" id="{80293193-93AA-439F-8D87-DC325A127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3712"/>
              </p:ext>
            </p:extLst>
          </p:nvPr>
        </p:nvGraphicFramePr>
        <p:xfrm>
          <a:off x="7851783" y="3089807"/>
          <a:ext cx="715963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 Box 44">
            <a:extLst>
              <a:ext uri="{FF2B5EF4-FFF2-40B4-BE49-F238E27FC236}">
                <a16:creationId xmlns:a16="http://schemas.microsoft.com/office/drawing/2014/main" id="{BD95B69F-FCED-4B31-B5FD-BC04D5B03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785" y="1543434"/>
            <a:ext cx="679450" cy="280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2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4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5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  <a:endParaRPr lang="en-US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Line 45">
            <a:extLst>
              <a:ext uri="{FF2B5EF4-FFF2-40B4-BE49-F238E27FC236}">
                <a16:creationId xmlns:a16="http://schemas.microsoft.com/office/drawing/2014/main" id="{D90240A8-75D5-45EE-BE2D-CBF07D28E2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8546" y="178275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1" name="Line 46">
            <a:extLst>
              <a:ext uri="{FF2B5EF4-FFF2-40B4-BE49-F238E27FC236}">
                <a16:creationId xmlns:a16="http://schemas.microsoft.com/office/drawing/2014/main" id="{BC8B068C-EB95-4076-B939-177174E9D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1209" y="323735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2" name="Line 47">
            <a:extLst>
              <a:ext uri="{FF2B5EF4-FFF2-40B4-BE49-F238E27FC236}">
                <a16:creationId xmlns:a16="http://schemas.microsoft.com/office/drawing/2014/main" id="{9A35ED6A-4F28-4FE0-8632-A669501E6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8546" y="324220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3" name="Line 48">
            <a:extLst>
              <a:ext uri="{FF2B5EF4-FFF2-40B4-BE49-F238E27FC236}">
                <a16:creationId xmlns:a16="http://schemas.microsoft.com/office/drawing/2014/main" id="{4EB33A2B-9AAA-4C4B-A4BB-C962BDCA2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8546" y="212778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44" name="Group 49">
            <a:extLst>
              <a:ext uri="{FF2B5EF4-FFF2-40B4-BE49-F238E27FC236}">
                <a16:creationId xmlns:a16="http://schemas.microsoft.com/office/drawing/2014/main" id="{C8B24643-C37B-4150-BCCE-409C5908A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97488"/>
              </p:ext>
            </p:extLst>
          </p:nvPr>
        </p:nvGraphicFramePr>
        <p:xfrm>
          <a:off x="7860967" y="1630358"/>
          <a:ext cx="715963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57">
            <a:extLst>
              <a:ext uri="{FF2B5EF4-FFF2-40B4-BE49-F238E27FC236}">
                <a16:creationId xmlns:a16="http://schemas.microsoft.com/office/drawing/2014/main" id="{C44EE8E8-CA0E-4048-82C3-73B9B7352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81225"/>
              </p:ext>
            </p:extLst>
          </p:nvPr>
        </p:nvGraphicFramePr>
        <p:xfrm>
          <a:off x="9007664" y="3088358"/>
          <a:ext cx="7620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65">
            <a:extLst>
              <a:ext uri="{FF2B5EF4-FFF2-40B4-BE49-F238E27FC236}">
                <a16:creationId xmlns:a16="http://schemas.microsoft.com/office/drawing/2014/main" id="{7B390751-F964-4C4C-A8EF-CE47FEF35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85268"/>
              </p:ext>
            </p:extLst>
          </p:nvPr>
        </p:nvGraphicFramePr>
        <p:xfrm>
          <a:off x="7851783" y="3480576"/>
          <a:ext cx="715963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Line 73">
            <a:extLst>
              <a:ext uri="{FF2B5EF4-FFF2-40B4-BE49-F238E27FC236}">
                <a16:creationId xmlns:a16="http://schemas.microsoft.com/office/drawing/2014/main" id="{369F107F-D1FF-4162-AD11-BB0FB1214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46" y="361776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Line 74">
            <a:extLst>
              <a:ext uri="{FF2B5EF4-FFF2-40B4-BE49-F238E27FC236}">
                <a16:creationId xmlns:a16="http://schemas.microsoft.com/office/drawing/2014/main" id="{5EAF7706-0438-485A-A067-332E1545D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8546" y="363297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49" name="Group 75">
            <a:extLst>
              <a:ext uri="{FF2B5EF4-FFF2-40B4-BE49-F238E27FC236}">
                <a16:creationId xmlns:a16="http://schemas.microsoft.com/office/drawing/2014/main" id="{6072EADA-18F9-49CF-BCBD-85F2BF22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62300"/>
              </p:ext>
            </p:extLst>
          </p:nvPr>
        </p:nvGraphicFramePr>
        <p:xfrm>
          <a:off x="9024946" y="3468765"/>
          <a:ext cx="7620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83">
            <a:extLst>
              <a:ext uri="{FF2B5EF4-FFF2-40B4-BE49-F238E27FC236}">
                <a16:creationId xmlns:a16="http://schemas.microsoft.com/office/drawing/2014/main" id="{E46B0411-0280-432F-9450-561E4735F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84945"/>
              </p:ext>
            </p:extLst>
          </p:nvPr>
        </p:nvGraphicFramePr>
        <p:xfrm>
          <a:off x="7851783" y="2697158"/>
          <a:ext cx="715963" cy="365760"/>
        </p:xfrm>
        <a:graphic>
          <a:graphicData uri="http://schemas.openxmlformats.org/drawingml/2006/table">
            <a:tbl>
              <a:tblPr/>
              <a:tblGrid>
                <a:gridCol w="458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Line 91">
            <a:extLst>
              <a:ext uri="{FF2B5EF4-FFF2-40B4-BE49-F238E27FC236}">
                <a16:creationId xmlns:a16="http://schemas.microsoft.com/office/drawing/2014/main" id="{68337AC0-2D25-4AF4-BF98-72181C18E7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9168" y="2849558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2" name="Line 92">
            <a:extLst>
              <a:ext uri="{FF2B5EF4-FFF2-40B4-BE49-F238E27FC236}">
                <a16:creationId xmlns:a16="http://schemas.microsoft.com/office/drawing/2014/main" id="{790ACBAD-9CCD-401A-BA27-905BDD8EC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8546" y="286120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3" name="Group 93">
            <a:extLst>
              <a:ext uri="{FF2B5EF4-FFF2-40B4-BE49-F238E27FC236}">
                <a16:creationId xmlns:a16="http://schemas.microsoft.com/office/drawing/2014/main" id="{2F6F29F5-839F-46BB-B988-D57D948BF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72484"/>
              </p:ext>
            </p:extLst>
          </p:nvPr>
        </p:nvGraphicFramePr>
        <p:xfrm>
          <a:off x="9024946" y="2697158"/>
          <a:ext cx="7620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101">
            <a:extLst>
              <a:ext uri="{FF2B5EF4-FFF2-40B4-BE49-F238E27FC236}">
                <a16:creationId xmlns:a16="http://schemas.microsoft.com/office/drawing/2014/main" id="{DF9928C2-B460-4A00-85DC-D5BBC5B6B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28170"/>
              </p:ext>
            </p:extLst>
          </p:nvPr>
        </p:nvGraphicFramePr>
        <p:xfrm>
          <a:off x="7851782" y="2011358"/>
          <a:ext cx="715963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5" name="组合 54">
            <a:extLst>
              <a:ext uri="{FF2B5EF4-FFF2-40B4-BE49-F238E27FC236}">
                <a16:creationId xmlns:a16="http://schemas.microsoft.com/office/drawing/2014/main" id="{5D4B60BC-CC99-4D11-B1F0-1CE4B00C98E3}"/>
              </a:ext>
            </a:extLst>
          </p:cNvPr>
          <p:cNvGrpSpPr/>
          <p:nvPr/>
        </p:nvGrpSpPr>
        <p:grpSpPr>
          <a:xfrm>
            <a:off x="2000630" y="2447551"/>
            <a:ext cx="2286000" cy="1757332"/>
            <a:chOff x="2566034" y="2779259"/>
            <a:chExt cx="2286000" cy="1757332"/>
          </a:xfrm>
        </p:grpSpPr>
        <p:sp>
          <p:nvSpPr>
            <p:cNvPr id="56" name="Oval 3">
              <a:extLst>
                <a:ext uri="{FF2B5EF4-FFF2-40B4-BE49-F238E27FC236}">
                  <a16:creationId xmlns:a16="http://schemas.microsoft.com/office/drawing/2014/main" id="{76037D3C-812B-440B-9D9A-C2E9D2AB6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034" y="2855459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0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Oval 4">
              <a:extLst>
                <a:ext uri="{FF2B5EF4-FFF2-40B4-BE49-F238E27FC236}">
                  <a16:creationId xmlns:a16="http://schemas.microsoft.com/office/drawing/2014/main" id="{34F4A4BD-6134-4D81-8D8F-5EAD9B9C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034" y="3465059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20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Oval 5">
              <a:extLst>
                <a:ext uri="{FF2B5EF4-FFF2-40B4-BE49-F238E27FC236}">
                  <a16:creationId xmlns:a16="http://schemas.microsoft.com/office/drawing/2014/main" id="{9B81B3A3-9592-455C-B3DD-A343E4E95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1034" y="3465059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lang="en-US" altLang="zh-CN" sz="20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Oval 6">
              <a:extLst>
                <a:ext uri="{FF2B5EF4-FFF2-40B4-BE49-F238E27FC236}">
                  <a16:creationId xmlns:a16="http://schemas.microsoft.com/office/drawing/2014/main" id="{DBD58AAC-615F-48AC-BD93-A6D7E9103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1834" y="2855459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0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AFC4D154-A9AD-4486-80DC-DC3B86E3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34" y="2779259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0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Oval 8">
              <a:extLst>
                <a:ext uri="{FF2B5EF4-FFF2-40B4-BE49-F238E27FC236}">
                  <a16:creationId xmlns:a16="http://schemas.microsoft.com/office/drawing/2014/main" id="{07AB1832-DCF4-4E8F-98C4-6C5338F36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034" y="3465059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</a:t>
              </a:r>
              <a:r>
                <a:rPr lang="en-US" altLang="zh-CN" sz="20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0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Line 9">
              <a:extLst>
                <a:ext uri="{FF2B5EF4-FFF2-40B4-BE49-F238E27FC236}">
                  <a16:creationId xmlns:a16="http://schemas.microsoft.com/office/drawing/2014/main" id="{9E3C8DDD-EF2F-4125-8223-0987BC6A3F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8434" y="3160259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3" name="Line 10">
              <a:extLst>
                <a:ext uri="{FF2B5EF4-FFF2-40B4-BE49-F238E27FC236}">
                  <a16:creationId xmlns:a16="http://schemas.microsoft.com/office/drawing/2014/main" id="{D408FF9E-6C1B-4C5A-9063-3AF5633BB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3834" y="3236459"/>
              <a:ext cx="2286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4" name="Line 11">
              <a:extLst>
                <a:ext uri="{FF2B5EF4-FFF2-40B4-BE49-F238E27FC236}">
                  <a16:creationId xmlns:a16="http://schemas.microsoft.com/office/drawing/2014/main" id="{C65EE62D-7CED-4975-B8FC-483E7D5BC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8634" y="3236459"/>
              <a:ext cx="2286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1936716A-A897-4889-A8D8-D89B47EF9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034" y="3693659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6" name="Rectangle 109">
              <a:extLst>
                <a:ext uri="{FF2B5EF4-FFF2-40B4-BE49-F238E27FC236}">
                  <a16:creationId xmlns:a16="http://schemas.microsoft.com/office/drawing/2014/main" id="{6DCB1083-A1D7-4B10-ACB9-12CC90E0B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634" y="4106409"/>
              <a:ext cx="704039" cy="43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lang="zh-CN" altLang="zh-CN" sz="2000" b="1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图</a:t>
              </a: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68" name="Text Box 111">
            <a:extLst>
              <a:ext uri="{FF2B5EF4-FFF2-40B4-BE49-F238E27FC236}">
                <a16:creationId xmlns:a16="http://schemas.microsoft.com/office/drawing/2014/main" id="{B538A044-9079-4B75-A035-95A6DDC9E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7477" y="920677"/>
            <a:ext cx="21082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序号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头结点数组</a:t>
            </a:r>
          </a:p>
        </p:txBody>
      </p:sp>
      <p:sp>
        <p:nvSpPr>
          <p:cNvPr id="69" name="Rectangle 112">
            <a:extLst>
              <a:ext uri="{FF2B5EF4-FFF2-40B4-BE49-F238E27FC236}">
                <a16:creationId xmlns:a16="http://schemas.microsoft.com/office/drawing/2014/main" id="{B7E78CA1-7BA5-44E6-84C3-A2EAEF0AA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522" y="4638439"/>
            <a:ext cx="8518525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的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每个顶点建立一个单链表，第</a:t>
            </a:r>
            <a:r>
              <a:rPr lang="en-US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个单链表中的结点表示依附于顶点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2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的边。</a:t>
            </a:r>
            <a:endParaRPr lang="en-US" altLang="zh-CN" sz="2200" b="1" noProof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若无向图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</a:t>
            </a:r>
            <a:r>
              <a:rPr lang="en-US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个顶点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</a:t>
            </a:r>
            <a:r>
              <a:rPr lang="zh-CN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条边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，需</a:t>
            </a:r>
            <a:r>
              <a:rPr lang="en-US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个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表</a:t>
            </a:r>
            <a:r>
              <a:rPr lang="zh-CN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头结点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2e</a:t>
            </a:r>
            <a:r>
              <a:rPr lang="zh-CN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个表结点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无向图</a:t>
            </a:r>
            <a:r>
              <a:rPr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的邻接表，</a:t>
            </a:r>
            <a:r>
              <a:rPr lang="zh-CN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顶点</a:t>
            </a:r>
            <a:r>
              <a:rPr lang="en-US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v</a:t>
            </a:r>
            <a:r>
              <a:rPr lang="en-US" altLang="zh-CN" sz="2200" b="1" baseline="-25000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的度</a:t>
            </a:r>
            <a:r>
              <a:rPr lang="zh-CN" altLang="zh-CN" sz="22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为</a:t>
            </a:r>
            <a:r>
              <a:rPr lang="zh-CN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第</a:t>
            </a:r>
            <a:r>
              <a:rPr lang="en-US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i</a:t>
            </a:r>
            <a:r>
              <a:rPr lang="zh-CN" altLang="zh-CN" sz="2200" b="1" noProof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个单链表的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长度</a:t>
            </a:r>
            <a:r>
              <a:rPr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。</a:t>
            </a:r>
          </a:p>
        </p:txBody>
      </p:sp>
      <p:sp>
        <p:nvSpPr>
          <p:cNvPr id="70" name="Text Box 113">
            <a:extLst>
              <a:ext uri="{FF2B5EF4-FFF2-40B4-BE49-F238E27FC236}">
                <a16:creationId xmlns:a16="http://schemas.microsoft.com/office/drawing/2014/main" id="{38D53917-2BE2-4AF3-8776-96788C812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20" y="1624386"/>
            <a:ext cx="7488238" cy="4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 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无向图的邻接表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5CB345E-3030-443F-9CC9-9D04F10BF5B3}"/>
              </a:ext>
            </a:extLst>
          </p:cNvPr>
          <p:cNvSpPr txBox="1"/>
          <p:nvPr/>
        </p:nvSpPr>
        <p:spPr>
          <a:xfrm>
            <a:off x="515071" y="994349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2 </a:t>
            </a:r>
            <a:r>
              <a:rPr lang="zh-CN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邻接表</a:t>
            </a:r>
            <a:r>
              <a:rPr lang="zh-CN" altLang="en-US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表示法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55152" y="5105375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879574" y="919688"/>
            <a:ext cx="2153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结点单链表</a:t>
            </a:r>
          </a:p>
        </p:txBody>
      </p:sp>
    </p:spTree>
    <p:extLst>
      <p:ext uri="{BB962C8B-B14F-4D97-AF65-F5344CB8AC3E}">
        <p14:creationId xmlns:p14="http://schemas.microsoft.com/office/powerpoint/2010/main" val="42563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51" grpId="0" animBg="1"/>
      <p:bldP spid="52" grpId="0" animBg="1"/>
      <p:bldP spid="70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>
            <a:extLst>
              <a:ext uri="{FF2B5EF4-FFF2-40B4-BE49-F238E27FC236}">
                <a16:creationId xmlns:a16="http://schemas.microsoft.com/office/drawing/2014/main" id="{21ED5A05-5F11-4C34-BF56-13393A206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151" y="4384263"/>
            <a:ext cx="8694737" cy="224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个单链表中的表结点</a:t>
            </a:r>
            <a:r>
              <a:rPr lang="zh-CN" altLang="en-US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的值为</a:t>
            </a: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表示以顶点</a:t>
            </a: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vi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为尾的</a:t>
            </a:r>
            <a:r>
              <a:rPr lang="zh-CN" altLang="en-US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一条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弧</a:t>
            </a:r>
            <a:r>
              <a:rPr lang="en-US" altLang="zh-CN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2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vi,vj</a:t>
            </a:r>
            <a:r>
              <a:rPr lang="en-US" altLang="zh-CN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22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若有向图</a:t>
            </a:r>
            <a:r>
              <a:rPr lang="en-US" altLang="zh-CN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个顶点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条弧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，则需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表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头结点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个表结点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向图</a:t>
            </a:r>
            <a:r>
              <a:rPr lang="en-US" altLang="zh-CN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的邻接表，顶点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vi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出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度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单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链表的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长度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求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顶点</a:t>
            </a: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vi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入度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需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遍历全部单链表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，统计结点值为</a:t>
            </a:r>
            <a:r>
              <a:rPr lang="en-US" altLang="zh-CN" sz="2200" b="1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的结点数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86B5421E-5B82-431F-B9AF-6E0C3ECC5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1579" y="205330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70B4A78A-5DDC-4433-918E-E028E7099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79" y="266290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7EA57582-8DAB-4766-8313-9A6DBFA13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79" y="266290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751B467D-7CE7-4F51-93BE-38D32D364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79" y="205330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66914A9D-9E5C-40B5-9A6E-2BAECB0CA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79" y="197710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CE9CECDB-15F0-49EC-A6EA-4FBD8810F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79" y="266290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Line 10">
            <a:extLst>
              <a:ext uri="{FF2B5EF4-FFF2-40B4-BE49-F238E27FC236}">
                <a16:creationId xmlns:a16="http://schemas.microsoft.com/office/drawing/2014/main" id="{555979F2-91CE-4919-99FB-EFF0D1075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9979" y="2358107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D717B12D-B233-4141-9A9A-B5B21263D0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5379" y="2434307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33BD58E1-A65E-4D89-9B9F-422A8928A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0179" y="2434307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Line 13">
            <a:extLst>
              <a:ext uri="{FF2B5EF4-FFF2-40B4-BE49-F238E27FC236}">
                <a16:creationId xmlns:a16="http://schemas.microsoft.com/office/drawing/2014/main" id="{607AFD01-1293-4DB1-B40B-418C95A60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79" y="2891507"/>
            <a:ext cx="3810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48" name="Group 14">
            <a:extLst>
              <a:ext uri="{FF2B5EF4-FFF2-40B4-BE49-F238E27FC236}">
                <a16:creationId xmlns:a16="http://schemas.microsoft.com/office/drawing/2014/main" id="{50A92F50-9CF0-461E-B107-6A528BAD5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320032"/>
              </p:ext>
            </p:extLst>
          </p:nvPr>
        </p:nvGraphicFramePr>
        <p:xfrm>
          <a:off x="5516088" y="1676243"/>
          <a:ext cx="960438" cy="25568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A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B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C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D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E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F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 Box 37">
            <a:extLst>
              <a:ext uri="{FF2B5EF4-FFF2-40B4-BE49-F238E27FC236}">
                <a16:creationId xmlns:a16="http://schemas.microsoft.com/office/drawing/2014/main" id="{8ECB7629-7581-4276-B5F4-148F80768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488" y="1581316"/>
            <a:ext cx="498882" cy="280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2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4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5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  <a:endParaRPr lang="en-US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Line 38">
            <a:extLst>
              <a:ext uri="{FF2B5EF4-FFF2-40B4-BE49-F238E27FC236}">
                <a16:creationId xmlns:a16="http://schemas.microsoft.com/office/drawing/2014/main" id="{3F826E23-0BAF-4B80-ADA3-571B95A25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4288" y="1806418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8F26D980-4D32-42C4-8768-05A3F9A4C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431" y="3485679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2" name="Group 40">
            <a:extLst>
              <a:ext uri="{FF2B5EF4-FFF2-40B4-BE49-F238E27FC236}">
                <a16:creationId xmlns:a16="http://schemas.microsoft.com/office/drawing/2014/main" id="{836C1EF8-4DA2-4BC6-847B-56504785D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822330"/>
              </p:ext>
            </p:extLst>
          </p:nvPr>
        </p:nvGraphicFramePr>
        <p:xfrm>
          <a:off x="8030688" y="1681006"/>
          <a:ext cx="715963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48">
            <a:extLst>
              <a:ext uri="{FF2B5EF4-FFF2-40B4-BE49-F238E27FC236}">
                <a16:creationId xmlns:a16="http://schemas.microsoft.com/office/drawing/2014/main" id="{968A0435-6E77-401B-82FE-ADDE5A9BB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780510"/>
              </p:ext>
            </p:extLst>
          </p:nvPr>
        </p:nvGraphicFramePr>
        <p:xfrm>
          <a:off x="6897175" y="3354385"/>
          <a:ext cx="7620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Line 56">
            <a:extLst>
              <a:ext uri="{FF2B5EF4-FFF2-40B4-BE49-F238E27FC236}">
                <a16:creationId xmlns:a16="http://schemas.microsoft.com/office/drawing/2014/main" id="{D7C00CA5-C1FF-4A1E-8E68-0DDC096A4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6431" y="3081942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5" name="Group 57">
            <a:extLst>
              <a:ext uri="{FF2B5EF4-FFF2-40B4-BE49-F238E27FC236}">
                <a16:creationId xmlns:a16="http://schemas.microsoft.com/office/drawing/2014/main" id="{BD54F80D-0CA9-4F0F-A2A3-438B9437B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489758"/>
              </p:ext>
            </p:extLst>
          </p:nvPr>
        </p:nvGraphicFramePr>
        <p:xfrm>
          <a:off x="6899843" y="2922590"/>
          <a:ext cx="7620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ectangle 65">
            <a:extLst>
              <a:ext uri="{FF2B5EF4-FFF2-40B4-BE49-F238E27FC236}">
                <a16:creationId xmlns:a16="http://schemas.microsoft.com/office/drawing/2014/main" id="{BFA5DC15-609C-4685-B6FB-E44D3564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79" y="3304257"/>
            <a:ext cx="1152880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有向图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Line 67">
            <a:extLst>
              <a:ext uri="{FF2B5EF4-FFF2-40B4-BE49-F238E27FC236}">
                <a16:creationId xmlns:a16="http://schemas.microsoft.com/office/drawing/2014/main" id="{4BBE63E9-0041-45D2-B14D-A9203B5E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79" y="2204120"/>
            <a:ext cx="3048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9" name="Line 68">
            <a:extLst>
              <a:ext uri="{FF2B5EF4-FFF2-40B4-BE49-F238E27FC236}">
                <a16:creationId xmlns:a16="http://schemas.microsoft.com/office/drawing/2014/main" id="{A0DD566D-1B45-44D4-B8A2-1A71A2C587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68579" y="2432720"/>
            <a:ext cx="4572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0" name="Line 69">
            <a:extLst>
              <a:ext uri="{FF2B5EF4-FFF2-40B4-BE49-F238E27FC236}">
                <a16:creationId xmlns:a16="http://schemas.microsoft.com/office/drawing/2014/main" id="{9B4F9A92-7872-4E42-A96A-DEED5E635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79" y="2280320"/>
            <a:ext cx="457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1" name="Line 70">
            <a:extLst>
              <a:ext uri="{FF2B5EF4-FFF2-40B4-BE49-F238E27FC236}">
                <a16:creationId xmlns:a16="http://schemas.microsoft.com/office/drawing/2014/main" id="{6325F46F-8216-4F03-B9D0-AE0286228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9812" y="2679793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62" name="Group 71">
            <a:extLst>
              <a:ext uri="{FF2B5EF4-FFF2-40B4-BE49-F238E27FC236}">
                <a16:creationId xmlns:a16="http://schemas.microsoft.com/office/drawing/2014/main" id="{7DFC58FB-4C34-4245-AB74-87705538A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61387"/>
              </p:ext>
            </p:extLst>
          </p:nvPr>
        </p:nvGraphicFramePr>
        <p:xfrm>
          <a:off x="6887688" y="2501479"/>
          <a:ext cx="762000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Group 79">
            <a:extLst>
              <a:ext uri="{FF2B5EF4-FFF2-40B4-BE49-F238E27FC236}">
                <a16:creationId xmlns:a16="http://schemas.microsoft.com/office/drawing/2014/main" id="{C51DCF30-8253-47B9-91E5-B0A1930CB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405871"/>
              </p:ext>
            </p:extLst>
          </p:nvPr>
        </p:nvGraphicFramePr>
        <p:xfrm>
          <a:off x="9249888" y="2443006"/>
          <a:ext cx="7620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Group 87">
            <a:extLst>
              <a:ext uri="{FF2B5EF4-FFF2-40B4-BE49-F238E27FC236}">
                <a16:creationId xmlns:a16="http://schemas.microsoft.com/office/drawing/2014/main" id="{2F9F8055-1F31-4891-95EC-04B3E8241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2935"/>
              </p:ext>
            </p:extLst>
          </p:nvPr>
        </p:nvGraphicFramePr>
        <p:xfrm>
          <a:off x="6887688" y="1681006"/>
          <a:ext cx="762000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Line 95">
            <a:extLst>
              <a:ext uri="{FF2B5EF4-FFF2-40B4-BE49-F238E27FC236}">
                <a16:creationId xmlns:a16="http://schemas.microsoft.com/office/drawing/2014/main" id="{3077E099-06C4-4511-81C4-E1739E0BE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288" y="2622393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6" name="Line 96">
            <a:extLst>
              <a:ext uri="{FF2B5EF4-FFF2-40B4-BE49-F238E27FC236}">
                <a16:creationId xmlns:a16="http://schemas.microsoft.com/office/drawing/2014/main" id="{4A02EFA6-7B18-4B5C-922D-518ECCBEC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288" y="1833406"/>
            <a:ext cx="4572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7" name="Text Box 97">
            <a:extLst>
              <a:ext uri="{FF2B5EF4-FFF2-40B4-BE49-F238E27FC236}">
                <a16:creationId xmlns:a16="http://schemas.microsoft.com/office/drawing/2014/main" id="{A0F59ED6-2AC6-4012-8BB3-9DB4CC36C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2396" y="1143515"/>
            <a:ext cx="3775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序号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头结点数组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表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结点单链表</a:t>
            </a:r>
          </a:p>
        </p:txBody>
      </p:sp>
      <p:graphicFrame>
        <p:nvGraphicFramePr>
          <p:cNvPr id="68" name="Group 98">
            <a:extLst>
              <a:ext uri="{FF2B5EF4-FFF2-40B4-BE49-F238E27FC236}">
                <a16:creationId xmlns:a16="http://schemas.microsoft.com/office/drawing/2014/main" id="{4AB3E741-DB72-438B-8719-E36D1355F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61653"/>
              </p:ext>
            </p:extLst>
          </p:nvPr>
        </p:nvGraphicFramePr>
        <p:xfrm>
          <a:off x="8030688" y="2443006"/>
          <a:ext cx="762000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Line 106">
            <a:extLst>
              <a:ext uri="{FF2B5EF4-FFF2-40B4-BE49-F238E27FC236}">
                <a16:creationId xmlns:a16="http://schemas.microsoft.com/office/drawing/2014/main" id="{4D4195BF-1367-41C2-BFCE-FFFDB154E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6488" y="2622393"/>
            <a:ext cx="4572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7032786-54BD-4932-BD6B-E732663D1D9F}"/>
              </a:ext>
            </a:extLst>
          </p:cNvPr>
          <p:cNvSpPr txBox="1"/>
          <p:nvPr/>
        </p:nvSpPr>
        <p:spPr>
          <a:xfrm>
            <a:off x="101344" y="726085"/>
            <a:ext cx="8871856" cy="49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zh-CN" sz="2400" b="1" noProof="1">
                <a:solidFill>
                  <a:srgbClr val="FF0000"/>
                </a:solidFill>
                <a:cs typeface="+mn-ea"/>
                <a:sym typeface="+mn-lt"/>
              </a:rPr>
              <a:t>（2）有向图的邻接表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cs typeface="+mn-ea"/>
                <a:sym typeface="+mn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4802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50" grpId="0" animBg="1"/>
      <p:bldP spid="51" grpId="0" animBg="1"/>
      <p:bldP spid="54" grpId="0" animBg="1"/>
      <p:bldP spid="56" grpId="0"/>
      <p:bldP spid="58" grpId="0" animBg="1"/>
      <p:bldP spid="59" grpId="0" animBg="1"/>
      <p:bldP spid="60" grpId="0" animBg="1"/>
      <p:bldP spid="61" grpId="0" animBg="1"/>
      <p:bldP spid="65" grpId="0" animBg="1"/>
      <p:bldP spid="66" grpId="0" animBg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3">
            <a:extLst>
              <a:ext uri="{FF2B5EF4-FFF2-40B4-BE49-F238E27FC236}">
                <a16:creationId xmlns:a16="http://schemas.microsoft.com/office/drawing/2014/main" id="{7F9D07B9-AA87-4053-9414-7F8413206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86" y="274071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Oval 4">
            <a:extLst>
              <a:ext uri="{FF2B5EF4-FFF2-40B4-BE49-F238E27FC236}">
                <a16:creationId xmlns:a16="http://schemas.microsoft.com/office/drawing/2014/main" id="{64F260CC-E041-42F6-BF0B-ADF011D6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7186" y="335031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Oval 5">
            <a:extLst>
              <a:ext uri="{FF2B5EF4-FFF2-40B4-BE49-F238E27FC236}">
                <a16:creationId xmlns:a16="http://schemas.microsoft.com/office/drawing/2014/main" id="{E41266E3-614E-470A-AE2E-CDAC8ADC4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692" y="3398595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Oval 6">
            <a:extLst>
              <a:ext uri="{FF2B5EF4-FFF2-40B4-BE49-F238E27FC236}">
                <a16:creationId xmlns:a16="http://schemas.microsoft.com/office/drawing/2014/main" id="{C8236024-BFD9-4347-AEA7-0F1D6AB29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986" y="274071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Oval 7">
            <a:extLst>
              <a:ext uri="{FF2B5EF4-FFF2-40B4-BE49-F238E27FC236}">
                <a16:creationId xmlns:a16="http://schemas.microsoft.com/office/drawing/2014/main" id="{08696F5B-C9C2-48FC-9217-A0ABF2E1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186" y="266451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id="{45A458A7-8B52-49F9-9A70-05B308127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186" y="335031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id="{77784F45-3E85-4967-A52A-7497C7C64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586" y="304551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CD9D7F1A-BA6E-426E-A8EA-3CD9777327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1986" y="3121712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B68F0312-D1A8-4130-A3AC-60FDF404D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6786" y="3121712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BBDD87D6-7118-448B-8252-25FFB7BCC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8186" y="3578912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2" name="Group 13">
            <a:extLst>
              <a:ext uri="{FF2B5EF4-FFF2-40B4-BE49-F238E27FC236}">
                <a16:creationId xmlns:a16="http://schemas.microsoft.com/office/drawing/2014/main" id="{E85EC898-74C3-49E1-925D-5944CC652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584"/>
              </p:ext>
            </p:extLst>
          </p:nvPr>
        </p:nvGraphicFramePr>
        <p:xfrm>
          <a:off x="5841620" y="1695211"/>
          <a:ext cx="960438" cy="2556892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A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B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C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D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E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F</a:t>
                      </a:r>
                      <a:endParaRPr kumimoji="1" lang="en-US" altLang="zh-CN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Text Box 36">
            <a:extLst>
              <a:ext uri="{FF2B5EF4-FFF2-40B4-BE49-F238E27FC236}">
                <a16:creationId xmlns:a16="http://schemas.microsoft.com/office/drawing/2014/main" id="{FDE29F54-8FF2-460A-B76B-EE823447D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982" y="1592577"/>
            <a:ext cx="701675" cy="280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2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4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5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  <a:endParaRPr lang="en-US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C2CA0219-C2D9-4979-87B0-B7991B093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820" y="182538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5" name="Line 38">
            <a:extLst>
              <a:ext uri="{FF2B5EF4-FFF2-40B4-BE49-F238E27FC236}">
                <a16:creationId xmlns:a16="http://schemas.microsoft.com/office/drawing/2014/main" id="{70511381-A3BC-494A-A1CC-A6DF5FC7C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820" y="334938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7631C12E-C5F7-4413-8EBE-08DD3899A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878075"/>
              </p:ext>
            </p:extLst>
          </p:nvPr>
        </p:nvGraphicFramePr>
        <p:xfrm>
          <a:off x="8611808" y="1699974"/>
          <a:ext cx="974725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marT="0" marB="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>
            <a:extLst>
              <a:ext uri="{FF2B5EF4-FFF2-40B4-BE49-F238E27FC236}">
                <a16:creationId xmlns:a16="http://schemas.microsoft.com/office/drawing/2014/main" id="{939693AF-7298-4961-BA7C-4CDCDA0A37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96223"/>
              </p:ext>
            </p:extLst>
          </p:nvPr>
        </p:nvGraphicFramePr>
        <p:xfrm>
          <a:off x="7213220" y="3295411"/>
          <a:ext cx="10668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</a:p>
                  </a:txBody>
                  <a:tcPr marT="0" marB="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ine 59">
            <a:extLst>
              <a:ext uri="{FF2B5EF4-FFF2-40B4-BE49-F238E27FC236}">
                <a16:creationId xmlns:a16="http://schemas.microsoft.com/office/drawing/2014/main" id="{F9A6FE5D-B41D-45B9-AB08-71549FD6C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820" y="296838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9" name="Group 60">
            <a:extLst>
              <a:ext uri="{FF2B5EF4-FFF2-40B4-BE49-F238E27FC236}">
                <a16:creationId xmlns:a16="http://schemas.microsoft.com/office/drawing/2014/main" id="{A9D9F49F-6D9F-4DB6-A3B5-DEA80BA3AB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80073"/>
              </p:ext>
            </p:extLst>
          </p:nvPr>
        </p:nvGraphicFramePr>
        <p:xfrm>
          <a:off x="7213220" y="2863611"/>
          <a:ext cx="1039813" cy="333820"/>
        </p:xfrm>
        <a:graphic>
          <a:graphicData uri="http://schemas.openxmlformats.org/drawingml/2006/table">
            <a:tbl>
              <a:tblPr/>
              <a:tblGrid>
                <a:gridCol w="350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Rectangle 70">
            <a:extLst>
              <a:ext uri="{FF2B5EF4-FFF2-40B4-BE49-F238E27FC236}">
                <a16:creationId xmlns:a16="http://schemas.microsoft.com/office/drawing/2014/main" id="{05A26990-6868-4AC1-8271-67A6A6C8F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760" y="3905641"/>
            <a:ext cx="1152880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有向网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Rectangle 71">
            <a:extLst>
              <a:ext uri="{FF2B5EF4-FFF2-40B4-BE49-F238E27FC236}">
                <a16:creationId xmlns:a16="http://schemas.microsoft.com/office/drawing/2014/main" id="{46AEC3BB-A860-4F06-98A8-59095DA41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695" y="3944698"/>
            <a:ext cx="2178802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有向网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邻接表</a:t>
            </a:r>
          </a:p>
        </p:txBody>
      </p:sp>
      <p:sp>
        <p:nvSpPr>
          <p:cNvPr id="62" name="Line 72">
            <a:extLst>
              <a:ext uri="{FF2B5EF4-FFF2-40B4-BE49-F238E27FC236}">
                <a16:creationId xmlns:a16="http://schemas.microsoft.com/office/drawing/2014/main" id="{81FA148D-0749-4897-A291-B1FD8CF91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5186" y="2891525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3" name="Line 73">
            <a:extLst>
              <a:ext uri="{FF2B5EF4-FFF2-40B4-BE49-F238E27FC236}">
                <a16:creationId xmlns:a16="http://schemas.microsoft.com/office/drawing/2014/main" id="{F5A165D6-307C-4E6F-921C-4C2D9F8A76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5186" y="3120125"/>
            <a:ext cx="4572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4" name="Line 74">
            <a:extLst>
              <a:ext uri="{FF2B5EF4-FFF2-40B4-BE49-F238E27FC236}">
                <a16:creationId xmlns:a16="http://schemas.microsoft.com/office/drawing/2014/main" id="{E79CBDA8-4A7C-4D65-BD4A-7C36C83BEB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0986" y="296772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5" name="Line 75">
            <a:extLst>
              <a:ext uri="{FF2B5EF4-FFF2-40B4-BE49-F238E27FC236}">
                <a16:creationId xmlns:a16="http://schemas.microsoft.com/office/drawing/2014/main" id="{233C770D-DA35-40E0-BDE3-230AA6ECC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9820" y="256516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A1B5E5E4-2826-4586-BC98-8159EC551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2832250"/>
              </p:ext>
            </p:extLst>
          </p:nvPr>
        </p:nvGraphicFramePr>
        <p:xfrm>
          <a:off x="7213220" y="2447686"/>
          <a:ext cx="1066800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0" marB="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roup 86">
            <a:extLst>
              <a:ext uri="{FF2B5EF4-FFF2-40B4-BE49-F238E27FC236}">
                <a16:creationId xmlns:a16="http://schemas.microsoft.com/office/drawing/2014/main" id="{15FC03AD-7CB0-4170-81DC-042C958D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73361"/>
              </p:ext>
            </p:extLst>
          </p:nvPr>
        </p:nvGraphicFramePr>
        <p:xfrm>
          <a:off x="9938958" y="2461974"/>
          <a:ext cx="1066800" cy="33382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EB374F8E-2183-452E-8129-3B796C2618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297521"/>
              </p:ext>
            </p:extLst>
          </p:nvPr>
        </p:nvGraphicFramePr>
        <p:xfrm>
          <a:off x="7213220" y="1699974"/>
          <a:ext cx="1066800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0" marB="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Line 106">
            <a:extLst>
              <a:ext uri="{FF2B5EF4-FFF2-40B4-BE49-F238E27FC236}">
                <a16:creationId xmlns:a16="http://schemas.microsoft.com/office/drawing/2014/main" id="{1AF5F1B9-B9E8-42DF-B290-B86C45F47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6358" y="264136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" name="Line 107">
            <a:extLst>
              <a:ext uri="{FF2B5EF4-FFF2-40B4-BE49-F238E27FC236}">
                <a16:creationId xmlns:a16="http://schemas.microsoft.com/office/drawing/2014/main" id="{8A6DB471-F75E-4DF6-99FA-65114C9B0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0008" y="185237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1" name="Text Box 108">
            <a:extLst>
              <a:ext uri="{FF2B5EF4-FFF2-40B4-BE49-F238E27FC236}">
                <a16:creationId xmlns:a16="http://schemas.microsoft.com/office/drawing/2014/main" id="{6815D05C-2E60-43AE-A481-742E6876D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269" y="963996"/>
            <a:ext cx="3775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序号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头结点数组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表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结点单链表</a:t>
            </a:r>
          </a:p>
        </p:txBody>
      </p:sp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79712FCB-EB06-4DF9-824A-B69E6883F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689839"/>
              </p:ext>
            </p:extLst>
          </p:nvPr>
        </p:nvGraphicFramePr>
        <p:xfrm>
          <a:off x="8611808" y="2461974"/>
          <a:ext cx="1066800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T="0" marB="0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algn="ctr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Line 119">
            <a:extLst>
              <a:ext uri="{FF2B5EF4-FFF2-40B4-BE49-F238E27FC236}">
                <a16:creationId xmlns:a16="http://schemas.microsoft.com/office/drawing/2014/main" id="{99994727-1389-4053-A0A5-871C9CF72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558" y="264136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4" name="Rectangle 120">
            <a:extLst>
              <a:ext uri="{FF2B5EF4-FFF2-40B4-BE49-F238E27FC236}">
                <a16:creationId xmlns:a16="http://schemas.microsoft.com/office/drawing/2014/main" id="{CD8564A0-D2BB-4858-BC3C-1CC6F5A95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499" y="2480362"/>
            <a:ext cx="312906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75" name="Rectangle 121">
            <a:extLst>
              <a:ext uri="{FF2B5EF4-FFF2-40B4-BE49-F238E27FC236}">
                <a16:creationId xmlns:a16="http://schemas.microsoft.com/office/drawing/2014/main" id="{75A94583-B883-4A77-9699-F2AA9313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799" y="2983600"/>
            <a:ext cx="312906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</p:txBody>
      </p:sp>
      <p:sp>
        <p:nvSpPr>
          <p:cNvPr id="76" name="Rectangle 122">
            <a:extLst>
              <a:ext uri="{FF2B5EF4-FFF2-40B4-BE49-F238E27FC236}">
                <a16:creationId xmlns:a16="http://schemas.microsoft.com/office/drawing/2014/main" id="{C29AA20C-520A-41FE-97DB-AD1018C2F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174" y="3272525"/>
            <a:ext cx="441146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17</a:t>
            </a:r>
          </a:p>
        </p:txBody>
      </p:sp>
      <p:sp>
        <p:nvSpPr>
          <p:cNvPr id="77" name="Rectangle 123">
            <a:extLst>
              <a:ext uri="{FF2B5EF4-FFF2-40B4-BE49-F238E27FC236}">
                <a16:creationId xmlns:a16="http://schemas.microsoft.com/office/drawing/2014/main" id="{03DCA2E6-BF27-4CDC-A0DA-B5E7B0A2F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61" y="2516875"/>
            <a:ext cx="312906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7</a:t>
            </a:r>
          </a:p>
        </p:txBody>
      </p:sp>
      <p:sp>
        <p:nvSpPr>
          <p:cNvPr id="78" name="Rectangle 124">
            <a:extLst>
              <a:ext uri="{FF2B5EF4-FFF2-40B4-BE49-F238E27FC236}">
                <a16:creationId xmlns:a16="http://schemas.microsoft.com/office/drawing/2014/main" id="{BF76580C-E3DA-431C-947F-DEA57E3E4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986" y="2888405"/>
            <a:ext cx="441146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</a:p>
        </p:txBody>
      </p:sp>
      <p:sp>
        <p:nvSpPr>
          <p:cNvPr id="79" name="Rectangle 125">
            <a:extLst>
              <a:ext uri="{FF2B5EF4-FFF2-40B4-BE49-F238E27FC236}">
                <a16:creationId xmlns:a16="http://schemas.microsoft.com/office/drawing/2014/main" id="{D02DC1EE-2E9C-420E-88A2-BDDF9B1B9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36" y="2983600"/>
            <a:ext cx="312906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8</a:t>
            </a:r>
          </a:p>
        </p:txBody>
      </p:sp>
      <p:sp>
        <p:nvSpPr>
          <p:cNvPr id="80" name="Rectangle 126">
            <a:extLst>
              <a:ext uri="{FF2B5EF4-FFF2-40B4-BE49-F238E27FC236}">
                <a16:creationId xmlns:a16="http://schemas.microsoft.com/office/drawing/2014/main" id="{B987915B-6C92-4990-8BA1-F5998BF9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24" y="3488425"/>
            <a:ext cx="312906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</p:txBody>
      </p:sp>
      <p:sp>
        <p:nvSpPr>
          <p:cNvPr id="81" name="Text Box 127">
            <a:extLst>
              <a:ext uri="{FF2B5EF4-FFF2-40B4-BE49-F238E27FC236}">
                <a16:creationId xmlns:a16="http://schemas.microsoft.com/office/drawing/2014/main" id="{A35FB1F8-F4A0-49D4-A37E-56CF7934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81" y="1474772"/>
            <a:ext cx="4021136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（3）</a:t>
            </a:r>
            <a:r>
              <a:rPr lang="zh-CN" altLang="zh-CN" sz="24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有向网的邻接表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47799" y="5098059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表节点表示边或弧，所以就对表结点扩充一个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属性域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，表结点至少包含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顶点序号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权值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下一表结点指针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个属性。</a:t>
            </a:r>
          </a:p>
        </p:txBody>
      </p:sp>
    </p:spTree>
    <p:extLst>
      <p:ext uri="{BB962C8B-B14F-4D97-AF65-F5344CB8AC3E}">
        <p14:creationId xmlns:p14="http://schemas.microsoft.com/office/powerpoint/2010/main" val="328546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/>
      <p:bldP spid="54" grpId="0" animBg="1"/>
      <p:bldP spid="55" grpId="0" animBg="1"/>
      <p:bldP spid="58" grpId="0" animBg="1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/>
      <p:bldP spid="73" grpId="0" animBg="1"/>
      <p:bldP spid="74" grpId="0"/>
      <p:bldP spid="75" grpId="0"/>
      <p:bldP spid="76" grpId="0"/>
      <p:bldP spid="77" grpId="0"/>
      <p:bldP spid="78" grpId="0"/>
      <p:bldP spid="79" grpId="0"/>
      <p:bldP spid="80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>
            <a:extLst>
              <a:ext uri="{FF2B5EF4-FFF2-40B4-BE49-F238E27FC236}">
                <a16:creationId xmlns:a16="http://schemas.microsoft.com/office/drawing/2014/main" id="{CE5DE02C-FB30-4DCE-9F9B-39DB00F3F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883" y="4001188"/>
            <a:ext cx="9255050" cy="282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en-US" altLang="zh-CN" sz="22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个单链表中的表结点</a:t>
            </a:r>
            <a:r>
              <a:rPr lang="zh-CN" altLang="en-US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的值为</a:t>
            </a: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表示以顶点</a:t>
            </a: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vi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zh-CN" altLang="en-US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弧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尾的</a:t>
            </a:r>
            <a:r>
              <a:rPr lang="zh-CN" altLang="en-US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一条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弧</a:t>
            </a:r>
            <a:r>
              <a:rPr lang="en-US" altLang="zh-CN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200" b="1" noProof="1">
                <a:cs typeface="+mn-ea"/>
                <a:sym typeface="+mn-lt"/>
              </a:rPr>
              <a:t>v</a:t>
            </a:r>
            <a:r>
              <a:rPr lang="en-US" altLang="zh-CN" sz="2200" b="1" baseline="-25000" noProof="1">
                <a:cs typeface="+mn-ea"/>
                <a:sym typeface="+mn-lt"/>
              </a:rPr>
              <a:t>i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en-US" altLang="zh-CN" sz="2200" b="1" noProof="1">
                <a:cs typeface="+mn-ea"/>
                <a:sym typeface="+mn-lt"/>
              </a:rPr>
              <a:t> v</a:t>
            </a:r>
            <a:r>
              <a:rPr lang="en-US" altLang="zh-CN" sz="2200" b="1" baseline="-25000" noProof="1">
                <a:cs typeface="+mn-ea"/>
                <a:sym typeface="+mn-lt"/>
              </a:rPr>
              <a:t>j</a:t>
            </a:r>
            <a:r>
              <a:rPr lang="en-US" altLang="zh-CN" sz="2200" b="1" dirty="0"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2200" b="1" dirty="0"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若有向图</a:t>
            </a:r>
            <a:r>
              <a:rPr lang="en-US" altLang="zh-CN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个顶点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条弧</a:t>
            </a:r>
            <a:r>
              <a:rPr lang="zh-CN" altLang="en-US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则需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表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头结点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个表结点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zh-CN" altLang="en-US" sz="22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向图</a:t>
            </a:r>
            <a:r>
              <a:rPr lang="en-US" altLang="zh-CN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的逆邻接表，顶点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en-US" altLang="zh-CN" sz="2200" b="1" baseline="-25000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入度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lang="en-US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单</a:t>
            </a:r>
            <a:r>
              <a:rPr lang="zh-CN" altLang="zh-CN" sz="22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链表的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长度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求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顶点</a:t>
            </a:r>
            <a:r>
              <a:rPr lang="en-US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vi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出度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需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遍历全部单链表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，统计结点值为</a:t>
            </a:r>
            <a:r>
              <a:rPr lang="en-US" altLang="zh-CN" sz="2200" b="1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22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的结点数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13A647D6-2995-4561-B7BA-B27F91684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48" y="224854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FBBB8D2D-943A-4EC8-9070-92B61CD1B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48" y="285814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50FD12AB-C15D-454C-9455-E74BFBAD1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8148" y="285814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id="{ADD75681-8ABB-4E24-A07B-BAD8D24C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48" y="224854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5B6E96AE-C03D-4266-A652-09AFBA5E8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48" y="217234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Oval 9">
            <a:extLst>
              <a:ext uri="{FF2B5EF4-FFF2-40B4-BE49-F238E27FC236}">
                <a16:creationId xmlns:a16="http://schemas.microsoft.com/office/drawing/2014/main" id="{CEA98F26-9C6E-4FE6-94DB-F93465650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48" y="2858149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Line 10">
            <a:extLst>
              <a:ext uri="{FF2B5EF4-FFF2-40B4-BE49-F238E27FC236}">
                <a16:creationId xmlns:a16="http://schemas.microsoft.com/office/drawing/2014/main" id="{A8ED05E6-D276-4E6F-9111-124CBD5D8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48" y="255334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0BAF0F50-162C-4B62-8F88-49E75E7DA0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0948" y="2629549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0D990CC9-72D6-4453-8B43-CE10AA70E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5748" y="2629549"/>
            <a:ext cx="2286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Line 13">
            <a:extLst>
              <a:ext uri="{FF2B5EF4-FFF2-40B4-BE49-F238E27FC236}">
                <a16:creationId xmlns:a16="http://schemas.microsoft.com/office/drawing/2014/main" id="{1345299C-809A-49FE-94D5-9CBBEF0F9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7148" y="3086749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48" name="Group 14">
            <a:extLst>
              <a:ext uri="{FF2B5EF4-FFF2-40B4-BE49-F238E27FC236}">
                <a16:creationId xmlns:a16="http://schemas.microsoft.com/office/drawing/2014/main" id="{0681F492-7475-4922-9643-17F13C9B5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813225"/>
              </p:ext>
            </p:extLst>
          </p:nvPr>
        </p:nvGraphicFramePr>
        <p:xfrm>
          <a:off x="6247152" y="1649531"/>
          <a:ext cx="960438" cy="242328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A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B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C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D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E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F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" name="Text Box 37">
            <a:extLst>
              <a:ext uri="{FF2B5EF4-FFF2-40B4-BE49-F238E27FC236}">
                <a16:creationId xmlns:a16="http://schemas.microsoft.com/office/drawing/2014/main" id="{2FB1DD00-CABA-4E10-AAC1-93EEA23F2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108" y="1626588"/>
            <a:ext cx="779463" cy="247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</a:p>
          <a:p>
            <a:pPr fontAlgn="t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2</a:t>
            </a:r>
          </a:p>
          <a:p>
            <a:pPr fontAlgn="t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</a:p>
          <a:p>
            <a:pPr fontAlgn="t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4</a:t>
            </a:r>
          </a:p>
          <a:p>
            <a:pPr fontAlgn="t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5</a:t>
            </a:r>
          </a:p>
          <a:p>
            <a:pPr fontAlgn="t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6</a:t>
            </a:r>
            <a:endParaRPr lang="en-US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Line 38">
            <a:extLst>
              <a:ext uri="{FF2B5EF4-FFF2-40B4-BE49-F238E27FC236}">
                <a16:creationId xmlns:a16="http://schemas.microsoft.com/office/drawing/2014/main" id="{456C91A4-6C91-4849-BCB4-42B7037E24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2156" y="377147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1" name="Line 39">
            <a:extLst>
              <a:ext uri="{FF2B5EF4-FFF2-40B4-BE49-F238E27FC236}">
                <a16:creationId xmlns:a16="http://schemas.microsoft.com/office/drawing/2014/main" id="{2C67C394-3C23-4FB9-9324-750D0AA38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2156" y="334344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2" name="Group 40">
            <a:extLst>
              <a:ext uri="{FF2B5EF4-FFF2-40B4-BE49-F238E27FC236}">
                <a16:creationId xmlns:a16="http://schemas.microsoft.com/office/drawing/2014/main" id="{AAEEF1C5-0E77-423B-A206-2EA379838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37426"/>
              </p:ext>
            </p:extLst>
          </p:nvPr>
        </p:nvGraphicFramePr>
        <p:xfrm>
          <a:off x="8774452" y="3629336"/>
          <a:ext cx="715963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0" lang="en-US" altLang="zh-CN" sz="2000" b="1" i="0" u="none" strike="noStrike" kern="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48">
            <a:extLst>
              <a:ext uri="{FF2B5EF4-FFF2-40B4-BE49-F238E27FC236}">
                <a16:creationId xmlns:a16="http://schemas.microsoft.com/office/drawing/2014/main" id="{FD4B8CBD-2711-43B7-8A18-86797CBE4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66240"/>
              </p:ext>
            </p:extLst>
          </p:nvPr>
        </p:nvGraphicFramePr>
        <p:xfrm>
          <a:off x="7640949" y="3178046"/>
          <a:ext cx="7620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84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0" lang="en-US" altLang="zh-CN" sz="2000" b="1" i="0" u="none" strike="noStrike" kern="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Text Box 56">
            <a:extLst>
              <a:ext uri="{FF2B5EF4-FFF2-40B4-BE49-F238E27FC236}">
                <a16:creationId xmlns:a16="http://schemas.microsoft.com/office/drawing/2014/main" id="{AE40C43C-090D-48C3-AC3F-1998F748F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026" y="1126891"/>
            <a:ext cx="37753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序号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头结点数组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表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结点单链表</a:t>
            </a:r>
          </a:p>
        </p:txBody>
      </p:sp>
      <p:sp>
        <p:nvSpPr>
          <p:cNvPr id="55" name="Line 57">
            <a:extLst>
              <a:ext uri="{FF2B5EF4-FFF2-40B4-BE49-F238E27FC236}">
                <a16:creationId xmlns:a16="http://schemas.microsoft.com/office/drawing/2014/main" id="{2CC2E574-D2A5-4D73-A93C-FA4BA921C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2156" y="292531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6" name="Group 58">
            <a:extLst>
              <a:ext uri="{FF2B5EF4-FFF2-40B4-BE49-F238E27FC236}">
                <a16:creationId xmlns:a16="http://schemas.microsoft.com/office/drawing/2014/main" id="{512BC199-17F6-4657-835B-63EB74291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197184"/>
              </p:ext>
            </p:extLst>
          </p:nvPr>
        </p:nvGraphicFramePr>
        <p:xfrm>
          <a:off x="7640949" y="2776234"/>
          <a:ext cx="7620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0" lang="en-US" altLang="zh-CN" sz="2000" b="1" i="0" u="none" strike="noStrike" kern="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Rectangle 66">
            <a:extLst>
              <a:ext uri="{FF2B5EF4-FFF2-40B4-BE49-F238E27FC236}">
                <a16:creationId xmlns:a16="http://schemas.microsoft.com/office/drawing/2014/main" id="{77A2EE78-830B-4D23-AC63-73EB2412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891" y="3293573"/>
            <a:ext cx="1152880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有向图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Line 68">
            <a:extLst>
              <a:ext uri="{FF2B5EF4-FFF2-40B4-BE49-F238E27FC236}">
                <a16:creationId xmlns:a16="http://schemas.microsoft.com/office/drawing/2014/main" id="{55CBFDB1-A55E-47FB-9030-0A4E675998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148" y="2399361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0" name="Line 69">
            <a:extLst>
              <a:ext uri="{FF2B5EF4-FFF2-40B4-BE49-F238E27FC236}">
                <a16:creationId xmlns:a16="http://schemas.microsoft.com/office/drawing/2014/main" id="{60D5FEFC-ECC2-4BE4-80CF-4D2C8EF709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4148" y="2627961"/>
            <a:ext cx="4572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1" name="Line 70">
            <a:extLst>
              <a:ext uri="{FF2B5EF4-FFF2-40B4-BE49-F238E27FC236}">
                <a16:creationId xmlns:a16="http://schemas.microsoft.com/office/drawing/2014/main" id="{814349BC-8CF2-497F-AE78-3A4DB00C3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48" y="247556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2" name="Line 71">
            <a:extLst>
              <a:ext uri="{FF2B5EF4-FFF2-40B4-BE49-F238E27FC236}">
                <a16:creationId xmlns:a16="http://schemas.microsoft.com/office/drawing/2014/main" id="{1A7EBB2D-6724-4EC7-9DCC-BBCDE214B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867" y="225762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63" name="Group 72">
            <a:extLst>
              <a:ext uri="{FF2B5EF4-FFF2-40B4-BE49-F238E27FC236}">
                <a16:creationId xmlns:a16="http://schemas.microsoft.com/office/drawing/2014/main" id="{7C037999-4374-4D39-AAD0-4576EC83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97114"/>
              </p:ext>
            </p:extLst>
          </p:nvPr>
        </p:nvGraphicFramePr>
        <p:xfrm>
          <a:off x="7643188" y="2105229"/>
          <a:ext cx="762000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0" lang="en-US" altLang="zh-CN" sz="2000" b="1" i="0" u="none" strike="noStrike" kern="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Group 80">
            <a:extLst>
              <a:ext uri="{FF2B5EF4-FFF2-40B4-BE49-F238E27FC236}">
                <a16:creationId xmlns:a16="http://schemas.microsoft.com/office/drawing/2014/main" id="{CF8414EB-12ED-4DD2-925F-9C80B33FE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01918"/>
              </p:ext>
            </p:extLst>
          </p:nvPr>
        </p:nvGraphicFramePr>
        <p:xfrm>
          <a:off x="8786188" y="2105229"/>
          <a:ext cx="762000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0" lang="en-US" altLang="zh-CN" sz="2000" b="1" i="0" u="none" strike="noStrike" kern="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roup 88">
            <a:extLst>
              <a:ext uri="{FF2B5EF4-FFF2-40B4-BE49-F238E27FC236}">
                <a16:creationId xmlns:a16="http://schemas.microsoft.com/office/drawing/2014/main" id="{5DD95DA7-3FA0-46B0-B423-55C80AA67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0033"/>
              </p:ext>
            </p:extLst>
          </p:nvPr>
        </p:nvGraphicFramePr>
        <p:xfrm>
          <a:off x="10005388" y="2105229"/>
          <a:ext cx="762000" cy="33382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6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0" lang="en-US" altLang="zh-CN" sz="2000" b="1" i="0" u="none" strike="noStrike" kern="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roup 96">
            <a:extLst>
              <a:ext uri="{FF2B5EF4-FFF2-40B4-BE49-F238E27FC236}">
                <a16:creationId xmlns:a16="http://schemas.microsoft.com/office/drawing/2014/main" id="{401D8150-F870-4828-A109-9AFD77804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087292"/>
              </p:ext>
            </p:extLst>
          </p:nvPr>
        </p:nvGraphicFramePr>
        <p:xfrm>
          <a:off x="7650017" y="3614115"/>
          <a:ext cx="762000" cy="36576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0" lang="en-US" altLang="zh-CN" sz="2000" b="1" i="0" u="none" strike="noStrike" kern="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Line 104">
            <a:extLst>
              <a:ext uri="{FF2B5EF4-FFF2-40B4-BE49-F238E27FC236}">
                <a16:creationId xmlns:a16="http://schemas.microsoft.com/office/drawing/2014/main" id="{951A6053-4218-4260-927F-A9A22A5D8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2788" y="228461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8" name="Line 105">
            <a:extLst>
              <a:ext uri="{FF2B5EF4-FFF2-40B4-BE49-F238E27FC236}">
                <a16:creationId xmlns:a16="http://schemas.microsoft.com/office/drawing/2014/main" id="{940250E3-EB74-4D6C-A76B-E3EE47740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1988" y="228461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9" name="Line 106">
            <a:extLst>
              <a:ext uri="{FF2B5EF4-FFF2-40B4-BE49-F238E27FC236}">
                <a16:creationId xmlns:a16="http://schemas.microsoft.com/office/drawing/2014/main" id="{5E4F7369-A344-4218-9FCE-51CA2A833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1052" y="377609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" name="Text Box 107">
            <a:extLst>
              <a:ext uri="{FF2B5EF4-FFF2-40B4-BE49-F238E27FC236}">
                <a16:creationId xmlns:a16="http://schemas.microsoft.com/office/drawing/2014/main" id="{6E80FB54-945C-48DF-AF3A-5C4BDCD5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168204"/>
            <a:ext cx="9192079" cy="117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4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（4）</a:t>
            </a:r>
            <a:r>
              <a:rPr lang="zh-CN" altLang="zh-CN" sz="2400" b="1" noProof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有向图的逆邻接表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endParaRPr lang="zh-CN" altLang="en-US" sz="22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01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50" grpId="0" animBg="1"/>
      <p:bldP spid="51" grpId="0" animBg="1"/>
      <p:bldP spid="54" grpId="0"/>
      <p:bldP spid="55" grpId="0" animBg="1"/>
      <p:bldP spid="57" grpId="0"/>
      <p:bldP spid="59" grpId="0" animBg="1"/>
      <p:bldP spid="60" grpId="0" animBg="1"/>
      <p:bldP spid="61" grpId="0" animBg="1"/>
      <p:bldP spid="62" grpId="0" animBg="1"/>
      <p:bldP spid="67" grpId="0" animBg="1"/>
      <p:bldP spid="68" grpId="0" animBg="1"/>
      <p:bldP spid="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2D406619-885D-4391-8B7F-4B660B9A2848}"/>
              </a:ext>
            </a:extLst>
          </p:cNvPr>
          <p:cNvSpPr txBox="1"/>
          <p:nvPr/>
        </p:nvSpPr>
        <p:spPr>
          <a:xfrm>
            <a:off x="972599" y="1720270"/>
            <a:ext cx="10762201" cy="4347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        若图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任意两顶点</a:t>
            </a:r>
            <a:r>
              <a:rPr lang="en-US" altLang="zh-CN" sz="2400" b="1" dirty="0" err="1">
                <a:solidFill>
                  <a:srgbClr val="000000"/>
                </a:solidFill>
                <a:cs typeface="+mn-ea"/>
                <a:sym typeface="+mn-lt"/>
              </a:rPr>
              <a:t>a,b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之间的关系为有序对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&lt;</a:t>
            </a:r>
            <a:r>
              <a:rPr lang="en-US" altLang="zh-CN" sz="2400" b="1" dirty="0" err="1">
                <a:solidFill>
                  <a:srgbClr val="000000"/>
                </a:solidFill>
                <a:cs typeface="+mn-ea"/>
                <a:sym typeface="+mn-lt"/>
              </a:rPr>
              <a:t>a,b</a:t>
            </a:r>
            <a:r>
              <a:rPr lang="en-US" altLang="zh-CN" sz="2400" b="1" dirty="0">
                <a:cs typeface="+mn-ea"/>
                <a:sym typeface="+mn-lt"/>
              </a:rPr>
              <a:t>&gt;,&lt;</a:t>
            </a:r>
            <a:r>
              <a:rPr lang="en-US" altLang="zh-CN" sz="2400" b="1" dirty="0" err="1">
                <a:cs typeface="+mn-ea"/>
                <a:sym typeface="+mn-lt"/>
              </a:rPr>
              <a:t>a,b</a:t>
            </a:r>
            <a:r>
              <a:rPr lang="en-US" altLang="zh-CN" sz="2400" b="1" dirty="0">
                <a:cs typeface="+mn-ea"/>
                <a:sym typeface="+mn-lt"/>
              </a:rPr>
              <a:t>&gt;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∈E, 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则称</a:t>
            </a:r>
            <a:endParaRPr lang="en-US" altLang="zh-CN" sz="24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&lt;</a:t>
            </a:r>
            <a:r>
              <a:rPr lang="en-US" altLang="zh-CN" sz="2400" b="1" dirty="0" err="1">
                <a:solidFill>
                  <a:srgbClr val="000000"/>
                </a:solidFill>
                <a:cs typeface="+mn-ea"/>
                <a:sym typeface="+mn-lt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为从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到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的一条弧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有向边；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        其中： 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&lt;</a:t>
            </a:r>
            <a:r>
              <a:rPr lang="en-US" altLang="zh-CN" sz="2400" b="1" dirty="0" err="1">
                <a:solidFill>
                  <a:srgbClr val="000000"/>
                </a:solidFill>
                <a:cs typeface="+mn-ea"/>
                <a:sym typeface="+mn-lt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的弧尾，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                     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&lt;</a:t>
            </a:r>
            <a:r>
              <a:rPr lang="en-US" altLang="zh-CN" sz="2400" b="1" dirty="0" err="1">
                <a:solidFill>
                  <a:srgbClr val="000000"/>
                </a:solidFill>
                <a:cs typeface="+mn-ea"/>
                <a:sym typeface="+mn-lt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的弧头；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         由顶点集和弧的集合组成的图称为有向图。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例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G1={V1,E1},  V1={A,B,C,D,E}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         E1={&lt;A,C&gt;,&lt;A,D&gt;,&lt;C,D&gt;,&lt;B,E&gt;,&lt;E,B&gt;} </a:t>
            </a:r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0A23B04-5BBF-4357-8D5E-4077F801FA54}"/>
              </a:ext>
            </a:extLst>
          </p:cNvPr>
          <p:cNvGrpSpPr/>
          <p:nvPr/>
        </p:nvGrpSpPr>
        <p:grpSpPr>
          <a:xfrm>
            <a:off x="9007093" y="3423278"/>
            <a:ext cx="1676400" cy="2173267"/>
            <a:chOff x="6856413" y="1685925"/>
            <a:chExt cx="1676400" cy="2173267"/>
          </a:xfrm>
        </p:grpSpPr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BB469F64-CFF3-4E7D-891F-D71011822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413" y="16859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DD634A10-BA09-49EA-B26C-F81CC04EC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613" y="16859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207C9736-7805-49CC-ABAB-CB562A413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413" y="29813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C2326B5D-C162-43D9-8999-734D462F1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5613" y="29813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4777B1EB-D4B2-4B32-B2DD-2C930ED0C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6013" y="23717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2C1B2071-3E69-4942-866F-0010BFBA9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08813" y="2066925"/>
              <a:ext cx="0" cy="914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E4F9121A-5792-475B-B20A-A374B1626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1213" y="2066925"/>
              <a:ext cx="3810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A43997ED-B432-426E-82ED-DB97322F2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7413" y="2676525"/>
              <a:ext cx="3048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Arc 10">
              <a:extLst>
                <a:ext uri="{FF2B5EF4-FFF2-40B4-BE49-F238E27FC236}">
                  <a16:creationId xmlns:a16="http://schemas.microsoft.com/office/drawing/2014/main" id="{001F593C-28DD-4DE3-925B-6AD8E14706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32724" flipH="1">
              <a:off x="8228013" y="2065338"/>
              <a:ext cx="304800" cy="912812"/>
            </a:xfrm>
            <a:custGeom>
              <a:avLst/>
              <a:gdLst>
                <a:gd name="T0" fmla="*/ 2147483646 w 21600"/>
                <a:gd name="T1" fmla="*/ 2147483646 h 40970"/>
                <a:gd name="T2" fmla="*/ 0 w 21600"/>
                <a:gd name="T3" fmla="*/ 2147483646 h 40970"/>
                <a:gd name="T4" fmla="*/ 2147483646 w 21600"/>
                <a:gd name="T5" fmla="*/ -5419189 h 40970"/>
                <a:gd name="T6" fmla="*/ 2147483646 w 21600"/>
                <a:gd name="T7" fmla="*/ 2147483646 h 40970"/>
                <a:gd name="T8" fmla="*/ 0 w 21600"/>
                <a:gd name="T9" fmla="*/ 2147483646 h 40970"/>
                <a:gd name="T10" fmla="*/ 2147483646 w 21600"/>
                <a:gd name="T11" fmla="*/ -5419189 h 40970"/>
                <a:gd name="T12" fmla="*/ 2147483646 w 21600"/>
                <a:gd name="T13" fmla="*/ 2147483646 h 409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40970" fill="none">
                  <a:moveTo>
                    <a:pt x="13412" y="40970"/>
                  </a:moveTo>
                  <a:cubicBezTo>
                    <a:pt x="5299" y="37647"/>
                    <a:pt x="0" y="29749"/>
                    <a:pt x="0" y="20982"/>
                  </a:cubicBezTo>
                  <a:cubicBezTo>
                    <a:pt x="-1" y="11028"/>
                    <a:pt x="6801" y="2363"/>
                    <a:pt x="16470" y="-1"/>
                  </a:cubicBezTo>
                </a:path>
                <a:path w="21600" h="40970" stroke="0">
                  <a:moveTo>
                    <a:pt x="13412" y="40970"/>
                  </a:moveTo>
                  <a:cubicBezTo>
                    <a:pt x="5299" y="37647"/>
                    <a:pt x="0" y="29749"/>
                    <a:pt x="0" y="20982"/>
                  </a:cubicBezTo>
                  <a:cubicBezTo>
                    <a:pt x="-1" y="11028"/>
                    <a:pt x="6801" y="2363"/>
                    <a:pt x="16470" y="-1"/>
                  </a:cubicBezTo>
                  <a:lnTo>
                    <a:pt x="21600" y="20982"/>
                  </a:lnTo>
                  <a:lnTo>
                    <a:pt x="13412" y="40970"/>
                  </a:lnTo>
                  <a:close/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Arc 11">
              <a:extLst>
                <a:ext uri="{FF2B5EF4-FFF2-40B4-BE49-F238E27FC236}">
                  <a16:creationId xmlns:a16="http://schemas.microsoft.com/office/drawing/2014/main" id="{3DBD6D37-EB40-4029-82FE-3236669E7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43785" flipH="1">
              <a:off x="7997825" y="2066925"/>
              <a:ext cx="228600" cy="914400"/>
            </a:xfrm>
            <a:custGeom>
              <a:avLst/>
              <a:gdLst>
                <a:gd name="T0" fmla="*/ 1780766716 w 21600"/>
                <a:gd name="T1" fmla="*/ 2147483646 h 40401"/>
                <a:gd name="T2" fmla="*/ 0 w 21600"/>
                <a:gd name="T3" fmla="*/ 2147483646 h 40401"/>
                <a:gd name="T4" fmla="*/ 1930133914 w 21600"/>
                <a:gd name="T5" fmla="*/ 0 h 40401"/>
                <a:gd name="T6" fmla="*/ 1780766716 w 21600"/>
                <a:gd name="T7" fmla="*/ 2147483646 h 40401"/>
                <a:gd name="T8" fmla="*/ 0 w 21600"/>
                <a:gd name="T9" fmla="*/ 2147483646 h 40401"/>
                <a:gd name="T10" fmla="*/ 1930133914 w 21600"/>
                <a:gd name="T11" fmla="*/ 0 h 40401"/>
                <a:gd name="T12" fmla="*/ 2147483646 w 21600"/>
                <a:gd name="T13" fmla="*/ 2147483646 h 404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40401" fill="none">
                  <a:moveTo>
                    <a:pt x="13412" y="40401"/>
                  </a:moveTo>
                  <a:cubicBezTo>
                    <a:pt x="5299" y="37078"/>
                    <a:pt x="0" y="29180"/>
                    <a:pt x="0" y="20413"/>
                  </a:cubicBezTo>
                  <a:cubicBezTo>
                    <a:pt x="-1" y="11205"/>
                    <a:pt x="5836" y="3010"/>
                    <a:pt x="14537" y="0"/>
                  </a:cubicBezTo>
                </a:path>
                <a:path w="21600" h="40401" stroke="0">
                  <a:moveTo>
                    <a:pt x="13412" y="40401"/>
                  </a:moveTo>
                  <a:cubicBezTo>
                    <a:pt x="5299" y="37078"/>
                    <a:pt x="0" y="29180"/>
                    <a:pt x="0" y="20413"/>
                  </a:cubicBezTo>
                  <a:cubicBezTo>
                    <a:pt x="-1" y="11205"/>
                    <a:pt x="5836" y="3010"/>
                    <a:pt x="14537" y="0"/>
                  </a:cubicBezTo>
                  <a:lnTo>
                    <a:pt x="21600" y="20413"/>
                  </a:lnTo>
                  <a:lnTo>
                    <a:pt x="13412" y="40401"/>
                  </a:lnTo>
                  <a:close/>
                </a:path>
              </a:pathLst>
            </a:cu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AEAE2644-B244-41CB-A01A-322DBA6F5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936" y="3362325"/>
              <a:ext cx="577401" cy="49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G1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E02E6C0F-3670-41C3-9E3F-59E0BB05FA3E}"/>
              </a:ext>
            </a:extLst>
          </p:cNvPr>
          <p:cNvSpPr txBox="1"/>
          <p:nvPr/>
        </p:nvSpPr>
        <p:spPr>
          <a:xfrm>
            <a:off x="972599" y="973463"/>
            <a:ext cx="887269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2.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有向图、弧（有向边）：</a:t>
            </a:r>
          </a:p>
        </p:txBody>
      </p:sp>
    </p:spTree>
    <p:extLst>
      <p:ext uri="{BB962C8B-B14F-4D97-AF65-F5344CB8AC3E}">
        <p14:creationId xmlns:p14="http://schemas.microsoft.com/office/powerpoint/2010/main" val="324290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107">
            <a:extLst>
              <a:ext uri="{FF2B5EF4-FFF2-40B4-BE49-F238E27FC236}">
                <a16:creationId xmlns:a16="http://schemas.microsoft.com/office/drawing/2014/main" id="{6E80FB54-945C-48DF-AF3A-5C4BDCD5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91" y="2709138"/>
            <a:ext cx="919207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邻接表表示法的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数据类型定义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38434" y="3404310"/>
            <a:ext cx="7755771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 MAX_VERTEX_NUM 20 </a:t>
            </a:r>
          </a:p>
          <a:p>
            <a:pPr>
              <a:lnSpc>
                <a:spcPct val="120000"/>
              </a:lnSpc>
            </a:pP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ArcNode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 //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表结点类型定义，对网需要加权值属性 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>
              <a:lnSpc>
                <a:spcPct val="120000"/>
              </a:lnSpc>
            </a:pP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adjvex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顶点位置编号 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>
              <a:lnSpc>
                <a:spcPct val="120000"/>
              </a:lnSpc>
            </a:pP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ArcNode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nextarc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下一个表结点指针 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>
              <a:lnSpc>
                <a:spcPct val="120000"/>
              </a:lnSpc>
            </a:pP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InfoType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*info; </a:t>
            </a: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ArcNode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983"/>
            <a:ext cx="12232640" cy="12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107">
            <a:extLst>
              <a:ext uri="{FF2B5EF4-FFF2-40B4-BE49-F238E27FC236}">
                <a16:creationId xmlns:a16="http://schemas.microsoft.com/office/drawing/2014/main" id="{6E80FB54-945C-48DF-AF3A-5C4BDCD5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91" y="965005"/>
            <a:ext cx="9192079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邻接表表示法的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数据类型定义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7030" y="391856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邻接表的类型定义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AdjList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vertices;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头结点数组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vexnum,arcnum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顶点数、弧数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GraphKind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kind;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图的类型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ALGraph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80288" y="1713532"/>
            <a:ext cx="6638475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VNode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//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头结点及其数组类型定义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>
              <a:lnSpc>
                <a:spcPct val="120000"/>
              </a:lnSpc>
            </a:pP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VertexType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data; //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顶点信息 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20000">
              <a:lnSpc>
                <a:spcPct val="120000"/>
              </a:lnSpc>
            </a:pP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ArcNode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firstarc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指向第一条弧</a:t>
            </a:r>
            <a:endParaRPr lang="en-US" altLang="zh-CN" sz="2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VNode,AdjList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[MAX_VERTEX_NUM]; </a:t>
            </a:r>
          </a:p>
        </p:txBody>
      </p:sp>
    </p:spTree>
    <p:extLst>
      <p:ext uri="{BB962C8B-B14F-4D97-AF65-F5344CB8AC3E}">
        <p14:creationId xmlns:p14="http://schemas.microsoft.com/office/powerpoint/2010/main" val="97942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160">
            <a:extLst>
              <a:ext uri="{FF2B5EF4-FFF2-40B4-BE49-F238E27FC236}">
                <a16:creationId xmlns:a16="http://schemas.microsoft.com/office/drawing/2014/main" id="{9F369DB6-F8F9-4538-B613-7E2EFCB1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799" y="1619108"/>
            <a:ext cx="7416800" cy="768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en-US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）每条弧有一个弧结点。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0171B02-6FA4-47AD-9B0B-7A1446E9A9AF}"/>
              </a:ext>
            </a:extLst>
          </p:cNvPr>
          <p:cNvSpPr txBox="1"/>
          <p:nvPr/>
        </p:nvSpPr>
        <p:spPr>
          <a:xfrm>
            <a:off x="616632" y="1122284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3 </a:t>
            </a:r>
            <a:r>
              <a:rPr lang="zh-CN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有向图的十字链表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798424" y="2880470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弧结点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078" y="2743827"/>
            <a:ext cx="7217199" cy="734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798424" y="3654289"/>
            <a:ext cx="6096000" cy="224285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tailvex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：弧尾的位置；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headvex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：弧头的位置；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hlink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指向下一条弧头相同的弧；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tlink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指向下一条弧尾相同的弧。</a:t>
            </a:r>
          </a:p>
        </p:txBody>
      </p:sp>
    </p:spTree>
    <p:extLst>
      <p:ext uri="{BB962C8B-B14F-4D97-AF65-F5344CB8AC3E}">
        <p14:creationId xmlns:p14="http://schemas.microsoft.com/office/powerpoint/2010/main" val="36309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" grpId="0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160">
            <a:extLst>
              <a:ext uri="{FF2B5EF4-FFF2-40B4-BE49-F238E27FC236}">
                <a16:creationId xmlns:a16="http://schemas.microsoft.com/office/drawing/2014/main" id="{9F369DB6-F8F9-4538-B613-7E2EFCB1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799" y="1619108"/>
            <a:ext cx="7416800" cy="77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en-US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）每个顶点有一个顶点结点。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0171B02-6FA4-47AD-9B0B-7A1446E9A9AF}"/>
              </a:ext>
            </a:extLst>
          </p:cNvPr>
          <p:cNvSpPr txBox="1"/>
          <p:nvPr/>
        </p:nvSpPr>
        <p:spPr>
          <a:xfrm>
            <a:off x="616632" y="1122284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3 </a:t>
            </a:r>
            <a:r>
              <a:rPr lang="zh-CN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有向图的十字链表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1798424" y="2880470"/>
            <a:ext cx="1518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顶点结点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8423" y="3654289"/>
            <a:ext cx="7006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：顶点信息；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firstin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：指向以该顶点为弧头的第一条狐；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firstout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：指向以该顶点为弧尾的第一条狐；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9157" r="1184"/>
          <a:stretch/>
        </p:blipFill>
        <p:spPr>
          <a:xfrm>
            <a:off x="3452283" y="2854745"/>
            <a:ext cx="5657850" cy="64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" grpId="0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107">
            <a:extLst>
              <a:ext uri="{FF2B5EF4-FFF2-40B4-BE49-F238E27FC236}">
                <a16:creationId xmlns:a16="http://schemas.microsoft.com/office/drawing/2014/main" id="{6E80FB54-945C-48DF-AF3A-5C4BDCD5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91" y="2709138"/>
            <a:ext cx="9192079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有向图十字链表存储表示的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数据类型定义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1662700" y="3658310"/>
            <a:ext cx="101398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 MAX_VERTEXT_NUM 20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 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tailvex,headvex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该弧的尾和头顶点的位置 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hlink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*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tlink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分别为弧头相同和弧尾相同的弧的链域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983"/>
            <a:ext cx="12232640" cy="12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>
            <a:extLst>
              <a:ext uri="{FF2B5EF4-FFF2-40B4-BE49-F238E27FC236}">
                <a16:creationId xmlns:a16="http://schemas.microsoft.com/office/drawing/2014/main" id="{90171B02-6FA4-47AD-9B0B-7A1446E9A9AF}"/>
              </a:ext>
            </a:extLst>
          </p:cNvPr>
          <p:cNvSpPr txBox="1"/>
          <p:nvPr/>
        </p:nvSpPr>
        <p:spPr>
          <a:xfrm>
            <a:off x="616632" y="1122284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有向图十字链表存储表示的数据类型定义：</a:t>
            </a:r>
          </a:p>
        </p:txBody>
      </p:sp>
      <p:sp>
        <p:nvSpPr>
          <p:cNvPr id="3" name="矩形 2"/>
          <p:cNvSpPr/>
          <p:nvPr/>
        </p:nvSpPr>
        <p:spPr>
          <a:xfrm>
            <a:off x="1574798" y="2026298"/>
            <a:ext cx="9262535" cy="4043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VexNode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 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VertexType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data; 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firstin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,*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firstout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分别指向该顶点的第一条入弧和出弧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VexNode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VexNode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xlist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[MAX_VERTEXT_NUM];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表头向量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vexnum,arcnum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有向图的当前顶点数和弧数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OLGraph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885245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3">
            <a:extLst>
              <a:ext uri="{FF2B5EF4-FFF2-40B4-BE49-F238E27FC236}">
                <a16:creationId xmlns:a16="http://schemas.microsoft.com/office/drawing/2014/main" id="{28214723-9FAD-4722-89AC-175DB07B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595" y="405280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Oval 4">
            <a:extLst>
              <a:ext uri="{FF2B5EF4-FFF2-40B4-BE49-F238E27FC236}">
                <a16:creationId xmlns:a16="http://schemas.microsoft.com/office/drawing/2014/main" id="{994588D0-71C7-44C6-8C2E-0DC68895D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595" y="321460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Oval 5">
            <a:extLst>
              <a:ext uri="{FF2B5EF4-FFF2-40B4-BE49-F238E27FC236}">
                <a16:creationId xmlns:a16="http://schemas.microsoft.com/office/drawing/2014/main" id="{B7F9F793-4B37-4D16-9C16-0AA396BD8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95" y="321619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65F512AB-2E86-40D0-B901-AF0BCFCBD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195" y="4052802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0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0FAEF822-08F7-4177-91AE-B2D643684E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595" y="3597190"/>
            <a:ext cx="0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0" name="Group 8">
            <a:extLst>
              <a:ext uri="{FF2B5EF4-FFF2-40B4-BE49-F238E27FC236}">
                <a16:creationId xmlns:a16="http://schemas.microsoft.com/office/drawing/2014/main" id="{73E4036A-5B76-4450-9617-83B5BACC5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754415"/>
              </p:ext>
            </p:extLst>
          </p:nvPr>
        </p:nvGraphicFramePr>
        <p:xfrm>
          <a:off x="6130573" y="4636770"/>
          <a:ext cx="655637" cy="1609662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" name="Text Box 25">
            <a:extLst>
              <a:ext uri="{FF2B5EF4-FFF2-40B4-BE49-F238E27FC236}">
                <a16:creationId xmlns:a16="http://schemas.microsoft.com/office/drawing/2014/main" id="{363A4945-06C6-44C5-8BB5-4BBAAF156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808" y="4532460"/>
            <a:ext cx="423863" cy="185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2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4</a:t>
            </a:r>
            <a:endParaRPr lang="en-US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Line 26">
            <a:extLst>
              <a:ext uri="{FF2B5EF4-FFF2-40B4-BE49-F238E27FC236}">
                <a16:creationId xmlns:a16="http://schemas.microsoft.com/office/drawing/2014/main" id="{575FCD73-3805-4618-859E-177F26BB2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3973" y="593693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3" name="Group 27">
            <a:extLst>
              <a:ext uri="{FF2B5EF4-FFF2-40B4-BE49-F238E27FC236}">
                <a16:creationId xmlns:a16="http://schemas.microsoft.com/office/drawing/2014/main" id="{77308C2F-0BB9-420A-8BAC-B91606A32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026570"/>
              </p:ext>
            </p:extLst>
          </p:nvPr>
        </p:nvGraphicFramePr>
        <p:xfrm>
          <a:off x="7121173" y="5784532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Rectangle 35">
            <a:extLst>
              <a:ext uri="{FF2B5EF4-FFF2-40B4-BE49-F238E27FC236}">
                <a16:creationId xmlns:a16="http://schemas.microsoft.com/office/drawing/2014/main" id="{F5A82D4E-4366-4B3B-A2CC-22105410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495" y="4533815"/>
            <a:ext cx="383438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Rectangle 36">
            <a:extLst>
              <a:ext uri="{FF2B5EF4-FFF2-40B4-BE49-F238E27FC236}">
                <a16:creationId xmlns:a16="http://schemas.microsoft.com/office/drawing/2014/main" id="{7D51FD34-2781-4D47-80BE-E4E8A6E9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958" y="3932395"/>
            <a:ext cx="1665841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的逆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邻接表</a:t>
            </a:r>
          </a:p>
        </p:txBody>
      </p:sp>
      <p:sp>
        <p:nvSpPr>
          <p:cNvPr id="56" name="Line 37">
            <a:extLst>
              <a:ext uri="{FF2B5EF4-FFF2-40B4-BE49-F238E27FC236}">
                <a16:creationId xmlns:a16="http://schemas.microsoft.com/office/drawing/2014/main" id="{ECA5ED27-B8A3-43C3-8689-293C49451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2195" y="3367002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7" name="Line 38">
            <a:extLst>
              <a:ext uri="{FF2B5EF4-FFF2-40B4-BE49-F238E27FC236}">
                <a16:creationId xmlns:a16="http://schemas.microsoft.com/office/drawing/2014/main" id="{D4514E60-73D4-414E-A90C-0AAA762E41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2195" y="3519402"/>
            <a:ext cx="6096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8" name="Line 39">
            <a:extLst>
              <a:ext uri="{FF2B5EF4-FFF2-40B4-BE49-F238E27FC236}">
                <a16:creationId xmlns:a16="http://schemas.microsoft.com/office/drawing/2014/main" id="{54A50244-84E2-4F06-AD40-D4384A02E8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3973" y="520192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9" name="Group 40">
            <a:extLst>
              <a:ext uri="{FF2B5EF4-FFF2-40B4-BE49-F238E27FC236}">
                <a16:creationId xmlns:a16="http://schemas.microsoft.com/office/drawing/2014/main" id="{A7FAC7E6-E1D2-4A28-BCAF-ED1761DB3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85147"/>
              </p:ext>
            </p:extLst>
          </p:nvPr>
        </p:nvGraphicFramePr>
        <p:xfrm>
          <a:off x="7121173" y="5049520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roup 48">
            <a:extLst>
              <a:ext uri="{FF2B5EF4-FFF2-40B4-BE49-F238E27FC236}">
                <a16:creationId xmlns:a16="http://schemas.microsoft.com/office/drawing/2014/main" id="{9601C5F6-3948-4FCF-8C91-F9861C35B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567615"/>
              </p:ext>
            </p:extLst>
          </p:nvPr>
        </p:nvGraphicFramePr>
        <p:xfrm>
          <a:off x="7959373" y="5049520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roup 56">
            <a:extLst>
              <a:ext uri="{FF2B5EF4-FFF2-40B4-BE49-F238E27FC236}">
                <a16:creationId xmlns:a16="http://schemas.microsoft.com/office/drawing/2014/main" id="{3B9DF42D-00FB-4AEE-A640-E8F8935AE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59292"/>
              </p:ext>
            </p:extLst>
          </p:nvPr>
        </p:nvGraphicFramePr>
        <p:xfrm>
          <a:off x="8797573" y="5049520"/>
          <a:ext cx="609600" cy="365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64">
            <a:extLst>
              <a:ext uri="{FF2B5EF4-FFF2-40B4-BE49-F238E27FC236}">
                <a16:creationId xmlns:a16="http://schemas.microsoft.com/office/drawing/2014/main" id="{21346037-CDC9-440E-B8D8-118D085BE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2173" y="520192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3" name="Line 65">
            <a:extLst>
              <a:ext uri="{FF2B5EF4-FFF2-40B4-BE49-F238E27FC236}">
                <a16:creationId xmlns:a16="http://schemas.microsoft.com/office/drawing/2014/main" id="{8FC758F3-DB50-4A72-B61C-9EBBD25C0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0373" y="520192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D0131AEB-21EB-44DF-99A4-13C6ED22F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815" y="3595602"/>
            <a:ext cx="0" cy="4556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65" name="Group 67">
            <a:extLst>
              <a:ext uri="{FF2B5EF4-FFF2-40B4-BE49-F238E27FC236}">
                <a16:creationId xmlns:a16="http://schemas.microsoft.com/office/drawing/2014/main" id="{DC34055C-E123-42DD-A029-F5B6D8670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204993"/>
              </p:ext>
            </p:extLst>
          </p:nvPr>
        </p:nvGraphicFramePr>
        <p:xfrm>
          <a:off x="6079399" y="2093827"/>
          <a:ext cx="655637" cy="1682655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 Box 84">
            <a:extLst>
              <a:ext uri="{FF2B5EF4-FFF2-40B4-BE49-F238E27FC236}">
                <a16:creationId xmlns:a16="http://schemas.microsoft.com/office/drawing/2014/main" id="{A4040FF6-1D00-44F2-A1AD-42965A18F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199" y="2074777"/>
            <a:ext cx="490991" cy="185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1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2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3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4</a:t>
            </a:r>
            <a:endParaRPr lang="en-US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Line 85">
            <a:extLst>
              <a:ext uri="{FF2B5EF4-FFF2-40B4-BE49-F238E27FC236}">
                <a16:creationId xmlns:a16="http://schemas.microsoft.com/office/drawing/2014/main" id="{30E2FC73-D89F-4701-B096-1F9FAC594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2799" y="222400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68" name="Group 86">
            <a:extLst>
              <a:ext uri="{FF2B5EF4-FFF2-40B4-BE49-F238E27FC236}">
                <a16:creationId xmlns:a16="http://schemas.microsoft.com/office/drawing/2014/main" id="{B8EA99A6-74C9-4897-B779-A13D8F8C8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52492"/>
              </p:ext>
            </p:extLst>
          </p:nvPr>
        </p:nvGraphicFramePr>
        <p:xfrm>
          <a:off x="7908199" y="2098589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Line 94">
            <a:extLst>
              <a:ext uri="{FF2B5EF4-FFF2-40B4-BE49-F238E27FC236}">
                <a16:creationId xmlns:a16="http://schemas.microsoft.com/office/drawing/2014/main" id="{D59D264B-0451-4372-8174-D31783891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2799" y="336700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70" name="Group 95">
            <a:extLst>
              <a:ext uri="{FF2B5EF4-FFF2-40B4-BE49-F238E27FC236}">
                <a16:creationId xmlns:a16="http://schemas.microsoft.com/office/drawing/2014/main" id="{EA67BEB4-69B9-4A3D-A5DC-1E385EB44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26748"/>
              </p:ext>
            </p:extLst>
          </p:nvPr>
        </p:nvGraphicFramePr>
        <p:xfrm>
          <a:off x="8746399" y="3230477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Rectangle 103">
            <a:extLst>
              <a:ext uri="{FF2B5EF4-FFF2-40B4-BE49-F238E27FC236}">
                <a16:creationId xmlns:a16="http://schemas.microsoft.com/office/drawing/2014/main" id="{FF5E0DCB-E044-449E-A4E4-7278254F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0147" y="1336028"/>
            <a:ext cx="1409360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邻接表</a:t>
            </a:r>
          </a:p>
        </p:txBody>
      </p:sp>
      <p:sp>
        <p:nvSpPr>
          <p:cNvPr id="72" name="Line 104">
            <a:extLst>
              <a:ext uri="{FF2B5EF4-FFF2-40B4-BE49-F238E27FC236}">
                <a16:creationId xmlns:a16="http://schemas.microsoft.com/office/drawing/2014/main" id="{8AD7D45D-7EBD-49B1-968E-02BD42B1C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2799" y="296377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73" name="Group 105">
            <a:extLst>
              <a:ext uri="{FF2B5EF4-FFF2-40B4-BE49-F238E27FC236}">
                <a16:creationId xmlns:a16="http://schemas.microsoft.com/office/drawing/2014/main" id="{BB98BBBF-10EA-47E8-90D1-AB415B863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71530"/>
              </p:ext>
            </p:extLst>
          </p:nvPr>
        </p:nvGraphicFramePr>
        <p:xfrm>
          <a:off x="7069999" y="2860589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113">
            <a:extLst>
              <a:ext uri="{FF2B5EF4-FFF2-40B4-BE49-F238E27FC236}">
                <a16:creationId xmlns:a16="http://schemas.microsoft.com/office/drawing/2014/main" id="{0A64265F-275F-43CA-8CDD-A14F3EED3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73854"/>
              </p:ext>
            </p:extLst>
          </p:nvPr>
        </p:nvGraphicFramePr>
        <p:xfrm>
          <a:off x="7069999" y="2098589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Line 121">
            <a:extLst>
              <a:ext uri="{FF2B5EF4-FFF2-40B4-BE49-F238E27FC236}">
                <a16:creationId xmlns:a16="http://schemas.microsoft.com/office/drawing/2014/main" id="{A2AFA14D-16B2-4805-B9DC-C080323B4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999" y="223987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6" name="Line 122">
            <a:extLst>
              <a:ext uri="{FF2B5EF4-FFF2-40B4-BE49-F238E27FC236}">
                <a16:creationId xmlns:a16="http://schemas.microsoft.com/office/drawing/2014/main" id="{07B1B744-DB01-42FC-909D-2B1A7AD07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2195" y="4281402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77" name="Group 123">
            <a:extLst>
              <a:ext uri="{FF2B5EF4-FFF2-40B4-BE49-F238E27FC236}">
                <a16:creationId xmlns:a16="http://schemas.microsoft.com/office/drawing/2014/main" id="{E0F5342A-D54A-413F-8DE6-7C5EFF0D7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295526"/>
              </p:ext>
            </p:extLst>
          </p:nvPr>
        </p:nvGraphicFramePr>
        <p:xfrm>
          <a:off x="7069999" y="3230477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Line 131">
            <a:extLst>
              <a:ext uri="{FF2B5EF4-FFF2-40B4-BE49-F238E27FC236}">
                <a16:creationId xmlns:a16="http://schemas.microsoft.com/office/drawing/2014/main" id="{1FBB7413-ED02-44EC-8F34-7E54D0E1A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3973" y="558292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79" name="Group 132">
            <a:extLst>
              <a:ext uri="{FF2B5EF4-FFF2-40B4-BE49-F238E27FC236}">
                <a16:creationId xmlns:a16="http://schemas.microsoft.com/office/drawing/2014/main" id="{262DDDE7-5FF1-4900-A024-3B4601005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639170"/>
              </p:ext>
            </p:extLst>
          </p:nvPr>
        </p:nvGraphicFramePr>
        <p:xfrm>
          <a:off x="7121173" y="5430520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AutoShape 140">
            <a:extLst>
              <a:ext uri="{FF2B5EF4-FFF2-40B4-BE49-F238E27FC236}">
                <a16:creationId xmlns:a16="http://schemas.microsoft.com/office/drawing/2014/main" id="{2E524F74-A8A1-4D64-8293-D692E5184069}"/>
              </a:ext>
            </a:extLst>
          </p:cNvPr>
          <p:cNvSpPr>
            <a:spLocks/>
          </p:cNvSpPr>
          <p:nvPr/>
        </p:nvSpPr>
        <p:spPr bwMode="auto">
          <a:xfrm flipV="1">
            <a:off x="1940232" y="3490827"/>
            <a:ext cx="79375" cy="719138"/>
          </a:xfrm>
          <a:prstGeom prst="leftBracket">
            <a:avLst>
              <a:gd name="adj" fmla="val 186066"/>
            </a:avLst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Line 141">
            <a:extLst>
              <a:ext uri="{FF2B5EF4-FFF2-40B4-BE49-F238E27FC236}">
                <a16:creationId xmlns:a16="http://schemas.microsoft.com/office/drawing/2014/main" id="{4D9026E6-7844-4578-A473-B93F72D67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999" y="336700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82" name="Group 142">
            <a:extLst>
              <a:ext uri="{FF2B5EF4-FFF2-40B4-BE49-F238E27FC236}">
                <a16:creationId xmlns:a16="http://schemas.microsoft.com/office/drawing/2014/main" id="{AC090E31-C1F1-4535-9027-14214BA50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18841"/>
              </p:ext>
            </p:extLst>
          </p:nvPr>
        </p:nvGraphicFramePr>
        <p:xfrm>
          <a:off x="7908199" y="3230477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Line 150">
            <a:extLst>
              <a:ext uri="{FF2B5EF4-FFF2-40B4-BE49-F238E27FC236}">
                <a16:creationId xmlns:a16="http://schemas.microsoft.com/office/drawing/2014/main" id="{1AD2FCE7-1459-4FA5-8533-7258FF221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9199" y="338287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4" name="Line 151">
            <a:extLst>
              <a:ext uri="{FF2B5EF4-FFF2-40B4-BE49-F238E27FC236}">
                <a16:creationId xmlns:a16="http://schemas.microsoft.com/office/drawing/2014/main" id="{E96A0460-1A8E-4AA2-AC61-B2B92E2B6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3973" y="475855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85" name="Group 152">
            <a:extLst>
              <a:ext uri="{FF2B5EF4-FFF2-40B4-BE49-F238E27FC236}">
                <a16:creationId xmlns:a16="http://schemas.microsoft.com/office/drawing/2014/main" id="{FE2E95AD-6140-4FBF-8850-44AEFDE6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07766"/>
              </p:ext>
            </p:extLst>
          </p:nvPr>
        </p:nvGraphicFramePr>
        <p:xfrm>
          <a:off x="7121173" y="4668520"/>
          <a:ext cx="5334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文本框 86">
            <a:extLst>
              <a:ext uri="{FF2B5EF4-FFF2-40B4-BE49-F238E27FC236}">
                <a16:creationId xmlns:a16="http://schemas.microsoft.com/office/drawing/2014/main" id="{90171B02-6FA4-47AD-9B0B-7A1446E9A9AF}"/>
              </a:ext>
            </a:extLst>
          </p:cNvPr>
          <p:cNvSpPr txBox="1"/>
          <p:nvPr/>
        </p:nvSpPr>
        <p:spPr>
          <a:xfrm>
            <a:off x="616632" y="1122284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3 </a:t>
            </a:r>
            <a:r>
              <a:rPr lang="zh-CN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有向图的十字链表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4169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Group 121">
            <a:extLst>
              <a:ext uri="{FF2B5EF4-FFF2-40B4-BE49-F238E27FC236}">
                <a16:creationId xmlns:a16="http://schemas.microsoft.com/office/drawing/2014/main" id="{A22ABD17-BDDD-4267-8C23-5AF7E5667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16446"/>
              </p:ext>
            </p:extLst>
          </p:nvPr>
        </p:nvGraphicFramePr>
        <p:xfrm>
          <a:off x="2546772" y="3340706"/>
          <a:ext cx="1006475" cy="1918836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4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0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38100" marR="381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3" name="Text Box 143">
            <a:extLst>
              <a:ext uri="{FF2B5EF4-FFF2-40B4-BE49-F238E27FC236}">
                <a16:creationId xmlns:a16="http://schemas.microsoft.com/office/drawing/2014/main" id="{5C7C1B85-3D21-47E0-A849-BAE878000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017" y="3409838"/>
            <a:ext cx="290511" cy="185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fontAlgn="t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Rectangle 144">
            <a:extLst>
              <a:ext uri="{FF2B5EF4-FFF2-40B4-BE49-F238E27FC236}">
                <a16:creationId xmlns:a16="http://schemas.microsoft.com/office/drawing/2014/main" id="{49A3E2EB-A2B9-4067-B403-DEA64792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73" y="5615587"/>
            <a:ext cx="3708197" cy="463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zh-CN" sz="22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十字链表</a:t>
            </a:r>
          </a:p>
        </p:txBody>
      </p:sp>
      <p:graphicFrame>
        <p:nvGraphicFramePr>
          <p:cNvPr id="85" name="Group 145">
            <a:extLst>
              <a:ext uri="{FF2B5EF4-FFF2-40B4-BE49-F238E27FC236}">
                <a16:creationId xmlns:a16="http://schemas.microsoft.com/office/drawing/2014/main" id="{D069A31B-F3E4-4A51-8CC6-868BD095A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265634"/>
              </p:ext>
            </p:extLst>
          </p:nvPr>
        </p:nvGraphicFramePr>
        <p:xfrm>
          <a:off x="5366172" y="4165756"/>
          <a:ext cx="1143000" cy="365760"/>
        </p:xfrm>
        <a:graphic>
          <a:graphicData uri="http://schemas.openxmlformats.org/drawingml/2006/table">
            <a:tbl>
              <a:tblPr/>
              <a:tblGrid>
                <a:gridCol w="32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roup 157">
            <a:extLst>
              <a:ext uri="{FF2B5EF4-FFF2-40B4-BE49-F238E27FC236}">
                <a16:creationId xmlns:a16="http://schemas.microsoft.com/office/drawing/2014/main" id="{EA7BB3BC-76F1-4150-8EDD-1DC693BBF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31409"/>
              </p:ext>
            </p:extLst>
          </p:nvPr>
        </p:nvGraphicFramePr>
        <p:xfrm>
          <a:off x="5373792" y="3278344"/>
          <a:ext cx="1143000" cy="36576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169">
            <a:extLst>
              <a:ext uri="{FF2B5EF4-FFF2-40B4-BE49-F238E27FC236}">
                <a16:creationId xmlns:a16="http://schemas.microsoft.com/office/drawing/2014/main" id="{76E36709-3D29-4020-AB22-2420E875F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30559"/>
              </p:ext>
            </p:extLst>
          </p:nvPr>
        </p:nvGraphicFramePr>
        <p:xfrm>
          <a:off x="5366172" y="4851556"/>
          <a:ext cx="1143000" cy="365760"/>
        </p:xfrm>
        <a:graphic>
          <a:graphicData uri="http://schemas.openxmlformats.org/drawingml/2006/table">
            <a:tbl>
              <a:tblPr/>
              <a:tblGrid>
                <a:gridCol w="32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199">
            <a:extLst>
              <a:ext uri="{FF2B5EF4-FFF2-40B4-BE49-F238E27FC236}">
                <a16:creationId xmlns:a16="http://schemas.microsoft.com/office/drawing/2014/main" id="{FF77446B-763B-4494-A22B-6EB4E8B73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88612"/>
              </p:ext>
            </p:extLst>
          </p:nvPr>
        </p:nvGraphicFramePr>
        <p:xfrm>
          <a:off x="6890172" y="4851556"/>
          <a:ext cx="1143000" cy="33382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Line 211">
            <a:extLst>
              <a:ext uri="{FF2B5EF4-FFF2-40B4-BE49-F238E27FC236}">
                <a16:creationId xmlns:a16="http://schemas.microsoft.com/office/drawing/2014/main" id="{AF62678E-6B26-445B-AE75-4D95133D2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141" y="3448365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3" name="Line 212">
            <a:extLst>
              <a:ext uri="{FF2B5EF4-FFF2-40B4-BE49-F238E27FC236}">
                <a16:creationId xmlns:a16="http://schemas.microsoft.com/office/drawing/2014/main" id="{1C2B2722-4442-4497-966A-E2F189F02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971" y="3394934"/>
            <a:ext cx="1904365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99" name="Group 233">
            <a:extLst>
              <a:ext uri="{FF2B5EF4-FFF2-40B4-BE49-F238E27FC236}">
                <a16:creationId xmlns:a16="http://schemas.microsoft.com/office/drawing/2014/main" id="{4AED6A47-0892-40CF-8BA8-B18D3E7E8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359552"/>
              </p:ext>
            </p:extLst>
          </p:nvPr>
        </p:nvGraphicFramePr>
        <p:xfrm>
          <a:off x="3842172" y="4851556"/>
          <a:ext cx="1143000" cy="365760"/>
        </p:xfrm>
        <a:graphic>
          <a:graphicData uri="http://schemas.openxmlformats.org/drawingml/2006/table">
            <a:tbl>
              <a:tblPr/>
              <a:tblGrid>
                <a:gridCol w="325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81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Line 245">
            <a:extLst>
              <a:ext uri="{FF2B5EF4-FFF2-40B4-BE49-F238E27FC236}">
                <a16:creationId xmlns:a16="http://schemas.microsoft.com/office/drawing/2014/main" id="{BA0397C7-C301-47AE-A406-33C8B8122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4972" y="495474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1" name="Line 246">
            <a:extLst>
              <a:ext uri="{FF2B5EF4-FFF2-40B4-BE49-F238E27FC236}">
                <a16:creationId xmlns:a16="http://schemas.microsoft.com/office/drawing/2014/main" id="{216A8B94-4E4F-4003-A6C7-4BF07F5E4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9141" y="4357029"/>
            <a:ext cx="198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2" name="Line 247">
            <a:extLst>
              <a:ext uri="{FF2B5EF4-FFF2-40B4-BE49-F238E27FC236}">
                <a16:creationId xmlns:a16="http://schemas.microsoft.com/office/drawing/2014/main" id="{223E7045-AF69-4E06-9D32-5E4FE7874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8972" y="500395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3" name="Line 248">
            <a:extLst>
              <a:ext uri="{FF2B5EF4-FFF2-40B4-BE49-F238E27FC236}">
                <a16:creationId xmlns:a16="http://schemas.microsoft.com/office/drawing/2014/main" id="{5EF53CA3-E6FC-4C10-B210-40E9A9C90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2972" y="500395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4" name="Line 249">
            <a:extLst>
              <a:ext uri="{FF2B5EF4-FFF2-40B4-BE49-F238E27FC236}">
                <a16:creationId xmlns:a16="http://schemas.microsoft.com/office/drawing/2014/main" id="{C64E274D-92E7-4359-9A03-25F1C3E33D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8172" y="4345144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5" name="Line 250">
            <a:extLst>
              <a:ext uri="{FF2B5EF4-FFF2-40B4-BE49-F238E27FC236}">
                <a16:creationId xmlns:a16="http://schemas.microsoft.com/office/drawing/2014/main" id="{D6B47B84-92DE-426F-9487-D630BCC33B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48" y="3503120"/>
            <a:ext cx="27424" cy="68962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106" name="Group 251">
            <a:extLst>
              <a:ext uri="{FF2B5EF4-FFF2-40B4-BE49-F238E27FC236}">
                <a16:creationId xmlns:a16="http://schemas.microsoft.com/office/drawing/2014/main" id="{DD86D392-D6B4-4DC0-8C53-7D560C0D8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83424"/>
              </p:ext>
            </p:extLst>
          </p:nvPr>
        </p:nvGraphicFramePr>
        <p:xfrm>
          <a:off x="8337337" y="3238925"/>
          <a:ext cx="1143000" cy="333820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7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Line 263">
            <a:extLst>
              <a:ext uri="{FF2B5EF4-FFF2-40B4-BE49-F238E27FC236}">
                <a16:creationId xmlns:a16="http://schemas.microsoft.com/office/drawing/2014/main" id="{D5E3527B-A713-4B17-ADBA-2DDB707253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341" y="3692002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8" name="Line 264">
            <a:extLst>
              <a:ext uri="{FF2B5EF4-FFF2-40B4-BE49-F238E27FC236}">
                <a16:creationId xmlns:a16="http://schemas.microsoft.com/office/drawing/2014/main" id="{843BF550-BE67-440B-829D-38D201E0A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8341" y="3700894"/>
            <a:ext cx="5831" cy="110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9" name="Line 265">
            <a:extLst>
              <a:ext uri="{FF2B5EF4-FFF2-40B4-BE49-F238E27FC236}">
                <a16:creationId xmlns:a16="http://schemas.microsoft.com/office/drawing/2014/main" id="{29119437-C43C-476B-A5E0-9ACBA4671F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9097" y="3031355"/>
            <a:ext cx="14751" cy="9470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0" name="Line 266">
            <a:extLst>
              <a:ext uri="{FF2B5EF4-FFF2-40B4-BE49-F238E27FC236}">
                <a16:creationId xmlns:a16="http://schemas.microsoft.com/office/drawing/2014/main" id="{A196A4C8-5223-4E12-96CA-4508B3E50A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2694" y="3010324"/>
            <a:ext cx="2876877" cy="78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1" name="Line 267">
            <a:extLst>
              <a:ext uri="{FF2B5EF4-FFF2-40B4-BE49-F238E27FC236}">
                <a16:creationId xmlns:a16="http://schemas.microsoft.com/office/drawing/2014/main" id="{F9EC3A60-1416-4E9D-B4E5-496DA47BD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572" y="3010325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2" name="Line 268">
            <a:extLst>
              <a:ext uri="{FF2B5EF4-FFF2-40B4-BE49-F238E27FC236}">
                <a16:creationId xmlns:a16="http://schemas.microsoft.com/office/drawing/2014/main" id="{F5DE6FE8-C654-4A99-9210-F10C2BD23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0172" y="4573744"/>
            <a:ext cx="449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3" name="Line 269">
            <a:extLst>
              <a:ext uri="{FF2B5EF4-FFF2-40B4-BE49-F238E27FC236}">
                <a16:creationId xmlns:a16="http://schemas.microsoft.com/office/drawing/2014/main" id="{A1876C95-6A96-4DF8-9C99-0BE946D3C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5972" y="457374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4" name="Line 270">
            <a:extLst>
              <a:ext uri="{FF2B5EF4-FFF2-40B4-BE49-F238E27FC236}">
                <a16:creationId xmlns:a16="http://schemas.microsoft.com/office/drawing/2014/main" id="{E992D5EA-6684-44FC-8D72-651CA197A8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3971" y="5003956"/>
            <a:ext cx="9365" cy="331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5" name="Line 271">
            <a:extLst>
              <a:ext uri="{FF2B5EF4-FFF2-40B4-BE49-F238E27FC236}">
                <a16:creationId xmlns:a16="http://schemas.microsoft.com/office/drawing/2014/main" id="{DCA941E1-961D-4B51-98B5-74DF7C3F7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3972" y="5335744"/>
            <a:ext cx="609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6" name="Line 272">
            <a:extLst>
              <a:ext uri="{FF2B5EF4-FFF2-40B4-BE49-F238E27FC236}">
                <a16:creationId xmlns:a16="http://schemas.microsoft.com/office/drawing/2014/main" id="{DD139A6A-A236-430F-AA19-F6365B4195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78380" y="3578968"/>
            <a:ext cx="21592" cy="1756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7" name="Text Box 273">
            <a:extLst>
              <a:ext uri="{FF2B5EF4-FFF2-40B4-BE49-F238E27FC236}">
                <a16:creationId xmlns:a16="http://schemas.microsoft.com/office/drawing/2014/main" id="{1AB14178-0673-4BFD-80CD-9C3FCAD85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25" y="1402895"/>
            <a:ext cx="8785225" cy="1133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以邻接表为基础，扩展结点属性成起止结点序号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再添加逆邻接表信息</a:t>
            </a:r>
          </a:p>
        </p:txBody>
      </p:sp>
    </p:spTree>
    <p:extLst>
      <p:ext uri="{BB962C8B-B14F-4D97-AF65-F5344CB8AC3E}">
        <p14:creationId xmlns:p14="http://schemas.microsoft.com/office/powerpoint/2010/main" val="194965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160">
            <a:extLst>
              <a:ext uri="{FF2B5EF4-FFF2-40B4-BE49-F238E27FC236}">
                <a16:creationId xmlns:a16="http://schemas.microsoft.com/office/drawing/2014/main" id="{9F369DB6-F8F9-4538-B613-7E2EFCB1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77" y="2990095"/>
            <a:ext cx="7416800" cy="8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en-US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）每个顶点有一个头结点。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2629" y="3995288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头结点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54023" y="4821710"/>
            <a:ext cx="7074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：顶点信息；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firstedge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：指向第一条依附于该顶点的边。 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13C859-E06A-4FDE-A64F-FC42CF8C6CE6}"/>
              </a:ext>
            </a:extLst>
          </p:cNvPr>
          <p:cNvSpPr txBox="1"/>
          <p:nvPr/>
        </p:nvSpPr>
        <p:spPr>
          <a:xfrm>
            <a:off x="459549" y="2603974"/>
            <a:ext cx="8871856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4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（无向图）</a:t>
            </a:r>
            <a:r>
              <a:rPr lang="zh-CN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邻接多重表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441" y="3820638"/>
            <a:ext cx="3976159" cy="800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4061"/>
            <a:ext cx="12232640" cy="12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2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Box 160">
            <a:extLst>
              <a:ext uri="{FF2B5EF4-FFF2-40B4-BE49-F238E27FC236}">
                <a16:creationId xmlns:a16="http://schemas.microsoft.com/office/drawing/2014/main" id="{9F369DB6-F8F9-4538-B613-7E2EFCB1B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077" y="2990095"/>
            <a:ext cx="7416800" cy="8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en-US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）每一条边有一个表结点。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82629" y="3995288"/>
            <a:ext cx="1210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表结点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2629" y="4650832"/>
            <a:ext cx="87002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其中：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mark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标志域，可用以标记该条边是否被搜索过；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jvex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：该条边依附的两个顶点在顶点数组的位置；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ilink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：指向下一条依附于顶点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的边；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jlink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：指向下一条依附于顶点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vj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的边。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13C859-E06A-4FDE-A64F-FC42CF8C6CE6}"/>
              </a:ext>
            </a:extLst>
          </p:cNvPr>
          <p:cNvSpPr txBox="1"/>
          <p:nvPr/>
        </p:nvSpPr>
        <p:spPr>
          <a:xfrm>
            <a:off x="459549" y="2603974"/>
            <a:ext cx="8871856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4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（无向图）</a:t>
            </a:r>
            <a:r>
              <a:rPr lang="zh-CN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邻接多重表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061"/>
            <a:ext cx="12232640" cy="1297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488" y="3911328"/>
            <a:ext cx="7788170" cy="62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31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14">
            <a:extLst>
              <a:ext uri="{FF2B5EF4-FFF2-40B4-BE49-F238E27FC236}">
                <a16:creationId xmlns:a16="http://schemas.microsoft.com/office/drawing/2014/main" id="{24F2234A-460F-4FB4-9797-11F87D559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54" y="1810103"/>
            <a:ext cx="6662737" cy="395326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由顶点集合与边的集合组成的图称为无向图。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例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G2={V2,E2},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V2={1,2,3,4,5,6}, 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E2={(1,3),(1,5),(3,5),(4,6)}</a:t>
            </a:r>
          </a:p>
          <a:p>
            <a:pPr fontAlgn="base">
              <a:lnSpc>
                <a:spcPct val="150000"/>
              </a:lnSpc>
              <a:spcBef>
                <a:spcPts val="2400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表示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互为邻接点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 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依附于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b, (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相关联。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385203F-B86F-4775-BDE4-8E543D7306FB}"/>
              </a:ext>
            </a:extLst>
          </p:cNvPr>
          <p:cNvGrpSpPr/>
          <p:nvPr/>
        </p:nvGrpSpPr>
        <p:grpSpPr>
          <a:xfrm>
            <a:off x="8870991" y="2510273"/>
            <a:ext cx="1981200" cy="1676400"/>
            <a:chOff x="6838950" y="1630363"/>
            <a:chExt cx="1981200" cy="1676400"/>
          </a:xfrm>
        </p:grpSpPr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6769979D-9283-42B0-8081-ADA4E15CC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0" y="16303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1D22A1D9-DB4C-4866-9E6C-911841337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8150" y="16303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035437C6-224E-4F4A-9C6C-66EF3C8F6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0" y="29257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C99E480-E636-443B-9D7A-B947D3465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5750" y="29257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23DC13F3-2A99-4D3E-AE22-6EEECEEC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8550" y="23161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3E594FF6-0620-4845-8C95-65429D585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1350" y="2011363"/>
              <a:ext cx="0" cy="9144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49317A96-3A65-4C73-8DBB-36D4EA66F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3750" y="2011363"/>
              <a:ext cx="3810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753206F2-71AA-4E3F-B81D-62A855E12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19950" y="2620963"/>
              <a:ext cx="304800" cy="3810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C8D6EA42-7CBE-45D0-A865-192C8A26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9150" y="231616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20000"/>
                </a:lnSpc>
                <a:spcBef>
                  <a:spcPct val="25824"/>
                </a:spcBef>
                <a:spcAft>
                  <a:spcPts val="26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A48687FD-A9CB-44CB-B197-43ED05899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0550" y="2620963"/>
              <a:ext cx="304800" cy="3048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20000"/>
                </a:lnSpc>
                <a:spcBef>
                  <a:spcPts val="26"/>
                </a:spcBef>
                <a:spcAft>
                  <a:spcPts val="26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99681778-7A2B-47A3-B814-F4DE78FF16AC}"/>
              </a:ext>
            </a:extLst>
          </p:cNvPr>
          <p:cNvSpPr txBox="1"/>
          <p:nvPr/>
        </p:nvSpPr>
        <p:spPr>
          <a:xfrm>
            <a:off x="988897" y="1056465"/>
            <a:ext cx="887269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3.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无向图、边（无向边）：</a:t>
            </a: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84A28ABB-1871-4392-B07F-938EC637C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255" y="4389976"/>
            <a:ext cx="577401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  <a:spcBef>
                <a:spcPct val="25824"/>
              </a:spcBef>
              <a:spcAft>
                <a:spcPts val="26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G2</a:t>
            </a:r>
            <a:endParaRPr lang="en-US" altLang="zh-CN" sz="24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61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107">
            <a:extLst>
              <a:ext uri="{FF2B5EF4-FFF2-40B4-BE49-F238E27FC236}">
                <a16:creationId xmlns:a16="http://schemas.microsoft.com/office/drawing/2014/main" id="{6E80FB54-945C-48DF-AF3A-5C4BDCD5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91" y="2709138"/>
            <a:ext cx="9192079" cy="49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无向图邻接多重表存储表示的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数据类型定义</a:t>
            </a:r>
          </a:p>
        </p:txBody>
      </p:sp>
      <p:sp>
        <p:nvSpPr>
          <p:cNvPr id="2" name="矩形 1"/>
          <p:cNvSpPr/>
          <p:nvPr/>
        </p:nvSpPr>
        <p:spPr>
          <a:xfrm>
            <a:off x="1510300" y="3404118"/>
            <a:ext cx="10139833" cy="31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 MAX_VERTEXT_NUM 20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enum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unvisited,visited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visitedIf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visitedIf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mark;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访问标记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ivex,jvex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该边依附的两个顶点的位置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ilink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,*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jlink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分别指向依附于这两个顶点的下一条边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3983"/>
            <a:ext cx="12232640" cy="12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8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>
            <a:extLst>
              <a:ext uri="{FF2B5EF4-FFF2-40B4-BE49-F238E27FC236}">
                <a16:creationId xmlns:a16="http://schemas.microsoft.com/office/drawing/2014/main" id="{90171B02-6FA4-47AD-9B0B-7A1446E9A9AF}"/>
              </a:ext>
            </a:extLst>
          </p:cNvPr>
          <p:cNvSpPr txBox="1"/>
          <p:nvPr/>
        </p:nvSpPr>
        <p:spPr>
          <a:xfrm>
            <a:off x="616632" y="1122284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无向图邻接多重表存储表示的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数据类型定义</a:t>
            </a:r>
          </a:p>
        </p:txBody>
      </p:sp>
      <p:sp>
        <p:nvSpPr>
          <p:cNvPr id="3" name="矩形 2"/>
          <p:cNvSpPr/>
          <p:nvPr/>
        </p:nvSpPr>
        <p:spPr>
          <a:xfrm>
            <a:off x="1574798" y="2026298"/>
            <a:ext cx="926253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VertexType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data;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firstedge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指向第一条依附于该顶点边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VexBox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adjmullist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[MAX_VERTEXT_NUM];</a:t>
            </a:r>
          </a:p>
          <a:p>
            <a:pPr lvl="1">
              <a:lnSpc>
                <a:spcPct val="120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vexnum,edgenum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//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无向图的当前顶点数和边数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AMLGraph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45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">
            <a:extLst>
              <a:ext uri="{FF2B5EF4-FFF2-40B4-BE49-F238E27FC236}">
                <a16:creationId xmlns:a16="http://schemas.microsoft.com/office/drawing/2014/main" id="{DC25C8BD-4DFE-4682-8A65-0AA5352DA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13" y="931071"/>
            <a:ext cx="43481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8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lang="zh-CN" altLang="en-US" sz="28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（无向图）</a:t>
            </a:r>
            <a:r>
              <a:rPr lang="zh-CN" altLang="zh-CN" sz="28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邻接多重表</a:t>
            </a:r>
            <a:endParaRPr lang="zh-CN" altLang="en-US" sz="2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09E60089-B2AD-4FBD-AC50-64A15D7C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576" y="102796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Oval 4">
            <a:extLst>
              <a:ext uri="{FF2B5EF4-FFF2-40B4-BE49-F238E27FC236}">
                <a16:creationId xmlns:a16="http://schemas.microsoft.com/office/drawing/2014/main" id="{446D76EB-44EA-4828-95B0-B042F942C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776" y="1867753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Oval 5">
            <a:extLst>
              <a:ext uri="{FF2B5EF4-FFF2-40B4-BE49-F238E27FC236}">
                <a16:creationId xmlns:a16="http://schemas.microsoft.com/office/drawing/2014/main" id="{567790CB-3F5F-4611-AB47-97EC1455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576" y="1867753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Oval 6">
            <a:extLst>
              <a:ext uri="{FF2B5EF4-FFF2-40B4-BE49-F238E27FC236}">
                <a16:creationId xmlns:a16="http://schemas.microsoft.com/office/drawing/2014/main" id="{8B8D6B70-9EC5-4455-8E54-F059362B1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776" y="102796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Oval 7">
            <a:extLst>
              <a:ext uri="{FF2B5EF4-FFF2-40B4-BE49-F238E27FC236}">
                <a16:creationId xmlns:a16="http://schemas.microsoft.com/office/drawing/2014/main" id="{51501866-FD90-41CC-BA41-C562ECD7E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576" y="102796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64" name="Oval 8">
            <a:extLst>
              <a:ext uri="{FF2B5EF4-FFF2-40B4-BE49-F238E27FC236}">
                <a16:creationId xmlns:a16="http://schemas.microsoft.com/office/drawing/2014/main" id="{6A197897-CBD3-402D-AB9D-D9B4F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576" y="1867753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9464D4C1-79B2-4BEE-BBC7-71D509978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976" y="1408966"/>
            <a:ext cx="0" cy="4587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5C9A10B5-54C1-4C96-8825-5D321FFEA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776" y="-746432"/>
            <a:ext cx="383438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Line 11">
            <a:extLst>
              <a:ext uri="{FF2B5EF4-FFF2-40B4-BE49-F238E27FC236}">
                <a16:creationId xmlns:a16="http://schemas.microsoft.com/office/drawing/2014/main" id="{6847512C-4378-4E72-BBFD-593774103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5576" y="125656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8570EAA4-EE1B-4C50-A8AE-141EF43DBE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5576" y="1332766"/>
            <a:ext cx="533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9" name="Line 13">
            <a:extLst>
              <a:ext uri="{FF2B5EF4-FFF2-40B4-BE49-F238E27FC236}">
                <a16:creationId xmlns:a16="http://schemas.microsoft.com/office/drawing/2014/main" id="{B1F74494-1193-4B1C-A80A-3A07F9404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5176" y="140896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" name="Line 14">
            <a:extLst>
              <a:ext uri="{FF2B5EF4-FFF2-40B4-BE49-F238E27FC236}">
                <a16:creationId xmlns:a16="http://schemas.microsoft.com/office/drawing/2014/main" id="{D8618460-69B6-48E1-80CE-FE90A1DA7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0976" y="1408966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656130D0-A11A-404C-84A0-82A13EFDA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651" y="-86549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72" name="Group 16">
            <a:extLst>
              <a:ext uri="{FF2B5EF4-FFF2-40B4-BE49-F238E27FC236}">
                <a16:creationId xmlns:a16="http://schemas.microsoft.com/office/drawing/2014/main" id="{BED9955B-55B9-432F-AD8A-1EBEF1E2E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692730"/>
              </p:ext>
            </p:extLst>
          </p:nvPr>
        </p:nvGraphicFramePr>
        <p:xfrm>
          <a:off x="2437789" y="3044074"/>
          <a:ext cx="914400" cy="255156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E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F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209550" marR="5715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3" name="Group 39">
            <a:extLst>
              <a:ext uri="{FF2B5EF4-FFF2-40B4-BE49-F238E27FC236}">
                <a16:creationId xmlns:a16="http://schemas.microsoft.com/office/drawing/2014/main" id="{195939C4-F91D-45A8-A343-C859E34DC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02132"/>
              </p:ext>
            </p:extLst>
          </p:nvPr>
        </p:nvGraphicFramePr>
        <p:xfrm>
          <a:off x="4114189" y="3120274"/>
          <a:ext cx="2057400" cy="365125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53">
            <a:extLst>
              <a:ext uri="{FF2B5EF4-FFF2-40B4-BE49-F238E27FC236}">
                <a16:creationId xmlns:a16="http://schemas.microsoft.com/office/drawing/2014/main" id="{340C8BFE-ACF4-4656-95C9-A521D0081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759977"/>
              </p:ext>
            </p:extLst>
          </p:nvPr>
        </p:nvGraphicFramePr>
        <p:xfrm>
          <a:off x="4114189" y="4339474"/>
          <a:ext cx="2057400" cy="365125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Group 67">
            <a:extLst>
              <a:ext uri="{FF2B5EF4-FFF2-40B4-BE49-F238E27FC236}">
                <a16:creationId xmlns:a16="http://schemas.microsoft.com/office/drawing/2014/main" id="{1BF5C307-264A-4C8C-ACE7-790BBE445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32860"/>
              </p:ext>
            </p:extLst>
          </p:nvPr>
        </p:nvGraphicFramePr>
        <p:xfrm>
          <a:off x="4114189" y="3729874"/>
          <a:ext cx="2057400" cy="365125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roup 81">
            <a:extLst>
              <a:ext uri="{FF2B5EF4-FFF2-40B4-BE49-F238E27FC236}">
                <a16:creationId xmlns:a16="http://schemas.microsoft.com/office/drawing/2014/main" id="{6A37527F-D8E5-4BF9-8305-A18327456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90405"/>
              </p:ext>
            </p:extLst>
          </p:nvPr>
        </p:nvGraphicFramePr>
        <p:xfrm>
          <a:off x="4114189" y="4949074"/>
          <a:ext cx="2057400" cy="365125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roup 95">
            <a:extLst>
              <a:ext uri="{FF2B5EF4-FFF2-40B4-BE49-F238E27FC236}">
                <a16:creationId xmlns:a16="http://schemas.microsoft.com/office/drawing/2014/main" id="{61486B0F-D27F-4688-9FEC-4036B428C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16948"/>
              </p:ext>
            </p:extLst>
          </p:nvPr>
        </p:nvGraphicFramePr>
        <p:xfrm>
          <a:off x="4114189" y="5558674"/>
          <a:ext cx="2057400" cy="365125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roup 109">
            <a:extLst>
              <a:ext uri="{FF2B5EF4-FFF2-40B4-BE49-F238E27FC236}">
                <a16:creationId xmlns:a16="http://schemas.microsoft.com/office/drawing/2014/main" id="{B6289C52-1CFE-4177-A6C5-959513F2A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282741"/>
              </p:ext>
            </p:extLst>
          </p:nvPr>
        </p:nvGraphicFramePr>
        <p:xfrm>
          <a:off x="4114189" y="6168274"/>
          <a:ext cx="2057400" cy="365125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5824"/>
                        </a:spcBef>
                        <a:spcAft>
                          <a:spcPct val="25824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marL="1524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Line 123">
            <a:extLst>
              <a:ext uri="{FF2B5EF4-FFF2-40B4-BE49-F238E27FC236}">
                <a16:creationId xmlns:a16="http://schemas.microsoft.com/office/drawing/2014/main" id="{11D40C7D-38AD-4668-9929-31ED9AC25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9789" y="3272674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0" name="Line 124">
            <a:extLst>
              <a:ext uri="{FF2B5EF4-FFF2-40B4-BE49-F238E27FC236}">
                <a16:creationId xmlns:a16="http://schemas.microsoft.com/office/drawing/2014/main" id="{6DD1685C-4538-421A-8C58-C921C335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9789" y="3348874"/>
            <a:ext cx="8382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1" name="Line 125">
            <a:extLst>
              <a:ext uri="{FF2B5EF4-FFF2-40B4-BE49-F238E27FC236}">
                <a16:creationId xmlns:a16="http://schemas.microsoft.com/office/drawing/2014/main" id="{BC176C00-9AC5-4862-A292-188083C9F2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9789" y="3806074"/>
            <a:ext cx="8382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2" name="Line 126">
            <a:extLst>
              <a:ext uri="{FF2B5EF4-FFF2-40B4-BE49-F238E27FC236}">
                <a16:creationId xmlns:a16="http://schemas.microsoft.com/office/drawing/2014/main" id="{A82D08D8-D060-4F09-8315-D518E0C0D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9789" y="4644274"/>
            <a:ext cx="8382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3" name="Line 127">
            <a:extLst>
              <a:ext uri="{FF2B5EF4-FFF2-40B4-BE49-F238E27FC236}">
                <a16:creationId xmlns:a16="http://schemas.microsoft.com/office/drawing/2014/main" id="{7F53C7C2-835D-49E4-AB3E-F536690B6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9789" y="5101474"/>
            <a:ext cx="83820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4" name="Line 128">
            <a:extLst>
              <a:ext uri="{FF2B5EF4-FFF2-40B4-BE49-F238E27FC236}">
                <a16:creationId xmlns:a16="http://schemas.microsoft.com/office/drawing/2014/main" id="{56A97671-EAF6-4763-9210-9F5FF1109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9789" y="5634874"/>
            <a:ext cx="8382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5" name="Line 129">
            <a:extLst>
              <a:ext uri="{FF2B5EF4-FFF2-40B4-BE49-F238E27FC236}">
                <a16:creationId xmlns:a16="http://schemas.microsoft.com/office/drawing/2014/main" id="{3D71FD67-A083-4F74-B42B-5AEA3485E8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989" y="3294899"/>
            <a:ext cx="0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6" name="Line 130">
            <a:extLst>
              <a:ext uri="{FF2B5EF4-FFF2-40B4-BE49-F238E27FC236}">
                <a16:creationId xmlns:a16="http://schemas.microsoft.com/office/drawing/2014/main" id="{7DF66532-E6A5-45D5-999D-228FA2203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989" y="3904499"/>
            <a:ext cx="0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7" name="Line 131">
            <a:extLst>
              <a:ext uri="{FF2B5EF4-FFF2-40B4-BE49-F238E27FC236}">
                <a16:creationId xmlns:a16="http://schemas.microsoft.com/office/drawing/2014/main" id="{3FD809CE-8C70-474D-9157-E850F82EC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989" y="4514099"/>
            <a:ext cx="0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8" name="Line 132">
            <a:extLst>
              <a:ext uri="{FF2B5EF4-FFF2-40B4-BE49-F238E27FC236}">
                <a16:creationId xmlns:a16="http://schemas.microsoft.com/office/drawing/2014/main" id="{29BB5376-FA20-4829-B0CE-EE3000794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989" y="5123699"/>
            <a:ext cx="0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9" name="Line 133">
            <a:extLst>
              <a:ext uri="{FF2B5EF4-FFF2-40B4-BE49-F238E27FC236}">
                <a16:creationId xmlns:a16="http://schemas.microsoft.com/office/drawing/2014/main" id="{7567CEC5-0703-4D41-9708-6DB3783A1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989" y="327267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0" name="Line 134">
            <a:extLst>
              <a:ext uri="{FF2B5EF4-FFF2-40B4-BE49-F238E27FC236}">
                <a16:creationId xmlns:a16="http://schemas.microsoft.com/office/drawing/2014/main" id="{4ED525DF-5326-4635-95EF-EFD6B4FFE4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186" y="3272673"/>
            <a:ext cx="24995" cy="12192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1" name="Line 135">
            <a:extLst>
              <a:ext uri="{FF2B5EF4-FFF2-40B4-BE49-F238E27FC236}">
                <a16:creationId xmlns:a16="http://schemas.microsoft.com/office/drawing/2014/main" id="{B1A908A3-3A45-4A7E-BB6A-2B30010B3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1589" y="449187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2" name="Line 136">
            <a:extLst>
              <a:ext uri="{FF2B5EF4-FFF2-40B4-BE49-F238E27FC236}">
                <a16:creationId xmlns:a16="http://schemas.microsoft.com/office/drawing/2014/main" id="{1846BCA8-105D-4099-8925-ED704265C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989" y="456807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3" name="Line 137">
            <a:extLst>
              <a:ext uri="{FF2B5EF4-FFF2-40B4-BE49-F238E27FC236}">
                <a16:creationId xmlns:a16="http://schemas.microsoft.com/office/drawing/2014/main" id="{D64BE7A6-CB45-4AC6-AEC3-3391178D1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2989" y="479667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4" name="Line 138">
            <a:extLst>
              <a:ext uri="{FF2B5EF4-FFF2-40B4-BE49-F238E27FC236}">
                <a16:creationId xmlns:a16="http://schemas.microsoft.com/office/drawing/2014/main" id="{98914713-F69A-4974-8F97-890DD71D2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189" y="4796674"/>
            <a:ext cx="0" cy="914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5" name="Line 139">
            <a:extLst>
              <a:ext uri="{FF2B5EF4-FFF2-40B4-BE49-F238E27FC236}">
                <a16:creationId xmlns:a16="http://schemas.microsoft.com/office/drawing/2014/main" id="{BE2E6663-7F63-4993-BF1C-A9A1B33C20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1589" y="5711074"/>
            <a:ext cx="228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6" name="Text Box 140">
            <a:extLst>
              <a:ext uri="{FF2B5EF4-FFF2-40B4-BE49-F238E27FC236}">
                <a16:creationId xmlns:a16="http://schemas.microsoft.com/office/drawing/2014/main" id="{BD5A1467-B53B-43F0-83A3-B4988BD3B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173" y="2531271"/>
            <a:ext cx="2056973" cy="3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序号 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data </a:t>
            </a:r>
            <a:r>
              <a:rPr lang="en-US" altLang="zh-CN" sz="18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firstedge</a:t>
            </a:r>
            <a:endParaRPr lang="en-US" altLang="zh-CN" sz="18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7" name="Text Box 141">
            <a:extLst>
              <a:ext uri="{FF2B5EF4-FFF2-40B4-BE49-F238E27FC236}">
                <a16:creationId xmlns:a16="http://schemas.microsoft.com/office/drawing/2014/main" id="{CD88860C-17AF-46DB-9D7C-36D49B09E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322" y="2952392"/>
            <a:ext cx="790601" cy="3711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(A,B)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(A,C)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(B,C)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(B,D)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(C,D)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(E,F)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" name="Text Box 142">
            <a:extLst>
              <a:ext uri="{FF2B5EF4-FFF2-40B4-BE49-F238E27FC236}">
                <a16:creationId xmlns:a16="http://schemas.microsoft.com/office/drawing/2014/main" id="{D4C4C8DD-7655-4C77-97A5-2E859C126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3790" y="2952392"/>
            <a:ext cx="2789546" cy="363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隐含的链接表：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     (1,2)     (1,3)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    (1,2)      (2,3)     (2,4)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    (1,3)     (2,3)     (3,4)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     (2,4)    (3,4)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     (5,6)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     (5,6)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Line 143">
            <a:extLst>
              <a:ext uri="{FF2B5EF4-FFF2-40B4-BE49-F238E27FC236}">
                <a16:creationId xmlns:a16="http://schemas.microsoft.com/office/drawing/2014/main" id="{FDAF1F28-38E8-45B4-BDC6-8EDEC15DD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7428" y="5870084"/>
            <a:ext cx="232386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1" name="Line 144">
            <a:extLst>
              <a:ext uri="{FF2B5EF4-FFF2-40B4-BE49-F238E27FC236}">
                <a16:creationId xmlns:a16="http://schemas.microsoft.com/office/drawing/2014/main" id="{DC498D22-D85B-4A6D-9BB8-9D4D2A29F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2206" y="4322541"/>
            <a:ext cx="232386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2" name="Line 145">
            <a:extLst>
              <a:ext uri="{FF2B5EF4-FFF2-40B4-BE49-F238E27FC236}">
                <a16:creationId xmlns:a16="http://schemas.microsoft.com/office/drawing/2014/main" id="{1C8FF37E-0072-41F0-8241-75447B2515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779" y="3750940"/>
            <a:ext cx="243683" cy="6375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3" name="Line 146">
            <a:extLst>
              <a:ext uri="{FF2B5EF4-FFF2-40B4-BE49-F238E27FC236}">
                <a16:creationId xmlns:a16="http://schemas.microsoft.com/office/drawing/2014/main" id="{145F7225-65D9-49C2-AA2E-8B40DE3018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2206" y="6350836"/>
            <a:ext cx="232386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4" name="Line 147">
            <a:extLst>
              <a:ext uri="{FF2B5EF4-FFF2-40B4-BE49-F238E27FC236}">
                <a16:creationId xmlns:a16="http://schemas.microsoft.com/office/drawing/2014/main" id="{1BE64053-C6C2-4979-8EAE-128DA01AA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9536" y="4311006"/>
            <a:ext cx="296936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5" name="Line 148">
            <a:extLst>
              <a:ext uri="{FF2B5EF4-FFF2-40B4-BE49-F238E27FC236}">
                <a16:creationId xmlns:a16="http://schemas.microsoft.com/office/drawing/2014/main" id="{801197F1-507A-4937-9DCB-D671180E1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08552" y="4817817"/>
            <a:ext cx="232386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6" name="Line 149">
            <a:extLst>
              <a:ext uri="{FF2B5EF4-FFF2-40B4-BE49-F238E27FC236}">
                <a16:creationId xmlns:a16="http://schemas.microsoft.com/office/drawing/2014/main" id="{43559CE6-98F0-401F-8B29-B67872202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4835" y="4831687"/>
            <a:ext cx="232386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7" name="Line 150">
            <a:extLst>
              <a:ext uri="{FF2B5EF4-FFF2-40B4-BE49-F238E27FC236}">
                <a16:creationId xmlns:a16="http://schemas.microsoft.com/office/drawing/2014/main" id="{055EDCA4-5B1E-4829-8D7D-6E514C3A9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4645" y="5358119"/>
            <a:ext cx="232386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8" name="Line 151">
            <a:extLst>
              <a:ext uri="{FF2B5EF4-FFF2-40B4-BE49-F238E27FC236}">
                <a16:creationId xmlns:a16="http://schemas.microsoft.com/office/drawing/2014/main" id="{7AB70FB1-0CA6-4DD3-AACE-B935BB577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1360" y="4323112"/>
            <a:ext cx="21947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9" name="Line 152">
            <a:extLst>
              <a:ext uri="{FF2B5EF4-FFF2-40B4-BE49-F238E27FC236}">
                <a16:creationId xmlns:a16="http://schemas.microsoft.com/office/drawing/2014/main" id="{66F8F453-0BD1-4F80-9B74-FD4DA9E63A5C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8972" y="3757315"/>
            <a:ext cx="238841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0" name="Line 153">
            <a:extLst>
              <a:ext uri="{FF2B5EF4-FFF2-40B4-BE49-F238E27FC236}">
                <a16:creationId xmlns:a16="http://schemas.microsoft.com/office/drawing/2014/main" id="{D3EF296D-DA31-47A0-A102-C5ECA5DCA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0779" y="4817817"/>
            <a:ext cx="232386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1" name="Line 154">
            <a:extLst>
              <a:ext uri="{FF2B5EF4-FFF2-40B4-BE49-F238E27FC236}">
                <a16:creationId xmlns:a16="http://schemas.microsoft.com/office/drawing/2014/main" id="{F05D3DD2-B0AC-498A-B9C4-F6C1D6A94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4174" y="5327403"/>
            <a:ext cx="232386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2" name="Text Box 155">
            <a:extLst>
              <a:ext uri="{FF2B5EF4-FFF2-40B4-BE49-F238E27FC236}">
                <a16:creationId xmlns:a16="http://schemas.microsoft.com/office/drawing/2014/main" id="{5D159A83-8F09-43EF-8AD8-FD54A04C0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189" y="2737686"/>
            <a:ext cx="2132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ma  vi   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vj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vil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vjl</a:t>
            </a:r>
            <a:endParaRPr lang="en-US" altLang="zh-CN" sz="24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3" name="Text Box 156">
            <a:extLst>
              <a:ext uri="{FF2B5EF4-FFF2-40B4-BE49-F238E27FC236}">
                <a16:creationId xmlns:a16="http://schemas.microsoft.com/office/drawing/2014/main" id="{5EB01107-9035-41D2-B5A9-69042D95D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636" y="3120274"/>
            <a:ext cx="312906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5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68626" y="4038166"/>
            <a:ext cx="2754710" cy="484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3975709" y="3140038"/>
            <a:ext cx="2403797" cy="324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4007591" y="4357601"/>
            <a:ext cx="2403797" cy="324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4023831" y="4968836"/>
            <a:ext cx="2403797" cy="3247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8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9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/>
      <p:bldP spid="3" grpId="0" animBg="1"/>
      <p:bldP spid="114" grpId="0" animBg="1"/>
      <p:bldP spid="115" grpId="0" animBg="1"/>
      <p:bldP spid="1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-5715" y="687070"/>
            <a:ext cx="12201525" cy="33286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" y="300990"/>
            <a:ext cx="1511935" cy="115062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56378" y="4874683"/>
            <a:ext cx="6725920" cy="9048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20000"/>
              </a:lnSpc>
              <a:spcBef>
                <a:spcPts val="26"/>
              </a:spcBef>
              <a:spcAft>
                <a:spcPts val="26"/>
              </a:spcAft>
              <a:defRPr/>
            </a:pPr>
            <a:r>
              <a:rPr lang="en-US" altLang="zh-CN" sz="4400" b="1" dirty="0">
                <a:cs typeface="+mn-ea"/>
                <a:sym typeface="+mn-lt"/>
              </a:rPr>
              <a:t>7.3</a:t>
            </a:r>
            <a:r>
              <a:rPr lang="zh-CN" altLang="en-US" sz="4400" b="1" dirty="0">
                <a:cs typeface="+mn-ea"/>
                <a:sym typeface="+mn-lt"/>
              </a:rPr>
              <a:t>　</a:t>
            </a:r>
            <a:r>
              <a:rPr lang="zh-CN" altLang="en-US" sz="4400" b="1" noProof="1">
                <a:cs typeface="+mn-ea"/>
                <a:sym typeface="+mn-lt"/>
              </a:rPr>
              <a:t>图的遍历</a:t>
            </a:r>
          </a:p>
        </p:txBody>
      </p:sp>
    </p:spTree>
    <p:extLst>
      <p:ext uri="{BB962C8B-B14F-4D97-AF65-F5344CB8AC3E}">
        <p14:creationId xmlns:p14="http://schemas.microsoft.com/office/powerpoint/2010/main" val="38394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38">
            <a:extLst>
              <a:ext uri="{FF2B5EF4-FFF2-40B4-BE49-F238E27FC236}">
                <a16:creationId xmlns:a16="http://schemas.microsoft.com/office/drawing/2014/main" id="{1C6DED28-E787-4814-B075-37A697EE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12" y="747107"/>
            <a:ext cx="8820150" cy="85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zh-CN" altLang="en-US" sz="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图的深度优先搜索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DFS(Depth First Search)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1" name="Oval 3">
            <a:extLst>
              <a:ext uri="{FF2B5EF4-FFF2-40B4-BE49-F238E27FC236}">
                <a16:creationId xmlns:a16="http://schemas.microsoft.com/office/drawing/2014/main" id="{CE996B53-98BA-4307-A7C2-D719D2BBF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78" y="339497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Oval 4">
            <a:extLst>
              <a:ext uri="{FF2B5EF4-FFF2-40B4-BE49-F238E27FC236}">
                <a16:creationId xmlns:a16="http://schemas.microsoft.com/office/drawing/2014/main" id="{58C99238-2837-4F8B-8DA8-C12D1F39C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878" y="339497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FF56682D-6EC8-4138-B821-39DAC650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278" y="248057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52550876-A5FC-4B46-88FA-40ADF4D3C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678" y="255677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Line 7">
            <a:extLst>
              <a:ext uri="{FF2B5EF4-FFF2-40B4-BE49-F238E27FC236}">
                <a16:creationId xmlns:a16="http://schemas.microsoft.com/office/drawing/2014/main" id="{9A783F04-2A2F-4B6C-B4FF-5ADF5481F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3478" y="2937777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F8D53180-A55F-4922-A051-B78E08C1AB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6278" y="2709177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7B417291-9AF0-4279-897F-293F4B99B2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50078" y="2785377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Oval 10">
            <a:extLst>
              <a:ext uri="{FF2B5EF4-FFF2-40B4-BE49-F238E27FC236}">
                <a16:creationId xmlns:a16="http://schemas.microsoft.com/office/drawing/2014/main" id="{3A56FE73-5DD2-4883-BAC8-E2B6D5F6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78" y="263297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63591F09-FB79-475B-9CD3-8952AF31E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878" y="3013977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DB8EBC86-F3A1-47F7-8600-5518FE5933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88078" y="2709177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960C25E1-A951-4694-827A-0A6E1794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078" y="430937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Oval 14">
            <a:extLst>
              <a:ext uri="{FF2B5EF4-FFF2-40B4-BE49-F238E27FC236}">
                <a16:creationId xmlns:a16="http://schemas.microsoft.com/office/drawing/2014/main" id="{1E020747-0AD2-4DB0-9505-49DE2E44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278" y="430937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" name="Line 15">
            <a:extLst>
              <a:ext uri="{FF2B5EF4-FFF2-40B4-BE49-F238E27FC236}">
                <a16:creationId xmlns:a16="http://schemas.microsoft.com/office/drawing/2014/main" id="{9D5DB38D-6FF2-4C6C-AA46-E15F26E55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9078" y="453797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4" name="Line 16">
            <a:extLst>
              <a:ext uri="{FF2B5EF4-FFF2-40B4-BE49-F238E27FC236}">
                <a16:creationId xmlns:a16="http://schemas.microsoft.com/office/drawing/2014/main" id="{70DC0A42-FE1C-444B-822A-34F34E94A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21478" y="3699777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5" name="Line 17">
            <a:extLst>
              <a:ext uri="{FF2B5EF4-FFF2-40B4-BE49-F238E27FC236}">
                <a16:creationId xmlns:a16="http://schemas.microsoft.com/office/drawing/2014/main" id="{783E90CE-C906-4475-BCD4-499695623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6678" y="3775977"/>
            <a:ext cx="152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6" name="Oval 18">
            <a:extLst>
              <a:ext uri="{FF2B5EF4-FFF2-40B4-BE49-F238E27FC236}">
                <a16:creationId xmlns:a16="http://schemas.microsoft.com/office/drawing/2014/main" id="{9B9B2C1D-DA2C-4669-90A4-06730DEE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78" y="3623577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A1DF977B-3678-4CA0-807C-9DBBB72D67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3278" y="3013977"/>
            <a:ext cx="152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8" name="Line 20">
            <a:extLst>
              <a:ext uri="{FF2B5EF4-FFF2-40B4-BE49-F238E27FC236}">
                <a16:creationId xmlns:a16="http://schemas.microsoft.com/office/drawing/2014/main" id="{97208B14-E1CD-4FE8-B650-D283CB245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478" y="4004577"/>
            <a:ext cx="3048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E91D0643-8047-4302-8C75-A2F326B67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278" y="4690377"/>
            <a:ext cx="639919" cy="43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Oval 23">
            <a:extLst>
              <a:ext uri="{FF2B5EF4-FFF2-40B4-BE49-F238E27FC236}">
                <a16:creationId xmlns:a16="http://schemas.microsoft.com/office/drawing/2014/main" id="{0D01C1E5-AEFD-45FA-B326-D8D4E134F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787" y="3547377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Oval 24">
            <a:extLst>
              <a:ext uri="{FF2B5EF4-FFF2-40B4-BE49-F238E27FC236}">
                <a16:creationId xmlns:a16="http://schemas.microsoft.com/office/drawing/2014/main" id="{DFA56571-4249-436B-8BC7-D75D0EED4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987" y="3547377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Oval 25">
            <a:extLst>
              <a:ext uri="{FF2B5EF4-FFF2-40B4-BE49-F238E27FC236}">
                <a16:creationId xmlns:a16="http://schemas.microsoft.com/office/drawing/2014/main" id="{0D82C81C-B3C6-4163-BC62-7A502A4F1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387" y="2632977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Oval 26">
            <a:extLst>
              <a:ext uri="{FF2B5EF4-FFF2-40B4-BE49-F238E27FC236}">
                <a16:creationId xmlns:a16="http://schemas.microsoft.com/office/drawing/2014/main" id="{5ABD69D7-22CF-4546-B1B3-B3EFDA5C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787" y="2709177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Line 27">
            <a:extLst>
              <a:ext uri="{FF2B5EF4-FFF2-40B4-BE49-F238E27FC236}">
                <a16:creationId xmlns:a16="http://schemas.microsoft.com/office/drawing/2014/main" id="{FE83177E-CFB5-4C71-B5A9-7A015595B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2587" y="3090177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6" name="Line 28">
            <a:extLst>
              <a:ext uri="{FF2B5EF4-FFF2-40B4-BE49-F238E27FC236}">
                <a16:creationId xmlns:a16="http://schemas.microsoft.com/office/drawing/2014/main" id="{5A23EDB6-8123-423B-8450-B14E1C057B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9187" y="2937777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7" name="Oval 29">
            <a:extLst>
              <a:ext uri="{FF2B5EF4-FFF2-40B4-BE49-F238E27FC236}">
                <a16:creationId xmlns:a16="http://schemas.microsoft.com/office/drawing/2014/main" id="{88940864-A864-4D04-ABB7-AB82303C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187" y="2785377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Line 30">
            <a:extLst>
              <a:ext uri="{FF2B5EF4-FFF2-40B4-BE49-F238E27FC236}">
                <a16:creationId xmlns:a16="http://schemas.microsoft.com/office/drawing/2014/main" id="{ED9B57B0-1A15-4490-9CF3-ED18D693B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7187" y="2861577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9" name="Oval 31">
            <a:extLst>
              <a:ext uri="{FF2B5EF4-FFF2-40B4-BE49-F238E27FC236}">
                <a16:creationId xmlns:a16="http://schemas.microsoft.com/office/drawing/2014/main" id="{A7DD2228-7AFC-4D22-B9D4-168E2E682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187" y="4461777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Oval 32">
            <a:extLst>
              <a:ext uri="{FF2B5EF4-FFF2-40B4-BE49-F238E27FC236}">
                <a16:creationId xmlns:a16="http://schemas.microsoft.com/office/drawing/2014/main" id="{BDE90642-46E1-44A0-92F6-B5E47DA1F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387" y="4461777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Line 33">
            <a:extLst>
              <a:ext uri="{FF2B5EF4-FFF2-40B4-BE49-F238E27FC236}">
                <a16:creationId xmlns:a16="http://schemas.microsoft.com/office/drawing/2014/main" id="{EBF82171-DA77-49B2-B16A-DA7E21FC33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30587" y="3852177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2" name="Line 34">
            <a:extLst>
              <a:ext uri="{FF2B5EF4-FFF2-40B4-BE49-F238E27FC236}">
                <a16:creationId xmlns:a16="http://schemas.microsoft.com/office/drawing/2014/main" id="{D483B7D3-9801-47D4-A214-D430E3559B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5787" y="3928377"/>
            <a:ext cx="1524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3" name="Oval 35">
            <a:extLst>
              <a:ext uri="{FF2B5EF4-FFF2-40B4-BE49-F238E27FC236}">
                <a16:creationId xmlns:a16="http://schemas.microsoft.com/office/drawing/2014/main" id="{081D18E3-4713-4FB4-AB31-7D6352A6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3787" y="3775977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Line 36">
            <a:extLst>
              <a:ext uri="{FF2B5EF4-FFF2-40B4-BE49-F238E27FC236}">
                <a16:creationId xmlns:a16="http://schemas.microsoft.com/office/drawing/2014/main" id="{0999F420-E25A-46DE-ACC4-1CDE6D11AB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2387" y="3166377"/>
            <a:ext cx="152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5" name="Line 37">
            <a:extLst>
              <a:ext uri="{FF2B5EF4-FFF2-40B4-BE49-F238E27FC236}">
                <a16:creationId xmlns:a16="http://schemas.microsoft.com/office/drawing/2014/main" id="{9AB94ECA-9684-4D56-ADE4-510072C67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8587" y="4156977"/>
            <a:ext cx="3048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86177" y="1680401"/>
            <a:ext cx="3570208" cy="4953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本次访问序列：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A,E,G,F,H,B,D,C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其他的顶点访问序列：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A,F,G,E,H,B,D,C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A,B,C,D,E,G,H,F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……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不可能的顶点访问序列：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A,E,C,F,H,B,D,G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……</a:t>
            </a:r>
          </a:p>
        </p:txBody>
      </p:sp>
    </p:spTree>
    <p:extLst>
      <p:ext uri="{BB962C8B-B14F-4D97-AF65-F5344CB8AC3E}">
        <p14:creationId xmlns:p14="http://schemas.microsoft.com/office/powerpoint/2010/main" val="80513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0" grpId="0"/>
      <p:bldP spid="61" grpId="0" animBg="1"/>
      <p:bldP spid="62" grpId="0" animBg="1"/>
      <p:bldP spid="63" grpId="0" animBg="1"/>
      <p:bldP spid="64" grpId="0" animBg="1"/>
      <p:bldP spid="67" grpId="0" animBg="1"/>
      <p:bldP spid="69" grpId="0" animBg="1"/>
      <p:bldP spid="70" grpId="0" animBg="1"/>
      <p:bldP spid="73" grpId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>
            <a:extLst>
              <a:ext uri="{FF2B5EF4-FFF2-40B4-BE49-F238E27FC236}">
                <a16:creationId xmlns:a16="http://schemas.microsoft.com/office/drawing/2014/main" id="{90171B02-6FA4-47AD-9B0B-7A1446E9A9AF}"/>
              </a:ext>
            </a:extLst>
          </p:cNvPr>
          <p:cNvSpPr txBox="1"/>
          <p:nvPr/>
        </p:nvSpPr>
        <p:spPr>
          <a:xfrm>
            <a:off x="616632" y="1020684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深度优先搜索遍历算法代码（假定结点序号从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开始）：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9999" y="1627273"/>
            <a:ext cx="9262535" cy="5230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boolean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visited[MAX];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DFSTraverse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(Graph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G,Status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(*visit)()) {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for(v=0;v&lt;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G.vexnum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v++) 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初始化各顶点未访问状态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visited[v]=false;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for(v=0;v&lt;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G.vexnum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v++) 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if (!visited[v]) 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从一个未访问的顶点开始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DFS(G, v, visit);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DFS(Graph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G,int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v,Status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(*visit)()) {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visited[v]=true; visit(v);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for(w=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FirstAdjVex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G,v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),w&gt;=0; w=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NextAdjVex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G,v,w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if (!visited[w]) //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处理所有未访问的邻接顶点</a:t>
            </a:r>
          </a:p>
          <a:p>
            <a:pPr lvl="1"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DFS(G,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w,visit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4" name="直接箭头连接符 3"/>
          <p:cNvCxnSpPr/>
          <p:nvPr/>
        </p:nvCxnSpPr>
        <p:spPr>
          <a:xfrm>
            <a:off x="616632" y="2878667"/>
            <a:ext cx="104986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16631" y="3606801"/>
            <a:ext cx="104986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06133" y="4080933"/>
            <a:ext cx="481165" cy="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192364" y="5207832"/>
            <a:ext cx="481165" cy="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1199395" y="5535271"/>
            <a:ext cx="481165" cy="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506132" y="6248400"/>
            <a:ext cx="481165" cy="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183754" y="2683471"/>
            <a:ext cx="4080932" cy="2389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算法的时间效率与图的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物理存储结构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有关：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邻接矩阵：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T(n)=O(n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邻接表：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T(n)=O(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n+e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105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3">
            <a:extLst>
              <a:ext uri="{FF2B5EF4-FFF2-40B4-BE49-F238E27FC236}">
                <a16:creationId xmlns:a16="http://schemas.microsoft.com/office/drawing/2014/main" id="{BC67D7F7-132E-4D62-8135-D38B138CD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994" y="3504760"/>
            <a:ext cx="384857" cy="310531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199BFD71-8B36-422F-8FD7-8612803E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594" y="3504760"/>
            <a:ext cx="384857" cy="310531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7972AEFC-471B-4319-9479-C0240A1F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994" y="2590360"/>
            <a:ext cx="384857" cy="310531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4585DD2C-2EDC-4283-8F0C-6D26DEE37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94" y="2666560"/>
            <a:ext cx="384857" cy="310531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Line 7">
            <a:extLst>
              <a:ext uri="{FF2B5EF4-FFF2-40B4-BE49-F238E27FC236}">
                <a16:creationId xmlns:a16="http://schemas.microsoft.com/office/drawing/2014/main" id="{7D5448E6-E808-473E-98EC-C3F5C51919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0198" y="2980882"/>
            <a:ext cx="285078" cy="5238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Line 8">
            <a:extLst>
              <a:ext uri="{FF2B5EF4-FFF2-40B4-BE49-F238E27FC236}">
                <a16:creationId xmlns:a16="http://schemas.microsoft.com/office/drawing/2014/main" id="{3B357B88-0D3A-446E-AB3B-0222A2438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8994" y="2818960"/>
            <a:ext cx="53879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9" name="Line 9">
            <a:extLst>
              <a:ext uri="{FF2B5EF4-FFF2-40B4-BE49-F238E27FC236}">
                <a16:creationId xmlns:a16="http://schemas.microsoft.com/office/drawing/2014/main" id="{9DCF3B0D-06A4-46E7-939F-67AB21D617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92792" y="2895159"/>
            <a:ext cx="467686" cy="5825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3630A0E1-5A0B-4530-863F-E8BFD5D5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794" y="2742760"/>
            <a:ext cx="384857" cy="310531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316D7C37-F72D-4DA1-BC4A-B8A1065867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1609" y="3029477"/>
            <a:ext cx="309296" cy="47528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308D7B49-3972-4E33-9C9E-DE7EB2E1CB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0795" y="2818960"/>
            <a:ext cx="461828" cy="6210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Oval 13">
            <a:extLst>
              <a:ext uri="{FF2B5EF4-FFF2-40B4-BE49-F238E27FC236}">
                <a16:creationId xmlns:a16="http://schemas.microsoft.com/office/drawing/2014/main" id="{D104A2D7-241F-46E2-8D34-3608C014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594" y="4495360"/>
            <a:ext cx="384857" cy="310531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Oval 14">
            <a:extLst>
              <a:ext uri="{FF2B5EF4-FFF2-40B4-BE49-F238E27FC236}">
                <a16:creationId xmlns:a16="http://schemas.microsoft.com/office/drawing/2014/main" id="{770BC0D1-3A64-4AD1-BF55-BD467469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794" y="4419160"/>
            <a:ext cx="384857" cy="310531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3058D5B8-60D3-4B66-A69C-5120F3E69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595" y="4647760"/>
            <a:ext cx="46182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FA4BB359-2BC4-430E-A009-11174EDB2C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59168" y="3832016"/>
            <a:ext cx="228601" cy="60696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257D2EDC-CA66-4804-BFF7-8A50BE0848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75847" y="3832017"/>
            <a:ext cx="495935" cy="66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A02FB18D-68FB-462F-9F60-0555F258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194" y="3733360"/>
            <a:ext cx="384857" cy="310531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95C75372-4745-4F71-ADD1-E342736A12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73370" y="3053735"/>
            <a:ext cx="176388" cy="6787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2A1A1319-6553-4834-9A8D-89278ACA7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9794" y="4043892"/>
            <a:ext cx="99776" cy="4505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4" name="Text Box 24">
            <a:extLst>
              <a:ext uri="{FF2B5EF4-FFF2-40B4-BE49-F238E27FC236}">
                <a16:creationId xmlns:a16="http://schemas.microsoft.com/office/drawing/2014/main" id="{98844703-0B0D-4A57-8193-2F525F75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6994" y="5070991"/>
            <a:ext cx="7568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图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2A62AC0C-1DBD-47FC-833C-2699DA9C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869" y="3466660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Oval 26">
            <a:extLst>
              <a:ext uri="{FF2B5EF4-FFF2-40B4-BE49-F238E27FC236}">
                <a16:creationId xmlns:a16="http://schemas.microsoft.com/office/drawing/2014/main" id="{AFB4CC23-D36A-43C1-947B-F73E5EED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69" y="3466660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Oval 27">
            <a:extLst>
              <a:ext uri="{FF2B5EF4-FFF2-40B4-BE49-F238E27FC236}">
                <a16:creationId xmlns:a16="http://schemas.microsoft.com/office/drawing/2014/main" id="{B885E706-4581-4817-B918-34A2D37AC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869" y="2552260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Oval 28">
            <a:extLst>
              <a:ext uri="{FF2B5EF4-FFF2-40B4-BE49-F238E27FC236}">
                <a16:creationId xmlns:a16="http://schemas.microsoft.com/office/drawing/2014/main" id="{0107C1FC-D7E6-4D47-A63B-8A7ECBA29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269" y="2628460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Line 29">
            <a:extLst>
              <a:ext uri="{FF2B5EF4-FFF2-40B4-BE49-F238E27FC236}">
                <a16:creationId xmlns:a16="http://schemas.microsoft.com/office/drawing/2014/main" id="{03A7F1A2-3C94-4958-8A35-E2A9B41EFC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869" y="2780860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9023A8A9-7A95-433F-88BD-F22BB86C01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32669" y="2857060"/>
            <a:ext cx="381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1" name="Oval 31">
            <a:extLst>
              <a:ext uri="{FF2B5EF4-FFF2-40B4-BE49-F238E27FC236}">
                <a16:creationId xmlns:a16="http://schemas.microsoft.com/office/drawing/2014/main" id="{C251D33A-DC21-451D-95D8-30B9AB6F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669" y="2704660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Line 32">
            <a:extLst>
              <a:ext uri="{FF2B5EF4-FFF2-40B4-BE49-F238E27FC236}">
                <a16:creationId xmlns:a16="http://schemas.microsoft.com/office/drawing/2014/main" id="{36FD5262-EA4B-4E83-B72A-F764602BE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469" y="3085660"/>
            <a:ext cx="2286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3" name="Line 33">
            <a:extLst>
              <a:ext uri="{FF2B5EF4-FFF2-40B4-BE49-F238E27FC236}">
                <a16:creationId xmlns:a16="http://schemas.microsoft.com/office/drawing/2014/main" id="{BF01F0AE-EFAD-4812-9770-B9B73937AC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0669" y="2780860"/>
            <a:ext cx="4572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4" name="Oval 34">
            <a:extLst>
              <a:ext uri="{FF2B5EF4-FFF2-40B4-BE49-F238E27FC236}">
                <a16:creationId xmlns:a16="http://schemas.microsoft.com/office/drawing/2014/main" id="{553A2900-B543-4DD8-8BC6-5675DFADA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469" y="4457260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3DF3B493-5B8F-48A9-B8BD-2565A0D0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669" y="4381060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580E6E2E-3831-4F0C-AAC2-AB0474A41D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5469" y="3847660"/>
            <a:ext cx="228600" cy="533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7" name="Oval 37">
            <a:extLst>
              <a:ext uri="{FF2B5EF4-FFF2-40B4-BE49-F238E27FC236}">
                <a16:creationId xmlns:a16="http://schemas.microsoft.com/office/drawing/2014/main" id="{573107C4-FC27-4DEE-B3F1-6AB86AE2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069" y="3695260"/>
            <a:ext cx="381000" cy="381000"/>
          </a:xfrm>
          <a:prstGeom prst="ellipse">
            <a:avLst/>
          </a:prstGeom>
          <a:solidFill>
            <a:srgbClr val="CCE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Line 38">
            <a:extLst>
              <a:ext uri="{FF2B5EF4-FFF2-40B4-BE49-F238E27FC236}">
                <a16:creationId xmlns:a16="http://schemas.microsoft.com/office/drawing/2014/main" id="{D24AA976-6DCB-43CA-9D2E-11B370AC82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9669" y="3085660"/>
            <a:ext cx="1524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79" name="Line 39">
            <a:extLst>
              <a:ext uri="{FF2B5EF4-FFF2-40B4-BE49-F238E27FC236}">
                <a16:creationId xmlns:a16="http://schemas.microsoft.com/office/drawing/2014/main" id="{BDC775A1-3A1F-4F11-92E0-58348597D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9669" y="4076260"/>
            <a:ext cx="7620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A089B04-5831-47D1-999F-2B44BF18B070}"/>
              </a:ext>
            </a:extLst>
          </p:cNvPr>
          <p:cNvSpPr txBox="1"/>
          <p:nvPr/>
        </p:nvSpPr>
        <p:spPr>
          <a:xfrm>
            <a:off x="614544" y="955477"/>
            <a:ext cx="8871856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zh-CN" sz="2800" b="1" noProof="1">
                <a:solidFill>
                  <a:srgbClr val="000000"/>
                </a:solidFill>
                <a:cs typeface="+mn-ea"/>
                <a:sym typeface="+mn-lt"/>
              </a:rPr>
              <a:t>图的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广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宽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r>
              <a:rPr lang="zh-CN" altLang="zh-CN" sz="2800" b="1" noProof="1">
                <a:solidFill>
                  <a:srgbClr val="000000"/>
                </a:solidFill>
                <a:cs typeface="+mn-ea"/>
                <a:sym typeface="+mn-lt"/>
              </a:rPr>
              <a:t>度优先搜索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BFS(Breadth First Search)</a:t>
            </a:r>
            <a:endParaRPr lang="en-US" altLang="zh-CN" sz="28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792456" y="1790184"/>
            <a:ext cx="3570208" cy="49531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本次访问序列：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A,E,F,B,G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,H,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D,C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其他的顶点访问序列：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A,B,F,E,C,D,H,G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A,F,B,E,H,G,C,D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……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不可能的顶点访问序列：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A,E,F,B,C,D,H,G</a:t>
            </a:r>
          </a:p>
          <a:p>
            <a:pPr fontAlgn="base"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       ……</a:t>
            </a:r>
          </a:p>
        </p:txBody>
      </p:sp>
    </p:spTree>
    <p:extLst>
      <p:ext uri="{BB962C8B-B14F-4D97-AF65-F5344CB8AC3E}">
        <p14:creationId xmlns:p14="http://schemas.microsoft.com/office/powerpoint/2010/main" val="282074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71" grpId="0" animBg="1"/>
      <p:bldP spid="74" grpId="0" animBg="1"/>
      <p:bldP spid="75" grpId="0" animBg="1"/>
      <p:bldP spid="77" grpId="0" animBg="1"/>
      <p:bldP spid="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>
            <a:extLst>
              <a:ext uri="{FF2B5EF4-FFF2-40B4-BE49-F238E27FC236}">
                <a16:creationId xmlns:a16="http://schemas.microsoft.com/office/drawing/2014/main" id="{90171B02-6FA4-47AD-9B0B-7A1446E9A9AF}"/>
              </a:ext>
            </a:extLst>
          </p:cNvPr>
          <p:cNvSpPr txBox="1"/>
          <p:nvPr/>
        </p:nvSpPr>
        <p:spPr>
          <a:xfrm>
            <a:off x="294899" y="798620"/>
            <a:ext cx="8871856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广度优先搜索遍历算法代码（假定结点序号从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开始）：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97" y="1571372"/>
            <a:ext cx="9262535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void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BFSTraverse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(Graph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G,Status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(*visit)()) {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for(v=0; v&lt;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G.vexnum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v++)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visited[v]=false;</a:t>
            </a:r>
          </a:p>
          <a:p>
            <a:pPr lvl="1"/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InitQueue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(Q);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for(v=0;v&lt;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G.vexnum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v++)   //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按顶点位置序号依次选择顶点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if (!visited[v]) {    //</a:t>
            </a:r>
            <a:r>
              <a:rPr lang="zh-CN" altLang="en-US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遇到未访问过的顶点开始遍历</a:t>
            </a:r>
          </a:p>
          <a:p>
            <a:pPr lvl="3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visited[v]=true; visit(v); 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EnQueue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Q,v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3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while(!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QueueEmpty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(Q)){</a:t>
            </a:r>
          </a:p>
          <a:p>
            <a:pPr lvl="3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DeQueue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Q,u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3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for(w=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FirstAdjVex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G,u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),w&gt;=0; w=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NextAdjVex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G,u,w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</a:p>
          <a:p>
            <a:pPr lvl="5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(!visited[w]) </a:t>
            </a:r>
          </a:p>
          <a:p>
            <a:pPr lvl="5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 visited[w]=true; visit(w);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EnQueue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Q,w</a:t>
            </a:r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);}</a:t>
            </a:r>
          </a:p>
          <a:p>
            <a:pPr lvl="3"/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}</a:t>
            </a:r>
          </a:p>
          <a:p>
            <a:r>
              <a:rPr lang="en-US" altLang="zh-CN" sz="2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09914" y="2319867"/>
            <a:ext cx="481165" cy="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2669" y="3296384"/>
            <a:ext cx="481165" cy="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284240" y="5451131"/>
            <a:ext cx="481165" cy="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14433" y="1472323"/>
            <a:ext cx="4080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邻接矩阵：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T(n)=O(n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邻接表：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T(n)=O(</a:t>
            </a: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n+e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1192364" y="1981200"/>
            <a:ext cx="4243236" cy="677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192364" y="2929467"/>
            <a:ext cx="7974391" cy="7338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885697" y="5021397"/>
            <a:ext cx="5919636" cy="859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9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/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-5715" y="687070"/>
            <a:ext cx="12201525" cy="33286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" y="300990"/>
            <a:ext cx="1511935" cy="1150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4633" y="4520354"/>
            <a:ext cx="796856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思考题：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图的深度优先遍历和广度优先遍历之间的区别？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如何在邻接多重表完成增加一条边的操作？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2919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7">
            <a:extLst>
              <a:ext uri="{FF2B5EF4-FFF2-40B4-BE49-F238E27FC236}">
                <a16:creationId xmlns:a16="http://schemas.microsoft.com/office/drawing/2014/main" id="{AC5D6E9A-3AEA-438A-A778-84E813C36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232" y="5106369"/>
            <a:ext cx="88088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G1                     G2                        G3                             G4                                 G5 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Oval 9">
            <a:extLst>
              <a:ext uri="{FF2B5EF4-FFF2-40B4-BE49-F238E27FC236}">
                <a16:creationId xmlns:a16="http://schemas.microsoft.com/office/drawing/2014/main" id="{D8D8A65E-CE92-47ED-83B3-2FF3F9FF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253" y="4079856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v1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990621-96B8-4D4D-8932-0CFBA70D3FC8}"/>
              </a:ext>
            </a:extLst>
          </p:cNvPr>
          <p:cNvGrpSpPr/>
          <p:nvPr/>
        </p:nvGrpSpPr>
        <p:grpSpPr>
          <a:xfrm>
            <a:off x="3402046" y="3688655"/>
            <a:ext cx="381000" cy="1066800"/>
            <a:chOff x="1970088" y="1890713"/>
            <a:chExt cx="381000" cy="1066800"/>
          </a:xfrm>
        </p:grpSpPr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1A93C919-1C22-448B-AC4E-FDA74F177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88" y="18907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28F3114A-A960-4633-8415-5BCADEB11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088" y="25765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A39C89E4-14DE-4072-85F0-38B75331D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488" y="2271713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BEF1934-3B18-4E8C-BC5C-02D97A894DC6}"/>
              </a:ext>
            </a:extLst>
          </p:cNvPr>
          <p:cNvGrpSpPr/>
          <p:nvPr/>
        </p:nvGrpSpPr>
        <p:grpSpPr>
          <a:xfrm>
            <a:off x="4810606" y="3764296"/>
            <a:ext cx="1143000" cy="990600"/>
            <a:chOff x="3265488" y="1890713"/>
            <a:chExt cx="1143000" cy="990600"/>
          </a:xfrm>
        </p:grpSpPr>
        <p:sp>
          <p:nvSpPr>
            <p:cNvPr id="57" name="Oval 2">
              <a:extLst>
                <a:ext uri="{FF2B5EF4-FFF2-40B4-BE49-F238E27FC236}">
                  <a16:creationId xmlns:a16="http://schemas.microsoft.com/office/drawing/2014/main" id="{089C098C-9FCC-4398-870E-EDB290D7A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6488" y="18907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v1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Oval 4">
              <a:extLst>
                <a:ext uri="{FF2B5EF4-FFF2-40B4-BE49-F238E27FC236}">
                  <a16:creationId xmlns:a16="http://schemas.microsoft.com/office/drawing/2014/main" id="{7C49967A-3F17-42D3-AB85-44C75E0A5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488" y="25003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v2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Oval 6">
              <a:extLst>
                <a:ext uri="{FF2B5EF4-FFF2-40B4-BE49-F238E27FC236}">
                  <a16:creationId xmlns:a16="http://schemas.microsoft.com/office/drawing/2014/main" id="{0BF21A42-6E58-450F-8E88-448B6596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488" y="25003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v3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0E93B728-5864-4BDB-A546-B8C4C7CF7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0288" y="2271713"/>
              <a:ext cx="2286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AB218227-F0CE-4FCA-A043-16E705009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088" y="2271713"/>
              <a:ext cx="2286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4CFB2DED-1D4E-4727-999B-DA118E3BB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488" y="2728913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9FFDD8-F8B4-4DD5-AF8E-3336881749FB}"/>
              </a:ext>
            </a:extLst>
          </p:cNvPr>
          <p:cNvGrpSpPr/>
          <p:nvPr/>
        </p:nvGrpSpPr>
        <p:grpSpPr>
          <a:xfrm>
            <a:off x="6943066" y="3660756"/>
            <a:ext cx="1295400" cy="1219200"/>
            <a:chOff x="5094288" y="1890713"/>
            <a:chExt cx="1295400" cy="1219200"/>
          </a:xfrm>
        </p:grpSpPr>
        <p:sp>
          <p:nvSpPr>
            <p:cNvPr id="64" name="Oval 3">
              <a:extLst>
                <a:ext uri="{FF2B5EF4-FFF2-40B4-BE49-F238E27FC236}">
                  <a16:creationId xmlns:a16="http://schemas.microsoft.com/office/drawing/2014/main" id="{5636E7AC-C7B7-449B-B2F5-210F3FF04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18907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0F21E834-AFA5-4592-826B-B9CC46AB7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4288" y="27289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7508ECF8-36EA-444B-99B6-3AEFC5B67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688" y="18907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Oval 16">
              <a:extLst>
                <a:ext uri="{FF2B5EF4-FFF2-40B4-BE49-F238E27FC236}">
                  <a16:creationId xmlns:a16="http://schemas.microsoft.com/office/drawing/2014/main" id="{9C654178-A573-4AF5-8797-2324275D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8688" y="27289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Line 17">
              <a:extLst>
                <a:ext uri="{FF2B5EF4-FFF2-40B4-BE49-F238E27FC236}">
                  <a16:creationId xmlns:a16="http://schemas.microsoft.com/office/drawing/2014/main" id="{59A51B79-38AF-414C-B5FC-B3610C4F4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288" y="2043113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9" name="Line 18">
              <a:extLst>
                <a:ext uri="{FF2B5EF4-FFF2-40B4-BE49-F238E27FC236}">
                  <a16:creationId xmlns:a16="http://schemas.microsoft.com/office/drawing/2014/main" id="{5E721F21-1FD8-45C7-AA65-6EAE0B24B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6688" y="2271713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0" name="Line 19">
              <a:extLst>
                <a:ext uri="{FF2B5EF4-FFF2-40B4-BE49-F238E27FC236}">
                  <a16:creationId xmlns:a16="http://schemas.microsoft.com/office/drawing/2014/main" id="{B1F7B5E2-320C-4536-A2FB-B211F97DB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288" y="2957513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1" name="Line 20">
              <a:extLst>
                <a:ext uri="{FF2B5EF4-FFF2-40B4-BE49-F238E27FC236}">
                  <a16:creationId xmlns:a16="http://schemas.microsoft.com/office/drawing/2014/main" id="{AACE5E53-A206-4C82-84AB-9AC8F83D2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7288" y="2271713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2" name="Line 21">
              <a:extLst>
                <a:ext uri="{FF2B5EF4-FFF2-40B4-BE49-F238E27FC236}">
                  <a16:creationId xmlns:a16="http://schemas.microsoft.com/office/drawing/2014/main" id="{F8BBFF1A-1E1B-499A-AAA4-BF724E3293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5288" y="2195513"/>
              <a:ext cx="6096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3" name="Line 22">
              <a:extLst>
                <a:ext uri="{FF2B5EF4-FFF2-40B4-BE49-F238E27FC236}">
                  <a16:creationId xmlns:a16="http://schemas.microsoft.com/office/drawing/2014/main" id="{48298A14-D89F-4383-B6CC-643A8B3E5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9088" y="2271713"/>
              <a:ext cx="68580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3BB1C63-614D-4DA4-B53C-E3D1D9171D67}"/>
              </a:ext>
            </a:extLst>
          </p:cNvPr>
          <p:cNvGrpSpPr/>
          <p:nvPr/>
        </p:nvGrpSpPr>
        <p:grpSpPr>
          <a:xfrm>
            <a:off x="9194654" y="3377901"/>
            <a:ext cx="1676400" cy="1676400"/>
            <a:chOff x="6999288" y="1662113"/>
            <a:chExt cx="1676400" cy="1676400"/>
          </a:xfrm>
        </p:grpSpPr>
        <p:sp>
          <p:nvSpPr>
            <p:cNvPr id="75" name="Oval 23">
              <a:extLst>
                <a:ext uri="{FF2B5EF4-FFF2-40B4-BE49-F238E27FC236}">
                  <a16:creationId xmlns:a16="http://schemas.microsoft.com/office/drawing/2014/main" id="{3EC1CB35-4378-46EA-9838-E8D3CAF66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16621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Oval 24">
              <a:extLst>
                <a:ext uri="{FF2B5EF4-FFF2-40B4-BE49-F238E27FC236}">
                  <a16:creationId xmlns:a16="http://schemas.microsoft.com/office/drawing/2014/main" id="{23AB891E-0491-4200-8C99-783330F0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25003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Oval 25">
              <a:extLst>
                <a:ext uri="{FF2B5EF4-FFF2-40B4-BE49-F238E27FC236}">
                  <a16:creationId xmlns:a16="http://schemas.microsoft.com/office/drawing/2014/main" id="{EF384010-AEC2-4F0F-9584-E3909C469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6088" y="16621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Oval 26">
              <a:extLst>
                <a:ext uri="{FF2B5EF4-FFF2-40B4-BE49-F238E27FC236}">
                  <a16:creationId xmlns:a16="http://schemas.microsoft.com/office/drawing/2014/main" id="{8D15DF0B-BACC-4B80-883B-50E7C2107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4688" y="25003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Oval 27">
              <a:extLst>
                <a:ext uri="{FF2B5EF4-FFF2-40B4-BE49-F238E27FC236}">
                  <a16:creationId xmlns:a16="http://schemas.microsoft.com/office/drawing/2014/main" id="{292033EA-1076-4F3B-A8DC-E30C8178A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5088" y="2957513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E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Line 28">
              <a:extLst>
                <a:ext uri="{FF2B5EF4-FFF2-40B4-BE49-F238E27FC236}">
                  <a16:creationId xmlns:a16="http://schemas.microsoft.com/office/drawing/2014/main" id="{0956E349-1868-457A-BC82-CDC626EEE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8888" y="1814513"/>
              <a:ext cx="457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1" name="Line 29">
              <a:extLst>
                <a:ext uri="{FF2B5EF4-FFF2-40B4-BE49-F238E27FC236}">
                  <a16:creationId xmlns:a16="http://schemas.microsoft.com/office/drawing/2014/main" id="{951B44BE-B0AD-4665-BC7C-576A67C55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27888" y="2043113"/>
              <a:ext cx="1524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2" name="Line 30">
              <a:extLst>
                <a:ext uri="{FF2B5EF4-FFF2-40B4-BE49-F238E27FC236}">
                  <a16:creationId xmlns:a16="http://schemas.microsoft.com/office/drawing/2014/main" id="{CFADDC12-2E0D-4631-BAAF-B735D5606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2805113"/>
              <a:ext cx="3048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3" name="Line 31">
              <a:extLst>
                <a:ext uri="{FF2B5EF4-FFF2-40B4-BE49-F238E27FC236}">
                  <a16:creationId xmlns:a16="http://schemas.microsoft.com/office/drawing/2014/main" id="{E8A2FFD9-0A4F-431A-9B60-FFF3D829E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2805113"/>
              <a:ext cx="22860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4" name="Line 32">
              <a:extLst>
                <a:ext uri="{FF2B5EF4-FFF2-40B4-BE49-F238E27FC236}">
                  <a16:creationId xmlns:a16="http://schemas.microsoft.com/office/drawing/2014/main" id="{95696DAB-D3FE-4963-B266-EC3D5027F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4688" y="2043113"/>
              <a:ext cx="1524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5" name="Line 33">
              <a:extLst>
                <a:ext uri="{FF2B5EF4-FFF2-40B4-BE49-F238E27FC236}">
                  <a16:creationId xmlns:a16="http://schemas.microsoft.com/office/drawing/2014/main" id="{7989253D-EB65-4598-9BD9-4FCB7BDBD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32688" y="2043113"/>
              <a:ext cx="3048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6" name="Line 34">
              <a:extLst>
                <a:ext uri="{FF2B5EF4-FFF2-40B4-BE49-F238E27FC236}">
                  <a16:creationId xmlns:a16="http://schemas.microsoft.com/office/drawing/2014/main" id="{3871998B-EE6F-41C8-BCAF-1706E36F2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13688" y="2043113"/>
              <a:ext cx="30480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7" name="Line 35">
              <a:extLst>
                <a:ext uri="{FF2B5EF4-FFF2-40B4-BE49-F238E27FC236}">
                  <a16:creationId xmlns:a16="http://schemas.microsoft.com/office/drawing/2014/main" id="{A16D641B-8572-4454-89D5-6706F7C87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0288" y="2652713"/>
              <a:ext cx="914400" cy="76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8" name="Line 36">
              <a:extLst>
                <a:ext uri="{FF2B5EF4-FFF2-40B4-BE49-F238E27FC236}">
                  <a16:creationId xmlns:a16="http://schemas.microsoft.com/office/drawing/2014/main" id="{E3E7AA4C-CCB6-4517-85E5-588D450D8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80288" y="1966913"/>
              <a:ext cx="7620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9" name="Line 37">
              <a:extLst>
                <a:ext uri="{FF2B5EF4-FFF2-40B4-BE49-F238E27FC236}">
                  <a16:creationId xmlns:a16="http://schemas.microsoft.com/office/drawing/2014/main" id="{C69E0D5A-2E7C-4A33-84A1-9CDD4E596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08888" y="1966913"/>
              <a:ext cx="762000" cy="609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Rectangle 38">
            <a:extLst>
              <a:ext uri="{FF2B5EF4-FFF2-40B4-BE49-F238E27FC236}">
                <a16:creationId xmlns:a16="http://schemas.microsoft.com/office/drawing/2014/main" id="{34F2DCF1-4854-4EBB-A9B2-749DDD74E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22" y="1662588"/>
            <a:ext cx="6631944" cy="244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代表顶点的数目。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表示边或者弧的数目。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的取值范围为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0-n(n-1)/2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个顶点和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n(n-1)/2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条边的无向图称为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完全图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1" name="Text Box 39">
            <a:extLst>
              <a:ext uri="{FF2B5EF4-FFF2-40B4-BE49-F238E27FC236}">
                <a16:creationId xmlns:a16="http://schemas.microsoft.com/office/drawing/2014/main" id="{6B8E0E82-51C6-4026-ACD2-2F9F37507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53" y="5622586"/>
            <a:ext cx="1311275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e=1(1-1)/2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=0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Text Box 40">
            <a:extLst>
              <a:ext uri="{FF2B5EF4-FFF2-40B4-BE49-F238E27FC236}">
                <a16:creationId xmlns:a16="http://schemas.microsoft.com/office/drawing/2014/main" id="{4DA44351-E518-4716-8DC9-CDDF80415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902" y="5594687"/>
            <a:ext cx="1311275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e=2(2-1)/2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=1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" name="Text Box 41">
            <a:extLst>
              <a:ext uri="{FF2B5EF4-FFF2-40B4-BE49-F238E27FC236}">
                <a16:creationId xmlns:a16="http://schemas.microsoft.com/office/drawing/2014/main" id="{8195CCE6-2230-4EA4-8FE2-C6BBEAF75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240" y="5626939"/>
            <a:ext cx="1311275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e=3(3-1)/2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=3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4" name="Text Box 42">
            <a:extLst>
              <a:ext uri="{FF2B5EF4-FFF2-40B4-BE49-F238E27FC236}">
                <a16:creationId xmlns:a16="http://schemas.microsoft.com/office/drawing/2014/main" id="{8B766EF6-AE30-434C-A064-436700E6D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128" y="5594687"/>
            <a:ext cx="1311275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e=4(4-1)/2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=6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5" name="Text Box 43">
            <a:extLst>
              <a:ext uri="{FF2B5EF4-FFF2-40B4-BE49-F238E27FC236}">
                <a16:creationId xmlns:a16="http://schemas.microsoft.com/office/drawing/2014/main" id="{D9013028-3D40-4DDC-9F7F-5B59F892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9779" y="5622586"/>
            <a:ext cx="1311275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e=5(5-1)/2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=10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文本框 1">
            <a:extLst>
              <a:ext uri="{FF2B5EF4-FFF2-40B4-BE49-F238E27FC236}">
                <a16:creationId xmlns:a16="http://schemas.microsoft.com/office/drawing/2014/main" id="{CC2F4137-7CE1-4A72-A259-5E69610A1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080" y="2301102"/>
            <a:ext cx="59769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最少边，最多边，顶点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边的数量哪个多？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7AC7BA69-9820-46C0-B1DA-0D009B8F0062}"/>
              </a:ext>
            </a:extLst>
          </p:cNvPr>
          <p:cNvSpPr txBox="1"/>
          <p:nvPr/>
        </p:nvSpPr>
        <p:spPr>
          <a:xfrm>
            <a:off x="829164" y="890430"/>
            <a:ext cx="887269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ts val="26"/>
              </a:spcBef>
              <a:spcAft>
                <a:spcPct val="25824"/>
              </a:spcAft>
              <a:defRPr/>
            </a:pPr>
            <a:r>
              <a:rPr lang="zh-CN" altLang="zh-CN" sz="2800" b="1" noProof="1">
                <a:solidFill>
                  <a:srgbClr val="000000"/>
                </a:solidFill>
                <a:cs typeface="+mn-ea"/>
                <a:sym typeface="+mn-lt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cs typeface="+mn-ea"/>
                <a:sym typeface="+mn-lt"/>
              </a:rPr>
              <a:t>完全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图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6306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7">
            <a:extLst>
              <a:ext uri="{FF2B5EF4-FFF2-40B4-BE49-F238E27FC236}">
                <a16:creationId xmlns:a16="http://schemas.microsoft.com/office/drawing/2014/main" id="{A0DC15D9-65CF-4C7D-87DA-13CC8B601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63" y="4499912"/>
            <a:ext cx="66800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G1                                          G2                                            G3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0B43596A-DD8B-4791-B11B-2EA9DCA6C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269" y="3592050"/>
            <a:ext cx="381000" cy="381000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AC3EBD8-FBF2-4B45-B540-4338F9F7664D}"/>
              </a:ext>
            </a:extLst>
          </p:cNvPr>
          <p:cNvGrpSpPr/>
          <p:nvPr/>
        </p:nvGrpSpPr>
        <p:grpSpPr>
          <a:xfrm>
            <a:off x="5677950" y="3134850"/>
            <a:ext cx="381000" cy="1295400"/>
            <a:chOff x="3760788" y="2828925"/>
            <a:chExt cx="381000" cy="1295400"/>
          </a:xfrm>
        </p:grpSpPr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4C349DE9-661B-4D73-85BC-F8CC343F8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788" y="28289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DF112B2B-EAD6-4C20-A1F7-9D1B2DB2E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0788" y="3743325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Arc 14">
              <a:extLst>
                <a:ext uri="{FF2B5EF4-FFF2-40B4-BE49-F238E27FC236}">
                  <a16:creationId xmlns:a16="http://schemas.microsoft.com/office/drawing/2014/main" id="{62C98D92-5BC6-4C18-8F72-88224A0F0F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60788" y="3209925"/>
              <a:ext cx="152400" cy="533400"/>
            </a:xfrm>
            <a:custGeom>
              <a:avLst/>
              <a:gdLst>
                <a:gd name="T0" fmla="*/ 24942739 w 24034"/>
                <a:gd name="T1" fmla="*/ 0 h 43200"/>
                <a:gd name="T2" fmla="*/ 246388613 w 24034"/>
                <a:gd name="T3" fmla="*/ 2147483646 h 43200"/>
                <a:gd name="T4" fmla="*/ 24952428 w 24034"/>
                <a:gd name="T5" fmla="*/ 2147483646 h 43200"/>
                <a:gd name="T6" fmla="*/ -9689 w 24034"/>
                <a:gd name="T7" fmla="*/ 2147483646 h 43200"/>
                <a:gd name="T8" fmla="*/ 24942739 w 24034"/>
                <a:gd name="T9" fmla="*/ 0 h 43200"/>
                <a:gd name="T10" fmla="*/ 246388613 w 24034"/>
                <a:gd name="T11" fmla="*/ 2147483646 h 43200"/>
                <a:gd name="T12" fmla="*/ 24952428 w 24034"/>
                <a:gd name="T13" fmla="*/ 2147483646 h 43200"/>
                <a:gd name="T14" fmla="*/ -9689 w 24034"/>
                <a:gd name="T15" fmla="*/ 2147483646 h 43200"/>
                <a:gd name="T16" fmla="*/ 24952428 w 24034"/>
                <a:gd name="T17" fmla="*/ 2147483646 h 4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034" h="43200" fill="none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</a:path>
                <a:path w="24034" h="43200" stroke="0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  <a:lnTo>
                    <a:pt x="2434" y="21600"/>
                  </a:lnTo>
                  <a:lnTo>
                    <a:pt x="24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2" name="Arc 15">
              <a:extLst>
                <a:ext uri="{FF2B5EF4-FFF2-40B4-BE49-F238E27FC236}">
                  <a16:creationId xmlns:a16="http://schemas.microsoft.com/office/drawing/2014/main" id="{79237D16-052C-4D7F-B031-C57B2A6F8C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718966" flipH="1">
              <a:off x="3989388" y="3209925"/>
              <a:ext cx="152400" cy="533400"/>
            </a:xfrm>
            <a:custGeom>
              <a:avLst/>
              <a:gdLst>
                <a:gd name="T0" fmla="*/ 24942739 w 24034"/>
                <a:gd name="T1" fmla="*/ 0 h 43200"/>
                <a:gd name="T2" fmla="*/ 246388613 w 24034"/>
                <a:gd name="T3" fmla="*/ 2147483646 h 43200"/>
                <a:gd name="T4" fmla="*/ 24952428 w 24034"/>
                <a:gd name="T5" fmla="*/ 2147483646 h 43200"/>
                <a:gd name="T6" fmla="*/ -9689 w 24034"/>
                <a:gd name="T7" fmla="*/ 2147483646 h 43200"/>
                <a:gd name="T8" fmla="*/ 24942739 w 24034"/>
                <a:gd name="T9" fmla="*/ 0 h 43200"/>
                <a:gd name="T10" fmla="*/ 246388613 w 24034"/>
                <a:gd name="T11" fmla="*/ 2147483646 h 43200"/>
                <a:gd name="T12" fmla="*/ 24952428 w 24034"/>
                <a:gd name="T13" fmla="*/ 2147483646 h 43200"/>
                <a:gd name="T14" fmla="*/ -9689 w 24034"/>
                <a:gd name="T15" fmla="*/ 2147483646 h 43200"/>
                <a:gd name="T16" fmla="*/ 24952428 w 24034"/>
                <a:gd name="T17" fmla="*/ 2147483646 h 4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034" h="43200" fill="none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</a:path>
                <a:path w="24034" h="43200" stroke="0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  <a:lnTo>
                    <a:pt x="2434" y="21600"/>
                  </a:lnTo>
                  <a:lnTo>
                    <a:pt x="24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490396E-14E2-40EC-9803-E3D1BBDF50C6}"/>
              </a:ext>
            </a:extLst>
          </p:cNvPr>
          <p:cNvGrpSpPr/>
          <p:nvPr/>
        </p:nvGrpSpPr>
        <p:grpSpPr>
          <a:xfrm>
            <a:off x="8376960" y="3098337"/>
            <a:ext cx="1295400" cy="1368425"/>
            <a:chOff x="5437188" y="2813050"/>
            <a:chExt cx="1295400" cy="1368425"/>
          </a:xfrm>
        </p:grpSpPr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522DDDBA-7D64-4EDE-ABDB-C0A3D794E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4388" y="28130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AAB6124A-9C14-4D33-9AA5-2A16BF465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188" y="36512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Oval 6">
              <a:extLst>
                <a:ext uri="{FF2B5EF4-FFF2-40B4-BE49-F238E27FC236}">
                  <a16:creationId xmlns:a16="http://schemas.microsoft.com/office/drawing/2014/main" id="{FB6D4691-1D61-49CF-9DB1-9F34A3010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588" y="3651250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Line 11">
              <a:extLst>
                <a:ext uri="{FF2B5EF4-FFF2-40B4-BE49-F238E27FC236}">
                  <a16:creationId xmlns:a16="http://schemas.microsoft.com/office/drawing/2014/main" id="{BD06609A-B7AA-462D-B887-6A5EF1F1C0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65788" y="3194050"/>
              <a:ext cx="3810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8" name="Line 12">
              <a:extLst>
                <a:ext uri="{FF2B5EF4-FFF2-40B4-BE49-F238E27FC236}">
                  <a16:creationId xmlns:a16="http://schemas.microsoft.com/office/drawing/2014/main" id="{03CE32B7-A2C1-46F8-8B58-7140102C6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2988" y="3194050"/>
              <a:ext cx="38100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81FDA958-3233-4FF3-BF4F-925C28063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8188" y="3802063"/>
              <a:ext cx="533400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0" name="Arc 16">
              <a:extLst>
                <a:ext uri="{FF2B5EF4-FFF2-40B4-BE49-F238E27FC236}">
                  <a16:creationId xmlns:a16="http://schemas.microsoft.com/office/drawing/2014/main" id="{7F8C8A31-B627-4A64-AE70-AF7A7334F25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13388" y="3117850"/>
              <a:ext cx="457200" cy="609600"/>
            </a:xfrm>
            <a:custGeom>
              <a:avLst/>
              <a:gdLst>
                <a:gd name="T0" fmla="*/ -4219977 w 21600"/>
                <a:gd name="T1" fmla="*/ 0 h 21600"/>
                <a:gd name="T2" fmla="*/ 2147483646 w 21600"/>
                <a:gd name="T3" fmla="*/ 2147483646 h 21600"/>
                <a:gd name="T4" fmla="*/ -4219977 w 21600"/>
                <a:gd name="T5" fmla="*/ 0 h 21600"/>
                <a:gd name="T6" fmla="*/ 2147483646 w 21600"/>
                <a:gd name="T7" fmla="*/ 2147483646 h 21600"/>
                <a:gd name="T8" fmla="*/ 0 w 21600"/>
                <a:gd name="T9" fmla="*/ 2147483646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1" name="Arc 17">
              <a:extLst>
                <a:ext uri="{FF2B5EF4-FFF2-40B4-BE49-F238E27FC236}">
                  <a16:creationId xmlns:a16="http://schemas.microsoft.com/office/drawing/2014/main" id="{1FF84ADC-F796-42AA-891E-06A00ACC9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5388" y="3041650"/>
              <a:ext cx="381000" cy="609600"/>
            </a:xfrm>
            <a:custGeom>
              <a:avLst/>
              <a:gdLst>
                <a:gd name="T0" fmla="*/ -1745139 w 21600"/>
                <a:gd name="T1" fmla="*/ 0 h 21600"/>
                <a:gd name="T2" fmla="*/ 2147483646 w 21600"/>
                <a:gd name="T3" fmla="*/ 2147483646 h 21600"/>
                <a:gd name="T4" fmla="*/ -1745139 w 21600"/>
                <a:gd name="T5" fmla="*/ 0 h 21600"/>
                <a:gd name="T6" fmla="*/ 2147483646 w 21600"/>
                <a:gd name="T7" fmla="*/ 2147483646 h 21600"/>
                <a:gd name="T8" fmla="*/ 0 w 21600"/>
                <a:gd name="T9" fmla="*/ 2147483646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Arc 18">
              <a:extLst>
                <a:ext uri="{FF2B5EF4-FFF2-40B4-BE49-F238E27FC236}">
                  <a16:creationId xmlns:a16="http://schemas.microsoft.com/office/drawing/2014/main" id="{38014923-5FE2-4619-95F8-D3ECD25CCC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667245">
              <a:off x="5884863" y="3681413"/>
              <a:ext cx="458787" cy="541337"/>
            </a:xfrm>
            <a:custGeom>
              <a:avLst/>
              <a:gdLst>
                <a:gd name="T0" fmla="*/ 2147483646 w 21600"/>
                <a:gd name="T1" fmla="*/ 0 h 23907"/>
                <a:gd name="T2" fmla="*/ 2147483646 w 21600"/>
                <a:gd name="T3" fmla="*/ 2147483646 h 23907"/>
                <a:gd name="T4" fmla="*/ 2147483646 w 21600"/>
                <a:gd name="T5" fmla="*/ 2147483646 h 23907"/>
                <a:gd name="T6" fmla="*/ 2147483646 w 21600"/>
                <a:gd name="T7" fmla="*/ 0 h 23907"/>
                <a:gd name="T8" fmla="*/ 2147483646 w 21600"/>
                <a:gd name="T9" fmla="*/ 2147483646 h 23907"/>
                <a:gd name="T10" fmla="*/ 2147483646 w 21600"/>
                <a:gd name="T11" fmla="*/ 2147483646 h 23907"/>
                <a:gd name="T12" fmla="*/ 0 w 21600"/>
                <a:gd name="T13" fmla="*/ 2147483646 h 239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0" h="23907" fill="none">
                  <a:moveTo>
                    <a:pt x="2976" y="0"/>
                  </a:moveTo>
                  <a:cubicBezTo>
                    <a:pt x="13653" y="1485"/>
                    <a:pt x="21600" y="10614"/>
                    <a:pt x="21600" y="21394"/>
                  </a:cubicBezTo>
                  <a:cubicBezTo>
                    <a:pt x="21600" y="22233"/>
                    <a:pt x="21551" y="23072"/>
                    <a:pt x="21453" y="23907"/>
                  </a:cubicBezTo>
                </a:path>
                <a:path w="21600" h="23907" stroke="0">
                  <a:moveTo>
                    <a:pt x="2976" y="0"/>
                  </a:moveTo>
                  <a:cubicBezTo>
                    <a:pt x="13653" y="1485"/>
                    <a:pt x="21600" y="10614"/>
                    <a:pt x="21600" y="21394"/>
                  </a:cubicBezTo>
                  <a:cubicBezTo>
                    <a:pt x="21600" y="22233"/>
                    <a:pt x="21551" y="23072"/>
                    <a:pt x="21453" y="23907"/>
                  </a:cubicBezTo>
                  <a:lnTo>
                    <a:pt x="0" y="21394"/>
                  </a:lnTo>
                  <a:lnTo>
                    <a:pt x="297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3" name="Text Box 42">
            <a:extLst>
              <a:ext uri="{FF2B5EF4-FFF2-40B4-BE49-F238E27FC236}">
                <a16:creationId xmlns:a16="http://schemas.microsoft.com/office/drawing/2014/main" id="{0BD4F5A0-2511-43F8-A1C7-DE80045A1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63" y="5249687"/>
            <a:ext cx="1006475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e=1(1-1)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=0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F27C104A-7B36-40C0-8084-8C3EB4247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565" y="5249687"/>
            <a:ext cx="1006475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e=2(2-1)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=2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634BCD7D-DEEC-4B9B-A572-0BD2E0174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64" y="5248435"/>
            <a:ext cx="1006475" cy="898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e=3(3-1)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=6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 Box 45">
            <a:extLst>
              <a:ext uri="{FF2B5EF4-FFF2-40B4-BE49-F238E27FC236}">
                <a16:creationId xmlns:a16="http://schemas.microsoft.com/office/drawing/2014/main" id="{C37C4278-06C6-4509-B2D2-66FC1E8EC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763" y="1031518"/>
            <a:ext cx="821055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5. 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有向完全图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04A20C9-56C2-468E-9108-5CCCE9647B43}"/>
              </a:ext>
            </a:extLst>
          </p:cNvPr>
          <p:cNvSpPr txBox="1"/>
          <p:nvPr/>
        </p:nvSpPr>
        <p:spPr>
          <a:xfrm>
            <a:off x="1868059" y="1899673"/>
            <a:ext cx="887269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6"/>
              </a:spcBef>
              <a:spcAft>
                <a:spcPts val="26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有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个顶点和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n(n-1)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条弧的有向图称为有向完全图。</a:t>
            </a:r>
            <a:endParaRPr lang="zh-CN" altLang="en-US" sz="24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969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43" grpId="0"/>
      <p:bldP spid="44" grpId="0"/>
      <p:bldP spid="45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>
            <a:extLst>
              <a:ext uri="{FF2B5EF4-FFF2-40B4-BE49-F238E27FC236}">
                <a16:creationId xmlns:a16="http://schemas.microsoft.com/office/drawing/2014/main" id="{EA4B6BE7-7698-4AD4-8BAB-CBFAA4707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29" y="1135852"/>
            <a:ext cx="8229600" cy="565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zh-CN" sz="28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6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. 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网</a:t>
            </a:r>
            <a:r>
              <a:rPr lang="en-US" altLang="zh-CN" sz="2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(Network):</a:t>
            </a:r>
            <a:endParaRPr lang="zh-CN" altLang="en-US" sz="2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76C0A7-5654-462D-9D6D-F02BF50ADD87}"/>
              </a:ext>
            </a:extLst>
          </p:cNvPr>
          <p:cNvGrpSpPr/>
          <p:nvPr/>
        </p:nvGrpSpPr>
        <p:grpSpPr>
          <a:xfrm>
            <a:off x="3255146" y="3977133"/>
            <a:ext cx="5258773" cy="2030382"/>
            <a:chOff x="2947901" y="1663246"/>
            <a:chExt cx="5258773" cy="2030382"/>
          </a:xfrm>
        </p:grpSpPr>
        <p:sp>
          <p:nvSpPr>
            <p:cNvPr id="30" name="Oval 19">
              <a:extLst>
                <a:ext uri="{FF2B5EF4-FFF2-40B4-BE49-F238E27FC236}">
                  <a16:creationId xmlns:a16="http://schemas.microsoft.com/office/drawing/2014/main" id="{95B49C62-08A7-41E4-B0A6-09CBE4331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01" y="1968046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Oval 20">
              <a:extLst>
                <a:ext uri="{FF2B5EF4-FFF2-40B4-BE49-F238E27FC236}">
                  <a16:creationId xmlns:a16="http://schemas.microsoft.com/office/drawing/2014/main" id="{FACB3288-4263-4577-8003-465B1DCDE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901" y="2653846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Oval 21">
              <a:extLst>
                <a:ext uri="{FF2B5EF4-FFF2-40B4-BE49-F238E27FC236}">
                  <a16:creationId xmlns:a16="http://schemas.microsoft.com/office/drawing/2014/main" id="{CB127014-67F9-495D-BDB4-640A1C2C1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501" y="2653846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Text Box 22">
              <a:extLst>
                <a:ext uri="{FF2B5EF4-FFF2-40B4-BE49-F238E27FC236}">
                  <a16:creationId xmlns:a16="http://schemas.microsoft.com/office/drawing/2014/main" id="{83D2EBFA-CE3B-4D17-B154-4263E370A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2836" y="3263446"/>
              <a:ext cx="1281120" cy="43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无向网</a:t>
              </a: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G1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Line 23">
              <a:extLst>
                <a:ext uri="{FF2B5EF4-FFF2-40B4-BE49-F238E27FC236}">
                  <a16:creationId xmlns:a16="http://schemas.microsoft.com/office/drawing/2014/main" id="{9CEDBFF4-EA39-4F27-8FD6-365A9E9409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52701" y="2349046"/>
              <a:ext cx="3810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6E183D02-9E4A-43A5-8E5C-E465E7711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9901" y="2349046"/>
              <a:ext cx="3048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6" name="Line 25">
              <a:extLst>
                <a:ext uri="{FF2B5EF4-FFF2-40B4-BE49-F238E27FC236}">
                  <a16:creationId xmlns:a16="http://schemas.microsoft.com/office/drawing/2014/main" id="{FEC09F11-8D9A-464B-A132-A4B4AE7B0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01" y="2882446"/>
              <a:ext cx="609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Oval 26">
              <a:extLst>
                <a:ext uri="{FF2B5EF4-FFF2-40B4-BE49-F238E27FC236}">
                  <a16:creationId xmlns:a16="http://schemas.microsoft.com/office/drawing/2014/main" id="{30E8814A-46E8-472D-B0CD-5BA4E795F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901" y="2653846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Line 27">
              <a:extLst>
                <a:ext uri="{FF2B5EF4-FFF2-40B4-BE49-F238E27FC236}">
                  <a16:creationId xmlns:a16="http://schemas.microsoft.com/office/drawing/2014/main" id="{39388C1D-C73B-4030-82F6-D53A91853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9501" y="2882446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Oval 28">
              <a:extLst>
                <a:ext uri="{FF2B5EF4-FFF2-40B4-BE49-F238E27FC236}">
                  <a16:creationId xmlns:a16="http://schemas.microsoft.com/office/drawing/2014/main" id="{82D46FA7-2BA4-4D30-85EB-EB2990131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5101" y="1663246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Oval 29">
              <a:extLst>
                <a:ext uri="{FF2B5EF4-FFF2-40B4-BE49-F238E27FC236}">
                  <a16:creationId xmlns:a16="http://schemas.microsoft.com/office/drawing/2014/main" id="{511A3D0D-D2B1-4B44-97E9-9F7AAB536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1701" y="2653846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Arc 30">
              <a:extLst>
                <a:ext uri="{FF2B5EF4-FFF2-40B4-BE49-F238E27FC236}">
                  <a16:creationId xmlns:a16="http://schemas.microsoft.com/office/drawing/2014/main" id="{FCD7ED8A-A6A4-4607-840E-899FA16A7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631" flipH="1">
              <a:off x="6986501" y="1968046"/>
              <a:ext cx="152400" cy="685800"/>
            </a:xfrm>
            <a:custGeom>
              <a:avLst/>
              <a:gdLst>
                <a:gd name="T0" fmla="*/ 24942739 w 24034"/>
                <a:gd name="T1" fmla="*/ 0 h 43200"/>
                <a:gd name="T2" fmla="*/ 246388613 w 24034"/>
                <a:gd name="T3" fmla="*/ 2147483646 h 43200"/>
                <a:gd name="T4" fmla="*/ 24952428 w 24034"/>
                <a:gd name="T5" fmla="*/ 2147483646 h 43200"/>
                <a:gd name="T6" fmla="*/ -9689 w 24034"/>
                <a:gd name="T7" fmla="*/ 2147483646 h 43200"/>
                <a:gd name="T8" fmla="*/ 24942739 w 24034"/>
                <a:gd name="T9" fmla="*/ 0 h 43200"/>
                <a:gd name="T10" fmla="*/ 246388613 w 24034"/>
                <a:gd name="T11" fmla="*/ 2147483646 h 43200"/>
                <a:gd name="T12" fmla="*/ 24952428 w 24034"/>
                <a:gd name="T13" fmla="*/ 2147483646 h 43200"/>
                <a:gd name="T14" fmla="*/ -9689 w 24034"/>
                <a:gd name="T15" fmla="*/ 2147483646 h 43200"/>
                <a:gd name="T16" fmla="*/ 24952428 w 24034"/>
                <a:gd name="T17" fmla="*/ 2147483646 h 4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034" h="43200" fill="none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</a:path>
                <a:path w="24034" h="43200" stroke="0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  <a:lnTo>
                    <a:pt x="2434" y="21600"/>
                  </a:lnTo>
                  <a:lnTo>
                    <a:pt x="24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2" name="Arc 31">
              <a:extLst>
                <a:ext uri="{FF2B5EF4-FFF2-40B4-BE49-F238E27FC236}">
                  <a16:creationId xmlns:a16="http://schemas.microsoft.com/office/drawing/2014/main" id="{879F28C2-D043-4146-BE67-6DD77172A3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478596" flipH="1">
              <a:off x="7234151" y="2031546"/>
              <a:ext cx="117475" cy="769938"/>
            </a:xfrm>
            <a:custGeom>
              <a:avLst/>
              <a:gdLst>
                <a:gd name="T0" fmla="*/ 6787908 w 24034"/>
                <a:gd name="T1" fmla="*/ 0 h 43200"/>
                <a:gd name="T2" fmla="*/ 67053717 w 24034"/>
                <a:gd name="T3" fmla="*/ 2147483646 h 43200"/>
                <a:gd name="T4" fmla="*/ 6790704 w 24034"/>
                <a:gd name="T5" fmla="*/ 2147483646 h 43200"/>
                <a:gd name="T6" fmla="*/ -2796 w 24034"/>
                <a:gd name="T7" fmla="*/ 2147483646 h 43200"/>
                <a:gd name="T8" fmla="*/ 6787908 w 24034"/>
                <a:gd name="T9" fmla="*/ 0 h 43200"/>
                <a:gd name="T10" fmla="*/ 67053717 w 24034"/>
                <a:gd name="T11" fmla="*/ 2147483646 h 43200"/>
                <a:gd name="T12" fmla="*/ 6790704 w 24034"/>
                <a:gd name="T13" fmla="*/ 2147483646 h 43200"/>
                <a:gd name="T14" fmla="*/ -2796 w 24034"/>
                <a:gd name="T15" fmla="*/ 2147483646 h 43200"/>
                <a:gd name="T16" fmla="*/ 6790704 w 24034"/>
                <a:gd name="T17" fmla="*/ 2147483646 h 432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4034" h="43200" fill="none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</a:path>
                <a:path w="24034" h="43200" stroke="0">
                  <a:moveTo>
                    <a:pt x="2433" y="0"/>
                  </a:moveTo>
                  <a:cubicBezTo>
                    <a:pt x="14363" y="0"/>
                    <a:pt x="24034" y="9670"/>
                    <a:pt x="24034" y="21600"/>
                  </a:cubicBezTo>
                  <a:cubicBezTo>
                    <a:pt x="24034" y="33529"/>
                    <a:pt x="14363" y="43200"/>
                    <a:pt x="2434" y="43200"/>
                  </a:cubicBezTo>
                  <a:cubicBezTo>
                    <a:pt x="1620" y="43200"/>
                    <a:pt x="808" y="43154"/>
                    <a:pt x="-1" y="43062"/>
                  </a:cubicBezTo>
                  <a:lnTo>
                    <a:pt x="2434" y="21600"/>
                  </a:lnTo>
                  <a:lnTo>
                    <a:pt x="243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3" name="Oval 32">
              <a:extLst>
                <a:ext uri="{FF2B5EF4-FFF2-40B4-BE49-F238E27FC236}">
                  <a16:creationId xmlns:a16="http://schemas.microsoft.com/office/drawing/2014/main" id="{311A9756-0ED1-4E86-96B6-C8C923959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701" y="2653846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Text Box 33">
              <a:extLst>
                <a:ext uri="{FF2B5EF4-FFF2-40B4-BE49-F238E27FC236}">
                  <a16:creationId xmlns:a16="http://schemas.microsoft.com/office/drawing/2014/main" id="{845BF0AC-4587-4A3C-9BAB-858E8C68B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715" y="2297413"/>
              <a:ext cx="2286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Text Box 34">
              <a:extLst>
                <a:ext uri="{FF2B5EF4-FFF2-40B4-BE49-F238E27FC236}">
                  <a16:creationId xmlns:a16="http://schemas.microsoft.com/office/drawing/2014/main" id="{C19505FA-7442-4F9E-92F1-612C91E7B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755" y="2967197"/>
              <a:ext cx="3048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15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Text Box 35">
              <a:extLst>
                <a:ext uri="{FF2B5EF4-FFF2-40B4-BE49-F238E27FC236}">
                  <a16:creationId xmlns:a16="http://schemas.microsoft.com/office/drawing/2014/main" id="{7AE52849-BF79-4A9C-9E56-964CA1A52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6667" y="2276090"/>
              <a:ext cx="1524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F56F46B3-20D1-429C-8F02-B64676EC4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992" y="2985940"/>
              <a:ext cx="1524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9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0393EB5F-5A40-4851-A8E2-6BFF148CB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62701" y="2882446"/>
              <a:ext cx="762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Text Box 38">
              <a:extLst>
                <a:ext uri="{FF2B5EF4-FFF2-40B4-BE49-F238E27FC236}">
                  <a16:creationId xmlns:a16="http://schemas.microsoft.com/office/drawing/2014/main" id="{8C9C81C0-2155-4960-8F7F-ACC89FD8C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376" y="2968776"/>
              <a:ext cx="1524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9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Text Box 39">
              <a:extLst>
                <a:ext uri="{FF2B5EF4-FFF2-40B4-BE49-F238E27FC236}">
                  <a16:creationId xmlns:a16="http://schemas.microsoft.com/office/drawing/2014/main" id="{1B9F658A-F105-42F5-B6CB-C51D051DB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501" y="2425246"/>
              <a:ext cx="1524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B9E76FB5-354D-4A33-83EF-2D7FDBB83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5621" y="2104408"/>
              <a:ext cx="1524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E0028051-EF00-4CA5-8C64-F83DF0364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5554" y="3263446"/>
              <a:ext cx="1281120" cy="43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有向网</a:t>
              </a: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G2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BC5DA838-0951-4CF3-B5A9-52914DE2C41D}"/>
              </a:ext>
            </a:extLst>
          </p:cNvPr>
          <p:cNvSpPr txBox="1"/>
          <p:nvPr/>
        </p:nvSpPr>
        <p:spPr>
          <a:xfrm>
            <a:off x="1579499" y="1955231"/>
            <a:ext cx="887269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6"/>
              </a:spcBef>
              <a:spcAft>
                <a:spcPts val="26"/>
              </a:spcAft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边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弧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上加权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(weight)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的图。</a:t>
            </a:r>
            <a:endParaRPr lang="en-US" altLang="zh-CN" sz="24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26"/>
              </a:spcBef>
              <a:spcAft>
                <a:spcPts val="26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带权值的无向图称为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无向网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。</a:t>
            </a:r>
            <a:endParaRPr lang="en-US" altLang="zh-CN" sz="2400" b="1" dirty="0">
              <a:solidFill>
                <a:srgbClr val="00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spcBef>
                <a:spcPts val="26"/>
              </a:spcBef>
              <a:spcAft>
                <a:spcPts val="26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带权值的有向图称为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有向网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。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822" y="74287"/>
            <a:ext cx="4093346" cy="409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10">
            <a:extLst>
              <a:ext uri="{FF2B5EF4-FFF2-40B4-BE49-F238E27FC236}">
                <a16:creationId xmlns:a16="http://schemas.microsoft.com/office/drawing/2014/main" id="{506F32BC-FADB-45E8-81D9-8BE01945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152" y="2630271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Oval 11">
            <a:extLst>
              <a:ext uri="{FF2B5EF4-FFF2-40B4-BE49-F238E27FC236}">
                <a16:creationId xmlns:a16="http://schemas.microsoft.com/office/drawing/2014/main" id="{E2DD3913-6D30-4869-96B8-81669856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152" y="3223996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2D23BCD8-EF82-4AC8-BF12-283A98D822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2952" y="3017107"/>
            <a:ext cx="228600" cy="3072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9" name="Text Box 13">
            <a:extLst>
              <a:ext uri="{FF2B5EF4-FFF2-40B4-BE49-F238E27FC236}">
                <a16:creationId xmlns:a16="http://schemas.microsoft.com/office/drawing/2014/main" id="{DC4AB387-8B25-4861-9FF0-B21CE0A7D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552" y="3613267"/>
            <a:ext cx="685800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G1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Oval 14">
            <a:extLst>
              <a:ext uri="{FF2B5EF4-FFF2-40B4-BE49-F238E27FC236}">
                <a16:creationId xmlns:a16="http://schemas.microsoft.com/office/drawing/2014/main" id="{A5A2D408-F0A1-4456-93EA-EDD813636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913" y="3300196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Oval 15">
            <a:extLst>
              <a:ext uri="{FF2B5EF4-FFF2-40B4-BE49-F238E27FC236}">
                <a16:creationId xmlns:a16="http://schemas.microsoft.com/office/drawing/2014/main" id="{18244503-694B-4253-BD65-945CFA470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7913" y="3300196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Oval 16">
            <a:extLst>
              <a:ext uri="{FF2B5EF4-FFF2-40B4-BE49-F238E27FC236}">
                <a16:creationId xmlns:a16="http://schemas.microsoft.com/office/drawing/2014/main" id="{CD6C141F-D66B-48AC-A46A-E69093277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7313" y="2630271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 Box 17">
            <a:extLst>
              <a:ext uri="{FF2B5EF4-FFF2-40B4-BE49-F238E27FC236}">
                <a16:creationId xmlns:a16="http://schemas.microsoft.com/office/drawing/2014/main" id="{B04DEFCE-D917-4C69-A2C1-AC6546FFF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847" y="3623241"/>
            <a:ext cx="511679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G2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8729424-29A4-4412-9331-7D9D8DCBCC78}"/>
              </a:ext>
            </a:extLst>
          </p:cNvPr>
          <p:cNvGrpSpPr/>
          <p:nvPr/>
        </p:nvGrpSpPr>
        <p:grpSpPr>
          <a:xfrm>
            <a:off x="1769238" y="3492813"/>
            <a:ext cx="1828800" cy="1574155"/>
            <a:chOff x="1692433" y="2945284"/>
            <a:chExt cx="1828800" cy="1480338"/>
          </a:xfrm>
        </p:grpSpPr>
        <p:sp>
          <p:nvSpPr>
            <p:cNvPr id="45" name="Oval 3">
              <a:extLst>
                <a:ext uri="{FF2B5EF4-FFF2-40B4-BE49-F238E27FC236}">
                  <a16:creationId xmlns:a16="http://schemas.microsoft.com/office/drawing/2014/main" id="{F90D762D-E6BD-4F3F-9D9C-7A176A562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5833" y="294528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A9C0D739-ACD6-48CF-9485-25963CC97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433" y="363108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BB0628D5-D2C9-4DFA-908D-328A31035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433" y="363108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Text Box 6">
              <a:extLst>
                <a:ext uri="{FF2B5EF4-FFF2-40B4-BE49-F238E27FC236}">
                  <a16:creationId xmlns:a16="http://schemas.microsoft.com/office/drawing/2014/main" id="{6F633C5E-7EAC-4A9E-B496-34152470A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033" y="3996209"/>
              <a:ext cx="383438" cy="42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Line 7">
              <a:extLst>
                <a:ext uri="{FF2B5EF4-FFF2-40B4-BE49-F238E27FC236}">
                  <a16:creationId xmlns:a16="http://schemas.microsoft.com/office/drawing/2014/main" id="{9F8FC9F3-F79F-42E5-9837-E55E58F43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7233" y="3326284"/>
              <a:ext cx="38100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0" name="Line 8">
              <a:extLst>
                <a:ext uri="{FF2B5EF4-FFF2-40B4-BE49-F238E27FC236}">
                  <a16:creationId xmlns:a16="http://schemas.microsoft.com/office/drawing/2014/main" id="{C05AB505-B87F-433D-A944-92F87AE08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433" y="3326284"/>
              <a:ext cx="152400" cy="320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B8DBB150-2F4E-4A95-AC5A-453633F9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233" y="3631084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:a16="http://schemas.microsoft.com/office/drawing/2014/main" id="{5E19ABBD-587E-4158-BF72-BD0FF62DB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433" y="3799359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473EA5F2-82DF-4891-998E-D141CC660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433" y="3799359"/>
              <a:ext cx="304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4" name="Line 20">
            <a:extLst>
              <a:ext uri="{FF2B5EF4-FFF2-40B4-BE49-F238E27FC236}">
                <a16:creationId xmlns:a16="http://schemas.microsoft.com/office/drawing/2014/main" id="{EB6EF738-0C1A-4275-8371-8E36EF06F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46913" y="3492617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5" name="Oval 21">
            <a:extLst>
              <a:ext uri="{FF2B5EF4-FFF2-40B4-BE49-F238E27FC236}">
                <a16:creationId xmlns:a16="http://schemas.microsoft.com/office/drawing/2014/main" id="{1FECCFE1-EB6F-4D6B-B41D-F67F1F744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092" y="5226376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Oval 22">
            <a:extLst>
              <a:ext uri="{FF2B5EF4-FFF2-40B4-BE49-F238E27FC236}">
                <a16:creationId xmlns:a16="http://schemas.microsoft.com/office/drawing/2014/main" id="{CB033F7C-629F-4414-BEA7-EA90037A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7092" y="5226376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Oval 23">
            <a:extLst>
              <a:ext uri="{FF2B5EF4-FFF2-40B4-BE49-F238E27FC236}">
                <a16:creationId xmlns:a16="http://schemas.microsoft.com/office/drawing/2014/main" id="{2D5D2873-3401-4392-A4DE-E7066959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6492" y="4556451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Text Box 24">
            <a:extLst>
              <a:ext uri="{FF2B5EF4-FFF2-40B4-BE49-F238E27FC236}">
                <a16:creationId xmlns:a16="http://schemas.microsoft.com/office/drawing/2014/main" id="{AFDD22D1-B778-461B-A2E3-25C58F505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413" y="5768087"/>
            <a:ext cx="511679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G4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Line 25">
            <a:extLst>
              <a:ext uri="{FF2B5EF4-FFF2-40B4-BE49-F238E27FC236}">
                <a16:creationId xmlns:a16="http://schemas.microsoft.com/office/drawing/2014/main" id="{C8171D15-A962-4C54-AD31-C401D87C8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7492" y="4856422"/>
            <a:ext cx="685800" cy="486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0" name="Oval 26">
            <a:extLst>
              <a:ext uri="{FF2B5EF4-FFF2-40B4-BE49-F238E27FC236}">
                <a16:creationId xmlns:a16="http://schemas.microsoft.com/office/drawing/2014/main" id="{0E5B163C-8B8D-444D-9C05-C1D063B7D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134" y="4451276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Oval 27">
            <a:extLst>
              <a:ext uri="{FF2B5EF4-FFF2-40B4-BE49-F238E27FC236}">
                <a16:creationId xmlns:a16="http://schemas.microsoft.com/office/drawing/2014/main" id="{44D39CFC-B0A0-4305-957D-E33BDA20E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734" y="5172001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Oval 28">
            <a:extLst>
              <a:ext uri="{FF2B5EF4-FFF2-40B4-BE49-F238E27FC236}">
                <a16:creationId xmlns:a16="http://schemas.microsoft.com/office/drawing/2014/main" id="{6C7EA255-2A17-4D27-ADB7-5399B048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134" y="5172001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Text Box 29">
            <a:extLst>
              <a:ext uri="{FF2B5EF4-FFF2-40B4-BE49-F238E27FC236}">
                <a16:creationId xmlns:a16="http://schemas.microsoft.com/office/drawing/2014/main" id="{C1EE9017-04E7-48C0-B359-8B26ED054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337" y="5669453"/>
            <a:ext cx="511679" cy="42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G3</a:t>
            </a:r>
            <a:endParaRPr lang="en-US" altLang="zh-CN" sz="20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Oval 30">
            <a:extLst>
              <a:ext uri="{FF2B5EF4-FFF2-40B4-BE49-F238E27FC236}">
                <a16:creationId xmlns:a16="http://schemas.microsoft.com/office/drawing/2014/main" id="{ED13630F-1F72-4D44-90EB-5CFF13D8B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534" y="5172001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Rectangle 31">
            <a:extLst>
              <a:ext uri="{FF2B5EF4-FFF2-40B4-BE49-F238E27FC236}">
                <a16:creationId xmlns:a16="http://schemas.microsoft.com/office/drawing/2014/main" id="{36EF5EDB-169B-40B6-A505-1E37007ED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31" y="5533729"/>
            <a:ext cx="348541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G1, G2, G3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的子图 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G4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不是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的子图</a:t>
            </a:r>
            <a:endParaRPr lang="zh-CN" altLang="zh-CN" sz="2400" b="1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Oval 32">
            <a:extLst>
              <a:ext uri="{FF2B5EF4-FFF2-40B4-BE49-F238E27FC236}">
                <a16:creationId xmlns:a16="http://schemas.microsoft.com/office/drawing/2014/main" id="{33CFC9FD-DF36-4C64-ACCF-65E9AA44A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3913" y="3331946"/>
            <a:ext cx="381000" cy="405146"/>
          </a:xfrm>
          <a:prstGeom prst="ellipse">
            <a:avLst/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2400" b="1" kern="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Line 33">
            <a:extLst>
              <a:ext uri="{FF2B5EF4-FFF2-40B4-BE49-F238E27FC236}">
                <a16:creationId xmlns:a16="http://schemas.microsoft.com/office/drawing/2014/main" id="{67FD6A37-9503-4640-A38B-12B870C92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4913" y="3524367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endParaRPr lang="zh-CN" altLang="en-US" sz="2400" b="1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68" name="Text Box 34">
            <a:extLst>
              <a:ext uri="{FF2B5EF4-FFF2-40B4-BE49-F238E27FC236}">
                <a16:creationId xmlns:a16="http://schemas.microsoft.com/office/drawing/2014/main" id="{64921418-AB15-404D-A88F-DEC9E60F9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7715" y="1691342"/>
            <a:ext cx="9303544" cy="1319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对图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G=(V,E)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’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=(V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’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,E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’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，若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V’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⊆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且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E’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，则称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’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的一个子图  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48AF8D0-AABD-4EEA-AD07-8E839B924408}"/>
              </a:ext>
            </a:extLst>
          </p:cNvPr>
          <p:cNvSpPr txBox="1"/>
          <p:nvPr/>
        </p:nvSpPr>
        <p:spPr>
          <a:xfrm>
            <a:off x="748721" y="1020369"/>
            <a:ext cx="887269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7.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子图：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0038690" y="4464320"/>
            <a:ext cx="831166" cy="54933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89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/>
      <p:bldP spid="40" grpId="0" animBg="1"/>
      <p:bldP spid="41" grpId="0" animBg="1"/>
      <p:bldP spid="42" grpId="0" animBg="1"/>
      <p:bldP spid="43" grpId="0"/>
      <p:bldP spid="55" grpId="0" animBg="1"/>
      <p:bldP spid="56" grpId="0" animBg="1"/>
      <p:bldP spid="57" grpId="0" animBg="1"/>
      <p:bldP spid="58" grpId="0"/>
      <p:bldP spid="60" grpId="0" animBg="1"/>
      <p:bldP spid="61" grpId="0" animBg="1"/>
      <p:bldP spid="62" grpId="0" animBg="1"/>
      <p:bldP spid="63" grpId="0"/>
      <p:bldP spid="64" grpId="0" animBg="1"/>
      <p:bldP spid="65" grpId="0"/>
      <p:bldP spid="66" grpId="0" animBg="1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9D857C54-96A6-4FEE-A5EF-09A0CE2F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827645"/>
            <a:ext cx="6794500" cy="126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与顶点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相关联的边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(x , y)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的数目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称为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v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的度。 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记作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TD(v) 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或 </a:t>
            </a: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D(v)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C4DB63B-B9F6-4646-88AB-240366BDED83}"/>
              </a:ext>
            </a:extLst>
          </p:cNvPr>
          <p:cNvGrpSpPr/>
          <p:nvPr/>
        </p:nvGrpSpPr>
        <p:grpSpPr>
          <a:xfrm>
            <a:off x="3247936" y="3847708"/>
            <a:ext cx="1600200" cy="1480080"/>
            <a:chOff x="6670605" y="2663372"/>
            <a:chExt cx="1600200" cy="1480080"/>
          </a:xfrm>
        </p:grpSpPr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C4B41BF6-6EA3-48FB-8BD6-AB01D46B0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0205" y="2663372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85F62EBB-3BC0-45A6-8B3E-0EB8C601E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9205" y="3272972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Oval 5">
              <a:extLst>
                <a:ext uri="{FF2B5EF4-FFF2-40B4-BE49-F238E27FC236}">
                  <a16:creationId xmlns:a16="http://schemas.microsoft.com/office/drawing/2014/main" id="{C5D403A2-0078-4961-A3DB-2F077D97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205" y="3272972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AB61F5D4-71D2-45FA-BC65-B8061E63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0605" y="2663372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Oval 7">
              <a:extLst>
                <a:ext uri="{FF2B5EF4-FFF2-40B4-BE49-F238E27FC236}">
                  <a16:creationId xmlns:a16="http://schemas.microsoft.com/office/drawing/2014/main" id="{F33052F7-8C03-4457-847A-61A1D8DC9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9805" y="2663372"/>
              <a:ext cx="381000" cy="381000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endParaRPr lang="en-US" altLang="zh-CN" sz="24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894074A0-0A97-4FC0-86EC-C893A2016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4005" y="3044372"/>
              <a:ext cx="2286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Line 9">
              <a:extLst>
                <a:ext uri="{FF2B5EF4-FFF2-40B4-BE49-F238E27FC236}">
                  <a16:creationId xmlns:a16="http://schemas.microsoft.com/office/drawing/2014/main" id="{C15D5725-D5EB-4ABA-A516-7A460D656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8805" y="3044372"/>
              <a:ext cx="22860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DA22B64A-B290-4372-A4F8-3752FC538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0205" y="3501572"/>
              <a:ext cx="381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2C101390-B30B-4EB7-85A9-BE6743A61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1605" y="2891972"/>
              <a:ext cx="228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defRPr/>
              </a:pPr>
              <a:endParaRPr lang="zh-CN" altLang="en-US" sz="2400" b="1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id="{9537C9DD-50F3-40BC-BB66-08B9A8788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6405" y="3806372"/>
              <a:ext cx="381000" cy="337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25824"/>
                </a:spcBef>
                <a:spcAft>
                  <a:spcPct val="25824"/>
                </a:spcAft>
                <a:buClrTx/>
                <a:buSzTx/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G1</a:t>
              </a:r>
              <a:endParaRPr lang="en-US" altLang="zh-CN" sz="2000" b="1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615C6AA-54EF-4C45-A0CF-CC35D05BDA0C}"/>
              </a:ext>
            </a:extLst>
          </p:cNvPr>
          <p:cNvSpPr txBox="1"/>
          <p:nvPr/>
        </p:nvSpPr>
        <p:spPr>
          <a:xfrm>
            <a:off x="1236112" y="1115320"/>
            <a:ext cx="8872694" cy="565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zh-CN" altLang="zh-CN" sz="2800" b="1" noProof="1">
                <a:solidFill>
                  <a:srgbClr val="000000"/>
                </a:solidFill>
                <a:cs typeface="+mn-ea"/>
                <a:sym typeface="+mn-lt"/>
              </a:rPr>
              <a:t>8</a:t>
            </a:r>
            <a:r>
              <a:rPr lang="en-US" altLang="zh-CN" sz="2800" b="1" dirty="0">
                <a:solidFill>
                  <a:srgbClr val="000000"/>
                </a:solidFill>
                <a:cs typeface="+mn-ea"/>
                <a:sym typeface="+mn-lt"/>
              </a:rPr>
              <a:t>. </a:t>
            </a:r>
            <a:r>
              <a:rPr lang="zh-CN" altLang="en-US" sz="2800" b="1" dirty="0">
                <a:solidFill>
                  <a:srgbClr val="000000"/>
                </a:solidFill>
                <a:cs typeface="+mn-ea"/>
                <a:sym typeface="+mn-lt"/>
              </a:rPr>
              <a:t>度：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E879A05-F861-4D84-B6B2-7E45E36F19BD}"/>
              </a:ext>
            </a:extLst>
          </p:cNvPr>
          <p:cNvSpPr txBox="1"/>
          <p:nvPr/>
        </p:nvSpPr>
        <p:spPr>
          <a:xfrm>
            <a:off x="6289963" y="3593355"/>
            <a:ext cx="2663993" cy="1767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TD(1)=1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TD(2)=3 </a:t>
            </a:r>
          </a:p>
          <a:p>
            <a:pPr fontAlgn="base">
              <a:lnSpc>
                <a:spcPct val="120000"/>
              </a:lnSpc>
              <a:spcBef>
                <a:spcPct val="25824"/>
              </a:spcBef>
              <a:spcAft>
                <a:spcPct val="25824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cs typeface="+mn-ea"/>
                <a:sym typeface="+mn-lt"/>
              </a:rPr>
              <a:t>TD(3)=0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160" y="152400"/>
            <a:ext cx="3754492" cy="375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6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主题5">
  <a:themeElements>
    <a:clrScheme name="自定义 26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A54D3"/>
      </a:accent1>
      <a:accent2>
        <a:srgbClr val="20428D"/>
      </a:accent2>
      <a:accent3>
        <a:srgbClr val="1A73C7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0cw3ld3k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6">
    <a:dk1>
      <a:srgbClr val="000000"/>
    </a:dk1>
    <a:lt1>
      <a:srgbClr val="FFFFFF"/>
    </a:lt1>
    <a:dk2>
      <a:srgbClr val="768394"/>
    </a:dk2>
    <a:lt2>
      <a:srgbClr val="F0F0F0"/>
    </a:lt2>
    <a:accent1>
      <a:srgbClr val="0A54D3"/>
    </a:accent1>
    <a:accent2>
      <a:srgbClr val="20428D"/>
    </a:accent2>
    <a:accent3>
      <a:srgbClr val="1A73C7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562</TotalTime>
  <Words>3968</Words>
  <Application>Microsoft Office PowerPoint</Application>
  <PresentationFormat>宽屏</PresentationFormat>
  <Paragraphs>899</Paragraphs>
  <Slides>48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Administrator</cp:lastModifiedBy>
  <cp:revision>94</cp:revision>
  <cp:lastPrinted>2018-04-24T16:00:00Z</cp:lastPrinted>
  <dcterms:created xsi:type="dcterms:W3CDTF">2018-04-24T16:00:00Z</dcterms:created>
  <dcterms:modified xsi:type="dcterms:W3CDTF">2022-10-12T12:01:01Z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f807369b-8ec3-4b9c-a07e-eca95547e097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t-shyu@microsoft.com</vt:lpwstr>
  </property>
  <property fmtid="{D5CDD505-2E9C-101B-9397-08002B2CF9AE}" pid="6" name="MSIP_Label_f42aa342-8706-4288-bd11-ebb85995028c_SetDate">
    <vt:lpwstr>2018-09-03T09:04:55.7205662Z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2052-11.1.0.8236</vt:lpwstr>
  </property>
</Properties>
</file>