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256" r:id="rId2"/>
    <p:sldId id="286" r:id="rId3"/>
    <p:sldId id="259" r:id="rId4"/>
    <p:sldId id="278" r:id="rId5"/>
    <p:sldId id="277" r:id="rId6"/>
    <p:sldId id="279" r:id="rId7"/>
    <p:sldId id="276" r:id="rId8"/>
    <p:sldId id="282" r:id="rId9"/>
    <p:sldId id="283" r:id="rId10"/>
    <p:sldId id="285" r:id="rId11"/>
    <p:sldId id="284" r:id="rId12"/>
    <p:sldId id="264" r:id="rId13"/>
    <p:sldId id="265" r:id="rId14"/>
    <p:sldId id="266" r:id="rId15"/>
    <p:sldId id="267" r:id="rId16"/>
    <p:sldId id="268" r:id="rId17"/>
    <p:sldId id="280" r:id="rId18"/>
    <p:sldId id="270" r:id="rId19"/>
    <p:sldId id="271" r:id="rId20"/>
    <p:sldId id="272" r:id="rId21"/>
    <p:sldId id="28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66FF"/>
    <a:srgbClr val="FFCCFF"/>
    <a:srgbClr val="FFFF66"/>
    <a:srgbClr val="F68A00"/>
    <a:srgbClr val="FF3399"/>
    <a:srgbClr val="FFCC00"/>
    <a:srgbClr val="99FFCC"/>
    <a:srgbClr val="66FF3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3" autoAdjust="0"/>
    <p:restoredTop sz="94370" autoAdjust="0"/>
  </p:normalViewPr>
  <p:slideViewPr>
    <p:cSldViewPr snapToGrid="0">
      <p:cViewPr varScale="1">
        <p:scale>
          <a:sx n="112" d="100"/>
          <a:sy n="112" d="100"/>
        </p:scale>
        <p:origin x="138" y="102"/>
      </p:cViewPr>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2022/10/24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28" name="图片占位符 27"/>
          <p:cNvSpPr>
            <a:spLocks noGrp="1"/>
          </p:cNvSpPr>
          <p:nvPr>
            <p:ph type="pic" sz="quarter" idx="10"/>
          </p:nvPr>
        </p:nvSpPr>
        <p:spPr>
          <a:xfrm>
            <a:off x="0" y="1123950"/>
            <a:ext cx="12192000" cy="2671515"/>
          </a:xfrm>
          <a:ln>
            <a:noFill/>
          </a:ln>
        </p:spPr>
        <p:txBody>
          <a:bodyPr/>
          <a:lstStyle>
            <a:lvl1pPr>
              <a:defRPr>
                <a:solidFill>
                  <a:schemeClr val="bg1"/>
                </a:solidFill>
              </a:defRPr>
            </a:lvl1pPr>
          </a:lstStyle>
          <a:p>
            <a:endParaRPr lang="zh-CN" altLang="en-US" dirty="0"/>
          </a:p>
        </p:txBody>
      </p:sp>
      <p:sp>
        <p:nvSpPr>
          <p:cNvPr id="9801" name="副标题 2"/>
          <p:cNvSpPr>
            <a:spLocks noGrp="1"/>
          </p:cNvSpPr>
          <p:nvPr userDrawn="1">
            <p:ph type="subTitle" idx="1"/>
          </p:nvPr>
        </p:nvSpPr>
        <p:spPr>
          <a:xfrm>
            <a:off x="669925" y="4924996"/>
            <a:ext cx="10850563" cy="558799"/>
          </a:xfrm>
        </p:spPr>
        <p:txBody>
          <a:bodyPr anchor="ctr">
            <a:normAutofit/>
          </a:bodyPr>
          <a:lstStyle>
            <a:lvl1pPr marL="0" marR="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sz="2000" spc="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p>
        </p:txBody>
      </p:sp>
      <p:sp>
        <p:nvSpPr>
          <p:cNvPr id="9802" name="标题 1"/>
          <p:cNvSpPr>
            <a:spLocks noGrp="1"/>
          </p:cNvSpPr>
          <p:nvPr userDrawn="1">
            <p:ph type="ctrTitle"/>
          </p:nvPr>
        </p:nvSpPr>
        <p:spPr>
          <a:xfrm>
            <a:off x="669925" y="4126588"/>
            <a:ext cx="10850563" cy="767764"/>
          </a:xfrm>
        </p:spPr>
        <p:txBody>
          <a:bodyPr anchor="b">
            <a:normAutofit/>
          </a:bodyPr>
          <a:lstStyle>
            <a:lvl1pPr algn="l">
              <a:defRPr sz="3200" b="1" spc="0">
                <a:solidFill>
                  <a:schemeClr val="tx1"/>
                </a:solidFill>
              </a:defRPr>
            </a:lvl1pPr>
          </a:lstStyle>
          <a:p>
            <a:r>
              <a:rPr lang="en-US" altLang="zh-CN" dirty="0"/>
              <a:t>Click to edit Master title style</a:t>
            </a:r>
            <a:endParaRPr lang="zh-CN" altLang="en-US" dirty="0"/>
          </a:p>
        </p:txBody>
      </p:sp>
      <p:sp>
        <p:nvSpPr>
          <p:cNvPr id="8" name="矩形 7"/>
          <p:cNvSpPr/>
          <p:nvPr userDrawn="1"/>
        </p:nvSpPr>
        <p:spPr>
          <a:xfrm>
            <a:off x="0" y="3840418"/>
            <a:ext cx="12192000" cy="142302"/>
          </a:xfrm>
          <a:prstGeom prst="rect">
            <a:avLst/>
          </a:prstGeom>
          <a:solidFill>
            <a:schemeClr val="bg1">
              <a:lumMod val="6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10" name="矩形 9"/>
          <p:cNvSpPr/>
          <p:nvPr userDrawn="1"/>
        </p:nvSpPr>
        <p:spPr>
          <a:xfrm>
            <a:off x="0" y="677197"/>
            <a:ext cx="12192000" cy="142302"/>
          </a:xfrm>
          <a:prstGeom prst="rect">
            <a:avLst/>
          </a:prstGeom>
          <a:solidFill>
            <a:schemeClr val="bg1">
              <a:lumMod val="6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1" name="图片 10">
            <a:extLst>
              <a:ext uri="{FF2B5EF4-FFF2-40B4-BE49-F238E27FC236}">
                <a16:creationId xmlns:a16="http://schemas.microsoft.com/office/drawing/2014/main" id="{73C5015D-9E91-499B-AF7F-7AC6502F08C5}"/>
              </a:ext>
            </a:extLst>
          </p:cNvPr>
          <p:cNvPicPr>
            <a:picLocks noChangeAspect="1"/>
          </p:cNvPicPr>
          <p:nvPr userDrawn="1"/>
        </p:nvPicPr>
        <p:blipFill>
          <a:blip r:embed="rId2"/>
          <a:stretch>
            <a:fillRect/>
          </a:stretch>
        </p:blipFill>
        <p:spPr>
          <a:xfrm>
            <a:off x="218850" y="49623"/>
            <a:ext cx="727824" cy="553892"/>
          </a:xfrm>
          <a:prstGeom prst="rect">
            <a:avLst/>
          </a:prstGeom>
        </p:spPr>
      </p:pic>
      <p:sp>
        <p:nvSpPr>
          <p:cNvPr id="6" name="直角三角形 5">
            <a:extLst>
              <a:ext uri="{FF2B5EF4-FFF2-40B4-BE49-F238E27FC236}">
                <a16:creationId xmlns:a16="http://schemas.microsoft.com/office/drawing/2014/main" id="{22303622-40F3-4D9F-8849-0EF8B41C8AAE}"/>
              </a:ext>
            </a:extLst>
          </p:cNvPr>
          <p:cNvSpPr/>
          <p:nvPr userDrawn="1"/>
        </p:nvSpPr>
        <p:spPr>
          <a:xfrm flipH="1">
            <a:off x="11069618" y="6282467"/>
            <a:ext cx="1122381" cy="600442"/>
          </a:xfrm>
          <a:prstGeom prst="rtTriangle">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314203B1-9977-4CE4-B3E4-9ED3C2088463}"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4621C523-0A66-4022-8FD3-8AEC1796DADC}" type="datetime1">
              <a:rPr lang="zh-CN" altLang="en-US" smtClean="0"/>
              <a:t>2022/10/24</a:t>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F898AE4-AAA1-4940-9456-D861D01D2761}" type="datetime1">
              <a:rPr lang="zh-CN" altLang="en-US" smtClean="0"/>
              <a:t>2022/10/24</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69925" y="3570003"/>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69925" y="4821044"/>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669925" y="5136678"/>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cxnSp>
        <p:nvCxnSpPr>
          <p:cNvPr id="1131" name="直接连接符 1130"/>
          <p:cNvCxnSpPr/>
          <p:nvPr userDrawn="1"/>
        </p:nvCxnSpPr>
        <p:spPr>
          <a:xfrm>
            <a:off x="669925" y="5447549"/>
            <a:ext cx="380047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图片占位符 27"/>
          <p:cNvSpPr>
            <a:spLocks noGrp="1"/>
          </p:cNvSpPr>
          <p:nvPr>
            <p:ph type="pic" sz="quarter" idx="10"/>
          </p:nvPr>
        </p:nvSpPr>
        <p:spPr>
          <a:xfrm>
            <a:off x="0" y="1123950"/>
            <a:ext cx="12192000" cy="2155647"/>
          </a:xfrm>
          <a:ln>
            <a:noFill/>
          </a:ln>
        </p:spPr>
        <p:txBody>
          <a:bodyPr/>
          <a:lstStyle>
            <a:lvl1pPr>
              <a:defRPr>
                <a:solidFill>
                  <a:schemeClr val="bg1"/>
                </a:solidFill>
              </a:defRPr>
            </a:lvl1pPr>
          </a:lstStyle>
          <a:p>
            <a:endParaRPr lang="zh-CN" altLang="en-US" dirty="0"/>
          </a:p>
        </p:txBody>
      </p:sp>
      <p:sp>
        <p:nvSpPr>
          <p:cNvPr id="9" name="矩形 8"/>
          <p:cNvSpPr/>
          <p:nvPr userDrawn="1"/>
        </p:nvSpPr>
        <p:spPr>
          <a:xfrm>
            <a:off x="0" y="3330397"/>
            <a:ext cx="12192000" cy="142302"/>
          </a:xfrm>
          <a:prstGeom prst="rect">
            <a:avLst/>
          </a:prstGeom>
          <a:solidFill>
            <a:schemeClr val="bg1">
              <a:lumMod val="6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8875"/>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C12B8E53-42B0-4133-AE33-4A967365E46D}" type="datetime1">
              <a:rPr lang="zh-CN" altLang="en-US" smtClean="0"/>
              <a:t>2022/10/24</a:t>
            </a:fld>
            <a:endParaRPr lang="zh-CN" altLang="en-US"/>
          </a:p>
        </p:txBody>
      </p:sp>
      <p:sp>
        <p:nvSpPr>
          <p:cNvPr id="5" name="页脚占位符 4"/>
          <p:cNvSpPr>
            <a:spLocks noGrp="1"/>
          </p:cNvSpPr>
          <p:nvPr>
            <p:ph type="ftr" sz="quarter" idx="3"/>
          </p:nvPr>
        </p:nvSpPr>
        <p:spPr>
          <a:xfrm>
            <a:off x="669924" y="6238875"/>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38875"/>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5"/>
          <p:cNvPicPr>
            <a:picLocks noGrp="1" noChangeAspect="1"/>
          </p:cNvPicPr>
          <p:nvPr>
            <p:ph type="pic" sz="quarter" idx="10"/>
          </p:nvPr>
        </p:nvPicPr>
        <p:blipFill>
          <a:blip r:embed="rId4"/>
          <a:stretch>
            <a:fillRect/>
          </a:stretch>
        </p:blipFill>
        <p:spPr>
          <a:xfrm>
            <a:off x="-5715" y="687070"/>
            <a:ext cx="12201525" cy="3328670"/>
          </a:xfrm>
          <a:prstGeom prst="rect">
            <a:avLst/>
          </a:prstGeom>
        </p:spPr>
      </p:pic>
      <p:pic>
        <p:nvPicPr>
          <p:cNvPr id="13" name="图片 12"/>
          <p:cNvPicPr>
            <a:picLocks noChangeAspect="1"/>
          </p:cNvPicPr>
          <p:nvPr/>
        </p:nvPicPr>
        <p:blipFill>
          <a:blip r:embed="rId5"/>
          <a:stretch>
            <a:fillRect/>
          </a:stretch>
        </p:blipFill>
        <p:spPr>
          <a:xfrm>
            <a:off x="10540733" y="5595620"/>
            <a:ext cx="1511935" cy="1150620"/>
          </a:xfrm>
          <a:prstGeom prst="rect">
            <a:avLst/>
          </a:prstGeom>
        </p:spPr>
      </p:pic>
      <p:sp>
        <p:nvSpPr>
          <p:cNvPr id="14" name="文本框 13"/>
          <p:cNvSpPr txBox="1"/>
          <p:nvPr/>
        </p:nvSpPr>
        <p:spPr>
          <a:xfrm>
            <a:off x="669925" y="4156710"/>
            <a:ext cx="6725920" cy="76835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4400" b="1" dirty="0">
                <a:solidFill>
                  <a:schemeClr val="tx1">
                    <a:lumMod val="75000"/>
                    <a:lumOff val="25000"/>
                  </a:schemeClr>
                </a:solidFill>
                <a:cs typeface="+mn-ea"/>
                <a:sym typeface="+mn-lt"/>
              </a:rPr>
              <a:t>第七章  图</a:t>
            </a:r>
            <a:endParaRPr lang="zh-CN" altLang="en-US" sz="4400" b="1" dirty="0">
              <a:solidFill>
                <a:schemeClr val="accent1">
                  <a:lumMod val="75000"/>
                </a:schemeClr>
              </a:solidFill>
              <a:cs typeface="+mn-ea"/>
              <a:sym typeface="+mn-lt"/>
            </a:endParaRPr>
          </a:p>
        </p:txBody>
      </p:sp>
      <p:sp>
        <p:nvSpPr>
          <p:cNvPr id="5" name="文本框 4">
            <a:extLst>
              <a:ext uri="{FF2B5EF4-FFF2-40B4-BE49-F238E27FC236}">
                <a16:creationId xmlns:a16="http://schemas.microsoft.com/office/drawing/2014/main" id="{E985FBFC-072E-4A4C-9BAC-E928614D4B71}"/>
              </a:ext>
            </a:extLst>
          </p:cNvPr>
          <p:cNvSpPr txBox="1"/>
          <p:nvPr/>
        </p:nvSpPr>
        <p:spPr>
          <a:xfrm>
            <a:off x="1651267" y="5155144"/>
            <a:ext cx="6725920" cy="76835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4400" b="1" dirty="0">
                <a:solidFill>
                  <a:schemeClr val="tx1">
                    <a:lumMod val="75000"/>
                    <a:lumOff val="25000"/>
                  </a:schemeClr>
                </a:solidFill>
                <a:cs typeface="+mn-ea"/>
                <a:sym typeface="+mn-lt"/>
              </a:rPr>
              <a:t>7.6</a:t>
            </a:r>
            <a:r>
              <a:rPr lang="zh-CN" altLang="en-US" sz="4400" b="1" dirty="0">
                <a:solidFill>
                  <a:schemeClr val="tx1">
                    <a:lumMod val="75000"/>
                    <a:lumOff val="25000"/>
                  </a:schemeClr>
                </a:solidFill>
                <a:cs typeface="+mn-ea"/>
                <a:sym typeface="+mn-lt"/>
              </a:rPr>
              <a:t>  最短路径</a:t>
            </a:r>
            <a:endParaRPr lang="zh-CN" altLang="en-US" sz="4400" b="1" dirty="0">
              <a:solidFill>
                <a:schemeClr val="accent1">
                  <a:lumMod val="75000"/>
                </a:schemeClr>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 Box 53">
            <a:extLst>
              <a:ext uri="{FF2B5EF4-FFF2-40B4-BE49-F238E27FC236}">
                <a16:creationId xmlns:a16="http://schemas.microsoft.com/office/drawing/2014/main" id="{0C5ADE7D-F561-4069-9E16-E8952F67EF92}"/>
              </a:ext>
            </a:extLst>
          </p:cNvPr>
          <p:cNvSpPr txBox="1">
            <a:spLocks noChangeArrowheads="1"/>
          </p:cNvSpPr>
          <p:nvPr/>
        </p:nvSpPr>
        <p:spPr bwMode="auto">
          <a:xfrm>
            <a:off x="6282384" y="1313992"/>
            <a:ext cx="4038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10</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 ∞    30</a:t>
            </a:r>
            <a:r>
              <a:rPr lang="en-US" altLang="zh-CN" sz="2400" b="1" dirty="0">
                <a:latin typeface="+mn-lt"/>
                <a:ea typeface="+mn-ea"/>
                <a:cs typeface="+mn-ea"/>
                <a:sym typeface="+mn-lt"/>
              </a:rPr>
              <a:t>    100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a:t>
            </a:r>
            <a:r>
              <a:rPr lang="en-US" altLang="zh-CN" sz="2400" b="1" dirty="0">
                <a:solidFill>
                  <a:srgbClr val="FFCC00"/>
                </a:solidFill>
                <a:latin typeface="+mn-lt"/>
                <a:ea typeface="+mn-ea"/>
                <a:cs typeface="+mn-ea"/>
                <a:sym typeface="+mn-lt"/>
              </a:rPr>
              <a:t>5</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50</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10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   ∞      20</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 ∞     </a:t>
            </a:r>
            <a:r>
              <a:rPr lang="en-US" altLang="zh-CN" sz="2400" b="1" dirty="0">
                <a:solidFill>
                  <a:srgbClr val="000000"/>
                </a:solidFill>
                <a:latin typeface="+mn-lt"/>
                <a:ea typeface="+mn-ea"/>
                <a:cs typeface="+mn-ea"/>
                <a:sym typeface="+mn-lt"/>
              </a:rPr>
              <a:t>60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     ∞  </a:t>
            </a:r>
            <a:r>
              <a:rPr lang="en-US" altLang="zh-CN" sz="2400" b="1" dirty="0">
                <a:solidFill>
                  <a:srgbClr val="000000"/>
                </a:solidFill>
                <a:latin typeface="+mn-lt"/>
                <a:ea typeface="+mn-ea"/>
                <a:cs typeface="+mn-ea"/>
                <a:sym typeface="+mn-lt"/>
              </a:rPr>
              <a:t>   ∞</a:t>
            </a:r>
          </a:p>
        </p:txBody>
      </p:sp>
      <p:sp>
        <p:nvSpPr>
          <p:cNvPr id="65" name="Text Box 53">
            <a:extLst>
              <a:ext uri="{FF2B5EF4-FFF2-40B4-BE49-F238E27FC236}">
                <a16:creationId xmlns:a16="http://schemas.microsoft.com/office/drawing/2014/main" id="{0C5ADE7D-F561-4069-9E16-E8952F67EF92}"/>
              </a:ext>
            </a:extLst>
          </p:cNvPr>
          <p:cNvSpPr txBox="1">
            <a:spLocks noChangeArrowheads="1"/>
          </p:cNvSpPr>
          <p:nvPr/>
        </p:nvSpPr>
        <p:spPr bwMode="auto">
          <a:xfrm>
            <a:off x="6299822" y="1296370"/>
            <a:ext cx="4038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10</a:t>
            </a:r>
            <a:r>
              <a:rPr lang="en-US" altLang="zh-CN" sz="2400" b="1" dirty="0">
                <a:latin typeface="+mn-lt"/>
                <a:ea typeface="+mn-ea"/>
                <a:cs typeface="+mn-ea"/>
                <a:sym typeface="+mn-lt"/>
              </a:rPr>
              <a:t>     ∞    </a:t>
            </a:r>
            <a:r>
              <a:rPr lang="en-US" altLang="zh-CN" sz="2400" b="1" dirty="0">
                <a:solidFill>
                  <a:srgbClr val="FFCC00"/>
                </a:solidFill>
                <a:latin typeface="+mn-lt"/>
                <a:ea typeface="+mn-ea"/>
                <a:cs typeface="+mn-ea"/>
                <a:sym typeface="+mn-lt"/>
              </a:rPr>
              <a:t>30</a:t>
            </a:r>
            <a:r>
              <a:rPr lang="en-US" altLang="zh-CN" sz="2400" b="1" dirty="0">
                <a:latin typeface="+mn-lt"/>
                <a:ea typeface="+mn-ea"/>
                <a:cs typeface="+mn-ea"/>
                <a:sym typeface="+mn-lt"/>
              </a:rPr>
              <a:t>    100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a:t>
            </a:r>
            <a:r>
              <a:rPr lang="en-US" altLang="zh-CN" sz="2400" b="1" dirty="0">
                <a:solidFill>
                  <a:srgbClr val="FFCC00"/>
                </a:solidFill>
                <a:latin typeface="+mn-lt"/>
                <a:ea typeface="+mn-ea"/>
                <a:cs typeface="+mn-ea"/>
                <a:sym typeface="+mn-lt"/>
              </a:rPr>
              <a:t>5</a:t>
            </a:r>
            <a:r>
              <a:rPr lang="en-US" altLang="zh-CN" sz="2400" b="1" dirty="0">
                <a:solidFill>
                  <a:srgbClr val="000000"/>
                </a:solidFill>
                <a:latin typeface="+mn-lt"/>
                <a:ea typeface="+mn-ea"/>
                <a:cs typeface="+mn-ea"/>
                <a:sym typeface="+mn-lt"/>
              </a:rPr>
              <a:t>       ∞     </a:t>
            </a: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50    </a:t>
            </a: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10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   ∞      </a:t>
            </a:r>
            <a:r>
              <a:rPr lang="en-US" altLang="zh-CN" sz="2400" b="1" dirty="0">
                <a:solidFill>
                  <a:srgbClr val="000000"/>
                </a:solidFill>
                <a:latin typeface="+mn-lt"/>
                <a:ea typeface="+mn-ea"/>
                <a:cs typeface="+mn-ea"/>
                <a:sym typeface="+mn-lt"/>
              </a:rPr>
              <a:t>20   </a:t>
            </a:r>
            <a:r>
              <a:rPr lang="en-US" altLang="zh-CN" sz="2400" b="1" dirty="0">
                <a:solidFill>
                  <a:srgbClr val="FFCC00"/>
                </a:solidFill>
                <a:latin typeface="+mn-lt"/>
                <a:ea typeface="+mn-ea"/>
                <a:cs typeface="+mn-ea"/>
                <a:sym typeface="+mn-lt"/>
              </a:rPr>
              <a:t> ∞     </a:t>
            </a:r>
            <a:r>
              <a:rPr lang="en-US" altLang="zh-CN" sz="2400" b="1" dirty="0">
                <a:solidFill>
                  <a:srgbClr val="000000"/>
                </a:solidFill>
                <a:latin typeface="+mn-lt"/>
                <a:ea typeface="+mn-ea"/>
                <a:cs typeface="+mn-ea"/>
                <a:sym typeface="+mn-lt"/>
              </a:rPr>
              <a:t>60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p>
        </p:txBody>
      </p:sp>
      <p:graphicFrame>
        <p:nvGraphicFramePr>
          <p:cNvPr id="39"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986452300"/>
              </p:ext>
            </p:extLst>
          </p:nvPr>
        </p:nvGraphicFramePr>
        <p:xfrm>
          <a:off x="6005857" y="5425588"/>
          <a:ext cx="36195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178550352"/>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tblGrid>
              <a:tr h="457200">
                <a:tc>
                  <a:txBody>
                    <a:bodyPr/>
                    <a:lstStyle/>
                    <a:p>
                      <a:endParaRPr lang="zh-CN" altLang="en-US" dirty="0"/>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矩形 2"/>
          <p:cNvSpPr/>
          <p:nvPr/>
        </p:nvSpPr>
        <p:spPr>
          <a:xfrm>
            <a:off x="7813429" y="4649747"/>
            <a:ext cx="615407" cy="441435"/>
          </a:xfrm>
          <a:prstGeom prst="rect">
            <a:avLst/>
          </a:prstGeom>
          <a:solidFill>
            <a:srgbClr val="FFCCFF"/>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Text Box 24">
            <a:extLst>
              <a:ext uri="{FF2B5EF4-FFF2-40B4-BE49-F238E27FC236}">
                <a16:creationId xmlns:a16="http://schemas.microsoft.com/office/drawing/2014/main" id="{5C4822DE-4B00-4DB5-B48D-7CF62F03C2B0}"/>
              </a:ext>
            </a:extLst>
          </p:cNvPr>
          <p:cNvSpPr txBox="1">
            <a:spLocks noChangeArrowheads="1"/>
          </p:cNvSpPr>
          <p:nvPr/>
        </p:nvSpPr>
        <p:spPr bwMode="auto">
          <a:xfrm>
            <a:off x="1078947" y="97060"/>
            <a:ext cx="4427538" cy="5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Dijkstra</a:t>
            </a:r>
            <a:r>
              <a:rPr lang="zh-CN" altLang="en-US" sz="2400" b="1" dirty="0">
                <a:solidFill>
                  <a:srgbClr val="000000"/>
                </a:solidFill>
                <a:latin typeface="+mn-lt"/>
                <a:ea typeface="+mn-ea"/>
                <a:cs typeface="+mn-ea"/>
                <a:sym typeface="+mn-lt"/>
              </a:rPr>
              <a:t>路径长度递增法：</a:t>
            </a:r>
          </a:p>
        </p:txBody>
      </p:sp>
      <p:graphicFrame>
        <p:nvGraphicFramePr>
          <p:cNvPr id="88"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2852564575"/>
              </p:ext>
            </p:extLst>
          </p:nvPr>
        </p:nvGraphicFramePr>
        <p:xfrm>
          <a:off x="6005857" y="4632654"/>
          <a:ext cx="36195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178550352"/>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tblGrid>
              <a:tr h="4572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tabLst/>
                        <a:defRPr/>
                      </a:pPr>
                      <a:r>
                        <a:rPr kumimoji="1" lang="en-US" altLang="zh-CN" sz="2000" b="1" i="0" u="none" strike="noStrike" kern="1200" cap="none" normalizeH="0" baseline="0" dirty="0">
                          <a:ln>
                            <a:noFill/>
                          </a:ln>
                          <a:solidFill>
                            <a:srgbClr val="FF0000"/>
                          </a:solidFill>
                          <a:effectLst/>
                          <a:latin typeface="Tahoma"/>
                          <a:ea typeface="宋体"/>
                          <a:cs typeface="+mn-ea"/>
                          <a:sym typeface="+mn-lt"/>
                        </a:rPr>
                        <a:t>∞</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tabLst/>
                        <a:defRPr/>
                      </a:pPr>
                      <a:r>
                        <a:rPr kumimoji="1" lang="en-US" altLang="zh-CN" sz="2000" b="1" i="0" u="none" strike="noStrike" kern="1200" cap="none" normalizeH="0" baseline="0" dirty="0">
                          <a:ln>
                            <a:noFill/>
                          </a:ln>
                          <a:solidFill>
                            <a:srgbClr val="FF0000"/>
                          </a:solidFill>
                          <a:effectLst/>
                          <a:latin typeface="Tahoma"/>
                          <a:ea typeface="宋体"/>
                          <a:cs typeface="+mn-ea"/>
                          <a:sym typeface="+mn-lt"/>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90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1" name="AutoShape 54">
            <a:extLst>
              <a:ext uri="{FF2B5EF4-FFF2-40B4-BE49-F238E27FC236}">
                <a16:creationId xmlns:a16="http://schemas.microsoft.com/office/drawing/2014/main" id="{028206C5-E0D9-40DC-8F1C-DA4A0EC07FBE}"/>
              </a:ext>
            </a:extLst>
          </p:cNvPr>
          <p:cNvSpPr>
            <a:spLocks noChangeArrowheads="1"/>
          </p:cNvSpPr>
          <p:nvPr/>
        </p:nvSpPr>
        <p:spPr bwMode="auto">
          <a:xfrm>
            <a:off x="6164563" y="1380206"/>
            <a:ext cx="3917212" cy="2268415"/>
          </a:xfrm>
          <a:prstGeom prst="bracketPair">
            <a:avLst>
              <a:gd name="adj" fmla="val 469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mn-lt"/>
              <a:ea typeface="+mn-ea"/>
              <a:cs typeface="+mn-ea"/>
              <a:sym typeface="+mn-lt"/>
            </a:endParaRPr>
          </a:p>
        </p:txBody>
      </p:sp>
      <p:sp>
        <p:nvSpPr>
          <p:cNvPr id="92" name="Text Box 55">
            <a:extLst>
              <a:ext uri="{FF2B5EF4-FFF2-40B4-BE49-F238E27FC236}">
                <a16:creationId xmlns:a16="http://schemas.microsoft.com/office/drawing/2014/main" id="{751978B7-4156-4C7F-9E86-E992BB2BF32F}"/>
              </a:ext>
            </a:extLst>
          </p:cNvPr>
          <p:cNvSpPr txBox="1">
            <a:spLocks noChangeArrowheads="1"/>
          </p:cNvSpPr>
          <p:nvPr/>
        </p:nvSpPr>
        <p:spPr bwMode="auto">
          <a:xfrm>
            <a:off x="6195575" y="727924"/>
            <a:ext cx="38862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dirty="0">
                <a:solidFill>
                  <a:srgbClr val="000000"/>
                </a:solidFill>
                <a:latin typeface="+mn-lt"/>
                <a:ea typeface="+mn-ea"/>
                <a:cs typeface="+mn-ea"/>
                <a:sym typeface="+mn-lt"/>
              </a:rPr>
              <a:t> 0     1      2      3      4      5</a:t>
            </a:r>
          </a:p>
        </p:txBody>
      </p:sp>
      <p:sp>
        <p:nvSpPr>
          <p:cNvPr id="93" name="Text Box 56">
            <a:extLst>
              <a:ext uri="{FF2B5EF4-FFF2-40B4-BE49-F238E27FC236}">
                <a16:creationId xmlns:a16="http://schemas.microsoft.com/office/drawing/2014/main" id="{93BFF513-B263-4715-8EC7-AAAE551B0A66}"/>
              </a:ext>
            </a:extLst>
          </p:cNvPr>
          <p:cNvSpPr txBox="1">
            <a:spLocks noChangeArrowheads="1"/>
          </p:cNvSpPr>
          <p:nvPr/>
        </p:nvSpPr>
        <p:spPr bwMode="auto">
          <a:xfrm>
            <a:off x="5657357" y="1313250"/>
            <a:ext cx="457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0</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1</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2</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3</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4</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5</a:t>
            </a:r>
          </a:p>
        </p:txBody>
      </p:sp>
      <p:sp>
        <p:nvSpPr>
          <p:cNvPr id="95" name="Text Box 58">
            <a:extLst>
              <a:ext uri="{FF2B5EF4-FFF2-40B4-BE49-F238E27FC236}">
                <a16:creationId xmlns:a16="http://schemas.microsoft.com/office/drawing/2014/main" id="{F6B11352-46B5-4EB6-B024-8A294284E0B3}"/>
              </a:ext>
            </a:extLst>
          </p:cNvPr>
          <p:cNvSpPr txBox="1">
            <a:spLocks noChangeArrowheads="1"/>
          </p:cNvSpPr>
          <p:nvPr/>
        </p:nvSpPr>
        <p:spPr bwMode="auto">
          <a:xfrm>
            <a:off x="2377108" y="5420656"/>
            <a:ext cx="3754209"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200" b="1" dirty="0">
                <a:solidFill>
                  <a:srgbClr val="000000"/>
                </a:solidFill>
                <a:latin typeface="+mn-lt"/>
                <a:ea typeface="+mn-ea"/>
                <a:cs typeface="+mn-ea"/>
                <a:sym typeface="+mn-lt"/>
              </a:rPr>
              <a:t>最短路径的前驱顶点数组</a:t>
            </a:r>
            <a:r>
              <a:rPr lang="en-US" altLang="zh-CN" sz="2200" b="1" dirty="0">
                <a:solidFill>
                  <a:srgbClr val="000000"/>
                </a:solidFill>
                <a:latin typeface="+mn-lt"/>
                <a:ea typeface="+mn-ea"/>
                <a:cs typeface="+mn-ea"/>
                <a:sym typeface="+mn-lt"/>
              </a:rPr>
              <a:t>P</a:t>
            </a:r>
            <a:r>
              <a:rPr lang="zh-CN" altLang="en-US" sz="2200" b="1" dirty="0">
                <a:solidFill>
                  <a:srgbClr val="000000"/>
                </a:solidFill>
                <a:latin typeface="+mn-lt"/>
                <a:ea typeface="+mn-ea"/>
                <a:cs typeface="+mn-ea"/>
                <a:sym typeface="+mn-lt"/>
              </a:rPr>
              <a:t>：</a:t>
            </a:r>
          </a:p>
        </p:txBody>
      </p:sp>
      <p:sp>
        <p:nvSpPr>
          <p:cNvPr id="96" name="Text Box 59">
            <a:extLst>
              <a:ext uri="{FF2B5EF4-FFF2-40B4-BE49-F238E27FC236}">
                <a16:creationId xmlns:a16="http://schemas.microsoft.com/office/drawing/2014/main" id="{A5EAB63F-11EA-4636-B1DB-B3C8F428F7E6}"/>
              </a:ext>
            </a:extLst>
          </p:cNvPr>
          <p:cNvSpPr txBox="1">
            <a:spLocks noChangeArrowheads="1"/>
          </p:cNvSpPr>
          <p:nvPr/>
        </p:nvSpPr>
        <p:spPr bwMode="auto">
          <a:xfrm>
            <a:off x="3537167" y="4573292"/>
            <a:ext cx="2699789"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200" b="1" dirty="0">
                <a:solidFill>
                  <a:srgbClr val="000000"/>
                </a:solidFill>
                <a:latin typeface="+mn-lt"/>
                <a:ea typeface="+mn-ea"/>
                <a:cs typeface="+mn-ea"/>
                <a:sym typeface="+mn-lt"/>
              </a:rPr>
              <a:t>最短路径数组</a:t>
            </a:r>
            <a:r>
              <a:rPr lang="en-US" altLang="zh-CN" sz="2200" b="1" dirty="0">
                <a:solidFill>
                  <a:srgbClr val="000000"/>
                </a:solidFill>
                <a:latin typeface="+mn-lt"/>
                <a:ea typeface="+mn-ea"/>
                <a:cs typeface="+mn-ea"/>
                <a:sym typeface="+mn-lt"/>
              </a:rPr>
              <a:t>D</a:t>
            </a:r>
            <a:r>
              <a:rPr lang="zh-CN" altLang="en-US" sz="2200" b="1" dirty="0">
                <a:solidFill>
                  <a:srgbClr val="000000"/>
                </a:solidFill>
                <a:latin typeface="+mn-lt"/>
                <a:ea typeface="+mn-ea"/>
                <a:cs typeface="+mn-ea"/>
                <a:sym typeface="+mn-lt"/>
              </a:rPr>
              <a:t>：</a:t>
            </a:r>
          </a:p>
        </p:txBody>
      </p:sp>
      <p:sp>
        <p:nvSpPr>
          <p:cNvPr id="98" name="Text Box 61">
            <a:extLst>
              <a:ext uri="{FF2B5EF4-FFF2-40B4-BE49-F238E27FC236}">
                <a16:creationId xmlns:a16="http://schemas.microsoft.com/office/drawing/2014/main" id="{CAEC0C1B-4F0B-4574-848E-1DB90082F612}"/>
              </a:ext>
            </a:extLst>
          </p:cNvPr>
          <p:cNvSpPr txBox="1">
            <a:spLocks noChangeArrowheads="1"/>
          </p:cNvSpPr>
          <p:nvPr/>
        </p:nvSpPr>
        <p:spPr bwMode="auto">
          <a:xfrm>
            <a:off x="5942333" y="4094113"/>
            <a:ext cx="3996932"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   0      </a:t>
            </a:r>
            <a:r>
              <a:rPr lang="en-US" altLang="zh-CN" sz="2000" b="1" dirty="0">
                <a:solidFill>
                  <a:srgbClr val="000000"/>
                </a:solidFill>
                <a:latin typeface="+mn-lt"/>
                <a:ea typeface="+mn-ea"/>
                <a:cs typeface="+mn-ea"/>
                <a:sym typeface="+mn-lt"/>
              </a:rPr>
              <a:t>1        2       3        4       5</a:t>
            </a:r>
          </a:p>
        </p:txBody>
      </p:sp>
      <p:sp>
        <p:nvSpPr>
          <p:cNvPr id="100" name="Oval 3">
            <a:extLst>
              <a:ext uri="{FF2B5EF4-FFF2-40B4-BE49-F238E27FC236}">
                <a16:creationId xmlns:a16="http://schemas.microsoft.com/office/drawing/2014/main" id="{5377AFE7-EC01-4F7D-8E3D-897609F9066E}"/>
              </a:ext>
            </a:extLst>
          </p:cNvPr>
          <p:cNvSpPr>
            <a:spLocks noChangeArrowheads="1"/>
          </p:cNvSpPr>
          <p:nvPr/>
        </p:nvSpPr>
        <p:spPr bwMode="auto">
          <a:xfrm>
            <a:off x="2418043" y="3760097"/>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V2</a:t>
            </a:r>
            <a:endParaRPr lang="en-US" altLang="zh-CN" sz="2000" b="1" kern="0" noProof="1">
              <a:solidFill>
                <a:srgbClr val="000000"/>
              </a:solidFill>
              <a:latin typeface="+mn-lt"/>
              <a:ea typeface="+mn-ea"/>
              <a:cs typeface="+mn-ea"/>
              <a:sym typeface="+mn-lt"/>
            </a:endParaRPr>
          </a:p>
        </p:txBody>
      </p:sp>
      <p:sp>
        <p:nvSpPr>
          <p:cNvPr id="101" name="Oval 4">
            <a:extLst>
              <a:ext uri="{FF2B5EF4-FFF2-40B4-BE49-F238E27FC236}">
                <a16:creationId xmlns:a16="http://schemas.microsoft.com/office/drawing/2014/main" id="{91AD4B8B-5DD1-411B-BBB9-A293CDEB035A}"/>
              </a:ext>
            </a:extLst>
          </p:cNvPr>
          <p:cNvSpPr>
            <a:spLocks noChangeArrowheads="1"/>
          </p:cNvSpPr>
          <p:nvPr/>
        </p:nvSpPr>
        <p:spPr bwMode="auto">
          <a:xfrm>
            <a:off x="1400459" y="2069663"/>
            <a:ext cx="305203" cy="331458"/>
          </a:xfrm>
          <a:prstGeom prst="ellipse">
            <a:avLst/>
          </a:prstGeom>
          <a:solidFill>
            <a:srgbClr val="FF3399"/>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V0</a:t>
            </a:r>
            <a:endParaRPr lang="en-US" altLang="zh-CN" sz="2000" b="1" kern="0" noProof="1">
              <a:solidFill>
                <a:srgbClr val="000000"/>
              </a:solidFill>
              <a:latin typeface="+mn-lt"/>
              <a:ea typeface="+mn-ea"/>
              <a:cs typeface="+mn-ea"/>
              <a:sym typeface="+mn-lt"/>
            </a:endParaRPr>
          </a:p>
        </p:txBody>
      </p:sp>
      <p:sp>
        <p:nvSpPr>
          <p:cNvPr id="102" name="Oval 5">
            <a:extLst>
              <a:ext uri="{FF2B5EF4-FFF2-40B4-BE49-F238E27FC236}">
                <a16:creationId xmlns:a16="http://schemas.microsoft.com/office/drawing/2014/main" id="{2CCE3EA8-09D8-43F1-92C9-450622A87FB6}"/>
              </a:ext>
            </a:extLst>
          </p:cNvPr>
          <p:cNvSpPr>
            <a:spLocks noChangeArrowheads="1"/>
          </p:cNvSpPr>
          <p:nvPr/>
        </p:nvSpPr>
        <p:spPr bwMode="auto">
          <a:xfrm>
            <a:off x="3292716" y="2997745"/>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V3</a:t>
            </a:r>
            <a:endParaRPr lang="en-US" altLang="zh-CN" sz="2000" b="1" kern="0" noProof="1">
              <a:solidFill>
                <a:srgbClr val="000000"/>
              </a:solidFill>
              <a:latin typeface="+mn-lt"/>
              <a:ea typeface="+mn-ea"/>
              <a:cs typeface="+mn-ea"/>
              <a:sym typeface="+mn-lt"/>
            </a:endParaRPr>
          </a:p>
        </p:txBody>
      </p:sp>
      <p:sp>
        <p:nvSpPr>
          <p:cNvPr id="103" name="Oval 6">
            <a:extLst>
              <a:ext uri="{FF2B5EF4-FFF2-40B4-BE49-F238E27FC236}">
                <a16:creationId xmlns:a16="http://schemas.microsoft.com/office/drawing/2014/main" id="{01904A2F-D65F-4A73-8549-1BD9D7FDBDD7}"/>
              </a:ext>
            </a:extLst>
          </p:cNvPr>
          <p:cNvSpPr>
            <a:spLocks noChangeArrowheads="1"/>
          </p:cNvSpPr>
          <p:nvPr/>
        </p:nvSpPr>
        <p:spPr bwMode="auto">
          <a:xfrm>
            <a:off x="1400459" y="2997745"/>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V1</a:t>
            </a:r>
            <a:endParaRPr lang="en-US" altLang="zh-CN" sz="2000" b="1" kern="0" noProof="1">
              <a:solidFill>
                <a:srgbClr val="000000"/>
              </a:solidFill>
              <a:latin typeface="+mn-lt"/>
              <a:ea typeface="+mn-ea"/>
              <a:cs typeface="+mn-ea"/>
              <a:sym typeface="+mn-lt"/>
            </a:endParaRPr>
          </a:p>
        </p:txBody>
      </p:sp>
      <p:sp>
        <p:nvSpPr>
          <p:cNvPr id="104" name="Oval 7">
            <a:extLst>
              <a:ext uri="{FF2B5EF4-FFF2-40B4-BE49-F238E27FC236}">
                <a16:creationId xmlns:a16="http://schemas.microsoft.com/office/drawing/2014/main" id="{F861A930-78E3-40B3-8571-3B0377A76280}"/>
              </a:ext>
            </a:extLst>
          </p:cNvPr>
          <p:cNvSpPr>
            <a:spLocks noChangeArrowheads="1"/>
          </p:cNvSpPr>
          <p:nvPr/>
        </p:nvSpPr>
        <p:spPr bwMode="auto">
          <a:xfrm>
            <a:off x="2377108" y="1274164"/>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000" b="1" kern="0" dirty="0">
                <a:solidFill>
                  <a:srgbClr val="000000"/>
                </a:solidFill>
                <a:latin typeface="+mn-lt"/>
                <a:ea typeface="+mn-ea"/>
                <a:cs typeface="+mn-ea"/>
                <a:sym typeface="+mn-lt"/>
              </a:rPr>
              <a:t>V5</a:t>
            </a:r>
            <a:endParaRPr lang="en-US" altLang="zh-CN" sz="2000" b="1" kern="0" noProof="1">
              <a:solidFill>
                <a:srgbClr val="000000"/>
              </a:solidFill>
              <a:latin typeface="+mn-lt"/>
              <a:ea typeface="+mn-ea"/>
              <a:cs typeface="+mn-ea"/>
              <a:sym typeface="+mn-lt"/>
            </a:endParaRPr>
          </a:p>
        </p:txBody>
      </p:sp>
      <p:sp>
        <p:nvSpPr>
          <p:cNvPr id="105" name="Oval 8">
            <a:extLst>
              <a:ext uri="{FF2B5EF4-FFF2-40B4-BE49-F238E27FC236}">
                <a16:creationId xmlns:a16="http://schemas.microsoft.com/office/drawing/2014/main" id="{16E669B1-A24C-48B4-B518-6224D166E7D5}"/>
              </a:ext>
            </a:extLst>
          </p:cNvPr>
          <p:cNvSpPr>
            <a:spLocks noChangeArrowheads="1"/>
          </p:cNvSpPr>
          <p:nvPr/>
        </p:nvSpPr>
        <p:spPr bwMode="auto">
          <a:xfrm>
            <a:off x="3292716" y="2069663"/>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V4</a:t>
            </a:r>
            <a:endParaRPr lang="en-US" altLang="zh-CN" sz="2000" b="1" kern="0" noProof="1">
              <a:solidFill>
                <a:srgbClr val="000000"/>
              </a:solidFill>
              <a:latin typeface="+mn-lt"/>
              <a:ea typeface="+mn-ea"/>
              <a:cs typeface="+mn-ea"/>
              <a:sym typeface="+mn-lt"/>
            </a:endParaRPr>
          </a:p>
        </p:txBody>
      </p:sp>
      <p:sp>
        <p:nvSpPr>
          <p:cNvPr id="106" name="Line 9">
            <a:extLst>
              <a:ext uri="{FF2B5EF4-FFF2-40B4-BE49-F238E27FC236}">
                <a16:creationId xmlns:a16="http://schemas.microsoft.com/office/drawing/2014/main" id="{B7CE6A65-20C1-408B-ADE3-E639BFD2E0EF}"/>
              </a:ext>
            </a:extLst>
          </p:cNvPr>
          <p:cNvSpPr>
            <a:spLocks noChangeShapeType="1"/>
          </p:cNvSpPr>
          <p:nvPr/>
        </p:nvSpPr>
        <p:spPr bwMode="auto">
          <a:xfrm>
            <a:off x="1705662" y="2268538"/>
            <a:ext cx="158705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07" name="Line 10">
            <a:extLst>
              <a:ext uri="{FF2B5EF4-FFF2-40B4-BE49-F238E27FC236}">
                <a16:creationId xmlns:a16="http://schemas.microsoft.com/office/drawing/2014/main" id="{2EF18E6E-EF1C-49BB-BBD9-5A7D024274D9}"/>
              </a:ext>
            </a:extLst>
          </p:cNvPr>
          <p:cNvSpPr>
            <a:spLocks noChangeShapeType="1"/>
          </p:cNvSpPr>
          <p:nvPr/>
        </p:nvSpPr>
        <p:spPr bwMode="auto">
          <a:xfrm flipV="1">
            <a:off x="2682311" y="3262911"/>
            <a:ext cx="671446" cy="596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08" name="Line 11">
            <a:extLst>
              <a:ext uri="{FF2B5EF4-FFF2-40B4-BE49-F238E27FC236}">
                <a16:creationId xmlns:a16="http://schemas.microsoft.com/office/drawing/2014/main" id="{1F894C76-C5EF-4241-8748-D69B31CB31E5}"/>
              </a:ext>
            </a:extLst>
          </p:cNvPr>
          <p:cNvSpPr>
            <a:spLocks noChangeShapeType="1"/>
          </p:cNvSpPr>
          <p:nvPr/>
        </p:nvSpPr>
        <p:spPr bwMode="auto">
          <a:xfrm>
            <a:off x="1705662" y="3262911"/>
            <a:ext cx="732487" cy="59662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09" name="Line 12">
            <a:extLst>
              <a:ext uri="{FF2B5EF4-FFF2-40B4-BE49-F238E27FC236}">
                <a16:creationId xmlns:a16="http://schemas.microsoft.com/office/drawing/2014/main" id="{69E58B2A-87A1-44A5-99FF-D6C495096F30}"/>
              </a:ext>
            </a:extLst>
          </p:cNvPr>
          <p:cNvSpPr>
            <a:spLocks noChangeShapeType="1"/>
          </p:cNvSpPr>
          <p:nvPr/>
        </p:nvSpPr>
        <p:spPr bwMode="auto">
          <a:xfrm>
            <a:off x="1644621" y="2334829"/>
            <a:ext cx="854568" cy="1458415"/>
          </a:xfrm>
          <a:prstGeom prst="line">
            <a:avLst/>
          </a:prstGeom>
          <a:noFill/>
          <a:ln w="9525">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0" name="Line 13">
            <a:extLst>
              <a:ext uri="{FF2B5EF4-FFF2-40B4-BE49-F238E27FC236}">
                <a16:creationId xmlns:a16="http://schemas.microsoft.com/office/drawing/2014/main" id="{8341EEA9-BE45-463A-91C8-90EC183F3E1C}"/>
              </a:ext>
            </a:extLst>
          </p:cNvPr>
          <p:cNvSpPr>
            <a:spLocks noChangeShapeType="1"/>
          </p:cNvSpPr>
          <p:nvPr/>
        </p:nvSpPr>
        <p:spPr bwMode="auto">
          <a:xfrm flipV="1">
            <a:off x="1705662" y="1539330"/>
            <a:ext cx="732487" cy="59662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1" name="WordArt 14">
            <a:extLst>
              <a:ext uri="{FF2B5EF4-FFF2-40B4-BE49-F238E27FC236}">
                <a16:creationId xmlns:a16="http://schemas.microsoft.com/office/drawing/2014/main" id="{A504CA28-5813-4911-891C-D4CB85153ABF}"/>
              </a:ext>
            </a:extLst>
          </p:cNvPr>
          <p:cNvSpPr>
            <a:spLocks noChangeArrowheads="1" noChangeShapeType="1" noTextEdit="1"/>
          </p:cNvSpPr>
          <p:nvPr/>
        </p:nvSpPr>
        <p:spPr bwMode="auto">
          <a:xfrm rot="19223365">
            <a:off x="1773378" y="1642942"/>
            <a:ext cx="366243" cy="212685"/>
          </a:xfrm>
          <a:prstGeom prst="rect">
            <a:avLst/>
          </a:prstGeom>
        </p:spPr>
        <p:txBody>
          <a:bodyPr wrap="none" fromWordArt="1">
            <a:prstTxWarp prst="textCanDown">
              <a:avLst>
                <a:gd name="adj" fmla="val 6514"/>
              </a:avLst>
            </a:prstTxWarp>
          </a:bodyPr>
          <a:lstStyle/>
          <a:p>
            <a:pPr algn="ctr" eaLnBrk="0" fontAlgn="base" hangingPunct="0">
              <a:lnSpc>
                <a:spcPct val="130000"/>
              </a:lnSpc>
              <a:spcBef>
                <a:spcPct val="0"/>
              </a:spcBef>
              <a:spcAft>
                <a:spcPct val="0"/>
              </a:spcAft>
            </a:pPr>
            <a:r>
              <a:rPr lang="en-US" altLang="zh-CN" kern="10" dirty="0">
                <a:ln w="3175">
                  <a:solidFill>
                    <a:srgbClr val="000000"/>
                  </a:solidFill>
                  <a:round/>
                  <a:headEnd/>
                  <a:tailEnd/>
                </a:ln>
                <a:solidFill>
                  <a:srgbClr val="000000"/>
                </a:solidFill>
                <a:cs typeface="+mn-ea"/>
                <a:sym typeface="+mn-lt"/>
              </a:rPr>
              <a:t>100</a:t>
            </a:r>
            <a:endParaRPr lang="zh-CN" altLang="en-US" kern="10" dirty="0">
              <a:ln w="3175">
                <a:solidFill>
                  <a:srgbClr val="000000"/>
                </a:solidFill>
                <a:round/>
                <a:headEnd/>
                <a:tailEnd/>
              </a:ln>
              <a:solidFill>
                <a:srgbClr val="000000"/>
              </a:solidFill>
              <a:cs typeface="+mn-ea"/>
              <a:sym typeface="+mn-lt"/>
            </a:endParaRPr>
          </a:p>
        </p:txBody>
      </p:sp>
      <p:sp>
        <p:nvSpPr>
          <p:cNvPr id="112" name="Line 15">
            <a:extLst>
              <a:ext uri="{FF2B5EF4-FFF2-40B4-BE49-F238E27FC236}">
                <a16:creationId xmlns:a16="http://schemas.microsoft.com/office/drawing/2014/main" id="{C72C74BA-A4F5-4063-87E8-9733AEDADA49}"/>
              </a:ext>
            </a:extLst>
          </p:cNvPr>
          <p:cNvSpPr>
            <a:spLocks noChangeShapeType="1"/>
          </p:cNvSpPr>
          <p:nvPr/>
        </p:nvSpPr>
        <p:spPr bwMode="auto">
          <a:xfrm flipH="1" flipV="1">
            <a:off x="2682311" y="1539330"/>
            <a:ext cx="610406" cy="596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3" name="Line 16">
            <a:extLst>
              <a:ext uri="{FF2B5EF4-FFF2-40B4-BE49-F238E27FC236}">
                <a16:creationId xmlns:a16="http://schemas.microsoft.com/office/drawing/2014/main" id="{E445FE03-768E-4169-957E-E5941DD70176}"/>
              </a:ext>
            </a:extLst>
          </p:cNvPr>
          <p:cNvSpPr>
            <a:spLocks noChangeShapeType="1"/>
          </p:cNvSpPr>
          <p:nvPr/>
        </p:nvSpPr>
        <p:spPr bwMode="auto">
          <a:xfrm flipH="1" flipV="1">
            <a:off x="2499189" y="1539330"/>
            <a:ext cx="854568" cy="15247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4" name="Line 17">
            <a:extLst>
              <a:ext uri="{FF2B5EF4-FFF2-40B4-BE49-F238E27FC236}">
                <a16:creationId xmlns:a16="http://schemas.microsoft.com/office/drawing/2014/main" id="{8DF71C65-460F-428C-9E08-5BD290631CE0}"/>
              </a:ext>
            </a:extLst>
          </p:cNvPr>
          <p:cNvSpPr>
            <a:spLocks noChangeShapeType="1"/>
          </p:cNvSpPr>
          <p:nvPr/>
        </p:nvSpPr>
        <p:spPr bwMode="auto">
          <a:xfrm>
            <a:off x="3414797" y="2401121"/>
            <a:ext cx="0" cy="596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5" name="Text Box 18">
            <a:extLst>
              <a:ext uri="{FF2B5EF4-FFF2-40B4-BE49-F238E27FC236}">
                <a16:creationId xmlns:a16="http://schemas.microsoft.com/office/drawing/2014/main" id="{92623414-EC80-4B59-8149-E3EBA252E4D2}"/>
              </a:ext>
            </a:extLst>
          </p:cNvPr>
          <p:cNvSpPr txBox="1">
            <a:spLocks noChangeArrowheads="1"/>
          </p:cNvSpPr>
          <p:nvPr/>
        </p:nvSpPr>
        <p:spPr bwMode="auto">
          <a:xfrm>
            <a:off x="1705662" y="3461786"/>
            <a:ext cx="366243"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5</a:t>
            </a:r>
          </a:p>
        </p:txBody>
      </p:sp>
      <p:sp>
        <p:nvSpPr>
          <p:cNvPr id="116" name="Text Box 19">
            <a:extLst>
              <a:ext uri="{FF2B5EF4-FFF2-40B4-BE49-F238E27FC236}">
                <a16:creationId xmlns:a16="http://schemas.microsoft.com/office/drawing/2014/main" id="{02C60B45-6887-4510-A8AE-2A29753D6953}"/>
              </a:ext>
            </a:extLst>
          </p:cNvPr>
          <p:cNvSpPr txBox="1">
            <a:spLocks noChangeArrowheads="1"/>
          </p:cNvSpPr>
          <p:nvPr/>
        </p:nvSpPr>
        <p:spPr bwMode="auto">
          <a:xfrm>
            <a:off x="2250025" y="1937080"/>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30</a:t>
            </a:r>
          </a:p>
        </p:txBody>
      </p:sp>
      <p:sp>
        <p:nvSpPr>
          <p:cNvPr id="117" name="Text Box 20">
            <a:extLst>
              <a:ext uri="{FF2B5EF4-FFF2-40B4-BE49-F238E27FC236}">
                <a16:creationId xmlns:a16="http://schemas.microsoft.com/office/drawing/2014/main" id="{FF9E3A6E-DF52-4D92-BBCF-C170C56B1D08}"/>
              </a:ext>
            </a:extLst>
          </p:cNvPr>
          <p:cNvSpPr txBox="1">
            <a:spLocks noChangeArrowheads="1"/>
          </p:cNvSpPr>
          <p:nvPr/>
        </p:nvSpPr>
        <p:spPr bwMode="auto">
          <a:xfrm>
            <a:off x="2682311" y="3130328"/>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50</a:t>
            </a:r>
          </a:p>
        </p:txBody>
      </p:sp>
      <p:sp>
        <p:nvSpPr>
          <p:cNvPr id="118" name="Text Box 21">
            <a:extLst>
              <a:ext uri="{FF2B5EF4-FFF2-40B4-BE49-F238E27FC236}">
                <a16:creationId xmlns:a16="http://schemas.microsoft.com/office/drawing/2014/main" id="{3FA7551D-ACC9-4216-B040-71A067785FAE}"/>
              </a:ext>
            </a:extLst>
          </p:cNvPr>
          <p:cNvSpPr txBox="1">
            <a:spLocks noChangeArrowheads="1"/>
          </p:cNvSpPr>
          <p:nvPr/>
        </p:nvSpPr>
        <p:spPr bwMode="auto">
          <a:xfrm>
            <a:off x="2071905" y="2732579"/>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10</a:t>
            </a:r>
          </a:p>
        </p:txBody>
      </p:sp>
      <p:sp>
        <p:nvSpPr>
          <p:cNvPr id="119" name="Text Box 22">
            <a:extLst>
              <a:ext uri="{FF2B5EF4-FFF2-40B4-BE49-F238E27FC236}">
                <a16:creationId xmlns:a16="http://schemas.microsoft.com/office/drawing/2014/main" id="{7E71A686-02BE-4207-8502-7B94915F5B4F}"/>
              </a:ext>
            </a:extLst>
          </p:cNvPr>
          <p:cNvSpPr txBox="1">
            <a:spLocks noChangeArrowheads="1"/>
          </p:cNvSpPr>
          <p:nvPr/>
        </p:nvSpPr>
        <p:spPr bwMode="auto">
          <a:xfrm>
            <a:off x="2743351" y="2467412"/>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10</a:t>
            </a:r>
          </a:p>
        </p:txBody>
      </p:sp>
      <p:sp>
        <p:nvSpPr>
          <p:cNvPr id="120" name="Text Box 23">
            <a:extLst>
              <a:ext uri="{FF2B5EF4-FFF2-40B4-BE49-F238E27FC236}">
                <a16:creationId xmlns:a16="http://schemas.microsoft.com/office/drawing/2014/main" id="{DCAF1330-4B70-4892-B855-5F2711169DD1}"/>
              </a:ext>
            </a:extLst>
          </p:cNvPr>
          <p:cNvSpPr txBox="1">
            <a:spLocks noChangeArrowheads="1"/>
          </p:cNvSpPr>
          <p:nvPr/>
        </p:nvSpPr>
        <p:spPr bwMode="auto">
          <a:xfrm>
            <a:off x="2865432" y="1473039"/>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60</a:t>
            </a:r>
          </a:p>
        </p:txBody>
      </p:sp>
      <p:sp>
        <p:nvSpPr>
          <p:cNvPr id="121" name="Text Box 64">
            <a:extLst>
              <a:ext uri="{FF2B5EF4-FFF2-40B4-BE49-F238E27FC236}">
                <a16:creationId xmlns:a16="http://schemas.microsoft.com/office/drawing/2014/main" id="{10F0A5AB-512D-4B08-AFFA-38D947C21DDA}"/>
              </a:ext>
            </a:extLst>
          </p:cNvPr>
          <p:cNvSpPr txBox="1">
            <a:spLocks noChangeArrowheads="1"/>
          </p:cNvSpPr>
          <p:nvPr/>
        </p:nvSpPr>
        <p:spPr bwMode="auto">
          <a:xfrm>
            <a:off x="3337457" y="2428133"/>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20</a:t>
            </a:r>
          </a:p>
        </p:txBody>
      </p:sp>
      <p:sp>
        <p:nvSpPr>
          <p:cNvPr id="38" name="Text Box 59">
            <a:extLst>
              <a:ext uri="{FF2B5EF4-FFF2-40B4-BE49-F238E27FC236}">
                <a16:creationId xmlns:a16="http://schemas.microsoft.com/office/drawing/2014/main" id="{A5EAB63F-11EA-4636-B1DB-B3C8F428F7E6}"/>
              </a:ext>
            </a:extLst>
          </p:cNvPr>
          <p:cNvSpPr txBox="1">
            <a:spLocks noChangeArrowheads="1"/>
          </p:cNvSpPr>
          <p:nvPr/>
        </p:nvSpPr>
        <p:spPr bwMode="auto">
          <a:xfrm>
            <a:off x="4887061" y="6249565"/>
            <a:ext cx="1206193"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Final</a:t>
            </a:r>
            <a:r>
              <a:rPr lang="zh-CN" altLang="en-US" sz="2200" b="1" dirty="0">
                <a:solidFill>
                  <a:srgbClr val="000000"/>
                </a:solidFill>
                <a:latin typeface="+mn-lt"/>
                <a:ea typeface="+mn-ea"/>
                <a:cs typeface="+mn-ea"/>
                <a:sym typeface="+mn-lt"/>
              </a:rPr>
              <a:t>：</a:t>
            </a:r>
          </a:p>
        </p:txBody>
      </p:sp>
      <p:graphicFrame>
        <p:nvGraphicFramePr>
          <p:cNvPr id="40"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2669431587"/>
              </p:ext>
            </p:extLst>
          </p:nvPr>
        </p:nvGraphicFramePr>
        <p:xfrm>
          <a:off x="6011279" y="6309471"/>
          <a:ext cx="36195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178550352"/>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tblGrid>
              <a:tr h="457200">
                <a:tc>
                  <a:txBody>
                    <a:bodyPr/>
                    <a:lstStyle/>
                    <a:p>
                      <a:endParaRPr lang="zh-CN" altLang="en-US" dirty="0"/>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altLang="zh-CN" dirty="0"/>
                        <a:t> </a:t>
                      </a:r>
                      <a:endParaRPr lang="zh-CN" altLang="en-US" dirty="0"/>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 name="文本框 40"/>
          <p:cNvSpPr txBox="1"/>
          <p:nvPr/>
        </p:nvSpPr>
        <p:spPr>
          <a:xfrm>
            <a:off x="5652015" y="6291850"/>
            <a:ext cx="4367179" cy="492443"/>
          </a:xfrm>
          <a:prstGeom prst="rect">
            <a:avLst/>
          </a:prstGeom>
          <a:noFill/>
        </p:spPr>
        <p:txBody>
          <a:bodyPr wrap="square" rtlCol="0">
            <a:spAutoFit/>
          </a:bodyPr>
          <a:lstStyle/>
          <a:p>
            <a:pPr algn="ctr" fontAlgn="base">
              <a:lnSpc>
                <a:spcPct val="130000"/>
              </a:lnSpc>
              <a:spcBef>
                <a:spcPct val="0"/>
              </a:spcBef>
              <a:spcAft>
                <a:spcPct val="0"/>
              </a:spcAft>
              <a:buClr>
                <a:schemeClr val="folHlink"/>
              </a:buClr>
              <a:buSzPct val="60000"/>
            </a:pPr>
            <a:r>
              <a:rPr kumimoji="1" lang="en-US" altLang="zh-CN" sz="2000" b="1" dirty="0">
                <a:solidFill>
                  <a:srgbClr val="FF0000"/>
                </a:solidFill>
                <a:cs typeface="+mn-ea"/>
              </a:rPr>
              <a:t>T       F       T        F       T       F</a:t>
            </a:r>
            <a:endParaRPr kumimoji="1" lang="zh-CN" altLang="zh-CN" sz="2000" b="1" dirty="0">
              <a:solidFill>
                <a:srgbClr val="FF0000"/>
              </a:solidFill>
              <a:cs typeface="+mn-ea"/>
            </a:endParaRPr>
          </a:p>
        </p:txBody>
      </p:sp>
      <p:sp>
        <p:nvSpPr>
          <p:cNvPr id="42" name="文本框 41"/>
          <p:cNvSpPr txBox="1"/>
          <p:nvPr/>
        </p:nvSpPr>
        <p:spPr>
          <a:xfrm>
            <a:off x="5678427" y="6307187"/>
            <a:ext cx="4367179" cy="492443"/>
          </a:xfrm>
          <a:prstGeom prst="rect">
            <a:avLst/>
          </a:prstGeom>
          <a:noFill/>
        </p:spPr>
        <p:txBody>
          <a:bodyPr wrap="square" rtlCol="0">
            <a:spAutoFit/>
          </a:bodyPr>
          <a:lstStyle/>
          <a:p>
            <a:pPr algn="ctr" fontAlgn="base">
              <a:lnSpc>
                <a:spcPct val="130000"/>
              </a:lnSpc>
              <a:spcBef>
                <a:spcPct val="0"/>
              </a:spcBef>
              <a:spcAft>
                <a:spcPct val="0"/>
              </a:spcAft>
              <a:buClr>
                <a:schemeClr val="folHlink"/>
              </a:buClr>
              <a:buSzPct val="60000"/>
            </a:pPr>
            <a:r>
              <a:rPr kumimoji="1" lang="en-US" altLang="zh-CN" sz="2000" b="1" dirty="0">
                <a:solidFill>
                  <a:srgbClr val="FF0000"/>
                </a:solidFill>
                <a:cs typeface="+mn-ea"/>
              </a:rPr>
              <a:t>T       F       T        </a:t>
            </a:r>
            <a:r>
              <a:rPr kumimoji="1" lang="en-US" altLang="zh-CN" sz="2000" b="1" dirty="0" err="1">
                <a:solidFill>
                  <a:srgbClr val="FF0000"/>
                </a:solidFill>
                <a:cs typeface="+mn-ea"/>
              </a:rPr>
              <a:t>T</a:t>
            </a:r>
            <a:r>
              <a:rPr kumimoji="1" lang="en-US" altLang="zh-CN" sz="2000" b="1" dirty="0">
                <a:solidFill>
                  <a:srgbClr val="FF0000"/>
                </a:solidFill>
                <a:cs typeface="+mn-ea"/>
              </a:rPr>
              <a:t>      T       F</a:t>
            </a:r>
            <a:endParaRPr kumimoji="1" lang="zh-CN" altLang="zh-CN" sz="2000" b="1" dirty="0">
              <a:solidFill>
                <a:srgbClr val="FF0000"/>
              </a:solidFill>
              <a:cs typeface="+mn-ea"/>
            </a:endParaRPr>
          </a:p>
        </p:txBody>
      </p:sp>
      <p:sp>
        <p:nvSpPr>
          <p:cNvPr id="4" name="上下箭头 3"/>
          <p:cNvSpPr/>
          <p:nvPr/>
        </p:nvSpPr>
        <p:spPr>
          <a:xfrm>
            <a:off x="6557772" y="3352785"/>
            <a:ext cx="792115" cy="1147272"/>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785438" y="3475308"/>
            <a:ext cx="322042" cy="830997"/>
          </a:xfrm>
          <a:prstGeom prst="rect">
            <a:avLst/>
          </a:prstGeom>
          <a:noFill/>
        </p:spPr>
        <p:txBody>
          <a:bodyPr wrap="square" rtlCol="0">
            <a:spAutoFit/>
          </a:bodyPr>
          <a:lstStyle/>
          <a:p>
            <a:r>
              <a:rPr lang="zh-CN" altLang="en-US" sz="1200" b="1" dirty="0"/>
              <a:t>比较大小</a:t>
            </a:r>
          </a:p>
        </p:txBody>
      </p:sp>
      <p:sp>
        <p:nvSpPr>
          <p:cNvPr id="6" name="矩形 5"/>
          <p:cNvSpPr/>
          <p:nvPr/>
        </p:nvSpPr>
        <p:spPr>
          <a:xfrm>
            <a:off x="6603136" y="2917966"/>
            <a:ext cx="680536" cy="51585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635388" y="2958208"/>
            <a:ext cx="761488" cy="369332"/>
          </a:xfrm>
          <a:prstGeom prst="rect">
            <a:avLst/>
          </a:prstGeom>
          <a:noFill/>
        </p:spPr>
        <p:txBody>
          <a:bodyPr wrap="square" rtlCol="0">
            <a:spAutoFit/>
          </a:bodyPr>
          <a:lstStyle/>
          <a:p>
            <a:r>
              <a:rPr lang="en-US" altLang="zh-CN" b="1" dirty="0"/>
              <a:t>+50</a:t>
            </a:r>
            <a:endParaRPr lang="zh-CN" altLang="en-US" b="1" dirty="0"/>
          </a:p>
        </p:txBody>
      </p:sp>
      <p:sp>
        <p:nvSpPr>
          <p:cNvPr id="50" name="矩形 49"/>
          <p:cNvSpPr/>
          <p:nvPr/>
        </p:nvSpPr>
        <p:spPr>
          <a:xfrm>
            <a:off x="6613560" y="2464016"/>
            <a:ext cx="680537" cy="4539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9009950" y="4649746"/>
            <a:ext cx="615407" cy="441435"/>
          </a:xfrm>
          <a:prstGeom prst="rect">
            <a:avLst/>
          </a:prstGeom>
          <a:solidFill>
            <a:srgbClr val="CCFFCC"/>
          </a:solidFill>
          <a:ln>
            <a:solidFill>
              <a:srgbClr val="CC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9083545" y="4681182"/>
            <a:ext cx="597653" cy="430887"/>
          </a:xfrm>
          <a:prstGeom prst="rect">
            <a:avLst/>
          </a:prstGeom>
          <a:noFill/>
        </p:spPr>
        <p:txBody>
          <a:bodyPr wrap="square" rtlCol="0">
            <a:spAutoFit/>
          </a:bodyPr>
          <a:lstStyle/>
          <a:p>
            <a:r>
              <a:rPr lang="en-US" altLang="zh-CN" sz="2200" b="1" dirty="0">
                <a:solidFill>
                  <a:srgbClr val="FF0000"/>
                </a:solidFill>
              </a:rPr>
              <a:t>60</a:t>
            </a:r>
            <a:endParaRPr lang="zh-CN" altLang="en-US" sz="2200" b="1" dirty="0">
              <a:solidFill>
                <a:srgbClr val="FF0000"/>
              </a:solidFill>
            </a:endParaRPr>
          </a:p>
        </p:txBody>
      </p:sp>
      <p:sp>
        <p:nvSpPr>
          <p:cNvPr id="85" name="文本框 84"/>
          <p:cNvSpPr txBox="1"/>
          <p:nvPr/>
        </p:nvSpPr>
        <p:spPr>
          <a:xfrm>
            <a:off x="5665221" y="5433480"/>
            <a:ext cx="4367179" cy="892552"/>
          </a:xfrm>
          <a:prstGeom prst="rect">
            <a:avLst/>
          </a:prstGeom>
          <a:noFill/>
        </p:spPr>
        <p:txBody>
          <a:bodyPr wrap="square" rtlCol="0">
            <a:spAutoFit/>
          </a:bodyPr>
          <a:lstStyle/>
          <a:p>
            <a:pPr lvl="0" algn="ctr" fontAlgn="base">
              <a:lnSpc>
                <a:spcPct val="130000"/>
              </a:lnSpc>
              <a:spcBef>
                <a:spcPct val="0"/>
              </a:spcBef>
              <a:spcAft>
                <a:spcPct val="0"/>
              </a:spcAft>
              <a:buClr>
                <a:schemeClr val="folHlink"/>
              </a:buClr>
              <a:buSzPct val="60000"/>
            </a:pPr>
            <a:r>
              <a:rPr kumimoji="1" lang="en-US" altLang="zh-CN" sz="2000" b="1" dirty="0">
                <a:solidFill>
                  <a:srgbClr val="FF0000"/>
                </a:solidFill>
                <a:cs typeface="+mn-ea"/>
                <a:sym typeface="+mn-lt"/>
              </a:rPr>
              <a:t>V0     </a:t>
            </a:r>
            <a:r>
              <a:rPr kumimoji="1" lang="en-US" altLang="zh-CN" sz="2000" b="1" dirty="0" err="1">
                <a:solidFill>
                  <a:srgbClr val="FF0000"/>
                </a:solidFill>
                <a:cs typeface="+mn-ea"/>
                <a:sym typeface="+mn-lt"/>
              </a:rPr>
              <a:t>V0</a:t>
            </a:r>
            <a:r>
              <a:rPr kumimoji="1" lang="en-US" altLang="zh-CN" sz="2000" b="1" dirty="0">
                <a:solidFill>
                  <a:srgbClr val="FF0000"/>
                </a:solidFill>
                <a:cs typeface="+mn-ea"/>
                <a:sym typeface="+mn-lt"/>
              </a:rPr>
              <a:t>     </a:t>
            </a:r>
            <a:r>
              <a:rPr kumimoji="1" lang="en-US" altLang="zh-CN" sz="2000" b="1" dirty="0" err="1">
                <a:solidFill>
                  <a:srgbClr val="FF0000"/>
                </a:solidFill>
                <a:cs typeface="+mn-ea"/>
                <a:sym typeface="+mn-lt"/>
              </a:rPr>
              <a:t>V0</a:t>
            </a:r>
            <a:r>
              <a:rPr kumimoji="1" lang="en-US" altLang="zh-CN" sz="2000" b="1" dirty="0">
                <a:solidFill>
                  <a:srgbClr val="FF0000"/>
                </a:solidFill>
                <a:cs typeface="+mn-ea"/>
                <a:sym typeface="+mn-lt"/>
              </a:rPr>
              <a:t>     V4    V0    V4</a:t>
            </a:r>
          </a:p>
          <a:p>
            <a:pPr lvl="0" algn="ctr" fontAlgn="base">
              <a:lnSpc>
                <a:spcPct val="130000"/>
              </a:lnSpc>
              <a:spcBef>
                <a:spcPct val="0"/>
              </a:spcBef>
              <a:spcAft>
                <a:spcPct val="0"/>
              </a:spcAft>
              <a:buClr>
                <a:schemeClr val="folHlink"/>
              </a:buClr>
              <a:buSzPct val="60000"/>
            </a:pPr>
            <a:endParaRPr kumimoji="1" lang="en-US" altLang="zh-CN" sz="2000" b="1" dirty="0">
              <a:solidFill>
                <a:srgbClr val="FF0000"/>
              </a:solidFill>
              <a:cs typeface="+mn-ea"/>
              <a:sym typeface="+mn-lt"/>
            </a:endParaRPr>
          </a:p>
        </p:txBody>
      </p:sp>
      <p:sp>
        <p:nvSpPr>
          <p:cNvPr id="62" name="Line 9">
            <a:extLst>
              <a:ext uri="{FF2B5EF4-FFF2-40B4-BE49-F238E27FC236}">
                <a16:creationId xmlns:a16="http://schemas.microsoft.com/office/drawing/2014/main" id="{B7CE6A65-20C1-408B-ADE3-E639BFD2E0EF}"/>
              </a:ext>
            </a:extLst>
          </p:cNvPr>
          <p:cNvSpPr>
            <a:spLocks noChangeShapeType="1"/>
          </p:cNvSpPr>
          <p:nvPr/>
        </p:nvSpPr>
        <p:spPr bwMode="auto">
          <a:xfrm>
            <a:off x="1705662" y="2268538"/>
            <a:ext cx="1587054" cy="0"/>
          </a:xfrm>
          <a:prstGeom prst="line">
            <a:avLst/>
          </a:prstGeom>
          <a:noFill/>
          <a:ln w="9525">
            <a:solidFill>
              <a:srgbClr val="FFC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63" name="Line 17">
            <a:extLst>
              <a:ext uri="{FF2B5EF4-FFF2-40B4-BE49-F238E27FC236}">
                <a16:creationId xmlns:a16="http://schemas.microsoft.com/office/drawing/2014/main" id="{8DF71C65-460F-428C-9E08-5BD290631CE0}"/>
              </a:ext>
            </a:extLst>
          </p:cNvPr>
          <p:cNvSpPr>
            <a:spLocks noChangeShapeType="1"/>
          </p:cNvSpPr>
          <p:nvPr/>
        </p:nvSpPr>
        <p:spPr bwMode="auto">
          <a:xfrm>
            <a:off x="3421916" y="2395348"/>
            <a:ext cx="0" cy="596624"/>
          </a:xfrm>
          <a:prstGeom prst="line">
            <a:avLst/>
          </a:prstGeom>
          <a:noFill/>
          <a:ln w="9525">
            <a:solidFill>
              <a:srgbClr val="FFC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66" name="上下箭头 65"/>
          <p:cNvSpPr/>
          <p:nvPr/>
        </p:nvSpPr>
        <p:spPr>
          <a:xfrm>
            <a:off x="8996740" y="3317026"/>
            <a:ext cx="792115" cy="1147272"/>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9224406" y="3439549"/>
            <a:ext cx="322042" cy="830997"/>
          </a:xfrm>
          <a:prstGeom prst="rect">
            <a:avLst/>
          </a:prstGeom>
          <a:noFill/>
        </p:spPr>
        <p:txBody>
          <a:bodyPr wrap="square" rtlCol="0">
            <a:spAutoFit/>
          </a:bodyPr>
          <a:lstStyle/>
          <a:p>
            <a:r>
              <a:rPr lang="zh-CN" altLang="en-US" sz="1200" b="1" dirty="0"/>
              <a:t>比较大小</a:t>
            </a:r>
          </a:p>
        </p:txBody>
      </p:sp>
      <p:sp>
        <p:nvSpPr>
          <p:cNvPr id="68" name="矩形 67"/>
          <p:cNvSpPr/>
          <p:nvPr/>
        </p:nvSpPr>
        <p:spPr>
          <a:xfrm>
            <a:off x="9042104" y="2882207"/>
            <a:ext cx="680536" cy="51585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9074356" y="2922449"/>
            <a:ext cx="761488" cy="369332"/>
          </a:xfrm>
          <a:prstGeom prst="rect">
            <a:avLst/>
          </a:prstGeom>
          <a:noFill/>
        </p:spPr>
        <p:txBody>
          <a:bodyPr wrap="square" rtlCol="0">
            <a:spAutoFit/>
          </a:bodyPr>
          <a:lstStyle/>
          <a:p>
            <a:r>
              <a:rPr lang="en-US" altLang="zh-CN" b="1" dirty="0"/>
              <a:t>+50</a:t>
            </a:r>
            <a:endParaRPr lang="zh-CN" altLang="en-US" b="1" dirty="0"/>
          </a:p>
        </p:txBody>
      </p:sp>
      <p:sp>
        <p:nvSpPr>
          <p:cNvPr id="70" name="矩形 69"/>
          <p:cNvSpPr/>
          <p:nvPr/>
        </p:nvSpPr>
        <p:spPr>
          <a:xfrm>
            <a:off x="9052528" y="2428257"/>
            <a:ext cx="680537" cy="4539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9005440" y="5396650"/>
            <a:ext cx="622890" cy="512365"/>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9074356" y="5430714"/>
            <a:ext cx="759397" cy="430887"/>
          </a:xfrm>
          <a:prstGeom prst="rect">
            <a:avLst/>
          </a:prstGeom>
          <a:noFill/>
        </p:spPr>
        <p:txBody>
          <a:bodyPr wrap="square" rtlCol="0">
            <a:spAutoFit/>
          </a:bodyPr>
          <a:lstStyle/>
          <a:p>
            <a:r>
              <a:rPr lang="en-US" altLang="zh-CN" sz="2200" b="1" dirty="0">
                <a:solidFill>
                  <a:srgbClr val="FF0000"/>
                </a:solidFill>
              </a:rPr>
              <a:t>V3</a:t>
            </a:r>
            <a:endParaRPr lang="zh-CN" altLang="en-US" sz="2200" b="1" dirty="0">
              <a:solidFill>
                <a:srgbClr val="FF0000"/>
              </a:solidFill>
            </a:endParaRPr>
          </a:p>
        </p:txBody>
      </p:sp>
    </p:spTree>
    <p:extLst>
      <p:ext uri="{BB962C8B-B14F-4D97-AF65-F5344CB8AC3E}">
        <p14:creationId xmlns:p14="http://schemas.microsoft.com/office/powerpoint/2010/main" val="207630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1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50"/>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5"/>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6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6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70"/>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67"/>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3" grpId="0" animBg="1"/>
      <p:bldP spid="106" grpId="0" animBg="1"/>
      <p:bldP spid="114" grpId="0" animBg="1"/>
      <p:bldP spid="41" grpId="0"/>
      <p:bldP spid="42" grpId="0"/>
      <p:bldP spid="4" grpId="0" animBg="1"/>
      <p:bldP spid="4" grpId="1" animBg="1"/>
      <p:bldP spid="5" grpId="0"/>
      <p:bldP spid="5" grpId="1"/>
      <p:bldP spid="6" grpId="0" animBg="1"/>
      <p:bldP spid="6" grpId="1" animBg="1"/>
      <p:bldP spid="9" grpId="0"/>
      <p:bldP spid="9" grpId="1"/>
      <p:bldP spid="50" grpId="0" animBg="1"/>
      <p:bldP spid="50" grpId="1" animBg="1"/>
      <p:bldP spid="73" grpId="0" animBg="1"/>
      <p:bldP spid="14" grpId="0"/>
      <p:bldP spid="62" grpId="0" animBg="1"/>
      <p:bldP spid="63" grpId="0" animBg="1"/>
      <p:bldP spid="66" grpId="0" animBg="1"/>
      <p:bldP spid="66" grpId="1" animBg="1"/>
      <p:bldP spid="67" grpId="0"/>
      <p:bldP spid="67" grpId="1"/>
      <p:bldP spid="68" grpId="0" animBg="1"/>
      <p:bldP spid="68" grpId="1" animBg="1"/>
      <p:bldP spid="69" grpId="0"/>
      <p:bldP spid="69" grpId="1"/>
      <p:bldP spid="70" grpId="0" animBg="1"/>
      <p:bldP spid="70" grpId="1" animBg="1"/>
      <p:bldP spid="61" grpId="0" animBg="1"/>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 Box 53">
            <a:extLst>
              <a:ext uri="{FF2B5EF4-FFF2-40B4-BE49-F238E27FC236}">
                <a16:creationId xmlns:a16="http://schemas.microsoft.com/office/drawing/2014/main" id="{0C5ADE7D-F561-4069-9E16-E8952F67EF92}"/>
              </a:ext>
            </a:extLst>
          </p:cNvPr>
          <p:cNvSpPr txBox="1">
            <a:spLocks noChangeArrowheads="1"/>
          </p:cNvSpPr>
          <p:nvPr/>
        </p:nvSpPr>
        <p:spPr bwMode="auto">
          <a:xfrm>
            <a:off x="6282384" y="1313992"/>
            <a:ext cx="4038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10</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 ∞    30</a:t>
            </a:r>
            <a:r>
              <a:rPr lang="en-US" altLang="zh-CN" sz="2400" b="1" dirty="0">
                <a:latin typeface="+mn-lt"/>
                <a:ea typeface="+mn-ea"/>
                <a:cs typeface="+mn-ea"/>
                <a:sym typeface="+mn-lt"/>
              </a:rPr>
              <a:t>    100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a:t>
            </a:r>
            <a:r>
              <a:rPr lang="en-US" altLang="zh-CN" sz="2400" b="1" dirty="0">
                <a:solidFill>
                  <a:srgbClr val="FFCC00"/>
                </a:solidFill>
                <a:latin typeface="+mn-lt"/>
                <a:ea typeface="+mn-ea"/>
                <a:cs typeface="+mn-ea"/>
                <a:sym typeface="+mn-lt"/>
              </a:rPr>
              <a:t>5</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50</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10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   ∞      20</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 ∞     </a:t>
            </a:r>
            <a:r>
              <a:rPr lang="en-US" altLang="zh-CN" sz="2400" b="1" dirty="0">
                <a:solidFill>
                  <a:srgbClr val="000000"/>
                </a:solidFill>
                <a:latin typeface="+mn-lt"/>
                <a:ea typeface="+mn-ea"/>
                <a:cs typeface="+mn-ea"/>
                <a:sym typeface="+mn-lt"/>
              </a:rPr>
              <a:t>60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     ∞  </a:t>
            </a:r>
            <a:r>
              <a:rPr lang="en-US" altLang="zh-CN" sz="2400" b="1" dirty="0">
                <a:solidFill>
                  <a:srgbClr val="000000"/>
                </a:solidFill>
                <a:latin typeface="+mn-lt"/>
                <a:ea typeface="+mn-ea"/>
                <a:cs typeface="+mn-ea"/>
                <a:sym typeface="+mn-lt"/>
              </a:rPr>
              <a:t>   ∞</a:t>
            </a:r>
          </a:p>
        </p:txBody>
      </p:sp>
      <p:sp>
        <p:nvSpPr>
          <p:cNvPr id="65" name="Text Box 53">
            <a:extLst>
              <a:ext uri="{FF2B5EF4-FFF2-40B4-BE49-F238E27FC236}">
                <a16:creationId xmlns:a16="http://schemas.microsoft.com/office/drawing/2014/main" id="{0C5ADE7D-F561-4069-9E16-E8952F67EF92}"/>
              </a:ext>
            </a:extLst>
          </p:cNvPr>
          <p:cNvSpPr txBox="1">
            <a:spLocks noChangeArrowheads="1"/>
          </p:cNvSpPr>
          <p:nvPr/>
        </p:nvSpPr>
        <p:spPr bwMode="auto">
          <a:xfrm>
            <a:off x="6282384" y="1309854"/>
            <a:ext cx="4038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10</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 </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30</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100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a:t>
            </a:r>
            <a:r>
              <a:rPr lang="en-US" altLang="zh-CN" sz="2400" b="1" dirty="0">
                <a:solidFill>
                  <a:srgbClr val="FFCC00"/>
                </a:solidFill>
                <a:latin typeface="+mn-lt"/>
                <a:ea typeface="+mn-ea"/>
                <a:cs typeface="+mn-ea"/>
                <a:sym typeface="+mn-lt"/>
              </a:rPr>
              <a:t>5       ∞     ∞</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50</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     </a:t>
            </a:r>
            <a:r>
              <a:rPr lang="en-US" altLang="zh-CN" sz="2400" b="1" dirty="0">
                <a:solidFill>
                  <a:srgbClr val="FFCC00"/>
                </a:solidFill>
                <a:latin typeface="+mn-lt"/>
                <a:ea typeface="+mn-ea"/>
                <a:cs typeface="+mn-ea"/>
                <a:sym typeface="+mn-lt"/>
              </a:rPr>
              <a:t>∞      ∞ </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10</a:t>
            </a:r>
          </a:p>
          <a:p>
            <a:pPr fontAlgn="base">
              <a:spcBef>
                <a:spcPts val="0"/>
              </a:spcBef>
              <a:spcAft>
                <a:spcPct val="0"/>
              </a:spcAft>
              <a:buClrTx/>
              <a:buSz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   ∞      20</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 ∞     60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a:t>
            </a:r>
          </a:p>
        </p:txBody>
      </p:sp>
      <p:graphicFrame>
        <p:nvGraphicFramePr>
          <p:cNvPr id="39"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986452300"/>
              </p:ext>
            </p:extLst>
          </p:nvPr>
        </p:nvGraphicFramePr>
        <p:xfrm>
          <a:off x="6005857" y="5425588"/>
          <a:ext cx="36195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178550352"/>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tblGrid>
              <a:tr h="457200">
                <a:tc>
                  <a:txBody>
                    <a:bodyPr/>
                    <a:lstStyle/>
                    <a:p>
                      <a:endParaRPr lang="zh-CN" altLang="en-US" dirty="0"/>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矩形 2"/>
          <p:cNvSpPr/>
          <p:nvPr/>
        </p:nvSpPr>
        <p:spPr>
          <a:xfrm>
            <a:off x="8995551" y="4634204"/>
            <a:ext cx="615407" cy="441435"/>
          </a:xfrm>
          <a:prstGeom prst="rect">
            <a:avLst/>
          </a:prstGeom>
          <a:solidFill>
            <a:srgbClr val="FFCCFF"/>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Text Box 24">
            <a:extLst>
              <a:ext uri="{FF2B5EF4-FFF2-40B4-BE49-F238E27FC236}">
                <a16:creationId xmlns:a16="http://schemas.microsoft.com/office/drawing/2014/main" id="{5C4822DE-4B00-4DB5-B48D-7CF62F03C2B0}"/>
              </a:ext>
            </a:extLst>
          </p:cNvPr>
          <p:cNvSpPr txBox="1">
            <a:spLocks noChangeArrowheads="1"/>
          </p:cNvSpPr>
          <p:nvPr/>
        </p:nvSpPr>
        <p:spPr bwMode="auto">
          <a:xfrm>
            <a:off x="1078947" y="97060"/>
            <a:ext cx="4427538" cy="5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Dijkstra</a:t>
            </a:r>
            <a:r>
              <a:rPr lang="zh-CN" altLang="en-US" sz="2400" b="1" dirty="0">
                <a:solidFill>
                  <a:srgbClr val="000000"/>
                </a:solidFill>
                <a:latin typeface="+mn-lt"/>
                <a:ea typeface="+mn-ea"/>
                <a:cs typeface="+mn-ea"/>
                <a:sym typeface="+mn-lt"/>
              </a:rPr>
              <a:t>路径长度递增法：</a:t>
            </a:r>
          </a:p>
        </p:txBody>
      </p:sp>
      <p:graphicFrame>
        <p:nvGraphicFramePr>
          <p:cNvPr id="88"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2584295447"/>
              </p:ext>
            </p:extLst>
          </p:nvPr>
        </p:nvGraphicFramePr>
        <p:xfrm>
          <a:off x="6005857" y="4649631"/>
          <a:ext cx="36195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178550352"/>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tblGrid>
              <a:tr h="4572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tabLst/>
                        <a:defRPr/>
                      </a:pPr>
                      <a:r>
                        <a:rPr kumimoji="1" lang="en-US" altLang="zh-CN" sz="2000" b="1" i="0" u="none" strike="noStrike" kern="1200" cap="none" normalizeH="0" baseline="0" dirty="0">
                          <a:ln>
                            <a:noFill/>
                          </a:ln>
                          <a:solidFill>
                            <a:srgbClr val="FF0000"/>
                          </a:solidFill>
                          <a:effectLst/>
                          <a:latin typeface="Tahoma"/>
                          <a:ea typeface="宋体"/>
                          <a:cs typeface="+mn-ea"/>
                          <a:sym typeface="+mn-lt"/>
                        </a:rPr>
                        <a:t>∞</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tabLst/>
                        <a:defRPr/>
                      </a:pPr>
                      <a:r>
                        <a:rPr kumimoji="1" lang="en-US" altLang="zh-CN" sz="2000" b="1" i="0" u="none" strike="noStrike" kern="1200" cap="none" normalizeH="0" baseline="0" dirty="0">
                          <a:ln>
                            <a:noFill/>
                          </a:ln>
                          <a:solidFill>
                            <a:srgbClr val="FF0000"/>
                          </a:solidFill>
                          <a:effectLst/>
                          <a:latin typeface="Tahoma"/>
                          <a:ea typeface="宋体"/>
                          <a:cs typeface="+mn-ea"/>
                          <a:sym typeface="+mn-lt"/>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60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1" name="AutoShape 54">
            <a:extLst>
              <a:ext uri="{FF2B5EF4-FFF2-40B4-BE49-F238E27FC236}">
                <a16:creationId xmlns:a16="http://schemas.microsoft.com/office/drawing/2014/main" id="{028206C5-E0D9-40DC-8F1C-DA4A0EC07FBE}"/>
              </a:ext>
            </a:extLst>
          </p:cNvPr>
          <p:cNvSpPr>
            <a:spLocks noChangeArrowheads="1"/>
          </p:cNvSpPr>
          <p:nvPr/>
        </p:nvSpPr>
        <p:spPr bwMode="auto">
          <a:xfrm>
            <a:off x="6164563" y="1380206"/>
            <a:ext cx="3917212" cy="2268415"/>
          </a:xfrm>
          <a:prstGeom prst="bracketPair">
            <a:avLst>
              <a:gd name="adj" fmla="val 469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mn-lt"/>
              <a:ea typeface="+mn-ea"/>
              <a:cs typeface="+mn-ea"/>
              <a:sym typeface="+mn-lt"/>
            </a:endParaRPr>
          </a:p>
        </p:txBody>
      </p:sp>
      <p:sp>
        <p:nvSpPr>
          <p:cNvPr id="92" name="Text Box 55">
            <a:extLst>
              <a:ext uri="{FF2B5EF4-FFF2-40B4-BE49-F238E27FC236}">
                <a16:creationId xmlns:a16="http://schemas.microsoft.com/office/drawing/2014/main" id="{751978B7-4156-4C7F-9E86-E992BB2BF32F}"/>
              </a:ext>
            </a:extLst>
          </p:cNvPr>
          <p:cNvSpPr txBox="1">
            <a:spLocks noChangeArrowheads="1"/>
          </p:cNvSpPr>
          <p:nvPr/>
        </p:nvSpPr>
        <p:spPr bwMode="auto">
          <a:xfrm>
            <a:off x="6195575" y="727924"/>
            <a:ext cx="38862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dirty="0">
                <a:solidFill>
                  <a:srgbClr val="000000"/>
                </a:solidFill>
                <a:latin typeface="+mn-lt"/>
                <a:ea typeface="+mn-ea"/>
                <a:cs typeface="+mn-ea"/>
                <a:sym typeface="+mn-lt"/>
              </a:rPr>
              <a:t> 0     1      2      3      4      5</a:t>
            </a:r>
          </a:p>
        </p:txBody>
      </p:sp>
      <p:sp>
        <p:nvSpPr>
          <p:cNvPr id="93" name="Text Box 56">
            <a:extLst>
              <a:ext uri="{FF2B5EF4-FFF2-40B4-BE49-F238E27FC236}">
                <a16:creationId xmlns:a16="http://schemas.microsoft.com/office/drawing/2014/main" id="{93BFF513-B263-4715-8EC7-AAAE551B0A66}"/>
              </a:ext>
            </a:extLst>
          </p:cNvPr>
          <p:cNvSpPr txBox="1">
            <a:spLocks noChangeArrowheads="1"/>
          </p:cNvSpPr>
          <p:nvPr/>
        </p:nvSpPr>
        <p:spPr bwMode="auto">
          <a:xfrm>
            <a:off x="5657357" y="1313250"/>
            <a:ext cx="457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0</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1</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2</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3</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4</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5</a:t>
            </a:r>
          </a:p>
        </p:txBody>
      </p:sp>
      <p:sp>
        <p:nvSpPr>
          <p:cNvPr id="95" name="Text Box 58">
            <a:extLst>
              <a:ext uri="{FF2B5EF4-FFF2-40B4-BE49-F238E27FC236}">
                <a16:creationId xmlns:a16="http://schemas.microsoft.com/office/drawing/2014/main" id="{F6B11352-46B5-4EB6-B024-8A294284E0B3}"/>
              </a:ext>
            </a:extLst>
          </p:cNvPr>
          <p:cNvSpPr txBox="1">
            <a:spLocks noChangeArrowheads="1"/>
          </p:cNvSpPr>
          <p:nvPr/>
        </p:nvSpPr>
        <p:spPr bwMode="auto">
          <a:xfrm>
            <a:off x="2377108" y="5420656"/>
            <a:ext cx="3754209"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200" b="1" dirty="0">
                <a:solidFill>
                  <a:srgbClr val="000000"/>
                </a:solidFill>
                <a:latin typeface="+mn-lt"/>
                <a:ea typeface="+mn-ea"/>
                <a:cs typeface="+mn-ea"/>
                <a:sym typeface="+mn-lt"/>
              </a:rPr>
              <a:t>最短路径的前驱顶点数组</a:t>
            </a:r>
            <a:r>
              <a:rPr lang="en-US" altLang="zh-CN" sz="2200" b="1" dirty="0">
                <a:solidFill>
                  <a:srgbClr val="000000"/>
                </a:solidFill>
                <a:latin typeface="+mn-lt"/>
                <a:ea typeface="+mn-ea"/>
                <a:cs typeface="+mn-ea"/>
                <a:sym typeface="+mn-lt"/>
              </a:rPr>
              <a:t>P</a:t>
            </a:r>
            <a:r>
              <a:rPr lang="zh-CN" altLang="en-US" sz="2200" b="1" dirty="0">
                <a:solidFill>
                  <a:srgbClr val="000000"/>
                </a:solidFill>
                <a:latin typeface="+mn-lt"/>
                <a:ea typeface="+mn-ea"/>
                <a:cs typeface="+mn-ea"/>
                <a:sym typeface="+mn-lt"/>
              </a:rPr>
              <a:t>：</a:t>
            </a:r>
          </a:p>
        </p:txBody>
      </p:sp>
      <p:sp>
        <p:nvSpPr>
          <p:cNvPr id="96" name="Text Box 59">
            <a:extLst>
              <a:ext uri="{FF2B5EF4-FFF2-40B4-BE49-F238E27FC236}">
                <a16:creationId xmlns:a16="http://schemas.microsoft.com/office/drawing/2014/main" id="{A5EAB63F-11EA-4636-B1DB-B3C8F428F7E6}"/>
              </a:ext>
            </a:extLst>
          </p:cNvPr>
          <p:cNvSpPr txBox="1">
            <a:spLocks noChangeArrowheads="1"/>
          </p:cNvSpPr>
          <p:nvPr/>
        </p:nvSpPr>
        <p:spPr bwMode="auto">
          <a:xfrm>
            <a:off x="3537167" y="4573292"/>
            <a:ext cx="2699789"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200" b="1" dirty="0">
                <a:solidFill>
                  <a:srgbClr val="000000"/>
                </a:solidFill>
                <a:latin typeface="+mn-lt"/>
                <a:ea typeface="+mn-ea"/>
                <a:cs typeface="+mn-ea"/>
                <a:sym typeface="+mn-lt"/>
              </a:rPr>
              <a:t>最短路径数组</a:t>
            </a:r>
            <a:r>
              <a:rPr lang="en-US" altLang="zh-CN" sz="2200" b="1" dirty="0">
                <a:solidFill>
                  <a:srgbClr val="000000"/>
                </a:solidFill>
                <a:latin typeface="+mn-lt"/>
                <a:ea typeface="+mn-ea"/>
                <a:cs typeface="+mn-ea"/>
                <a:sym typeface="+mn-lt"/>
              </a:rPr>
              <a:t>D</a:t>
            </a:r>
            <a:r>
              <a:rPr lang="zh-CN" altLang="en-US" sz="2200" b="1" dirty="0">
                <a:solidFill>
                  <a:srgbClr val="000000"/>
                </a:solidFill>
                <a:latin typeface="+mn-lt"/>
                <a:ea typeface="+mn-ea"/>
                <a:cs typeface="+mn-ea"/>
                <a:sym typeface="+mn-lt"/>
              </a:rPr>
              <a:t>：</a:t>
            </a:r>
          </a:p>
        </p:txBody>
      </p:sp>
      <p:sp>
        <p:nvSpPr>
          <p:cNvPr id="98" name="Text Box 61">
            <a:extLst>
              <a:ext uri="{FF2B5EF4-FFF2-40B4-BE49-F238E27FC236}">
                <a16:creationId xmlns:a16="http://schemas.microsoft.com/office/drawing/2014/main" id="{CAEC0C1B-4F0B-4574-848E-1DB90082F612}"/>
              </a:ext>
            </a:extLst>
          </p:cNvPr>
          <p:cNvSpPr txBox="1">
            <a:spLocks noChangeArrowheads="1"/>
          </p:cNvSpPr>
          <p:nvPr/>
        </p:nvSpPr>
        <p:spPr bwMode="auto">
          <a:xfrm>
            <a:off x="5942333" y="4094113"/>
            <a:ext cx="3996932"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   0      </a:t>
            </a:r>
            <a:r>
              <a:rPr lang="en-US" altLang="zh-CN" sz="2000" b="1" dirty="0">
                <a:solidFill>
                  <a:srgbClr val="000000"/>
                </a:solidFill>
                <a:latin typeface="+mn-lt"/>
                <a:ea typeface="+mn-ea"/>
                <a:cs typeface="+mn-ea"/>
                <a:sym typeface="+mn-lt"/>
              </a:rPr>
              <a:t>1        2       3        4       5</a:t>
            </a:r>
          </a:p>
        </p:txBody>
      </p:sp>
      <p:sp>
        <p:nvSpPr>
          <p:cNvPr id="100" name="Oval 3">
            <a:extLst>
              <a:ext uri="{FF2B5EF4-FFF2-40B4-BE49-F238E27FC236}">
                <a16:creationId xmlns:a16="http://schemas.microsoft.com/office/drawing/2014/main" id="{5377AFE7-EC01-4F7D-8E3D-897609F9066E}"/>
              </a:ext>
            </a:extLst>
          </p:cNvPr>
          <p:cNvSpPr>
            <a:spLocks noChangeArrowheads="1"/>
          </p:cNvSpPr>
          <p:nvPr/>
        </p:nvSpPr>
        <p:spPr bwMode="auto">
          <a:xfrm>
            <a:off x="2418043" y="3760097"/>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V2</a:t>
            </a:r>
            <a:endParaRPr lang="en-US" altLang="zh-CN" sz="2000" b="1" kern="0" noProof="1">
              <a:solidFill>
                <a:srgbClr val="000000"/>
              </a:solidFill>
              <a:latin typeface="+mn-lt"/>
              <a:ea typeface="+mn-ea"/>
              <a:cs typeface="+mn-ea"/>
              <a:sym typeface="+mn-lt"/>
            </a:endParaRPr>
          </a:p>
        </p:txBody>
      </p:sp>
      <p:sp>
        <p:nvSpPr>
          <p:cNvPr id="101" name="Oval 4">
            <a:extLst>
              <a:ext uri="{FF2B5EF4-FFF2-40B4-BE49-F238E27FC236}">
                <a16:creationId xmlns:a16="http://schemas.microsoft.com/office/drawing/2014/main" id="{91AD4B8B-5DD1-411B-BBB9-A293CDEB035A}"/>
              </a:ext>
            </a:extLst>
          </p:cNvPr>
          <p:cNvSpPr>
            <a:spLocks noChangeArrowheads="1"/>
          </p:cNvSpPr>
          <p:nvPr/>
        </p:nvSpPr>
        <p:spPr bwMode="auto">
          <a:xfrm>
            <a:off x="1400459" y="2069663"/>
            <a:ext cx="305203" cy="331458"/>
          </a:xfrm>
          <a:prstGeom prst="ellipse">
            <a:avLst/>
          </a:prstGeom>
          <a:solidFill>
            <a:srgbClr val="FF3399"/>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V0</a:t>
            </a:r>
            <a:endParaRPr lang="en-US" altLang="zh-CN" sz="2000" b="1" kern="0" noProof="1">
              <a:solidFill>
                <a:srgbClr val="000000"/>
              </a:solidFill>
              <a:latin typeface="+mn-lt"/>
              <a:ea typeface="+mn-ea"/>
              <a:cs typeface="+mn-ea"/>
              <a:sym typeface="+mn-lt"/>
            </a:endParaRPr>
          </a:p>
        </p:txBody>
      </p:sp>
      <p:sp>
        <p:nvSpPr>
          <p:cNvPr id="102" name="Oval 5">
            <a:extLst>
              <a:ext uri="{FF2B5EF4-FFF2-40B4-BE49-F238E27FC236}">
                <a16:creationId xmlns:a16="http://schemas.microsoft.com/office/drawing/2014/main" id="{2CCE3EA8-09D8-43F1-92C9-450622A87FB6}"/>
              </a:ext>
            </a:extLst>
          </p:cNvPr>
          <p:cNvSpPr>
            <a:spLocks noChangeArrowheads="1"/>
          </p:cNvSpPr>
          <p:nvPr/>
        </p:nvSpPr>
        <p:spPr bwMode="auto">
          <a:xfrm>
            <a:off x="3292716" y="2997745"/>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V3</a:t>
            </a:r>
            <a:endParaRPr lang="en-US" altLang="zh-CN" sz="2000" b="1" kern="0" noProof="1">
              <a:solidFill>
                <a:srgbClr val="000000"/>
              </a:solidFill>
              <a:latin typeface="+mn-lt"/>
              <a:ea typeface="+mn-ea"/>
              <a:cs typeface="+mn-ea"/>
              <a:sym typeface="+mn-lt"/>
            </a:endParaRPr>
          </a:p>
        </p:txBody>
      </p:sp>
      <p:sp>
        <p:nvSpPr>
          <p:cNvPr id="103" name="Oval 6">
            <a:extLst>
              <a:ext uri="{FF2B5EF4-FFF2-40B4-BE49-F238E27FC236}">
                <a16:creationId xmlns:a16="http://schemas.microsoft.com/office/drawing/2014/main" id="{01904A2F-D65F-4A73-8549-1BD9D7FDBDD7}"/>
              </a:ext>
            </a:extLst>
          </p:cNvPr>
          <p:cNvSpPr>
            <a:spLocks noChangeArrowheads="1"/>
          </p:cNvSpPr>
          <p:nvPr/>
        </p:nvSpPr>
        <p:spPr bwMode="auto">
          <a:xfrm>
            <a:off x="1400459" y="2997745"/>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V1</a:t>
            </a:r>
            <a:endParaRPr lang="en-US" altLang="zh-CN" sz="2000" b="1" kern="0" noProof="1">
              <a:solidFill>
                <a:srgbClr val="000000"/>
              </a:solidFill>
              <a:latin typeface="+mn-lt"/>
              <a:ea typeface="+mn-ea"/>
              <a:cs typeface="+mn-ea"/>
              <a:sym typeface="+mn-lt"/>
            </a:endParaRPr>
          </a:p>
        </p:txBody>
      </p:sp>
      <p:sp>
        <p:nvSpPr>
          <p:cNvPr id="104" name="Oval 7">
            <a:extLst>
              <a:ext uri="{FF2B5EF4-FFF2-40B4-BE49-F238E27FC236}">
                <a16:creationId xmlns:a16="http://schemas.microsoft.com/office/drawing/2014/main" id="{F861A930-78E3-40B3-8571-3B0377A76280}"/>
              </a:ext>
            </a:extLst>
          </p:cNvPr>
          <p:cNvSpPr>
            <a:spLocks noChangeArrowheads="1"/>
          </p:cNvSpPr>
          <p:nvPr/>
        </p:nvSpPr>
        <p:spPr bwMode="auto">
          <a:xfrm>
            <a:off x="2377108" y="1274164"/>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000" b="1" kern="0" dirty="0">
                <a:solidFill>
                  <a:srgbClr val="000000"/>
                </a:solidFill>
                <a:latin typeface="+mn-lt"/>
                <a:ea typeface="+mn-ea"/>
                <a:cs typeface="+mn-ea"/>
                <a:sym typeface="+mn-lt"/>
              </a:rPr>
              <a:t>V5</a:t>
            </a:r>
            <a:endParaRPr lang="en-US" altLang="zh-CN" sz="2000" b="1" kern="0" noProof="1">
              <a:solidFill>
                <a:srgbClr val="000000"/>
              </a:solidFill>
              <a:latin typeface="+mn-lt"/>
              <a:ea typeface="+mn-ea"/>
              <a:cs typeface="+mn-ea"/>
              <a:sym typeface="+mn-lt"/>
            </a:endParaRPr>
          </a:p>
        </p:txBody>
      </p:sp>
      <p:sp>
        <p:nvSpPr>
          <p:cNvPr id="105" name="Oval 8">
            <a:extLst>
              <a:ext uri="{FF2B5EF4-FFF2-40B4-BE49-F238E27FC236}">
                <a16:creationId xmlns:a16="http://schemas.microsoft.com/office/drawing/2014/main" id="{16E669B1-A24C-48B4-B518-6224D166E7D5}"/>
              </a:ext>
            </a:extLst>
          </p:cNvPr>
          <p:cNvSpPr>
            <a:spLocks noChangeArrowheads="1"/>
          </p:cNvSpPr>
          <p:nvPr/>
        </p:nvSpPr>
        <p:spPr bwMode="auto">
          <a:xfrm>
            <a:off x="3292716" y="2069663"/>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V4</a:t>
            </a:r>
            <a:endParaRPr lang="en-US" altLang="zh-CN" sz="2000" b="1" kern="0" noProof="1">
              <a:solidFill>
                <a:srgbClr val="000000"/>
              </a:solidFill>
              <a:latin typeface="+mn-lt"/>
              <a:ea typeface="+mn-ea"/>
              <a:cs typeface="+mn-ea"/>
              <a:sym typeface="+mn-lt"/>
            </a:endParaRPr>
          </a:p>
        </p:txBody>
      </p:sp>
      <p:sp>
        <p:nvSpPr>
          <p:cNvPr id="106" name="Line 9">
            <a:extLst>
              <a:ext uri="{FF2B5EF4-FFF2-40B4-BE49-F238E27FC236}">
                <a16:creationId xmlns:a16="http://schemas.microsoft.com/office/drawing/2014/main" id="{B7CE6A65-20C1-408B-ADE3-E639BFD2E0EF}"/>
              </a:ext>
            </a:extLst>
          </p:cNvPr>
          <p:cNvSpPr>
            <a:spLocks noChangeShapeType="1"/>
          </p:cNvSpPr>
          <p:nvPr/>
        </p:nvSpPr>
        <p:spPr bwMode="auto">
          <a:xfrm>
            <a:off x="1705662" y="2268538"/>
            <a:ext cx="1587054" cy="0"/>
          </a:xfrm>
          <a:prstGeom prst="line">
            <a:avLst/>
          </a:prstGeom>
          <a:noFill/>
          <a:ln w="9525">
            <a:solidFill>
              <a:srgbClr val="FFC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07" name="Line 10">
            <a:extLst>
              <a:ext uri="{FF2B5EF4-FFF2-40B4-BE49-F238E27FC236}">
                <a16:creationId xmlns:a16="http://schemas.microsoft.com/office/drawing/2014/main" id="{2EF18E6E-EF1C-49BB-BBD9-5A7D024274D9}"/>
              </a:ext>
            </a:extLst>
          </p:cNvPr>
          <p:cNvSpPr>
            <a:spLocks noChangeShapeType="1"/>
          </p:cNvSpPr>
          <p:nvPr/>
        </p:nvSpPr>
        <p:spPr bwMode="auto">
          <a:xfrm flipV="1">
            <a:off x="2682311" y="3262911"/>
            <a:ext cx="671446" cy="596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08" name="Line 11">
            <a:extLst>
              <a:ext uri="{FF2B5EF4-FFF2-40B4-BE49-F238E27FC236}">
                <a16:creationId xmlns:a16="http://schemas.microsoft.com/office/drawing/2014/main" id="{1F894C76-C5EF-4241-8748-D69B31CB31E5}"/>
              </a:ext>
            </a:extLst>
          </p:cNvPr>
          <p:cNvSpPr>
            <a:spLocks noChangeShapeType="1"/>
          </p:cNvSpPr>
          <p:nvPr/>
        </p:nvSpPr>
        <p:spPr bwMode="auto">
          <a:xfrm>
            <a:off x="1705662" y="3262911"/>
            <a:ext cx="732487" cy="59662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09" name="Line 12">
            <a:extLst>
              <a:ext uri="{FF2B5EF4-FFF2-40B4-BE49-F238E27FC236}">
                <a16:creationId xmlns:a16="http://schemas.microsoft.com/office/drawing/2014/main" id="{69E58B2A-87A1-44A5-99FF-D6C495096F30}"/>
              </a:ext>
            </a:extLst>
          </p:cNvPr>
          <p:cNvSpPr>
            <a:spLocks noChangeShapeType="1"/>
          </p:cNvSpPr>
          <p:nvPr/>
        </p:nvSpPr>
        <p:spPr bwMode="auto">
          <a:xfrm>
            <a:off x="1644621" y="2334829"/>
            <a:ext cx="854568" cy="1458415"/>
          </a:xfrm>
          <a:prstGeom prst="line">
            <a:avLst/>
          </a:prstGeom>
          <a:noFill/>
          <a:ln w="9525">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0" name="Line 13">
            <a:extLst>
              <a:ext uri="{FF2B5EF4-FFF2-40B4-BE49-F238E27FC236}">
                <a16:creationId xmlns:a16="http://schemas.microsoft.com/office/drawing/2014/main" id="{8341EEA9-BE45-463A-91C8-90EC183F3E1C}"/>
              </a:ext>
            </a:extLst>
          </p:cNvPr>
          <p:cNvSpPr>
            <a:spLocks noChangeShapeType="1"/>
          </p:cNvSpPr>
          <p:nvPr/>
        </p:nvSpPr>
        <p:spPr bwMode="auto">
          <a:xfrm flipV="1">
            <a:off x="1705662" y="1539330"/>
            <a:ext cx="732487" cy="59662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1" name="WordArt 14">
            <a:extLst>
              <a:ext uri="{FF2B5EF4-FFF2-40B4-BE49-F238E27FC236}">
                <a16:creationId xmlns:a16="http://schemas.microsoft.com/office/drawing/2014/main" id="{A504CA28-5813-4911-891C-D4CB85153ABF}"/>
              </a:ext>
            </a:extLst>
          </p:cNvPr>
          <p:cNvSpPr>
            <a:spLocks noChangeArrowheads="1" noChangeShapeType="1" noTextEdit="1"/>
          </p:cNvSpPr>
          <p:nvPr/>
        </p:nvSpPr>
        <p:spPr bwMode="auto">
          <a:xfrm rot="19223365">
            <a:off x="1773378" y="1642942"/>
            <a:ext cx="366243" cy="212685"/>
          </a:xfrm>
          <a:prstGeom prst="rect">
            <a:avLst/>
          </a:prstGeom>
        </p:spPr>
        <p:txBody>
          <a:bodyPr wrap="none" fromWordArt="1">
            <a:prstTxWarp prst="textCanDown">
              <a:avLst>
                <a:gd name="adj" fmla="val 6514"/>
              </a:avLst>
            </a:prstTxWarp>
          </a:bodyPr>
          <a:lstStyle/>
          <a:p>
            <a:pPr algn="ctr" eaLnBrk="0" fontAlgn="base" hangingPunct="0">
              <a:lnSpc>
                <a:spcPct val="130000"/>
              </a:lnSpc>
              <a:spcBef>
                <a:spcPct val="0"/>
              </a:spcBef>
              <a:spcAft>
                <a:spcPct val="0"/>
              </a:spcAft>
            </a:pPr>
            <a:r>
              <a:rPr lang="en-US" altLang="zh-CN" kern="10" dirty="0">
                <a:ln w="3175">
                  <a:solidFill>
                    <a:srgbClr val="000000"/>
                  </a:solidFill>
                  <a:round/>
                  <a:headEnd/>
                  <a:tailEnd/>
                </a:ln>
                <a:solidFill>
                  <a:srgbClr val="000000"/>
                </a:solidFill>
                <a:cs typeface="+mn-ea"/>
                <a:sym typeface="+mn-lt"/>
              </a:rPr>
              <a:t>100</a:t>
            </a:r>
            <a:endParaRPr lang="zh-CN" altLang="en-US" kern="10" dirty="0">
              <a:ln w="3175">
                <a:solidFill>
                  <a:srgbClr val="000000"/>
                </a:solidFill>
                <a:round/>
                <a:headEnd/>
                <a:tailEnd/>
              </a:ln>
              <a:solidFill>
                <a:srgbClr val="000000"/>
              </a:solidFill>
              <a:cs typeface="+mn-ea"/>
              <a:sym typeface="+mn-lt"/>
            </a:endParaRPr>
          </a:p>
        </p:txBody>
      </p:sp>
      <p:sp>
        <p:nvSpPr>
          <p:cNvPr id="112" name="Line 15">
            <a:extLst>
              <a:ext uri="{FF2B5EF4-FFF2-40B4-BE49-F238E27FC236}">
                <a16:creationId xmlns:a16="http://schemas.microsoft.com/office/drawing/2014/main" id="{C72C74BA-A4F5-4063-87E8-9733AEDADA49}"/>
              </a:ext>
            </a:extLst>
          </p:cNvPr>
          <p:cNvSpPr>
            <a:spLocks noChangeShapeType="1"/>
          </p:cNvSpPr>
          <p:nvPr/>
        </p:nvSpPr>
        <p:spPr bwMode="auto">
          <a:xfrm flipH="1" flipV="1">
            <a:off x="2682311" y="1539330"/>
            <a:ext cx="610406" cy="596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3" name="Line 16">
            <a:extLst>
              <a:ext uri="{FF2B5EF4-FFF2-40B4-BE49-F238E27FC236}">
                <a16:creationId xmlns:a16="http://schemas.microsoft.com/office/drawing/2014/main" id="{E445FE03-768E-4169-957E-E5941DD70176}"/>
              </a:ext>
            </a:extLst>
          </p:cNvPr>
          <p:cNvSpPr>
            <a:spLocks noChangeShapeType="1"/>
          </p:cNvSpPr>
          <p:nvPr/>
        </p:nvSpPr>
        <p:spPr bwMode="auto">
          <a:xfrm flipH="1" flipV="1">
            <a:off x="2499189" y="1539330"/>
            <a:ext cx="854568" cy="15247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4" name="Line 17">
            <a:extLst>
              <a:ext uri="{FF2B5EF4-FFF2-40B4-BE49-F238E27FC236}">
                <a16:creationId xmlns:a16="http://schemas.microsoft.com/office/drawing/2014/main" id="{8DF71C65-460F-428C-9E08-5BD290631CE0}"/>
              </a:ext>
            </a:extLst>
          </p:cNvPr>
          <p:cNvSpPr>
            <a:spLocks noChangeShapeType="1"/>
          </p:cNvSpPr>
          <p:nvPr/>
        </p:nvSpPr>
        <p:spPr bwMode="auto">
          <a:xfrm>
            <a:off x="3414797" y="2401121"/>
            <a:ext cx="0" cy="596624"/>
          </a:xfrm>
          <a:prstGeom prst="line">
            <a:avLst/>
          </a:prstGeom>
          <a:noFill/>
          <a:ln w="9525">
            <a:solidFill>
              <a:srgbClr val="FFC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5" name="Text Box 18">
            <a:extLst>
              <a:ext uri="{FF2B5EF4-FFF2-40B4-BE49-F238E27FC236}">
                <a16:creationId xmlns:a16="http://schemas.microsoft.com/office/drawing/2014/main" id="{92623414-EC80-4B59-8149-E3EBA252E4D2}"/>
              </a:ext>
            </a:extLst>
          </p:cNvPr>
          <p:cNvSpPr txBox="1">
            <a:spLocks noChangeArrowheads="1"/>
          </p:cNvSpPr>
          <p:nvPr/>
        </p:nvSpPr>
        <p:spPr bwMode="auto">
          <a:xfrm>
            <a:off x="1705662" y="3461786"/>
            <a:ext cx="366243"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5</a:t>
            </a:r>
          </a:p>
        </p:txBody>
      </p:sp>
      <p:sp>
        <p:nvSpPr>
          <p:cNvPr id="116" name="Text Box 19">
            <a:extLst>
              <a:ext uri="{FF2B5EF4-FFF2-40B4-BE49-F238E27FC236}">
                <a16:creationId xmlns:a16="http://schemas.microsoft.com/office/drawing/2014/main" id="{02C60B45-6887-4510-A8AE-2A29753D6953}"/>
              </a:ext>
            </a:extLst>
          </p:cNvPr>
          <p:cNvSpPr txBox="1">
            <a:spLocks noChangeArrowheads="1"/>
          </p:cNvSpPr>
          <p:nvPr/>
        </p:nvSpPr>
        <p:spPr bwMode="auto">
          <a:xfrm>
            <a:off x="2254491" y="1858354"/>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30</a:t>
            </a:r>
          </a:p>
        </p:txBody>
      </p:sp>
      <p:sp>
        <p:nvSpPr>
          <p:cNvPr id="117" name="Text Box 20">
            <a:extLst>
              <a:ext uri="{FF2B5EF4-FFF2-40B4-BE49-F238E27FC236}">
                <a16:creationId xmlns:a16="http://schemas.microsoft.com/office/drawing/2014/main" id="{FF9E3A6E-DF52-4D92-BBCF-C170C56B1D08}"/>
              </a:ext>
            </a:extLst>
          </p:cNvPr>
          <p:cNvSpPr txBox="1">
            <a:spLocks noChangeArrowheads="1"/>
          </p:cNvSpPr>
          <p:nvPr/>
        </p:nvSpPr>
        <p:spPr bwMode="auto">
          <a:xfrm>
            <a:off x="2682311" y="3130328"/>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50</a:t>
            </a:r>
          </a:p>
        </p:txBody>
      </p:sp>
      <p:sp>
        <p:nvSpPr>
          <p:cNvPr id="118" name="Text Box 21">
            <a:extLst>
              <a:ext uri="{FF2B5EF4-FFF2-40B4-BE49-F238E27FC236}">
                <a16:creationId xmlns:a16="http://schemas.microsoft.com/office/drawing/2014/main" id="{3FA7551D-ACC9-4216-B040-71A067785FAE}"/>
              </a:ext>
            </a:extLst>
          </p:cNvPr>
          <p:cNvSpPr txBox="1">
            <a:spLocks noChangeArrowheads="1"/>
          </p:cNvSpPr>
          <p:nvPr/>
        </p:nvSpPr>
        <p:spPr bwMode="auto">
          <a:xfrm>
            <a:off x="2071905" y="2732579"/>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10</a:t>
            </a:r>
          </a:p>
        </p:txBody>
      </p:sp>
      <p:sp>
        <p:nvSpPr>
          <p:cNvPr id="119" name="Text Box 22">
            <a:extLst>
              <a:ext uri="{FF2B5EF4-FFF2-40B4-BE49-F238E27FC236}">
                <a16:creationId xmlns:a16="http://schemas.microsoft.com/office/drawing/2014/main" id="{7E71A686-02BE-4207-8502-7B94915F5B4F}"/>
              </a:ext>
            </a:extLst>
          </p:cNvPr>
          <p:cNvSpPr txBox="1">
            <a:spLocks noChangeArrowheads="1"/>
          </p:cNvSpPr>
          <p:nvPr/>
        </p:nvSpPr>
        <p:spPr bwMode="auto">
          <a:xfrm>
            <a:off x="2743351" y="2467412"/>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10</a:t>
            </a:r>
          </a:p>
        </p:txBody>
      </p:sp>
      <p:sp>
        <p:nvSpPr>
          <p:cNvPr id="120" name="Text Box 23">
            <a:extLst>
              <a:ext uri="{FF2B5EF4-FFF2-40B4-BE49-F238E27FC236}">
                <a16:creationId xmlns:a16="http://schemas.microsoft.com/office/drawing/2014/main" id="{DCAF1330-4B70-4892-B855-5F2711169DD1}"/>
              </a:ext>
            </a:extLst>
          </p:cNvPr>
          <p:cNvSpPr txBox="1">
            <a:spLocks noChangeArrowheads="1"/>
          </p:cNvSpPr>
          <p:nvPr/>
        </p:nvSpPr>
        <p:spPr bwMode="auto">
          <a:xfrm>
            <a:off x="2865432" y="1473039"/>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60</a:t>
            </a:r>
          </a:p>
        </p:txBody>
      </p:sp>
      <p:sp>
        <p:nvSpPr>
          <p:cNvPr id="121" name="Text Box 64">
            <a:extLst>
              <a:ext uri="{FF2B5EF4-FFF2-40B4-BE49-F238E27FC236}">
                <a16:creationId xmlns:a16="http://schemas.microsoft.com/office/drawing/2014/main" id="{10F0A5AB-512D-4B08-AFFA-38D947C21DDA}"/>
              </a:ext>
            </a:extLst>
          </p:cNvPr>
          <p:cNvSpPr txBox="1">
            <a:spLocks noChangeArrowheads="1"/>
          </p:cNvSpPr>
          <p:nvPr/>
        </p:nvSpPr>
        <p:spPr bwMode="auto">
          <a:xfrm>
            <a:off x="3745974" y="2428257"/>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20</a:t>
            </a:r>
          </a:p>
        </p:txBody>
      </p:sp>
      <p:sp>
        <p:nvSpPr>
          <p:cNvPr id="38" name="Text Box 59">
            <a:extLst>
              <a:ext uri="{FF2B5EF4-FFF2-40B4-BE49-F238E27FC236}">
                <a16:creationId xmlns:a16="http://schemas.microsoft.com/office/drawing/2014/main" id="{A5EAB63F-11EA-4636-B1DB-B3C8F428F7E6}"/>
              </a:ext>
            </a:extLst>
          </p:cNvPr>
          <p:cNvSpPr txBox="1">
            <a:spLocks noChangeArrowheads="1"/>
          </p:cNvSpPr>
          <p:nvPr/>
        </p:nvSpPr>
        <p:spPr bwMode="auto">
          <a:xfrm>
            <a:off x="4887061" y="6249565"/>
            <a:ext cx="1206193"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Final</a:t>
            </a:r>
            <a:r>
              <a:rPr lang="zh-CN" altLang="en-US" sz="2200" b="1" dirty="0">
                <a:solidFill>
                  <a:srgbClr val="000000"/>
                </a:solidFill>
                <a:latin typeface="+mn-lt"/>
                <a:ea typeface="+mn-ea"/>
                <a:cs typeface="+mn-ea"/>
                <a:sym typeface="+mn-lt"/>
              </a:rPr>
              <a:t>：</a:t>
            </a:r>
          </a:p>
        </p:txBody>
      </p:sp>
      <p:graphicFrame>
        <p:nvGraphicFramePr>
          <p:cNvPr id="40"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2669431587"/>
              </p:ext>
            </p:extLst>
          </p:nvPr>
        </p:nvGraphicFramePr>
        <p:xfrm>
          <a:off x="6011279" y="6309471"/>
          <a:ext cx="36195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178550352"/>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tblGrid>
              <a:tr h="457200">
                <a:tc>
                  <a:txBody>
                    <a:bodyPr/>
                    <a:lstStyle/>
                    <a:p>
                      <a:endParaRPr lang="zh-CN" altLang="en-US" dirty="0"/>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altLang="zh-CN" dirty="0"/>
                        <a:t> </a:t>
                      </a:r>
                      <a:endParaRPr lang="zh-CN" altLang="en-US" dirty="0"/>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 name="文本框 40"/>
          <p:cNvSpPr txBox="1"/>
          <p:nvPr/>
        </p:nvSpPr>
        <p:spPr>
          <a:xfrm>
            <a:off x="5652015" y="6291850"/>
            <a:ext cx="4367179" cy="492443"/>
          </a:xfrm>
          <a:prstGeom prst="rect">
            <a:avLst/>
          </a:prstGeom>
          <a:noFill/>
        </p:spPr>
        <p:txBody>
          <a:bodyPr wrap="square" rtlCol="0">
            <a:spAutoFit/>
          </a:bodyPr>
          <a:lstStyle/>
          <a:p>
            <a:pPr algn="ctr" fontAlgn="base">
              <a:lnSpc>
                <a:spcPct val="130000"/>
              </a:lnSpc>
              <a:spcBef>
                <a:spcPct val="0"/>
              </a:spcBef>
              <a:spcAft>
                <a:spcPct val="0"/>
              </a:spcAft>
              <a:buClr>
                <a:schemeClr val="folHlink"/>
              </a:buClr>
              <a:buSzPct val="60000"/>
            </a:pPr>
            <a:r>
              <a:rPr kumimoji="1" lang="en-US" altLang="zh-CN" sz="2000" b="1" dirty="0">
                <a:solidFill>
                  <a:srgbClr val="FF0000"/>
                </a:solidFill>
                <a:cs typeface="+mn-ea"/>
              </a:rPr>
              <a:t>T       F       T        </a:t>
            </a:r>
            <a:r>
              <a:rPr kumimoji="1" lang="en-US" altLang="zh-CN" sz="2000" b="1" dirty="0" err="1">
                <a:solidFill>
                  <a:srgbClr val="FF0000"/>
                </a:solidFill>
                <a:cs typeface="+mn-ea"/>
              </a:rPr>
              <a:t>T</a:t>
            </a:r>
            <a:r>
              <a:rPr kumimoji="1" lang="en-US" altLang="zh-CN" sz="2000" b="1" dirty="0">
                <a:solidFill>
                  <a:srgbClr val="FF0000"/>
                </a:solidFill>
                <a:cs typeface="+mn-ea"/>
              </a:rPr>
              <a:t>       T       F</a:t>
            </a:r>
            <a:endParaRPr kumimoji="1" lang="zh-CN" altLang="zh-CN" sz="2000" b="1" dirty="0">
              <a:solidFill>
                <a:srgbClr val="FF0000"/>
              </a:solidFill>
              <a:cs typeface="+mn-ea"/>
            </a:endParaRPr>
          </a:p>
        </p:txBody>
      </p:sp>
      <p:sp>
        <p:nvSpPr>
          <p:cNvPr id="42" name="文本框 41"/>
          <p:cNvSpPr txBox="1"/>
          <p:nvPr/>
        </p:nvSpPr>
        <p:spPr>
          <a:xfrm>
            <a:off x="5681226" y="6269732"/>
            <a:ext cx="4367179" cy="492443"/>
          </a:xfrm>
          <a:prstGeom prst="rect">
            <a:avLst/>
          </a:prstGeom>
          <a:noFill/>
        </p:spPr>
        <p:txBody>
          <a:bodyPr wrap="square" rtlCol="0">
            <a:spAutoFit/>
          </a:bodyPr>
          <a:lstStyle/>
          <a:p>
            <a:pPr algn="ctr" fontAlgn="base">
              <a:lnSpc>
                <a:spcPct val="130000"/>
              </a:lnSpc>
              <a:spcBef>
                <a:spcPct val="0"/>
              </a:spcBef>
              <a:spcAft>
                <a:spcPct val="0"/>
              </a:spcAft>
              <a:buClr>
                <a:schemeClr val="folHlink"/>
              </a:buClr>
              <a:buSzPct val="60000"/>
            </a:pPr>
            <a:r>
              <a:rPr kumimoji="1" lang="en-US" altLang="zh-CN" sz="2000" b="1" dirty="0">
                <a:solidFill>
                  <a:srgbClr val="FF0000"/>
                </a:solidFill>
                <a:cs typeface="+mn-ea"/>
              </a:rPr>
              <a:t>T       F       T        </a:t>
            </a:r>
            <a:r>
              <a:rPr kumimoji="1" lang="en-US" altLang="zh-CN" sz="2000" b="1" dirty="0" err="1">
                <a:solidFill>
                  <a:srgbClr val="FF0000"/>
                </a:solidFill>
                <a:cs typeface="+mn-ea"/>
              </a:rPr>
              <a:t>T</a:t>
            </a:r>
            <a:r>
              <a:rPr kumimoji="1" lang="en-US" altLang="zh-CN" sz="2000" b="1" dirty="0">
                <a:solidFill>
                  <a:srgbClr val="FF0000"/>
                </a:solidFill>
                <a:cs typeface="+mn-ea"/>
              </a:rPr>
              <a:t>      </a:t>
            </a:r>
            <a:r>
              <a:rPr kumimoji="1" lang="en-US" altLang="zh-CN" sz="2000" b="1" dirty="0" err="1">
                <a:solidFill>
                  <a:srgbClr val="FF0000"/>
                </a:solidFill>
                <a:cs typeface="+mn-ea"/>
              </a:rPr>
              <a:t>T</a:t>
            </a:r>
            <a:r>
              <a:rPr kumimoji="1" lang="en-US" altLang="zh-CN" sz="2000" b="1" dirty="0">
                <a:solidFill>
                  <a:srgbClr val="FF0000"/>
                </a:solidFill>
                <a:cs typeface="+mn-ea"/>
              </a:rPr>
              <a:t>       </a:t>
            </a:r>
            <a:r>
              <a:rPr kumimoji="1" lang="en-US" altLang="zh-CN" sz="2000" b="1" dirty="0" err="1">
                <a:solidFill>
                  <a:srgbClr val="FF0000"/>
                </a:solidFill>
                <a:cs typeface="+mn-ea"/>
              </a:rPr>
              <a:t>T</a:t>
            </a:r>
            <a:endParaRPr kumimoji="1" lang="zh-CN" altLang="zh-CN" sz="2000" b="1" dirty="0">
              <a:solidFill>
                <a:srgbClr val="FF0000"/>
              </a:solidFill>
              <a:cs typeface="+mn-ea"/>
            </a:endParaRPr>
          </a:p>
        </p:txBody>
      </p:sp>
      <p:sp>
        <p:nvSpPr>
          <p:cNvPr id="4" name="上下箭头 3"/>
          <p:cNvSpPr/>
          <p:nvPr/>
        </p:nvSpPr>
        <p:spPr>
          <a:xfrm>
            <a:off x="6573034" y="3714835"/>
            <a:ext cx="792115" cy="943101"/>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787097" y="3823403"/>
            <a:ext cx="281379" cy="830997"/>
          </a:xfrm>
          <a:prstGeom prst="rect">
            <a:avLst/>
          </a:prstGeom>
          <a:noFill/>
        </p:spPr>
        <p:txBody>
          <a:bodyPr wrap="square" rtlCol="0">
            <a:spAutoFit/>
          </a:bodyPr>
          <a:lstStyle/>
          <a:p>
            <a:r>
              <a:rPr lang="zh-CN" altLang="en-US" sz="1200" b="1" dirty="0"/>
              <a:t>比较大小</a:t>
            </a:r>
          </a:p>
        </p:txBody>
      </p:sp>
      <p:sp>
        <p:nvSpPr>
          <p:cNvPr id="6" name="矩形 5"/>
          <p:cNvSpPr/>
          <p:nvPr/>
        </p:nvSpPr>
        <p:spPr>
          <a:xfrm>
            <a:off x="6640209" y="3464932"/>
            <a:ext cx="680536" cy="327167"/>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672461" y="3505174"/>
            <a:ext cx="761488" cy="369332"/>
          </a:xfrm>
          <a:prstGeom prst="rect">
            <a:avLst/>
          </a:prstGeom>
          <a:noFill/>
        </p:spPr>
        <p:txBody>
          <a:bodyPr wrap="square" rtlCol="0">
            <a:spAutoFit/>
          </a:bodyPr>
          <a:lstStyle/>
          <a:p>
            <a:r>
              <a:rPr lang="en-US" altLang="zh-CN" b="1" dirty="0"/>
              <a:t>+60</a:t>
            </a:r>
            <a:endParaRPr lang="zh-CN" altLang="en-US" b="1" dirty="0"/>
          </a:p>
        </p:txBody>
      </p:sp>
      <p:sp>
        <p:nvSpPr>
          <p:cNvPr id="50" name="矩形 49"/>
          <p:cNvSpPr/>
          <p:nvPr/>
        </p:nvSpPr>
        <p:spPr>
          <a:xfrm>
            <a:off x="6635298" y="3183256"/>
            <a:ext cx="680537" cy="2879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p:cNvSpPr txBox="1"/>
          <p:nvPr/>
        </p:nvSpPr>
        <p:spPr>
          <a:xfrm>
            <a:off x="5665221" y="5433480"/>
            <a:ext cx="4367179" cy="892552"/>
          </a:xfrm>
          <a:prstGeom prst="rect">
            <a:avLst/>
          </a:prstGeom>
          <a:noFill/>
        </p:spPr>
        <p:txBody>
          <a:bodyPr wrap="square" rtlCol="0">
            <a:spAutoFit/>
          </a:bodyPr>
          <a:lstStyle/>
          <a:p>
            <a:pPr lvl="0" algn="ctr" fontAlgn="base">
              <a:lnSpc>
                <a:spcPct val="130000"/>
              </a:lnSpc>
              <a:spcBef>
                <a:spcPct val="0"/>
              </a:spcBef>
              <a:spcAft>
                <a:spcPct val="0"/>
              </a:spcAft>
              <a:buClr>
                <a:schemeClr val="folHlink"/>
              </a:buClr>
              <a:buSzPct val="60000"/>
            </a:pPr>
            <a:r>
              <a:rPr kumimoji="1" lang="en-US" altLang="zh-CN" sz="2000" b="1" dirty="0">
                <a:solidFill>
                  <a:srgbClr val="FF0000"/>
                </a:solidFill>
                <a:cs typeface="+mn-ea"/>
                <a:sym typeface="+mn-lt"/>
              </a:rPr>
              <a:t>V0     </a:t>
            </a:r>
            <a:r>
              <a:rPr kumimoji="1" lang="en-US" altLang="zh-CN" sz="2000" b="1" dirty="0" err="1">
                <a:solidFill>
                  <a:srgbClr val="FF0000"/>
                </a:solidFill>
                <a:cs typeface="+mn-ea"/>
                <a:sym typeface="+mn-lt"/>
              </a:rPr>
              <a:t>V0</a:t>
            </a:r>
            <a:r>
              <a:rPr kumimoji="1" lang="en-US" altLang="zh-CN" sz="2000" b="1" dirty="0">
                <a:solidFill>
                  <a:srgbClr val="FF0000"/>
                </a:solidFill>
                <a:cs typeface="+mn-ea"/>
                <a:sym typeface="+mn-lt"/>
              </a:rPr>
              <a:t>     </a:t>
            </a:r>
            <a:r>
              <a:rPr kumimoji="1" lang="en-US" altLang="zh-CN" sz="2000" b="1" dirty="0" err="1">
                <a:solidFill>
                  <a:srgbClr val="FF0000"/>
                </a:solidFill>
                <a:cs typeface="+mn-ea"/>
                <a:sym typeface="+mn-lt"/>
              </a:rPr>
              <a:t>V0</a:t>
            </a:r>
            <a:r>
              <a:rPr kumimoji="1" lang="en-US" altLang="zh-CN" sz="2000" b="1" dirty="0">
                <a:solidFill>
                  <a:srgbClr val="FF0000"/>
                </a:solidFill>
                <a:cs typeface="+mn-ea"/>
                <a:sym typeface="+mn-lt"/>
              </a:rPr>
              <a:t>     V4    V0    V3</a:t>
            </a:r>
          </a:p>
          <a:p>
            <a:pPr lvl="0" algn="ctr" fontAlgn="base">
              <a:lnSpc>
                <a:spcPct val="130000"/>
              </a:lnSpc>
              <a:spcBef>
                <a:spcPct val="0"/>
              </a:spcBef>
              <a:spcAft>
                <a:spcPct val="0"/>
              </a:spcAft>
              <a:buClr>
                <a:schemeClr val="folHlink"/>
              </a:buClr>
              <a:buSzPct val="60000"/>
            </a:pPr>
            <a:endParaRPr kumimoji="1" lang="en-US" altLang="zh-CN" sz="2000" b="1" dirty="0">
              <a:solidFill>
                <a:srgbClr val="FF0000"/>
              </a:solidFill>
              <a:cs typeface="+mn-ea"/>
              <a:sym typeface="+mn-lt"/>
            </a:endParaRPr>
          </a:p>
        </p:txBody>
      </p:sp>
      <p:sp>
        <p:nvSpPr>
          <p:cNvPr id="71" name="Line 9">
            <a:extLst>
              <a:ext uri="{FF2B5EF4-FFF2-40B4-BE49-F238E27FC236}">
                <a16:creationId xmlns:a16="http://schemas.microsoft.com/office/drawing/2014/main" id="{B7CE6A65-20C1-408B-ADE3-E639BFD2E0EF}"/>
              </a:ext>
            </a:extLst>
          </p:cNvPr>
          <p:cNvSpPr>
            <a:spLocks noChangeShapeType="1"/>
          </p:cNvSpPr>
          <p:nvPr/>
        </p:nvSpPr>
        <p:spPr bwMode="auto">
          <a:xfrm>
            <a:off x="1705126" y="2268538"/>
            <a:ext cx="1587054" cy="0"/>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72" name="Line 17">
            <a:extLst>
              <a:ext uri="{FF2B5EF4-FFF2-40B4-BE49-F238E27FC236}">
                <a16:creationId xmlns:a16="http://schemas.microsoft.com/office/drawing/2014/main" id="{8DF71C65-460F-428C-9E08-5BD290631CE0}"/>
              </a:ext>
            </a:extLst>
          </p:cNvPr>
          <p:cNvSpPr>
            <a:spLocks noChangeShapeType="1"/>
          </p:cNvSpPr>
          <p:nvPr/>
        </p:nvSpPr>
        <p:spPr bwMode="auto">
          <a:xfrm>
            <a:off x="3433742" y="2392679"/>
            <a:ext cx="0" cy="596624"/>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89" name="Line 16">
            <a:extLst>
              <a:ext uri="{FF2B5EF4-FFF2-40B4-BE49-F238E27FC236}">
                <a16:creationId xmlns:a16="http://schemas.microsoft.com/office/drawing/2014/main" id="{E445FE03-768E-4169-957E-E5941DD70176}"/>
              </a:ext>
            </a:extLst>
          </p:cNvPr>
          <p:cNvSpPr>
            <a:spLocks noChangeShapeType="1"/>
          </p:cNvSpPr>
          <p:nvPr/>
        </p:nvSpPr>
        <p:spPr bwMode="auto">
          <a:xfrm flipH="1" flipV="1">
            <a:off x="2557217" y="1627967"/>
            <a:ext cx="854568" cy="1524706"/>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Tree>
    <p:extLst>
      <p:ext uri="{BB962C8B-B14F-4D97-AF65-F5344CB8AC3E}">
        <p14:creationId xmlns:p14="http://schemas.microsoft.com/office/powerpoint/2010/main" val="113662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1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9"/>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50"/>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3" grpId="0" animBg="1"/>
      <p:bldP spid="106" grpId="0" animBg="1"/>
      <p:bldP spid="113" grpId="0" animBg="1"/>
      <p:bldP spid="114" grpId="0" animBg="1"/>
      <p:bldP spid="41" grpId="0"/>
      <p:bldP spid="42" grpId="0"/>
      <p:bldP spid="4" grpId="0" animBg="1"/>
      <p:bldP spid="4" grpId="1" animBg="1"/>
      <p:bldP spid="5" grpId="0"/>
      <p:bldP spid="5" grpId="1"/>
      <p:bldP spid="6" grpId="0" animBg="1"/>
      <p:bldP spid="6" grpId="1" animBg="1"/>
      <p:bldP spid="9" grpId="0"/>
      <p:bldP spid="9" grpId="1"/>
      <p:bldP spid="50" grpId="0" animBg="1"/>
      <p:bldP spid="50" grpId="1" animBg="1"/>
      <p:bldP spid="71" grpId="0" animBg="1"/>
      <p:bldP spid="72" grpId="0" animBg="1"/>
      <p:bldP spid="8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Group 2">
            <a:extLst>
              <a:ext uri="{FF2B5EF4-FFF2-40B4-BE49-F238E27FC236}">
                <a16:creationId xmlns:a16="http://schemas.microsoft.com/office/drawing/2014/main" id="{CB3B7550-AF2C-4F6A-B038-D74ABE689CFC}"/>
              </a:ext>
            </a:extLst>
          </p:cNvPr>
          <p:cNvGraphicFramePr>
            <a:graphicFrameLocks noGrp="1"/>
          </p:cNvGraphicFramePr>
          <p:nvPr>
            <p:extLst>
              <p:ext uri="{D42A27DB-BD31-4B8C-83A1-F6EECF244321}">
                <p14:modId xmlns:p14="http://schemas.microsoft.com/office/powerpoint/2010/main" val="92510742"/>
              </p:ext>
            </p:extLst>
          </p:nvPr>
        </p:nvGraphicFramePr>
        <p:xfrm>
          <a:off x="5505317" y="1336052"/>
          <a:ext cx="3643260" cy="590410"/>
        </p:xfrm>
        <a:graphic>
          <a:graphicData uri="http://schemas.openxmlformats.org/drawingml/2006/table">
            <a:tbl>
              <a:tblPr/>
              <a:tblGrid>
                <a:gridCol w="728652">
                  <a:extLst>
                    <a:ext uri="{9D8B030D-6E8A-4147-A177-3AD203B41FA5}">
                      <a16:colId xmlns:a16="http://schemas.microsoft.com/office/drawing/2014/main" val="20000"/>
                    </a:ext>
                  </a:extLst>
                </a:gridCol>
                <a:gridCol w="728652">
                  <a:extLst>
                    <a:ext uri="{9D8B030D-6E8A-4147-A177-3AD203B41FA5}">
                      <a16:colId xmlns:a16="http://schemas.microsoft.com/office/drawing/2014/main" val="20001"/>
                    </a:ext>
                  </a:extLst>
                </a:gridCol>
                <a:gridCol w="728652">
                  <a:extLst>
                    <a:ext uri="{9D8B030D-6E8A-4147-A177-3AD203B41FA5}">
                      <a16:colId xmlns:a16="http://schemas.microsoft.com/office/drawing/2014/main" val="20002"/>
                    </a:ext>
                  </a:extLst>
                </a:gridCol>
                <a:gridCol w="728652">
                  <a:extLst>
                    <a:ext uri="{9D8B030D-6E8A-4147-A177-3AD203B41FA5}">
                      <a16:colId xmlns:a16="http://schemas.microsoft.com/office/drawing/2014/main" val="20003"/>
                    </a:ext>
                  </a:extLst>
                </a:gridCol>
                <a:gridCol w="728652">
                  <a:extLst>
                    <a:ext uri="{9D8B030D-6E8A-4147-A177-3AD203B41FA5}">
                      <a16:colId xmlns:a16="http://schemas.microsoft.com/office/drawing/2014/main" val="20004"/>
                    </a:ext>
                  </a:extLst>
                </a:gridCol>
              </a:tblGrid>
              <a:tr h="399363">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dirty="0">
                          <a:ln>
                            <a:noFill/>
                          </a:ln>
                          <a:solidFill>
                            <a:srgbClr val="000000"/>
                          </a:solidFill>
                          <a:effectLst/>
                          <a:latin typeface="+mn-lt"/>
                          <a:ea typeface="+mn-ea"/>
                          <a:cs typeface="+mn-ea"/>
                          <a:sym typeface="+mn-lt"/>
                        </a:rPr>
                        <a:t>∞</a:t>
                      </a:r>
                    </a:p>
                  </a:txBody>
                  <a:tcPr marT="45523" marB="4552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rgbClr val="000000"/>
                          </a:solidFill>
                          <a:effectLst/>
                          <a:latin typeface="+mn-lt"/>
                          <a:ea typeface="+mn-ea"/>
                          <a:cs typeface="+mn-ea"/>
                          <a:sym typeface="+mn-lt"/>
                        </a:rPr>
                        <a:t>10</a:t>
                      </a:r>
                    </a:p>
                  </a:txBody>
                  <a:tcPr marT="45523" marB="455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rgbClr val="000000"/>
                          </a:solidFill>
                          <a:effectLst/>
                          <a:latin typeface="+mn-lt"/>
                          <a:ea typeface="+mn-ea"/>
                          <a:cs typeface="+mn-ea"/>
                          <a:sym typeface="+mn-lt"/>
                        </a:rPr>
                        <a:t>50</a:t>
                      </a:r>
                    </a:p>
                  </a:txBody>
                  <a:tcPr marT="45523" marB="455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rgbClr val="000000"/>
                          </a:solidFill>
                          <a:effectLst/>
                          <a:latin typeface="+mn-lt"/>
                          <a:ea typeface="+mn-ea"/>
                          <a:cs typeface="+mn-ea"/>
                          <a:sym typeface="+mn-lt"/>
                        </a:rPr>
                        <a:t>30</a:t>
                      </a:r>
                    </a:p>
                  </a:txBody>
                  <a:tcPr marT="45523" marB="455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dirty="0">
                          <a:ln>
                            <a:noFill/>
                          </a:ln>
                          <a:solidFill>
                            <a:srgbClr val="000000"/>
                          </a:solidFill>
                          <a:effectLst/>
                          <a:latin typeface="+mn-lt"/>
                          <a:ea typeface="+mn-ea"/>
                          <a:cs typeface="+mn-ea"/>
                          <a:sym typeface="+mn-lt"/>
                        </a:rPr>
                        <a:t>60</a:t>
                      </a:r>
                    </a:p>
                  </a:txBody>
                  <a:tcPr marT="45523" marB="4552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CC00"/>
                    </a:solidFill>
                  </a:tcPr>
                </a:tc>
                <a:extLst>
                  <a:ext uri="{0D108BD9-81ED-4DB2-BD59-A6C34878D82A}">
                    <a16:rowId xmlns:a16="http://schemas.microsoft.com/office/drawing/2014/main" val="10000"/>
                  </a:ext>
                </a:extLst>
              </a:tr>
            </a:tbl>
          </a:graphicData>
        </a:graphic>
      </p:graphicFrame>
      <p:graphicFrame>
        <p:nvGraphicFramePr>
          <p:cNvPr id="34" name="Group 16">
            <a:extLst>
              <a:ext uri="{FF2B5EF4-FFF2-40B4-BE49-F238E27FC236}">
                <a16:creationId xmlns:a16="http://schemas.microsoft.com/office/drawing/2014/main" id="{D835CF45-2ED4-4DB5-B6DF-3904E99F5889}"/>
              </a:ext>
            </a:extLst>
          </p:cNvPr>
          <p:cNvGraphicFramePr>
            <a:graphicFrameLocks noGrp="1"/>
          </p:cNvGraphicFramePr>
          <p:nvPr>
            <p:extLst>
              <p:ext uri="{D42A27DB-BD31-4B8C-83A1-F6EECF244321}">
                <p14:modId xmlns:p14="http://schemas.microsoft.com/office/powerpoint/2010/main" val="1300147621"/>
              </p:ext>
            </p:extLst>
          </p:nvPr>
        </p:nvGraphicFramePr>
        <p:xfrm>
          <a:off x="5505317" y="2691777"/>
          <a:ext cx="3619500" cy="590804"/>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tblGrid>
              <a:tr h="5334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rgbClr val="000000"/>
                          </a:solidFill>
                          <a:effectLst/>
                          <a:latin typeface="+mn-lt"/>
                          <a:ea typeface="+mn-ea"/>
                          <a:cs typeface="+mn-ea"/>
                          <a:sym typeface="+mn-lt"/>
                        </a:rPr>
                        <a:t>V0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rgbClr val="000000"/>
                          </a:solidFill>
                          <a:effectLst/>
                          <a:latin typeface="+mn-lt"/>
                          <a:ea typeface="+mn-ea"/>
                          <a:cs typeface="+mn-ea"/>
                          <a:sym typeface="+mn-lt"/>
                        </a:rPr>
                        <a:t>V0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rgbClr val="000000"/>
                          </a:solidFill>
                          <a:effectLst/>
                          <a:latin typeface="+mn-lt"/>
                          <a:ea typeface="+mn-ea"/>
                          <a:cs typeface="+mn-ea"/>
                          <a:sym typeface="+mn-lt"/>
                        </a:rPr>
                        <a:t>V4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rgbClr val="000000"/>
                          </a:solidFill>
                          <a:effectLst/>
                          <a:latin typeface="+mn-lt"/>
                          <a:ea typeface="+mn-ea"/>
                          <a:cs typeface="+mn-ea"/>
                          <a:sym typeface="+mn-lt"/>
                        </a:rPr>
                        <a:t>V0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a:ln>
                            <a:noFill/>
                          </a:ln>
                          <a:solidFill>
                            <a:srgbClr val="000000"/>
                          </a:solidFill>
                          <a:effectLst/>
                          <a:latin typeface="+mn-lt"/>
                          <a:ea typeface="+mn-ea"/>
                          <a:cs typeface="+mn-ea"/>
                          <a:sym typeface="+mn-lt"/>
                        </a:rPr>
                        <a:t>V3</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 name="Text Box 30">
            <a:extLst>
              <a:ext uri="{FF2B5EF4-FFF2-40B4-BE49-F238E27FC236}">
                <a16:creationId xmlns:a16="http://schemas.microsoft.com/office/drawing/2014/main" id="{D11D1891-1E7B-458C-8740-E5D50C756D21}"/>
              </a:ext>
            </a:extLst>
          </p:cNvPr>
          <p:cNvSpPr txBox="1">
            <a:spLocks noChangeArrowheads="1"/>
          </p:cNvSpPr>
          <p:nvPr/>
        </p:nvSpPr>
        <p:spPr bwMode="auto">
          <a:xfrm>
            <a:off x="1154747" y="2653677"/>
            <a:ext cx="4569407"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400" b="1" dirty="0">
                <a:solidFill>
                  <a:srgbClr val="000000"/>
                </a:solidFill>
                <a:latin typeface="+mn-lt"/>
                <a:ea typeface="+mn-ea"/>
                <a:cs typeface="+mn-ea"/>
                <a:sym typeface="+mn-lt"/>
              </a:rPr>
              <a:t>最短路径的前驱顶点数组</a:t>
            </a:r>
            <a:r>
              <a:rPr lang="en-US" altLang="zh-CN" sz="2400" b="1" dirty="0">
                <a:solidFill>
                  <a:srgbClr val="000000"/>
                </a:solidFill>
                <a:latin typeface="+mn-lt"/>
                <a:ea typeface="+mn-ea"/>
                <a:cs typeface="+mn-ea"/>
                <a:sym typeface="+mn-lt"/>
              </a:rPr>
              <a:t>P</a:t>
            </a:r>
            <a:r>
              <a:rPr lang="zh-CN" altLang="en-US" sz="2400" b="1" dirty="0">
                <a:solidFill>
                  <a:srgbClr val="000000"/>
                </a:solidFill>
                <a:latin typeface="+mn-lt"/>
                <a:ea typeface="+mn-ea"/>
                <a:cs typeface="+mn-ea"/>
                <a:sym typeface="+mn-lt"/>
              </a:rPr>
              <a:t>：</a:t>
            </a:r>
          </a:p>
        </p:txBody>
      </p:sp>
      <p:sp>
        <p:nvSpPr>
          <p:cNvPr id="37" name="Text Box 32">
            <a:extLst>
              <a:ext uri="{FF2B5EF4-FFF2-40B4-BE49-F238E27FC236}">
                <a16:creationId xmlns:a16="http://schemas.microsoft.com/office/drawing/2014/main" id="{DC8DA4BD-31C6-4CA2-BEA7-E86646653D1D}"/>
              </a:ext>
            </a:extLst>
          </p:cNvPr>
          <p:cNvSpPr txBox="1">
            <a:spLocks noChangeArrowheads="1"/>
          </p:cNvSpPr>
          <p:nvPr/>
        </p:nvSpPr>
        <p:spPr bwMode="auto">
          <a:xfrm>
            <a:off x="3003417" y="1386408"/>
            <a:ext cx="240194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400" b="1" dirty="0">
                <a:solidFill>
                  <a:srgbClr val="000000"/>
                </a:solidFill>
                <a:latin typeface="+mn-lt"/>
                <a:ea typeface="+mn-ea"/>
                <a:cs typeface="+mn-ea"/>
                <a:sym typeface="+mn-lt"/>
              </a:rPr>
              <a:t>最短路径数组</a:t>
            </a:r>
            <a:r>
              <a:rPr lang="en-US" altLang="zh-CN" sz="2400" b="1" dirty="0">
                <a:solidFill>
                  <a:srgbClr val="000000"/>
                </a:solidFill>
                <a:latin typeface="+mn-lt"/>
                <a:ea typeface="+mn-ea"/>
                <a:cs typeface="+mn-ea"/>
                <a:sym typeface="+mn-lt"/>
              </a:rPr>
              <a:t>D</a:t>
            </a:r>
            <a:r>
              <a:rPr lang="zh-CN" altLang="en-US" sz="2400" b="1" dirty="0">
                <a:solidFill>
                  <a:srgbClr val="000000"/>
                </a:solidFill>
                <a:latin typeface="+mn-lt"/>
                <a:ea typeface="+mn-ea"/>
                <a:cs typeface="+mn-ea"/>
                <a:sym typeface="+mn-lt"/>
              </a:rPr>
              <a:t>：</a:t>
            </a:r>
          </a:p>
        </p:txBody>
      </p:sp>
      <p:sp>
        <p:nvSpPr>
          <p:cNvPr id="38" name="Text Box 33">
            <a:extLst>
              <a:ext uri="{FF2B5EF4-FFF2-40B4-BE49-F238E27FC236}">
                <a16:creationId xmlns:a16="http://schemas.microsoft.com/office/drawing/2014/main" id="{EC1DD6C7-9EA4-4709-A8C4-9A4FA7AA4436}"/>
              </a:ext>
            </a:extLst>
          </p:cNvPr>
          <p:cNvSpPr txBox="1">
            <a:spLocks noChangeArrowheads="1"/>
          </p:cNvSpPr>
          <p:nvPr/>
        </p:nvSpPr>
        <p:spPr bwMode="auto">
          <a:xfrm>
            <a:off x="5702167" y="795858"/>
            <a:ext cx="36576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 1      2        3       4        5</a:t>
            </a:r>
          </a:p>
        </p:txBody>
      </p:sp>
      <p:sp>
        <p:nvSpPr>
          <p:cNvPr id="40" name="Text Box 35">
            <a:extLst>
              <a:ext uri="{FF2B5EF4-FFF2-40B4-BE49-F238E27FC236}">
                <a16:creationId xmlns:a16="http://schemas.microsoft.com/office/drawing/2014/main" id="{44F59C4A-C19F-42F1-A4B2-13266B27BAAD}"/>
              </a:ext>
            </a:extLst>
          </p:cNvPr>
          <p:cNvSpPr txBox="1">
            <a:spLocks noChangeArrowheads="1"/>
          </p:cNvSpPr>
          <p:nvPr/>
        </p:nvSpPr>
        <p:spPr bwMode="auto">
          <a:xfrm>
            <a:off x="5646657" y="2001151"/>
            <a:ext cx="53340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V1    V2      V3    V4    V5 </a:t>
            </a:r>
          </a:p>
        </p:txBody>
      </p:sp>
      <p:sp>
        <p:nvSpPr>
          <p:cNvPr id="42" name="Line 37">
            <a:extLst>
              <a:ext uri="{FF2B5EF4-FFF2-40B4-BE49-F238E27FC236}">
                <a16:creationId xmlns:a16="http://schemas.microsoft.com/office/drawing/2014/main" id="{99C16DC4-FBDF-4878-AA5E-14BE8F908DB9}"/>
              </a:ext>
            </a:extLst>
          </p:cNvPr>
          <p:cNvSpPr>
            <a:spLocks noChangeShapeType="1"/>
          </p:cNvSpPr>
          <p:nvPr/>
        </p:nvSpPr>
        <p:spPr bwMode="auto">
          <a:xfrm flipV="1">
            <a:off x="6610217" y="2463177"/>
            <a:ext cx="0" cy="3048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46" name="Line 41">
            <a:extLst>
              <a:ext uri="{FF2B5EF4-FFF2-40B4-BE49-F238E27FC236}">
                <a16:creationId xmlns:a16="http://schemas.microsoft.com/office/drawing/2014/main" id="{ADD4BDE5-FFA0-41D3-8E68-71E2F3A149F5}"/>
              </a:ext>
            </a:extLst>
          </p:cNvPr>
          <p:cNvSpPr>
            <a:spLocks noChangeShapeType="1"/>
          </p:cNvSpPr>
          <p:nvPr/>
        </p:nvSpPr>
        <p:spPr bwMode="auto">
          <a:xfrm flipV="1">
            <a:off x="7372217" y="2463177"/>
            <a:ext cx="0" cy="3048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49" name="Line 44">
            <a:extLst>
              <a:ext uri="{FF2B5EF4-FFF2-40B4-BE49-F238E27FC236}">
                <a16:creationId xmlns:a16="http://schemas.microsoft.com/office/drawing/2014/main" id="{B17EC13D-E612-4E04-A373-605A0BE115C9}"/>
              </a:ext>
            </a:extLst>
          </p:cNvPr>
          <p:cNvSpPr>
            <a:spLocks noChangeShapeType="1"/>
          </p:cNvSpPr>
          <p:nvPr/>
        </p:nvSpPr>
        <p:spPr bwMode="auto">
          <a:xfrm flipV="1">
            <a:off x="7524617" y="2463177"/>
            <a:ext cx="5334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50" name="Line 45">
            <a:extLst>
              <a:ext uri="{FF2B5EF4-FFF2-40B4-BE49-F238E27FC236}">
                <a16:creationId xmlns:a16="http://schemas.microsoft.com/office/drawing/2014/main" id="{F0B3C927-5E40-4FA0-9308-0677CBCD788E}"/>
              </a:ext>
            </a:extLst>
          </p:cNvPr>
          <p:cNvSpPr>
            <a:spLocks noChangeShapeType="1"/>
          </p:cNvSpPr>
          <p:nvPr/>
        </p:nvSpPr>
        <p:spPr bwMode="auto">
          <a:xfrm flipV="1">
            <a:off x="8134217" y="2463177"/>
            <a:ext cx="0" cy="3048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52" name="Line 47">
            <a:extLst>
              <a:ext uri="{FF2B5EF4-FFF2-40B4-BE49-F238E27FC236}">
                <a16:creationId xmlns:a16="http://schemas.microsoft.com/office/drawing/2014/main" id="{109C187A-D94E-405C-8CDE-D1450D277385}"/>
              </a:ext>
            </a:extLst>
          </p:cNvPr>
          <p:cNvSpPr>
            <a:spLocks noChangeShapeType="1"/>
          </p:cNvSpPr>
          <p:nvPr/>
        </p:nvSpPr>
        <p:spPr bwMode="auto">
          <a:xfrm flipV="1">
            <a:off x="8134217" y="2463177"/>
            <a:ext cx="0" cy="3048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55" name="Line 50">
            <a:extLst>
              <a:ext uri="{FF2B5EF4-FFF2-40B4-BE49-F238E27FC236}">
                <a16:creationId xmlns:a16="http://schemas.microsoft.com/office/drawing/2014/main" id="{A093F7DF-B87A-4E6B-83C6-E0B7C200A001}"/>
              </a:ext>
            </a:extLst>
          </p:cNvPr>
          <p:cNvSpPr>
            <a:spLocks noChangeShapeType="1"/>
          </p:cNvSpPr>
          <p:nvPr/>
        </p:nvSpPr>
        <p:spPr bwMode="auto">
          <a:xfrm flipV="1">
            <a:off x="8743817" y="2463177"/>
            <a:ext cx="0" cy="3048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57" name="Line 52">
            <a:extLst>
              <a:ext uri="{FF2B5EF4-FFF2-40B4-BE49-F238E27FC236}">
                <a16:creationId xmlns:a16="http://schemas.microsoft.com/office/drawing/2014/main" id="{2A92E93A-876C-4384-B74B-319C23CB940B}"/>
              </a:ext>
            </a:extLst>
          </p:cNvPr>
          <p:cNvSpPr>
            <a:spLocks noChangeShapeType="1"/>
          </p:cNvSpPr>
          <p:nvPr/>
        </p:nvSpPr>
        <p:spPr bwMode="auto">
          <a:xfrm flipH="1" flipV="1">
            <a:off x="7524617" y="2463177"/>
            <a:ext cx="10668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58" name="Line 53">
            <a:extLst>
              <a:ext uri="{FF2B5EF4-FFF2-40B4-BE49-F238E27FC236}">
                <a16:creationId xmlns:a16="http://schemas.microsoft.com/office/drawing/2014/main" id="{E9E5C225-DC50-4CBC-BD60-34AFA5BC272C}"/>
              </a:ext>
            </a:extLst>
          </p:cNvPr>
          <p:cNvSpPr>
            <a:spLocks noChangeShapeType="1"/>
          </p:cNvSpPr>
          <p:nvPr/>
        </p:nvSpPr>
        <p:spPr bwMode="auto">
          <a:xfrm flipV="1">
            <a:off x="7372217" y="2463177"/>
            <a:ext cx="0" cy="3048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60" name="Line 55">
            <a:extLst>
              <a:ext uri="{FF2B5EF4-FFF2-40B4-BE49-F238E27FC236}">
                <a16:creationId xmlns:a16="http://schemas.microsoft.com/office/drawing/2014/main" id="{B17F6AD9-6AA8-4847-87F6-2E83FAF3C4DD}"/>
              </a:ext>
            </a:extLst>
          </p:cNvPr>
          <p:cNvSpPr>
            <a:spLocks noChangeShapeType="1"/>
          </p:cNvSpPr>
          <p:nvPr/>
        </p:nvSpPr>
        <p:spPr bwMode="auto">
          <a:xfrm flipV="1">
            <a:off x="7524617" y="2463177"/>
            <a:ext cx="5334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61" name="Line 56">
            <a:extLst>
              <a:ext uri="{FF2B5EF4-FFF2-40B4-BE49-F238E27FC236}">
                <a16:creationId xmlns:a16="http://schemas.microsoft.com/office/drawing/2014/main" id="{1C173E60-3052-48A9-AC94-22378BF7373E}"/>
              </a:ext>
            </a:extLst>
          </p:cNvPr>
          <p:cNvSpPr>
            <a:spLocks noChangeShapeType="1"/>
          </p:cNvSpPr>
          <p:nvPr/>
        </p:nvSpPr>
        <p:spPr bwMode="auto">
          <a:xfrm flipV="1">
            <a:off x="8134217" y="2463177"/>
            <a:ext cx="0" cy="3048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graphicFrame>
        <p:nvGraphicFramePr>
          <p:cNvPr id="2" name="表格 1"/>
          <p:cNvGraphicFramePr>
            <a:graphicFrameLocks noGrp="1"/>
          </p:cNvGraphicFramePr>
          <p:nvPr>
            <p:extLst>
              <p:ext uri="{D42A27DB-BD31-4B8C-83A1-F6EECF244321}">
                <p14:modId xmlns:p14="http://schemas.microsoft.com/office/powerpoint/2010/main" val="3563806850"/>
              </p:ext>
            </p:extLst>
          </p:nvPr>
        </p:nvGraphicFramePr>
        <p:xfrm>
          <a:off x="1864726" y="3920946"/>
          <a:ext cx="9115931" cy="2553928"/>
        </p:xfrm>
        <a:graphic>
          <a:graphicData uri="http://schemas.openxmlformats.org/drawingml/2006/table">
            <a:tbl>
              <a:tblPr firstRow="1" bandRow="1">
                <a:tableStyleId>{5C22544A-7EE6-4342-B048-85BDC9FD1C3A}</a:tableStyleId>
              </a:tblPr>
              <a:tblGrid>
                <a:gridCol w="1057350">
                  <a:extLst>
                    <a:ext uri="{9D8B030D-6E8A-4147-A177-3AD203B41FA5}">
                      <a16:colId xmlns:a16="http://schemas.microsoft.com/office/drawing/2014/main" val="2816717883"/>
                    </a:ext>
                  </a:extLst>
                </a:gridCol>
                <a:gridCol w="1271406">
                  <a:extLst>
                    <a:ext uri="{9D8B030D-6E8A-4147-A177-3AD203B41FA5}">
                      <a16:colId xmlns:a16="http://schemas.microsoft.com/office/drawing/2014/main" val="1579216930"/>
                    </a:ext>
                  </a:extLst>
                </a:gridCol>
                <a:gridCol w="1421788">
                  <a:extLst>
                    <a:ext uri="{9D8B030D-6E8A-4147-A177-3AD203B41FA5}">
                      <a16:colId xmlns:a16="http://schemas.microsoft.com/office/drawing/2014/main" val="2986141389"/>
                    </a:ext>
                  </a:extLst>
                </a:gridCol>
                <a:gridCol w="2562272">
                  <a:extLst>
                    <a:ext uri="{9D8B030D-6E8A-4147-A177-3AD203B41FA5}">
                      <a16:colId xmlns:a16="http://schemas.microsoft.com/office/drawing/2014/main" val="2517482369"/>
                    </a:ext>
                  </a:extLst>
                </a:gridCol>
                <a:gridCol w="2803115">
                  <a:extLst>
                    <a:ext uri="{9D8B030D-6E8A-4147-A177-3AD203B41FA5}">
                      <a16:colId xmlns:a16="http://schemas.microsoft.com/office/drawing/2014/main" val="827680416"/>
                    </a:ext>
                  </a:extLst>
                </a:gridCol>
              </a:tblGrid>
              <a:tr h="435152">
                <a:tc>
                  <a:txBody>
                    <a:bodyPr/>
                    <a:lstStyle/>
                    <a:p>
                      <a:pPr algn="ctr"/>
                      <a:r>
                        <a:rPr lang="zh-CN" altLang="en-US" sz="2200" dirty="0">
                          <a:solidFill>
                            <a:schemeClr val="tx1"/>
                          </a:solidFill>
                        </a:rPr>
                        <a:t>始点</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200" dirty="0">
                          <a:solidFill>
                            <a:schemeClr val="tx1"/>
                          </a:solidFill>
                        </a:rPr>
                        <a:t>终点</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200" dirty="0">
                          <a:solidFill>
                            <a:schemeClr val="tx1"/>
                          </a:solidFill>
                        </a:rPr>
                        <a:t>长度</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200" dirty="0">
                          <a:solidFill>
                            <a:schemeClr val="tx1"/>
                          </a:solidFill>
                        </a:rPr>
                        <a:t>前驱顶点序列</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200" dirty="0">
                          <a:solidFill>
                            <a:schemeClr val="tx1"/>
                          </a:solidFill>
                        </a:rPr>
                        <a:t>最短路径顶点序列</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6273552"/>
                  </a:ext>
                </a:extLst>
              </a:tr>
              <a:tr h="435152">
                <a:tc>
                  <a:txBody>
                    <a:bodyPr/>
                    <a:lstStyle/>
                    <a:p>
                      <a:endParaRPr lang="zh-CN" altLang="en-US" dirty="0"/>
                    </a:p>
                  </a:txBody>
                  <a:tcPr>
                    <a:lnT w="12700" cap="flat" cmpd="sng" algn="ctr">
                      <a:solidFill>
                        <a:schemeClr val="tx1"/>
                      </a:solidFill>
                      <a:prstDash val="solid"/>
                      <a:round/>
                      <a:headEnd type="none" w="med" len="med"/>
                      <a:tailEnd type="none" w="med" len="med"/>
                    </a:lnT>
                    <a:noFill/>
                  </a:tcPr>
                </a:tc>
                <a:tc>
                  <a:txBody>
                    <a:bodyPr/>
                    <a:lstStyle/>
                    <a:p>
                      <a:endParaRPr lang="zh-CN" altLang="en-US"/>
                    </a:p>
                  </a:txBody>
                  <a:tcPr>
                    <a:lnT w="12700" cap="flat" cmpd="sng" algn="ctr">
                      <a:solidFill>
                        <a:schemeClr val="tx1"/>
                      </a:solidFill>
                      <a:prstDash val="solid"/>
                      <a:round/>
                      <a:headEnd type="none" w="med" len="med"/>
                      <a:tailEnd type="none" w="med" len="med"/>
                    </a:lnT>
                    <a:noFill/>
                  </a:tcPr>
                </a:tc>
                <a:tc>
                  <a:txBody>
                    <a:bodyPr/>
                    <a:lstStyle/>
                    <a:p>
                      <a:endParaRPr lang="zh-CN" altLang="en-US" dirty="0"/>
                    </a:p>
                  </a:txBody>
                  <a:tcPr>
                    <a:lnT w="12700" cap="flat" cmpd="sng" algn="ctr">
                      <a:solidFill>
                        <a:schemeClr val="tx1"/>
                      </a:solidFill>
                      <a:prstDash val="solid"/>
                      <a:round/>
                      <a:headEnd type="none" w="med" len="med"/>
                      <a:tailEnd type="none" w="med" len="med"/>
                    </a:lnT>
                    <a:noFill/>
                  </a:tcPr>
                </a:tc>
                <a:tc>
                  <a:txBody>
                    <a:bodyPr/>
                    <a:lstStyle/>
                    <a:p>
                      <a:pPr algn="ctr"/>
                      <a:endParaRPr lang="zh-CN" altLang="en-US" sz="2200" b="1" dirty="0"/>
                    </a:p>
                  </a:txBody>
                  <a:tcPr>
                    <a:lnT w="12700" cap="flat" cmpd="sng" algn="ctr">
                      <a:solidFill>
                        <a:schemeClr val="tx1"/>
                      </a:solidFill>
                      <a:prstDash val="solid"/>
                      <a:round/>
                      <a:headEnd type="none" w="med" len="med"/>
                      <a:tailEnd type="none" w="med" len="med"/>
                    </a:lnT>
                    <a:noFill/>
                  </a:tcPr>
                </a:tc>
                <a:tc>
                  <a:txBody>
                    <a:bodyPr/>
                    <a:lstStyle/>
                    <a:p>
                      <a:pPr algn="ctr"/>
                      <a:endParaRPr lang="zh-CN" altLang="en-US" sz="2200" b="1"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201222492"/>
                  </a:ext>
                </a:extLst>
              </a:tr>
              <a:tr h="435152">
                <a:tc>
                  <a:txBody>
                    <a:bodyPr/>
                    <a:lstStyle/>
                    <a:p>
                      <a:endParaRPr lang="zh-CN" altLang="en-US" dirty="0"/>
                    </a:p>
                  </a:txBody>
                  <a:tcPr>
                    <a:noFill/>
                  </a:tcPr>
                </a:tc>
                <a:tc>
                  <a:txBody>
                    <a:bodyPr/>
                    <a:lstStyle/>
                    <a:p>
                      <a:endParaRPr lang="zh-CN" altLang="en-US"/>
                    </a:p>
                  </a:txBody>
                  <a:tcPr>
                    <a:noFill/>
                  </a:tcPr>
                </a:tc>
                <a:tc>
                  <a:txBody>
                    <a:bodyPr/>
                    <a:lstStyle/>
                    <a:p>
                      <a:endParaRPr lang="zh-CN" altLang="en-US" dirty="0"/>
                    </a:p>
                  </a:txBody>
                  <a:tcPr>
                    <a:noFill/>
                  </a:tcP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endParaRPr lang="zh-CN" altLang="en-US" sz="2200" baseline="0" dirty="0"/>
                    </a:p>
                  </a:txBody>
                  <a:tcPr>
                    <a:noFill/>
                  </a:tcP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endParaRPr lang="zh-CN" altLang="en-US" sz="2200" b="1" kern="1200" baseline="0" dirty="0">
                        <a:solidFill>
                          <a:srgbClr val="000000"/>
                        </a:solidFill>
                        <a:latin typeface="+mn-lt"/>
                        <a:ea typeface="+mn-ea"/>
                        <a:cs typeface="+mn-ea"/>
                      </a:endParaRPr>
                    </a:p>
                  </a:txBody>
                  <a:tcPr>
                    <a:noFill/>
                  </a:tcPr>
                </a:tc>
                <a:extLst>
                  <a:ext uri="{0D108BD9-81ED-4DB2-BD59-A6C34878D82A}">
                    <a16:rowId xmlns:a16="http://schemas.microsoft.com/office/drawing/2014/main" val="2842197299"/>
                  </a:ext>
                </a:extLst>
              </a:tr>
              <a:tr h="378168">
                <a:tc>
                  <a:txBody>
                    <a:bodyPr/>
                    <a:lstStyle/>
                    <a:p>
                      <a:endParaRPr lang="zh-CN" altLang="en-US" dirty="0"/>
                    </a:p>
                  </a:txBody>
                  <a:tcPr>
                    <a:noFill/>
                  </a:tcPr>
                </a:tc>
                <a:tc>
                  <a:txBody>
                    <a:bodyPr/>
                    <a:lstStyle/>
                    <a:p>
                      <a:endParaRPr lang="zh-CN" altLang="en-US"/>
                    </a:p>
                  </a:txBody>
                  <a:tcPr>
                    <a:noFill/>
                  </a:tcPr>
                </a:tc>
                <a:tc>
                  <a:txBody>
                    <a:bodyPr/>
                    <a:lstStyle/>
                    <a:p>
                      <a:endParaRPr lang="zh-CN" altLang="en-US" dirty="0"/>
                    </a:p>
                  </a:txBody>
                  <a:tcPr>
                    <a:noFill/>
                  </a:tcP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endParaRPr lang="zh-CN" altLang="en-US" sz="2200" baseline="-25000" dirty="0"/>
                    </a:p>
                  </a:txBody>
                  <a:tcPr>
                    <a:noFill/>
                  </a:tcP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endParaRPr lang="zh-CN" altLang="en-US" sz="2200" baseline="-25000" dirty="0"/>
                    </a:p>
                  </a:txBody>
                  <a:tcPr>
                    <a:noFill/>
                  </a:tcPr>
                </a:tc>
                <a:extLst>
                  <a:ext uri="{0D108BD9-81ED-4DB2-BD59-A6C34878D82A}">
                    <a16:rowId xmlns:a16="http://schemas.microsoft.com/office/drawing/2014/main" val="2479791487"/>
                  </a:ext>
                </a:extLst>
              </a:tr>
              <a:tr h="435152">
                <a:tc>
                  <a:txBody>
                    <a:bodyPr/>
                    <a:lstStyle/>
                    <a:p>
                      <a:endParaRPr lang="zh-CN" altLang="en-US" dirty="0"/>
                    </a:p>
                  </a:txBody>
                  <a:tcPr>
                    <a:noFill/>
                  </a:tcPr>
                </a:tc>
                <a:tc>
                  <a:txBody>
                    <a:bodyPr/>
                    <a:lstStyle/>
                    <a:p>
                      <a:endParaRPr lang="zh-CN" altLang="en-US"/>
                    </a:p>
                  </a:txBody>
                  <a:tcPr>
                    <a:noFill/>
                  </a:tcPr>
                </a:tc>
                <a:tc>
                  <a:txBody>
                    <a:bodyPr/>
                    <a:lstStyle/>
                    <a:p>
                      <a:endParaRPr lang="zh-CN" altLang="en-US"/>
                    </a:p>
                  </a:txBody>
                  <a:tcPr>
                    <a:noFill/>
                  </a:tcP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endParaRPr lang="zh-CN" altLang="en-US" sz="2200" baseline="-25000" dirty="0"/>
                    </a:p>
                  </a:txBody>
                  <a:tcPr>
                    <a:noFill/>
                  </a:tcP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endParaRPr lang="zh-CN" altLang="en-US" sz="2200" baseline="-25000" dirty="0"/>
                    </a:p>
                  </a:txBody>
                  <a:tcPr>
                    <a:noFill/>
                  </a:tcPr>
                </a:tc>
                <a:extLst>
                  <a:ext uri="{0D108BD9-81ED-4DB2-BD59-A6C34878D82A}">
                    <a16:rowId xmlns:a16="http://schemas.microsoft.com/office/drawing/2014/main" val="2980527626"/>
                  </a:ext>
                </a:extLst>
              </a:tr>
              <a:tr h="435152">
                <a:tc>
                  <a:txBody>
                    <a:bodyPr/>
                    <a:lstStyle/>
                    <a:p>
                      <a:endParaRPr lang="zh-CN" altLang="en-US"/>
                    </a:p>
                  </a:txBody>
                  <a:tcPr>
                    <a:lnB w="12700" cap="flat" cmpd="sng" algn="ctr">
                      <a:solidFill>
                        <a:schemeClr val="tx1"/>
                      </a:solidFill>
                      <a:prstDash val="solid"/>
                      <a:round/>
                      <a:headEnd type="none" w="med" len="med"/>
                      <a:tailEnd type="none" w="med" len="med"/>
                    </a:lnB>
                    <a:noFill/>
                  </a:tcPr>
                </a:tc>
                <a:tc>
                  <a:txBody>
                    <a:bodyPr/>
                    <a:lstStyle/>
                    <a:p>
                      <a:endParaRPr lang="zh-CN" altLang="en-US"/>
                    </a:p>
                  </a:txBody>
                  <a:tcPr>
                    <a:lnB w="12700" cap="flat" cmpd="sng" algn="ctr">
                      <a:solidFill>
                        <a:schemeClr val="tx1"/>
                      </a:solidFill>
                      <a:prstDash val="solid"/>
                      <a:round/>
                      <a:headEnd type="none" w="med" len="med"/>
                      <a:tailEnd type="none" w="med" len="med"/>
                    </a:lnB>
                    <a:noFill/>
                  </a:tcPr>
                </a:tc>
                <a:tc>
                  <a:txBody>
                    <a:bodyPr/>
                    <a:lstStyle/>
                    <a:p>
                      <a:endParaRPr lang="zh-CN" altLang="en-US" dirty="0"/>
                    </a:p>
                  </a:txBody>
                  <a:tcPr>
                    <a:lnB w="12700" cap="flat" cmpd="sng" algn="ctr">
                      <a:solidFill>
                        <a:schemeClr val="tx1"/>
                      </a:solidFill>
                      <a:prstDash val="solid"/>
                      <a:round/>
                      <a:headEnd type="none" w="med" len="med"/>
                      <a:tailEnd type="none" w="med" len="med"/>
                    </a:lnB>
                    <a:noFill/>
                  </a:tcP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endParaRPr lang="zh-CN" altLang="en-US" sz="2200" baseline="-25000" dirty="0"/>
                    </a:p>
                  </a:txBody>
                  <a:tcPr>
                    <a:lnB w="12700" cap="flat" cmpd="sng" algn="ctr">
                      <a:solidFill>
                        <a:schemeClr val="tx1"/>
                      </a:solidFill>
                      <a:prstDash val="solid"/>
                      <a:round/>
                      <a:headEnd type="none" w="med" len="med"/>
                      <a:tailEnd type="none" w="med" len="med"/>
                    </a:lnB>
                    <a:noFill/>
                  </a:tcP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endParaRPr lang="zh-CN" altLang="en-US" sz="2200" baseline="-25000"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8070997"/>
                  </a:ext>
                </a:extLst>
              </a:tr>
            </a:tbl>
          </a:graphicData>
        </a:graphic>
      </p:graphicFrame>
      <p:sp>
        <p:nvSpPr>
          <p:cNvPr id="3" name="矩形 2"/>
          <p:cNvSpPr/>
          <p:nvPr/>
        </p:nvSpPr>
        <p:spPr>
          <a:xfrm>
            <a:off x="6003635" y="3244334"/>
            <a:ext cx="184730" cy="369332"/>
          </a:xfrm>
          <a:prstGeom prst="rect">
            <a:avLst/>
          </a:prstGeom>
        </p:spPr>
        <p:txBody>
          <a:bodyPr wrap="none">
            <a:spAutoFit/>
          </a:bodyPr>
          <a:lstStyle/>
          <a:p>
            <a:pPr algn="ct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904206516"/>
              </p:ext>
            </p:extLst>
          </p:nvPr>
        </p:nvGraphicFramePr>
        <p:xfrm>
          <a:off x="1864726" y="4341274"/>
          <a:ext cx="3750544" cy="2133600"/>
        </p:xfrm>
        <a:graphic>
          <a:graphicData uri="http://schemas.openxmlformats.org/drawingml/2006/table">
            <a:tbl>
              <a:tblPr firstRow="1" bandRow="1">
                <a:tableStyleId>{5C22544A-7EE6-4342-B048-85BDC9FD1C3A}</a:tableStyleId>
              </a:tblPr>
              <a:tblGrid>
                <a:gridCol w="1057350">
                  <a:extLst>
                    <a:ext uri="{9D8B030D-6E8A-4147-A177-3AD203B41FA5}">
                      <a16:colId xmlns:a16="http://schemas.microsoft.com/office/drawing/2014/main" val="688803769"/>
                    </a:ext>
                  </a:extLst>
                </a:gridCol>
                <a:gridCol w="1271406">
                  <a:extLst>
                    <a:ext uri="{9D8B030D-6E8A-4147-A177-3AD203B41FA5}">
                      <a16:colId xmlns:a16="http://schemas.microsoft.com/office/drawing/2014/main" val="2461725840"/>
                    </a:ext>
                  </a:extLst>
                </a:gridCol>
                <a:gridCol w="1421788">
                  <a:extLst>
                    <a:ext uri="{9D8B030D-6E8A-4147-A177-3AD203B41FA5}">
                      <a16:colId xmlns:a16="http://schemas.microsoft.com/office/drawing/2014/main" val="1579443772"/>
                    </a:ext>
                  </a:extLst>
                </a:gridCol>
              </a:tblGrid>
              <a:tr h="370840">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200" b="1" dirty="0">
                          <a:solidFill>
                            <a:srgbClr val="000000"/>
                          </a:solidFill>
                          <a:latin typeface="+mn-lt"/>
                          <a:ea typeface="+mn-ea"/>
                          <a:cs typeface="+mn-ea"/>
                          <a:sym typeface="+mn-lt"/>
                        </a:rPr>
                        <a:t>V</a:t>
                      </a:r>
                      <a:r>
                        <a:rPr lang="en-US" altLang="zh-CN" sz="2200" b="1" baseline="-25000" dirty="0">
                          <a:solidFill>
                            <a:srgbClr val="000000"/>
                          </a:solidFill>
                          <a:latin typeface="+mn-lt"/>
                          <a:ea typeface="+mn-ea"/>
                          <a:cs typeface="+mn-ea"/>
                          <a:sym typeface="+mn-lt"/>
                        </a:rPr>
                        <a:t>0</a:t>
                      </a:r>
                      <a:endParaRPr lang="zh-CN" altLang="en-US" sz="2200" baseline="-25000"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2200" b="1" dirty="0">
                          <a:solidFill>
                            <a:srgbClr val="000000"/>
                          </a:solidFill>
                          <a:latin typeface="+mn-lt"/>
                          <a:ea typeface="+mn-ea"/>
                          <a:cs typeface="+mn-ea"/>
                          <a:sym typeface="+mn-lt"/>
                        </a:rPr>
                        <a:t>V</a:t>
                      </a:r>
                      <a:r>
                        <a:rPr lang="en-US" altLang="zh-CN" sz="2200" b="1" baseline="-25000" dirty="0">
                          <a:solidFill>
                            <a:srgbClr val="000000"/>
                          </a:solidFill>
                          <a:latin typeface="+mn-lt"/>
                          <a:ea typeface="+mn-ea"/>
                          <a:cs typeface="+mn-ea"/>
                          <a:sym typeface="+mn-lt"/>
                        </a:rPr>
                        <a:t>1</a:t>
                      </a:r>
                      <a:endParaRPr lang="zh-CN" altLang="en-US" sz="2200" baseline="-25000" dirty="0"/>
                    </a:p>
                  </a:txBody>
                  <a:tcPr>
                    <a:lnT w="12700" cap="flat" cmpd="sng" algn="ctr">
                      <a:solidFill>
                        <a:schemeClr val="tx1"/>
                      </a:solidFill>
                      <a:prstDash val="solid"/>
                      <a:round/>
                      <a:headEnd type="none" w="med" len="med"/>
                      <a:tailEnd type="none" w="med" len="med"/>
                    </a:lnT>
                    <a:noFill/>
                  </a:tcPr>
                </a:tc>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kumimoji="1" lang="en-US" altLang="zh-CN" sz="2200" b="1" i="0" u="none" strike="noStrike" cap="none" normalizeH="0" baseline="0" dirty="0">
                          <a:ln>
                            <a:noFill/>
                          </a:ln>
                          <a:solidFill>
                            <a:srgbClr val="000000"/>
                          </a:solidFill>
                          <a:effectLst/>
                          <a:latin typeface="+mn-lt"/>
                          <a:ea typeface="+mn-ea"/>
                          <a:cs typeface="+mn-ea"/>
                          <a:sym typeface="+mn-lt"/>
                        </a:rPr>
                        <a:t>∞</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13413950"/>
                  </a:ext>
                </a:extLst>
              </a:tr>
              <a:tr h="370840">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200" b="1" dirty="0">
                          <a:solidFill>
                            <a:srgbClr val="000000"/>
                          </a:solidFill>
                          <a:latin typeface="+mn-lt"/>
                          <a:ea typeface="+mn-ea"/>
                          <a:cs typeface="+mn-ea"/>
                          <a:sym typeface="+mn-lt"/>
                        </a:rPr>
                        <a:t>V</a:t>
                      </a:r>
                      <a:r>
                        <a:rPr lang="en-US" altLang="zh-CN" sz="2200" b="1" baseline="-25000" dirty="0">
                          <a:solidFill>
                            <a:srgbClr val="000000"/>
                          </a:solidFill>
                          <a:latin typeface="+mn-lt"/>
                          <a:ea typeface="+mn-ea"/>
                          <a:cs typeface="+mn-ea"/>
                          <a:sym typeface="+mn-lt"/>
                        </a:rPr>
                        <a:t>0</a:t>
                      </a:r>
                      <a:endParaRPr lang="zh-CN" altLang="en-US" sz="2200" baseline="-25000" dirty="0"/>
                    </a:p>
                  </a:txBody>
                  <a:tcPr>
                    <a:noFill/>
                  </a:tcP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200" b="1" dirty="0">
                          <a:solidFill>
                            <a:srgbClr val="000000"/>
                          </a:solidFill>
                          <a:latin typeface="+mn-lt"/>
                          <a:ea typeface="+mn-ea"/>
                          <a:cs typeface="+mn-ea"/>
                          <a:sym typeface="+mn-lt"/>
                        </a:rPr>
                        <a:t>V</a:t>
                      </a:r>
                      <a:r>
                        <a:rPr lang="en-US" altLang="zh-CN" sz="2200" b="1" baseline="-25000" dirty="0">
                          <a:solidFill>
                            <a:srgbClr val="000000"/>
                          </a:solidFill>
                          <a:latin typeface="+mn-lt"/>
                          <a:ea typeface="+mn-ea"/>
                          <a:cs typeface="+mn-ea"/>
                          <a:sym typeface="+mn-lt"/>
                        </a:rPr>
                        <a:t>2</a:t>
                      </a:r>
                      <a:endParaRPr lang="zh-CN" altLang="en-US" sz="2200" baseline="-25000" dirty="0"/>
                    </a:p>
                  </a:txBody>
                  <a:tcPr>
                    <a:noFill/>
                  </a:tcPr>
                </a:tc>
                <a:tc>
                  <a:txBody>
                    <a:bodyPr/>
                    <a:lstStyle/>
                    <a:p>
                      <a:pPr algn="ctr"/>
                      <a:r>
                        <a:rPr lang="en-US" altLang="zh-CN" sz="2200" b="1" dirty="0"/>
                        <a:t>10</a:t>
                      </a:r>
                      <a:endParaRPr lang="zh-CN" altLang="en-US" sz="2200" b="1" dirty="0"/>
                    </a:p>
                  </a:txBody>
                  <a:tcPr>
                    <a:noFill/>
                  </a:tcPr>
                </a:tc>
                <a:extLst>
                  <a:ext uri="{0D108BD9-81ED-4DB2-BD59-A6C34878D82A}">
                    <a16:rowId xmlns:a16="http://schemas.microsoft.com/office/drawing/2014/main" val="928549394"/>
                  </a:ext>
                </a:extLst>
              </a:tr>
              <a:tr h="370840">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200" b="1" dirty="0">
                          <a:solidFill>
                            <a:srgbClr val="000000"/>
                          </a:solidFill>
                          <a:latin typeface="+mn-lt"/>
                          <a:ea typeface="+mn-ea"/>
                          <a:cs typeface="+mn-ea"/>
                          <a:sym typeface="+mn-lt"/>
                        </a:rPr>
                        <a:t>V</a:t>
                      </a:r>
                      <a:r>
                        <a:rPr lang="en-US" altLang="zh-CN" sz="2200" b="1" baseline="-25000" dirty="0">
                          <a:solidFill>
                            <a:srgbClr val="000000"/>
                          </a:solidFill>
                          <a:latin typeface="+mn-lt"/>
                          <a:ea typeface="+mn-ea"/>
                          <a:cs typeface="+mn-ea"/>
                          <a:sym typeface="+mn-lt"/>
                        </a:rPr>
                        <a:t>0</a:t>
                      </a:r>
                      <a:endParaRPr lang="zh-CN" altLang="en-US" sz="2200" baseline="-25000" dirty="0"/>
                    </a:p>
                  </a:txBody>
                  <a:tcPr>
                    <a:noFill/>
                  </a:tcP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200" b="1" dirty="0">
                          <a:solidFill>
                            <a:srgbClr val="000000"/>
                          </a:solidFill>
                          <a:latin typeface="+mn-lt"/>
                          <a:ea typeface="+mn-ea"/>
                          <a:cs typeface="+mn-ea"/>
                          <a:sym typeface="+mn-lt"/>
                        </a:rPr>
                        <a:t>V</a:t>
                      </a:r>
                      <a:r>
                        <a:rPr lang="en-US" altLang="zh-CN" sz="2200" b="1" baseline="-25000" dirty="0">
                          <a:solidFill>
                            <a:srgbClr val="000000"/>
                          </a:solidFill>
                          <a:latin typeface="+mn-lt"/>
                          <a:ea typeface="+mn-ea"/>
                          <a:cs typeface="+mn-ea"/>
                          <a:sym typeface="+mn-lt"/>
                        </a:rPr>
                        <a:t>3</a:t>
                      </a:r>
                      <a:endParaRPr lang="zh-CN" altLang="en-US" sz="2200" baseline="-25000" dirty="0"/>
                    </a:p>
                  </a:txBody>
                  <a:tcPr>
                    <a:noFill/>
                  </a:tcPr>
                </a:tc>
                <a:tc>
                  <a:txBody>
                    <a:bodyPr/>
                    <a:lstStyle/>
                    <a:p>
                      <a:pPr algn="ctr"/>
                      <a:r>
                        <a:rPr lang="en-US" altLang="zh-CN" sz="2200" b="1" dirty="0"/>
                        <a:t>50</a:t>
                      </a:r>
                      <a:endParaRPr lang="zh-CN" altLang="en-US" sz="2200" b="1" dirty="0"/>
                    </a:p>
                  </a:txBody>
                  <a:tcPr>
                    <a:noFill/>
                  </a:tcPr>
                </a:tc>
                <a:extLst>
                  <a:ext uri="{0D108BD9-81ED-4DB2-BD59-A6C34878D82A}">
                    <a16:rowId xmlns:a16="http://schemas.microsoft.com/office/drawing/2014/main" val="1661305957"/>
                  </a:ext>
                </a:extLst>
              </a:tr>
              <a:tr h="370840">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200" b="1" dirty="0">
                          <a:solidFill>
                            <a:srgbClr val="000000"/>
                          </a:solidFill>
                          <a:latin typeface="+mn-lt"/>
                          <a:ea typeface="+mn-ea"/>
                          <a:cs typeface="+mn-ea"/>
                          <a:sym typeface="+mn-lt"/>
                        </a:rPr>
                        <a:t>V</a:t>
                      </a:r>
                      <a:r>
                        <a:rPr lang="en-US" altLang="zh-CN" sz="2200" b="1" baseline="-25000" dirty="0">
                          <a:solidFill>
                            <a:srgbClr val="000000"/>
                          </a:solidFill>
                          <a:latin typeface="+mn-lt"/>
                          <a:ea typeface="+mn-ea"/>
                          <a:cs typeface="+mn-ea"/>
                          <a:sym typeface="+mn-lt"/>
                        </a:rPr>
                        <a:t>0</a:t>
                      </a:r>
                      <a:endParaRPr lang="zh-CN" altLang="en-US" sz="2200" baseline="-25000" dirty="0"/>
                    </a:p>
                  </a:txBody>
                  <a:tcPr>
                    <a:noFill/>
                  </a:tcP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200" b="1" dirty="0">
                          <a:solidFill>
                            <a:srgbClr val="000000"/>
                          </a:solidFill>
                          <a:latin typeface="+mn-lt"/>
                          <a:ea typeface="+mn-ea"/>
                          <a:cs typeface="+mn-ea"/>
                          <a:sym typeface="+mn-lt"/>
                        </a:rPr>
                        <a:t>V</a:t>
                      </a:r>
                      <a:r>
                        <a:rPr lang="en-US" altLang="zh-CN" sz="2200" b="1" baseline="-25000" dirty="0">
                          <a:solidFill>
                            <a:srgbClr val="000000"/>
                          </a:solidFill>
                          <a:latin typeface="+mn-lt"/>
                          <a:ea typeface="+mn-ea"/>
                          <a:cs typeface="+mn-ea"/>
                          <a:sym typeface="+mn-lt"/>
                        </a:rPr>
                        <a:t>4</a:t>
                      </a:r>
                      <a:endParaRPr lang="zh-CN" altLang="en-US" sz="2200" baseline="-25000" dirty="0"/>
                    </a:p>
                  </a:txBody>
                  <a:tcPr>
                    <a:noFill/>
                  </a:tcPr>
                </a:tc>
                <a:tc>
                  <a:txBody>
                    <a:bodyPr/>
                    <a:lstStyle/>
                    <a:p>
                      <a:pPr algn="ctr"/>
                      <a:r>
                        <a:rPr lang="en-US" altLang="zh-CN" sz="2200" b="1" dirty="0"/>
                        <a:t>30</a:t>
                      </a:r>
                      <a:endParaRPr lang="zh-CN" altLang="en-US" sz="2200" b="1" dirty="0"/>
                    </a:p>
                  </a:txBody>
                  <a:tcPr>
                    <a:noFill/>
                  </a:tcPr>
                </a:tc>
                <a:extLst>
                  <a:ext uri="{0D108BD9-81ED-4DB2-BD59-A6C34878D82A}">
                    <a16:rowId xmlns:a16="http://schemas.microsoft.com/office/drawing/2014/main" val="3398626914"/>
                  </a:ext>
                </a:extLst>
              </a:tr>
              <a:tr h="370840">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200" b="1" dirty="0">
                          <a:solidFill>
                            <a:srgbClr val="000000"/>
                          </a:solidFill>
                          <a:latin typeface="+mn-lt"/>
                          <a:ea typeface="+mn-ea"/>
                          <a:cs typeface="+mn-ea"/>
                          <a:sym typeface="+mn-lt"/>
                        </a:rPr>
                        <a:t>V</a:t>
                      </a:r>
                      <a:r>
                        <a:rPr lang="en-US" altLang="zh-CN" sz="2200" b="1" baseline="-25000" dirty="0">
                          <a:solidFill>
                            <a:srgbClr val="000000"/>
                          </a:solidFill>
                          <a:latin typeface="+mn-lt"/>
                          <a:ea typeface="+mn-ea"/>
                          <a:cs typeface="+mn-ea"/>
                          <a:sym typeface="+mn-lt"/>
                        </a:rPr>
                        <a:t>0</a:t>
                      </a:r>
                      <a:endParaRPr lang="zh-CN" altLang="en-US" sz="2200" baseline="-25000" dirty="0"/>
                    </a:p>
                  </a:txBody>
                  <a:tcPr>
                    <a:lnB w="12700" cap="flat" cmpd="sng" algn="ctr">
                      <a:solidFill>
                        <a:schemeClr val="tx1"/>
                      </a:solidFill>
                      <a:prstDash val="solid"/>
                      <a:round/>
                      <a:headEnd type="none" w="med" len="med"/>
                      <a:tailEnd type="none" w="med" len="med"/>
                    </a:lnB>
                    <a:noFill/>
                  </a:tcPr>
                </a:tc>
                <a:tc>
                  <a:txBody>
                    <a:bodyPr/>
                    <a:lstStyle/>
                    <a:p>
                      <a:pPr marL="0" marR="0" indent="0" algn="ctr" defTabSz="913765" rtl="0" eaLnBrk="1" fontAlgn="auto" latinLnBrk="0" hangingPunct="1">
                        <a:lnSpc>
                          <a:spcPct val="100000"/>
                        </a:lnSpc>
                        <a:spcBef>
                          <a:spcPts val="0"/>
                        </a:spcBef>
                        <a:spcAft>
                          <a:spcPts val="0"/>
                        </a:spcAft>
                        <a:buClrTx/>
                        <a:buSzTx/>
                        <a:buFontTx/>
                        <a:buNone/>
                        <a:tabLst/>
                        <a:defRPr/>
                      </a:pPr>
                      <a:r>
                        <a:rPr lang="en-US" altLang="zh-CN" sz="2200" b="1" dirty="0">
                          <a:solidFill>
                            <a:srgbClr val="000000"/>
                          </a:solidFill>
                          <a:latin typeface="+mn-lt"/>
                          <a:ea typeface="+mn-ea"/>
                          <a:cs typeface="+mn-ea"/>
                          <a:sym typeface="+mn-lt"/>
                        </a:rPr>
                        <a:t>V</a:t>
                      </a:r>
                      <a:r>
                        <a:rPr lang="en-US" altLang="zh-CN" sz="2200" b="1" baseline="-25000" dirty="0">
                          <a:solidFill>
                            <a:srgbClr val="000000"/>
                          </a:solidFill>
                          <a:latin typeface="+mn-lt"/>
                          <a:ea typeface="+mn-ea"/>
                          <a:cs typeface="+mn-ea"/>
                          <a:sym typeface="+mn-lt"/>
                        </a:rPr>
                        <a:t>5</a:t>
                      </a:r>
                      <a:endParaRPr lang="zh-CN" altLang="en-US" sz="2200" baseline="-25000"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2200" b="1" dirty="0"/>
                        <a:t>60</a:t>
                      </a:r>
                      <a:endParaRPr lang="zh-CN" altLang="en-US" sz="2200" b="1"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6471235"/>
                  </a:ext>
                </a:extLst>
              </a:tr>
            </a:tbl>
          </a:graphicData>
        </a:graphic>
      </p:graphicFrame>
      <p:sp>
        <p:nvSpPr>
          <p:cNvPr id="5" name="矩形 4"/>
          <p:cNvSpPr/>
          <p:nvPr/>
        </p:nvSpPr>
        <p:spPr>
          <a:xfrm>
            <a:off x="6584569" y="4344673"/>
            <a:ext cx="466795" cy="430887"/>
          </a:xfrm>
          <a:prstGeom prst="rect">
            <a:avLst/>
          </a:prstGeom>
        </p:spPr>
        <p:txBody>
          <a:bodyPr wrap="none">
            <a:spAutoFit/>
          </a:bodyPr>
          <a:lstStyle/>
          <a:p>
            <a:pPr algn="ctr" defTabSz="913765"/>
            <a:r>
              <a:rPr lang="zh-CN" altLang="en-US" sz="2200" b="1" dirty="0">
                <a:solidFill>
                  <a:schemeClr val="dk1"/>
                </a:solidFill>
              </a:rPr>
              <a:t>无</a:t>
            </a:r>
          </a:p>
        </p:txBody>
      </p:sp>
      <p:sp>
        <p:nvSpPr>
          <p:cNvPr id="6" name="矩形 5"/>
          <p:cNvSpPr/>
          <p:nvPr/>
        </p:nvSpPr>
        <p:spPr>
          <a:xfrm>
            <a:off x="9359767" y="4344673"/>
            <a:ext cx="466795" cy="430887"/>
          </a:xfrm>
          <a:prstGeom prst="rect">
            <a:avLst/>
          </a:prstGeom>
        </p:spPr>
        <p:txBody>
          <a:bodyPr wrap="none">
            <a:spAutoFit/>
          </a:bodyPr>
          <a:lstStyle/>
          <a:p>
            <a:pPr algn="ctr" defTabSz="913765"/>
            <a:r>
              <a:rPr lang="zh-CN" altLang="en-US" sz="2200" b="1" dirty="0">
                <a:solidFill>
                  <a:schemeClr val="dk1"/>
                </a:solidFill>
              </a:rPr>
              <a:t>无</a:t>
            </a:r>
          </a:p>
        </p:txBody>
      </p:sp>
      <p:sp>
        <p:nvSpPr>
          <p:cNvPr id="7" name="矩形 6"/>
          <p:cNvSpPr/>
          <p:nvPr/>
        </p:nvSpPr>
        <p:spPr>
          <a:xfrm>
            <a:off x="6313751" y="4792633"/>
            <a:ext cx="1156086" cy="430887"/>
          </a:xfrm>
          <a:prstGeom prst="rect">
            <a:avLst/>
          </a:prstGeom>
        </p:spPr>
        <p:txBody>
          <a:bodyPr wrap="none">
            <a:spAutoFit/>
          </a:bodyPr>
          <a:lstStyle/>
          <a:p>
            <a:pPr algn="ctr" defTabSz="913765">
              <a:defRPr/>
            </a:pPr>
            <a:r>
              <a:rPr lang="en-US" altLang="zh-CN" sz="2200" b="1" dirty="0">
                <a:solidFill>
                  <a:srgbClr val="000000"/>
                </a:solidFill>
                <a:cs typeface="+mn-ea"/>
                <a:sym typeface="+mn-lt"/>
              </a:rPr>
              <a:t>V2</a:t>
            </a:r>
            <a:r>
              <a:rPr lang="zh-CN" altLang="en-US" sz="2200" b="1" dirty="0">
                <a:solidFill>
                  <a:srgbClr val="000000"/>
                </a:solidFill>
                <a:cs typeface="+mn-ea"/>
                <a:sym typeface="+mn-lt"/>
              </a:rPr>
              <a:t>⬅</a:t>
            </a:r>
            <a:r>
              <a:rPr lang="en-US" altLang="zh-CN" sz="2200" b="1" dirty="0">
                <a:solidFill>
                  <a:srgbClr val="000000"/>
                </a:solidFill>
                <a:cs typeface="+mn-ea"/>
                <a:sym typeface="+mn-lt"/>
              </a:rPr>
              <a:t>V0</a:t>
            </a:r>
            <a:endParaRPr lang="zh-CN" altLang="en-US" sz="2200" b="1" dirty="0">
              <a:solidFill>
                <a:srgbClr val="000000"/>
              </a:solidFill>
              <a:cs typeface="+mn-ea"/>
            </a:endParaRPr>
          </a:p>
        </p:txBody>
      </p:sp>
      <p:sp>
        <p:nvSpPr>
          <p:cNvPr id="8" name="矩形 7"/>
          <p:cNvSpPr/>
          <p:nvPr/>
        </p:nvSpPr>
        <p:spPr>
          <a:xfrm>
            <a:off x="9015121" y="4768400"/>
            <a:ext cx="1156086" cy="430887"/>
          </a:xfrm>
          <a:prstGeom prst="rect">
            <a:avLst/>
          </a:prstGeom>
        </p:spPr>
        <p:txBody>
          <a:bodyPr wrap="none">
            <a:spAutoFit/>
          </a:bodyPr>
          <a:lstStyle/>
          <a:p>
            <a:pPr algn="ctr" defTabSz="913765">
              <a:defRPr/>
            </a:pPr>
            <a:r>
              <a:rPr lang="en-US" altLang="zh-CN" sz="2200" b="1" dirty="0">
                <a:solidFill>
                  <a:srgbClr val="000000"/>
                </a:solidFill>
                <a:cs typeface="+mn-ea"/>
                <a:sym typeface="+mn-lt"/>
              </a:rPr>
              <a:t>V0</a:t>
            </a:r>
            <a:r>
              <a:rPr lang="zh-CN" altLang="en-US" sz="2200" b="1" dirty="0">
                <a:solidFill>
                  <a:srgbClr val="000000"/>
                </a:solidFill>
                <a:cs typeface="+mn-ea"/>
                <a:sym typeface="+mn-lt"/>
              </a:rPr>
              <a:t>→</a:t>
            </a:r>
            <a:r>
              <a:rPr lang="en-US" altLang="zh-CN" sz="2200" b="1" dirty="0">
                <a:solidFill>
                  <a:srgbClr val="000000"/>
                </a:solidFill>
                <a:cs typeface="+mn-ea"/>
                <a:sym typeface="+mn-lt"/>
              </a:rPr>
              <a:t>V2</a:t>
            </a:r>
            <a:endParaRPr lang="zh-CN" altLang="en-US" sz="2200" b="1" dirty="0">
              <a:solidFill>
                <a:srgbClr val="000000"/>
              </a:solidFill>
              <a:cs typeface="+mn-ea"/>
            </a:endParaRPr>
          </a:p>
        </p:txBody>
      </p:sp>
      <p:sp>
        <p:nvSpPr>
          <p:cNvPr id="9" name="矩形 8"/>
          <p:cNvSpPr/>
          <p:nvPr/>
        </p:nvSpPr>
        <p:spPr>
          <a:xfrm>
            <a:off x="6008457" y="5240593"/>
            <a:ext cx="1782860" cy="430887"/>
          </a:xfrm>
          <a:prstGeom prst="rect">
            <a:avLst/>
          </a:prstGeom>
        </p:spPr>
        <p:txBody>
          <a:bodyPr wrap="none">
            <a:spAutoFit/>
          </a:bodyPr>
          <a:lstStyle/>
          <a:p>
            <a:pPr algn="ctr" defTabSz="913765">
              <a:defRPr/>
            </a:pPr>
            <a:r>
              <a:rPr lang="en-US" altLang="zh-CN" sz="2200" b="1" dirty="0">
                <a:solidFill>
                  <a:srgbClr val="000000"/>
                </a:solidFill>
                <a:cs typeface="+mn-ea"/>
                <a:sym typeface="+mn-lt"/>
              </a:rPr>
              <a:t>V3</a:t>
            </a:r>
            <a:r>
              <a:rPr lang="zh-CN" altLang="en-US" sz="2200" b="1" dirty="0">
                <a:solidFill>
                  <a:srgbClr val="000000"/>
                </a:solidFill>
                <a:cs typeface="+mn-ea"/>
                <a:sym typeface="+mn-lt"/>
              </a:rPr>
              <a:t>⬅</a:t>
            </a:r>
            <a:r>
              <a:rPr lang="en-US" altLang="zh-CN" sz="2200" b="1" dirty="0">
                <a:solidFill>
                  <a:srgbClr val="000000"/>
                </a:solidFill>
                <a:cs typeface="+mn-ea"/>
                <a:sym typeface="+mn-lt"/>
              </a:rPr>
              <a:t>V4</a:t>
            </a:r>
            <a:r>
              <a:rPr lang="zh-CN" altLang="en-US" sz="2200" b="1" dirty="0">
                <a:solidFill>
                  <a:srgbClr val="000000"/>
                </a:solidFill>
                <a:cs typeface="+mn-ea"/>
                <a:sym typeface="+mn-lt"/>
              </a:rPr>
              <a:t>⬅</a:t>
            </a:r>
            <a:r>
              <a:rPr lang="en-US" altLang="zh-CN" sz="2200" b="1" dirty="0">
                <a:solidFill>
                  <a:srgbClr val="000000"/>
                </a:solidFill>
                <a:cs typeface="+mn-ea"/>
                <a:sym typeface="+mn-lt"/>
              </a:rPr>
              <a:t>V0</a:t>
            </a:r>
            <a:endParaRPr lang="zh-CN" altLang="en-US" sz="2200" b="1" dirty="0">
              <a:solidFill>
                <a:srgbClr val="000000"/>
              </a:solidFill>
              <a:cs typeface="+mn-ea"/>
            </a:endParaRPr>
          </a:p>
        </p:txBody>
      </p:sp>
      <p:sp>
        <p:nvSpPr>
          <p:cNvPr id="10" name="矩形 9"/>
          <p:cNvSpPr/>
          <p:nvPr/>
        </p:nvSpPr>
        <p:spPr>
          <a:xfrm>
            <a:off x="8864798" y="5197910"/>
            <a:ext cx="1643400" cy="430887"/>
          </a:xfrm>
          <a:prstGeom prst="rect">
            <a:avLst/>
          </a:prstGeom>
        </p:spPr>
        <p:txBody>
          <a:bodyPr wrap="none">
            <a:spAutoFit/>
          </a:bodyPr>
          <a:lstStyle/>
          <a:p>
            <a:pPr algn="ctr" defTabSz="913765">
              <a:defRPr/>
            </a:pPr>
            <a:r>
              <a:rPr lang="en-US" altLang="zh-CN" sz="2200" b="1" dirty="0">
                <a:solidFill>
                  <a:srgbClr val="000000"/>
                </a:solidFill>
                <a:cs typeface="+mn-ea"/>
                <a:sym typeface="+mn-lt"/>
              </a:rPr>
              <a:t>V</a:t>
            </a:r>
            <a:r>
              <a:rPr lang="en-US" altLang="zh-CN" sz="2200" b="1" baseline="-25000" dirty="0">
                <a:solidFill>
                  <a:srgbClr val="000000"/>
                </a:solidFill>
                <a:cs typeface="+mn-ea"/>
                <a:sym typeface="+mn-lt"/>
              </a:rPr>
              <a:t>0</a:t>
            </a:r>
            <a:r>
              <a:rPr lang="zh-CN" altLang="en-US" sz="2200" b="1" dirty="0">
                <a:solidFill>
                  <a:srgbClr val="000000"/>
                </a:solidFill>
                <a:cs typeface="+mn-ea"/>
                <a:sym typeface="+mn-lt"/>
              </a:rPr>
              <a:t>→</a:t>
            </a:r>
            <a:r>
              <a:rPr lang="en-US" altLang="zh-CN" sz="2200" b="1" dirty="0">
                <a:solidFill>
                  <a:srgbClr val="000000"/>
                </a:solidFill>
                <a:cs typeface="+mn-ea"/>
                <a:sym typeface="+mn-lt"/>
              </a:rPr>
              <a:t>V</a:t>
            </a:r>
            <a:r>
              <a:rPr lang="en-US" altLang="zh-CN" sz="2200" b="1" baseline="-25000" dirty="0">
                <a:solidFill>
                  <a:srgbClr val="000000"/>
                </a:solidFill>
                <a:cs typeface="+mn-ea"/>
                <a:sym typeface="+mn-lt"/>
              </a:rPr>
              <a:t>4</a:t>
            </a:r>
            <a:r>
              <a:rPr lang="zh-CN" altLang="en-US" sz="2200" b="1" dirty="0">
                <a:solidFill>
                  <a:srgbClr val="000000"/>
                </a:solidFill>
                <a:cs typeface="+mn-ea"/>
                <a:sym typeface="+mn-lt"/>
              </a:rPr>
              <a:t>→</a:t>
            </a:r>
            <a:r>
              <a:rPr lang="en-US" altLang="zh-CN" sz="2200" b="1" dirty="0">
                <a:solidFill>
                  <a:srgbClr val="000000"/>
                </a:solidFill>
                <a:cs typeface="+mn-ea"/>
                <a:sym typeface="+mn-lt"/>
              </a:rPr>
              <a:t>V</a:t>
            </a:r>
            <a:r>
              <a:rPr lang="en-US" altLang="zh-CN" sz="2200" b="1" baseline="-25000" dirty="0">
                <a:solidFill>
                  <a:srgbClr val="000000"/>
                </a:solidFill>
                <a:cs typeface="+mn-ea"/>
                <a:sym typeface="+mn-lt"/>
              </a:rPr>
              <a:t>3</a:t>
            </a:r>
            <a:endParaRPr lang="zh-CN" altLang="en-US" sz="2200" baseline="-25000" dirty="0"/>
          </a:p>
        </p:txBody>
      </p:sp>
      <p:sp>
        <p:nvSpPr>
          <p:cNvPr id="11" name="矩形 10"/>
          <p:cNvSpPr/>
          <p:nvPr/>
        </p:nvSpPr>
        <p:spPr>
          <a:xfrm>
            <a:off x="6302163" y="5624691"/>
            <a:ext cx="1063113" cy="430887"/>
          </a:xfrm>
          <a:prstGeom prst="rect">
            <a:avLst/>
          </a:prstGeom>
        </p:spPr>
        <p:txBody>
          <a:bodyPr wrap="none">
            <a:spAutoFit/>
          </a:bodyPr>
          <a:lstStyle/>
          <a:p>
            <a:pPr algn="ctr" defTabSz="913765">
              <a:defRPr/>
            </a:pPr>
            <a:r>
              <a:rPr lang="en-US" altLang="zh-CN" sz="2200" b="1" dirty="0">
                <a:solidFill>
                  <a:srgbClr val="000000"/>
                </a:solidFill>
                <a:cs typeface="+mn-ea"/>
                <a:sym typeface="+mn-lt"/>
              </a:rPr>
              <a:t>V</a:t>
            </a:r>
            <a:r>
              <a:rPr lang="en-US" altLang="zh-CN" sz="2200" b="1" baseline="-25000" dirty="0">
                <a:solidFill>
                  <a:srgbClr val="000000"/>
                </a:solidFill>
                <a:cs typeface="+mn-ea"/>
                <a:sym typeface="+mn-lt"/>
              </a:rPr>
              <a:t>4</a:t>
            </a:r>
            <a:r>
              <a:rPr lang="zh-CN" altLang="en-US" sz="2200" b="1" dirty="0">
                <a:solidFill>
                  <a:srgbClr val="000000"/>
                </a:solidFill>
                <a:cs typeface="+mn-ea"/>
                <a:sym typeface="+mn-lt"/>
              </a:rPr>
              <a:t>⬅</a:t>
            </a:r>
            <a:r>
              <a:rPr lang="en-US" altLang="zh-CN" sz="2200" b="1" dirty="0">
                <a:solidFill>
                  <a:srgbClr val="000000"/>
                </a:solidFill>
                <a:cs typeface="+mn-ea"/>
                <a:sym typeface="+mn-lt"/>
              </a:rPr>
              <a:t>V</a:t>
            </a:r>
            <a:r>
              <a:rPr lang="en-US" altLang="zh-CN" sz="2200" b="1" baseline="-25000" dirty="0">
                <a:solidFill>
                  <a:srgbClr val="000000"/>
                </a:solidFill>
                <a:cs typeface="+mn-ea"/>
                <a:sym typeface="+mn-lt"/>
              </a:rPr>
              <a:t>0</a:t>
            </a:r>
            <a:endParaRPr lang="zh-CN" altLang="en-US" sz="2200" baseline="-25000" dirty="0"/>
          </a:p>
        </p:txBody>
      </p:sp>
      <p:sp>
        <p:nvSpPr>
          <p:cNvPr id="12" name="矩形 11"/>
          <p:cNvSpPr/>
          <p:nvPr/>
        </p:nvSpPr>
        <p:spPr>
          <a:xfrm>
            <a:off x="9154941" y="5621637"/>
            <a:ext cx="1063113" cy="430887"/>
          </a:xfrm>
          <a:prstGeom prst="rect">
            <a:avLst/>
          </a:prstGeom>
        </p:spPr>
        <p:txBody>
          <a:bodyPr wrap="none">
            <a:spAutoFit/>
          </a:bodyPr>
          <a:lstStyle/>
          <a:p>
            <a:pPr algn="ctr" defTabSz="913765">
              <a:defRPr/>
            </a:pPr>
            <a:r>
              <a:rPr lang="en-US" altLang="zh-CN" sz="2200" b="1" dirty="0">
                <a:solidFill>
                  <a:srgbClr val="000000"/>
                </a:solidFill>
                <a:cs typeface="+mn-ea"/>
                <a:sym typeface="+mn-lt"/>
              </a:rPr>
              <a:t>V</a:t>
            </a:r>
            <a:r>
              <a:rPr lang="en-US" altLang="zh-CN" sz="2200" b="1" baseline="-25000" dirty="0">
                <a:solidFill>
                  <a:srgbClr val="000000"/>
                </a:solidFill>
                <a:cs typeface="+mn-ea"/>
                <a:sym typeface="+mn-lt"/>
              </a:rPr>
              <a:t>0</a:t>
            </a:r>
            <a:r>
              <a:rPr lang="zh-CN" altLang="en-US" sz="2200" b="1" dirty="0">
                <a:solidFill>
                  <a:srgbClr val="000000"/>
                </a:solidFill>
                <a:cs typeface="+mn-ea"/>
                <a:sym typeface="+mn-lt"/>
              </a:rPr>
              <a:t>→</a:t>
            </a:r>
            <a:r>
              <a:rPr lang="en-US" altLang="zh-CN" sz="2200" b="1" dirty="0">
                <a:solidFill>
                  <a:srgbClr val="000000"/>
                </a:solidFill>
                <a:cs typeface="+mn-ea"/>
                <a:sym typeface="+mn-lt"/>
              </a:rPr>
              <a:t>V</a:t>
            </a:r>
            <a:r>
              <a:rPr lang="en-US" altLang="zh-CN" sz="2200" b="1" baseline="-25000" dirty="0">
                <a:solidFill>
                  <a:srgbClr val="000000"/>
                </a:solidFill>
                <a:cs typeface="+mn-ea"/>
                <a:sym typeface="+mn-lt"/>
              </a:rPr>
              <a:t>4</a:t>
            </a:r>
            <a:endParaRPr lang="zh-CN" altLang="en-US" sz="2200" baseline="-25000" dirty="0"/>
          </a:p>
        </p:txBody>
      </p:sp>
      <p:sp>
        <p:nvSpPr>
          <p:cNvPr id="13" name="矩形 12"/>
          <p:cNvSpPr/>
          <p:nvPr/>
        </p:nvSpPr>
        <p:spPr>
          <a:xfrm>
            <a:off x="5802849" y="6061060"/>
            <a:ext cx="2223686" cy="430887"/>
          </a:xfrm>
          <a:prstGeom prst="rect">
            <a:avLst/>
          </a:prstGeom>
        </p:spPr>
        <p:txBody>
          <a:bodyPr wrap="none">
            <a:spAutoFit/>
          </a:bodyPr>
          <a:lstStyle/>
          <a:p>
            <a:pPr algn="ctr" defTabSz="913765">
              <a:defRPr/>
            </a:pPr>
            <a:r>
              <a:rPr lang="en-US" altLang="zh-CN" sz="2200" b="1" dirty="0">
                <a:solidFill>
                  <a:srgbClr val="000000"/>
                </a:solidFill>
                <a:cs typeface="+mn-ea"/>
                <a:sym typeface="+mn-lt"/>
              </a:rPr>
              <a:t>V</a:t>
            </a:r>
            <a:r>
              <a:rPr lang="en-US" altLang="zh-CN" sz="2200" b="1" baseline="-25000" dirty="0">
                <a:solidFill>
                  <a:srgbClr val="000000"/>
                </a:solidFill>
                <a:cs typeface="+mn-ea"/>
                <a:sym typeface="+mn-lt"/>
              </a:rPr>
              <a:t>5</a:t>
            </a:r>
            <a:r>
              <a:rPr lang="zh-CN" altLang="en-US" sz="2200" b="1" dirty="0">
                <a:solidFill>
                  <a:srgbClr val="000000"/>
                </a:solidFill>
                <a:cs typeface="+mn-ea"/>
                <a:sym typeface="+mn-lt"/>
              </a:rPr>
              <a:t>⬅</a:t>
            </a:r>
            <a:r>
              <a:rPr lang="en-US" altLang="zh-CN" sz="2200" b="1" dirty="0">
                <a:solidFill>
                  <a:srgbClr val="000000"/>
                </a:solidFill>
                <a:cs typeface="+mn-ea"/>
                <a:sym typeface="+mn-lt"/>
              </a:rPr>
              <a:t>V</a:t>
            </a:r>
            <a:r>
              <a:rPr lang="en-US" altLang="zh-CN" sz="2200" b="1" baseline="-25000" dirty="0">
                <a:solidFill>
                  <a:srgbClr val="000000"/>
                </a:solidFill>
                <a:cs typeface="+mn-ea"/>
                <a:sym typeface="+mn-lt"/>
              </a:rPr>
              <a:t>3</a:t>
            </a:r>
            <a:r>
              <a:rPr lang="zh-CN" altLang="en-US" sz="2200" b="1" dirty="0">
                <a:solidFill>
                  <a:srgbClr val="000000"/>
                </a:solidFill>
                <a:cs typeface="+mn-ea"/>
                <a:sym typeface="+mn-lt"/>
              </a:rPr>
              <a:t>⬅</a:t>
            </a:r>
            <a:r>
              <a:rPr lang="en-US" altLang="zh-CN" sz="2200" b="1" dirty="0">
                <a:solidFill>
                  <a:srgbClr val="000000"/>
                </a:solidFill>
                <a:cs typeface="+mn-ea"/>
                <a:sym typeface="+mn-lt"/>
              </a:rPr>
              <a:t>V</a:t>
            </a:r>
            <a:r>
              <a:rPr lang="en-US" altLang="zh-CN" sz="2200" b="1" baseline="-25000" dirty="0">
                <a:solidFill>
                  <a:srgbClr val="000000"/>
                </a:solidFill>
                <a:cs typeface="+mn-ea"/>
                <a:sym typeface="+mn-lt"/>
              </a:rPr>
              <a:t>4</a:t>
            </a:r>
            <a:r>
              <a:rPr lang="zh-CN" altLang="en-US" sz="2200" b="1" dirty="0">
                <a:solidFill>
                  <a:srgbClr val="000000"/>
                </a:solidFill>
                <a:cs typeface="+mn-ea"/>
                <a:sym typeface="+mn-lt"/>
              </a:rPr>
              <a:t>⬅</a:t>
            </a:r>
            <a:r>
              <a:rPr lang="en-US" altLang="zh-CN" sz="2200" b="1" dirty="0">
                <a:solidFill>
                  <a:srgbClr val="000000"/>
                </a:solidFill>
                <a:cs typeface="+mn-ea"/>
                <a:sym typeface="+mn-lt"/>
              </a:rPr>
              <a:t>V</a:t>
            </a:r>
            <a:r>
              <a:rPr lang="en-US" altLang="zh-CN" sz="2200" b="1" baseline="-25000" dirty="0">
                <a:solidFill>
                  <a:srgbClr val="000000"/>
                </a:solidFill>
                <a:cs typeface="+mn-ea"/>
                <a:sym typeface="+mn-lt"/>
              </a:rPr>
              <a:t>0</a:t>
            </a:r>
            <a:endParaRPr lang="zh-CN" altLang="en-US" sz="2200" baseline="-25000" dirty="0"/>
          </a:p>
        </p:txBody>
      </p:sp>
      <p:sp>
        <p:nvSpPr>
          <p:cNvPr id="14" name="矩形 13"/>
          <p:cNvSpPr/>
          <p:nvPr/>
        </p:nvSpPr>
        <p:spPr>
          <a:xfrm>
            <a:off x="8689118" y="6064032"/>
            <a:ext cx="2223686" cy="430887"/>
          </a:xfrm>
          <a:prstGeom prst="rect">
            <a:avLst/>
          </a:prstGeom>
        </p:spPr>
        <p:txBody>
          <a:bodyPr wrap="none">
            <a:spAutoFit/>
          </a:bodyPr>
          <a:lstStyle/>
          <a:p>
            <a:pPr algn="ctr" defTabSz="913765">
              <a:defRPr/>
            </a:pPr>
            <a:r>
              <a:rPr lang="en-US" altLang="zh-CN" sz="2200" b="1" dirty="0">
                <a:solidFill>
                  <a:srgbClr val="000000"/>
                </a:solidFill>
                <a:cs typeface="+mn-ea"/>
                <a:sym typeface="+mn-lt"/>
              </a:rPr>
              <a:t>V</a:t>
            </a:r>
            <a:r>
              <a:rPr lang="en-US" altLang="zh-CN" sz="2200" b="1" baseline="-25000" dirty="0">
                <a:solidFill>
                  <a:srgbClr val="000000"/>
                </a:solidFill>
                <a:cs typeface="+mn-ea"/>
                <a:sym typeface="+mn-lt"/>
              </a:rPr>
              <a:t>0</a:t>
            </a:r>
            <a:r>
              <a:rPr lang="zh-CN" altLang="en-US" sz="2200" b="1" dirty="0">
                <a:solidFill>
                  <a:srgbClr val="000000"/>
                </a:solidFill>
                <a:cs typeface="+mn-ea"/>
                <a:sym typeface="+mn-lt"/>
              </a:rPr>
              <a:t>→</a:t>
            </a:r>
            <a:r>
              <a:rPr lang="en-US" altLang="zh-CN" sz="2200" b="1" dirty="0">
                <a:solidFill>
                  <a:srgbClr val="000000"/>
                </a:solidFill>
                <a:cs typeface="+mn-ea"/>
                <a:sym typeface="+mn-lt"/>
              </a:rPr>
              <a:t>V</a:t>
            </a:r>
            <a:r>
              <a:rPr lang="en-US" altLang="zh-CN" sz="2200" b="1" baseline="-25000" dirty="0">
                <a:solidFill>
                  <a:srgbClr val="000000"/>
                </a:solidFill>
                <a:cs typeface="+mn-ea"/>
                <a:sym typeface="+mn-lt"/>
              </a:rPr>
              <a:t>4</a:t>
            </a:r>
            <a:r>
              <a:rPr lang="zh-CN" altLang="en-US" sz="2200" b="1" dirty="0">
                <a:solidFill>
                  <a:srgbClr val="000000"/>
                </a:solidFill>
                <a:cs typeface="+mn-ea"/>
                <a:sym typeface="+mn-lt"/>
              </a:rPr>
              <a:t>→</a:t>
            </a:r>
            <a:r>
              <a:rPr lang="en-US" altLang="zh-CN" sz="2200" b="1" dirty="0">
                <a:solidFill>
                  <a:srgbClr val="000000"/>
                </a:solidFill>
                <a:cs typeface="+mn-ea"/>
                <a:sym typeface="+mn-lt"/>
              </a:rPr>
              <a:t>V</a:t>
            </a:r>
            <a:r>
              <a:rPr lang="en-US" altLang="zh-CN" sz="2200" b="1" baseline="-25000" dirty="0">
                <a:solidFill>
                  <a:srgbClr val="000000"/>
                </a:solidFill>
                <a:cs typeface="+mn-ea"/>
                <a:sym typeface="+mn-lt"/>
              </a:rPr>
              <a:t>3</a:t>
            </a:r>
            <a:r>
              <a:rPr lang="zh-CN" altLang="en-US" sz="2200" b="1" dirty="0">
                <a:solidFill>
                  <a:srgbClr val="000000"/>
                </a:solidFill>
                <a:cs typeface="+mn-ea"/>
                <a:sym typeface="+mn-lt"/>
              </a:rPr>
              <a:t>→</a:t>
            </a:r>
            <a:r>
              <a:rPr lang="en-US" altLang="zh-CN" sz="2200" b="1" dirty="0">
                <a:solidFill>
                  <a:srgbClr val="000000"/>
                </a:solidFill>
                <a:cs typeface="+mn-ea"/>
                <a:sym typeface="+mn-lt"/>
              </a:rPr>
              <a:t>V</a:t>
            </a:r>
            <a:r>
              <a:rPr lang="en-US" altLang="zh-CN" sz="2200" b="1" baseline="-25000" dirty="0">
                <a:solidFill>
                  <a:srgbClr val="000000"/>
                </a:solidFill>
                <a:cs typeface="+mn-ea"/>
                <a:sym typeface="+mn-lt"/>
              </a:rPr>
              <a:t>5</a:t>
            </a:r>
            <a:endParaRPr lang="zh-CN" altLang="en-US" sz="2200" baseline="-25000" dirty="0"/>
          </a:p>
        </p:txBody>
      </p:sp>
      <p:sp>
        <p:nvSpPr>
          <p:cNvPr id="15" name="矩形 14"/>
          <p:cNvSpPr/>
          <p:nvPr/>
        </p:nvSpPr>
        <p:spPr>
          <a:xfrm>
            <a:off x="9345273" y="2763059"/>
            <a:ext cx="2675732" cy="480131"/>
          </a:xfrm>
          <a:prstGeom prst="rect">
            <a:avLst/>
          </a:prstGeom>
        </p:spPr>
        <p:txBody>
          <a:bodyPr wrap="none">
            <a:spAutoFit/>
          </a:bodyPr>
          <a:lstStyle/>
          <a:p>
            <a:pPr fontAlgn="base">
              <a:lnSpc>
                <a:spcPct val="140000"/>
              </a:lnSpc>
              <a:spcBef>
                <a:spcPct val="0"/>
              </a:spcBef>
              <a:spcAft>
                <a:spcPct val="0"/>
              </a:spcAft>
              <a:buClrTx/>
              <a:buSzTx/>
              <a:buFontTx/>
              <a:buNone/>
            </a:pPr>
            <a:r>
              <a:rPr lang="zh-CN" altLang="en-US"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时间复杂度：</a:t>
            </a: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T(n)=O(n</a:t>
            </a:r>
            <a:r>
              <a:rPr lang="en-US" altLang="zh-CN" b="1" baseline="30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en-US" altLang="zh-CN"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p>
        </p:txBody>
      </p:sp>
    </p:spTree>
    <p:extLst>
      <p:ext uri="{BB962C8B-B14F-4D97-AF65-F5344CB8AC3E}">
        <p14:creationId xmlns:p14="http://schemas.microsoft.com/office/powerpoint/2010/main" val="281858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nodePh="1">
                                  <p:stCondLst>
                                    <p:cond delay="0"/>
                                  </p:stCondLst>
                                  <p:endCondLst>
                                    <p:cond evt="begin" delay="0">
                                      <p:tn val="23"/>
                                    </p:cond>
                                  </p:end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1" presetClass="entr" presetSubtype="0" fill="hold" nodeType="clickEffect">
                                  <p:stCondLst>
                                    <p:cond delay="0"/>
                                  </p:stCondLst>
                                  <p:childTnLst>
                                    <p:set>
                                      <p:cBhvr>
                                        <p:cTn id="43" dur="1000">
                                          <p:stCondLst>
                                            <p:cond delay="0"/>
                                          </p:stCondLst>
                                        </p:cTn>
                                        <p:tgtEl>
                                          <p:spTgt spid="4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1" presetClass="entr" presetSubtype="0" fill="hold" nodeType="clickEffect">
                                  <p:stCondLst>
                                    <p:cond delay="0"/>
                                  </p:stCondLst>
                                  <p:childTnLst>
                                    <p:set>
                                      <p:cBhvr>
                                        <p:cTn id="55" dur="1000">
                                          <p:stCondLst>
                                            <p:cond delay="0"/>
                                          </p:stCondLst>
                                        </p:cTn>
                                        <p:tgtEl>
                                          <p:spTgt spid="4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1" presetClass="entr" presetSubtype="0" fill="hold" nodeType="clickEffect">
                                  <p:stCondLst>
                                    <p:cond delay="0"/>
                                  </p:stCondLst>
                                  <p:childTnLst>
                                    <p:set>
                                      <p:cBhvr>
                                        <p:cTn id="59" dur="500">
                                          <p:stCondLst>
                                            <p:cond delay="0"/>
                                          </p:stCondLst>
                                        </p:cTn>
                                        <p:tgtEl>
                                          <p:spTgt spid="49"/>
                                        </p:tgtEl>
                                        <p:attrNameLst>
                                          <p:attrName>style.visibility</p:attrName>
                                        </p:attrNameLst>
                                      </p:cBhvr>
                                      <p:to>
                                        <p:strVal val="visible"/>
                                      </p:to>
                                    </p:set>
                                  </p:childTnLst>
                                </p:cTn>
                              </p:par>
                            </p:childTnLst>
                          </p:cTn>
                        </p:par>
                        <p:par>
                          <p:cTn id="60" fill="hold">
                            <p:stCondLst>
                              <p:cond delay="500"/>
                            </p:stCondLst>
                            <p:childTnLst>
                              <p:par>
                                <p:cTn id="61" presetID="11" presetClass="entr" presetSubtype="0" fill="hold" nodeType="afterEffect">
                                  <p:stCondLst>
                                    <p:cond delay="0"/>
                                  </p:stCondLst>
                                  <p:childTnLst>
                                    <p:set>
                                      <p:cBhvr>
                                        <p:cTn id="62" dur="1000">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1" presetClass="entr" presetSubtype="0" fill="hold" nodeType="clickEffect">
                                  <p:stCondLst>
                                    <p:cond delay="0"/>
                                  </p:stCondLst>
                                  <p:childTnLst>
                                    <p:set>
                                      <p:cBhvr>
                                        <p:cTn id="74" dur="1000">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1" presetClass="entr" presetSubtype="0" fill="hold" nodeType="clickEffect">
                                  <p:stCondLst>
                                    <p:cond delay="0"/>
                                  </p:stCondLst>
                                  <p:childTnLst>
                                    <p:set>
                                      <p:cBhvr>
                                        <p:cTn id="86" dur="500">
                                          <p:stCondLst>
                                            <p:cond delay="0"/>
                                          </p:stCondLst>
                                        </p:cTn>
                                        <p:tgtEl>
                                          <p:spTgt spid="5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1" presetClass="entr" presetSubtype="0" fill="hold" nodeType="clickEffect">
                                  <p:stCondLst>
                                    <p:cond delay="0"/>
                                  </p:stCondLst>
                                  <p:childTnLst>
                                    <p:set>
                                      <p:cBhvr>
                                        <p:cTn id="90" dur="500">
                                          <p:stCondLst>
                                            <p:cond delay="0"/>
                                          </p:stCondLst>
                                        </p:cTn>
                                        <p:tgtEl>
                                          <p:spTgt spid="57"/>
                                        </p:tgtEl>
                                        <p:attrNameLst>
                                          <p:attrName>style.visibility</p:attrName>
                                        </p:attrNameLst>
                                      </p:cBhvr>
                                      <p:to>
                                        <p:strVal val="visible"/>
                                      </p:to>
                                    </p:set>
                                  </p:childTnLst>
                                </p:cTn>
                              </p:par>
                            </p:childTnLst>
                          </p:cTn>
                        </p:par>
                        <p:par>
                          <p:cTn id="91" fill="hold">
                            <p:stCondLst>
                              <p:cond delay="500"/>
                            </p:stCondLst>
                            <p:childTnLst>
                              <p:par>
                                <p:cTn id="92" presetID="11" presetClass="entr" presetSubtype="0" fill="hold" nodeType="afterEffect">
                                  <p:stCondLst>
                                    <p:cond delay="0"/>
                                  </p:stCondLst>
                                  <p:childTnLst>
                                    <p:set>
                                      <p:cBhvr>
                                        <p:cTn id="93" dur="1000">
                                          <p:stCondLst>
                                            <p:cond delay="0"/>
                                          </p:stCondLst>
                                        </p:cTn>
                                        <p:tgtEl>
                                          <p:spTgt spid="5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1" presetClass="entr" presetSubtype="0" fill="hold" nodeType="clickEffect">
                                  <p:stCondLst>
                                    <p:cond delay="0"/>
                                  </p:stCondLst>
                                  <p:childTnLst>
                                    <p:set>
                                      <p:cBhvr>
                                        <p:cTn id="97" dur="500">
                                          <p:stCondLst>
                                            <p:cond delay="0"/>
                                          </p:stCondLst>
                                        </p:cTn>
                                        <p:tgtEl>
                                          <p:spTgt spid="60"/>
                                        </p:tgtEl>
                                        <p:attrNameLst>
                                          <p:attrName>style.visibility</p:attrName>
                                        </p:attrNameLst>
                                      </p:cBhvr>
                                      <p:to>
                                        <p:strVal val="visible"/>
                                      </p:to>
                                    </p:set>
                                  </p:childTnLst>
                                </p:cTn>
                              </p:par>
                            </p:childTnLst>
                          </p:cTn>
                        </p:par>
                        <p:par>
                          <p:cTn id="98" fill="hold">
                            <p:stCondLst>
                              <p:cond delay="500"/>
                            </p:stCondLst>
                            <p:childTnLst>
                              <p:par>
                                <p:cTn id="99" presetID="11" presetClass="entr" presetSubtype="0" fill="hold" nodeType="afterEffect">
                                  <p:stCondLst>
                                    <p:cond delay="0"/>
                                  </p:stCondLst>
                                  <p:childTnLst>
                                    <p:set>
                                      <p:cBhvr>
                                        <p:cTn id="100" dur="1000">
                                          <p:stCondLst>
                                            <p:cond delay="0"/>
                                          </p:stCondLst>
                                        </p:cTn>
                                        <p:tgtEl>
                                          <p:spTgt spid="6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8" grpId="0"/>
      <p:bldP spid="40" grpId="0"/>
      <p:bldP spid="3" grpId="0"/>
      <p:bldP spid="5" grpId="0"/>
      <p:bldP spid="6" grpId="0"/>
      <p:bldP spid="7" grpId="0"/>
      <p:bldP spid="8" grpId="0"/>
      <p:bldP spid="9" grpId="0"/>
      <p:bldP spid="10" grpId="0"/>
      <p:bldP spid="11" grpId="0"/>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28D70DDA-925C-485D-B80B-9CFA6DFE5983}"/>
              </a:ext>
            </a:extLst>
          </p:cNvPr>
          <p:cNvSpPr txBox="1">
            <a:spLocks noChangeArrowheads="1"/>
          </p:cNvSpPr>
          <p:nvPr/>
        </p:nvSpPr>
        <p:spPr bwMode="auto">
          <a:xfrm>
            <a:off x="943961" y="1206421"/>
            <a:ext cx="10604572" cy="51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342900" indent="-342900" fontAlgn="base">
              <a:lnSpc>
                <a:spcPct val="140000"/>
              </a:lnSpc>
              <a:spcBef>
                <a:spcPct val="0"/>
              </a:spcBef>
              <a:spcAft>
                <a:spcPct val="0"/>
              </a:spcAft>
              <a:buClr>
                <a:srgbClr val="C00000"/>
              </a:buClr>
              <a:buSzTx/>
            </a:pP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算法</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：迪杰斯特拉（</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Dijkstra</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算法）：</a:t>
            </a:r>
          </a:p>
          <a:p>
            <a:pPr fontAlgn="base">
              <a:lnSpc>
                <a:spcPct val="140000"/>
              </a:lnSpc>
              <a:spcBef>
                <a:spcPct val="0"/>
              </a:spcBef>
              <a:spcAft>
                <a:spcPct val="0"/>
              </a:spcAft>
              <a:buClrTx/>
              <a:buSzTx/>
              <a:buFontTx/>
              <a:buNone/>
            </a:pP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算法思想：</a:t>
            </a:r>
            <a:endPar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fontAlgn="base">
              <a:lnSpc>
                <a:spcPct val="140000"/>
              </a:lnSpc>
              <a:spcBef>
                <a:spcPct val="0"/>
              </a:spcBef>
              <a:spcAft>
                <a:spcPct val="0"/>
              </a:spcAft>
              <a:buClrTx/>
              <a:buSzTx/>
              <a:buFontTx/>
              <a:buNone/>
            </a:pP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以每一个顶点为源点，重复执行 </a:t>
            </a:r>
            <a:r>
              <a:rPr lang="en-US" altLang="zh-CN" sz="22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Dijkstra</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算法 </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n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次，即可求出每一对顶点之   </a:t>
            </a:r>
            <a:endPar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fontAlgn="base">
              <a:lnSpc>
                <a:spcPct val="140000"/>
              </a:lnSpc>
              <a:spcBef>
                <a:spcPct val="0"/>
              </a:spcBef>
              <a:spcAft>
                <a:spcPct val="0"/>
              </a:spcAft>
              <a:buClrTx/>
              <a:buSzTx/>
              <a:buFontTx/>
              <a:buNone/>
            </a:pP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间的最短路径。</a:t>
            </a:r>
          </a:p>
          <a:p>
            <a:pPr fontAlgn="base">
              <a:lnSpc>
                <a:spcPct val="140000"/>
              </a:lnSpc>
              <a:spcBef>
                <a:spcPct val="0"/>
              </a:spcBef>
              <a:spcAft>
                <a:spcPct val="0"/>
              </a:spcAft>
              <a:buClrTx/>
              <a:buSzTx/>
              <a:buFontTx/>
              <a:buNone/>
            </a:pPr>
            <a:endParaRPr lang="zh-CN" altLang="en-US" sz="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indent="-342900" fontAlgn="base">
              <a:lnSpc>
                <a:spcPct val="140000"/>
              </a:lnSpc>
              <a:spcBef>
                <a:spcPct val="0"/>
              </a:spcBef>
              <a:spcAft>
                <a:spcPct val="0"/>
              </a:spcAft>
              <a:buClr>
                <a:srgbClr val="C00000"/>
              </a:buClr>
              <a:buSzTx/>
            </a:pP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算法</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2</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Floyd</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算法）：</a:t>
            </a:r>
          </a:p>
          <a:p>
            <a:pPr fontAlgn="base">
              <a:lnSpc>
                <a:spcPct val="140000"/>
              </a:lnSpc>
              <a:spcBef>
                <a:spcPct val="0"/>
              </a:spcBef>
              <a:spcAft>
                <a:spcPct val="0"/>
              </a:spcAft>
              <a:buClrTx/>
              <a:buSzTx/>
              <a:buFontTx/>
              <a:buNone/>
            </a:pP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也以邻接矩阵为基础的一种形式简单的求每一对顶点之间最短路径的算法。</a:t>
            </a:r>
            <a:endPar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fontAlgn="base">
              <a:lnSpc>
                <a:spcPct val="140000"/>
              </a:lnSpc>
              <a:spcBef>
                <a:spcPct val="0"/>
              </a:spcBef>
              <a:spcAft>
                <a:spcPct val="0"/>
              </a:spcAft>
              <a:buClrTx/>
              <a:buSzTx/>
              <a:buFontTx/>
              <a:buNone/>
            </a:pP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时间复杂度：</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T(n)=O(n</a:t>
            </a:r>
            <a:r>
              <a:rPr lang="en-US" altLang="zh-CN" sz="2200" b="1" baseline="30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3</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p>
          <a:p>
            <a:pPr fontAlgn="base">
              <a:lnSpc>
                <a:spcPct val="140000"/>
              </a:lnSpc>
              <a:spcBef>
                <a:spcPct val="0"/>
              </a:spcBef>
              <a:spcAft>
                <a:spcPct val="0"/>
              </a:spcAft>
              <a:buClrTx/>
              <a:buSzTx/>
              <a:buFontTx/>
              <a:buNone/>
            </a:pP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算法思想：</a:t>
            </a:r>
          </a:p>
          <a:p>
            <a:pPr fontAlgn="base">
              <a:lnSpc>
                <a:spcPct val="140000"/>
              </a:lnSpc>
              <a:spcBef>
                <a:spcPct val="0"/>
              </a:spcBef>
              <a:spcAft>
                <a:spcPct val="0"/>
              </a:spcAft>
              <a:buClrTx/>
              <a:buSzTx/>
              <a:buFontTx/>
              <a:buNone/>
            </a:pP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假设求 </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到 </a:t>
            </a:r>
            <a:r>
              <a:rPr lang="en-US" altLang="zh-CN" sz="22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的最短路径，如果从 </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到 </a:t>
            </a:r>
            <a:r>
              <a:rPr lang="en-US" altLang="zh-CN" sz="22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有弧，则存在一条长度为</a:t>
            </a:r>
            <a:endPar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fontAlgn="base">
              <a:lnSpc>
                <a:spcPct val="140000"/>
              </a:lnSpc>
              <a:spcBef>
                <a:spcPct val="0"/>
              </a:spcBef>
              <a:spcAft>
                <a:spcPct val="0"/>
              </a:spcAft>
              <a:buClrTx/>
              <a:buSzTx/>
              <a:buFontTx/>
              <a:buNone/>
            </a:pP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arcs[</a:t>
            </a:r>
            <a:r>
              <a:rPr lang="en-US" altLang="zh-CN" sz="22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的路径，该路径不一定是最短路径，尚需进行</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n</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次试探。</a:t>
            </a:r>
          </a:p>
        </p:txBody>
      </p:sp>
      <p:sp>
        <p:nvSpPr>
          <p:cNvPr id="5" name="文本框 4">
            <a:extLst>
              <a:ext uri="{FF2B5EF4-FFF2-40B4-BE49-F238E27FC236}">
                <a16:creationId xmlns:a16="http://schemas.microsoft.com/office/drawing/2014/main" id="{942CA667-355A-4EFE-8F99-A70E744B6A7B}"/>
              </a:ext>
            </a:extLst>
          </p:cNvPr>
          <p:cNvSpPr txBox="1"/>
          <p:nvPr/>
        </p:nvSpPr>
        <p:spPr>
          <a:xfrm>
            <a:off x="1088301" y="142693"/>
            <a:ext cx="8874368" cy="525657"/>
          </a:xfrm>
          <a:prstGeom prst="rect">
            <a:avLst/>
          </a:prstGeom>
          <a:noFill/>
        </p:spPr>
        <p:txBody>
          <a:bodyPr wrap="square">
            <a:spAutoFit/>
          </a:bodyPr>
          <a:lstStyle/>
          <a:p>
            <a:pPr fontAlgn="base">
              <a:lnSpc>
                <a:spcPct val="130000"/>
              </a:lnSpc>
              <a:spcBef>
                <a:spcPct val="0"/>
              </a:spcBef>
              <a:spcAft>
                <a:spcPct val="0"/>
              </a:spcAft>
              <a:defRPr/>
            </a:pPr>
            <a:r>
              <a:rPr lang="en-US" altLang="zh-CN" sz="2400" b="1" dirty="0">
                <a:solidFill>
                  <a:srgbClr val="000000"/>
                </a:solidFill>
                <a:cs typeface="+mn-ea"/>
                <a:sym typeface="+mn-lt"/>
              </a:rPr>
              <a:t>7.6.1  </a:t>
            </a:r>
            <a:r>
              <a:rPr lang="zh-CN" altLang="en-US" sz="2400" b="1" dirty="0">
                <a:solidFill>
                  <a:srgbClr val="000000"/>
                </a:solidFill>
                <a:cs typeface="+mn-ea"/>
                <a:sym typeface="+mn-lt"/>
              </a:rPr>
              <a:t>每一对顶点之间的最短路径</a:t>
            </a:r>
          </a:p>
        </p:txBody>
      </p:sp>
    </p:spTree>
    <p:extLst>
      <p:ext uri="{BB962C8B-B14F-4D97-AF65-F5344CB8AC3E}">
        <p14:creationId xmlns:p14="http://schemas.microsoft.com/office/powerpoint/2010/main" val="258673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
            <a:extLst>
              <a:ext uri="{FF2B5EF4-FFF2-40B4-BE49-F238E27FC236}">
                <a16:creationId xmlns:a16="http://schemas.microsoft.com/office/drawing/2014/main" id="{20586058-8C01-4A91-A866-D1C13D36A263}"/>
              </a:ext>
            </a:extLst>
          </p:cNvPr>
          <p:cNvSpPr txBox="1">
            <a:spLocks noChangeArrowheads="1"/>
          </p:cNvSpPr>
          <p:nvPr/>
        </p:nvSpPr>
        <p:spPr bwMode="auto">
          <a:xfrm>
            <a:off x="1533029" y="1687686"/>
            <a:ext cx="9582621"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buFontTx/>
              <a:buNone/>
            </a:pPr>
            <a:r>
              <a:rPr lang="en-US" altLang="zh-CN" sz="2200" b="1" dirty="0">
                <a:solidFill>
                  <a:srgbClr val="000000"/>
                </a:solidFill>
                <a:latin typeface="+mn-lt"/>
                <a:ea typeface="+mn-ea"/>
                <a:cs typeface="+mn-ea"/>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首先考虑 路径</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是否存在（</a:t>
            </a:r>
            <a:r>
              <a:rPr lang="zh-CN" altLang="en-US"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即判断 </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和 </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 V</a:t>
            </a:r>
            <a:r>
              <a:rPr lang="en-US" altLang="zh-CN" sz="2200"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是否存在</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，如果存在，比较 </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2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和 </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 ( 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，取长度较短的为从</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到</a:t>
            </a:r>
            <a:r>
              <a:rPr lang="en-US" altLang="zh-CN" sz="22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的中间顶点序号不大于</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的最短路径。</a:t>
            </a:r>
          </a:p>
        </p:txBody>
      </p:sp>
      <p:sp>
        <p:nvSpPr>
          <p:cNvPr id="22" name="Oval 3">
            <a:extLst>
              <a:ext uri="{FF2B5EF4-FFF2-40B4-BE49-F238E27FC236}">
                <a16:creationId xmlns:a16="http://schemas.microsoft.com/office/drawing/2014/main" id="{997BDB1F-6749-4F3E-A9DF-EB4DC8EFACD0}"/>
              </a:ext>
            </a:extLst>
          </p:cNvPr>
          <p:cNvSpPr>
            <a:spLocks noChangeArrowheads="1"/>
          </p:cNvSpPr>
          <p:nvPr/>
        </p:nvSpPr>
        <p:spPr bwMode="auto">
          <a:xfrm>
            <a:off x="5314469" y="5216326"/>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err="1">
                <a:solidFill>
                  <a:srgbClr val="000000"/>
                </a:solidFill>
                <a:latin typeface="+mn-lt"/>
                <a:ea typeface="+mn-ea"/>
                <a:cs typeface="+mn-ea"/>
                <a:sym typeface="+mn-lt"/>
              </a:rPr>
              <a:t>Vj</a:t>
            </a:r>
            <a:endParaRPr lang="en-US" altLang="zh-CN" sz="2000" b="1" kern="0" noProof="1">
              <a:solidFill>
                <a:srgbClr val="000000"/>
              </a:solidFill>
              <a:latin typeface="+mn-lt"/>
              <a:ea typeface="+mn-ea"/>
              <a:cs typeface="+mn-ea"/>
              <a:sym typeface="+mn-lt"/>
            </a:endParaRPr>
          </a:p>
        </p:txBody>
      </p:sp>
      <p:sp>
        <p:nvSpPr>
          <p:cNvPr id="23" name="Oval 4">
            <a:extLst>
              <a:ext uri="{FF2B5EF4-FFF2-40B4-BE49-F238E27FC236}">
                <a16:creationId xmlns:a16="http://schemas.microsoft.com/office/drawing/2014/main" id="{A9BB4876-6F63-4AFE-97E6-00F08D859686}"/>
              </a:ext>
            </a:extLst>
          </p:cNvPr>
          <p:cNvSpPr>
            <a:spLocks noChangeArrowheads="1"/>
          </p:cNvSpPr>
          <p:nvPr/>
        </p:nvSpPr>
        <p:spPr bwMode="auto">
          <a:xfrm>
            <a:off x="2647469" y="5216326"/>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000" b="1" kern="0" dirty="0">
                <a:solidFill>
                  <a:srgbClr val="000000"/>
                </a:solidFill>
                <a:latin typeface="+mn-lt"/>
                <a:ea typeface="+mn-ea"/>
                <a:cs typeface="+mn-ea"/>
                <a:sym typeface="+mn-lt"/>
              </a:rPr>
              <a:t>V</a:t>
            </a:r>
            <a:r>
              <a:rPr lang="en-US" altLang="zh-CN" sz="2000" b="1" kern="0" baseline="-25000" dirty="0">
                <a:solidFill>
                  <a:srgbClr val="000000"/>
                </a:solidFill>
                <a:latin typeface="+mn-lt"/>
                <a:ea typeface="+mn-ea"/>
                <a:cs typeface="+mn-ea"/>
                <a:sym typeface="+mn-lt"/>
              </a:rPr>
              <a:t>i</a:t>
            </a:r>
            <a:endParaRPr lang="en-US" altLang="zh-CN" sz="2000" b="1" kern="0" baseline="-25000" noProof="1">
              <a:solidFill>
                <a:srgbClr val="000000"/>
              </a:solidFill>
              <a:latin typeface="+mn-lt"/>
              <a:ea typeface="+mn-ea"/>
              <a:cs typeface="+mn-ea"/>
              <a:sym typeface="+mn-lt"/>
            </a:endParaRPr>
          </a:p>
        </p:txBody>
      </p:sp>
      <p:sp>
        <p:nvSpPr>
          <p:cNvPr id="24" name="Oval 5">
            <a:extLst>
              <a:ext uri="{FF2B5EF4-FFF2-40B4-BE49-F238E27FC236}">
                <a16:creationId xmlns:a16="http://schemas.microsoft.com/office/drawing/2014/main" id="{677F629B-CB38-4283-932C-738CBFF7DA18}"/>
              </a:ext>
            </a:extLst>
          </p:cNvPr>
          <p:cNvSpPr>
            <a:spLocks noChangeArrowheads="1"/>
          </p:cNvSpPr>
          <p:nvPr/>
        </p:nvSpPr>
        <p:spPr bwMode="auto">
          <a:xfrm>
            <a:off x="3866669" y="4149526"/>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V0</a:t>
            </a:r>
            <a:endParaRPr lang="en-US" altLang="zh-CN" sz="2000" b="1" kern="0" noProof="1">
              <a:solidFill>
                <a:srgbClr val="000000"/>
              </a:solidFill>
              <a:latin typeface="+mn-lt"/>
              <a:ea typeface="+mn-ea"/>
              <a:cs typeface="+mn-ea"/>
              <a:sym typeface="+mn-lt"/>
            </a:endParaRPr>
          </a:p>
        </p:txBody>
      </p:sp>
      <p:sp>
        <p:nvSpPr>
          <p:cNvPr id="25" name="Text Box 6">
            <a:extLst>
              <a:ext uri="{FF2B5EF4-FFF2-40B4-BE49-F238E27FC236}">
                <a16:creationId xmlns:a16="http://schemas.microsoft.com/office/drawing/2014/main" id="{0747DAD5-92D2-45B8-926D-50D7847FA0BF}"/>
              </a:ext>
            </a:extLst>
          </p:cNvPr>
          <p:cNvSpPr txBox="1">
            <a:spLocks noChangeArrowheads="1"/>
          </p:cNvSpPr>
          <p:nvPr/>
        </p:nvSpPr>
        <p:spPr bwMode="auto">
          <a:xfrm>
            <a:off x="3866669" y="5521126"/>
            <a:ext cx="6096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a:solidFill>
                  <a:srgbClr val="000000"/>
                </a:solidFill>
                <a:latin typeface="+mn-lt"/>
                <a:ea typeface="+mn-ea"/>
                <a:cs typeface="+mn-ea"/>
                <a:sym typeface="+mn-lt"/>
              </a:rPr>
              <a:t>60</a:t>
            </a:r>
          </a:p>
        </p:txBody>
      </p:sp>
      <p:sp>
        <p:nvSpPr>
          <p:cNvPr id="26" name="Text Box 7">
            <a:extLst>
              <a:ext uri="{FF2B5EF4-FFF2-40B4-BE49-F238E27FC236}">
                <a16:creationId xmlns:a16="http://schemas.microsoft.com/office/drawing/2014/main" id="{9F8BAFAD-3E1B-4C09-957A-24EC78D1F846}"/>
              </a:ext>
            </a:extLst>
          </p:cNvPr>
          <p:cNvSpPr txBox="1">
            <a:spLocks noChangeArrowheads="1"/>
          </p:cNvSpPr>
          <p:nvPr/>
        </p:nvSpPr>
        <p:spPr bwMode="auto">
          <a:xfrm>
            <a:off x="2876069" y="4454326"/>
            <a:ext cx="6096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a:solidFill>
                  <a:srgbClr val="000000"/>
                </a:solidFill>
                <a:latin typeface="+mn-lt"/>
                <a:ea typeface="+mn-ea"/>
                <a:cs typeface="+mn-ea"/>
                <a:sym typeface="+mn-lt"/>
              </a:rPr>
              <a:t>20</a:t>
            </a:r>
          </a:p>
        </p:txBody>
      </p:sp>
      <p:sp>
        <p:nvSpPr>
          <p:cNvPr id="27" name="Text Box 8">
            <a:extLst>
              <a:ext uri="{FF2B5EF4-FFF2-40B4-BE49-F238E27FC236}">
                <a16:creationId xmlns:a16="http://schemas.microsoft.com/office/drawing/2014/main" id="{D0F95F65-4B42-4398-AD9D-B899AEBAC305}"/>
              </a:ext>
            </a:extLst>
          </p:cNvPr>
          <p:cNvSpPr txBox="1">
            <a:spLocks noChangeArrowheads="1"/>
          </p:cNvSpPr>
          <p:nvPr/>
        </p:nvSpPr>
        <p:spPr bwMode="auto">
          <a:xfrm>
            <a:off x="4781069" y="4454326"/>
            <a:ext cx="6096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a:solidFill>
                  <a:srgbClr val="000000"/>
                </a:solidFill>
                <a:latin typeface="+mn-lt"/>
                <a:ea typeface="+mn-ea"/>
                <a:cs typeface="+mn-ea"/>
                <a:sym typeface="+mn-lt"/>
              </a:rPr>
              <a:t>10</a:t>
            </a:r>
          </a:p>
        </p:txBody>
      </p:sp>
      <p:sp>
        <p:nvSpPr>
          <p:cNvPr id="28" name="Line 9">
            <a:extLst>
              <a:ext uri="{FF2B5EF4-FFF2-40B4-BE49-F238E27FC236}">
                <a16:creationId xmlns:a16="http://schemas.microsoft.com/office/drawing/2014/main" id="{93B084C8-75FC-4123-8172-380354E869E7}"/>
              </a:ext>
            </a:extLst>
          </p:cNvPr>
          <p:cNvSpPr>
            <a:spLocks noChangeShapeType="1"/>
          </p:cNvSpPr>
          <p:nvPr/>
        </p:nvSpPr>
        <p:spPr bwMode="auto">
          <a:xfrm>
            <a:off x="3028469" y="5444926"/>
            <a:ext cx="2286000" cy="0"/>
          </a:xfrm>
          <a:prstGeom prst="line">
            <a:avLst/>
          </a:prstGeom>
          <a:noFill/>
          <a:ln w="38100">
            <a:solidFill>
              <a:srgbClr val="FFCF0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29" name="Line 10">
            <a:extLst>
              <a:ext uri="{FF2B5EF4-FFF2-40B4-BE49-F238E27FC236}">
                <a16:creationId xmlns:a16="http://schemas.microsoft.com/office/drawing/2014/main" id="{8A7E102B-D256-4D29-8560-1633F7097C3C}"/>
              </a:ext>
            </a:extLst>
          </p:cNvPr>
          <p:cNvSpPr>
            <a:spLocks noChangeShapeType="1"/>
          </p:cNvSpPr>
          <p:nvPr/>
        </p:nvSpPr>
        <p:spPr bwMode="auto">
          <a:xfrm flipV="1">
            <a:off x="2952269" y="4454326"/>
            <a:ext cx="990600" cy="8382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30" name="Line 11">
            <a:extLst>
              <a:ext uri="{FF2B5EF4-FFF2-40B4-BE49-F238E27FC236}">
                <a16:creationId xmlns:a16="http://schemas.microsoft.com/office/drawing/2014/main" id="{992B7145-5CF1-4B7E-9B32-EC8CC9641902}"/>
              </a:ext>
            </a:extLst>
          </p:cNvPr>
          <p:cNvSpPr>
            <a:spLocks noChangeShapeType="1"/>
          </p:cNvSpPr>
          <p:nvPr/>
        </p:nvSpPr>
        <p:spPr bwMode="auto">
          <a:xfrm>
            <a:off x="4247669" y="4454326"/>
            <a:ext cx="1143000" cy="8382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31" name="Oval 12">
            <a:extLst>
              <a:ext uri="{FF2B5EF4-FFF2-40B4-BE49-F238E27FC236}">
                <a16:creationId xmlns:a16="http://schemas.microsoft.com/office/drawing/2014/main" id="{B9BBB5A5-44B6-420C-858A-671A4B623B74}"/>
              </a:ext>
            </a:extLst>
          </p:cNvPr>
          <p:cNvSpPr>
            <a:spLocks noChangeArrowheads="1"/>
          </p:cNvSpPr>
          <p:nvPr/>
        </p:nvSpPr>
        <p:spPr bwMode="auto">
          <a:xfrm>
            <a:off x="9581669" y="5216326"/>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err="1">
                <a:solidFill>
                  <a:srgbClr val="000000"/>
                </a:solidFill>
                <a:latin typeface="+mn-lt"/>
                <a:ea typeface="+mn-ea"/>
                <a:cs typeface="+mn-ea"/>
                <a:sym typeface="+mn-lt"/>
              </a:rPr>
              <a:t>Vj</a:t>
            </a:r>
            <a:endParaRPr lang="en-US" altLang="zh-CN" sz="2000" b="1" kern="0" noProof="1">
              <a:solidFill>
                <a:srgbClr val="000000"/>
              </a:solidFill>
              <a:latin typeface="+mn-lt"/>
              <a:ea typeface="+mn-ea"/>
              <a:cs typeface="+mn-ea"/>
              <a:sym typeface="+mn-lt"/>
            </a:endParaRPr>
          </a:p>
        </p:txBody>
      </p:sp>
      <p:sp>
        <p:nvSpPr>
          <p:cNvPr id="32" name="Oval 13">
            <a:extLst>
              <a:ext uri="{FF2B5EF4-FFF2-40B4-BE49-F238E27FC236}">
                <a16:creationId xmlns:a16="http://schemas.microsoft.com/office/drawing/2014/main" id="{A738EC52-257B-4571-BAB6-5D04AD40C2AB}"/>
              </a:ext>
            </a:extLst>
          </p:cNvPr>
          <p:cNvSpPr>
            <a:spLocks noChangeArrowheads="1"/>
          </p:cNvSpPr>
          <p:nvPr/>
        </p:nvSpPr>
        <p:spPr bwMode="auto">
          <a:xfrm>
            <a:off x="6914669" y="5216326"/>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Vi</a:t>
            </a:r>
            <a:endParaRPr lang="en-US" altLang="zh-CN" sz="2000" b="1" kern="0" noProof="1">
              <a:solidFill>
                <a:srgbClr val="000000"/>
              </a:solidFill>
              <a:latin typeface="+mn-lt"/>
              <a:ea typeface="+mn-ea"/>
              <a:cs typeface="+mn-ea"/>
              <a:sym typeface="+mn-lt"/>
            </a:endParaRPr>
          </a:p>
        </p:txBody>
      </p:sp>
      <p:sp>
        <p:nvSpPr>
          <p:cNvPr id="33" name="Oval 14">
            <a:extLst>
              <a:ext uri="{FF2B5EF4-FFF2-40B4-BE49-F238E27FC236}">
                <a16:creationId xmlns:a16="http://schemas.microsoft.com/office/drawing/2014/main" id="{7A649401-13FE-4598-B3FF-6F3452A55E0E}"/>
              </a:ext>
            </a:extLst>
          </p:cNvPr>
          <p:cNvSpPr>
            <a:spLocks noChangeArrowheads="1"/>
          </p:cNvSpPr>
          <p:nvPr/>
        </p:nvSpPr>
        <p:spPr bwMode="auto">
          <a:xfrm>
            <a:off x="8133869" y="4149526"/>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V0</a:t>
            </a:r>
            <a:endParaRPr lang="en-US" altLang="zh-CN" sz="2000" b="1" kern="0" noProof="1">
              <a:solidFill>
                <a:srgbClr val="000000"/>
              </a:solidFill>
              <a:latin typeface="+mn-lt"/>
              <a:ea typeface="+mn-ea"/>
              <a:cs typeface="+mn-ea"/>
              <a:sym typeface="+mn-lt"/>
            </a:endParaRPr>
          </a:p>
        </p:txBody>
      </p:sp>
      <p:sp>
        <p:nvSpPr>
          <p:cNvPr id="34" name="Text Box 15">
            <a:extLst>
              <a:ext uri="{FF2B5EF4-FFF2-40B4-BE49-F238E27FC236}">
                <a16:creationId xmlns:a16="http://schemas.microsoft.com/office/drawing/2014/main" id="{6506F2D8-E17D-4A42-A7C2-F5484E11E88E}"/>
              </a:ext>
            </a:extLst>
          </p:cNvPr>
          <p:cNvSpPr txBox="1">
            <a:spLocks noChangeArrowheads="1"/>
          </p:cNvSpPr>
          <p:nvPr/>
        </p:nvSpPr>
        <p:spPr bwMode="auto">
          <a:xfrm>
            <a:off x="8133869" y="5521126"/>
            <a:ext cx="609600" cy="52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a:solidFill>
                  <a:srgbClr val="000000"/>
                </a:solidFill>
                <a:latin typeface="+mn-lt"/>
                <a:ea typeface="+mn-ea"/>
                <a:cs typeface="+mn-ea"/>
                <a:sym typeface="+mn-lt"/>
              </a:rPr>
              <a:t>30</a:t>
            </a:r>
          </a:p>
        </p:txBody>
      </p:sp>
      <p:sp>
        <p:nvSpPr>
          <p:cNvPr id="35" name="Text Box 16">
            <a:extLst>
              <a:ext uri="{FF2B5EF4-FFF2-40B4-BE49-F238E27FC236}">
                <a16:creationId xmlns:a16="http://schemas.microsoft.com/office/drawing/2014/main" id="{294B9874-305D-419A-9D49-179422BC52D5}"/>
              </a:ext>
            </a:extLst>
          </p:cNvPr>
          <p:cNvSpPr txBox="1">
            <a:spLocks noChangeArrowheads="1"/>
          </p:cNvSpPr>
          <p:nvPr/>
        </p:nvSpPr>
        <p:spPr bwMode="auto">
          <a:xfrm>
            <a:off x="7143269" y="4454326"/>
            <a:ext cx="609600" cy="52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a:solidFill>
                  <a:srgbClr val="000000"/>
                </a:solidFill>
                <a:latin typeface="+mn-lt"/>
                <a:ea typeface="+mn-ea"/>
                <a:cs typeface="+mn-ea"/>
                <a:sym typeface="+mn-lt"/>
              </a:rPr>
              <a:t>20</a:t>
            </a:r>
          </a:p>
        </p:txBody>
      </p:sp>
      <p:sp>
        <p:nvSpPr>
          <p:cNvPr id="36" name="Text Box 17">
            <a:extLst>
              <a:ext uri="{FF2B5EF4-FFF2-40B4-BE49-F238E27FC236}">
                <a16:creationId xmlns:a16="http://schemas.microsoft.com/office/drawing/2014/main" id="{3CDCA98C-8DDF-4726-8041-09F8FA817D94}"/>
              </a:ext>
            </a:extLst>
          </p:cNvPr>
          <p:cNvSpPr txBox="1">
            <a:spLocks noChangeArrowheads="1"/>
          </p:cNvSpPr>
          <p:nvPr/>
        </p:nvSpPr>
        <p:spPr bwMode="auto">
          <a:xfrm>
            <a:off x="9048269" y="4454326"/>
            <a:ext cx="609600" cy="52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a:solidFill>
                  <a:srgbClr val="000000"/>
                </a:solidFill>
                <a:latin typeface="+mn-lt"/>
                <a:ea typeface="+mn-ea"/>
                <a:cs typeface="+mn-ea"/>
                <a:sym typeface="+mn-lt"/>
              </a:rPr>
              <a:t>50</a:t>
            </a:r>
          </a:p>
        </p:txBody>
      </p:sp>
      <p:sp>
        <p:nvSpPr>
          <p:cNvPr id="37" name="Line 18">
            <a:extLst>
              <a:ext uri="{FF2B5EF4-FFF2-40B4-BE49-F238E27FC236}">
                <a16:creationId xmlns:a16="http://schemas.microsoft.com/office/drawing/2014/main" id="{9FC20BC4-6152-498A-8718-C059FCDA9FD0}"/>
              </a:ext>
            </a:extLst>
          </p:cNvPr>
          <p:cNvSpPr>
            <a:spLocks noChangeShapeType="1"/>
          </p:cNvSpPr>
          <p:nvPr/>
        </p:nvSpPr>
        <p:spPr bwMode="auto">
          <a:xfrm>
            <a:off x="7295669" y="5444926"/>
            <a:ext cx="2286000" cy="0"/>
          </a:xfrm>
          <a:prstGeom prst="line">
            <a:avLst/>
          </a:prstGeom>
          <a:noFill/>
          <a:ln w="38100">
            <a:solidFill>
              <a:srgbClr val="FFCF0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38" name="Line 19">
            <a:extLst>
              <a:ext uri="{FF2B5EF4-FFF2-40B4-BE49-F238E27FC236}">
                <a16:creationId xmlns:a16="http://schemas.microsoft.com/office/drawing/2014/main" id="{293E296B-41EC-40FA-8440-0DE16BE55B73}"/>
              </a:ext>
            </a:extLst>
          </p:cNvPr>
          <p:cNvSpPr>
            <a:spLocks noChangeShapeType="1"/>
          </p:cNvSpPr>
          <p:nvPr/>
        </p:nvSpPr>
        <p:spPr bwMode="auto">
          <a:xfrm flipV="1">
            <a:off x="7219469" y="4454326"/>
            <a:ext cx="990600" cy="8382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39" name="Line 20">
            <a:extLst>
              <a:ext uri="{FF2B5EF4-FFF2-40B4-BE49-F238E27FC236}">
                <a16:creationId xmlns:a16="http://schemas.microsoft.com/office/drawing/2014/main" id="{57595E77-7AA9-4D54-B2E4-4191988DFF38}"/>
              </a:ext>
            </a:extLst>
          </p:cNvPr>
          <p:cNvSpPr>
            <a:spLocks noChangeShapeType="1"/>
          </p:cNvSpPr>
          <p:nvPr/>
        </p:nvSpPr>
        <p:spPr bwMode="auto">
          <a:xfrm>
            <a:off x="8514869" y="4454326"/>
            <a:ext cx="1143000" cy="8382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40" name="文本框 39">
            <a:extLst>
              <a:ext uri="{FF2B5EF4-FFF2-40B4-BE49-F238E27FC236}">
                <a16:creationId xmlns:a16="http://schemas.microsoft.com/office/drawing/2014/main" id="{942CA667-355A-4EFE-8F99-A70E744B6A7B}"/>
              </a:ext>
            </a:extLst>
          </p:cNvPr>
          <p:cNvSpPr txBox="1"/>
          <p:nvPr/>
        </p:nvSpPr>
        <p:spPr>
          <a:xfrm>
            <a:off x="861337" y="997051"/>
            <a:ext cx="8874368" cy="572464"/>
          </a:xfrm>
          <a:prstGeom prst="rect">
            <a:avLst/>
          </a:prstGeom>
          <a:noFill/>
        </p:spPr>
        <p:txBody>
          <a:bodyPr wrap="square">
            <a:spAutoFit/>
          </a:bodyPr>
          <a:lstStyle/>
          <a:p>
            <a:pPr fontAlgn="base">
              <a:lnSpc>
                <a:spcPct val="130000"/>
              </a:lnSpc>
              <a:spcBef>
                <a:spcPct val="0"/>
              </a:spcBef>
              <a:spcAft>
                <a:spcPct val="0"/>
              </a:spcAft>
              <a:defRPr/>
            </a:pPr>
            <a:r>
              <a:rPr lang="zh-CN" altLang="en-US" sz="2400" b="1" dirty="0">
                <a:solidFill>
                  <a:srgbClr val="000000"/>
                </a:solidFill>
                <a:cs typeface="+mn-ea"/>
                <a:sym typeface="+mn-lt"/>
              </a:rPr>
              <a:t>每一对顶点之间的最短路径</a:t>
            </a:r>
          </a:p>
        </p:txBody>
      </p:sp>
    </p:spTree>
    <p:extLst>
      <p:ext uri="{BB962C8B-B14F-4D97-AF65-F5344CB8AC3E}">
        <p14:creationId xmlns:p14="http://schemas.microsoft.com/office/powerpoint/2010/main" val="306289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p:cTn id="45" dur="1000" fill="hold"/>
                                        <p:tgtEl>
                                          <p:spTgt spid="21"/>
                                        </p:tgtEl>
                                        <p:attrNameLst>
                                          <p:attrName>ppt_w</p:attrName>
                                        </p:attrNameLst>
                                      </p:cBhvr>
                                      <p:tavLst>
                                        <p:tav tm="0">
                                          <p:val>
                                            <p:strVal val="#ppt_w*0.70"/>
                                          </p:val>
                                        </p:tav>
                                        <p:tav tm="100000">
                                          <p:val>
                                            <p:strVal val="#ppt_w"/>
                                          </p:val>
                                        </p:tav>
                                      </p:tavLst>
                                    </p:anim>
                                    <p:anim calcmode="lin" valueType="num">
                                      <p:cBhvr>
                                        <p:cTn id="46" dur="1000" fill="hold"/>
                                        <p:tgtEl>
                                          <p:spTgt spid="21"/>
                                        </p:tgtEl>
                                        <p:attrNameLst>
                                          <p:attrName>ppt_h</p:attrName>
                                        </p:attrNameLst>
                                      </p:cBhvr>
                                      <p:tavLst>
                                        <p:tav tm="0">
                                          <p:val>
                                            <p:strVal val="#ppt_h"/>
                                          </p:val>
                                        </p:tav>
                                        <p:tav tm="100000">
                                          <p:val>
                                            <p:strVal val="#ppt_h"/>
                                          </p:val>
                                        </p:tav>
                                      </p:tavLst>
                                    </p:anim>
                                    <p:animEffect transition="in" filter="fade">
                                      <p:cBhvr>
                                        <p:cTn id="4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P spid="24" grpId="0" animBg="1"/>
      <p:bldP spid="25" grpId="0"/>
      <p:bldP spid="26" grpId="0"/>
      <p:bldP spid="27" grpId="0"/>
      <p:bldP spid="28" grpId="0" animBg="1"/>
      <p:bldP spid="29" grpId="0" animBg="1"/>
      <p:bldP spid="30" grpId="0" animBg="1"/>
      <p:bldP spid="31" grpId="0" animBg="1"/>
      <p:bldP spid="32" grpId="0" animBg="1"/>
      <p:bldP spid="33" grpId="0" animBg="1"/>
      <p:bldP spid="34" grpId="0"/>
      <p:bldP spid="35" grpId="0"/>
      <p:bldP spid="36" grpId="0"/>
      <p:bldP spid="37" grpId="0" animBg="1"/>
      <p:bldP spid="38"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2">
            <a:extLst>
              <a:ext uri="{FF2B5EF4-FFF2-40B4-BE49-F238E27FC236}">
                <a16:creationId xmlns:a16="http://schemas.microsoft.com/office/drawing/2014/main" id="{03F8EF07-C5B4-47D9-A421-9187955F2C3E}"/>
              </a:ext>
            </a:extLst>
          </p:cNvPr>
          <p:cNvSpPr txBox="1">
            <a:spLocks noChangeArrowheads="1"/>
          </p:cNvSpPr>
          <p:nvPr/>
        </p:nvSpPr>
        <p:spPr bwMode="auto">
          <a:xfrm>
            <a:off x="981230" y="967847"/>
            <a:ext cx="1049276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buFontTx/>
              <a:buNone/>
            </a:pPr>
            <a:r>
              <a:rPr lang="en-US" altLang="zh-CN" sz="2400" b="1" dirty="0">
                <a:solidFill>
                  <a:srgbClr val="000000"/>
                </a:solidFill>
                <a:latin typeface="+mn-lt"/>
                <a:ea typeface="+mn-ea"/>
                <a:cs typeface="+mn-ea"/>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再考虑路径上再增加一个顶点</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，如果考虑 </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和 </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2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和 </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2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都是中间顶点序号不大于</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的最短路径。那么， </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2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可能是从</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到</a:t>
            </a:r>
            <a:r>
              <a:rPr lang="en-US" altLang="zh-CN" sz="22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的中间顶点序号不大于</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的最短路径。</a:t>
            </a:r>
          </a:p>
          <a:p>
            <a:pPr fontAlgn="base">
              <a:lnSpc>
                <a:spcPct val="150000"/>
              </a:lnSpc>
              <a:spcBef>
                <a:spcPct val="0"/>
              </a:spcBef>
              <a:spcAft>
                <a:spcPct val="0"/>
              </a:spcAft>
              <a:buClrTx/>
              <a:buSzTx/>
              <a:buFontTx/>
              <a:buNone/>
            </a:pP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比较</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2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和</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到</a:t>
            </a:r>
            <a:r>
              <a:rPr lang="en-US" altLang="zh-CN" sz="22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的中间顶点序号不大于</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的最短路径，取长度较短的为从</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到</a:t>
            </a:r>
            <a:r>
              <a:rPr lang="en-US" altLang="zh-CN" sz="22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V</a:t>
            </a:r>
            <a:r>
              <a:rPr lang="en-US" altLang="zh-CN" sz="2200" b="1"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j</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的中间顶点序号不大于</a:t>
            </a:r>
            <a:r>
              <a:rPr lang="en-US" altLang="zh-CN"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r>
              <a:rPr lang="zh-CN" altLang="en-US" sz="22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的最短路径。</a:t>
            </a:r>
          </a:p>
        </p:txBody>
      </p:sp>
      <p:sp>
        <p:nvSpPr>
          <p:cNvPr id="24" name="Rectangle 3">
            <a:extLst>
              <a:ext uri="{FF2B5EF4-FFF2-40B4-BE49-F238E27FC236}">
                <a16:creationId xmlns:a16="http://schemas.microsoft.com/office/drawing/2014/main" id="{04B4B759-A54A-41D2-A166-1DC74F7DFAD7}"/>
              </a:ext>
            </a:extLst>
          </p:cNvPr>
          <p:cNvSpPr>
            <a:spLocks noChangeArrowheads="1"/>
          </p:cNvSpPr>
          <p:nvPr/>
        </p:nvSpPr>
        <p:spPr bwMode="auto">
          <a:xfrm>
            <a:off x="2849660" y="6049115"/>
            <a:ext cx="6913239" cy="52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 </a:t>
            </a:r>
            <a:r>
              <a:rPr lang="zh-CN" altLang="en-US" sz="2200" b="1" dirty="0">
                <a:solidFill>
                  <a:srgbClr val="000000"/>
                </a:solidFill>
                <a:latin typeface="+mn-lt"/>
                <a:ea typeface="+mn-ea"/>
                <a:cs typeface="+mn-ea"/>
                <a:sym typeface="+mn-lt"/>
              </a:rPr>
              <a:t>以此类推，经过</a:t>
            </a:r>
            <a:r>
              <a:rPr lang="en-US" altLang="zh-CN" sz="2200" b="1" dirty="0">
                <a:solidFill>
                  <a:srgbClr val="000000"/>
                </a:solidFill>
                <a:latin typeface="+mn-lt"/>
                <a:ea typeface="+mn-ea"/>
                <a:cs typeface="+mn-ea"/>
                <a:sym typeface="+mn-lt"/>
              </a:rPr>
              <a:t>n</a:t>
            </a:r>
            <a:r>
              <a:rPr lang="zh-CN" altLang="en-US" sz="2200" b="1" dirty="0">
                <a:solidFill>
                  <a:srgbClr val="000000"/>
                </a:solidFill>
                <a:latin typeface="+mn-lt"/>
                <a:ea typeface="+mn-ea"/>
                <a:cs typeface="+mn-ea"/>
                <a:sym typeface="+mn-lt"/>
              </a:rPr>
              <a:t>次比较后，求得</a:t>
            </a:r>
            <a:r>
              <a:rPr lang="en-US" altLang="zh-CN" sz="2200" b="1" dirty="0">
                <a:solidFill>
                  <a:srgbClr val="000000"/>
                </a:solidFill>
                <a:latin typeface="+mn-lt"/>
                <a:ea typeface="+mn-ea"/>
                <a:cs typeface="+mn-ea"/>
                <a:sym typeface="+mn-lt"/>
              </a:rPr>
              <a:t>Vi</a:t>
            </a:r>
            <a:r>
              <a:rPr lang="zh-CN" altLang="en-US" sz="2200" b="1" dirty="0">
                <a:solidFill>
                  <a:srgbClr val="000000"/>
                </a:solidFill>
                <a:latin typeface="+mn-lt"/>
                <a:ea typeface="+mn-ea"/>
                <a:cs typeface="+mn-ea"/>
                <a:sym typeface="+mn-lt"/>
              </a:rPr>
              <a:t>到</a:t>
            </a:r>
            <a:r>
              <a:rPr lang="en-US" altLang="zh-CN" sz="2200" b="1" dirty="0" err="1">
                <a:solidFill>
                  <a:srgbClr val="000000"/>
                </a:solidFill>
                <a:latin typeface="+mn-lt"/>
                <a:ea typeface="+mn-ea"/>
                <a:cs typeface="+mn-ea"/>
                <a:sym typeface="+mn-lt"/>
              </a:rPr>
              <a:t>Vj</a:t>
            </a:r>
            <a:r>
              <a:rPr lang="zh-CN" altLang="en-US" sz="2200" b="1" dirty="0">
                <a:solidFill>
                  <a:srgbClr val="000000"/>
                </a:solidFill>
                <a:latin typeface="+mn-lt"/>
                <a:ea typeface="+mn-ea"/>
                <a:cs typeface="+mn-ea"/>
                <a:sym typeface="+mn-lt"/>
              </a:rPr>
              <a:t>的最短路径。</a:t>
            </a:r>
          </a:p>
        </p:txBody>
      </p:sp>
      <p:grpSp>
        <p:nvGrpSpPr>
          <p:cNvPr id="25" name="组合 24">
            <a:extLst>
              <a:ext uri="{FF2B5EF4-FFF2-40B4-BE49-F238E27FC236}">
                <a16:creationId xmlns:a16="http://schemas.microsoft.com/office/drawing/2014/main" id="{3002F7B6-DAAC-4D76-9656-B2850E6D3C7E}"/>
              </a:ext>
            </a:extLst>
          </p:cNvPr>
          <p:cNvGrpSpPr/>
          <p:nvPr/>
        </p:nvGrpSpPr>
        <p:grpSpPr>
          <a:xfrm>
            <a:off x="1152299" y="4060704"/>
            <a:ext cx="4648200" cy="1897257"/>
            <a:chOff x="1752600" y="3565525"/>
            <a:chExt cx="4648200" cy="1897257"/>
          </a:xfrm>
        </p:grpSpPr>
        <p:sp>
          <p:nvSpPr>
            <p:cNvPr id="26" name="Oval 4">
              <a:extLst>
                <a:ext uri="{FF2B5EF4-FFF2-40B4-BE49-F238E27FC236}">
                  <a16:creationId xmlns:a16="http://schemas.microsoft.com/office/drawing/2014/main" id="{0D8CA813-C3C0-4353-B987-DB849CBA8E34}"/>
                </a:ext>
              </a:extLst>
            </p:cNvPr>
            <p:cNvSpPr>
              <a:spLocks noChangeArrowheads="1"/>
            </p:cNvSpPr>
            <p:nvPr/>
          </p:nvSpPr>
          <p:spPr bwMode="auto">
            <a:xfrm>
              <a:off x="6019800" y="4632325"/>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400" b="1" kern="0">
                  <a:solidFill>
                    <a:srgbClr val="000000"/>
                  </a:solidFill>
                  <a:latin typeface="+mn-lt"/>
                  <a:ea typeface="+mn-ea"/>
                  <a:cs typeface="+mn-ea"/>
                  <a:sym typeface="+mn-lt"/>
                </a:rPr>
                <a:t>V</a:t>
              </a:r>
              <a:r>
                <a:rPr lang="en-US" altLang="zh-CN" sz="2400" b="1" kern="0" baseline="-25000">
                  <a:solidFill>
                    <a:srgbClr val="000000"/>
                  </a:solidFill>
                  <a:latin typeface="+mn-lt"/>
                  <a:ea typeface="+mn-ea"/>
                  <a:cs typeface="+mn-ea"/>
                  <a:sym typeface="+mn-lt"/>
                </a:rPr>
                <a:t>j</a:t>
              </a:r>
              <a:endParaRPr lang="en-US" altLang="zh-CN" sz="2400" b="1" kern="0" baseline="-25000" noProof="1">
                <a:solidFill>
                  <a:srgbClr val="000000"/>
                </a:solidFill>
                <a:latin typeface="+mn-lt"/>
                <a:ea typeface="+mn-ea"/>
                <a:cs typeface="+mn-ea"/>
                <a:sym typeface="+mn-lt"/>
              </a:endParaRPr>
            </a:p>
          </p:txBody>
        </p:sp>
        <p:sp>
          <p:nvSpPr>
            <p:cNvPr id="27" name="Oval 5">
              <a:extLst>
                <a:ext uri="{FF2B5EF4-FFF2-40B4-BE49-F238E27FC236}">
                  <a16:creationId xmlns:a16="http://schemas.microsoft.com/office/drawing/2014/main" id="{5995DE6C-BCE6-464B-98E4-6604FF795F53}"/>
                </a:ext>
              </a:extLst>
            </p:cNvPr>
            <p:cNvSpPr>
              <a:spLocks noChangeArrowheads="1"/>
            </p:cNvSpPr>
            <p:nvPr/>
          </p:nvSpPr>
          <p:spPr bwMode="auto">
            <a:xfrm>
              <a:off x="1752600" y="4632325"/>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400" b="1" kern="0">
                  <a:solidFill>
                    <a:srgbClr val="000000"/>
                  </a:solidFill>
                  <a:latin typeface="+mn-lt"/>
                  <a:ea typeface="+mn-ea"/>
                  <a:cs typeface="+mn-ea"/>
                  <a:sym typeface="+mn-lt"/>
                </a:rPr>
                <a:t>V</a:t>
              </a:r>
              <a:r>
                <a:rPr lang="en-US" altLang="zh-CN" sz="2400" b="1" kern="0" baseline="-25000">
                  <a:solidFill>
                    <a:srgbClr val="000000"/>
                  </a:solidFill>
                  <a:latin typeface="+mn-lt"/>
                  <a:ea typeface="+mn-ea"/>
                  <a:cs typeface="+mn-ea"/>
                  <a:sym typeface="+mn-lt"/>
                </a:rPr>
                <a:t>i</a:t>
              </a:r>
              <a:endParaRPr lang="en-US" altLang="zh-CN" sz="2400" b="1" kern="0" baseline="-25000" noProof="1">
                <a:solidFill>
                  <a:srgbClr val="000000"/>
                </a:solidFill>
                <a:latin typeface="+mn-lt"/>
                <a:ea typeface="+mn-ea"/>
                <a:cs typeface="+mn-ea"/>
                <a:sym typeface="+mn-lt"/>
              </a:endParaRPr>
            </a:p>
          </p:txBody>
        </p:sp>
        <p:sp>
          <p:nvSpPr>
            <p:cNvPr id="28" name="Oval 6">
              <a:extLst>
                <a:ext uri="{FF2B5EF4-FFF2-40B4-BE49-F238E27FC236}">
                  <a16:creationId xmlns:a16="http://schemas.microsoft.com/office/drawing/2014/main" id="{E09564D0-E030-463F-BA78-02E6E382A817}"/>
                </a:ext>
              </a:extLst>
            </p:cNvPr>
            <p:cNvSpPr>
              <a:spLocks noChangeArrowheads="1"/>
            </p:cNvSpPr>
            <p:nvPr/>
          </p:nvSpPr>
          <p:spPr bwMode="auto">
            <a:xfrm>
              <a:off x="4038600" y="3565525"/>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400" b="1" kern="0">
                  <a:solidFill>
                    <a:srgbClr val="000000"/>
                  </a:solidFill>
                  <a:latin typeface="+mn-lt"/>
                  <a:ea typeface="+mn-ea"/>
                  <a:cs typeface="+mn-ea"/>
                  <a:sym typeface="+mn-lt"/>
                </a:rPr>
                <a:t>V</a:t>
              </a:r>
              <a:r>
                <a:rPr lang="en-US" altLang="zh-CN" sz="2400" b="1" kern="0" baseline="-25000">
                  <a:solidFill>
                    <a:srgbClr val="000000"/>
                  </a:solidFill>
                  <a:latin typeface="+mn-lt"/>
                  <a:ea typeface="+mn-ea"/>
                  <a:cs typeface="+mn-ea"/>
                  <a:sym typeface="+mn-lt"/>
                </a:rPr>
                <a:t>1</a:t>
              </a:r>
              <a:endParaRPr lang="en-US" altLang="zh-CN" sz="2400" b="1" kern="0" baseline="-25000" noProof="1">
                <a:solidFill>
                  <a:srgbClr val="000000"/>
                </a:solidFill>
                <a:latin typeface="+mn-lt"/>
                <a:ea typeface="+mn-ea"/>
                <a:cs typeface="+mn-ea"/>
                <a:sym typeface="+mn-lt"/>
              </a:endParaRPr>
            </a:p>
          </p:txBody>
        </p:sp>
        <p:sp>
          <p:nvSpPr>
            <p:cNvPr id="29" name="Text Box 7">
              <a:extLst>
                <a:ext uri="{FF2B5EF4-FFF2-40B4-BE49-F238E27FC236}">
                  <a16:creationId xmlns:a16="http://schemas.microsoft.com/office/drawing/2014/main" id="{CC11FF2B-EAC7-4F36-8AE6-016545FCAE45}"/>
                </a:ext>
              </a:extLst>
            </p:cNvPr>
            <p:cNvSpPr txBox="1">
              <a:spLocks noChangeArrowheads="1"/>
            </p:cNvSpPr>
            <p:nvPr/>
          </p:nvSpPr>
          <p:spPr bwMode="auto">
            <a:xfrm>
              <a:off x="3886200" y="4937125"/>
              <a:ext cx="609600" cy="52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a:solidFill>
                    <a:srgbClr val="000000"/>
                  </a:solidFill>
                  <a:latin typeface="+mn-lt"/>
                  <a:ea typeface="+mn-ea"/>
                  <a:cs typeface="+mn-ea"/>
                  <a:sym typeface="+mn-lt"/>
                </a:rPr>
                <a:t>70</a:t>
              </a:r>
            </a:p>
          </p:txBody>
        </p:sp>
        <p:sp>
          <p:nvSpPr>
            <p:cNvPr id="30" name="Text Box 8">
              <a:extLst>
                <a:ext uri="{FF2B5EF4-FFF2-40B4-BE49-F238E27FC236}">
                  <a16:creationId xmlns:a16="http://schemas.microsoft.com/office/drawing/2014/main" id="{687C6620-571A-451A-921C-79E1505FC958}"/>
                </a:ext>
              </a:extLst>
            </p:cNvPr>
            <p:cNvSpPr txBox="1">
              <a:spLocks noChangeArrowheads="1"/>
            </p:cNvSpPr>
            <p:nvPr/>
          </p:nvSpPr>
          <p:spPr bwMode="auto">
            <a:xfrm>
              <a:off x="1981200" y="3870325"/>
              <a:ext cx="609600" cy="52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a:solidFill>
                    <a:srgbClr val="000000"/>
                  </a:solidFill>
                  <a:latin typeface="+mn-lt"/>
                  <a:ea typeface="+mn-ea"/>
                  <a:cs typeface="+mn-ea"/>
                  <a:sym typeface="+mn-lt"/>
                </a:rPr>
                <a:t>20</a:t>
              </a:r>
            </a:p>
          </p:txBody>
        </p:sp>
        <p:sp>
          <p:nvSpPr>
            <p:cNvPr id="31" name="Text Box 9">
              <a:extLst>
                <a:ext uri="{FF2B5EF4-FFF2-40B4-BE49-F238E27FC236}">
                  <a16:creationId xmlns:a16="http://schemas.microsoft.com/office/drawing/2014/main" id="{A5F95076-F590-4A03-B613-75D1E4B0DBB8}"/>
                </a:ext>
              </a:extLst>
            </p:cNvPr>
            <p:cNvSpPr txBox="1">
              <a:spLocks noChangeArrowheads="1"/>
            </p:cNvSpPr>
            <p:nvPr/>
          </p:nvSpPr>
          <p:spPr bwMode="auto">
            <a:xfrm>
              <a:off x="5486400" y="3870325"/>
              <a:ext cx="609600" cy="52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a:solidFill>
                    <a:srgbClr val="000000"/>
                  </a:solidFill>
                  <a:latin typeface="+mn-lt"/>
                  <a:ea typeface="+mn-ea"/>
                  <a:cs typeface="+mn-ea"/>
                  <a:sym typeface="+mn-lt"/>
                </a:rPr>
                <a:t>20</a:t>
              </a:r>
            </a:p>
          </p:txBody>
        </p:sp>
        <p:sp>
          <p:nvSpPr>
            <p:cNvPr id="32" name="Line 10">
              <a:extLst>
                <a:ext uri="{FF2B5EF4-FFF2-40B4-BE49-F238E27FC236}">
                  <a16:creationId xmlns:a16="http://schemas.microsoft.com/office/drawing/2014/main" id="{41DEEB08-8455-49FB-B4E0-36085792D63B}"/>
                </a:ext>
              </a:extLst>
            </p:cNvPr>
            <p:cNvSpPr>
              <a:spLocks noChangeShapeType="1"/>
            </p:cNvSpPr>
            <p:nvPr/>
          </p:nvSpPr>
          <p:spPr bwMode="auto">
            <a:xfrm>
              <a:off x="4800600" y="4860925"/>
              <a:ext cx="1295400" cy="0"/>
            </a:xfrm>
            <a:prstGeom prst="line">
              <a:avLst/>
            </a:prstGeom>
            <a:noFill/>
            <a:ln w="9525">
              <a:solidFill>
                <a:srgbClr val="FFCF0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33" name="Freeform 11">
              <a:extLst>
                <a:ext uri="{FF2B5EF4-FFF2-40B4-BE49-F238E27FC236}">
                  <a16:creationId xmlns:a16="http://schemas.microsoft.com/office/drawing/2014/main" id="{735DFFE4-955A-49E4-875F-51FB2F46118E}"/>
                </a:ext>
              </a:extLst>
            </p:cNvPr>
            <p:cNvSpPr>
              <a:spLocks noChangeArrowheads="1"/>
            </p:cNvSpPr>
            <p:nvPr/>
          </p:nvSpPr>
          <p:spPr bwMode="auto">
            <a:xfrm>
              <a:off x="2057400" y="4175125"/>
              <a:ext cx="685800" cy="533400"/>
            </a:xfrm>
            <a:custGeom>
              <a:avLst/>
              <a:gdLst>
                <a:gd name="T0" fmla="*/ 0 w 432"/>
                <a:gd name="T1" fmla="*/ 2147483646 h 336"/>
                <a:gd name="T2" fmla="*/ 2147483646 w 432"/>
                <a:gd name="T3" fmla="*/ 2147483646 h 336"/>
                <a:gd name="T4" fmla="*/ 2147483646 w 432"/>
                <a:gd name="T5" fmla="*/ 2147483646 h 336"/>
                <a:gd name="T6" fmla="*/ 2147483646 w 432"/>
                <a:gd name="T7" fmla="*/ 0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336">
                  <a:moveTo>
                    <a:pt x="0" y="336"/>
                  </a:moveTo>
                  <a:cubicBezTo>
                    <a:pt x="140" y="336"/>
                    <a:pt x="280" y="336"/>
                    <a:pt x="336" y="288"/>
                  </a:cubicBezTo>
                  <a:cubicBezTo>
                    <a:pt x="392" y="240"/>
                    <a:pt x="320" y="96"/>
                    <a:pt x="336" y="48"/>
                  </a:cubicBezTo>
                  <a:cubicBezTo>
                    <a:pt x="352" y="0"/>
                    <a:pt x="408" y="8"/>
                    <a:pt x="432" y="0"/>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34" name="Line 12">
              <a:extLst>
                <a:ext uri="{FF2B5EF4-FFF2-40B4-BE49-F238E27FC236}">
                  <a16:creationId xmlns:a16="http://schemas.microsoft.com/office/drawing/2014/main" id="{8C3688B3-D0B1-47E0-8724-D1D9575C6F1B}"/>
                </a:ext>
              </a:extLst>
            </p:cNvPr>
            <p:cNvSpPr>
              <a:spLocks noChangeShapeType="1"/>
            </p:cNvSpPr>
            <p:nvPr/>
          </p:nvSpPr>
          <p:spPr bwMode="auto">
            <a:xfrm>
              <a:off x="2667000" y="4175125"/>
              <a:ext cx="152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35" name="Line 13">
              <a:extLst>
                <a:ext uri="{FF2B5EF4-FFF2-40B4-BE49-F238E27FC236}">
                  <a16:creationId xmlns:a16="http://schemas.microsoft.com/office/drawing/2014/main" id="{3A505524-EDE6-477F-A08E-3FBBD0F60EBC}"/>
                </a:ext>
              </a:extLst>
            </p:cNvPr>
            <p:cNvSpPr>
              <a:spLocks noChangeShapeType="1"/>
            </p:cNvSpPr>
            <p:nvPr/>
          </p:nvSpPr>
          <p:spPr bwMode="auto">
            <a:xfrm>
              <a:off x="3733800" y="3717925"/>
              <a:ext cx="304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36" name="Freeform 14">
              <a:extLst>
                <a:ext uri="{FF2B5EF4-FFF2-40B4-BE49-F238E27FC236}">
                  <a16:creationId xmlns:a16="http://schemas.microsoft.com/office/drawing/2014/main" id="{AEC78F8D-4B70-479C-9B4E-B2FF220AB4AC}"/>
                </a:ext>
              </a:extLst>
            </p:cNvPr>
            <p:cNvSpPr>
              <a:spLocks noChangeArrowheads="1"/>
            </p:cNvSpPr>
            <p:nvPr/>
          </p:nvSpPr>
          <p:spPr bwMode="auto">
            <a:xfrm>
              <a:off x="3416300" y="3641725"/>
              <a:ext cx="317500" cy="228600"/>
            </a:xfrm>
            <a:custGeom>
              <a:avLst/>
              <a:gdLst>
                <a:gd name="T0" fmla="*/ 2147483646 w 200"/>
                <a:gd name="T1" fmla="*/ 2147483646 h 144"/>
                <a:gd name="T2" fmla="*/ 2147483646 w 200"/>
                <a:gd name="T3" fmla="*/ 0 h 144"/>
                <a:gd name="T4" fmla="*/ 2147483646 w 200"/>
                <a:gd name="T5" fmla="*/ 2147483646 h 144"/>
                <a:gd name="T6" fmla="*/ 2147483646 w 200"/>
                <a:gd name="T7" fmla="*/ 2147483646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144">
                  <a:moveTo>
                    <a:pt x="200" y="48"/>
                  </a:moveTo>
                  <a:cubicBezTo>
                    <a:pt x="144" y="24"/>
                    <a:pt x="88" y="0"/>
                    <a:pt x="56" y="0"/>
                  </a:cubicBezTo>
                  <a:cubicBezTo>
                    <a:pt x="24" y="0"/>
                    <a:pt x="16" y="24"/>
                    <a:pt x="8" y="48"/>
                  </a:cubicBezTo>
                  <a:cubicBezTo>
                    <a:pt x="0" y="72"/>
                    <a:pt x="8" y="136"/>
                    <a:pt x="8" y="144"/>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37" name="Freeform 15">
              <a:extLst>
                <a:ext uri="{FF2B5EF4-FFF2-40B4-BE49-F238E27FC236}">
                  <a16:creationId xmlns:a16="http://schemas.microsoft.com/office/drawing/2014/main" id="{763DF77C-EA1F-48D0-AB92-5F0A2D5FA47E}"/>
                </a:ext>
              </a:extLst>
            </p:cNvPr>
            <p:cNvSpPr>
              <a:spLocks noChangeArrowheads="1"/>
            </p:cNvSpPr>
            <p:nvPr/>
          </p:nvSpPr>
          <p:spPr bwMode="auto">
            <a:xfrm>
              <a:off x="4419600" y="3705225"/>
              <a:ext cx="762000" cy="177800"/>
            </a:xfrm>
            <a:custGeom>
              <a:avLst/>
              <a:gdLst>
                <a:gd name="T0" fmla="*/ 0 w 480"/>
                <a:gd name="T1" fmla="*/ 2147483646 h 112"/>
                <a:gd name="T2" fmla="*/ 2147483646 w 480"/>
                <a:gd name="T3" fmla="*/ 2147483646 h 112"/>
                <a:gd name="T4" fmla="*/ 2147483646 w 480"/>
                <a:gd name="T5" fmla="*/ 2147483646 h 112"/>
                <a:gd name="T6" fmla="*/ 2147483646 w 480"/>
                <a:gd name="T7" fmla="*/ 2147483646 h 112"/>
                <a:gd name="T8" fmla="*/ 2147483646 w 480"/>
                <a:gd name="T9" fmla="*/ 2147483646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 h="112">
                  <a:moveTo>
                    <a:pt x="0" y="56"/>
                  </a:moveTo>
                  <a:cubicBezTo>
                    <a:pt x="88" y="84"/>
                    <a:pt x="176" y="112"/>
                    <a:pt x="240" y="104"/>
                  </a:cubicBezTo>
                  <a:cubicBezTo>
                    <a:pt x="304" y="96"/>
                    <a:pt x="352" y="16"/>
                    <a:pt x="384" y="8"/>
                  </a:cubicBezTo>
                  <a:cubicBezTo>
                    <a:pt x="416" y="0"/>
                    <a:pt x="416" y="40"/>
                    <a:pt x="432" y="56"/>
                  </a:cubicBezTo>
                  <a:cubicBezTo>
                    <a:pt x="448" y="72"/>
                    <a:pt x="472" y="96"/>
                    <a:pt x="480" y="104"/>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38" name="Line 16">
              <a:extLst>
                <a:ext uri="{FF2B5EF4-FFF2-40B4-BE49-F238E27FC236}">
                  <a16:creationId xmlns:a16="http://schemas.microsoft.com/office/drawing/2014/main" id="{731F82E5-FF4B-4E34-9A3A-3EEDB3F82F25}"/>
                </a:ext>
              </a:extLst>
            </p:cNvPr>
            <p:cNvSpPr>
              <a:spLocks noChangeShapeType="1"/>
            </p:cNvSpPr>
            <p:nvPr/>
          </p:nvSpPr>
          <p:spPr bwMode="auto">
            <a:xfrm>
              <a:off x="5181600" y="3870325"/>
              <a:ext cx="76200" cy="76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39" name="Line 17">
              <a:extLst>
                <a:ext uri="{FF2B5EF4-FFF2-40B4-BE49-F238E27FC236}">
                  <a16:creationId xmlns:a16="http://schemas.microsoft.com/office/drawing/2014/main" id="{05DE2188-ED13-4525-B781-C1E54FBDC0BA}"/>
                </a:ext>
              </a:extLst>
            </p:cNvPr>
            <p:cNvSpPr>
              <a:spLocks noChangeShapeType="1"/>
            </p:cNvSpPr>
            <p:nvPr/>
          </p:nvSpPr>
          <p:spPr bwMode="auto">
            <a:xfrm>
              <a:off x="5791200" y="4479925"/>
              <a:ext cx="228600" cy="2286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40" name="Line 18">
              <a:extLst>
                <a:ext uri="{FF2B5EF4-FFF2-40B4-BE49-F238E27FC236}">
                  <a16:creationId xmlns:a16="http://schemas.microsoft.com/office/drawing/2014/main" id="{6A73FEFE-0BC7-4659-BCAA-69BF33C179A2}"/>
                </a:ext>
              </a:extLst>
            </p:cNvPr>
            <p:cNvSpPr>
              <a:spLocks noChangeShapeType="1"/>
            </p:cNvSpPr>
            <p:nvPr/>
          </p:nvSpPr>
          <p:spPr bwMode="auto">
            <a:xfrm flipV="1">
              <a:off x="2895600" y="3870325"/>
              <a:ext cx="381000" cy="304800"/>
            </a:xfrm>
            <a:prstGeom prst="line">
              <a:avLst/>
            </a:prstGeom>
            <a:noFill/>
            <a:ln w="38100">
              <a:solidFill>
                <a:srgbClr val="FF6600"/>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41" name="Line 19">
              <a:extLst>
                <a:ext uri="{FF2B5EF4-FFF2-40B4-BE49-F238E27FC236}">
                  <a16:creationId xmlns:a16="http://schemas.microsoft.com/office/drawing/2014/main" id="{DA19F2A9-AD6F-4C8A-B870-20FA796B8FF6}"/>
                </a:ext>
              </a:extLst>
            </p:cNvPr>
            <p:cNvSpPr>
              <a:spLocks noChangeShapeType="1"/>
            </p:cNvSpPr>
            <p:nvPr/>
          </p:nvSpPr>
          <p:spPr bwMode="auto">
            <a:xfrm>
              <a:off x="5257800" y="4022725"/>
              <a:ext cx="304800" cy="304800"/>
            </a:xfrm>
            <a:prstGeom prst="line">
              <a:avLst/>
            </a:prstGeom>
            <a:noFill/>
            <a:ln w="38100">
              <a:solidFill>
                <a:srgbClr val="FF6600"/>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42" name="Line 20">
              <a:extLst>
                <a:ext uri="{FF2B5EF4-FFF2-40B4-BE49-F238E27FC236}">
                  <a16:creationId xmlns:a16="http://schemas.microsoft.com/office/drawing/2014/main" id="{DCA74A02-6B6F-4BBC-BB55-76CA9777D483}"/>
                </a:ext>
              </a:extLst>
            </p:cNvPr>
            <p:cNvSpPr>
              <a:spLocks noChangeShapeType="1"/>
            </p:cNvSpPr>
            <p:nvPr/>
          </p:nvSpPr>
          <p:spPr bwMode="auto">
            <a:xfrm>
              <a:off x="2133600" y="4860925"/>
              <a:ext cx="1371600" cy="0"/>
            </a:xfrm>
            <a:prstGeom prst="line">
              <a:avLst/>
            </a:prstGeom>
            <a:noFill/>
            <a:ln w="9525">
              <a:solidFill>
                <a:srgbClr val="FFCF0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43" name="Line 21">
              <a:extLst>
                <a:ext uri="{FF2B5EF4-FFF2-40B4-BE49-F238E27FC236}">
                  <a16:creationId xmlns:a16="http://schemas.microsoft.com/office/drawing/2014/main" id="{7EDDCC9E-4348-4895-A837-E7A2FC41C1AC}"/>
                </a:ext>
              </a:extLst>
            </p:cNvPr>
            <p:cNvSpPr>
              <a:spLocks noChangeShapeType="1"/>
            </p:cNvSpPr>
            <p:nvPr/>
          </p:nvSpPr>
          <p:spPr bwMode="auto">
            <a:xfrm>
              <a:off x="3657600" y="4860925"/>
              <a:ext cx="990600" cy="0"/>
            </a:xfrm>
            <a:prstGeom prst="line">
              <a:avLst/>
            </a:prstGeom>
            <a:noFill/>
            <a:ln w="9525">
              <a:solidFill>
                <a:srgbClr val="FFCF01"/>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grpSp>
      <p:grpSp>
        <p:nvGrpSpPr>
          <p:cNvPr id="44" name="组合 43">
            <a:extLst>
              <a:ext uri="{FF2B5EF4-FFF2-40B4-BE49-F238E27FC236}">
                <a16:creationId xmlns:a16="http://schemas.microsoft.com/office/drawing/2014/main" id="{3002F7B6-DAAC-4D76-9656-B2850E6D3C7E}"/>
              </a:ext>
            </a:extLst>
          </p:cNvPr>
          <p:cNvGrpSpPr/>
          <p:nvPr/>
        </p:nvGrpSpPr>
        <p:grpSpPr>
          <a:xfrm>
            <a:off x="6714899" y="4042687"/>
            <a:ext cx="4648200" cy="1897257"/>
            <a:chOff x="1752600" y="3565525"/>
            <a:chExt cx="4648200" cy="1897257"/>
          </a:xfrm>
        </p:grpSpPr>
        <p:sp>
          <p:nvSpPr>
            <p:cNvPr id="45" name="Oval 4">
              <a:extLst>
                <a:ext uri="{FF2B5EF4-FFF2-40B4-BE49-F238E27FC236}">
                  <a16:creationId xmlns:a16="http://schemas.microsoft.com/office/drawing/2014/main" id="{0D8CA813-C3C0-4353-B987-DB849CBA8E34}"/>
                </a:ext>
              </a:extLst>
            </p:cNvPr>
            <p:cNvSpPr>
              <a:spLocks noChangeArrowheads="1"/>
            </p:cNvSpPr>
            <p:nvPr/>
          </p:nvSpPr>
          <p:spPr bwMode="auto">
            <a:xfrm>
              <a:off x="6019800" y="4632325"/>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400" b="1" kern="0">
                  <a:solidFill>
                    <a:srgbClr val="000000"/>
                  </a:solidFill>
                  <a:latin typeface="+mn-lt"/>
                  <a:ea typeface="+mn-ea"/>
                  <a:cs typeface="+mn-ea"/>
                  <a:sym typeface="+mn-lt"/>
                </a:rPr>
                <a:t>V</a:t>
              </a:r>
              <a:r>
                <a:rPr lang="en-US" altLang="zh-CN" sz="2400" b="1" kern="0" baseline="-25000">
                  <a:solidFill>
                    <a:srgbClr val="000000"/>
                  </a:solidFill>
                  <a:latin typeface="+mn-lt"/>
                  <a:ea typeface="+mn-ea"/>
                  <a:cs typeface="+mn-ea"/>
                  <a:sym typeface="+mn-lt"/>
                </a:rPr>
                <a:t>j</a:t>
              </a:r>
              <a:endParaRPr lang="en-US" altLang="zh-CN" sz="2400" b="1" kern="0" baseline="-25000" noProof="1">
                <a:solidFill>
                  <a:srgbClr val="000000"/>
                </a:solidFill>
                <a:latin typeface="+mn-lt"/>
                <a:ea typeface="+mn-ea"/>
                <a:cs typeface="+mn-ea"/>
                <a:sym typeface="+mn-lt"/>
              </a:endParaRPr>
            </a:p>
          </p:txBody>
        </p:sp>
        <p:sp>
          <p:nvSpPr>
            <p:cNvPr id="46" name="Oval 5">
              <a:extLst>
                <a:ext uri="{FF2B5EF4-FFF2-40B4-BE49-F238E27FC236}">
                  <a16:creationId xmlns:a16="http://schemas.microsoft.com/office/drawing/2014/main" id="{5995DE6C-BCE6-464B-98E4-6604FF795F53}"/>
                </a:ext>
              </a:extLst>
            </p:cNvPr>
            <p:cNvSpPr>
              <a:spLocks noChangeArrowheads="1"/>
            </p:cNvSpPr>
            <p:nvPr/>
          </p:nvSpPr>
          <p:spPr bwMode="auto">
            <a:xfrm>
              <a:off x="1752600" y="4632325"/>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400" b="1" kern="0">
                  <a:solidFill>
                    <a:srgbClr val="000000"/>
                  </a:solidFill>
                  <a:latin typeface="+mn-lt"/>
                  <a:ea typeface="+mn-ea"/>
                  <a:cs typeface="+mn-ea"/>
                  <a:sym typeface="+mn-lt"/>
                </a:rPr>
                <a:t>V</a:t>
              </a:r>
              <a:r>
                <a:rPr lang="en-US" altLang="zh-CN" sz="2400" b="1" kern="0" baseline="-25000">
                  <a:solidFill>
                    <a:srgbClr val="000000"/>
                  </a:solidFill>
                  <a:latin typeface="+mn-lt"/>
                  <a:ea typeface="+mn-ea"/>
                  <a:cs typeface="+mn-ea"/>
                  <a:sym typeface="+mn-lt"/>
                </a:rPr>
                <a:t>i</a:t>
              </a:r>
              <a:endParaRPr lang="en-US" altLang="zh-CN" sz="2400" b="1" kern="0" baseline="-25000" noProof="1">
                <a:solidFill>
                  <a:srgbClr val="000000"/>
                </a:solidFill>
                <a:latin typeface="+mn-lt"/>
                <a:ea typeface="+mn-ea"/>
                <a:cs typeface="+mn-ea"/>
                <a:sym typeface="+mn-lt"/>
              </a:endParaRPr>
            </a:p>
          </p:txBody>
        </p:sp>
        <p:sp>
          <p:nvSpPr>
            <p:cNvPr id="47" name="Oval 6">
              <a:extLst>
                <a:ext uri="{FF2B5EF4-FFF2-40B4-BE49-F238E27FC236}">
                  <a16:creationId xmlns:a16="http://schemas.microsoft.com/office/drawing/2014/main" id="{E09564D0-E030-463F-BA78-02E6E382A817}"/>
                </a:ext>
              </a:extLst>
            </p:cNvPr>
            <p:cNvSpPr>
              <a:spLocks noChangeArrowheads="1"/>
            </p:cNvSpPr>
            <p:nvPr/>
          </p:nvSpPr>
          <p:spPr bwMode="auto">
            <a:xfrm>
              <a:off x="4038600" y="3565525"/>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400" b="1" kern="0" dirty="0">
                  <a:solidFill>
                    <a:srgbClr val="000000"/>
                  </a:solidFill>
                  <a:latin typeface="+mn-lt"/>
                  <a:ea typeface="+mn-ea"/>
                  <a:cs typeface="+mn-ea"/>
                  <a:sym typeface="+mn-lt"/>
                </a:rPr>
                <a:t>V</a:t>
              </a:r>
              <a:r>
                <a:rPr lang="en-US" altLang="zh-CN" sz="2400" b="1" kern="0" baseline="-25000" dirty="0">
                  <a:solidFill>
                    <a:srgbClr val="000000"/>
                  </a:solidFill>
                  <a:latin typeface="+mn-lt"/>
                  <a:ea typeface="+mn-ea"/>
                  <a:cs typeface="+mn-ea"/>
                  <a:sym typeface="+mn-lt"/>
                </a:rPr>
                <a:t>1</a:t>
              </a:r>
              <a:endParaRPr lang="en-US" altLang="zh-CN" sz="2400" b="1" kern="0" baseline="-25000" noProof="1">
                <a:solidFill>
                  <a:srgbClr val="000000"/>
                </a:solidFill>
                <a:latin typeface="+mn-lt"/>
                <a:ea typeface="+mn-ea"/>
                <a:cs typeface="+mn-ea"/>
                <a:sym typeface="+mn-lt"/>
              </a:endParaRPr>
            </a:p>
          </p:txBody>
        </p:sp>
        <p:sp>
          <p:nvSpPr>
            <p:cNvPr id="48" name="Text Box 7">
              <a:extLst>
                <a:ext uri="{FF2B5EF4-FFF2-40B4-BE49-F238E27FC236}">
                  <a16:creationId xmlns:a16="http://schemas.microsoft.com/office/drawing/2014/main" id="{CC11FF2B-EAC7-4F36-8AE6-016545FCAE45}"/>
                </a:ext>
              </a:extLst>
            </p:cNvPr>
            <p:cNvSpPr txBox="1">
              <a:spLocks noChangeArrowheads="1"/>
            </p:cNvSpPr>
            <p:nvPr/>
          </p:nvSpPr>
          <p:spPr bwMode="auto">
            <a:xfrm>
              <a:off x="3886200" y="4937125"/>
              <a:ext cx="609600" cy="52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60</a:t>
              </a:r>
            </a:p>
          </p:txBody>
        </p:sp>
        <p:sp>
          <p:nvSpPr>
            <p:cNvPr id="49" name="Text Box 8">
              <a:extLst>
                <a:ext uri="{FF2B5EF4-FFF2-40B4-BE49-F238E27FC236}">
                  <a16:creationId xmlns:a16="http://schemas.microsoft.com/office/drawing/2014/main" id="{687C6620-571A-451A-921C-79E1505FC958}"/>
                </a:ext>
              </a:extLst>
            </p:cNvPr>
            <p:cNvSpPr txBox="1">
              <a:spLocks noChangeArrowheads="1"/>
            </p:cNvSpPr>
            <p:nvPr/>
          </p:nvSpPr>
          <p:spPr bwMode="auto">
            <a:xfrm>
              <a:off x="1981200" y="3870325"/>
              <a:ext cx="609600" cy="52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80</a:t>
              </a:r>
            </a:p>
          </p:txBody>
        </p:sp>
        <p:sp>
          <p:nvSpPr>
            <p:cNvPr id="50" name="Text Box 9">
              <a:extLst>
                <a:ext uri="{FF2B5EF4-FFF2-40B4-BE49-F238E27FC236}">
                  <a16:creationId xmlns:a16="http://schemas.microsoft.com/office/drawing/2014/main" id="{A5F95076-F590-4A03-B613-75D1E4B0DBB8}"/>
                </a:ext>
              </a:extLst>
            </p:cNvPr>
            <p:cNvSpPr txBox="1">
              <a:spLocks noChangeArrowheads="1"/>
            </p:cNvSpPr>
            <p:nvPr/>
          </p:nvSpPr>
          <p:spPr bwMode="auto">
            <a:xfrm>
              <a:off x="5486400" y="3870325"/>
              <a:ext cx="609600" cy="52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70</a:t>
              </a:r>
            </a:p>
          </p:txBody>
        </p:sp>
        <p:sp>
          <p:nvSpPr>
            <p:cNvPr id="51" name="Line 10">
              <a:extLst>
                <a:ext uri="{FF2B5EF4-FFF2-40B4-BE49-F238E27FC236}">
                  <a16:creationId xmlns:a16="http://schemas.microsoft.com/office/drawing/2014/main" id="{41DEEB08-8455-49FB-B4E0-36085792D63B}"/>
                </a:ext>
              </a:extLst>
            </p:cNvPr>
            <p:cNvSpPr>
              <a:spLocks noChangeShapeType="1"/>
            </p:cNvSpPr>
            <p:nvPr/>
          </p:nvSpPr>
          <p:spPr bwMode="auto">
            <a:xfrm>
              <a:off x="4800600" y="4860925"/>
              <a:ext cx="1295400" cy="0"/>
            </a:xfrm>
            <a:prstGeom prst="line">
              <a:avLst/>
            </a:prstGeom>
            <a:noFill/>
            <a:ln w="9525">
              <a:solidFill>
                <a:srgbClr val="FFCF0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52" name="Freeform 11">
              <a:extLst>
                <a:ext uri="{FF2B5EF4-FFF2-40B4-BE49-F238E27FC236}">
                  <a16:creationId xmlns:a16="http://schemas.microsoft.com/office/drawing/2014/main" id="{735DFFE4-955A-49E4-875F-51FB2F46118E}"/>
                </a:ext>
              </a:extLst>
            </p:cNvPr>
            <p:cNvSpPr>
              <a:spLocks noChangeArrowheads="1"/>
            </p:cNvSpPr>
            <p:nvPr/>
          </p:nvSpPr>
          <p:spPr bwMode="auto">
            <a:xfrm>
              <a:off x="2057400" y="4175125"/>
              <a:ext cx="685800" cy="533400"/>
            </a:xfrm>
            <a:custGeom>
              <a:avLst/>
              <a:gdLst>
                <a:gd name="T0" fmla="*/ 0 w 432"/>
                <a:gd name="T1" fmla="*/ 2147483646 h 336"/>
                <a:gd name="T2" fmla="*/ 2147483646 w 432"/>
                <a:gd name="T3" fmla="*/ 2147483646 h 336"/>
                <a:gd name="T4" fmla="*/ 2147483646 w 432"/>
                <a:gd name="T5" fmla="*/ 2147483646 h 336"/>
                <a:gd name="T6" fmla="*/ 2147483646 w 432"/>
                <a:gd name="T7" fmla="*/ 0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336">
                  <a:moveTo>
                    <a:pt x="0" y="336"/>
                  </a:moveTo>
                  <a:cubicBezTo>
                    <a:pt x="140" y="336"/>
                    <a:pt x="280" y="336"/>
                    <a:pt x="336" y="288"/>
                  </a:cubicBezTo>
                  <a:cubicBezTo>
                    <a:pt x="392" y="240"/>
                    <a:pt x="320" y="96"/>
                    <a:pt x="336" y="48"/>
                  </a:cubicBezTo>
                  <a:cubicBezTo>
                    <a:pt x="352" y="0"/>
                    <a:pt x="408" y="8"/>
                    <a:pt x="432" y="0"/>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53" name="Line 12">
              <a:extLst>
                <a:ext uri="{FF2B5EF4-FFF2-40B4-BE49-F238E27FC236}">
                  <a16:creationId xmlns:a16="http://schemas.microsoft.com/office/drawing/2014/main" id="{8C3688B3-D0B1-47E0-8724-D1D9575C6F1B}"/>
                </a:ext>
              </a:extLst>
            </p:cNvPr>
            <p:cNvSpPr>
              <a:spLocks noChangeShapeType="1"/>
            </p:cNvSpPr>
            <p:nvPr/>
          </p:nvSpPr>
          <p:spPr bwMode="auto">
            <a:xfrm>
              <a:off x="2667000" y="4175125"/>
              <a:ext cx="152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54" name="Line 13">
              <a:extLst>
                <a:ext uri="{FF2B5EF4-FFF2-40B4-BE49-F238E27FC236}">
                  <a16:creationId xmlns:a16="http://schemas.microsoft.com/office/drawing/2014/main" id="{3A505524-EDE6-477F-A08E-3FBBD0F60EBC}"/>
                </a:ext>
              </a:extLst>
            </p:cNvPr>
            <p:cNvSpPr>
              <a:spLocks noChangeShapeType="1"/>
            </p:cNvSpPr>
            <p:nvPr/>
          </p:nvSpPr>
          <p:spPr bwMode="auto">
            <a:xfrm>
              <a:off x="3733800" y="3717925"/>
              <a:ext cx="304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55" name="Freeform 14">
              <a:extLst>
                <a:ext uri="{FF2B5EF4-FFF2-40B4-BE49-F238E27FC236}">
                  <a16:creationId xmlns:a16="http://schemas.microsoft.com/office/drawing/2014/main" id="{AEC78F8D-4B70-479C-9B4E-B2FF220AB4AC}"/>
                </a:ext>
              </a:extLst>
            </p:cNvPr>
            <p:cNvSpPr>
              <a:spLocks noChangeArrowheads="1"/>
            </p:cNvSpPr>
            <p:nvPr/>
          </p:nvSpPr>
          <p:spPr bwMode="auto">
            <a:xfrm>
              <a:off x="3416300" y="3641725"/>
              <a:ext cx="317500" cy="228600"/>
            </a:xfrm>
            <a:custGeom>
              <a:avLst/>
              <a:gdLst>
                <a:gd name="T0" fmla="*/ 2147483646 w 200"/>
                <a:gd name="T1" fmla="*/ 2147483646 h 144"/>
                <a:gd name="T2" fmla="*/ 2147483646 w 200"/>
                <a:gd name="T3" fmla="*/ 0 h 144"/>
                <a:gd name="T4" fmla="*/ 2147483646 w 200"/>
                <a:gd name="T5" fmla="*/ 2147483646 h 144"/>
                <a:gd name="T6" fmla="*/ 2147483646 w 200"/>
                <a:gd name="T7" fmla="*/ 2147483646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144">
                  <a:moveTo>
                    <a:pt x="200" y="48"/>
                  </a:moveTo>
                  <a:cubicBezTo>
                    <a:pt x="144" y="24"/>
                    <a:pt x="88" y="0"/>
                    <a:pt x="56" y="0"/>
                  </a:cubicBezTo>
                  <a:cubicBezTo>
                    <a:pt x="24" y="0"/>
                    <a:pt x="16" y="24"/>
                    <a:pt x="8" y="48"/>
                  </a:cubicBezTo>
                  <a:cubicBezTo>
                    <a:pt x="0" y="72"/>
                    <a:pt x="8" y="136"/>
                    <a:pt x="8" y="144"/>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56" name="Freeform 15">
              <a:extLst>
                <a:ext uri="{FF2B5EF4-FFF2-40B4-BE49-F238E27FC236}">
                  <a16:creationId xmlns:a16="http://schemas.microsoft.com/office/drawing/2014/main" id="{763DF77C-EA1F-48D0-AB92-5F0A2D5FA47E}"/>
                </a:ext>
              </a:extLst>
            </p:cNvPr>
            <p:cNvSpPr>
              <a:spLocks noChangeArrowheads="1"/>
            </p:cNvSpPr>
            <p:nvPr/>
          </p:nvSpPr>
          <p:spPr bwMode="auto">
            <a:xfrm>
              <a:off x="4419600" y="3705225"/>
              <a:ext cx="762000" cy="177800"/>
            </a:xfrm>
            <a:custGeom>
              <a:avLst/>
              <a:gdLst>
                <a:gd name="T0" fmla="*/ 0 w 480"/>
                <a:gd name="T1" fmla="*/ 2147483646 h 112"/>
                <a:gd name="T2" fmla="*/ 2147483646 w 480"/>
                <a:gd name="T3" fmla="*/ 2147483646 h 112"/>
                <a:gd name="T4" fmla="*/ 2147483646 w 480"/>
                <a:gd name="T5" fmla="*/ 2147483646 h 112"/>
                <a:gd name="T6" fmla="*/ 2147483646 w 480"/>
                <a:gd name="T7" fmla="*/ 2147483646 h 112"/>
                <a:gd name="T8" fmla="*/ 2147483646 w 480"/>
                <a:gd name="T9" fmla="*/ 2147483646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 h="112">
                  <a:moveTo>
                    <a:pt x="0" y="56"/>
                  </a:moveTo>
                  <a:cubicBezTo>
                    <a:pt x="88" y="84"/>
                    <a:pt x="176" y="112"/>
                    <a:pt x="240" y="104"/>
                  </a:cubicBezTo>
                  <a:cubicBezTo>
                    <a:pt x="304" y="96"/>
                    <a:pt x="352" y="16"/>
                    <a:pt x="384" y="8"/>
                  </a:cubicBezTo>
                  <a:cubicBezTo>
                    <a:pt x="416" y="0"/>
                    <a:pt x="416" y="40"/>
                    <a:pt x="432" y="56"/>
                  </a:cubicBezTo>
                  <a:cubicBezTo>
                    <a:pt x="448" y="72"/>
                    <a:pt x="472" y="96"/>
                    <a:pt x="480" y="104"/>
                  </a:cubicBezTo>
                </a:path>
              </a:pathLst>
            </a:cu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57" name="Line 16">
              <a:extLst>
                <a:ext uri="{FF2B5EF4-FFF2-40B4-BE49-F238E27FC236}">
                  <a16:creationId xmlns:a16="http://schemas.microsoft.com/office/drawing/2014/main" id="{731F82E5-FF4B-4E34-9A3A-3EEDB3F82F25}"/>
                </a:ext>
              </a:extLst>
            </p:cNvPr>
            <p:cNvSpPr>
              <a:spLocks noChangeShapeType="1"/>
            </p:cNvSpPr>
            <p:nvPr/>
          </p:nvSpPr>
          <p:spPr bwMode="auto">
            <a:xfrm>
              <a:off x="5181600" y="3870325"/>
              <a:ext cx="76200" cy="76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58" name="Line 17">
              <a:extLst>
                <a:ext uri="{FF2B5EF4-FFF2-40B4-BE49-F238E27FC236}">
                  <a16:creationId xmlns:a16="http://schemas.microsoft.com/office/drawing/2014/main" id="{05DE2188-ED13-4525-B781-C1E54FBDC0BA}"/>
                </a:ext>
              </a:extLst>
            </p:cNvPr>
            <p:cNvSpPr>
              <a:spLocks noChangeShapeType="1"/>
            </p:cNvSpPr>
            <p:nvPr/>
          </p:nvSpPr>
          <p:spPr bwMode="auto">
            <a:xfrm>
              <a:off x="5791200" y="4479925"/>
              <a:ext cx="228600" cy="2286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59" name="Line 18">
              <a:extLst>
                <a:ext uri="{FF2B5EF4-FFF2-40B4-BE49-F238E27FC236}">
                  <a16:creationId xmlns:a16="http://schemas.microsoft.com/office/drawing/2014/main" id="{6A73FEFE-0BC7-4659-BCAA-69BF33C179A2}"/>
                </a:ext>
              </a:extLst>
            </p:cNvPr>
            <p:cNvSpPr>
              <a:spLocks noChangeShapeType="1"/>
            </p:cNvSpPr>
            <p:nvPr/>
          </p:nvSpPr>
          <p:spPr bwMode="auto">
            <a:xfrm flipV="1">
              <a:off x="2895600" y="3870325"/>
              <a:ext cx="381000" cy="304800"/>
            </a:xfrm>
            <a:prstGeom prst="line">
              <a:avLst/>
            </a:prstGeom>
            <a:noFill/>
            <a:ln w="38100">
              <a:solidFill>
                <a:srgbClr val="FF6600"/>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60" name="Line 19">
              <a:extLst>
                <a:ext uri="{FF2B5EF4-FFF2-40B4-BE49-F238E27FC236}">
                  <a16:creationId xmlns:a16="http://schemas.microsoft.com/office/drawing/2014/main" id="{DA19F2A9-AD6F-4C8A-B870-20FA796B8FF6}"/>
                </a:ext>
              </a:extLst>
            </p:cNvPr>
            <p:cNvSpPr>
              <a:spLocks noChangeShapeType="1"/>
            </p:cNvSpPr>
            <p:nvPr/>
          </p:nvSpPr>
          <p:spPr bwMode="auto">
            <a:xfrm>
              <a:off x="5257800" y="4022725"/>
              <a:ext cx="304800" cy="304800"/>
            </a:xfrm>
            <a:prstGeom prst="line">
              <a:avLst/>
            </a:prstGeom>
            <a:noFill/>
            <a:ln w="38100">
              <a:solidFill>
                <a:srgbClr val="FF6600"/>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pPr>
              <a:endParaRPr lang="zh-CN" altLang="en-US" sz="2400" b="1">
                <a:solidFill>
                  <a:srgbClr val="000000"/>
                </a:solidFill>
                <a:cs typeface="+mn-ea"/>
                <a:sym typeface="+mn-lt"/>
              </a:endParaRPr>
            </a:p>
          </p:txBody>
        </p:sp>
        <p:sp>
          <p:nvSpPr>
            <p:cNvPr id="61" name="Line 20">
              <a:extLst>
                <a:ext uri="{FF2B5EF4-FFF2-40B4-BE49-F238E27FC236}">
                  <a16:creationId xmlns:a16="http://schemas.microsoft.com/office/drawing/2014/main" id="{DCA74A02-6B6F-4BBC-BB55-76CA9777D483}"/>
                </a:ext>
              </a:extLst>
            </p:cNvPr>
            <p:cNvSpPr>
              <a:spLocks noChangeShapeType="1"/>
            </p:cNvSpPr>
            <p:nvPr/>
          </p:nvSpPr>
          <p:spPr bwMode="auto">
            <a:xfrm>
              <a:off x="2133600" y="4860925"/>
              <a:ext cx="1371600" cy="0"/>
            </a:xfrm>
            <a:prstGeom prst="line">
              <a:avLst/>
            </a:prstGeom>
            <a:noFill/>
            <a:ln w="9525">
              <a:solidFill>
                <a:srgbClr val="FFCF0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62" name="Line 21">
              <a:extLst>
                <a:ext uri="{FF2B5EF4-FFF2-40B4-BE49-F238E27FC236}">
                  <a16:creationId xmlns:a16="http://schemas.microsoft.com/office/drawing/2014/main" id="{7EDDCC9E-4348-4895-A837-E7A2FC41C1AC}"/>
                </a:ext>
              </a:extLst>
            </p:cNvPr>
            <p:cNvSpPr>
              <a:spLocks noChangeShapeType="1"/>
            </p:cNvSpPr>
            <p:nvPr/>
          </p:nvSpPr>
          <p:spPr bwMode="auto">
            <a:xfrm>
              <a:off x="3657600" y="4860925"/>
              <a:ext cx="990600" cy="0"/>
            </a:xfrm>
            <a:prstGeom prst="line">
              <a:avLst/>
            </a:prstGeom>
            <a:noFill/>
            <a:ln w="9525">
              <a:solidFill>
                <a:srgbClr val="FFCF01"/>
              </a:solidFill>
              <a:prstDash val="dash"/>
              <a:round/>
              <a:headEnd/>
              <a:tailEn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grpSp>
    </p:spTree>
    <p:extLst>
      <p:ext uri="{BB962C8B-B14F-4D97-AF65-F5344CB8AC3E}">
        <p14:creationId xmlns:p14="http://schemas.microsoft.com/office/powerpoint/2010/main" val="288695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DF7C4A20-F2E1-40C9-A42C-5754C72E03C7}"/>
              </a:ext>
            </a:extLst>
          </p:cNvPr>
          <p:cNvSpPr txBox="1">
            <a:spLocks noChangeArrowheads="1"/>
          </p:cNvSpPr>
          <p:nvPr/>
        </p:nvSpPr>
        <p:spPr bwMode="auto">
          <a:xfrm>
            <a:off x="1083168" y="3687804"/>
            <a:ext cx="8705850" cy="273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zh-CN" altLang="en-US" sz="2200" b="1" dirty="0">
                <a:solidFill>
                  <a:srgbClr val="000000"/>
                </a:solidFill>
                <a:latin typeface="+mn-lt"/>
                <a:ea typeface="+mn-ea"/>
                <a:cs typeface="+mn-ea"/>
                <a:sym typeface="+mn-lt"/>
              </a:rPr>
              <a:t>计算最短路径算法：</a:t>
            </a:r>
          </a:p>
          <a:p>
            <a:pPr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for(k=0;k&lt;</a:t>
            </a:r>
            <a:r>
              <a:rPr lang="en-US" altLang="zh-CN" sz="2200" b="1" dirty="0" err="1">
                <a:solidFill>
                  <a:srgbClr val="000000"/>
                </a:solidFill>
                <a:latin typeface="+mn-lt"/>
                <a:ea typeface="+mn-ea"/>
                <a:cs typeface="+mn-ea"/>
                <a:sym typeface="+mn-lt"/>
              </a:rPr>
              <a:t>N;k</a:t>
            </a:r>
            <a:r>
              <a:rPr lang="en-US" altLang="zh-CN" sz="2200" b="1" dirty="0">
                <a:solidFill>
                  <a:srgbClr val="000000"/>
                </a:solidFill>
                <a:latin typeface="+mn-lt"/>
                <a:ea typeface="+mn-ea"/>
                <a:cs typeface="+mn-ea"/>
                <a:sym typeface="+mn-lt"/>
              </a:rPr>
              <a:t>++)       //</a:t>
            </a:r>
            <a:r>
              <a:rPr lang="zh-CN" altLang="en-US" sz="2200" b="1" dirty="0">
                <a:solidFill>
                  <a:srgbClr val="000000"/>
                </a:solidFill>
                <a:latin typeface="+mn-lt"/>
                <a:ea typeface="+mn-ea"/>
                <a:cs typeface="+mn-ea"/>
                <a:sym typeface="+mn-lt"/>
              </a:rPr>
              <a:t>依次选定中间顶点</a:t>
            </a:r>
            <a:r>
              <a:rPr lang="en-US" altLang="zh-CN" sz="2200" b="1" dirty="0">
                <a:solidFill>
                  <a:srgbClr val="000000"/>
                </a:solidFill>
                <a:latin typeface="+mn-lt"/>
                <a:ea typeface="+mn-ea"/>
                <a:cs typeface="+mn-ea"/>
                <a:sym typeface="+mn-lt"/>
              </a:rPr>
              <a:t>V</a:t>
            </a:r>
            <a:r>
              <a:rPr lang="en-US" altLang="zh-CN" sz="2200" b="1" baseline="-25000" dirty="0">
                <a:solidFill>
                  <a:srgbClr val="000000"/>
                </a:solidFill>
                <a:latin typeface="+mn-lt"/>
                <a:ea typeface="+mn-ea"/>
                <a:cs typeface="+mn-ea"/>
                <a:sym typeface="+mn-lt"/>
              </a:rPr>
              <a:t>0</a:t>
            </a:r>
            <a:r>
              <a:rPr lang="en-US" altLang="zh-CN" sz="2200" b="1" dirty="0">
                <a:solidFill>
                  <a:srgbClr val="000000"/>
                </a:solidFill>
                <a:latin typeface="+mn-lt"/>
                <a:ea typeface="+mn-ea"/>
                <a:cs typeface="+mn-ea"/>
                <a:sym typeface="+mn-lt"/>
              </a:rPr>
              <a:t>,V</a:t>
            </a:r>
            <a:r>
              <a:rPr lang="en-US" altLang="zh-CN" sz="2200" b="1" baseline="-25000" dirty="0">
                <a:solidFill>
                  <a:srgbClr val="000000"/>
                </a:solidFill>
                <a:latin typeface="+mn-lt"/>
                <a:ea typeface="+mn-ea"/>
                <a:cs typeface="+mn-ea"/>
                <a:sym typeface="+mn-lt"/>
              </a:rPr>
              <a:t>1</a:t>
            </a:r>
            <a:r>
              <a:rPr lang="en-US" altLang="zh-CN" sz="2200" b="1" dirty="0">
                <a:solidFill>
                  <a:srgbClr val="000000"/>
                </a:solidFill>
                <a:latin typeface="+mn-lt"/>
                <a:ea typeface="+mn-ea"/>
                <a:cs typeface="+mn-ea"/>
                <a:sym typeface="+mn-lt"/>
              </a:rPr>
              <a:t>,…V</a:t>
            </a:r>
            <a:r>
              <a:rPr lang="en-US" altLang="zh-CN" sz="2200" b="1" baseline="-25000" dirty="0">
                <a:solidFill>
                  <a:srgbClr val="000000"/>
                </a:solidFill>
                <a:latin typeface="+mn-lt"/>
                <a:ea typeface="+mn-ea"/>
                <a:cs typeface="+mn-ea"/>
                <a:sym typeface="+mn-lt"/>
              </a:rPr>
              <a:t>n-1</a:t>
            </a:r>
          </a:p>
          <a:p>
            <a:pPr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     for(</a:t>
            </a:r>
            <a:r>
              <a:rPr lang="en-US" altLang="zh-CN" sz="2200" b="1" dirty="0" err="1">
                <a:solidFill>
                  <a:srgbClr val="000000"/>
                </a:solidFill>
                <a:latin typeface="+mn-lt"/>
                <a:ea typeface="+mn-ea"/>
                <a:cs typeface="+mn-ea"/>
                <a:sym typeface="+mn-lt"/>
              </a:rPr>
              <a:t>i</a:t>
            </a:r>
            <a:r>
              <a:rPr lang="en-US" altLang="zh-CN" sz="2200" b="1" dirty="0">
                <a:solidFill>
                  <a:srgbClr val="000000"/>
                </a:solidFill>
                <a:latin typeface="+mn-lt"/>
                <a:ea typeface="+mn-ea"/>
                <a:cs typeface="+mn-ea"/>
                <a:sym typeface="+mn-lt"/>
              </a:rPr>
              <a:t>=0; </a:t>
            </a:r>
            <a:r>
              <a:rPr lang="en-US" altLang="zh-CN" sz="2200" b="1" dirty="0" err="1">
                <a:solidFill>
                  <a:srgbClr val="000000"/>
                </a:solidFill>
                <a:latin typeface="+mn-lt"/>
                <a:ea typeface="+mn-ea"/>
                <a:cs typeface="+mn-ea"/>
                <a:sym typeface="+mn-lt"/>
              </a:rPr>
              <a:t>i</a:t>
            </a:r>
            <a:r>
              <a:rPr lang="en-US" altLang="zh-CN" sz="2200" b="1" dirty="0">
                <a:solidFill>
                  <a:srgbClr val="000000"/>
                </a:solidFill>
                <a:latin typeface="+mn-lt"/>
                <a:ea typeface="+mn-ea"/>
                <a:cs typeface="+mn-ea"/>
                <a:sym typeface="+mn-lt"/>
              </a:rPr>
              <a:t>&lt;</a:t>
            </a:r>
            <a:r>
              <a:rPr lang="en-US" altLang="zh-CN" sz="2200" b="1" dirty="0" err="1">
                <a:solidFill>
                  <a:srgbClr val="000000"/>
                </a:solidFill>
                <a:latin typeface="+mn-lt"/>
                <a:ea typeface="+mn-ea"/>
                <a:cs typeface="+mn-ea"/>
                <a:sym typeface="+mn-lt"/>
              </a:rPr>
              <a:t>N;i</a:t>
            </a:r>
            <a:r>
              <a:rPr lang="en-US" altLang="zh-CN" sz="2200" b="1" dirty="0">
                <a:solidFill>
                  <a:srgbClr val="000000"/>
                </a:solidFill>
                <a:latin typeface="+mn-lt"/>
                <a:ea typeface="+mn-ea"/>
                <a:cs typeface="+mn-ea"/>
                <a:sym typeface="+mn-lt"/>
              </a:rPr>
              <a:t>++)     //</a:t>
            </a:r>
            <a:r>
              <a:rPr lang="en-US" altLang="zh-CN" sz="2200" b="1" dirty="0" err="1">
                <a:solidFill>
                  <a:srgbClr val="000000"/>
                </a:solidFill>
                <a:latin typeface="+mn-lt"/>
                <a:ea typeface="+mn-ea"/>
                <a:cs typeface="+mn-ea"/>
                <a:sym typeface="+mn-lt"/>
              </a:rPr>
              <a:t>i,j</a:t>
            </a:r>
            <a:r>
              <a:rPr lang="zh-CN" altLang="en-US" sz="2200" b="1" dirty="0">
                <a:solidFill>
                  <a:srgbClr val="000000"/>
                </a:solidFill>
                <a:latin typeface="+mn-lt"/>
                <a:ea typeface="+mn-ea"/>
                <a:cs typeface="+mn-ea"/>
                <a:sym typeface="+mn-lt"/>
              </a:rPr>
              <a:t>配合处理所有顶点</a:t>
            </a:r>
            <a:r>
              <a:rPr lang="en-US" altLang="zh-CN" sz="2200" b="1" dirty="0" err="1">
                <a:solidFill>
                  <a:srgbClr val="000000"/>
                </a:solidFill>
                <a:latin typeface="+mn-lt"/>
                <a:ea typeface="+mn-ea"/>
                <a:cs typeface="+mn-ea"/>
                <a:sym typeface="+mn-lt"/>
              </a:rPr>
              <a:t>V</a:t>
            </a:r>
            <a:r>
              <a:rPr lang="en-US" altLang="zh-CN" sz="2200" b="1" baseline="-25000" dirty="0" err="1">
                <a:solidFill>
                  <a:srgbClr val="000000"/>
                </a:solidFill>
                <a:latin typeface="+mn-lt"/>
                <a:ea typeface="+mn-ea"/>
                <a:cs typeface="+mn-ea"/>
                <a:sym typeface="+mn-lt"/>
              </a:rPr>
              <a:t>i</a:t>
            </a:r>
            <a:r>
              <a:rPr lang="en-US" altLang="zh-CN" sz="2200" b="1" dirty="0" err="1">
                <a:solidFill>
                  <a:srgbClr val="000000"/>
                </a:solidFill>
                <a:latin typeface="+mn-lt"/>
                <a:ea typeface="+mn-ea"/>
                <a:cs typeface="+mn-ea"/>
                <a:sym typeface="+mn-lt"/>
              </a:rPr>
              <a:t>,V</a:t>
            </a:r>
            <a:r>
              <a:rPr lang="en-US" altLang="zh-CN" sz="2200" b="1" baseline="-25000" dirty="0" err="1">
                <a:solidFill>
                  <a:srgbClr val="000000"/>
                </a:solidFill>
                <a:latin typeface="+mn-lt"/>
                <a:ea typeface="+mn-ea"/>
                <a:cs typeface="+mn-ea"/>
                <a:sym typeface="+mn-lt"/>
              </a:rPr>
              <a:t>j</a:t>
            </a:r>
            <a:endParaRPr lang="en-US" altLang="zh-CN" sz="2200" b="1" baseline="-25000" dirty="0">
              <a:solidFill>
                <a:srgbClr val="000000"/>
              </a:solidFill>
              <a:latin typeface="+mn-lt"/>
              <a:ea typeface="+mn-ea"/>
              <a:cs typeface="+mn-ea"/>
              <a:sym typeface="+mn-lt"/>
            </a:endParaRPr>
          </a:p>
          <a:p>
            <a:pPr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          for(j=0; j&lt;</a:t>
            </a:r>
            <a:r>
              <a:rPr lang="en-US" altLang="zh-CN" sz="2200" b="1" dirty="0" err="1">
                <a:solidFill>
                  <a:srgbClr val="000000"/>
                </a:solidFill>
                <a:latin typeface="+mn-lt"/>
                <a:ea typeface="+mn-ea"/>
                <a:cs typeface="+mn-ea"/>
                <a:sym typeface="+mn-lt"/>
              </a:rPr>
              <a:t>N;j</a:t>
            </a:r>
            <a:r>
              <a:rPr lang="en-US" altLang="zh-CN" sz="2200" b="1" dirty="0">
                <a:solidFill>
                  <a:srgbClr val="000000"/>
                </a:solidFill>
                <a:latin typeface="+mn-lt"/>
                <a:ea typeface="+mn-ea"/>
                <a:cs typeface="+mn-ea"/>
                <a:sym typeface="+mn-lt"/>
              </a:rPr>
              <a:t>++)</a:t>
            </a:r>
          </a:p>
          <a:p>
            <a:pPr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                if (cost[</a:t>
            </a:r>
            <a:r>
              <a:rPr lang="en-US" altLang="zh-CN" sz="2200" b="1" dirty="0" err="1">
                <a:solidFill>
                  <a:srgbClr val="000000"/>
                </a:solidFill>
                <a:latin typeface="+mn-lt"/>
                <a:ea typeface="+mn-ea"/>
                <a:cs typeface="+mn-ea"/>
                <a:sym typeface="+mn-lt"/>
              </a:rPr>
              <a:t>i</a:t>
            </a:r>
            <a:r>
              <a:rPr lang="en-US" altLang="zh-CN" sz="2200" b="1" dirty="0">
                <a:solidFill>
                  <a:srgbClr val="000000"/>
                </a:solidFill>
                <a:latin typeface="+mn-lt"/>
                <a:ea typeface="+mn-ea"/>
                <a:cs typeface="+mn-ea"/>
                <a:sym typeface="+mn-lt"/>
              </a:rPr>
              <a:t>][j]&gt;cost[</a:t>
            </a:r>
            <a:r>
              <a:rPr lang="en-US" altLang="zh-CN" sz="2200" b="1" dirty="0" err="1">
                <a:solidFill>
                  <a:srgbClr val="000000"/>
                </a:solidFill>
                <a:latin typeface="+mn-lt"/>
                <a:ea typeface="+mn-ea"/>
                <a:cs typeface="+mn-ea"/>
                <a:sym typeface="+mn-lt"/>
              </a:rPr>
              <a:t>i</a:t>
            </a:r>
            <a:r>
              <a:rPr lang="en-US" altLang="zh-CN" sz="2200" b="1" dirty="0">
                <a:solidFill>
                  <a:srgbClr val="000000"/>
                </a:solidFill>
                <a:latin typeface="+mn-lt"/>
                <a:ea typeface="+mn-ea"/>
                <a:cs typeface="+mn-ea"/>
                <a:sym typeface="+mn-lt"/>
              </a:rPr>
              <a:t>][k]+cost[k][j])</a:t>
            </a:r>
          </a:p>
          <a:p>
            <a:pPr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                      cost[</a:t>
            </a:r>
            <a:r>
              <a:rPr lang="en-US" altLang="zh-CN" sz="2200" b="1" dirty="0" err="1">
                <a:solidFill>
                  <a:srgbClr val="000000"/>
                </a:solidFill>
                <a:latin typeface="+mn-lt"/>
                <a:ea typeface="+mn-ea"/>
                <a:cs typeface="+mn-ea"/>
                <a:sym typeface="+mn-lt"/>
              </a:rPr>
              <a:t>i</a:t>
            </a:r>
            <a:r>
              <a:rPr lang="en-US" altLang="zh-CN" sz="2200" b="1" dirty="0">
                <a:solidFill>
                  <a:srgbClr val="000000"/>
                </a:solidFill>
                <a:latin typeface="+mn-lt"/>
                <a:ea typeface="+mn-ea"/>
                <a:cs typeface="+mn-ea"/>
                <a:sym typeface="+mn-lt"/>
              </a:rPr>
              <a:t>][j]=cost[</a:t>
            </a:r>
            <a:r>
              <a:rPr lang="en-US" altLang="zh-CN" sz="2200" b="1" dirty="0" err="1">
                <a:solidFill>
                  <a:srgbClr val="000000"/>
                </a:solidFill>
                <a:latin typeface="+mn-lt"/>
                <a:ea typeface="+mn-ea"/>
                <a:cs typeface="+mn-ea"/>
                <a:sym typeface="+mn-lt"/>
              </a:rPr>
              <a:t>i</a:t>
            </a:r>
            <a:r>
              <a:rPr lang="en-US" altLang="zh-CN" sz="2200" b="1" dirty="0">
                <a:solidFill>
                  <a:srgbClr val="000000"/>
                </a:solidFill>
                <a:latin typeface="+mn-lt"/>
                <a:ea typeface="+mn-ea"/>
                <a:cs typeface="+mn-ea"/>
                <a:sym typeface="+mn-lt"/>
              </a:rPr>
              <a:t>][k]+cost[k][j]; //</a:t>
            </a:r>
            <a:r>
              <a:rPr lang="zh-CN" altLang="en-US" sz="2200" b="1" dirty="0">
                <a:solidFill>
                  <a:srgbClr val="000000"/>
                </a:solidFill>
                <a:latin typeface="+mn-lt"/>
                <a:ea typeface="+mn-ea"/>
                <a:cs typeface="+mn-ea"/>
                <a:sym typeface="+mn-lt"/>
              </a:rPr>
              <a:t>取较短路径</a:t>
            </a:r>
          </a:p>
        </p:txBody>
      </p:sp>
      <p:sp>
        <p:nvSpPr>
          <p:cNvPr id="5" name="Rectangle 3">
            <a:extLst>
              <a:ext uri="{FF2B5EF4-FFF2-40B4-BE49-F238E27FC236}">
                <a16:creationId xmlns:a16="http://schemas.microsoft.com/office/drawing/2014/main" id="{6B0128D3-B1CF-4B36-8542-654D81AE2FE7}"/>
              </a:ext>
            </a:extLst>
          </p:cNvPr>
          <p:cNvSpPr>
            <a:spLocks noChangeArrowheads="1"/>
          </p:cNvSpPr>
          <p:nvPr/>
        </p:nvSpPr>
        <p:spPr bwMode="auto">
          <a:xfrm>
            <a:off x="1083168" y="954748"/>
            <a:ext cx="8534400" cy="273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zh-CN" altLang="en-US" sz="2200" b="1" dirty="0">
                <a:solidFill>
                  <a:srgbClr val="000000"/>
                </a:solidFill>
                <a:latin typeface="+mn-lt"/>
                <a:ea typeface="+mn-ea"/>
                <a:cs typeface="+mn-ea"/>
                <a:sym typeface="+mn-lt"/>
              </a:rPr>
              <a:t>假定邻接矩阵为</a:t>
            </a:r>
            <a:r>
              <a:rPr lang="en-US" altLang="zh-CN" sz="2200" b="1" dirty="0">
                <a:solidFill>
                  <a:srgbClr val="000000"/>
                </a:solidFill>
                <a:latin typeface="+mn-lt"/>
                <a:ea typeface="+mn-ea"/>
                <a:cs typeface="+mn-ea"/>
                <a:sym typeface="+mn-lt"/>
              </a:rPr>
              <a:t>cost[N][N]</a:t>
            </a:r>
          </a:p>
          <a:p>
            <a:pPr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Floyd</a:t>
            </a:r>
            <a:r>
              <a:rPr lang="zh-CN" altLang="en-US" sz="2200" b="1" dirty="0">
                <a:solidFill>
                  <a:srgbClr val="000000"/>
                </a:solidFill>
                <a:latin typeface="+mn-lt"/>
                <a:ea typeface="+mn-ea"/>
                <a:cs typeface="+mn-ea"/>
                <a:sym typeface="+mn-lt"/>
              </a:rPr>
              <a:t>算法的基本思想是递推产生一个矩阵序列</a:t>
            </a:r>
            <a:r>
              <a:rPr lang="en-US" altLang="zh-CN" sz="2200" b="1" dirty="0">
                <a:solidFill>
                  <a:srgbClr val="000000"/>
                </a:solidFill>
                <a:latin typeface="+mn-lt"/>
                <a:ea typeface="+mn-ea"/>
                <a:cs typeface="+mn-ea"/>
                <a:sym typeface="+mn-lt"/>
              </a:rPr>
              <a:t>:</a:t>
            </a:r>
          </a:p>
          <a:p>
            <a:pPr lvl="1"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D</a:t>
            </a:r>
            <a:r>
              <a:rPr lang="en-US" altLang="zh-CN" sz="2200" b="1" baseline="30000" dirty="0">
                <a:solidFill>
                  <a:srgbClr val="000000"/>
                </a:solidFill>
                <a:latin typeface="+mn-lt"/>
                <a:ea typeface="+mn-ea"/>
                <a:cs typeface="+mn-ea"/>
                <a:sym typeface="+mn-lt"/>
              </a:rPr>
              <a:t>(-1)</a:t>
            </a:r>
            <a:r>
              <a:rPr lang="en-US" altLang="zh-CN" sz="2200" b="1" dirty="0">
                <a:solidFill>
                  <a:srgbClr val="000000"/>
                </a:solidFill>
                <a:latin typeface="+mn-lt"/>
                <a:ea typeface="+mn-ea"/>
                <a:cs typeface="+mn-ea"/>
                <a:sym typeface="+mn-lt"/>
              </a:rPr>
              <a:t>,D</a:t>
            </a:r>
            <a:r>
              <a:rPr lang="en-US" altLang="zh-CN" sz="2200" b="1" baseline="30000" dirty="0">
                <a:solidFill>
                  <a:srgbClr val="000000"/>
                </a:solidFill>
                <a:latin typeface="+mn-lt"/>
                <a:ea typeface="+mn-ea"/>
                <a:cs typeface="+mn-ea"/>
                <a:sym typeface="+mn-lt"/>
              </a:rPr>
              <a:t>(0)</a:t>
            </a:r>
            <a:r>
              <a:rPr lang="en-US" altLang="zh-CN" sz="2200" b="1" dirty="0">
                <a:solidFill>
                  <a:srgbClr val="000000"/>
                </a:solidFill>
                <a:latin typeface="+mn-lt"/>
                <a:ea typeface="+mn-ea"/>
                <a:cs typeface="+mn-ea"/>
                <a:sym typeface="+mn-lt"/>
              </a:rPr>
              <a:t>,D</a:t>
            </a:r>
            <a:r>
              <a:rPr lang="en-US" altLang="zh-CN" sz="2200" b="1" baseline="30000" dirty="0">
                <a:solidFill>
                  <a:srgbClr val="000000"/>
                </a:solidFill>
                <a:latin typeface="+mn-lt"/>
                <a:ea typeface="+mn-ea"/>
                <a:cs typeface="+mn-ea"/>
                <a:sym typeface="+mn-lt"/>
              </a:rPr>
              <a:t>(1)</a:t>
            </a:r>
            <a:r>
              <a:rPr lang="en-US" altLang="zh-CN" sz="2200" b="1" dirty="0">
                <a:solidFill>
                  <a:srgbClr val="000000"/>
                </a:solidFill>
                <a:latin typeface="+mn-lt"/>
                <a:ea typeface="+mn-ea"/>
                <a:cs typeface="+mn-ea"/>
                <a:sym typeface="+mn-lt"/>
              </a:rPr>
              <a:t>,…..,D</a:t>
            </a:r>
            <a:r>
              <a:rPr lang="en-US" altLang="zh-CN" sz="2200" b="1" baseline="30000" dirty="0">
                <a:solidFill>
                  <a:srgbClr val="000000"/>
                </a:solidFill>
                <a:latin typeface="+mn-lt"/>
                <a:ea typeface="+mn-ea"/>
                <a:cs typeface="+mn-ea"/>
                <a:sym typeface="+mn-lt"/>
              </a:rPr>
              <a:t>(k)</a:t>
            </a:r>
            <a:r>
              <a:rPr lang="en-US" altLang="zh-CN" sz="2200" b="1" dirty="0">
                <a:solidFill>
                  <a:srgbClr val="000000"/>
                </a:solidFill>
                <a:latin typeface="+mn-lt"/>
                <a:ea typeface="+mn-ea"/>
                <a:cs typeface="+mn-ea"/>
                <a:sym typeface="+mn-lt"/>
              </a:rPr>
              <a:t>,….D</a:t>
            </a:r>
            <a:r>
              <a:rPr lang="en-US" altLang="zh-CN" sz="2200" b="1" baseline="30000" dirty="0">
                <a:solidFill>
                  <a:srgbClr val="000000"/>
                </a:solidFill>
                <a:latin typeface="+mn-lt"/>
                <a:ea typeface="+mn-ea"/>
                <a:cs typeface="+mn-ea"/>
                <a:sym typeface="+mn-lt"/>
              </a:rPr>
              <a:t>(n-1)</a:t>
            </a:r>
          </a:p>
          <a:p>
            <a:pPr lvl="1"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D</a:t>
            </a:r>
            <a:r>
              <a:rPr lang="en-US" altLang="zh-CN" sz="2200" b="1" baseline="30000" dirty="0">
                <a:solidFill>
                  <a:srgbClr val="000000"/>
                </a:solidFill>
                <a:latin typeface="+mn-lt"/>
                <a:ea typeface="+mn-ea"/>
                <a:cs typeface="+mn-ea"/>
                <a:sym typeface="+mn-lt"/>
              </a:rPr>
              <a:t>(-1) </a:t>
            </a:r>
            <a:r>
              <a:rPr lang="en-US" altLang="zh-CN" sz="2200" b="1" dirty="0">
                <a:solidFill>
                  <a:srgbClr val="000000"/>
                </a:solidFill>
                <a:latin typeface="+mn-lt"/>
                <a:ea typeface="+mn-ea"/>
                <a:cs typeface="+mn-ea"/>
                <a:sym typeface="+mn-lt"/>
              </a:rPr>
              <a:t>[</a:t>
            </a:r>
            <a:r>
              <a:rPr lang="en-US" altLang="zh-CN" sz="2200" b="1" dirty="0" err="1">
                <a:solidFill>
                  <a:srgbClr val="000000"/>
                </a:solidFill>
                <a:latin typeface="+mn-lt"/>
                <a:ea typeface="+mn-ea"/>
                <a:cs typeface="+mn-ea"/>
                <a:sym typeface="+mn-lt"/>
              </a:rPr>
              <a:t>i</a:t>
            </a:r>
            <a:r>
              <a:rPr lang="en-US" altLang="zh-CN" sz="2200" b="1" dirty="0">
                <a:solidFill>
                  <a:srgbClr val="000000"/>
                </a:solidFill>
                <a:latin typeface="+mn-lt"/>
                <a:ea typeface="+mn-ea"/>
                <a:cs typeface="+mn-ea"/>
                <a:sym typeface="+mn-lt"/>
              </a:rPr>
              <a:t>][j]</a:t>
            </a:r>
            <a:r>
              <a:rPr lang="en-US" altLang="zh-CN" sz="2200" b="1" baseline="30000" dirty="0">
                <a:solidFill>
                  <a:srgbClr val="000000"/>
                </a:solidFill>
                <a:latin typeface="+mn-lt"/>
                <a:ea typeface="+mn-ea"/>
                <a:cs typeface="+mn-ea"/>
                <a:sym typeface="+mn-lt"/>
              </a:rPr>
              <a:t> </a:t>
            </a:r>
            <a:r>
              <a:rPr lang="en-US" altLang="zh-CN" sz="2200" b="1" dirty="0">
                <a:solidFill>
                  <a:srgbClr val="000000"/>
                </a:solidFill>
                <a:latin typeface="+mn-lt"/>
                <a:ea typeface="+mn-ea"/>
                <a:cs typeface="+mn-ea"/>
                <a:sym typeface="+mn-lt"/>
              </a:rPr>
              <a:t>= </a:t>
            </a:r>
            <a:r>
              <a:rPr lang="en-US" altLang="zh-CN" sz="2200" b="1" dirty="0" err="1">
                <a:solidFill>
                  <a:srgbClr val="000000"/>
                </a:solidFill>
                <a:latin typeface="+mn-lt"/>
                <a:ea typeface="+mn-ea"/>
                <a:cs typeface="+mn-ea"/>
                <a:sym typeface="+mn-lt"/>
              </a:rPr>
              <a:t>G.arcs</a:t>
            </a:r>
            <a:r>
              <a:rPr lang="en-US" altLang="zh-CN" sz="2200" b="1" dirty="0">
                <a:solidFill>
                  <a:srgbClr val="000000"/>
                </a:solidFill>
                <a:latin typeface="+mn-lt"/>
                <a:ea typeface="+mn-ea"/>
                <a:cs typeface="+mn-ea"/>
                <a:sym typeface="+mn-lt"/>
              </a:rPr>
              <a:t>[</a:t>
            </a:r>
            <a:r>
              <a:rPr lang="en-US" altLang="zh-CN" sz="2200" b="1" dirty="0" err="1">
                <a:solidFill>
                  <a:srgbClr val="000000"/>
                </a:solidFill>
                <a:latin typeface="+mn-lt"/>
                <a:ea typeface="+mn-ea"/>
                <a:cs typeface="+mn-ea"/>
                <a:sym typeface="+mn-lt"/>
              </a:rPr>
              <a:t>i</a:t>
            </a:r>
            <a:r>
              <a:rPr lang="en-US" altLang="zh-CN" sz="2200" b="1" dirty="0">
                <a:solidFill>
                  <a:srgbClr val="000000"/>
                </a:solidFill>
                <a:latin typeface="+mn-lt"/>
                <a:ea typeface="+mn-ea"/>
                <a:cs typeface="+mn-ea"/>
                <a:sym typeface="+mn-lt"/>
              </a:rPr>
              <a:t>][j]</a:t>
            </a:r>
          </a:p>
          <a:p>
            <a:pPr lvl="1"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D</a:t>
            </a:r>
            <a:r>
              <a:rPr lang="en-US" altLang="zh-CN" sz="2200" b="1" baseline="30000" dirty="0">
                <a:solidFill>
                  <a:srgbClr val="000000"/>
                </a:solidFill>
                <a:latin typeface="+mn-lt"/>
                <a:ea typeface="+mn-ea"/>
                <a:cs typeface="+mn-ea"/>
                <a:sym typeface="+mn-lt"/>
              </a:rPr>
              <a:t>(k) </a:t>
            </a:r>
            <a:r>
              <a:rPr lang="en-US" altLang="zh-CN" sz="2200" b="1" dirty="0">
                <a:solidFill>
                  <a:srgbClr val="000000"/>
                </a:solidFill>
                <a:latin typeface="+mn-lt"/>
                <a:ea typeface="+mn-ea"/>
                <a:cs typeface="+mn-ea"/>
                <a:sym typeface="+mn-lt"/>
              </a:rPr>
              <a:t>[</a:t>
            </a:r>
            <a:r>
              <a:rPr lang="en-US" altLang="zh-CN" sz="2200" b="1" dirty="0" err="1">
                <a:solidFill>
                  <a:srgbClr val="000000"/>
                </a:solidFill>
                <a:latin typeface="+mn-lt"/>
                <a:ea typeface="+mn-ea"/>
                <a:cs typeface="+mn-ea"/>
                <a:sym typeface="+mn-lt"/>
              </a:rPr>
              <a:t>i</a:t>
            </a:r>
            <a:r>
              <a:rPr lang="en-US" altLang="zh-CN" sz="2200" b="1" dirty="0">
                <a:solidFill>
                  <a:srgbClr val="000000"/>
                </a:solidFill>
                <a:latin typeface="+mn-lt"/>
                <a:ea typeface="+mn-ea"/>
                <a:cs typeface="+mn-ea"/>
                <a:sym typeface="+mn-lt"/>
              </a:rPr>
              <a:t>][j]</a:t>
            </a:r>
            <a:r>
              <a:rPr lang="en-US" altLang="zh-CN" sz="2200" b="1" baseline="30000" dirty="0">
                <a:solidFill>
                  <a:srgbClr val="000000"/>
                </a:solidFill>
                <a:latin typeface="+mn-lt"/>
                <a:ea typeface="+mn-ea"/>
                <a:cs typeface="+mn-ea"/>
                <a:sym typeface="+mn-lt"/>
              </a:rPr>
              <a:t> </a:t>
            </a:r>
            <a:r>
              <a:rPr lang="en-US" altLang="zh-CN" sz="2200" b="1" dirty="0">
                <a:solidFill>
                  <a:srgbClr val="000000"/>
                </a:solidFill>
                <a:latin typeface="+mn-lt"/>
                <a:ea typeface="+mn-ea"/>
                <a:cs typeface="+mn-ea"/>
                <a:sym typeface="+mn-lt"/>
              </a:rPr>
              <a:t>= Min{D</a:t>
            </a:r>
            <a:r>
              <a:rPr lang="en-US" altLang="zh-CN" sz="2200" b="1" baseline="30000" dirty="0">
                <a:solidFill>
                  <a:srgbClr val="000000"/>
                </a:solidFill>
                <a:latin typeface="+mn-lt"/>
                <a:ea typeface="+mn-ea"/>
                <a:cs typeface="+mn-ea"/>
                <a:sym typeface="+mn-lt"/>
              </a:rPr>
              <a:t>(k-1) </a:t>
            </a:r>
            <a:r>
              <a:rPr lang="en-US" altLang="zh-CN" sz="2200" b="1" dirty="0">
                <a:solidFill>
                  <a:srgbClr val="000000"/>
                </a:solidFill>
                <a:latin typeface="+mn-lt"/>
                <a:ea typeface="+mn-ea"/>
                <a:cs typeface="+mn-ea"/>
                <a:sym typeface="+mn-lt"/>
              </a:rPr>
              <a:t>[</a:t>
            </a:r>
            <a:r>
              <a:rPr lang="en-US" altLang="zh-CN" sz="2200" b="1" dirty="0" err="1">
                <a:solidFill>
                  <a:srgbClr val="000000"/>
                </a:solidFill>
                <a:latin typeface="+mn-lt"/>
                <a:ea typeface="+mn-ea"/>
                <a:cs typeface="+mn-ea"/>
                <a:sym typeface="+mn-lt"/>
              </a:rPr>
              <a:t>i</a:t>
            </a:r>
            <a:r>
              <a:rPr lang="en-US" altLang="zh-CN" sz="2200" b="1" dirty="0">
                <a:solidFill>
                  <a:srgbClr val="000000"/>
                </a:solidFill>
                <a:latin typeface="+mn-lt"/>
                <a:ea typeface="+mn-ea"/>
                <a:cs typeface="+mn-ea"/>
                <a:sym typeface="+mn-lt"/>
              </a:rPr>
              <a:t>][j], D</a:t>
            </a:r>
            <a:r>
              <a:rPr lang="en-US" altLang="zh-CN" sz="2200" b="1" baseline="30000" dirty="0">
                <a:solidFill>
                  <a:srgbClr val="000000"/>
                </a:solidFill>
                <a:latin typeface="+mn-lt"/>
                <a:ea typeface="+mn-ea"/>
                <a:cs typeface="+mn-ea"/>
                <a:sym typeface="+mn-lt"/>
              </a:rPr>
              <a:t>(k-1) </a:t>
            </a:r>
            <a:r>
              <a:rPr lang="en-US" altLang="zh-CN" sz="2200" b="1" dirty="0">
                <a:solidFill>
                  <a:srgbClr val="000000"/>
                </a:solidFill>
                <a:latin typeface="+mn-lt"/>
                <a:ea typeface="+mn-ea"/>
                <a:cs typeface="+mn-ea"/>
                <a:sym typeface="+mn-lt"/>
              </a:rPr>
              <a:t>[</a:t>
            </a:r>
            <a:r>
              <a:rPr lang="en-US" altLang="zh-CN" sz="2200" b="1" dirty="0" err="1">
                <a:solidFill>
                  <a:srgbClr val="000000"/>
                </a:solidFill>
                <a:latin typeface="+mn-lt"/>
                <a:ea typeface="+mn-ea"/>
                <a:cs typeface="+mn-ea"/>
                <a:sym typeface="+mn-lt"/>
              </a:rPr>
              <a:t>i</a:t>
            </a:r>
            <a:r>
              <a:rPr lang="en-US" altLang="zh-CN" sz="2200" b="1" dirty="0">
                <a:solidFill>
                  <a:srgbClr val="000000"/>
                </a:solidFill>
                <a:latin typeface="+mn-lt"/>
                <a:ea typeface="+mn-ea"/>
                <a:cs typeface="+mn-ea"/>
                <a:sym typeface="+mn-lt"/>
              </a:rPr>
              <a:t>][k]+ D</a:t>
            </a:r>
            <a:r>
              <a:rPr lang="en-US" altLang="zh-CN" sz="2200" b="1" baseline="30000" dirty="0">
                <a:solidFill>
                  <a:srgbClr val="000000"/>
                </a:solidFill>
                <a:latin typeface="+mn-lt"/>
                <a:ea typeface="+mn-ea"/>
                <a:cs typeface="+mn-ea"/>
                <a:sym typeface="+mn-lt"/>
              </a:rPr>
              <a:t>(k-1) </a:t>
            </a:r>
            <a:r>
              <a:rPr lang="en-US" altLang="zh-CN" sz="2200" b="1" dirty="0">
                <a:solidFill>
                  <a:srgbClr val="000000"/>
                </a:solidFill>
                <a:latin typeface="+mn-lt"/>
                <a:ea typeface="+mn-ea"/>
                <a:cs typeface="+mn-ea"/>
                <a:sym typeface="+mn-lt"/>
              </a:rPr>
              <a:t>[k][j]}</a:t>
            </a:r>
          </a:p>
          <a:p>
            <a:pPr lvl="1"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                                          0≤k≤n-1  n=</a:t>
            </a:r>
            <a:r>
              <a:rPr lang="en-US" altLang="zh-CN" sz="2200" b="1" dirty="0" err="1">
                <a:solidFill>
                  <a:srgbClr val="000000"/>
                </a:solidFill>
                <a:latin typeface="+mn-lt"/>
                <a:ea typeface="+mn-ea"/>
                <a:cs typeface="+mn-ea"/>
                <a:sym typeface="+mn-lt"/>
              </a:rPr>
              <a:t>G.vexnum</a:t>
            </a:r>
            <a:endParaRPr lang="en-US" altLang="zh-CN" sz="2200" b="1" dirty="0">
              <a:solidFill>
                <a:srgbClr val="000000"/>
              </a:solidFill>
              <a:latin typeface="+mn-lt"/>
              <a:ea typeface="+mn-ea"/>
              <a:cs typeface="+mn-ea"/>
              <a:sym typeface="+mn-lt"/>
            </a:endParaRPr>
          </a:p>
        </p:txBody>
      </p:sp>
    </p:spTree>
    <p:extLst>
      <p:ext uri="{BB962C8B-B14F-4D97-AF65-F5344CB8AC3E}">
        <p14:creationId xmlns:p14="http://schemas.microsoft.com/office/powerpoint/2010/main" val="122007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065" y="923362"/>
            <a:ext cx="12429067" cy="5934638"/>
          </a:xfrm>
          <a:prstGeom prst="rect">
            <a:avLst/>
          </a:prstGeom>
        </p:spPr>
        <p:txBody>
          <a:bodyPr wrap="square">
            <a:spAutoFit/>
          </a:bodyPr>
          <a:lstStyle/>
          <a:p>
            <a:pPr marL="226695" indent="-6350">
              <a:lnSpc>
                <a:spcPct val="111000"/>
              </a:lnSpc>
              <a:spcAft>
                <a:spcPts val="25"/>
              </a:spcAft>
            </a:pP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void ShortPath2(</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MGraph</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G, </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PathMatrix</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&amp;P , </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ShorPath</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&amp;D) {</a:t>
            </a:r>
            <a:endParaRPr lang="zh-CN"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1140460" marR="1765935" lvl="1" indent="-347345">
              <a:lnSpc>
                <a:spcPct val="111000"/>
              </a:lnSpc>
              <a:spcAft>
                <a:spcPts val="25"/>
              </a:spcAft>
            </a:pP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for(</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=0;i&lt;</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G.vexnum;i</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p>
          <a:p>
            <a:pPr marL="1140460" marR="1765935" lvl="1" indent="-347345">
              <a:lnSpc>
                <a:spcPct val="111000"/>
              </a:lnSpc>
              <a:spcAft>
                <a:spcPts val="25"/>
              </a:spcAft>
            </a:pP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for(j=0;j&lt;</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G.vexnum;j</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初始化</a:t>
            </a:r>
          </a:p>
          <a:p>
            <a:pPr marL="1598295" lvl="1" indent="-6350">
              <a:lnSpc>
                <a:spcPct val="111000"/>
              </a:lnSpc>
              <a:spcAft>
                <a:spcPts val="25"/>
              </a:spcAft>
            </a:pP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][j]=-1;          </a:t>
            </a:r>
            <a:r>
              <a:rPr lang="en-US"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表示无中间顶点</a:t>
            </a:r>
          </a:p>
          <a:p>
            <a:pPr marL="793115" marR="812800" lvl="1" indent="798830">
              <a:lnSpc>
                <a:spcPct val="111000"/>
              </a:lnSpc>
              <a:spcAft>
                <a:spcPts val="365"/>
              </a:spcAft>
            </a:pP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G.arcs</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][j];</a:t>
            </a:r>
          </a:p>
          <a:p>
            <a:pPr marL="0" marR="812800" lvl="1" indent="798830">
              <a:lnSpc>
                <a:spcPct val="111000"/>
              </a:lnSpc>
              <a:spcAft>
                <a:spcPts val="365"/>
              </a:spcAft>
            </a:pP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a:t>
            </a:r>
          </a:p>
          <a:p>
            <a:pPr marL="0" marR="812800" lvl="1" indent="798830">
              <a:lnSpc>
                <a:spcPct val="111000"/>
              </a:lnSpc>
              <a:spcAft>
                <a:spcPts val="365"/>
              </a:spcAft>
            </a:pP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for(k=0;k&lt;</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G.vexnum;k</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依次选定中间顶点</a:t>
            </a:r>
            <a:r>
              <a:rPr lang="en-US"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kern="10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kern="10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kern="100"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n-1</a:t>
            </a:r>
            <a:endParaRPr lang="en-US"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812800" lvl="1" indent="798830">
              <a:lnSpc>
                <a:spcPct val="111000"/>
              </a:lnSpc>
              <a:spcAft>
                <a:spcPts val="365"/>
              </a:spcAft>
            </a:pP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for(</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G.vexnum;i</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i,j</a:t>
            </a:r>
            <a:r>
              <a:rPr lang="zh-CN"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配合处理所有顶点</a:t>
            </a:r>
            <a:r>
              <a:rPr lang="en-US" altLang="zh-CN" sz="20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kern="100"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000" b="1" kern="100"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j</a:t>
            </a:r>
            <a:endParaRPr lang="zh-CN"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1263015" lvl="1" indent="-6350">
              <a:lnSpc>
                <a:spcPct val="111000"/>
              </a:lnSpc>
              <a:spcAft>
                <a:spcPts val="25"/>
              </a:spcAft>
            </a:pP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for(j=0; j&lt;</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G.vexnum;j</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1495425" lvl="1" indent="-6350">
              <a:lnSpc>
                <a:spcPct val="111000"/>
              </a:lnSpc>
              <a:spcAft>
                <a:spcPts val="25"/>
              </a:spcAft>
            </a:pP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if (D[</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][j]&gt;D[</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][k]+D[k][j]) </a:t>
            </a:r>
          </a:p>
          <a:p>
            <a:pPr marL="1495425" lvl="1" indent="-6350">
              <a:lnSpc>
                <a:spcPct val="111000"/>
              </a:lnSpc>
              <a:spcAft>
                <a:spcPts val="25"/>
              </a:spcAft>
            </a:pP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329940" lvl="4" indent="-6350">
              <a:lnSpc>
                <a:spcPct val="111000"/>
              </a:lnSpc>
              <a:spcAft>
                <a:spcPts val="25"/>
              </a:spcAft>
            </a:pP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][j]=D[</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][k]+D[k][j];       </a:t>
            </a:r>
            <a:r>
              <a:rPr lang="en-US"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取较短路径</a:t>
            </a:r>
          </a:p>
          <a:p>
            <a:pPr marL="3092450" marR="1424305" lvl="4" indent="231775">
              <a:lnSpc>
                <a:spcPct val="111000"/>
              </a:lnSpc>
              <a:spcAft>
                <a:spcPts val="25"/>
              </a:spcAft>
            </a:pP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2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][j]=k;               </a:t>
            </a:r>
            <a:r>
              <a:rPr lang="en-US"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//Vi</a:t>
            </a:r>
            <a:r>
              <a:rPr lang="zh-CN"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000" b="1" kern="1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Vj</a:t>
            </a:r>
            <a:r>
              <a:rPr lang="zh-CN"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的中间顶点</a:t>
            </a:r>
            <a:r>
              <a:rPr lang="en-US" altLang="zh-CN" sz="20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Vk </a:t>
            </a:r>
          </a:p>
          <a:p>
            <a:pPr marL="817200" marR="1424305" lvl="1" indent="231775">
              <a:lnSpc>
                <a:spcPct val="111000"/>
              </a:lnSpc>
              <a:spcAft>
                <a:spcPts val="25"/>
              </a:spcAft>
            </a:pP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p>
          <a:p>
            <a:pPr marR="1424305" indent="231775">
              <a:lnSpc>
                <a:spcPct val="111000"/>
              </a:lnSpc>
              <a:spcAft>
                <a:spcPts val="25"/>
              </a:spcAft>
            </a:pPr>
            <a:r>
              <a:rPr lang="en-US"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2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1117599" y="168308"/>
            <a:ext cx="2545249" cy="464551"/>
          </a:xfrm>
          <a:prstGeom prst="rect">
            <a:avLst/>
          </a:prstGeom>
        </p:spPr>
        <p:txBody>
          <a:bodyPr wrap="none">
            <a:spAutoFit/>
          </a:bodyPr>
          <a:lstStyle/>
          <a:p>
            <a:pPr marL="226695" marR="153670" indent="-6350">
              <a:lnSpc>
                <a:spcPct val="108000"/>
              </a:lnSpc>
              <a:spcAft>
                <a:spcPts val="15"/>
              </a:spcAft>
            </a:pPr>
            <a:r>
              <a:rPr lang="en-US"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Floyd</a:t>
            </a:r>
            <a:r>
              <a:rPr lang="zh-CN" altLang="zh-CN" sz="2400" b="1" kern="1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算法代码</a:t>
            </a:r>
          </a:p>
        </p:txBody>
      </p:sp>
      <p:sp>
        <p:nvSpPr>
          <p:cNvPr id="6" name="矩形 5"/>
          <p:cNvSpPr/>
          <p:nvPr/>
        </p:nvSpPr>
        <p:spPr>
          <a:xfrm>
            <a:off x="1574799" y="1736162"/>
            <a:ext cx="6570134" cy="1625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574799" y="3272324"/>
            <a:ext cx="7145868" cy="410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574799" y="3737575"/>
            <a:ext cx="7145868" cy="8005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80266" y="4538133"/>
            <a:ext cx="4775201" cy="410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62400" y="5239022"/>
            <a:ext cx="5587999" cy="7926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974667" y="1853246"/>
            <a:ext cx="2443655" cy="757130"/>
          </a:xfrm>
          <a:prstGeom prst="rect">
            <a:avLst/>
          </a:prstGeom>
          <a:noFill/>
        </p:spPr>
        <p:txBody>
          <a:bodyPr wrap="square" rtlCol="0">
            <a:spAutoFit/>
          </a:bodyPr>
          <a:lstStyle/>
          <a:p>
            <a:pPr>
              <a:lnSpc>
                <a:spcPct val="120000"/>
              </a:lnSpc>
            </a:pPr>
            <a:r>
              <a:rPr lang="en-US" altLang="zh-CN" b="1" dirty="0">
                <a:solidFill>
                  <a:srgbClr val="FF0000"/>
                </a:solidFill>
              </a:rPr>
              <a:t>P</a:t>
            </a:r>
            <a:r>
              <a:rPr lang="zh-CN" altLang="en-US" b="1" dirty="0">
                <a:solidFill>
                  <a:srgbClr val="FF0000"/>
                </a:solidFill>
              </a:rPr>
              <a:t>记录</a:t>
            </a:r>
            <a:r>
              <a:rPr lang="en-US" altLang="zh-CN" b="1" dirty="0">
                <a:solidFill>
                  <a:srgbClr val="FF0000"/>
                </a:solidFill>
              </a:rPr>
              <a:t>vi</a:t>
            </a:r>
            <a:r>
              <a:rPr lang="zh-CN" altLang="en-US" b="1" dirty="0">
                <a:solidFill>
                  <a:srgbClr val="FF0000"/>
                </a:solidFill>
              </a:rPr>
              <a:t>到</a:t>
            </a:r>
            <a:r>
              <a:rPr lang="en-US" altLang="zh-CN" b="1" dirty="0" err="1">
                <a:solidFill>
                  <a:srgbClr val="FF0000"/>
                </a:solidFill>
              </a:rPr>
              <a:t>vj</a:t>
            </a:r>
            <a:r>
              <a:rPr lang="zh-CN" altLang="en-US" b="1" dirty="0">
                <a:solidFill>
                  <a:srgbClr val="FF0000"/>
                </a:solidFill>
              </a:rPr>
              <a:t>路径上的中间节点</a:t>
            </a:r>
          </a:p>
        </p:txBody>
      </p:sp>
      <p:sp>
        <p:nvSpPr>
          <p:cNvPr id="11" name="文本框 10"/>
          <p:cNvSpPr txBox="1"/>
          <p:nvPr/>
        </p:nvSpPr>
        <p:spPr>
          <a:xfrm>
            <a:off x="8974667" y="966809"/>
            <a:ext cx="2443655" cy="923330"/>
          </a:xfrm>
          <a:prstGeom prst="rect">
            <a:avLst/>
          </a:prstGeom>
          <a:noFill/>
        </p:spPr>
        <p:txBody>
          <a:bodyPr wrap="square" rtlCol="0">
            <a:spAutoFit/>
          </a:bodyPr>
          <a:lstStyle/>
          <a:p>
            <a:pPr>
              <a:lnSpc>
                <a:spcPct val="150000"/>
              </a:lnSpc>
            </a:pPr>
            <a:r>
              <a:rPr lang="zh-CN" altLang="en-US" b="1" dirty="0"/>
              <a:t>两个</a:t>
            </a:r>
            <a:r>
              <a:rPr lang="en-US" altLang="zh-CN" b="1" dirty="0"/>
              <a:t>N*N</a:t>
            </a:r>
            <a:r>
              <a:rPr lang="zh-CN" altLang="en-US" b="1" dirty="0"/>
              <a:t>数组：</a:t>
            </a:r>
            <a:endParaRPr lang="en-US" altLang="zh-CN" b="1" dirty="0"/>
          </a:p>
          <a:p>
            <a:pPr>
              <a:lnSpc>
                <a:spcPct val="150000"/>
              </a:lnSpc>
            </a:pPr>
            <a:r>
              <a:rPr lang="en-US" altLang="zh-CN" b="1" dirty="0">
                <a:solidFill>
                  <a:srgbClr val="FF0000"/>
                </a:solidFill>
              </a:rPr>
              <a:t>D</a:t>
            </a:r>
            <a:r>
              <a:rPr lang="zh-CN" altLang="en-US" b="1" dirty="0">
                <a:solidFill>
                  <a:srgbClr val="FF0000"/>
                </a:solidFill>
              </a:rPr>
              <a:t>完成最短路径的计算</a:t>
            </a:r>
          </a:p>
        </p:txBody>
      </p:sp>
    </p:spTree>
    <p:extLst>
      <p:ext uri="{BB962C8B-B14F-4D97-AF65-F5344CB8AC3E}">
        <p14:creationId xmlns:p14="http://schemas.microsoft.com/office/powerpoint/2010/main" val="403899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3B50992B-BDB2-4175-845D-37A7B5AFF684}"/>
              </a:ext>
            </a:extLst>
          </p:cNvPr>
          <p:cNvGrpSpPr/>
          <p:nvPr/>
        </p:nvGrpSpPr>
        <p:grpSpPr>
          <a:xfrm>
            <a:off x="6629867" y="2373020"/>
            <a:ext cx="2128838" cy="2905995"/>
            <a:chOff x="5108575" y="1790700"/>
            <a:chExt cx="2128838" cy="2905995"/>
          </a:xfrm>
        </p:grpSpPr>
        <p:graphicFrame>
          <p:nvGraphicFramePr>
            <p:cNvPr id="7" name="Object 2">
              <a:extLst>
                <a:ext uri="{FF2B5EF4-FFF2-40B4-BE49-F238E27FC236}">
                  <a16:creationId xmlns:a16="http://schemas.microsoft.com/office/drawing/2014/main" id="{1117E668-3028-4EF0-878B-333967CD6877}"/>
                </a:ext>
              </a:extLst>
            </p:cNvPr>
            <p:cNvGraphicFramePr>
              <a:graphicFrameLocks/>
            </p:cNvGraphicFramePr>
            <p:nvPr>
              <p:extLst>
                <p:ext uri="{D42A27DB-BD31-4B8C-83A1-F6EECF244321}">
                  <p14:modId xmlns:p14="http://schemas.microsoft.com/office/powerpoint/2010/main" val="4129493050"/>
                </p:ext>
              </p:extLst>
            </p:nvPr>
          </p:nvGraphicFramePr>
          <p:xfrm>
            <a:off x="5108575" y="1790700"/>
            <a:ext cx="2128838" cy="1757363"/>
          </p:xfrm>
          <a:graphic>
            <a:graphicData uri="http://schemas.openxmlformats.org/presentationml/2006/ole">
              <mc:AlternateContent xmlns:mc="http://schemas.openxmlformats.org/markup-compatibility/2006">
                <mc:Choice xmlns:v="urn:schemas-microsoft-com:vml" Requires="v">
                  <p:oleObj spid="_x0000_s1045" r:id="rId3" imgW="736280" imgH="710891" progId="Equation.DSMT4">
                    <p:embed/>
                  </p:oleObj>
                </mc:Choice>
                <mc:Fallback>
                  <p:oleObj r:id="rId3" imgW="736280" imgH="710891" progId="Equation.DSMT4">
                    <p:embed/>
                    <p:pic>
                      <p:nvPicPr>
                        <p:cNvPr id="8" name="Object 2">
                          <a:extLst>
                            <a:ext uri="{FF2B5EF4-FFF2-40B4-BE49-F238E27FC236}">
                              <a16:creationId xmlns:a16="http://schemas.microsoft.com/office/drawing/2014/main" id="{438E0128-9D1D-4B17-B1A1-9A666C2F12A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8575" y="1790700"/>
                          <a:ext cx="2128838"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Text Box 4">
              <a:extLst>
                <a:ext uri="{FF2B5EF4-FFF2-40B4-BE49-F238E27FC236}">
                  <a16:creationId xmlns:a16="http://schemas.microsoft.com/office/drawing/2014/main" id="{D9AF929B-EC19-4B6D-9AD4-21419D1DD254}"/>
                </a:ext>
              </a:extLst>
            </p:cNvPr>
            <p:cNvSpPr txBox="1">
              <a:spLocks noChangeArrowheads="1"/>
            </p:cNvSpPr>
            <p:nvPr/>
          </p:nvSpPr>
          <p:spPr bwMode="auto">
            <a:xfrm>
              <a:off x="5164931" y="3691996"/>
              <a:ext cx="2016125" cy="100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base" latinLnBrk="0" hangingPunct="1">
                <a:lnSpc>
                  <a:spcPct val="130000"/>
                </a:lnSpc>
                <a:spcBef>
                  <a:spcPct val="0"/>
                </a:spcBef>
                <a:spcAft>
                  <a:spcPct val="0"/>
                </a:spcAft>
                <a:buClrTx/>
                <a:buSzTx/>
                <a:buFontTx/>
                <a:buNone/>
                <a:tabLst/>
                <a:defRPr/>
              </a:pPr>
              <a:r>
                <a:rPr lang="zh-CN" altLang="en-US" sz="2400" b="1" kern="0" dirty="0">
                  <a:solidFill>
                    <a:srgbClr val="000000"/>
                  </a:solidFill>
                  <a:latin typeface="+mn-lt"/>
                  <a:ea typeface="+mn-ea"/>
                  <a:cs typeface="+mn-ea"/>
                  <a:sym typeface="+mn-lt"/>
                </a:rPr>
                <a:t>邻接矩阵</a:t>
              </a:r>
              <a:r>
                <a:rPr lang="en-US" altLang="zh-CN" sz="2400" b="1" kern="0" dirty="0">
                  <a:solidFill>
                    <a:srgbClr val="000000"/>
                  </a:solidFill>
                  <a:latin typeface="+mn-lt"/>
                  <a:ea typeface="+mn-ea"/>
                  <a:cs typeface="+mn-ea"/>
                  <a:sym typeface="+mn-lt"/>
                </a:rPr>
                <a:t>COST</a:t>
              </a:r>
              <a:endParaRPr kumimoji="0" lang="en-US" altLang="zh-CN" sz="2400" b="1" i="0" u="none" strike="noStrike" kern="0" cap="none" spc="0" normalizeH="0" baseline="0" noProof="0" dirty="0">
                <a:ln>
                  <a:noFill/>
                </a:ln>
                <a:solidFill>
                  <a:srgbClr val="000000"/>
                </a:solidFill>
                <a:effectLst/>
                <a:uLnTx/>
                <a:uFillTx/>
                <a:latin typeface="+mn-lt"/>
                <a:ea typeface="+mn-ea"/>
                <a:cs typeface="+mn-ea"/>
                <a:sym typeface="+mn-lt"/>
              </a:endParaRPr>
            </a:p>
          </p:txBody>
        </p:sp>
      </p:grpSp>
      <p:sp>
        <p:nvSpPr>
          <p:cNvPr id="2" name="矩形 1"/>
          <p:cNvSpPr/>
          <p:nvPr/>
        </p:nvSpPr>
        <p:spPr>
          <a:xfrm>
            <a:off x="1147339" y="171717"/>
            <a:ext cx="3570208" cy="489365"/>
          </a:xfrm>
          <a:prstGeom prst="rect">
            <a:avLst/>
          </a:prstGeom>
        </p:spPr>
        <p:txBody>
          <a:bodyPr wrap="none">
            <a:spAutoFit/>
          </a:bodyPr>
          <a:lstStyle/>
          <a:p>
            <a:pPr fontAlgn="base">
              <a:lnSpc>
                <a:spcPct val="130000"/>
              </a:lnSpc>
              <a:spcBef>
                <a:spcPct val="0"/>
              </a:spcBef>
              <a:spcAft>
                <a:spcPct val="0"/>
              </a:spcAft>
              <a:defRPr/>
            </a:pPr>
            <a:r>
              <a:rPr lang="zh-CN" altLang="en-US" sz="2200" b="1" dirty="0">
                <a:solidFill>
                  <a:srgbClr val="000000"/>
                </a:solidFill>
                <a:cs typeface="+mn-ea"/>
                <a:sym typeface="+mn-lt"/>
              </a:rPr>
              <a:t>每一对顶点之间的最短路径</a:t>
            </a:r>
          </a:p>
        </p:txBody>
      </p:sp>
      <p:pic>
        <p:nvPicPr>
          <p:cNvPr id="10" name="图片 9"/>
          <p:cNvPicPr>
            <a:picLocks noChangeAspect="1"/>
          </p:cNvPicPr>
          <p:nvPr/>
        </p:nvPicPr>
        <p:blipFill>
          <a:blip r:embed="rId5"/>
          <a:stretch>
            <a:fillRect/>
          </a:stretch>
        </p:blipFill>
        <p:spPr>
          <a:xfrm>
            <a:off x="8953500" y="-169334"/>
            <a:ext cx="3238500" cy="3238500"/>
          </a:xfrm>
          <a:prstGeom prst="rect">
            <a:avLst/>
          </a:prstGeom>
        </p:spPr>
      </p:pic>
      <p:sp>
        <p:nvSpPr>
          <p:cNvPr id="3" name="椭圆 2"/>
          <p:cNvSpPr/>
          <p:nvPr/>
        </p:nvSpPr>
        <p:spPr>
          <a:xfrm>
            <a:off x="1540579" y="2047022"/>
            <a:ext cx="894977" cy="710062"/>
          </a:xfrm>
          <a:prstGeom prst="ellipse">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688522" y="2140443"/>
            <a:ext cx="614856" cy="523220"/>
          </a:xfrm>
          <a:prstGeom prst="rect">
            <a:avLst/>
          </a:prstGeom>
          <a:noFill/>
        </p:spPr>
        <p:txBody>
          <a:bodyPr wrap="square" rtlCol="0">
            <a:spAutoFit/>
          </a:bodyPr>
          <a:lstStyle/>
          <a:p>
            <a:r>
              <a:rPr lang="en-US" altLang="zh-CN" sz="2800" b="1" dirty="0"/>
              <a:t>V</a:t>
            </a:r>
            <a:r>
              <a:rPr lang="en-US" altLang="zh-CN" sz="2800" b="1" baseline="-25000" dirty="0"/>
              <a:t>0</a:t>
            </a:r>
            <a:endParaRPr lang="zh-CN" altLang="en-US" sz="2800" b="1" baseline="-25000" dirty="0"/>
          </a:p>
        </p:txBody>
      </p:sp>
      <p:sp>
        <p:nvSpPr>
          <p:cNvPr id="11" name="椭圆 10"/>
          <p:cNvSpPr/>
          <p:nvPr/>
        </p:nvSpPr>
        <p:spPr>
          <a:xfrm>
            <a:off x="3822570" y="2047022"/>
            <a:ext cx="894977" cy="710062"/>
          </a:xfrm>
          <a:prstGeom prst="ellipse">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970513" y="2140443"/>
            <a:ext cx="614856" cy="523220"/>
          </a:xfrm>
          <a:prstGeom prst="rect">
            <a:avLst/>
          </a:prstGeom>
          <a:noFill/>
        </p:spPr>
        <p:txBody>
          <a:bodyPr wrap="square" rtlCol="0">
            <a:spAutoFit/>
          </a:bodyPr>
          <a:lstStyle/>
          <a:p>
            <a:r>
              <a:rPr lang="en-US" altLang="zh-CN" sz="2800" b="1" dirty="0"/>
              <a:t>V</a:t>
            </a:r>
            <a:r>
              <a:rPr lang="en-US" altLang="zh-CN" sz="2800" b="1" baseline="-25000" dirty="0"/>
              <a:t>1</a:t>
            </a:r>
            <a:endParaRPr lang="zh-CN" altLang="en-US" sz="2800" b="1" baseline="-25000" dirty="0"/>
          </a:p>
        </p:txBody>
      </p:sp>
      <p:sp>
        <p:nvSpPr>
          <p:cNvPr id="13" name="椭圆 12"/>
          <p:cNvSpPr/>
          <p:nvPr/>
        </p:nvSpPr>
        <p:spPr>
          <a:xfrm>
            <a:off x="2252999" y="4068928"/>
            <a:ext cx="894977" cy="710062"/>
          </a:xfrm>
          <a:prstGeom prst="ellipse">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400942" y="4162349"/>
            <a:ext cx="614856" cy="523220"/>
          </a:xfrm>
          <a:prstGeom prst="rect">
            <a:avLst/>
          </a:prstGeom>
          <a:noFill/>
        </p:spPr>
        <p:txBody>
          <a:bodyPr wrap="square" rtlCol="0">
            <a:spAutoFit/>
          </a:bodyPr>
          <a:lstStyle/>
          <a:p>
            <a:r>
              <a:rPr lang="en-US" altLang="zh-CN" sz="2800" b="1" dirty="0"/>
              <a:t>V</a:t>
            </a:r>
            <a:r>
              <a:rPr lang="en-US" altLang="zh-CN" sz="2800" b="1" baseline="-25000" dirty="0"/>
              <a:t>2</a:t>
            </a:r>
            <a:endParaRPr lang="zh-CN" altLang="en-US" sz="2800" b="1" baseline="-25000" dirty="0"/>
          </a:p>
        </p:txBody>
      </p:sp>
      <p:cxnSp>
        <p:nvCxnSpPr>
          <p:cNvPr id="15" name="直接箭头连接符 14"/>
          <p:cNvCxnSpPr>
            <a:stCxn id="3" idx="6"/>
            <a:endCxn id="11" idx="2"/>
          </p:cNvCxnSpPr>
          <p:nvPr/>
        </p:nvCxnSpPr>
        <p:spPr>
          <a:xfrm>
            <a:off x="2435556" y="2402053"/>
            <a:ext cx="1387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3015798" y="2014922"/>
            <a:ext cx="693683" cy="461665"/>
          </a:xfrm>
          <a:prstGeom prst="rect">
            <a:avLst/>
          </a:prstGeom>
          <a:noFill/>
        </p:spPr>
        <p:txBody>
          <a:bodyPr wrap="square" rtlCol="0">
            <a:spAutoFit/>
          </a:bodyPr>
          <a:lstStyle/>
          <a:p>
            <a:r>
              <a:rPr lang="en-US" altLang="zh-CN" sz="2400" b="1" dirty="0"/>
              <a:t>4</a:t>
            </a:r>
            <a:endParaRPr lang="zh-CN" altLang="en-US" sz="2400" b="1" dirty="0"/>
          </a:p>
        </p:txBody>
      </p:sp>
      <p:cxnSp>
        <p:nvCxnSpPr>
          <p:cNvPr id="18" name="曲线连接符 17"/>
          <p:cNvCxnSpPr>
            <a:stCxn id="11" idx="0"/>
            <a:endCxn id="3" idx="0"/>
          </p:cNvCxnSpPr>
          <p:nvPr/>
        </p:nvCxnSpPr>
        <p:spPr>
          <a:xfrm rot="16200000" flipV="1">
            <a:off x="3129064" y="906026"/>
            <a:ext cx="12700" cy="228199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3010845" y="1340556"/>
            <a:ext cx="777038" cy="461665"/>
          </a:xfrm>
          <a:prstGeom prst="rect">
            <a:avLst/>
          </a:prstGeom>
          <a:noFill/>
        </p:spPr>
        <p:txBody>
          <a:bodyPr wrap="square" rtlCol="0">
            <a:spAutoFit/>
          </a:bodyPr>
          <a:lstStyle/>
          <a:p>
            <a:r>
              <a:rPr lang="en-US" altLang="zh-CN" sz="2400" b="1" dirty="0"/>
              <a:t>6</a:t>
            </a:r>
            <a:endParaRPr lang="zh-CN" altLang="en-US" sz="2400" b="1" dirty="0"/>
          </a:p>
        </p:txBody>
      </p:sp>
      <p:cxnSp>
        <p:nvCxnSpPr>
          <p:cNvPr id="27" name="直接箭头连接符 26"/>
          <p:cNvCxnSpPr>
            <a:stCxn id="3" idx="5"/>
            <a:endCxn id="13" idx="0"/>
          </p:cNvCxnSpPr>
          <p:nvPr/>
        </p:nvCxnSpPr>
        <p:spPr>
          <a:xfrm>
            <a:off x="2304490" y="2653098"/>
            <a:ext cx="395998" cy="1415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2536567" y="3063629"/>
            <a:ext cx="798846" cy="461665"/>
          </a:xfrm>
          <a:prstGeom prst="rect">
            <a:avLst/>
          </a:prstGeom>
          <a:noFill/>
        </p:spPr>
        <p:txBody>
          <a:bodyPr wrap="square" rtlCol="0">
            <a:spAutoFit/>
          </a:bodyPr>
          <a:lstStyle/>
          <a:p>
            <a:r>
              <a:rPr lang="en-US" altLang="zh-CN" sz="2400" b="1" dirty="0"/>
              <a:t>11</a:t>
            </a:r>
            <a:endParaRPr lang="zh-CN" altLang="en-US" sz="2400" b="1" dirty="0"/>
          </a:p>
        </p:txBody>
      </p:sp>
      <p:cxnSp>
        <p:nvCxnSpPr>
          <p:cNvPr id="31" name="直接箭头连接符 30"/>
          <p:cNvCxnSpPr>
            <a:stCxn id="13" idx="1"/>
            <a:endCxn id="3" idx="4"/>
          </p:cNvCxnSpPr>
          <p:nvPr/>
        </p:nvCxnSpPr>
        <p:spPr>
          <a:xfrm flipH="1" flipV="1">
            <a:off x="1988068" y="2757084"/>
            <a:ext cx="395997" cy="1415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1744063" y="3294461"/>
            <a:ext cx="798846" cy="461665"/>
          </a:xfrm>
          <a:prstGeom prst="rect">
            <a:avLst/>
          </a:prstGeom>
          <a:noFill/>
        </p:spPr>
        <p:txBody>
          <a:bodyPr wrap="square" rtlCol="0">
            <a:spAutoFit/>
          </a:bodyPr>
          <a:lstStyle/>
          <a:p>
            <a:r>
              <a:rPr lang="en-US" altLang="zh-CN" sz="2400" b="1" dirty="0"/>
              <a:t>3</a:t>
            </a:r>
            <a:endParaRPr lang="zh-CN" altLang="en-US" sz="2400" b="1" dirty="0"/>
          </a:p>
        </p:txBody>
      </p:sp>
      <p:sp>
        <p:nvSpPr>
          <p:cNvPr id="33" name="文本框 32"/>
          <p:cNvSpPr txBox="1"/>
          <p:nvPr/>
        </p:nvSpPr>
        <p:spPr>
          <a:xfrm>
            <a:off x="3716471" y="3432961"/>
            <a:ext cx="798846" cy="461665"/>
          </a:xfrm>
          <a:prstGeom prst="rect">
            <a:avLst/>
          </a:prstGeom>
          <a:noFill/>
        </p:spPr>
        <p:txBody>
          <a:bodyPr wrap="square" rtlCol="0">
            <a:spAutoFit/>
          </a:bodyPr>
          <a:lstStyle/>
          <a:p>
            <a:r>
              <a:rPr lang="en-US" altLang="zh-CN" sz="2400" b="1" dirty="0"/>
              <a:t>2</a:t>
            </a:r>
            <a:endParaRPr lang="zh-CN" altLang="en-US" sz="2400" b="1" dirty="0"/>
          </a:p>
        </p:txBody>
      </p:sp>
      <p:cxnSp>
        <p:nvCxnSpPr>
          <p:cNvPr id="34" name="直接箭头连接符 33"/>
          <p:cNvCxnSpPr>
            <a:stCxn id="11" idx="4"/>
            <a:endCxn id="13" idx="6"/>
          </p:cNvCxnSpPr>
          <p:nvPr/>
        </p:nvCxnSpPr>
        <p:spPr>
          <a:xfrm flipH="1">
            <a:off x="3147976" y="2757084"/>
            <a:ext cx="1122083" cy="1666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566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4977958" y="1007534"/>
                <a:ext cx="3048442" cy="987578"/>
              </a:xfrm>
              <a:prstGeom prst="rect">
                <a:avLst/>
              </a:prstGeom>
              <a:noFill/>
            </p:spPr>
            <p:txBody>
              <a:bodyPr wrap="square" rtlCol="0">
                <a:spAutoFit/>
              </a:bodyPr>
              <a:lstStyle/>
              <a:p>
                <a:r>
                  <a:rPr lang="en-US" altLang="zh-CN" sz="2200" dirty="0"/>
                  <a:t>D</a:t>
                </a:r>
                <a:r>
                  <a:rPr lang="en-US" altLang="zh-CN" sz="2200" baseline="30000" dirty="0"/>
                  <a:t>(-1)=</a:t>
                </a:r>
                <a14:m>
                  <m:oMath xmlns:m="http://schemas.openxmlformats.org/officeDocument/2006/math">
                    <m:d>
                      <m:dPr>
                        <m:ctrlPr>
                          <a:rPr lang="en-US" altLang="zh-CN" sz="2200" i="1" smtClean="0">
                            <a:latin typeface="Cambria Math" panose="02040503050406030204" pitchFamily="18" charset="0"/>
                          </a:rPr>
                        </m:ctrlPr>
                      </m:dPr>
                      <m:e>
                        <m:m>
                          <m:mPr>
                            <m:mcs>
                              <m:mc>
                                <m:mcPr>
                                  <m:count m:val="3"/>
                                  <m:mcJc m:val="center"/>
                                </m:mcPr>
                              </m:mc>
                            </m:mcs>
                            <m:ctrlPr>
                              <a:rPr lang="en-US" altLang="zh-CN" sz="2200" i="1">
                                <a:latin typeface="Cambria Math" panose="02040503050406030204" pitchFamily="18" charset="0"/>
                              </a:rPr>
                            </m:ctrlPr>
                          </m:mPr>
                          <m:mr>
                            <m:e>
                              <m:r>
                                <m:rPr>
                                  <m:brk m:alnAt="7"/>
                                </m:rPr>
                                <a:rPr lang="en-US" altLang="zh-CN" sz="2200" i="1">
                                  <a:latin typeface="Cambria Math" panose="02040503050406030204" pitchFamily="18" charset="0"/>
                                </a:rPr>
                                <m:t>0</m:t>
                              </m:r>
                            </m:e>
                            <m:e>
                              <m:r>
                                <a:rPr lang="en-US" altLang="zh-CN" sz="2200" i="1">
                                  <a:latin typeface="Cambria Math" panose="02040503050406030204" pitchFamily="18" charset="0"/>
                                </a:rPr>
                                <m:t>4</m:t>
                              </m:r>
                            </m:e>
                            <m:e>
                              <m:r>
                                <a:rPr lang="en-US" altLang="zh-CN" sz="2200" i="1">
                                  <a:latin typeface="Cambria Math" panose="02040503050406030204" pitchFamily="18" charset="0"/>
                                </a:rPr>
                                <m:t>11</m:t>
                              </m:r>
                            </m:e>
                          </m:mr>
                          <m:mr>
                            <m:e>
                              <m:r>
                                <a:rPr lang="en-US" altLang="zh-CN" sz="2200" i="1">
                                  <a:latin typeface="Cambria Math" panose="02040503050406030204" pitchFamily="18" charset="0"/>
                                </a:rPr>
                                <m:t>6</m:t>
                              </m:r>
                            </m:e>
                            <m:e>
                              <m:r>
                                <a:rPr lang="en-US" altLang="zh-CN" sz="2200" i="1">
                                  <a:latin typeface="Cambria Math" panose="02040503050406030204" pitchFamily="18" charset="0"/>
                                </a:rPr>
                                <m:t>0</m:t>
                              </m:r>
                            </m:e>
                            <m:e>
                              <m:r>
                                <a:rPr lang="en-US" altLang="zh-CN" sz="2200" i="1">
                                  <a:latin typeface="Cambria Math" panose="02040503050406030204" pitchFamily="18" charset="0"/>
                                </a:rPr>
                                <m:t>2</m:t>
                              </m:r>
                            </m:e>
                          </m:mr>
                          <m:mr>
                            <m:e>
                              <m:r>
                                <a:rPr lang="en-US" altLang="zh-CN" sz="2200" i="1">
                                  <a:latin typeface="Cambria Math" panose="02040503050406030204" pitchFamily="18" charset="0"/>
                                </a:rPr>
                                <m:t>3</m:t>
                              </m:r>
                            </m:e>
                            <m:e>
                              <m:r>
                                <a:rPr lang="zh-CN" altLang="en-US" sz="2200" i="1">
                                  <a:latin typeface="Cambria Math" panose="02040503050406030204" pitchFamily="18" charset="0"/>
                                </a:rPr>
                                <m:t>∞</m:t>
                              </m:r>
                            </m:e>
                            <m:e>
                              <m:r>
                                <a:rPr lang="en-US" altLang="zh-CN" sz="2200" i="1">
                                  <a:latin typeface="Cambria Math" panose="02040503050406030204" pitchFamily="18" charset="0"/>
                                </a:rPr>
                                <m:t>0</m:t>
                              </m:r>
                            </m:e>
                          </m:mr>
                        </m:m>
                      </m:e>
                    </m:d>
                  </m:oMath>
                </a14:m>
                <a:endParaRPr lang="zh-CN" altLang="en-US" sz="2200" dirty="0"/>
              </a:p>
            </p:txBody>
          </p:sp>
        </mc:Choice>
        <mc:Fallback xmlns="">
          <p:sp>
            <p:nvSpPr>
              <p:cNvPr id="2" name="文本框 1"/>
              <p:cNvSpPr txBox="1">
                <a:spLocks noRot="1" noChangeAspect="1" noMove="1" noResize="1" noEditPoints="1" noAdjustHandles="1" noChangeArrowheads="1" noChangeShapeType="1" noTextEdit="1"/>
              </p:cNvSpPr>
              <p:nvPr/>
            </p:nvSpPr>
            <p:spPr>
              <a:xfrm>
                <a:off x="4977958" y="1007534"/>
                <a:ext cx="3048442" cy="987578"/>
              </a:xfrm>
              <a:prstGeom prst="rect">
                <a:avLst/>
              </a:prstGeom>
              <a:blipFill>
                <a:blip r:embed="rId3"/>
                <a:stretch>
                  <a:fillRect l="-26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4977957" y="2465388"/>
                <a:ext cx="3420975" cy="987578"/>
              </a:xfrm>
              <a:prstGeom prst="rect">
                <a:avLst/>
              </a:prstGeom>
              <a:noFill/>
            </p:spPr>
            <p:txBody>
              <a:bodyPr wrap="square" rtlCol="0">
                <a:spAutoFit/>
              </a:bodyPr>
              <a:lstStyle/>
              <a:p>
                <a:r>
                  <a:rPr lang="en-US" altLang="zh-CN" sz="2200" dirty="0"/>
                  <a:t>D</a:t>
                </a:r>
                <a:r>
                  <a:rPr lang="en-US" altLang="zh-CN" sz="2200" baseline="30000" dirty="0"/>
                  <a:t>(0)=</a:t>
                </a:r>
                <a14:m>
                  <m:oMath xmlns:m="http://schemas.openxmlformats.org/officeDocument/2006/math">
                    <m:d>
                      <m:dPr>
                        <m:ctrlPr>
                          <a:rPr lang="en-US" altLang="zh-CN" sz="2200" i="1" smtClean="0">
                            <a:latin typeface="Cambria Math" panose="02040503050406030204" pitchFamily="18" charset="0"/>
                          </a:rPr>
                        </m:ctrlPr>
                      </m:dPr>
                      <m:e>
                        <m:m>
                          <m:mPr>
                            <m:mcs>
                              <m:mc>
                                <m:mcPr>
                                  <m:count m:val="3"/>
                                  <m:mcJc m:val="center"/>
                                </m:mcPr>
                              </m:mc>
                            </m:mcs>
                            <m:ctrlPr>
                              <a:rPr lang="en-US" altLang="zh-CN" sz="2200" i="1">
                                <a:latin typeface="Cambria Math" panose="02040503050406030204" pitchFamily="18" charset="0"/>
                              </a:rPr>
                            </m:ctrlPr>
                          </m:mPr>
                          <m:mr>
                            <m:e>
                              <m:r>
                                <m:rPr>
                                  <m:brk m:alnAt="7"/>
                                </m:rPr>
                                <a:rPr lang="en-US" altLang="zh-CN" sz="2200" i="1" smtClean="0">
                                  <a:solidFill>
                                    <a:schemeClr val="accent1"/>
                                  </a:solidFill>
                                  <a:latin typeface="Cambria Math" panose="02040503050406030204" pitchFamily="18" charset="0"/>
                                </a:rPr>
                                <m:t>0</m:t>
                              </m:r>
                            </m:e>
                            <m:e>
                              <m:r>
                                <a:rPr lang="en-US" altLang="zh-CN" sz="2200" i="1" smtClean="0">
                                  <a:solidFill>
                                    <a:schemeClr val="accent1"/>
                                  </a:solidFill>
                                  <a:latin typeface="Cambria Math" panose="02040503050406030204" pitchFamily="18" charset="0"/>
                                </a:rPr>
                                <m:t>4</m:t>
                              </m:r>
                            </m:e>
                            <m:e>
                              <m:r>
                                <a:rPr lang="en-US" altLang="zh-CN" sz="2200" i="1" smtClean="0">
                                  <a:solidFill>
                                    <a:schemeClr val="accent1"/>
                                  </a:solidFill>
                                  <a:latin typeface="Cambria Math" panose="02040503050406030204" pitchFamily="18" charset="0"/>
                                </a:rPr>
                                <m:t>11</m:t>
                              </m:r>
                            </m:e>
                          </m:mr>
                          <m:mr>
                            <m:e>
                              <m:r>
                                <a:rPr lang="en-US" altLang="zh-CN" sz="2200" i="1">
                                  <a:latin typeface="Cambria Math" panose="02040503050406030204" pitchFamily="18" charset="0"/>
                                </a:rPr>
                                <m:t>6</m:t>
                              </m:r>
                            </m:e>
                            <m:e>
                              <m:r>
                                <a:rPr lang="en-US" altLang="zh-CN" sz="2200" i="1">
                                  <a:latin typeface="Cambria Math" panose="02040503050406030204" pitchFamily="18" charset="0"/>
                                </a:rPr>
                                <m:t>0</m:t>
                              </m:r>
                            </m:e>
                            <m:e>
                              <m:r>
                                <a:rPr lang="en-US" altLang="zh-CN" sz="2200" i="1">
                                  <a:latin typeface="Cambria Math" panose="02040503050406030204" pitchFamily="18" charset="0"/>
                                </a:rPr>
                                <m:t>2</m:t>
                              </m:r>
                            </m:e>
                          </m:mr>
                          <m:mr>
                            <m:e>
                              <m:r>
                                <a:rPr lang="en-US" altLang="zh-CN" sz="2200" i="1">
                                  <a:latin typeface="Cambria Math" panose="02040503050406030204" pitchFamily="18" charset="0"/>
                                </a:rPr>
                                <m:t>3</m:t>
                              </m:r>
                            </m:e>
                            <m:e>
                              <m:r>
                                <a:rPr lang="en-US" altLang="zh-CN" sz="2200" b="0" i="1" smtClean="0">
                                  <a:solidFill>
                                    <a:srgbClr val="FF0000"/>
                                  </a:solidFill>
                                  <a:latin typeface="Cambria Math" panose="02040503050406030204" pitchFamily="18" charset="0"/>
                                </a:rPr>
                                <m:t>7</m:t>
                              </m:r>
                            </m:e>
                            <m:e>
                              <m:r>
                                <a:rPr lang="en-US" altLang="zh-CN" sz="2200" i="1">
                                  <a:latin typeface="Cambria Math" panose="02040503050406030204" pitchFamily="18" charset="0"/>
                                </a:rPr>
                                <m:t>0</m:t>
                              </m:r>
                            </m:e>
                          </m:mr>
                        </m:m>
                      </m:e>
                    </m:d>
                  </m:oMath>
                </a14:m>
                <a:endParaRPr lang="zh-CN" altLang="en-US" sz="22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4977957" y="2465388"/>
                <a:ext cx="3420975" cy="987578"/>
              </a:xfrm>
              <a:prstGeom prst="rect">
                <a:avLst/>
              </a:prstGeom>
              <a:blipFill>
                <a:blip r:embed="rId4"/>
                <a:stretch>
                  <a:fillRect l="-23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4853604" y="3888846"/>
                <a:ext cx="2232683" cy="987578"/>
              </a:xfrm>
              <a:prstGeom prst="rect">
                <a:avLst/>
              </a:prstGeom>
              <a:noFill/>
            </p:spPr>
            <p:txBody>
              <a:bodyPr wrap="square" rtlCol="0">
                <a:spAutoFit/>
              </a:bodyPr>
              <a:lstStyle/>
              <a:p>
                <a:pPr algn="r"/>
                <a:r>
                  <a:rPr lang="en-US" altLang="zh-CN" sz="2200" dirty="0"/>
                  <a:t>D</a:t>
                </a:r>
                <a:r>
                  <a:rPr lang="en-US" altLang="zh-CN" sz="2200" baseline="30000" dirty="0"/>
                  <a:t>(1)=</a:t>
                </a:r>
                <a14:m>
                  <m:oMath xmlns:m="http://schemas.openxmlformats.org/officeDocument/2006/math">
                    <m:d>
                      <m:dPr>
                        <m:ctrlPr>
                          <a:rPr lang="en-US" altLang="zh-CN" sz="2200" i="1" smtClean="0">
                            <a:latin typeface="Cambria Math" panose="02040503050406030204" pitchFamily="18" charset="0"/>
                          </a:rPr>
                        </m:ctrlPr>
                      </m:dPr>
                      <m:e>
                        <m:m>
                          <m:mPr>
                            <m:mcs>
                              <m:mc>
                                <m:mcPr>
                                  <m:count m:val="3"/>
                                  <m:mcJc m:val="center"/>
                                </m:mcPr>
                              </m:mc>
                            </m:mcs>
                            <m:ctrlPr>
                              <a:rPr lang="en-US" altLang="zh-CN" sz="2200" i="1">
                                <a:latin typeface="Cambria Math" panose="02040503050406030204" pitchFamily="18" charset="0"/>
                              </a:rPr>
                            </m:ctrlPr>
                          </m:mPr>
                          <m:mr>
                            <m:e>
                              <m:r>
                                <m:rPr>
                                  <m:brk m:alnAt="7"/>
                                </m:rPr>
                                <a:rPr lang="en-US" altLang="zh-CN" sz="2200" i="1" smtClean="0">
                                  <a:solidFill>
                                    <a:schemeClr val="tx1"/>
                                  </a:solidFill>
                                  <a:latin typeface="Cambria Math" panose="02040503050406030204" pitchFamily="18" charset="0"/>
                                </a:rPr>
                                <m:t>0</m:t>
                              </m:r>
                            </m:e>
                            <m:e>
                              <m:r>
                                <a:rPr lang="en-US" altLang="zh-CN" sz="2200" i="1" smtClean="0">
                                  <a:solidFill>
                                    <a:schemeClr val="tx1"/>
                                  </a:solidFill>
                                  <a:latin typeface="Cambria Math" panose="02040503050406030204" pitchFamily="18" charset="0"/>
                                </a:rPr>
                                <m:t>4</m:t>
                              </m:r>
                            </m:e>
                            <m:e>
                              <m:r>
                                <a:rPr lang="en-US" altLang="zh-CN" sz="2200" b="0" i="1" smtClean="0">
                                  <a:solidFill>
                                    <a:srgbClr val="FF0000"/>
                                  </a:solidFill>
                                  <a:latin typeface="Cambria Math" panose="02040503050406030204" pitchFamily="18" charset="0"/>
                                </a:rPr>
                                <m:t>6</m:t>
                              </m:r>
                            </m:e>
                          </m:mr>
                          <m:mr>
                            <m:e>
                              <m:r>
                                <a:rPr lang="en-US" altLang="zh-CN" sz="2200" i="1" smtClean="0">
                                  <a:solidFill>
                                    <a:schemeClr val="accent1"/>
                                  </a:solidFill>
                                  <a:latin typeface="Cambria Math" panose="02040503050406030204" pitchFamily="18" charset="0"/>
                                </a:rPr>
                                <m:t>6</m:t>
                              </m:r>
                            </m:e>
                            <m:e>
                              <m:r>
                                <a:rPr lang="en-US" altLang="zh-CN" sz="2200" i="1" smtClean="0">
                                  <a:solidFill>
                                    <a:schemeClr val="accent1"/>
                                  </a:solidFill>
                                  <a:latin typeface="Cambria Math" panose="02040503050406030204" pitchFamily="18" charset="0"/>
                                </a:rPr>
                                <m:t>0</m:t>
                              </m:r>
                            </m:e>
                            <m:e>
                              <m:r>
                                <a:rPr lang="en-US" altLang="zh-CN" sz="2200" i="1" smtClean="0">
                                  <a:solidFill>
                                    <a:schemeClr val="accent1"/>
                                  </a:solidFill>
                                  <a:latin typeface="Cambria Math" panose="02040503050406030204" pitchFamily="18" charset="0"/>
                                </a:rPr>
                                <m:t>2</m:t>
                              </m:r>
                            </m:e>
                          </m:mr>
                          <m:mr>
                            <m:e>
                              <m:r>
                                <a:rPr lang="en-US" altLang="zh-CN" sz="2200" i="1">
                                  <a:latin typeface="Cambria Math" panose="02040503050406030204" pitchFamily="18" charset="0"/>
                                </a:rPr>
                                <m:t>3</m:t>
                              </m:r>
                            </m:e>
                            <m:e>
                              <m:r>
                                <a:rPr lang="en-US" altLang="zh-CN" sz="2200" b="0" i="1" smtClean="0">
                                  <a:solidFill>
                                    <a:schemeClr val="tx1"/>
                                  </a:solidFill>
                                  <a:latin typeface="Cambria Math" panose="02040503050406030204" pitchFamily="18" charset="0"/>
                                </a:rPr>
                                <m:t>7</m:t>
                              </m:r>
                            </m:e>
                            <m:e>
                              <m:r>
                                <a:rPr lang="en-US" altLang="zh-CN" sz="2200" i="1">
                                  <a:latin typeface="Cambria Math" panose="02040503050406030204" pitchFamily="18" charset="0"/>
                                </a:rPr>
                                <m:t>0</m:t>
                              </m:r>
                            </m:e>
                          </m:mr>
                        </m:m>
                      </m:e>
                    </m:d>
                  </m:oMath>
                </a14:m>
                <a:endParaRPr lang="zh-CN" altLang="en-US" sz="22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4853604" y="3888846"/>
                <a:ext cx="2232683" cy="98757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4853604" y="5345113"/>
                <a:ext cx="2232683" cy="987578"/>
              </a:xfrm>
              <a:prstGeom prst="rect">
                <a:avLst/>
              </a:prstGeom>
              <a:noFill/>
            </p:spPr>
            <p:txBody>
              <a:bodyPr wrap="square" rtlCol="0">
                <a:spAutoFit/>
              </a:bodyPr>
              <a:lstStyle/>
              <a:p>
                <a:pPr algn="r"/>
                <a:r>
                  <a:rPr lang="en-US" altLang="zh-CN" sz="2200" dirty="0"/>
                  <a:t>D</a:t>
                </a:r>
                <a:r>
                  <a:rPr lang="en-US" altLang="zh-CN" sz="2200" baseline="30000" dirty="0"/>
                  <a:t>(2)=</a:t>
                </a:r>
                <a14:m>
                  <m:oMath xmlns:m="http://schemas.openxmlformats.org/officeDocument/2006/math">
                    <m:d>
                      <m:dPr>
                        <m:ctrlPr>
                          <a:rPr lang="en-US" altLang="zh-CN" sz="2200" i="1" smtClean="0">
                            <a:latin typeface="Cambria Math" panose="02040503050406030204" pitchFamily="18" charset="0"/>
                          </a:rPr>
                        </m:ctrlPr>
                      </m:dPr>
                      <m:e>
                        <m:m>
                          <m:mPr>
                            <m:mcs>
                              <m:mc>
                                <m:mcPr>
                                  <m:count m:val="3"/>
                                  <m:mcJc m:val="center"/>
                                </m:mcPr>
                              </m:mc>
                            </m:mcs>
                            <m:ctrlPr>
                              <a:rPr lang="en-US" altLang="zh-CN" sz="2200" i="1" smtClean="0">
                                <a:solidFill>
                                  <a:schemeClr val="tx1"/>
                                </a:solidFill>
                                <a:latin typeface="Cambria Math" panose="02040503050406030204" pitchFamily="18" charset="0"/>
                              </a:rPr>
                            </m:ctrlPr>
                          </m:mPr>
                          <m:mr>
                            <m:e>
                              <m:r>
                                <m:rPr>
                                  <m:brk m:alnAt="7"/>
                                </m:rPr>
                                <a:rPr lang="en-US" altLang="zh-CN" sz="2200" i="1" smtClean="0">
                                  <a:solidFill>
                                    <a:schemeClr val="tx1"/>
                                  </a:solidFill>
                                  <a:latin typeface="Cambria Math" panose="02040503050406030204" pitchFamily="18" charset="0"/>
                                </a:rPr>
                                <m:t>0</m:t>
                              </m:r>
                            </m:e>
                            <m:e>
                              <m:r>
                                <a:rPr lang="en-US" altLang="zh-CN" sz="2200" i="1" smtClean="0">
                                  <a:solidFill>
                                    <a:schemeClr val="tx1"/>
                                  </a:solidFill>
                                  <a:latin typeface="Cambria Math" panose="02040503050406030204" pitchFamily="18" charset="0"/>
                                </a:rPr>
                                <m:t>4</m:t>
                              </m:r>
                            </m:e>
                            <m:e>
                              <m:r>
                                <a:rPr lang="en-US" altLang="zh-CN" sz="2200" b="0" i="1" smtClean="0">
                                  <a:solidFill>
                                    <a:schemeClr val="tx1"/>
                                  </a:solidFill>
                                  <a:latin typeface="Cambria Math" panose="02040503050406030204" pitchFamily="18" charset="0"/>
                                </a:rPr>
                                <m:t>6</m:t>
                              </m:r>
                            </m:e>
                          </m:mr>
                          <m:mr>
                            <m:e>
                              <m:r>
                                <a:rPr lang="en-US" altLang="zh-CN" sz="2200" b="0" i="1" smtClean="0">
                                  <a:solidFill>
                                    <a:srgbClr val="FF0000"/>
                                  </a:solidFill>
                                  <a:latin typeface="Cambria Math" panose="02040503050406030204" pitchFamily="18" charset="0"/>
                                </a:rPr>
                                <m:t>5</m:t>
                              </m:r>
                            </m:e>
                            <m:e>
                              <m:r>
                                <a:rPr lang="en-US" altLang="zh-CN" sz="2200" i="1" smtClean="0">
                                  <a:solidFill>
                                    <a:schemeClr val="tx1"/>
                                  </a:solidFill>
                                  <a:latin typeface="Cambria Math" panose="02040503050406030204" pitchFamily="18" charset="0"/>
                                </a:rPr>
                                <m:t>0</m:t>
                              </m:r>
                            </m:e>
                            <m:e>
                              <m:r>
                                <a:rPr lang="en-US" altLang="zh-CN" sz="2200" i="1" smtClean="0">
                                  <a:solidFill>
                                    <a:schemeClr val="tx1"/>
                                  </a:solidFill>
                                  <a:latin typeface="Cambria Math" panose="02040503050406030204" pitchFamily="18" charset="0"/>
                                </a:rPr>
                                <m:t>2</m:t>
                              </m:r>
                            </m:e>
                          </m:mr>
                          <m:mr>
                            <m:e>
                              <m:r>
                                <a:rPr lang="en-US" altLang="zh-CN" sz="2200" i="1" smtClean="0">
                                  <a:solidFill>
                                    <a:schemeClr val="accent1"/>
                                  </a:solidFill>
                                  <a:latin typeface="Cambria Math" panose="02040503050406030204" pitchFamily="18" charset="0"/>
                                </a:rPr>
                                <m:t>3</m:t>
                              </m:r>
                            </m:e>
                            <m:e>
                              <m:r>
                                <a:rPr lang="en-US" altLang="zh-CN" sz="2200" b="0" i="1" smtClean="0">
                                  <a:solidFill>
                                    <a:schemeClr val="accent1"/>
                                  </a:solidFill>
                                  <a:latin typeface="Cambria Math" panose="02040503050406030204" pitchFamily="18" charset="0"/>
                                </a:rPr>
                                <m:t>7</m:t>
                              </m:r>
                            </m:e>
                            <m:e>
                              <m:r>
                                <a:rPr lang="en-US" altLang="zh-CN" sz="2200" i="1" smtClean="0">
                                  <a:solidFill>
                                    <a:schemeClr val="accent1"/>
                                  </a:solidFill>
                                  <a:latin typeface="Cambria Math" panose="02040503050406030204" pitchFamily="18" charset="0"/>
                                </a:rPr>
                                <m:t>0</m:t>
                              </m:r>
                            </m:e>
                          </m:mr>
                        </m:m>
                      </m:e>
                    </m:d>
                  </m:oMath>
                </a14:m>
                <a:endParaRPr lang="zh-CN" altLang="en-US" sz="2200" dirty="0"/>
              </a:p>
            </p:txBody>
          </p:sp>
        </mc:Choice>
        <mc:Fallback xmlns="">
          <p:sp>
            <p:nvSpPr>
              <p:cNvPr id="22" name="文本框 21"/>
              <p:cNvSpPr txBox="1">
                <a:spLocks noRot="1" noChangeAspect="1" noMove="1" noResize="1" noEditPoints="1" noAdjustHandles="1" noChangeArrowheads="1" noChangeShapeType="1" noTextEdit="1"/>
              </p:cNvSpPr>
              <p:nvPr/>
            </p:nvSpPr>
            <p:spPr>
              <a:xfrm>
                <a:off x="4853604" y="5345113"/>
                <a:ext cx="2232683" cy="98757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8561210" y="1007534"/>
                <a:ext cx="3048442" cy="1016753"/>
              </a:xfrm>
              <a:prstGeom prst="rect">
                <a:avLst/>
              </a:prstGeom>
              <a:noFill/>
            </p:spPr>
            <p:txBody>
              <a:bodyPr wrap="square" rtlCol="0">
                <a:spAutoFit/>
              </a:bodyPr>
              <a:lstStyle/>
              <a:p>
                <a:r>
                  <a:rPr lang="en-US" altLang="zh-CN" sz="2200" dirty="0"/>
                  <a:t>P</a:t>
                </a:r>
                <a:r>
                  <a:rPr lang="en-US" altLang="zh-CN" sz="2200" baseline="30000" dirty="0"/>
                  <a:t>(-1)=</a:t>
                </a:r>
                <a14:m>
                  <m:oMath xmlns:m="http://schemas.openxmlformats.org/officeDocument/2006/math">
                    <m:d>
                      <m:dPr>
                        <m:ctrlPr>
                          <a:rPr lang="en-US" altLang="zh-CN" sz="2200" i="1" smtClean="0">
                            <a:latin typeface="Cambria Math" panose="02040503050406030204" pitchFamily="18" charset="0"/>
                          </a:rPr>
                        </m:ctrlPr>
                      </m:dPr>
                      <m:e>
                        <m:m>
                          <m:mPr>
                            <m:mcs>
                              <m:mc>
                                <m:mcPr>
                                  <m:count m:val="3"/>
                                  <m:mcJc m:val="center"/>
                                </m:mcPr>
                              </m:mc>
                            </m:mcs>
                            <m:ctrlPr>
                              <a:rPr lang="en-US" altLang="zh-CN" sz="2200" i="1">
                                <a:latin typeface="Cambria Math" panose="02040503050406030204" pitchFamily="18" charset="0"/>
                              </a:rPr>
                            </m:ctrlPr>
                          </m:mPr>
                          <m:mr>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m:t>
                              </m:r>
                              <m:r>
                                <a:rPr lang="en-US" altLang="zh-CN" sz="2200" i="1">
                                  <a:latin typeface="Cambria Math" panose="02040503050406030204" pitchFamily="18" charset="0"/>
                                </a:rPr>
                                <m:t>1</m:t>
                              </m:r>
                            </m:e>
                          </m:mr>
                          <m:mr>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−1</m:t>
                              </m:r>
                            </m:e>
                          </m:mr>
                          <m:mr>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−1</m:t>
                              </m:r>
                            </m:e>
                          </m:mr>
                        </m:m>
                      </m:e>
                    </m:d>
                  </m:oMath>
                </a14:m>
                <a:endParaRPr lang="zh-CN" altLang="en-US" sz="22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8561210" y="1007534"/>
                <a:ext cx="3048442" cy="1016753"/>
              </a:xfrm>
              <a:prstGeom prst="rect">
                <a:avLst/>
              </a:prstGeom>
              <a:blipFill>
                <a:blip r:embed="rId7"/>
                <a:stretch>
                  <a:fillRect l="-26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8561210" y="2465388"/>
                <a:ext cx="3048442" cy="1016753"/>
              </a:xfrm>
              <a:prstGeom prst="rect">
                <a:avLst/>
              </a:prstGeom>
              <a:noFill/>
            </p:spPr>
            <p:txBody>
              <a:bodyPr wrap="square" rtlCol="0">
                <a:spAutoFit/>
              </a:bodyPr>
              <a:lstStyle/>
              <a:p>
                <a:r>
                  <a:rPr lang="en-US" altLang="zh-CN" sz="2200" dirty="0"/>
                  <a:t>P</a:t>
                </a:r>
                <a:r>
                  <a:rPr lang="en-US" altLang="zh-CN" sz="2200" baseline="30000" dirty="0"/>
                  <a:t>(0)=</a:t>
                </a:r>
                <a14:m>
                  <m:oMath xmlns:m="http://schemas.openxmlformats.org/officeDocument/2006/math">
                    <m:d>
                      <m:dPr>
                        <m:ctrlPr>
                          <a:rPr lang="en-US" altLang="zh-CN" sz="2200" i="1" smtClean="0">
                            <a:latin typeface="Cambria Math" panose="02040503050406030204" pitchFamily="18" charset="0"/>
                          </a:rPr>
                        </m:ctrlPr>
                      </m:dPr>
                      <m:e>
                        <m:m>
                          <m:mPr>
                            <m:mcs>
                              <m:mc>
                                <m:mcPr>
                                  <m:count m:val="3"/>
                                  <m:mcJc m:val="center"/>
                                </m:mcPr>
                              </m:mc>
                            </m:mcs>
                            <m:ctrlPr>
                              <a:rPr lang="en-US" altLang="zh-CN" sz="2200" i="1">
                                <a:latin typeface="Cambria Math" panose="02040503050406030204" pitchFamily="18" charset="0"/>
                              </a:rPr>
                            </m:ctrlPr>
                          </m:mPr>
                          <m:mr>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m:t>
                              </m:r>
                              <m:r>
                                <a:rPr lang="en-US" altLang="zh-CN" sz="2200" i="1">
                                  <a:latin typeface="Cambria Math" panose="02040503050406030204" pitchFamily="18" charset="0"/>
                                </a:rPr>
                                <m:t>1</m:t>
                              </m:r>
                            </m:e>
                          </m:mr>
                          <m:mr>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−1</m:t>
                              </m:r>
                            </m:e>
                          </m:mr>
                          <m:mr>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0</m:t>
                              </m:r>
                            </m:e>
                            <m:e>
                              <m:r>
                                <a:rPr lang="en-US" altLang="zh-CN" sz="2200" b="0" i="1" smtClean="0">
                                  <a:latin typeface="Cambria Math" panose="02040503050406030204" pitchFamily="18" charset="0"/>
                                </a:rPr>
                                <m:t>−1</m:t>
                              </m:r>
                            </m:e>
                          </m:mr>
                        </m:m>
                      </m:e>
                    </m:d>
                  </m:oMath>
                </a14:m>
                <a:endParaRPr lang="zh-CN" altLang="en-US" sz="2200" dirty="0"/>
              </a:p>
            </p:txBody>
          </p:sp>
        </mc:Choice>
        <mc:Fallback xmlns="">
          <p:sp>
            <p:nvSpPr>
              <p:cNvPr id="24" name="文本框 23"/>
              <p:cNvSpPr txBox="1">
                <a:spLocks noRot="1" noChangeAspect="1" noMove="1" noResize="1" noEditPoints="1" noAdjustHandles="1" noChangeArrowheads="1" noChangeShapeType="1" noTextEdit="1"/>
              </p:cNvSpPr>
              <p:nvPr/>
            </p:nvSpPr>
            <p:spPr>
              <a:xfrm>
                <a:off x="8561210" y="2465388"/>
                <a:ext cx="3048442" cy="1016753"/>
              </a:xfrm>
              <a:prstGeom prst="rect">
                <a:avLst/>
              </a:prstGeom>
              <a:blipFill>
                <a:blip r:embed="rId8"/>
                <a:stretch>
                  <a:fillRect l="-26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8561210" y="3905250"/>
                <a:ext cx="3048442" cy="1016753"/>
              </a:xfrm>
              <a:prstGeom prst="rect">
                <a:avLst/>
              </a:prstGeom>
              <a:noFill/>
            </p:spPr>
            <p:txBody>
              <a:bodyPr wrap="square" rtlCol="0">
                <a:spAutoFit/>
              </a:bodyPr>
              <a:lstStyle/>
              <a:p>
                <a:r>
                  <a:rPr lang="en-US" altLang="zh-CN" sz="2200" dirty="0"/>
                  <a:t>P</a:t>
                </a:r>
                <a:r>
                  <a:rPr lang="en-US" altLang="zh-CN" sz="2200" baseline="30000" dirty="0"/>
                  <a:t>(1)=</a:t>
                </a:r>
                <a14:m>
                  <m:oMath xmlns:m="http://schemas.openxmlformats.org/officeDocument/2006/math">
                    <m:d>
                      <m:dPr>
                        <m:ctrlPr>
                          <a:rPr lang="en-US" altLang="zh-CN" sz="2200" i="1" smtClean="0">
                            <a:latin typeface="Cambria Math" panose="02040503050406030204" pitchFamily="18" charset="0"/>
                          </a:rPr>
                        </m:ctrlPr>
                      </m:dPr>
                      <m:e>
                        <m:m>
                          <m:mPr>
                            <m:mcs>
                              <m:mc>
                                <m:mcPr>
                                  <m:count m:val="3"/>
                                  <m:mcJc m:val="center"/>
                                </m:mcPr>
                              </m:mc>
                            </m:mcs>
                            <m:ctrlPr>
                              <a:rPr lang="en-US" altLang="zh-CN" sz="2200" i="1">
                                <a:latin typeface="Cambria Math" panose="02040503050406030204" pitchFamily="18" charset="0"/>
                              </a:rPr>
                            </m:ctrlPr>
                          </m:mPr>
                          <m:mr>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−1</m:t>
                              </m:r>
                            </m:e>
                            <m:e>
                              <m:r>
                                <a:rPr lang="en-US" altLang="zh-CN" sz="2200" i="1">
                                  <a:latin typeface="Cambria Math" panose="02040503050406030204" pitchFamily="18" charset="0"/>
                                </a:rPr>
                                <m:t>1</m:t>
                              </m:r>
                            </m:e>
                          </m:mr>
                          <m:mr>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−1</m:t>
                              </m:r>
                            </m:e>
                          </m:mr>
                          <m:mr>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0</m:t>
                              </m:r>
                            </m:e>
                            <m:e>
                              <m:r>
                                <a:rPr lang="en-US" altLang="zh-CN" sz="2200" b="0" i="1" smtClean="0">
                                  <a:latin typeface="Cambria Math" panose="02040503050406030204" pitchFamily="18" charset="0"/>
                                </a:rPr>
                                <m:t>−1</m:t>
                              </m:r>
                            </m:e>
                          </m:mr>
                        </m:m>
                      </m:e>
                    </m:d>
                  </m:oMath>
                </a14:m>
                <a:endParaRPr lang="zh-CN" altLang="en-US" sz="2200" dirty="0"/>
              </a:p>
            </p:txBody>
          </p:sp>
        </mc:Choice>
        <mc:Fallback xmlns="">
          <p:sp>
            <p:nvSpPr>
              <p:cNvPr id="25" name="文本框 24"/>
              <p:cNvSpPr txBox="1">
                <a:spLocks noRot="1" noChangeAspect="1" noMove="1" noResize="1" noEditPoints="1" noAdjustHandles="1" noChangeArrowheads="1" noChangeShapeType="1" noTextEdit="1"/>
              </p:cNvSpPr>
              <p:nvPr/>
            </p:nvSpPr>
            <p:spPr>
              <a:xfrm>
                <a:off x="8561210" y="3905250"/>
                <a:ext cx="3048442" cy="1016753"/>
              </a:xfrm>
              <a:prstGeom prst="rect">
                <a:avLst/>
              </a:prstGeom>
              <a:blipFill>
                <a:blip r:embed="rId9"/>
                <a:stretch>
                  <a:fillRect l="-26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8561210" y="5345112"/>
                <a:ext cx="3048442" cy="1016753"/>
              </a:xfrm>
              <a:prstGeom prst="rect">
                <a:avLst/>
              </a:prstGeom>
              <a:noFill/>
            </p:spPr>
            <p:txBody>
              <a:bodyPr wrap="square" rtlCol="0">
                <a:spAutoFit/>
              </a:bodyPr>
              <a:lstStyle/>
              <a:p>
                <a:r>
                  <a:rPr lang="en-US" altLang="zh-CN" sz="2200" dirty="0"/>
                  <a:t>P</a:t>
                </a:r>
                <a:r>
                  <a:rPr lang="en-US" altLang="zh-CN" sz="2200" baseline="30000" dirty="0"/>
                  <a:t>(2)=</a:t>
                </a:r>
                <a14:m>
                  <m:oMath xmlns:m="http://schemas.openxmlformats.org/officeDocument/2006/math">
                    <m:d>
                      <m:dPr>
                        <m:ctrlPr>
                          <a:rPr lang="en-US" altLang="zh-CN" sz="2200" i="1" smtClean="0">
                            <a:latin typeface="Cambria Math" panose="02040503050406030204" pitchFamily="18" charset="0"/>
                          </a:rPr>
                        </m:ctrlPr>
                      </m:dPr>
                      <m:e>
                        <m:m>
                          <m:mPr>
                            <m:mcs>
                              <m:mc>
                                <m:mcPr>
                                  <m:count m:val="3"/>
                                  <m:mcJc m:val="center"/>
                                </m:mcPr>
                              </m:mc>
                            </m:mcs>
                            <m:ctrlPr>
                              <a:rPr lang="en-US" altLang="zh-CN" sz="2200" i="1">
                                <a:latin typeface="Cambria Math" panose="02040503050406030204" pitchFamily="18" charset="0"/>
                              </a:rPr>
                            </m:ctrlPr>
                          </m:mPr>
                          <m:mr>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−1</m:t>
                              </m:r>
                            </m:e>
                            <m:e>
                              <m:r>
                                <a:rPr lang="en-US" altLang="zh-CN" sz="2200" i="1">
                                  <a:latin typeface="Cambria Math" panose="02040503050406030204" pitchFamily="18" charset="0"/>
                                </a:rPr>
                                <m:t>1</m:t>
                              </m:r>
                            </m:e>
                          </m:mr>
                          <m:mr>
                            <m:e>
                              <m:r>
                                <a:rPr lang="en-US" altLang="zh-CN" sz="2200" b="0" i="1" smtClean="0">
                                  <a:latin typeface="Cambria Math" panose="02040503050406030204" pitchFamily="18" charset="0"/>
                                </a:rPr>
                                <m:t>2</m:t>
                              </m:r>
                            </m:e>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−1</m:t>
                              </m:r>
                            </m:e>
                          </m:mr>
                          <m:mr>
                            <m:e>
                              <m:r>
                                <a:rPr lang="en-US" altLang="zh-CN" sz="2200" b="0" i="1" smtClean="0">
                                  <a:latin typeface="Cambria Math" panose="02040503050406030204" pitchFamily="18" charset="0"/>
                                </a:rPr>
                                <m:t>−1</m:t>
                              </m:r>
                            </m:e>
                            <m:e>
                              <m:r>
                                <a:rPr lang="en-US" altLang="zh-CN" sz="2200" b="0" i="1" smtClean="0">
                                  <a:latin typeface="Cambria Math" panose="02040503050406030204" pitchFamily="18" charset="0"/>
                                </a:rPr>
                                <m:t>0</m:t>
                              </m:r>
                            </m:e>
                            <m:e>
                              <m:r>
                                <a:rPr lang="en-US" altLang="zh-CN" sz="2200" b="0" i="1" smtClean="0">
                                  <a:latin typeface="Cambria Math" panose="02040503050406030204" pitchFamily="18" charset="0"/>
                                </a:rPr>
                                <m:t>−1</m:t>
                              </m:r>
                            </m:e>
                          </m:mr>
                        </m:m>
                      </m:e>
                    </m:d>
                  </m:oMath>
                </a14:m>
                <a:endParaRPr lang="zh-CN" altLang="en-US" sz="2200" dirty="0"/>
              </a:p>
            </p:txBody>
          </p:sp>
        </mc:Choice>
        <mc:Fallback xmlns="">
          <p:sp>
            <p:nvSpPr>
              <p:cNvPr id="26" name="文本框 25"/>
              <p:cNvSpPr txBox="1">
                <a:spLocks noRot="1" noChangeAspect="1" noMove="1" noResize="1" noEditPoints="1" noAdjustHandles="1" noChangeArrowheads="1" noChangeShapeType="1" noTextEdit="1"/>
              </p:cNvSpPr>
              <p:nvPr/>
            </p:nvSpPr>
            <p:spPr>
              <a:xfrm>
                <a:off x="8561210" y="5345112"/>
                <a:ext cx="3048442" cy="1016753"/>
              </a:xfrm>
              <a:prstGeom prst="rect">
                <a:avLst/>
              </a:prstGeom>
              <a:blipFill>
                <a:blip r:embed="rId10"/>
                <a:stretch>
                  <a:fillRect l="-2600"/>
                </a:stretch>
              </a:blipFill>
            </p:spPr>
            <p:txBody>
              <a:bodyPr/>
              <a:lstStyle/>
              <a:p>
                <a:r>
                  <a:rPr lang="zh-CN" altLang="en-US">
                    <a:noFill/>
                  </a:rPr>
                  <a:t> </a:t>
                </a:r>
              </a:p>
            </p:txBody>
          </p:sp>
        </mc:Fallback>
      </mc:AlternateContent>
      <p:sp>
        <p:nvSpPr>
          <p:cNvPr id="11" name="椭圆 10"/>
          <p:cNvSpPr/>
          <p:nvPr/>
        </p:nvSpPr>
        <p:spPr>
          <a:xfrm>
            <a:off x="932823" y="2583049"/>
            <a:ext cx="894977" cy="710062"/>
          </a:xfrm>
          <a:prstGeom prst="ellipse">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80766" y="2676470"/>
            <a:ext cx="614856" cy="523220"/>
          </a:xfrm>
          <a:prstGeom prst="rect">
            <a:avLst/>
          </a:prstGeom>
          <a:noFill/>
        </p:spPr>
        <p:txBody>
          <a:bodyPr wrap="square" rtlCol="0">
            <a:spAutoFit/>
          </a:bodyPr>
          <a:lstStyle/>
          <a:p>
            <a:r>
              <a:rPr lang="en-US" altLang="zh-CN" sz="2800" b="1" dirty="0"/>
              <a:t>V</a:t>
            </a:r>
            <a:r>
              <a:rPr lang="en-US" altLang="zh-CN" sz="2800" b="1" baseline="-25000" dirty="0"/>
              <a:t>0</a:t>
            </a:r>
            <a:endParaRPr lang="zh-CN" altLang="en-US" sz="2800" b="1" baseline="-25000" dirty="0"/>
          </a:p>
        </p:txBody>
      </p:sp>
      <p:sp>
        <p:nvSpPr>
          <p:cNvPr id="13" name="椭圆 12"/>
          <p:cNvSpPr/>
          <p:nvPr/>
        </p:nvSpPr>
        <p:spPr>
          <a:xfrm>
            <a:off x="3214814" y="2583049"/>
            <a:ext cx="894977" cy="710062"/>
          </a:xfrm>
          <a:prstGeom prst="ellipse">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362757" y="2676470"/>
            <a:ext cx="614856" cy="523220"/>
          </a:xfrm>
          <a:prstGeom prst="rect">
            <a:avLst/>
          </a:prstGeom>
          <a:noFill/>
        </p:spPr>
        <p:txBody>
          <a:bodyPr wrap="square" rtlCol="0">
            <a:spAutoFit/>
          </a:bodyPr>
          <a:lstStyle/>
          <a:p>
            <a:r>
              <a:rPr lang="en-US" altLang="zh-CN" sz="2800" b="1" dirty="0"/>
              <a:t>V</a:t>
            </a:r>
            <a:r>
              <a:rPr lang="en-US" altLang="zh-CN" sz="2800" b="1" baseline="-25000" dirty="0"/>
              <a:t>1</a:t>
            </a:r>
            <a:endParaRPr lang="zh-CN" altLang="en-US" sz="2800" b="1" baseline="-25000" dirty="0"/>
          </a:p>
        </p:txBody>
      </p:sp>
      <p:sp>
        <p:nvSpPr>
          <p:cNvPr id="16" name="椭圆 15"/>
          <p:cNvSpPr/>
          <p:nvPr/>
        </p:nvSpPr>
        <p:spPr>
          <a:xfrm>
            <a:off x="1645243" y="4604955"/>
            <a:ext cx="894977" cy="710062"/>
          </a:xfrm>
          <a:prstGeom prst="ellipse">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793186" y="4698376"/>
            <a:ext cx="614856" cy="523220"/>
          </a:xfrm>
          <a:prstGeom prst="rect">
            <a:avLst/>
          </a:prstGeom>
          <a:noFill/>
        </p:spPr>
        <p:txBody>
          <a:bodyPr wrap="square" rtlCol="0">
            <a:spAutoFit/>
          </a:bodyPr>
          <a:lstStyle/>
          <a:p>
            <a:r>
              <a:rPr lang="en-US" altLang="zh-CN" sz="2800" b="1" dirty="0"/>
              <a:t>V</a:t>
            </a:r>
            <a:r>
              <a:rPr lang="en-US" altLang="zh-CN" sz="2800" b="1" baseline="-25000" dirty="0"/>
              <a:t>2</a:t>
            </a:r>
            <a:endParaRPr lang="zh-CN" altLang="en-US" sz="2800" b="1" baseline="-25000" dirty="0"/>
          </a:p>
        </p:txBody>
      </p:sp>
      <p:cxnSp>
        <p:nvCxnSpPr>
          <p:cNvPr id="18" name="直接箭头连接符 17"/>
          <p:cNvCxnSpPr>
            <a:stCxn id="11" idx="6"/>
            <a:endCxn id="13" idx="2"/>
          </p:cNvCxnSpPr>
          <p:nvPr/>
        </p:nvCxnSpPr>
        <p:spPr>
          <a:xfrm>
            <a:off x="1827800" y="2938080"/>
            <a:ext cx="1387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2408042" y="2550949"/>
            <a:ext cx="693683" cy="461665"/>
          </a:xfrm>
          <a:prstGeom prst="rect">
            <a:avLst/>
          </a:prstGeom>
          <a:noFill/>
        </p:spPr>
        <p:txBody>
          <a:bodyPr wrap="square" rtlCol="0">
            <a:spAutoFit/>
          </a:bodyPr>
          <a:lstStyle/>
          <a:p>
            <a:r>
              <a:rPr lang="en-US" altLang="zh-CN" sz="2400" b="1" dirty="0"/>
              <a:t>4</a:t>
            </a:r>
            <a:endParaRPr lang="zh-CN" altLang="en-US" sz="2400" b="1" dirty="0"/>
          </a:p>
        </p:txBody>
      </p:sp>
      <p:cxnSp>
        <p:nvCxnSpPr>
          <p:cNvPr id="27" name="曲线连接符 26"/>
          <p:cNvCxnSpPr>
            <a:stCxn id="13" idx="0"/>
            <a:endCxn id="11" idx="0"/>
          </p:cNvCxnSpPr>
          <p:nvPr/>
        </p:nvCxnSpPr>
        <p:spPr>
          <a:xfrm rot="16200000" flipV="1">
            <a:off x="2521308" y="1442053"/>
            <a:ext cx="12700" cy="228199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2403089" y="1876583"/>
            <a:ext cx="777038" cy="461665"/>
          </a:xfrm>
          <a:prstGeom prst="rect">
            <a:avLst/>
          </a:prstGeom>
          <a:noFill/>
        </p:spPr>
        <p:txBody>
          <a:bodyPr wrap="square" rtlCol="0">
            <a:spAutoFit/>
          </a:bodyPr>
          <a:lstStyle/>
          <a:p>
            <a:r>
              <a:rPr lang="en-US" altLang="zh-CN" sz="2400" b="1" dirty="0"/>
              <a:t>6</a:t>
            </a:r>
            <a:endParaRPr lang="zh-CN" altLang="en-US" sz="2400" b="1" dirty="0"/>
          </a:p>
        </p:txBody>
      </p:sp>
      <p:cxnSp>
        <p:nvCxnSpPr>
          <p:cNvPr id="29" name="直接箭头连接符 28"/>
          <p:cNvCxnSpPr>
            <a:stCxn id="11" idx="5"/>
            <a:endCxn id="16" idx="0"/>
          </p:cNvCxnSpPr>
          <p:nvPr/>
        </p:nvCxnSpPr>
        <p:spPr>
          <a:xfrm>
            <a:off x="1696734" y="3189125"/>
            <a:ext cx="395998" cy="1415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a:off x="1928811" y="3599656"/>
            <a:ext cx="798846" cy="461665"/>
          </a:xfrm>
          <a:prstGeom prst="rect">
            <a:avLst/>
          </a:prstGeom>
          <a:noFill/>
        </p:spPr>
        <p:txBody>
          <a:bodyPr wrap="square" rtlCol="0">
            <a:spAutoFit/>
          </a:bodyPr>
          <a:lstStyle/>
          <a:p>
            <a:r>
              <a:rPr lang="en-US" altLang="zh-CN" sz="2400" b="1" dirty="0"/>
              <a:t>11</a:t>
            </a:r>
            <a:endParaRPr lang="zh-CN" altLang="en-US" sz="2400" b="1" dirty="0"/>
          </a:p>
        </p:txBody>
      </p:sp>
      <p:cxnSp>
        <p:nvCxnSpPr>
          <p:cNvPr id="31" name="直接箭头连接符 30"/>
          <p:cNvCxnSpPr>
            <a:stCxn id="16" idx="1"/>
            <a:endCxn id="11" idx="4"/>
          </p:cNvCxnSpPr>
          <p:nvPr/>
        </p:nvCxnSpPr>
        <p:spPr>
          <a:xfrm flipH="1" flipV="1">
            <a:off x="1380312" y="3293111"/>
            <a:ext cx="395997" cy="1415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1136307" y="3830488"/>
            <a:ext cx="798846" cy="461665"/>
          </a:xfrm>
          <a:prstGeom prst="rect">
            <a:avLst/>
          </a:prstGeom>
          <a:noFill/>
        </p:spPr>
        <p:txBody>
          <a:bodyPr wrap="square" rtlCol="0">
            <a:spAutoFit/>
          </a:bodyPr>
          <a:lstStyle/>
          <a:p>
            <a:r>
              <a:rPr lang="en-US" altLang="zh-CN" sz="2400" b="1" dirty="0"/>
              <a:t>3</a:t>
            </a:r>
            <a:endParaRPr lang="zh-CN" altLang="en-US" sz="2400" b="1" dirty="0"/>
          </a:p>
        </p:txBody>
      </p:sp>
      <p:sp>
        <p:nvSpPr>
          <p:cNvPr id="33" name="文本框 32"/>
          <p:cNvSpPr txBox="1"/>
          <p:nvPr/>
        </p:nvSpPr>
        <p:spPr>
          <a:xfrm>
            <a:off x="3108715" y="3968988"/>
            <a:ext cx="798846" cy="461665"/>
          </a:xfrm>
          <a:prstGeom prst="rect">
            <a:avLst/>
          </a:prstGeom>
          <a:noFill/>
        </p:spPr>
        <p:txBody>
          <a:bodyPr wrap="square" rtlCol="0">
            <a:spAutoFit/>
          </a:bodyPr>
          <a:lstStyle/>
          <a:p>
            <a:r>
              <a:rPr lang="en-US" altLang="zh-CN" sz="2400" b="1" dirty="0"/>
              <a:t>2</a:t>
            </a:r>
            <a:endParaRPr lang="zh-CN" altLang="en-US" sz="2400" b="1" dirty="0"/>
          </a:p>
        </p:txBody>
      </p:sp>
      <p:cxnSp>
        <p:nvCxnSpPr>
          <p:cNvPr id="34" name="直接箭头连接符 33"/>
          <p:cNvCxnSpPr>
            <a:stCxn id="13" idx="4"/>
            <a:endCxn id="16" idx="6"/>
          </p:cNvCxnSpPr>
          <p:nvPr/>
        </p:nvCxnSpPr>
        <p:spPr>
          <a:xfrm flipH="1">
            <a:off x="2540220" y="3293111"/>
            <a:ext cx="1122083" cy="1666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6732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1" grpId="0"/>
      <p:bldP spid="22" grpId="0"/>
      <p:bldP spid="23" grpId="0"/>
      <p:bldP spid="24" grpId="0"/>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 Box 2">
            <a:extLst>
              <a:ext uri="{FF2B5EF4-FFF2-40B4-BE49-F238E27FC236}">
                <a16:creationId xmlns:a16="http://schemas.microsoft.com/office/drawing/2014/main" id="{FB894272-ACC2-4949-8CF1-27854BD36343}"/>
              </a:ext>
            </a:extLst>
          </p:cNvPr>
          <p:cNvSpPr txBox="1">
            <a:spLocks noChangeArrowheads="1"/>
          </p:cNvSpPr>
          <p:nvPr/>
        </p:nvSpPr>
        <p:spPr bwMode="auto">
          <a:xfrm>
            <a:off x="1028640" y="115978"/>
            <a:ext cx="7620000" cy="5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7.6.1  </a:t>
            </a:r>
            <a:r>
              <a:rPr lang="zh-CN" altLang="en-US" sz="2400" b="1" dirty="0">
                <a:solidFill>
                  <a:srgbClr val="000000"/>
                </a:solidFill>
                <a:latin typeface="+mn-lt"/>
                <a:ea typeface="+mn-ea"/>
                <a:cs typeface="+mn-ea"/>
                <a:sym typeface="+mn-lt"/>
              </a:rPr>
              <a:t>从某个源点到其余各顶点的最短路径</a:t>
            </a:r>
          </a:p>
        </p:txBody>
      </p:sp>
      <p:graphicFrame>
        <p:nvGraphicFramePr>
          <p:cNvPr id="255" name="Group 66">
            <a:extLst>
              <a:ext uri="{FF2B5EF4-FFF2-40B4-BE49-F238E27FC236}">
                <a16:creationId xmlns:a16="http://schemas.microsoft.com/office/drawing/2014/main" id="{671C6831-D7A2-4B2A-B787-2CE4FB7F8CB3}"/>
              </a:ext>
            </a:extLst>
          </p:cNvPr>
          <p:cNvGraphicFramePr>
            <a:graphicFrameLocks noGrp="1"/>
          </p:cNvGraphicFramePr>
          <p:nvPr>
            <p:extLst/>
          </p:nvPr>
        </p:nvGraphicFramePr>
        <p:xfrm>
          <a:off x="6113712" y="1629283"/>
          <a:ext cx="3848808" cy="3428805"/>
        </p:xfrm>
        <a:graphic>
          <a:graphicData uri="http://schemas.openxmlformats.org/drawingml/2006/table">
            <a:tbl>
              <a:tblPr/>
              <a:tblGrid>
                <a:gridCol w="643094">
                  <a:extLst>
                    <a:ext uri="{9D8B030D-6E8A-4147-A177-3AD203B41FA5}">
                      <a16:colId xmlns:a16="http://schemas.microsoft.com/office/drawing/2014/main" val="20000"/>
                    </a:ext>
                  </a:extLst>
                </a:gridCol>
                <a:gridCol w="622998">
                  <a:extLst>
                    <a:ext uri="{9D8B030D-6E8A-4147-A177-3AD203B41FA5}">
                      <a16:colId xmlns:a16="http://schemas.microsoft.com/office/drawing/2014/main" val="20001"/>
                    </a:ext>
                  </a:extLst>
                </a:gridCol>
                <a:gridCol w="1738365">
                  <a:extLst>
                    <a:ext uri="{9D8B030D-6E8A-4147-A177-3AD203B41FA5}">
                      <a16:colId xmlns:a16="http://schemas.microsoft.com/office/drawing/2014/main" val="20002"/>
                    </a:ext>
                  </a:extLst>
                </a:gridCol>
                <a:gridCol w="844351">
                  <a:extLst>
                    <a:ext uri="{9D8B030D-6E8A-4147-A177-3AD203B41FA5}">
                      <a16:colId xmlns:a16="http://schemas.microsoft.com/office/drawing/2014/main" val="20003"/>
                    </a:ext>
                  </a:extLst>
                </a:gridCol>
              </a:tblGrid>
              <a:tr h="481352">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a:ln>
                            <a:noFill/>
                          </a:ln>
                          <a:solidFill>
                            <a:srgbClr val="000000"/>
                          </a:solidFill>
                          <a:effectLst/>
                          <a:latin typeface="+mn-lt"/>
                          <a:ea typeface="+mn-ea"/>
                          <a:cs typeface="+mn-ea"/>
                          <a:sym typeface="+mn-lt"/>
                        </a:rPr>
                        <a:t>始点</a:t>
                      </a:r>
                    </a:p>
                  </a:txBody>
                  <a:tcPr horzOverflow="overflow">
                    <a:lnL cap="flat">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a:ln>
                            <a:noFill/>
                          </a:ln>
                          <a:solidFill>
                            <a:srgbClr val="000000"/>
                          </a:solidFill>
                          <a:effectLst/>
                          <a:latin typeface="+mn-lt"/>
                          <a:ea typeface="+mn-ea"/>
                          <a:cs typeface="+mn-ea"/>
                          <a:sym typeface="+mn-lt"/>
                        </a:rPr>
                        <a:t>终点</a:t>
                      </a:r>
                    </a:p>
                  </a:txBody>
                  <a:tcPr horzOverflow="overflow">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a:ln>
                            <a:noFill/>
                          </a:ln>
                          <a:solidFill>
                            <a:srgbClr val="000000"/>
                          </a:solidFill>
                          <a:effectLst/>
                          <a:latin typeface="+mn-lt"/>
                          <a:ea typeface="+mn-ea"/>
                          <a:cs typeface="+mn-ea"/>
                          <a:sym typeface="+mn-lt"/>
                        </a:rPr>
                        <a:t>最短路径</a:t>
                      </a:r>
                    </a:p>
                  </a:txBody>
                  <a:tcPr horzOverflow="overflow">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zh-CN" altLang="en-US" sz="2000" b="1" i="0" u="none" strike="noStrike" cap="none" normalizeH="0" baseline="0" dirty="0">
                          <a:ln>
                            <a:noFill/>
                          </a:ln>
                          <a:solidFill>
                            <a:srgbClr val="000000"/>
                          </a:solidFill>
                          <a:effectLst/>
                          <a:latin typeface="+mn-lt"/>
                          <a:ea typeface="+mn-ea"/>
                          <a:cs typeface="+mn-ea"/>
                          <a:sym typeface="+mn-lt"/>
                        </a:rPr>
                        <a:t>路径长度</a:t>
                      </a:r>
                    </a:p>
                  </a:txBody>
                  <a:tcPr horzOverflow="overflow">
                    <a:lnL>
                      <a:noFill/>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6705">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dirty="0">
                          <a:ln>
                            <a:noFill/>
                          </a:ln>
                          <a:solidFill>
                            <a:srgbClr val="000000"/>
                          </a:solidFill>
                          <a:effectLst/>
                          <a:latin typeface="+mn-lt"/>
                          <a:ea typeface="+mn-ea"/>
                          <a:cs typeface="+mn-ea"/>
                          <a:sym typeface="+mn-lt"/>
                        </a:rPr>
                        <a:t>v0</a:t>
                      </a:r>
                    </a:p>
                  </a:txBody>
                  <a:tcP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a:ln>
                            <a:noFill/>
                          </a:ln>
                          <a:solidFill>
                            <a:srgbClr val="000000"/>
                          </a:solidFill>
                          <a:effectLst/>
                          <a:latin typeface="+mn-lt"/>
                          <a:ea typeface="+mn-ea"/>
                          <a:cs typeface="+mn-ea"/>
                          <a:sym typeface="+mn-lt"/>
                        </a:rPr>
                        <a:t>v1</a:t>
                      </a: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zh-CN" altLang="en-US" sz="2200" b="1" i="0" u="none" strike="noStrike" cap="none" normalizeH="0" baseline="0">
                          <a:ln>
                            <a:noFill/>
                          </a:ln>
                          <a:solidFill>
                            <a:srgbClr val="000000"/>
                          </a:solidFill>
                          <a:effectLst/>
                          <a:latin typeface="+mn-lt"/>
                          <a:ea typeface="+mn-ea"/>
                          <a:cs typeface="+mn-ea"/>
                          <a:sym typeface="+mn-lt"/>
                        </a:rPr>
                        <a:t>无</a:t>
                      </a: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endParaRPr kumimoji="1" lang="zh-CN" altLang="zh-CN" sz="2200" b="1" i="0" u="none" strike="noStrike" cap="none" normalizeH="0" baseline="0">
                        <a:ln>
                          <a:noFill/>
                        </a:ln>
                        <a:solidFill>
                          <a:srgbClr val="000000"/>
                        </a:solidFill>
                        <a:effectLst/>
                        <a:latin typeface="+mn-lt"/>
                        <a:ea typeface="+mn-ea"/>
                        <a:cs typeface="+mn-ea"/>
                        <a:sym typeface="+mn-lt"/>
                      </a:endParaRPr>
                    </a:p>
                  </a:txBody>
                  <a:tcP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49619">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endParaRPr kumimoji="1" lang="zh-CN" altLang="zh-CN" sz="2200" b="1" i="0" u="none" strike="noStrike" cap="none" normalizeH="0" baseline="0">
                        <a:ln>
                          <a:noFill/>
                        </a:ln>
                        <a:solidFill>
                          <a:srgbClr val="000000"/>
                        </a:solidFill>
                        <a:effectLst/>
                        <a:latin typeface="+mn-lt"/>
                        <a:ea typeface="+mn-ea"/>
                        <a:cs typeface="+mn-ea"/>
                        <a:sym typeface="+mn-lt"/>
                      </a:endParaRPr>
                    </a:p>
                  </a:txBody>
                  <a:tcPr horzOverflow="overflow">
                    <a:lnL cap="flat">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dirty="0">
                          <a:ln>
                            <a:noFill/>
                          </a:ln>
                          <a:solidFill>
                            <a:srgbClr val="000000"/>
                          </a:solidFill>
                          <a:effectLst/>
                          <a:latin typeface="+mn-lt"/>
                          <a:ea typeface="+mn-ea"/>
                          <a:cs typeface="+mn-ea"/>
                          <a:sym typeface="+mn-lt"/>
                        </a:rPr>
                        <a:t>v2</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a:ln>
                            <a:noFill/>
                          </a:ln>
                          <a:solidFill>
                            <a:srgbClr val="000000"/>
                          </a:solidFill>
                          <a:effectLst/>
                          <a:latin typeface="+mn-lt"/>
                          <a:ea typeface="+mn-ea"/>
                          <a:cs typeface="+mn-ea"/>
                          <a:sym typeface="+mn-lt"/>
                        </a:rPr>
                        <a:t>v0,v2</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a:ln>
                            <a:noFill/>
                          </a:ln>
                          <a:solidFill>
                            <a:srgbClr val="000000"/>
                          </a:solidFill>
                          <a:effectLst/>
                          <a:latin typeface="+mn-lt"/>
                          <a:ea typeface="+mn-ea"/>
                          <a:cs typeface="+mn-ea"/>
                          <a:sym typeface="+mn-lt"/>
                        </a:rPr>
                        <a:t>10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49619">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endParaRPr kumimoji="1" lang="zh-CN" altLang="zh-CN" sz="2200" b="1" i="0" u="none" strike="noStrike" cap="none" normalizeH="0" baseline="0">
                        <a:ln>
                          <a:noFill/>
                        </a:ln>
                        <a:solidFill>
                          <a:srgbClr val="000000"/>
                        </a:solidFill>
                        <a:effectLst/>
                        <a:latin typeface="+mn-lt"/>
                        <a:ea typeface="+mn-ea"/>
                        <a:cs typeface="+mn-ea"/>
                        <a:sym typeface="+mn-lt"/>
                      </a:endParaRPr>
                    </a:p>
                  </a:txBody>
                  <a:tcPr horzOverflow="overflow">
                    <a:lnL cap="flat">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a:ln>
                            <a:noFill/>
                          </a:ln>
                          <a:solidFill>
                            <a:srgbClr val="000000"/>
                          </a:solidFill>
                          <a:effectLst/>
                          <a:latin typeface="+mn-lt"/>
                          <a:ea typeface="+mn-ea"/>
                          <a:cs typeface="+mn-ea"/>
                          <a:sym typeface="+mn-lt"/>
                        </a:rPr>
                        <a:t>v3</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dirty="0">
                          <a:ln>
                            <a:noFill/>
                          </a:ln>
                          <a:solidFill>
                            <a:srgbClr val="000000"/>
                          </a:solidFill>
                          <a:effectLst/>
                          <a:latin typeface="+mn-lt"/>
                          <a:ea typeface="+mn-ea"/>
                          <a:cs typeface="+mn-ea"/>
                          <a:sym typeface="+mn-lt"/>
                        </a:rPr>
                        <a:t>v0,v4,v3</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a:ln>
                            <a:noFill/>
                          </a:ln>
                          <a:solidFill>
                            <a:srgbClr val="000000"/>
                          </a:solidFill>
                          <a:effectLst/>
                          <a:latin typeface="+mn-lt"/>
                          <a:ea typeface="+mn-ea"/>
                          <a:cs typeface="+mn-ea"/>
                          <a:sym typeface="+mn-lt"/>
                        </a:rPr>
                        <a:t>50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81352">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endParaRPr kumimoji="1" lang="zh-CN" altLang="zh-CN" sz="2200" b="1" i="0" u="none" strike="noStrike" cap="none" normalizeH="0" baseline="0">
                        <a:ln>
                          <a:noFill/>
                        </a:ln>
                        <a:solidFill>
                          <a:srgbClr val="000000"/>
                        </a:solidFill>
                        <a:effectLst/>
                        <a:latin typeface="+mn-lt"/>
                        <a:ea typeface="+mn-ea"/>
                        <a:cs typeface="+mn-ea"/>
                        <a:sym typeface="+mn-lt"/>
                      </a:endParaRPr>
                    </a:p>
                  </a:txBody>
                  <a:tcPr horzOverflow="overflow">
                    <a:lnL cap="flat">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a:ln>
                            <a:noFill/>
                          </a:ln>
                          <a:solidFill>
                            <a:srgbClr val="000000"/>
                          </a:solidFill>
                          <a:effectLst/>
                          <a:latin typeface="+mn-lt"/>
                          <a:ea typeface="+mn-ea"/>
                          <a:cs typeface="+mn-ea"/>
                          <a:sym typeface="+mn-lt"/>
                        </a:rPr>
                        <a:t>v4</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dirty="0">
                          <a:ln>
                            <a:noFill/>
                          </a:ln>
                          <a:solidFill>
                            <a:srgbClr val="000000"/>
                          </a:solidFill>
                          <a:effectLst/>
                          <a:latin typeface="+mn-lt"/>
                          <a:ea typeface="+mn-ea"/>
                          <a:cs typeface="+mn-ea"/>
                          <a:sym typeface="+mn-lt"/>
                        </a:rPr>
                        <a:t>v0,v4</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dirty="0">
                          <a:ln>
                            <a:noFill/>
                          </a:ln>
                          <a:solidFill>
                            <a:srgbClr val="000000"/>
                          </a:solidFill>
                          <a:effectLst/>
                          <a:latin typeface="+mn-lt"/>
                          <a:ea typeface="+mn-ea"/>
                          <a:cs typeface="+mn-ea"/>
                          <a:sym typeface="+mn-lt"/>
                        </a:rPr>
                        <a:t>30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81352">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endParaRPr kumimoji="1" lang="zh-CN" altLang="zh-CN" sz="2200" b="1" i="0" u="none" strike="noStrike" cap="none" normalizeH="0" baseline="0">
                        <a:ln>
                          <a:noFill/>
                        </a:ln>
                        <a:solidFill>
                          <a:srgbClr val="000000"/>
                        </a:solidFill>
                        <a:effectLst/>
                        <a:latin typeface="+mn-lt"/>
                        <a:ea typeface="+mn-ea"/>
                        <a:cs typeface="+mn-ea"/>
                        <a:sym typeface="+mn-lt"/>
                      </a:endParaRPr>
                    </a:p>
                  </a:txBody>
                  <a:tcPr horzOverflow="overflow">
                    <a:lnL cap="flat">
                      <a:noFill/>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l"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a:ln>
                            <a:noFill/>
                          </a:ln>
                          <a:solidFill>
                            <a:srgbClr val="000000"/>
                          </a:solidFill>
                          <a:effectLst/>
                          <a:latin typeface="+mn-lt"/>
                          <a:ea typeface="+mn-ea"/>
                          <a:cs typeface="+mn-ea"/>
                          <a:sym typeface="+mn-lt"/>
                        </a:rPr>
                        <a:t>v5</a:t>
                      </a:r>
                    </a:p>
                  </a:txBody>
                  <a:tcPr horzOverflow="overflow">
                    <a:lnL>
                      <a:noFill/>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dirty="0">
                          <a:ln>
                            <a:noFill/>
                          </a:ln>
                          <a:solidFill>
                            <a:srgbClr val="000000"/>
                          </a:solidFill>
                          <a:effectLst/>
                          <a:latin typeface="+mn-lt"/>
                          <a:ea typeface="+mn-ea"/>
                          <a:cs typeface="+mn-ea"/>
                          <a:sym typeface="+mn-lt"/>
                        </a:rPr>
                        <a:t>v0,v4,v3,v5</a:t>
                      </a:r>
                    </a:p>
                  </a:txBody>
                  <a:tcPr horzOverflow="overflow">
                    <a:lnL>
                      <a:noFill/>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dirty="0">
                          <a:ln>
                            <a:noFill/>
                          </a:ln>
                          <a:solidFill>
                            <a:srgbClr val="000000"/>
                          </a:solidFill>
                          <a:effectLst/>
                          <a:latin typeface="+mn-lt"/>
                          <a:ea typeface="+mn-ea"/>
                          <a:cs typeface="+mn-ea"/>
                          <a:sym typeface="+mn-lt"/>
                        </a:rPr>
                        <a:t>60</a:t>
                      </a:r>
                    </a:p>
                  </a:txBody>
                  <a:tcPr horzOverflow="overflow">
                    <a:lnL>
                      <a:noFill/>
                    </a:lnL>
                    <a:lnR cap="flat">
                      <a:noFill/>
                    </a:lnR>
                    <a:lnT>
                      <a:noFill/>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256" name="组合 255">
            <a:extLst>
              <a:ext uri="{FF2B5EF4-FFF2-40B4-BE49-F238E27FC236}">
                <a16:creationId xmlns:a16="http://schemas.microsoft.com/office/drawing/2014/main" id="{43C19C99-A6D8-469D-8492-8762DFAD3042}"/>
              </a:ext>
            </a:extLst>
          </p:cNvPr>
          <p:cNvGrpSpPr/>
          <p:nvPr/>
        </p:nvGrpSpPr>
        <p:grpSpPr>
          <a:xfrm>
            <a:off x="1747475" y="1961691"/>
            <a:ext cx="2759358" cy="3060002"/>
            <a:chOff x="533400" y="2060575"/>
            <a:chExt cx="3032448" cy="3276600"/>
          </a:xfrm>
        </p:grpSpPr>
        <p:sp>
          <p:nvSpPr>
            <p:cNvPr id="257" name="Oval 3">
              <a:extLst>
                <a:ext uri="{FF2B5EF4-FFF2-40B4-BE49-F238E27FC236}">
                  <a16:creationId xmlns:a16="http://schemas.microsoft.com/office/drawing/2014/main" id="{891A3EAF-EC21-45A8-A50D-D5E9A3BBA09F}"/>
                </a:ext>
              </a:extLst>
            </p:cNvPr>
            <p:cNvSpPr>
              <a:spLocks noChangeArrowheads="1"/>
            </p:cNvSpPr>
            <p:nvPr/>
          </p:nvSpPr>
          <p:spPr bwMode="auto">
            <a:xfrm>
              <a:off x="1752600" y="4956175"/>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V2</a:t>
              </a:r>
              <a:endParaRPr lang="en-US" altLang="zh-CN" sz="2000" b="1" kern="0" noProof="1">
                <a:solidFill>
                  <a:srgbClr val="000000"/>
                </a:solidFill>
                <a:latin typeface="+mn-lt"/>
                <a:ea typeface="+mn-ea"/>
                <a:cs typeface="+mn-ea"/>
                <a:sym typeface="+mn-lt"/>
              </a:endParaRPr>
            </a:p>
          </p:txBody>
        </p:sp>
        <p:sp>
          <p:nvSpPr>
            <p:cNvPr id="258" name="Oval 4">
              <a:extLst>
                <a:ext uri="{FF2B5EF4-FFF2-40B4-BE49-F238E27FC236}">
                  <a16:creationId xmlns:a16="http://schemas.microsoft.com/office/drawing/2014/main" id="{4E83DCBA-6A62-4742-B155-32BB3E8322C1}"/>
                </a:ext>
              </a:extLst>
            </p:cNvPr>
            <p:cNvSpPr>
              <a:spLocks noChangeArrowheads="1"/>
            </p:cNvSpPr>
            <p:nvPr/>
          </p:nvSpPr>
          <p:spPr bwMode="auto">
            <a:xfrm>
              <a:off x="533400" y="2974975"/>
              <a:ext cx="381000" cy="381000"/>
            </a:xfrm>
            <a:prstGeom prst="ellipse">
              <a:avLst/>
            </a:prstGeom>
            <a:solidFill>
              <a:srgbClr val="FFFF99"/>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V0</a:t>
              </a:r>
              <a:endParaRPr lang="en-US" altLang="zh-CN" sz="2000" b="1" kern="0" noProof="1">
                <a:solidFill>
                  <a:srgbClr val="000000"/>
                </a:solidFill>
                <a:latin typeface="+mn-lt"/>
                <a:ea typeface="+mn-ea"/>
                <a:cs typeface="+mn-ea"/>
                <a:sym typeface="+mn-lt"/>
              </a:endParaRPr>
            </a:p>
          </p:txBody>
        </p:sp>
        <p:sp>
          <p:nvSpPr>
            <p:cNvPr id="259" name="Oval 5">
              <a:extLst>
                <a:ext uri="{FF2B5EF4-FFF2-40B4-BE49-F238E27FC236}">
                  <a16:creationId xmlns:a16="http://schemas.microsoft.com/office/drawing/2014/main" id="{EB2AEB60-E1BD-4232-B94B-8DFC788D34A8}"/>
                </a:ext>
              </a:extLst>
            </p:cNvPr>
            <p:cNvSpPr>
              <a:spLocks noChangeArrowheads="1"/>
            </p:cNvSpPr>
            <p:nvPr/>
          </p:nvSpPr>
          <p:spPr bwMode="auto">
            <a:xfrm>
              <a:off x="2895600" y="4041775"/>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V3</a:t>
              </a:r>
              <a:endParaRPr lang="en-US" altLang="zh-CN" sz="2000" b="1" kern="0" noProof="1">
                <a:solidFill>
                  <a:srgbClr val="000000"/>
                </a:solidFill>
                <a:latin typeface="+mn-lt"/>
                <a:ea typeface="+mn-ea"/>
                <a:cs typeface="+mn-ea"/>
                <a:sym typeface="+mn-lt"/>
              </a:endParaRPr>
            </a:p>
          </p:txBody>
        </p:sp>
        <p:sp>
          <p:nvSpPr>
            <p:cNvPr id="260" name="Oval 6">
              <a:extLst>
                <a:ext uri="{FF2B5EF4-FFF2-40B4-BE49-F238E27FC236}">
                  <a16:creationId xmlns:a16="http://schemas.microsoft.com/office/drawing/2014/main" id="{AD23D9FE-CFBF-43EE-A4B3-2F0154C448A1}"/>
                </a:ext>
              </a:extLst>
            </p:cNvPr>
            <p:cNvSpPr>
              <a:spLocks noChangeArrowheads="1"/>
            </p:cNvSpPr>
            <p:nvPr/>
          </p:nvSpPr>
          <p:spPr bwMode="auto">
            <a:xfrm>
              <a:off x="533400" y="4041775"/>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V1</a:t>
              </a:r>
              <a:endParaRPr lang="en-US" altLang="zh-CN" sz="2000" b="1" kern="0" noProof="1">
                <a:solidFill>
                  <a:srgbClr val="000000"/>
                </a:solidFill>
                <a:latin typeface="+mn-lt"/>
                <a:ea typeface="+mn-ea"/>
                <a:cs typeface="+mn-ea"/>
                <a:sym typeface="+mn-lt"/>
              </a:endParaRPr>
            </a:p>
          </p:txBody>
        </p:sp>
        <p:sp>
          <p:nvSpPr>
            <p:cNvPr id="261" name="Oval 7">
              <a:extLst>
                <a:ext uri="{FF2B5EF4-FFF2-40B4-BE49-F238E27FC236}">
                  <a16:creationId xmlns:a16="http://schemas.microsoft.com/office/drawing/2014/main" id="{090683C5-4CDE-419B-B885-AB7DD371796D}"/>
                </a:ext>
              </a:extLst>
            </p:cNvPr>
            <p:cNvSpPr>
              <a:spLocks noChangeArrowheads="1"/>
            </p:cNvSpPr>
            <p:nvPr/>
          </p:nvSpPr>
          <p:spPr bwMode="auto">
            <a:xfrm>
              <a:off x="1752600" y="2060575"/>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000" b="1" kern="0" dirty="0">
                  <a:solidFill>
                    <a:srgbClr val="000000"/>
                  </a:solidFill>
                  <a:latin typeface="+mn-lt"/>
                  <a:ea typeface="+mn-ea"/>
                  <a:cs typeface="+mn-ea"/>
                  <a:sym typeface="+mn-lt"/>
                </a:rPr>
                <a:t>V5</a:t>
              </a:r>
              <a:endParaRPr lang="en-US" altLang="zh-CN" sz="2000" b="1" kern="0" noProof="1">
                <a:solidFill>
                  <a:srgbClr val="000000"/>
                </a:solidFill>
                <a:latin typeface="+mn-lt"/>
                <a:ea typeface="+mn-ea"/>
                <a:cs typeface="+mn-ea"/>
                <a:sym typeface="+mn-lt"/>
              </a:endParaRPr>
            </a:p>
          </p:txBody>
        </p:sp>
        <p:sp>
          <p:nvSpPr>
            <p:cNvPr id="262" name="Oval 8">
              <a:extLst>
                <a:ext uri="{FF2B5EF4-FFF2-40B4-BE49-F238E27FC236}">
                  <a16:creationId xmlns:a16="http://schemas.microsoft.com/office/drawing/2014/main" id="{A1D90A38-AE36-407A-833F-39AA129885F0}"/>
                </a:ext>
              </a:extLst>
            </p:cNvPr>
            <p:cNvSpPr>
              <a:spLocks noChangeArrowheads="1"/>
            </p:cNvSpPr>
            <p:nvPr/>
          </p:nvSpPr>
          <p:spPr bwMode="auto">
            <a:xfrm>
              <a:off x="2895600" y="2974975"/>
              <a:ext cx="381000" cy="381000"/>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V4</a:t>
              </a:r>
              <a:endParaRPr lang="en-US" altLang="zh-CN" sz="2000" b="1" kern="0" noProof="1">
                <a:solidFill>
                  <a:srgbClr val="000000"/>
                </a:solidFill>
                <a:latin typeface="+mn-lt"/>
                <a:ea typeface="+mn-ea"/>
                <a:cs typeface="+mn-ea"/>
                <a:sym typeface="+mn-lt"/>
              </a:endParaRPr>
            </a:p>
          </p:txBody>
        </p:sp>
        <p:sp>
          <p:nvSpPr>
            <p:cNvPr id="263" name="Line 9">
              <a:extLst>
                <a:ext uri="{FF2B5EF4-FFF2-40B4-BE49-F238E27FC236}">
                  <a16:creationId xmlns:a16="http://schemas.microsoft.com/office/drawing/2014/main" id="{7DAE30C4-BDF6-442A-87CC-0AC1069349D0}"/>
                </a:ext>
              </a:extLst>
            </p:cNvPr>
            <p:cNvSpPr>
              <a:spLocks noChangeShapeType="1"/>
            </p:cNvSpPr>
            <p:nvPr/>
          </p:nvSpPr>
          <p:spPr bwMode="auto">
            <a:xfrm>
              <a:off x="914400" y="3203575"/>
              <a:ext cx="1981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264" name="Line 10">
              <a:extLst>
                <a:ext uri="{FF2B5EF4-FFF2-40B4-BE49-F238E27FC236}">
                  <a16:creationId xmlns:a16="http://schemas.microsoft.com/office/drawing/2014/main" id="{A1A9BB21-AEFD-450F-861A-B3F4A4C6DE36}"/>
                </a:ext>
              </a:extLst>
            </p:cNvPr>
            <p:cNvSpPr>
              <a:spLocks noChangeShapeType="1"/>
            </p:cNvSpPr>
            <p:nvPr/>
          </p:nvSpPr>
          <p:spPr bwMode="auto">
            <a:xfrm flipV="1">
              <a:off x="2133600" y="4346575"/>
              <a:ext cx="838200" cy="685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265" name="Line 11">
              <a:extLst>
                <a:ext uri="{FF2B5EF4-FFF2-40B4-BE49-F238E27FC236}">
                  <a16:creationId xmlns:a16="http://schemas.microsoft.com/office/drawing/2014/main" id="{57BA7E94-42DD-491E-9C32-D440BCD79F39}"/>
                </a:ext>
              </a:extLst>
            </p:cNvPr>
            <p:cNvSpPr>
              <a:spLocks noChangeShapeType="1"/>
            </p:cNvSpPr>
            <p:nvPr/>
          </p:nvSpPr>
          <p:spPr bwMode="auto">
            <a:xfrm>
              <a:off x="914400" y="4346575"/>
              <a:ext cx="914400" cy="6858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266" name="Line 12">
              <a:extLst>
                <a:ext uri="{FF2B5EF4-FFF2-40B4-BE49-F238E27FC236}">
                  <a16:creationId xmlns:a16="http://schemas.microsoft.com/office/drawing/2014/main" id="{FA1A678F-E0FC-4DBB-AD6A-C1AEE0BB304B}"/>
                </a:ext>
              </a:extLst>
            </p:cNvPr>
            <p:cNvSpPr>
              <a:spLocks noChangeShapeType="1"/>
            </p:cNvSpPr>
            <p:nvPr/>
          </p:nvSpPr>
          <p:spPr bwMode="auto">
            <a:xfrm>
              <a:off x="838200" y="3279775"/>
              <a:ext cx="1066800" cy="1676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267" name="Line 13">
              <a:extLst>
                <a:ext uri="{FF2B5EF4-FFF2-40B4-BE49-F238E27FC236}">
                  <a16:creationId xmlns:a16="http://schemas.microsoft.com/office/drawing/2014/main" id="{DDADB016-3761-44BE-B5A0-E3E080DAD93A}"/>
                </a:ext>
              </a:extLst>
            </p:cNvPr>
            <p:cNvSpPr>
              <a:spLocks noChangeShapeType="1"/>
            </p:cNvSpPr>
            <p:nvPr/>
          </p:nvSpPr>
          <p:spPr bwMode="auto">
            <a:xfrm flipV="1">
              <a:off x="914400" y="2365375"/>
              <a:ext cx="914400" cy="6858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268" name="WordArt 14">
              <a:extLst>
                <a:ext uri="{FF2B5EF4-FFF2-40B4-BE49-F238E27FC236}">
                  <a16:creationId xmlns:a16="http://schemas.microsoft.com/office/drawing/2014/main" id="{0C3F5EF6-D3FF-41CF-802E-46F06567B35D}"/>
                </a:ext>
              </a:extLst>
            </p:cNvPr>
            <p:cNvSpPr>
              <a:spLocks noChangeArrowheads="1" noChangeShapeType="1" noTextEdit="1"/>
            </p:cNvSpPr>
            <p:nvPr/>
          </p:nvSpPr>
          <p:spPr bwMode="auto">
            <a:xfrm rot="19223365">
              <a:off x="914400" y="2517775"/>
              <a:ext cx="457200" cy="244475"/>
            </a:xfrm>
            <a:prstGeom prst="rect">
              <a:avLst/>
            </a:prstGeom>
          </p:spPr>
          <p:txBody>
            <a:bodyPr wrap="none" fromWordArt="1">
              <a:prstTxWarp prst="textCanDown">
                <a:avLst>
                  <a:gd name="adj" fmla="val 6514"/>
                </a:avLst>
              </a:prstTxWarp>
            </a:bodyPr>
            <a:lstStyle/>
            <a:p>
              <a:pPr algn="ctr" eaLnBrk="0" fontAlgn="base" hangingPunct="0">
                <a:lnSpc>
                  <a:spcPct val="130000"/>
                </a:lnSpc>
                <a:spcBef>
                  <a:spcPct val="0"/>
                </a:spcBef>
                <a:spcAft>
                  <a:spcPct val="0"/>
                </a:spcAft>
              </a:pPr>
              <a:r>
                <a:rPr lang="en-US" altLang="zh-CN" b="1" kern="10">
                  <a:ln w="3175">
                    <a:solidFill>
                      <a:srgbClr val="000000"/>
                    </a:solidFill>
                    <a:round/>
                    <a:headEnd/>
                    <a:tailEnd/>
                  </a:ln>
                  <a:solidFill>
                    <a:srgbClr val="000000"/>
                  </a:solidFill>
                  <a:cs typeface="+mn-ea"/>
                  <a:sym typeface="+mn-lt"/>
                </a:rPr>
                <a:t>100</a:t>
              </a:r>
              <a:endParaRPr lang="zh-CN" altLang="en-US" b="1" kern="10">
                <a:ln w="3175">
                  <a:solidFill>
                    <a:srgbClr val="000000"/>
                  </a:solidFill>
                  <a:round/>
                  <a:headEnd/>
                  <a:tailEnd/>
                </a:ln>
                <a:solidFill>
                  <a:srgbClr val="000000"/>
                </a:solidFill>
                <a:cs typeface="+mn-ea"/>
                <a:sym typeface="+mn-lt"/>
              </a:endParaRPr>
            </a:p>
          </p:txBody>
        </p:sp>
        <p:sp>
          <p:nvSpPr>
            <p:cNvPr id="269" name="Line 15">
              <a:extLst>
                <a:ext uri="{FF2B5EF4-FFF2-40B4-BE49-F238E27FC236}">
                  <a16:creationId xmlns:a16="http://schemas.microsoft.com/office/drawing/2014/main" id="{CAFAAA30-DFC6-46C8-A474-3E3BD0A56CFD}"/>
                </a:ext>
              </a:extLst>
            </p:cNvPr>
            <p:cNvSpPr>
              <a:spLocks noChangeShapeType="1"/>
            </p:cNvSpPr>
            <p:nvPr/>
          </p:nvSpPr>
          <p:spPr bwMode="auto">
            <a:xfrm flipH="1" flipV="1">
              <a:off x="2133600" y="2365375"/>
              <a:ext cx="762000" cy="685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270" name="Line 16">
              <a:extLst>
                <a:ext uri="{FF2B5EF4-FFF2-40B4-BE49-F238E27FC236}">
                  <a16:creationId xmlns:a16="http://schemas.microsoft.com/office/drawing/2014/main" id="{0A4A7D16-5FDB-416A-B752-94333EA8C199}"/>
                </a:ext>
              </a:extLst>
            </p:cNvPr>
            <p:cNvSpPr>
              <a:spLocks noChangeShapeType="1"/>
            </p:cNvSpPr>
            <p:nvPr/>
          </p:nvSpPr>
          <p:spPr bwMode="auto">
            <a:xfrm flipH="1" flipV="1">
              <a:off x="1905000" y="2365375"/>
              <a:ext cx="1066800" cy="1752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271" name="Line 17">
              <a:extLst>
                <a:ext uri="{FF2B5EF4-FFF2-40B4-BE49-F238E27FC236}">
                  <a16:creationId xmlns:a16="http://schemas.microsoft.com/office/drawing/2014/main" id="{8AA34203-2AD0-45D5-8383-2A5D42F1625C}"/>
                </a:ext>
              </a:extLst>
            </p:cNvPr>
            <p:cNvSpPr>
              <a:spLocks noChangeShapeType="1"/>
            </p:cNvSpPr>
            <p:nvPr/>
          </p:nvSpPr>
          <p:spPr bwMode="auto">
            <a:xfrm>
              <a:off x="3048000" y="3355975"/>
              <a:ext cx="0" cy="685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272" name="Text Box 18">
              <a:extLst>
                <a:ext uri="{FF2B5EF4-FFF2-40B4-BE49-F238E27FC236}">
                  <a16:creationId xmlns:a16="http://schemas.microsoft.com/office/drawing/2014/main" id="{51F0F869-5A9F-44F9-8FB0-3DFAABEFA72B}"/>
                </a:ext>
              </a:extLst>
            </p:cNvPr>
            <p:cNvSpPr txBox="1">
              <a:spLocks noChangeArrowheads="1"/>
            </p:cNvSpPr>
            <p:nvPr/>
          </p:nvSpPr>
          <p:spPr bwMode="auto">
            <a:xfrm>
              <a:off x="914400" y="4575175"/>
              <a:ext cx="457200" cy="48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5</a:t>
              </a:r>
            </a:p>
          </p:txBody>
        </p:sp>
        <p:sp>
          <p:nvSpPr>
            <p:cNvPr id="273" name="Text Box 19">
              <a:extLst>
                <a:ext uri="{FF2B5EF4-FFF2-40B4-BE49-F238E27FC236}">
                  <a16:creationId xmlns:a16="http://schemas.microsoft.com/office/drawing/2014/main" id="{14EF4A85-C296-4309-93C4-CD1188AE1DD1}"/>
                </a:ext>
              </a:extLst>
            </p:cNvPr>
            <p:cNvSpPr txBox="1">
              <a:spLocks noChangeArrowheads="1"/>
            </p:cNvSpPr>
            <p:nvPr/>
          </p:nvSpPr>
          <p:spPr bwMode="auto">
            <a:xfrm>
              <a:off x="1593956" y="2822575"/>
              <a:ext cx="609600" cy="48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30</a:t>
              </a:r>
            </a:p>
          </p:txBody>
        </p:sp>
        <p:sp>
          <p:nvSpPr>
            <p:cNvPr id="274" name="Text Box 20">
              <a:extLst>
                <a:ext uri="{FF2B5EF4-FFF2-40B4-BE49-F238E27FC236}">
                  <a16:creationId xmlns:a16="http://schemas.microsoft.com/office/drawing/2014/main" id="{BFA2A91C-154B-4452-890B-EBC8870F6284}"/>
                </a:ext>
              </a:extLst>
            </p:cNvPr>
            <p:cNvSpPr txBox="1">
              <a:spLocks noChangeArrowheads="1"/>
            </p:cNvSpPr>
            <p:nvPr/>
          </p:nvSpPr>
          <p:spPr bwMode="auto">
            <a:xfrm>
              <a:off x="2133599" y="4194175"/>
              <a:ext cx="609600" cy="48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50</a:t>
              </a:r>
            </a:p>
          </p:txBody>
        </p:sp>
        <p:sp>
          <p:nvSpPr>
            <p:cNvPr id="275" name="Text Box 21">
              <a:extLst>
                <a:ext uri="{FF2B5EF4-FFF2-40B4-BE49-F238E27FC236}">
                  <a16:creationId xmlns:a16="http://schemas.microsoft.com/office/drawing/2014/main" id="{83EDCA38-5A9F-4BA7-9F77-8EDEA4E53AC6}"/>
                </a:ext>
              </a:extLst>
            </p:cNvPr>
            <p:cNvSpPr txBox="1">
              <a:spLocks noChangeArrowheads="1"/>
            </p:cNvSpPr>
            <p:nvPr/>
          </p:nvSpPr>
          <p:spPr bwMode="auto">
            <a:xfrm>
              <a:off x="1371600" y="3736975"/>
              <a:ext cx="609600" cy="48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10</a:t>
              </a:r>
            </a:p>
          </p:txBody>
        </p:sp>
        <p:sp>
          <p:nvSpPr>
            <p:cNvPr id="276" name="Text Box 22">
              <a:extLst>
                <a:ext uri="{FF2B5EF4-FFF2-40B4-BE49-F238E27FC236}">
                  <a16:creationId xmlns:a16="http://schemas.microsoft.com/office/drawing/2014/main" id="{81A98C6F-B8CB-42BE-9A9A-3BEDC95A97EC}"/>
                </a:ext>
              </a:extLst>
            </p:cNvPr>
            <p:cNvSpPr txBox="1">
              <a:spLocks noChangeArrowheads="1"/>
            </p:cNvSpPr>
            <p:nvPr/>
          </p:nvSpPr>
          <p:spPr bwMode="auto">
            <a:xfrm>
              <a:off x="2209800" y="3432175"/>
              <a:ext cx="609600" cy="48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10</a:t>
              </a:r>
            </a:p>
          </p:txBody>
        </p:sp>
        <p:sp>
          <p:nvSpPr>
            <p:cNvPr id="277" name="Text Box 23">
              <a:extLst>
                <a:ext uri="{FF2B5EF4-FFF2-40B4-BE49-F238E27FC236}">
                  <a16:creationId xmlns:a16="http://schemas.microsoft.com/office/drawing/2014/main" id="{492806DB-0B99-4DB6-8501-120BECF3F6B6}"/>
                </a:ext>
              </a:extLst>
            </p:cNvPr>
            <p:cNvSpPr txBox="1">
              <a:spLocks noChangeArrowheads="1"/>
            </p:cNvSpPr>
            <p:nvPr/>
          </p:nvSpPr>
          <p:spPr bwMode="auto">
            <a:xfrm>
              <a:off x="2362200" y="2289176"/>
              <a:ext cx="609600" cy="48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60</a:t>
              </a:r>
            </a:p>
          </p:txBody>
        </p:sp>
        <p:sp>
          <p:nvSpPr>
            <p:cNvPr id="278" name="Text Box 64">
              <a:extLst>
                <a:ext uri="{FF2B5EF4-FFF2-40B4-BE49-F238E27FC236}">
                  <a16:creationId xmlns:a16="http://schemas.microsoft.com/office/drawing/2014/main" id="{7D1E64FD-6061-4066-8915-AB92F7DE8EC3}"/>
                </a:ext>
              </a:extLst>
            </p:cNvPr>
            <p:cNvSpPr txBox="1">
              <a:spLocks noChangeArrowheads="1"/>
            </p:cNvSpPr>
            <p:nvPr/>
          </p:nvSpPr>
          <p:spPr bwMode="auto">
            <a:xfrm>
              <a:off x="2956248" y="3454625"/>
              <a:ext cx="609600" cy="48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20</a:t>
              </a:r>
            </a:p>
          </p:txBody>
        </p:sp>
      </p:grpSp>
      <p:sp>
        <p:nvSpPr>
          <p:cNvPr id="2" name="文本框 1"/>
          <p:cNvSpPr txBox="1"/>
          <p:nvPr/>
        </p:nvSpPr>
        <p:spPr>
          <a:xfrm>
            <a:off x="2510190" y="5817126"/>
            <a:ext cx="6895391" cy="430887"/>
          </a:xfrm>
          <a:prstGeom prst="rect">
            <a:avLst/>
          </a:prstGeom>
          <a:noFill/>
        </p:spPr>
        <p:txBody>
          <a:bodyPr wrap="square" rtlCol="0">
            <a:spAutoFit/>
          </a:bodyPr>
          <a:lstStyle/>
          <a:p>
            <a:r>
              <a:rPr lang="zh-CN" altLang="en-US" sz="2200" b="1" dirty="0"/>
              <a:t>我们该如何求得</a:t>
            </a:r>
            <a:r>
              <a:rPr lang="zh-CN" altLang="en-US" sz="2200" b="1" dirty="0">
                <a:solidFill>
                  <a:srgbClr val="FF0000"/>
                </a:solidFill>
              </a:rPr>
              <a:t>某个顶点到其他各顶点的最短路径</a:t>
            </a:r>
            <a:r>
              <a:rPr lang="zh-CN" altLang="en-US" sz="2200" b="1" dirty="0"/>
              <a:t>呢？</a:t>
            </a:r>
          </a:p>
        </p:txBody>
      </p:sp>
    </p:spTree>
    <p:extLst>
      <p:ext uri="{BB962C8B-B14F-4D97-AF65-F5344CB8AC3E}">
        <p14:creationId xmlns:p14="http://schemas.microsoft.com/office/powerpoint/2010/main" val="701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wipe(down)">
                                      <p:cBhvr>
                                        <p:cTn id="7" dur="500"/>
                                        <p:tgtEl>
                                          <p:spTgt spid="2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5"/>
                                        </p:tgtEl>
                                        <p:attrNameLst>
                                          <p:attrName>style.visibility</p:attrName>
                                        </p:attrNameLst>
                                      </p:cBhvr>
                                      <p:to>
                                        <p:strVal val="visible"/>
                                      </p:to>
                                    </p:set>
                                    <p:animEffect transition="in" filter="wipe(down)">
                                      <p:cBhvr>
                                        <p:cTn id="12" dur="500"/>
                                        <p:tgtEl>
                                          <p:spTgt spid="25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文本框 9"/>
              <p:cNvSpPr txBox="1"/>
              <p:nvPr/>
            </p:nvSpPr>
            <p:spPr>
              <a:xfrm>
                <a:off x="4340659" y="2466861"/>
                <a:ext cx="3189729" cy="1150380"/>
              </a:xfrm>
              <a:prstGeom prst="rect">
                <a:avLst/>
              </a:prstGeom>
              <a:noFill/>
            </p:spPr>
            <p:txBody>
              <a:bodyPr wrap="square" rtlCol="0">
                <a:spAutoFit/>
              </a:bodyPr>
              <a:lstStyle/>
              <a:p>
                <a:pPr algn="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600" baseline="30000" dirty="0">
                    <a:latin typeface="Times New Roman" panose="02020603050405020304" pitchFamily="18" charset="0"/>
                    <a:ea typeface="微软雅黑" panose="020B0503020204020204" pitchFamily="34" charset="-122"/>
                    <a:cs typeface="Times New Roman" panose="02020603050405020304" pitchFamily="18" charset="0"/>
                  </a:rPr>
                  <a:t>(2)=</a:t>
                </a:r>
                <a14:m>
                  <m:oMath xmlns:m="http://schemas.openxmlformats.org/officeDocument/2006/math">
                    <m:d>
                      <m:dPr>
                        <m:ctrlPr>
                          <a:rPr lang="en-US" altLang="zh-CN" sz="2600" i="1" smtClean="0">
                            <a:latin typeface="Cambria Math" panose="02040503050406030204" pitchFamily="18" charset="0"/>
                          </a:rPr>
                        </m:ctrlPr>
                      </m:dPr>
                      <m:e>
                        <m:m>
                          <m:mPr>
                            <m:mcs>
                              <m:mc>
                                <m:mcPr>
                                  <m:count m:val="3"/>
                                  <m:mcJc m:val="center"/>
                                </m:mcPr>
                              </m:mc>
                            </m:mcs>
                            <m:ctrlPr>
                              <a:rPr lang="en-US" altLang="zh-CN" sz="2600" i="1" smtClean="0">
                                <a:solidFill>
                                  <a:schemeClr val="tx1"/>
                                </a:solidFill>
                                <a:latin typeface="Cambria Math" panose="02040503050406030204" pitchFamily="18" charset="0"/>
                              </a:rPr>
                            </m:ctrlPr>
                          </m:mPr>
                          <m:mr>
                            <m:e>
                              <m:r>
                                <m:rPr>
                                  <m:brk m:alnAt="7"/>
                                </m:rPr>
                                <a:rPr lang="en-US" altLang="zh-CN" sz="2600" i="1" smtClean="0">
                                  <a:solidFill>
                                    <a:schemeClr val="tx1"/>
                                  </a:solidFill>
                                  <a:latin typeface="Cambria Math" panose="02040503050406030204" pitchFamily="18" charset="0"/>
                                </a:rPr>
                                <m:t>0</m:t>
                              </m:r>
                            </m:e>
                            <m:e>
                              <m:r>
                                <a:rPr lang="en-US" altLang="zh-CN" sz="2600" i="1" smtClean="0">
                                  <a:solidFill>
                                    <a:schemeClr val="tx1"/>
                                  </a:solidFill>
                                  <a:latin typeface="Cambria Math" panose="02040503050406030204" pitchFamily="18" charset="0"/>
                                </a:rPr>
                                <m:t>4</m:t>
                              </m:r>
                            </m:e>
                            <m:e>
                              <m:r>
                                <a:rPr lang="en-US" altLang="zh-CN" sz="2600" b="0" i="1" smtClean="0">
                                  <a:solidFill>
                                    <a:schemeClr val="tx1"/>
                                  </a:solidFill>
                                  <a:latin typeface="Cambria Math" panose="02040503050406030204" pitchFamily="18" charset="0"/>
                                </a:rPr>
                                <m:t>6</m:t>
                              </m:r>
                            </m:e>
                          </m:mr>
                          <m:mr>
                            <m:e>
                              <m:r>
                                <a:rPr lang="en-US" altLang="zh-CN" sz="2600" b="0" i="1" smtClean="0">
                                  <a:solidFill>
                                    <a:srgbClr val="FF0000"/>
                                  </a:solidFill>
                                  <a:latin typeface="Cambria Math" panose="02040503050406030204" pitchFamily="18" charset="0"/>
                                </a:rPr>
                                <m:t>5</m:t>
                              </m:r>
                            </m:e>
                            <m:e>
                              <m:r>
                                <a:rPr lang="en-US" altLang="zh-CN" sz="2600" i="1" smtClean="0">
                                  <a:solidFill>
                                    <a:schemeClr val="tx1"/>
                                  </a:solidFill>
                                  <a:latin typeface="Cambria Math" panose="02040503050406030204" pitchFamily="18" charset="0"/>
                                </a:rPr>
                                <m:t>0</m:t>
                              </m:r>
                            </m:e>
                            <m:e>
                              <m:r>
                                <a:rPr lang="en-US" altLang="zh-CN" sz="2600" i="1" smtClean="0">
                                  <a:solidFill>
                                    <a:schemeClr val="tx1"/>
                                  </a:solidFill>
                                  <a:latin typeface="Cambria Math" panose="02040503050406030204" pitchFamily="18" charset="0"/>
                                </a:rPr>
                                <m:t>2</m:t>
                              </m:r>
                            </m:e>
                          </m:mr>
                          <m:mr>
                            <m:e>
                              <m:r>
                                <a:rPr lang="en-US" altLang="zh-CN" sz="2600" i="1" smtClean="0">
                                  <a:solidFill>
                                    <a:schemeClr val="accent1"/>
                                  </a:solidFill>
                                  <a:latin typeface="Cambria Math" panose="02040503050406030204" pitchFamily="18" charset="0"/>
                                </a:rPr>
                                <m:t>3</m:t>
                              </m:r>
                            </m:e>
                            <m:e>
                              <m:r>
                                <a:rPr lang="en-US" altLang="zh-CN" sz="2600" b="0" i="1" smtClean="0">
                                  <a:solidFill>
                                    <a:schemeClr val="accent1"/>
                                  </a:solidFill>
                                  <a:latin typeface="Cambria Math" panose="02040503050406030204" pitchFamily="18" charset="0"/>
                                </a:rPr>
                                <m:t>7</m:t>
                              </m:r>
                            </m:e>
                            <m:e>
                              <m:r>
                                <a:rPr lang="en-US" altLang="zh-CN" sz="2600" i="1" smtClean="0">
                                  <a:solidFill>
                                    <a:schemeClr val="accent1"/>
                                  </a:solidFill>
                                  <a:latin typeface="Cambria Math" panose="02040503050406030204" pitchFamily="18" charset="0"/>
                                </a:rPr>
                                <m:t>0</m:t>
                              </m:r>
                            </m:e>
                          </m:mr>
                        </m:m>
                      </m:e>
                    </m:d>
                  </m:oMath>
                </a14:m>
                <a:endParaRPr lang="zh-CN" altLang="en-US" sz="26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340659" y="2466861"/>
                <a:ext cx="3189729" cy="115038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8088993" y="2442115"/>
                <a:ext cx="3346186" cy="1150380"/>
              </a:xfrm>
              <a:prstGeom prst="rect">
                <a:avLst/>
              </a:prstGeom>
              <a:noFill/>
            </p:spPr>
            <p:txBody>
              <a:bodyPr wrap="square" rtlCol="0">
                <a:spAutoFit/>
              </a:bodyPr>
              <a:lstStyle/>
              <a:p>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600" baseline="30000" dirty="0">
                    <a:latin typeface="Times New Roman" panose="02020603050405020304" pitchFamily="18" charset="0"/>
                    <a:ea typeface="微软雅黑" panose="020B0503020204020204" pitchFamily="34" charset="-122"/>
                    <a:cs typeface="Times New Roman" panose="02020603050405020304" pitchFamily="18" charset="0"/>
                  </a:rPr>
                  <a:t>(2)=</a:t>
                </a:r>
                <a14:m>
                  <m:oMath xmlns:m="http://schemas.openxmlformats.org/officeDocument/2006/math">
                    <m:d>
                      <m:dPr>
                        <m:ctrlPr>
                          <a:rPr lang="en-US" altLang="zh-CN" sz="2600" i="1" smtClean="0">
                            <a:latin typeface="Cambria Math" panose="02040503050406030204" pitchFamily="18" charset="0"/>
                          </a:rPr>
                        </m:ctrlPr>
                      </m:dPr>
                      <m:e>
                        <m:m>
                          <m:mPr>
                            <m:mcs>
                              <m:mc>
                                <m:mcPr>
                                  <m:count m:val="3"/>
                                  <m:mcJc m:val="center"/>
                                </m:mcPr>
                              </m:mc>
                            </m:mcs>
                            <m:ctrlPr>
                              <a:rPr lang="en-US" altLang="zh-CN" sz="2600" i="1">
                                <a:latin typeface="Cambria Math" panose="02040503050406030204" pitchFamily="18" charset="0"/>
                              </a:rPr>
                            </m:ctrlPr>
                          </m:mPr>
                          <m:mr>
                            <m:e>
                              <m:r>
                                <a:rPr lang="en-US" altLang="zh-CN" sz="2600" b="0" i="1" smtClean="0">
                                  <a:latin typeface="Cambria Math" panose="02040503050406030204" pitchFamily="18" charset="0"/>
                                </a:rPr>
                                <m:t>−1</m:t>
                              </m:r>
                            </m:e>
                            <m:e>
                              <m:r>
                                <a:rPr lang="en-US" altLang="zh-CN" sz="2600" b="0" i="1" smtClean="0">
                                  <a:latin typeface="Cambria Math" panose="02040503050406030204" pitchFamily="18" charset="0"/>
                                </a:rPr>
                                <m:t>−1</m:t>
                              </m:r>
                            </m:e>
                            <m:e>
                              <m:r>
                                <a:rPr lang="en-US" altLang="zh-CN" sz="2600" i="1">
                                  <a:latin typeface="Cambria Math" panose="02040503050406030204" pitchFamily="18" charset="0"/>
                                </a:rPr>
                                <m:t>1</m:t>
                              </m:r>
                            </m:e>
                          </m:mr>
                          <m:mr>
                            <m:e>
                              <m:r>
                                <a:rPr lang="en-US" altLang="zh-CN" sz="2600" b="0" i="1" smtClean="0">
                                  <a:latin typeface="Cambria Math" panose="02040503050406030204" pitchFamily="18" charset="0"/>
                                </a:rPr>
                                <m:t>2</m:t>
                              </m:r>
                            </m:e>
                            <m:e>
                              <m:r>
                                <a:rPr lang="en-US" altLang="zh-CN" sz="2600" b="0" i="1" smtClean="0">
                                  <a:latin typeface="Cambria Math" panose="02040503050406030204" pitchFamily="18" charset="0"/>
                                </a:rPr>
                                <m:t>−1</m:t>
                              </m:r>
                            </m:e>
                            <m:e>
                              <m:r>
                                <a:rPr lang="en-US" altLang="zh-CN" sz="2600" b="0" i="1" smtClean="0">
                                  <a:latin typeface="Cambria Math" panose="02040503050406030204" pitchFamily="18" charset="0"/>
                                </a:rPr>
                                <m:t>−1</m:t>
                              </m:r>
                            </m:e>
                          </m:mr>
                          <m:mr>
                            <m:e>
                              <m:r>
                                <a:rPr lang="en-US" altLang="zh-CN" sz="2600" b="0" i="1" smtClean="0">
                                  <a:latin typeface="Cambria Math" panose="02040503050406030204" pitchFamily="18" charset="0"/>
                                </a:rPr>
                                <m:t>−1</m:t>
                              </m:r>
                            </m:e>
                            <m:e>
                              <m:r>
                                <a:rPr lang="en-US" altLang="zh-CN" sz="2600" b="0" i="1" smtClean="0">
                                  <a:latin typeface="Cambria Math" panose="02040503050406030204" pitchFamily="18" charset="0"/>
                                </a:rPr>
                                <m:t>0</m:t>
                              </m:r>
                            </m:e>
                            <m:e>
                              <m:r>
                                <a:rPr lang="en-US" altLang="zh-CN" sz="2600" b="0" i="1" smtClean="0">
                                  <a:latin typeface="Cambria Math" panose="02040503050406030204" pitchFamily="18" charset="0"/>
                                </a:rPr>
                                <m:t>−1</m:t>
                              </m:r>
                            </m:e>
                          </m:mr>
                        </m:m>
                      </m:e>
                    </m:d>
                  </m:oMath>
                </a14:m>
                <a:endParaRPr lang="zh-CN" altLang="en-US" sz="26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8088993" y="2442115"/>
                <a:ext cx="3346186" cy="1150380"/>
              </a:xfrm>
              <a:prstGeom prst="rect">
                <a:avLst/>
              </a:prstGeom>
              <a:blipFill>
                <a:blip r:embed="rId4"/>
                <a:stretch>
                  <a:fillRect l="-3279"/>
                </a:stretch>
              </a:blipFill>
            </p:spPr>
            <p:txBody>
              <a:bodyPr/>
              <a:lstStyle/>
              <a:p>
                <a:r>
                  <a:rPr lang="zh-CN" altLang="en-US">
                    <a:noFill/>
                  </a:rPr>
                  <a:t> </a:t>
                </a:r>
              </a:p>
            </p:txBody>
          </p:sp>
        </mc:Fallback>
      </mc:AlternateContent>
      <p:sp>
        <p:nvSpPr>
          <p:cNvPr id="2" name="椭圆 1"/>
          <p:cNvSpPr/>
          <p:nvPr/>
        </p:nvSpPr>
        <p:spPr>
          <a:xfrm>
            <a:off x="9742930" y="2442115"/>
            <a:ext cx="558800" cy="4741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60185" y="2442115"/>
            <a:ext cx="558800" cy="4741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396744" y="2442114"/>
            <a:ext cx="558800" cy="4741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126218" y="4380419"/>
            <a:ext cx="5519150" cy="430887"/>
          </a:xfrm>
          <a:prstGeom prst="rect">
            <a:avLst/>
          </a:prstGeom>
          <a:noFill/>
        </p:spPr>
        <p:txBody>
          <a:bodyPr wrap="square" rtlCol="0">
            <a:spAutoFit/>
          </a:bodyPr>
          <a:lstStyle/>
          <a:p>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V0</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V1</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的最短路径顶点序列为（</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V0</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V1</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4" name="椭圆 13"/>
          <p:cNvSpPr/>
          <p:nvPr/>
        </p:nvSpPr>
        <p:spPr>
          <a:xfrm>
            <a:off x="6839416" y="2442113"/>
            <a:ext cx="558800" cy="4741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86537" y="3780302"/>
            <a:ext cx="558800" cy="4741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365968" y="2428892"/>
            <a:ext cx="558800" cy="4741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341717" y="2428891"/>
            <a:ext cx="558800" cy="4741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126218" y="4994720"/>
            <a:ext cx="5519150" cy="430887"/>
          </a:xfrm>
          <a:prstGeom prst="rect">
            <a:avLst/>
          </a:prstGeom>
          <a:noFill/>
        </p:spPr>
        <p:txBody>
          <a:bodyPr wrap="square" rtlCol="0">
            <a:spAutoFit/>
          </a:bodyPr>
          <a:lstStyle/>
          <a:p>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有中间节点</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V1</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，即最短路径要经过</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V1</a:t>
            </a:r>
            <a:endPar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椭圆 18"/>
          <p:cNvSpPr/>
          <p:nvPr/>
        </p:nvSpPr>
        <p:spPr>
          <a:xfrm>
            <a:off x="10432974" y="2822853"/>
            <a:ext cx="558800" cy="4741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9752513" y="2428891"/>
            <a:ext cx="558800" cy="4741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126218" y="5632883"/>
            <a:ext cx="5998982" cy="430887"/>
          </a:xfrm>
          <a:prstGeom prst="rect">
            <a:avLst/>
          </a:prstGeom>
          <a:noFill/>
        </p:spPr>
        <p:txBody>
          <a:bodyPr wrap="square" rtlCol="0">
            <a:spAutoFit/>
          </a:bodyPr>
          <a:lstStyle/>
          <a:p>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V0</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V2</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的最短路径顶点序列为（</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V0</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V1</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V2</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2" name="椭圆 21"/>
          <p:cNvSpPr/>
          <p:nvPr/>
        </p:nvSpPr>
        <p:spPr>
          <a:xfrm>
            <a:off x="936003" y="2422541"/>
            <a:ext cx="894977" cy="710062"/>
          </a:xfrm>
          <a:prstGeom prst="ellipse">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083946" y="2515962"/>
            <a:ext cx="614856" cy="523220"/>
          </a:xfrm>
          <a:prstGeom prst="rect">
            <a:avLst/>
          </a:prstGeom>
          <a:noFill/>
        </p:spPr>
        <p:txBody>
          <a:bodyPr wrap="square" rtlCol="0">
            <a:spAutoFit/>
          </a:bodyPr>
          <a:lstStyle/>
          <a:p>
            <a:r>
              <a:rPr lang="en-US" altLang="zh-CN" sz="2800" b="1" dirty="0"/>
              <a:t>V</a:t>
            </a:r>
            <a:r>
              <a:rPr lang="en-US" altLang="zh-CN" sz="2800" b="1" baseline="-25000" dirty="0"/>
              <a:t>0</a:t>
            </a:r>
            <a:endParaRPr lang="zh-CN" altLang="en-US" sz="2800" b="1" baseline="-25000" dirty="0"/>
          </a:p>
        </p:txBody>
      </p:sp>
      <p:sp>
        <p:nvSpPr>
          <p:cNvPr id="24" name="椭圆 23"/>
          <p:cNvSpPr/>
          <p:nvPr/>
        </p:nvSpPr>
        <p:spPr>
          <a:xfrm>
            <a:off x="3217994" y="2422541"/>
            <a:ext cx="894977" cy="710062"/>
          </a:xfrm>
          <a:prstGeom prst="ellipse">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365937" y="2515962"/>
            <a:ext cx="614856" cy="523220"/>
          </a:xfrm>
          <a:prstGeom prst="rect">
            <a:avLst/>
          </a:prstGeom>
          <a:noFill/>
        </p:spPr>
        <p:txBody>
          <a:bodyPr wrap="square" rtlCol="0">
            <a:spAutoFit/>
          </a:bodyPr>
          <a:lstStyle/>
          <a:p>
            <a:r>
              <a:rPr lang="en-US" altLang="zh-CN" sz="2800" b="1" dirty="0"/>
              <a:t>V</a:t>
            </a:r>
            <a:r>
              <a:rPr lang="en-US" altLang="zh-CN" sz="2800" b="1" baseline="-25000" dirty="0"/>
              <a:t>1</a:t>
            </a:r>
            <a:endParaRPr lang="zh-CN" altLang="en-US" sz="2800" b="1" baseline="-25000" dirty="0"/>
          </a:p>
        </p:txBody>
      </p:sp>
      <p:sp>
        <p:nvSpPr>
          <p:cNvPr id="26" name="椭圆 25"/>
          <p:cNvSpPr/>
          <p:nvPr/>
        </p:nvSpPr>
        <p:spPr>
          <a:xfrm>
            <a:off x="1648423" y="4444447"/>
            <a:ext cx="894977" cy="710062"/>
          </a:xfrm>
          <a:prstGeom prst="ellipse">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796366" y="4537868"/>
            <a:ext cx="614856" cy="523220"/>
          </a:xfrm>
          <a:prstGeom prst="rect">
            <a:avLst/>
          </a:prstGeom>
          <a:noFill/>
        </p:spPr>
        <p:txBody>
          <a:bodyPr wrap="square" rtlCol="0">
            <a:spAutoFit/>
          </a:bodyPr>
          <a:lstStyle/>
          <a:p>
            <a:r>
              <a:rPr lang="en-US" altLang="zh-CN" sz="2800" b="1" dirty="0"/>
              <a:t>V</a:t>
            </a:r>
            <a:r>
              <a:rPr lang="en-US" altLang="zh-CN" sz="2800" b="1" baseline="-25000" dirty="0"/>
              <a:t>2</a:t>
            </a:r>
            <a:endParaRPr lang="zh-CN" altLang="en-US" sz="2800" b="1" baseline="-25000" dirty="0"/>
          </a:p>
        </p:txBody>
      </p:sp>
      <p:cxnSp>
        <p:nvCxnSpPr>
          <p:cNvPr id="28" name="直接箭头连接符 27"/>
          <p:cNvCxnSpPr>
            <a:stCxn id="22" idx="6"/>
            <a:endCxn id="24" idx="2"/>
          </p:cNvCxnSpPr>
          <p:nvPr/>
        </p:nvCxnSpPr>
        <p:spPr>
          <a:xfrm>
            <a:off x="1830980" y="2777572"/>
            <a:ext cx="1387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2444251" y="2407597"/>
            <a:ext cx="693683" cy="461665"/>
          </a:xfrm>
          <a:prstGeom prst="rect">
            <a:avLst/>
          </a:prstGeom>
          <a:noFill/>
        </p:spPr>
        <p:txBody>
          <a:bodyPr wrap="square" rtlCol="0">
            <a:spAutoFit/>
          </a:bodyPr>
          <a:lstStyle/>
          <a:p>
            <a:r>
              <a:rPr lang="en-US" altLang="zh-CN" sz="2400" b="1" dirty="0"/>
              <a:t>4</a:t>
            </a:r>
            <a:endParaRPr lang="zh-CN" altLang="en-US" sz="2400" b="1" dirty="0"/>
          </a:p>
        </p:txBody>
      </p:sp>
      <p:cxnSp>
        <p:nvCxnSpPr>
          <p:cNvPr id="30" name="曲线连接符 29"/>
          <p:cNvCxnSpPr>
            <a:stCxn id="24" idx="0"/>
            <a:endCxn id="22" idx="0"/>
          </p:cNvCxnSpPr>
          <p:nvPr/>
        </p:nvCxnSpPr>
        <p:spPr>
          <a:xfrm rot="16200000" flipV="1">
            <a:off x="2524488" y="1281545"/>
            <a:ext cx="12700" cy="2281991"/>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2406269" y="1716075"/>
            <a:ext cx="777038" cy="461665"/>
          </a:xfrm>
          <a:prstGeom prst="rect">
            <a:avLst/>
          </a:prstGeom>
          <a:noFill/>
        </p:spPr>
        <p:txBody>
          <a:bodyPr wrap="square" rtlCol="0">
            <a:spAutoFit/>
          </a:bodyPr>
          <a:lstStyle/>
          <a:p>
            <a:r>
              <a:rPr lang="en-US" altLang="zh-CN" sz="2400" b="1" dirty="0"/>
              <a:t>6</a:t>
            </a:r>
            <a:endParaRPr lang="zh-CN" altLang="en-US" sz="2400" b="1" dirty="0"/>
          </a:p>
        </p:txBody>
      </p:sp>
      <p:cxnSp>
        <p:nvCxnSpPr>
          <p:cNvPr id="32" name="直接箭头连接符 31"/>
          <p:cNvCxnSpPr>
            <a:stCxn id="22" idx="5"/>
            <a:endCxn id="26" idx="0"/>
          </p:cNvCxnSpPr>
          <p:nvPr/>
        </p:nvCxnSpPr>
        <p:spPr>
          <a:xfrm>
            <a:off x="1699914" y="3028617"/>
            <a:ext cx="395998" cy="1415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1931991" y="3439148"/>
            <a:ext cx="798846" cy="461665"/>
          </a:xfrm>
          <a:prstGeom prst="rect">
            <a:avLst/>
          </a:prstGeom>
          <a:noFill/>
        </p:spPr>
        <p:txBody>
          <a:bodyPr wrap="square" rtlCol="0">
            <a:spAutoFit/>
          </a:bodyPr>
          <a:lstStyle/>
          <a:p>
            <a:r>
              <a:rPr lang="en-US" altLang="zh-CN" sz="2400" b="1" dirty="0"/>
              <a:t>11</a:t>
            </a:r>
            <a:endParaRPr lang="zh-CN" altLang="en-US" sz="2400" b="1" dirty="0"/>
          </a:p>
        </p:txBody>
      </p:sp>
      <p:cxnSp>
        <p:nvCxnSpPr>
          <p:cNvPr id="34" name="直接箭头连接符 33"/>
          <p:cNvCxnSpPr>
            <a:stCxn id="26" idx="1"/>
            <a:endCxn id="22" idx="4"/>
          </p:cNvCxnSpPr>
          <p:nvPr/>
        </p:nvCxnSpPr>
        <p:spPr>
          <a:xfrm flipH="1" flipV="1">
            <a:off x="1383492" y="3132603"/>
            <a:ext cx="395997" cy="1415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文本框 34"/>
          <p:cNvSpPr txBox="1"/>
          <p:nvPr/>
        </p:nvSpPr>
        <p:spPr>
          <a:xfrm>
            <a:off x="1139487" y="3669980"/>
            <a:ext cx="798846" cy="461665"/>
          </a:xfrm>
          <a:prstGeom prst="rect">
            <a:avLst/>
          </a:prstGeom>
          <a:noFill/>
        </p:spPr>
        <p:txBody>
          <a:bodyPr wrap="square" rtlCol="0">
            <a:spAutoFit/>
          </a:bodyPr>
          <a:lstStyle/>
          <a:p>
            <a:r>
              <a:rPr lang="en-US" altLang="zh-CN" sz="2400" b="1" dirty="0"/>
              <a:t>3</a:t>
            </a:r>
            <a:endParaRPr lang="zh-CN" altLang="en-US" sz="2400" b="1" dirty="0"/>
          </a:p>
        </p:txBody>
      </p:sp>
      <p:sp>
        <p:nvSpPr>
          <p:cNvPr id="36" name="文本框 35"/>
          <p:cNvSpPr txBox="1"/>
          <p:nvPr/>
        </p:nvSpPr>
        <p:spPr>
          <a:xfrm>
            <a:off x="3204225" y="3702328"/>
            <a:ext cx="798846" cy="461665"/>
          </a:xfrm>
          <a:prstGeom prst="rect">
            <a:avLst/>
          </a:prstGeom>
          <a:noFill/>
        </p:spPr>
        <p:txBody>
          <a:bodyPr wrap="square" rtlCol="0">
            <a:spAutoFit/>
          </a:bodyPr>
          <a:lstStyle/>
          <a:p>
            <a:r>
              <a:rPr lang="en-US" altLang="zh-CN" sz="2400" b="1" dirty="0"/>
              <a:t>2</a:t>
            </a:r>
            <a:endParaRPr lang="zh-CN" altLang="en-US" sz="2400" b="1" dirty="0"/>
          </a:p>
        </p:txBody>
      </p:sp>
      <p:cxnSp>
        <p:nvCxnSpPr>
          <p:cNvPr id="37" name="直接箭头连接符 36"/>
          <p:cNvCxnSpPr>
            <a:stCxn id="24" idx="4"/>
            <a:endCxn id="26" idx="6"/>
          </p:cNvCxnSpPr>
          <p:nvPr/>
        </p:nvCxnSpPr>
        <p:spPr>
          <a:xfrm flipH="1">
            <a:off x="2543400" y="3132603"/>
            <a:ext cx="1122083" cy="1666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693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 grpId="0" animBg="1"/>
      <p:bldP spid="12" grpId="0" animBg="1"/>
      <p:bldP spid="13" grpId="0" animBg="1"/>
      <p:bldP spid="3" grpId="0"/>
      <p:bldP spid="14" grpId="0" animBg="1"/>
      <p:bldP spid="15" grpId="0" animBg="1"/>
      <p:bldP spid="16" grpId="0" animBg="1"/>
      <p:bldP spid="17" grpId="0" animBg="1"/>
      <p:bldP spid="18" grpId="0"/>
      <p:bldP spid="19" grpId="0" animBg="1"/>
      <p:bldP spid="20" grpId="0" animBg="1"/>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38CFAAAB-2B5B-4125-AA4A-4D41CEE37909}"/>
              </a:ext>
            </a:extLst>
          </p:cNvPr>
          <p:cNvSpPr txBox="1">
            <a:spLocks noChangeArrowheads="1"/>
          </p:cNvSpPr>
          <p:nvPr/>
        </p:nvSpPr>
        <p:spPr bwMode="auto">
          <a:xfrm>
            <a:off x="1200105" y="4276142"/>
            <a:ext cx="938322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buFontTx/>
              <a:buNone/>
            </a:pPr>
            <a:r>
              <a:rPr lang="zh-CN" altLang="en-US" sz="2400" b="1" dirty="0">
                <a:latin typeface="+mn-lt"/>
                <a:ea typeface="+mn-ea"/>
                <a:cs typeface="+mn-ea"/>
                <a:sym typeface="+mn-lt"/>
              </a:rPr>
              <a:t>        顶点</a:t>
            </a:r>
            <a:r>
              <a:rPr lang="en-US" altLang="zh-CN" sz="2400" b="1" dirty="0">
                <a:latin typeface="+mn-lt"/>
                <a:ea typeface="+mn-ea"/>
                <a:cs typeface="+mn-ea"/>
                <a:sym typeface="+mn-lt"/>
              </a:rPr>
              <a:t>V0</a:t>
            </a:r>
            <a:r>
              <a:rPr lang="zh-CN" altLang="en-US" sz="2400" b="1" dirty="0">
                <a:latin typeface="+mn-lt"/>
                <a:ea typeface="+mn-ea"/>
                <a:cs typeface="+mn-ea"/>
                <a:sym typeface="+mn-lt"/>
              </a:rPr>
              <a:t>到顶点</a:t>
            </a:r>
            <a:r>
              <a:rPr lang="en-US" altLang="zh-CN" sz="2400" b="1" dirty="0">
                <a:latin typeface="+mn-lt"/>
                <a:ea typeface="+mn-ea"/>
                <a:cs typeface="+mn-ea"/>
                <a:sym typeface="+mn-lt"/>
              </a:rPr>
              <a:t>V1</a:t>
            </a:r>
            <a:r>
              <a:rPr lang="zh-CN" altLang="en-US" sz="2400" b="1" dirty="0">
                <a:latin typeface="+mn-lt"/>
                <a:ea typeface="+mn-ea"/>
                <a:cs typeface="+mn-ea"/>
                <a:sym typeface="+mn-lt"/>
              </a:rPr>
              <a:t>的最短路径长度是</a:t>
            </a:r>
            <a:r>
              <a:rPr lang="en-US" altLang="zh-CN" sz="2400" b="1" dirty="0">
                <a:latin typeface="+mn-lt"/>
                <a:ea typeface="+mn-ea"/>
                <a:cs typeface="+mn-ea"/>
                <a:sym typeface="+mn-lt"/>
              </a:rPr>
              <a:t>L1</a:t>
            </a:r>
            <a:r>
              <a:rPr lang="zh-CN" altLang="en-US" sz="2400" b="1" dirty="0">
                <a:latin typeface="+mn-lt"/>
                <a:ea typeface="+mn-ea"/>
                <a:cs typeface="+mn-ea"/>
                <a:sym typeface="+mn-lt"/>
              </a:rPr>
              <a:t>，顶点</a:t>
            </a:r>
            <a:r>
              <a:rPr lang="en-US" altLang="zh-CN" sz="2400" b="1" dirty="0">
                <a:latin typeface="+mn-lt"/>
                <a:ea typeface="+mn-ea"/>
                <a:cs typeface="+mn-ea"/>
                <a:sym typeface="+mn-lt"/>
              </a:rPr>
              <a:t>V1</a:t>
            </a:r>
            <a:r>
              <a:rPr lang="zh-CN" altLang="en-US" sz="2400" b="1" dirty="0">
                <a:latin typeface="+mn-lt"/>
                <a:ea typeface="+mn-ea"/>
                <a:cs typeface="+mn-ea"/>
                <a:sym typeface="+mn-lt"/>
              </a:rPr>
              <a:t>到顶点</a:t>
            </a:r>
            <a:r>
              <a:rPr lang="en-US" altLang="zh-CN" sz="2400" b="1" dirty="0">
                <a:latin typeface="+mn-lt"/>
                <a:ea typeface="+mn-ea"/>
                <a:cs typeface="+mn-ea"/>
                <a:sym typeface="+mn-lt"/>
              </a:rPr>
              <a:t>V2</a:t>
            </a:r>
            <a:r>
              <a:rPr lang="zh-CN" altLang="en-US" sz="2400" b="1" dirty="0">
                <a:latin typeface="+mn-lt"/>
                <a:ea typeface="+mn-ea"/>
                <a:cs typeface="+mn-ea"/>
                <a:sym typeface="+mn-lt"/>
              </a:rPr>
              <a:t>的最短路径长度是</a:t>
            </a:r>
            <a:r>
              <a:rPr lang="en-US" altLang="zh-CN" sz="2400" b="1" dirty="0">
                <a:latin typeface="+mn-lt"/>
                <a:ea typeface="+mn-ea"/>
                <a:cs typeface="+mn-ea"/>
                <a:sym typeface="+mn-lt"/>
              </a:rPr>
              <a:t>L2</a:t>
            </a:r>
            <a:r>
              <a:rPr lang="zh-CN" altLang="en-US" sz="2400" b="1" dirty="0">
                <a:latin typeface="+mn-lt"/>
                <a:ea typeface="+mn-ea"/>
                <a:cs typeface="+mn-ea"/>
                <a:sym typeface="+mn-lt"/>
              </a:rPr>
              <a:t>，则顶点</a:t>
            </a:r>
            <a:r>
              <a:rPr lang="en-US" altLang="zh-CN" sz="2400" b="1" dirty="0">
                <a:latin typeface="+mn-lt"/>
                <a:ea typeface="+mn-ea"/>
                <a:cs typeface="+mn-ea"/>
                <a:sym typeface="+mn-lt"/>
              </a:rPr>
              <a:t>V0</a:t>
            </a:r>
            <a:r>
              <a:rPr lang="zh-CN" altLang="en-US" sz="2400" b="1" dirty="0">
                <a:latin typeface="+mn-lt"/>
                <a:ea typeface="+mn-ea"/>
                <a:cs typeface="+mn-ea"/>
                <a:sym typeface="+mn-lt"/>
              </a:rPr>
              <a:t>到顶点</a:t>
            </a:r>
            <a:r>
              <a:rPr lang="en-US" altLang="zh-CN" sz="2400" b="1" dirty="0">
                <a:latin typeface="+mn-lt"/>
                <a:ea typeface="+mn-ea"/>
                <a:cs typeface="+mn-ea"/>
                <a:sym typeface="+mn-lt"/>
              </a:rPr>
              <a:t>V2</a:t>
            </a:r>
            <a:r>
              <a:rPr lang="zh-CN" altLang="en-US" sz="2400" b="1" dirty="0">
                <a:latin typeface="+mn-lt"/>
                <a:ea typeface="+mn-ea"/>
                <a:cs typeface="+mn-ea"/>
                <a:sym typeface="+mn-lt"/>
              </a:rPr>
              <a:t>的最短路径长度是</a:t>
            </a:r>
            <a:r>
              <a:rPr lang="en-US" altLang="zh-CN" sz="2400" b="1" dirty="0">
                <a:solidFill>
                  <a:srgbClr val="FF0000"/>
                </a:solidFill>
                <a:latin typeface="+mn-lt"/>
                <a:ea typeface="+mn-ea"/>
                <a:cs typeface="+mn-ea"/>
                <a:sym typeface="+mn-lt"/>
              </a:rPr>
              <a:t>L1+L2</a:t>
            </a:r>
            <a:r>
              <a:rPr lang="zh-CN" altLang="en-US" sz="2400" b="1" dirty="0">
                <a:latin typeface="+mn-lt"/>
                <a:ea typeface="+mn-ea"/>
                <a:cs typeface="+mn-ea"/>
                <a:sym typeface="+mn-lt"/>
              </a:rPr>
              <a:t>吗？</a:t>
            </a:r>
            <a:endParaRPr lang="en-US" altLang="zh-CN" sz="2400" b="1" dirty="0">
              <a:latin typeface="+mn-lt"/>
              <a:ea typeface="+mn-ea"/>
              <a:cs typeface="+mn-ea"/>
              <a:sym typeface="+mn-lt"/>
            </a:endParaRPr>
          </a:p>
        </p:txBody>
      </p:sp>
      <p:sp>
        <p:nvSpPr>
          <p:cNvPr id="2" name="矩形 1"/>
          <p:cNvSpPr/>
          <p:nvPr/>
        </p:nvSpPr>
        <p:spPr>
          <a:xfrm>
            <a:off x="1200105" y="3513363"/>
            <a:ext cx="1261884" cy="523220"/>
          </a:xfrm>
          <a:prstGeom prst="rect">
            <a:avLst/>
          </a:prstGeom>
        </p:spPr>
        <p:txBody>
          <a:bodyPr wrap="none">
            <a:spAutoFit/>
          </a:bodyPr>
          <a:lstStyle/>
          <a:p>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思考题</a:t>
            </a:r>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40640" y="1637197"/>
            <a:ext cx="12232640" cy="1297940"/>
          </a:xfrm>
          <a:prstGeom prst="rect">
            <a:avLst/>
          </a:prstGeom>
        </p:spPr>
      </p:pic>
    </p:spTree>
    <p:extLst>
      <p:ext uri="{BB962C8B-B14F-4D97-AF65-F5344CB8AC3E}">
        <p14:creationId xmlns:p14="http://schemas.microsoft.com/office/powerpoint/2010/main" val="353316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24">
            <a:extLst>
              <a:ext uri="{FF2B5EF4-FFF2-40B4-BE49-F238E27FC236}">
                <a16:creationId xmlns:a16="http://schemas.microsoft.com/office/drawing/2014/main" id="{5C4822DE-4B00-4DB5-B48D-7CF62F03C2B0}"/>
              </a:ext>
            </a:extLst>
          </p:cNvPr>
          <p:cNvSpPr txBox="1">
            <a:spLocks noChangeArrowheads="1"/>
          </p:cNvSpPr>
          <p:nvPr/>
        </p:nvSpPr>
        <p:spPr bwMode="auto">
          <a:xfrm>
            <a:off x="119640" y="916008"/>
            <a:ext cx="5565583" cy="5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Dijkstra</a:t>
            </a:r>
            <a:r>
              <a:rPr lang="zh-CN" altLang="en-US" sz="2400" b="1" dirty="0">
                <a:solidFill>
                  <a:srgbClr val="000000"/>
                </a:solidFill>
                <a:latin typeface="+mn-lt"/>
                <a:ea typeface="+mn-ea"/>
                <a:cs typeface="+mn-ea"/>
                <a:sym typeface="+mn-lt"/>
              </a:rPr>
              <a:t>（迪杰斯特拉）路径长度递增法：</a:t>
            </a:r>
          </a:p>
        </p:txBody>
      </p:sp>
      <p:graphicFrame>
        <p:nvGraphicFramePr>
          <p:cNvPr id="88"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1212812238"/>
              </p:ext>
            </p:extLst>
          </p:nvPr>
        </p:nvGraphicFramePr>
        <p:xfrm>
          <a:off x="6428303" y="4544047"/>
          <a:ext cx="3619500" cy="45720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tblGrid>
              <a:tr h="4572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endParaRPr kumimoji="1" lang="en-US" altLang="zh-CN" sz="1800" b="1" i="0" u="none" strike="noStrike" cap="none" normalizeH="0" baseline="0" dirty="0">
                        <a:ln>
                          <a:noFill/>
                        </a:ln>
                        <a:solidFill>
                          <a:schemeClr val="tx1"/>
                        </a:solidFill>
                        <a:effectLst/>
                        <a:latin typeface="+mn-lt"/>
                        <a:ea typeface="+mn-ea"/>
                        <a:cs typeface="+mn-ea"/>
                        <a:sym typeface="+mn-lt"/>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endParaRPr kumimoji="1" lang="en-US" altLang="zh-CN" sz="1800" b="1" i="0" u="none" strike="noStrike" cap="none" normalizeH="0" baseline="0" dirty="0">
                        <a:ln>
                          <a:noFill/>
                        </a:ln>
                        <a:solidFill>
                          <a:schemeClr val="tx1"/>
                        </a:solidFill>
                        <a:effectLst/>
                        <a:latin typeface="+mn-lt"/>
                        <a:ea typeface="+mn-ea"/>
                        <a:cs typeface="+mn-ea"/>
                        <a:sym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mn-lt"/>
                          <a:ea typeface="+mn-ea"/>
                          <a:cs typeface="+mn-ea"/>
                          <a:sym typeface="+mn-lt"/>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endParaRPr kumimoji="1" lang="en-US" altLang="zh-CN" sz="1800" b="1" i="0" u="none" strike="noStrike" kern="1200" cap="none" normalizeH="0" baseline="0" dirty="0">
                        <a:ln>
                          <a:noFill/>
                        </a:ln>
                        <a:solidFill>
                          <a:schemeClr val="tx1"/>
                        </a:solidFill>
                        <a:effectLst/>
                        <a:latin typeface="Tahoma"/>
                        <a:ea typeface="宋体"/>
                        <a:cs typeface="+mn-ea"/>
                        <a:sym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endParaRPr kumimoji="1" lang="en-US" altLang="zh-CN" sz="1800" b="1" i="0" u="none" strike="noStrike" kern="1200" cap="none" normalizeH="0" baseline="0" dirty="0">
                        <a:ln>
                          <a:noFill/>
                        </a:ln>
                        <a:solidFill>
                          <a:schemeClr val="tx1"/>
                        </a:solidFill>
                        <a:effectLst/>
                        <a:latin typeface="Tahoma"/>
                        <a:ea typeface="宋体"/>
                        <a:cs typeface="+mn-ea"/>
                        <a:sym typeface="+mn-lt"/>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0" name="Text Box 53">
            <a:extLst>
              <a:ext uri="{FF2B5EF4-FFF2-40B4-BE49-F238E27FC236}">
                <a16:creationId xmlns:a16="http://schemas.microsoft.com/office/drawing/2014/main" id="{0C5ADE7D-F561-4069-9E16-E8952F67EF92}"/>
              </a:ext>
            </a:extLst>
          </p:cNvPr>
          <p:cNvSpPr txBox="1">
            <a:spLocks noChangeArrowheads="1"/>
          </p:cNvSpPr>
          <p:nvPr/>
        </p:nvSpPr>
        <p:spPr bwMode="auto">
          <a:xfrm>
            <a:off x="6361153" y="1233080"/>
            <a:ext cx="40386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ts val="0"/>
              </a:spcBef>
              <a:spcAft>
                <a:spcPct val="0"/>
              </a:spcAft>
              <a:buClrTx/>
              <a:buSzTx/>
              <a:buFontTx/>
              <a:buNone/>
            </a:pPr>
            <a:r>
              <a:rPr lang="en-US" altLang="zh-CN" sz="2400" b="1" dirty="0">
                <a:latin typeface="+mn-lt"/>
                <a:ea typeface="+mn-ea"/>
                <a:cs typeface="+mn-ea"/>
                <a:sym typeface="+mn-lt"/>
              </a:rPr>
              <a:t>a</a:t>
            </a:r>
            <a:r>
              <a:rPr lang="en-US" altLang="zh-CN" sz="2400" b="1" baseline="-25000" dirty="0">
                <a:solidFill>
                  <a:srgbClr val="FF0000"/>
                </a:solidFill>
                <a:latin typeface="+mn-lt"/>
                <a:ea typeface="+mn-ea"/>
                <a:cs typeface="+mn-ea"/>
                <a:sym typeface="+mn-lt"/>
              </a:rPr>
              <a:t>0</a:t>
            </a:r>
            <a:r>
              <a:rPr lang="en-US" altLang="zh-CN" sz="2400" b="1" baseline="-25000" dirty="0">
                <a:latin typeface="+mn-lt"/>
                <a:ea typeface="+mn-ea"/>
                <a:cs typeface="+mn-ea"/>
                <a:sym typeface="+mn-lt"/>
              </a:rPr>
              <a:t>0</a:t>
            </a:r>
            <a:r>
              <a:rPr lang="en-US" altLang="zh-CN" sz="2400" b="1" dirty="0">
                <a:latin typeface="+mn-lt"/>
                <a:ea typeface="+mn-ea"/>
                <a:cs typeface="+mn-ea"/>
                <a:sym typeface="+mn-lt"/>
              </a:rPr>
              <a:t>   a</a:t>
            </a:r>
            <a:r>
              <a:rPr lang="en-US" altLang="zh-CN" sz="2400" b="1" baseline="-25000" dirty="0">
                <a:solidFill>
                  <a:srgbClr val="FF0000"/>
                </a:solidFill>
                <a:latin typeface="+mn-lt"/>
                <a:ea typeface="+mn-ea"/>
                <a:cs typeface="+mn-ea"/>
                <a:sym typeface="+mn-lt"/>
              </a:rPr>
              <a:t>0</a:t>
            </a:r>
            <a:r>
              <a:rPr lang="en-US" altLang="zh-CN" sz="2400" b="1" baseline="-25000" dirty="0">
                <a:latin typeface="+mn-lt"/>
                <a:ea typeface="+mn-ea"/>
                <a:cs typeface="+mn-ea"/>
                <a:sym typeface="+mn-lt"/>
              </a:rPr>
              <a:t>1</a:t>
            </a:r>
            <a:r>
              <a:rPr lang="en-US" altLang="zh-CN" sz="2400" b="1" dirty="0">
                <a:latin typeface="+mn-lt"/>
                <a:ea typeface="+mn-ea"/>
                <a:cs typeface="+mn-ea"/>
                <a:sym typeface="+mn-lt"/>
              </a:rPr>
              <a:t>    </a:t>
            </a:r>
            <a:r>
              <a:rPr lang="en-US" altLang="zh-CN" sz="2400" b="1" dirty="0">
                <a:latin typeface="Times New Roman" panose="02020603050405020304" pitchFamily="18" charset="0"/>
                <a:cs typeface="Times New Roman" panose="02020603050405020304" pitchFamily="18" charset="0"/>
                <a:sym typeface="+mn-lt"/>
              </a:rPr>
              <a:t>……   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0</a:t>
            </a:r>
            <a:r>
              <a:rPr lang="en-US" altLang="zh-CN" sz="2400" b="1" baseline="-25000" dirty="0">
                <a:latin typeface="Times New Roman" panose="02020603050405020304" pitchFamily="18" charset="0"/>
                <a:cs typeface="Times New Roman" panose="02020603050405020304" pitchFamily="18" charset="0"/>
                <a:sym typeface="+mn-lt"/>
              </a:rPr>
              <a:t>n-2</a:t>
            </a:r>
            <a:r>
              <a:rPr lang="en-US" altLang="zh-CN" sz="2400" b="1" dirty="0">
                <a:latin typeface="Times New Roman" panose="02020603050405020304" pitchFamily="18" charset="0"/>
                <a:ea typeface="+mn-ea"/>
                <a:cs typeface="Times New Roman" panose="02020603050405020304" pitchFamily="18" charset="0"/>
                <a:sym typeface="+mn-lt"/>
              </a:rPr>
              <a:t>    </a:t>
            </a:r>
            <a:r>
              <a:rPr lang="en-US" altLang="zh-CN" sz="2400" b="1" dirty="0">
                <a:latin typeface="Times New Roman" panose="02020603050405020304" pitchFamily="18" charset="0"/>
                <a:cs typeface="Times New Roman" panose="02020603050405020304" pitchFamily="18" charset="0"/>
                <a:sym typeface="+mn-lt"/>
              </a:rPr>
              <a:t>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0</a:t>
            </a:r>
            <a:r>
              <a:rPr lang="en-US" altLang="zh-CN" sz="2400" b="1" baseline="-25000" dirty="0">
                <a:latin typeface="Times New Roman" panose="02020603050405020304" pitchFamily="18" charset="0"/>
                <a:cs typeface="Times New Roman" panose="02020603050405020304" pitchFamily="18" charset="0"/>
                <a:sym typeface="+mn-lt"/>
              </a:rPr>
              <a:t>n-1</a:t>
            </a:r>
            <a:endParaRPr lang="en-US" altLang="zh-CN" sz="2400" b="1" dirty="0">
              <a:latin typeface="Times New Roman" panose="02020603050405020304" pitchFamily="18" charset="0"/>
              <a:ea typeface="+mn-ea"/>
              <a:cs typeface="Times New Roman" panose="02020603050405020304" pitchFamily="18" charset="0"/>
              <a:sym typeface="+mn-lt"/>
            </a:endParaRPr>
          </a:p>
          <a:p>
            <a:pPr fontAlgn="base">
              <a:lnSpc>
                <a:spcPct val="130000"/>
              </a:lnSpc>
              <a:spcBef>
                <a:spcPts val="0"/>
              </a:spcBef>
              <a:spcAft>
                <a:spcPct val="0"/>
              </a:spcAft>
              <a:buClrTx/>
              <a:buSzTx/>
              <a:buFontTx/>
              <a:buNone/>
            </a:pPr>
            <a:r>
              <a:rPr lang="en-US" altLang="zh-CN" sz="2400" b="1" dirty="0">
                <a:latin typeface="Times New Roman" panose="02020603050405020304" pitchFamily="18" charset="0"/>
                <a:cs typeface="Times New Roman" panose="02020603050405020304" pitchFamily="18" charset="0"/>
                <a:sym typeface="+mn-lt"/>
              </a:rPr>
              <a:t>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1</a:t>
            </a:r>
            <a:r>
              <a:rPr lang="en-US" altLang="zh-CN" sz="2400" b="1" baseline="-25000" dirty="0">
                <a:latin typeface="Times New Roman" panose="02020603050405020304" pitchFamily="18" charset="0"/>
                <a:cs typeface="Times New Roman" panose="02020603050405020304" pitchFamily="18" charset="0"/>
                <a:sym typeface="+mn-lt"/>
              </a:rPr>
              <a:t>0 </a:t>
            </a:r>
            <a:r>
              <a:rPr lang="en-US" altLang="zh-CN" sz="2400" b="1" dirty="0">
                <a:latin typeface="Times New Roman" panose="02020603050405020304" pitchFamily="18" charset="0"/>
                <a:ea typeface="+mn-ea"/>
                <a:cs typeface="Times New Roman" panose="02020603050405020304" pitchFamily="18" charset="0"/>
                <a:sym typeface="+mn-lt"/>
              </a:rPr>
              <a:t>   </a:t>
            </a:r>
            <a:r>
              <a:rPr lang="en-US" altLang="zh-CN" sz="2400" b="1" dirty="0">
                <a:latin typeface="Times New Roman" panose="02020603050405020304" pitchFamily="18" charset="0"/>
                <a:cs typeface="Times New Roman" panose="02020603050405020304" pitchFamily="18" charset="0"/>
                <a:sym typeface="+mn-lt"/>
              </a:rPr>
              <a:t>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1</a:t>
            </a:r>
            <a:r>
              <a:rPr lang="en-US" altLang="zh-CN" sz="2400" b="1" baseline="-25000" dirty="0">
                <a:latin typeface="Times New Roman" panose="02020603050405020304" pitchFamily="18" charset="0"/>
                <a:cs typeface="Times New Roman" panose="02020603050405020304" pitchFamily="18" charset="0"/>
                <a:sym typeface="+mn-lt"/>
              </a:rPr>
              <a:t>1</a:t>
            </a:r>
            <a:r>
              <a:rPr lang="en-US" altLang="zh-CN" sz="2400" b="1" dirty="0">
                <a:latin typeface="Times New Roman" panose="02020603050405020304" pitchFamily="18" charset="0"/>
                <a:ea typeface="+mn-ea"/>
                <a:cs typeface="Times New Roman" panose="02020603050405020304" pitchFamily="18" charset="0"/>
                <a:sym typeface="+mn-lt"/>
              </a:rPr>
              <a:t>    ……  </a:t>
            </a:r>
            <a:r>
              <a:rPr lang="en-US" altLang="zh-CN" sz="2400" b="1" dirty="0">
                <a:latin typeface="Times New Roman" panose="02020603050405020304" pitchFamily="18" charset="0"/>
                <a:cs typeface="Times New Roman" panose="02020603050405020304" pitchFamily="18" charset="0"/>
                <a:sym typeface="+mn-lt"/>
              </a:rPr>
              <a:t>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1</a:t>
            </a:r>
            <a:r>
              <a:rPr lang="en-US" altLang="zh-CN" sz="2400" b="1" baseline="-25000" dirty="0">
                <a:latin typeface="Times New Roman" panose="02020603050405020304" pitchFamily="18" charset="0"/>
                <a:cs typeface="Times New Roman" panose="02020603050405020304" pitchFamily="18" charset="0"/>
                <a:sym typeface="+mn-lt"/>
              </a:rPr>
              <a:t>n-2</a:t>
            </a:r>
            <a:r>
              <a:rPr lang="en-US" altLang="zh-CN" sz="2400" b="1" dirty="0">
                <a:latin typeface="Times New Roman" panose="02020603050405020304" pitchFamily="18" charset="0"/>
                <a:ea typeface="+mn-ea"/>
                <a:cs typeface="Times New Roman" panose="02020603050405020304" pitchFamily="18" charset="0"/>
                <a:sym typeface="+mn-lt"/>
              </a:rPr>
              <a:t>     </a:t>
            </a:r>
            <a:r>
              <a:rPr lang="en-US" altLang="zh-CN" sz="2400" b="1" dirty="0">
                <a:latin typeface="Times New Roman" panose="02020603050405020304" pitchFamily="18" charset="0"/>
                <a:cs typeface="Times New Roman" panose="02020603050405020304" pitchFamily="18" charset="0"/>
                <a:sym typeface="+mn-lt"/>
              </a:rPr>
              <a:t>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1</a:t>
            </a:r>
            <a:r>
              <a:rPr lang="en-US" altLang="zh-CN" sz="2400" b="1" baseline="-25000" dirty="0">
                <a:latin typeface="Times New Roman" panose="02020603050405020304" pitchFamily="18" charset="0"/>
                <a:cs typeface="Times New Roman" panose="02020603050405020304" pitchFamily="18" charset="0"/>
                <a:sym typeface="+mn-lt"/>
              </a:rPr>
              <a:t>n-1</a:t>
            </a:r>
            <a:endParaRPr lang="en-US" altLang="zh-CN" sz="2400" b="1" dirty="0">
              <a:latin typeface="Times New Roman" panose="02020603050405020304" pitchFamily="18" charset="0"/>
              <a:ea typeface="+mn-ea"/>
              <a:cs typeface="Times New Roman" panose="02020603050405020304" pitchFamily="18" charset="0"/>
              <a:sym typeface="+mn-lt"/>
            </a:endParaRPr>
          </a:p>
          <a:p>
            <a:pPr fontAlgn="base">
              <a:lnSpc>
                <a:spcPct val="130000"/>
              </a:lnSpc>
              <a:spcBef>
                <a:spcPts val="0"/>
              </a:spcBef>
              <a:spcAft>
                <a:spcPct val="0"/>
              </a:spcAft>
              <a:buClrTx/>
              <a:buSzTx/>
              <a:buFontTx/>
              <a:buNone/>
            </a:pPr>
            <a:r>
              <a:rPr lang="en-US" altLang="zh-CN" sz="2400" b="1" dirty="0">
                <a:latin typeface="Times New Roman" panose="02020603050405020304" pitchFamily="18" charset="0"/>
                <a:ea typeface="+mn-ea"/>
                <a:cs typeface="Times New Roman" panose="02020603050405020304" pitchFamily="18" charset="0"/>
                <a:sym typeface="+mn-lt"/>
              </a:rPr>
              <a:t>……………………………..</a:t>
            </a:r>
          </a:p>
          <a:p>
            <a:pPr fontAlgn="base">
              <a:lnSpc>
                <a:spcPct val="130000"/>
              </a:lnSpc>
              <a:spcBef>
                <a:spcPts val="0"/>
              </a:spcBef>
              <a:spcAft>
                <a:spcPct val="0"/>
              </a:spcAft>
              <a:buClrTx/>
              <a:buSzTx/>
              <a:buFontTx/>
              <a:buNone/>
            </a:pPr>
            <a:r>
              <a:rPr lang="en-US" altLang="zh-CN" sz="2400" b="1" dirty="0">
                <a:latin typeface="Times New Roman" panose="02020603050405020304" pitchFamily="18" charset="0"/>
                <a:cs typeface="Times New Roman" panose="02020603050405020304" pitchFamily="18" charset="0"/>
                <a:sym typeface="+mn-lt"/>
              </a:rPr>
              <a:t>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n-2</a:t>
            </a:r>
            <a:r>
              <a:rPr lang="en-US" altLang="zh-CN" sz="2400" b="1" baseline="-25000" dirty="0">
                <a:latin typeface="Times New Roman" panose="02020603050405020304" pitchFamily="18" charset="0"/>
                <a:cs typeface="Times New Roman" panose="02020603050405020304" pitchFamily="18" charset="0"/>
                <a:sym typeface="+mn-lt"/>
              </a:rPr>
              <a:t>0</a:t>
            </a:r>
            <a:r>
              <a:rPr lang="en-US" altLang="zh-CN" sz="2400" b="1" dirty="0">
                <a:latin typeface="Times New Roman" panose="02020603050405020304" pitchFamily="18" charset="0"/>
                <a:cs typeface="Times New Roman" panose="02020603050405020304" pitchFamily="18" charset="0"/>
                <a:sym typeface="+mn-lt"/>
              </a:rPr>
              <a:t> 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n-2</a:t>
            </a:r>
            <a:r>
              <a:rPr lang="en-US" altLang="zh-CN" sz="2400" b="1" baseline="-25000" dirty="0">
                <a:latin typeface="Times New Roman" panose="02020603050405020304" pitchFamily="18" charset="0"/>
                <a:cs typeface="Times New Roman" panose="02020603050405020304" pitchFamily="18" charset="0"/>
                <a:sym typeface="+mn-lt"/>
              </a:rPr>
              <a:t>1</a:t>
            </a:r>
            <a:r>
              <a:rPr lang="en-US" altLang="zh-CN" sz="2400" b="1" dirty="0">
                <a:latin typeface="Times New Roman" panose="02020603050405020304" pitchFamily="18" charset="0"/>
                <a:cs typeface="Times New Roman" panose="02020603050405020304" pitchFamily="18" charset="0"/>
                <a:sym typeface="+mn-lt"/>
              </a:rPr>
              <a:t>  ……  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n-2</a:t>
            </a:r>
            <a:r>
              <a:rPr lang="en-US" altLang="zh-CN" sz="2400" b="1" baseline="-25000" dirty="0">
                <a:latin typeface="Times New Roman" panose="02020603050405020304" pitchFamily="18" charset="0"/>
                <a:cs typeface="Times New Roman" panose="02020603050405020304" pitchFamily="18" charset="0"/>
                <a:sym typeface="+mn-lt"/>
              </a:rPr>
              <a:t>n-2</a:t>
            </a:r>
            <a:r>
              <a:rPr lang="en-US" altLang="zh-CN" sz="2400" b="1" dirty="0">
                <a:latin typeface="Times New Roman" panose="02020603050405020304" pitchFamily="18" charset="0"/>
                <a:cs typeface="Times New Roman" panose="02020603050405020304" pitchFamily="18" charset="0"/>
                <a:sym typeface="+mn-lt"/>
              </a:rPr>
              <a:t>  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n-2</a:t>
            </a:r>
            <a:r>
              <a:rPr lang="en-US" altLang="zh-CN" sz="2400" b="1" baseline="-25000" dirty="0">
                <a:latin typeface="Times New Roman" panose="02020603050405020304" pitchFamily="18" charset="0"/>
                <a:cs typeface="Times New Roman" panose="02020603050405020304" pitchFamily="18" charset="0"/>
                <a:sym typeface="+mn-lt"/>
              </a:rPr>
              <a:t>n-1</a:t>
            </a:r>
            <a:endParaRPr lang="en-US" altLang="zh-CN" sz="2400" b="1" dirty="0">
              <a:latin typeface="Times New Roman" panose="02020603050405020304" pitchFamily="18" charset="0"/>
              <a:cs typeface="Times New Roman" panose="02020603050405020304" pitchFamily="18" charset="0"/>
              <a:sym typeface="+mn-lt"/>
            </a:endParaRPr>
          </a:p>
          <a:p>
            <a:pPr fontAlgn="base">
              <a:lnSpc>
                <a:spcPct val="130000"/>
              </a:lnSpc>
              <a:spcBef>
                <a:spcPts val="0"/>
              </a:spcBef>
              <a:spcAft>
                <a:spcPct val="0"/>
              </a:spcAft>
              <a:buClrTx/>
              <a:buSzTx/>
              <a:buFontTx/>
              <a:buNone/>
            </a:pPr>
            <a:r>
              <a:rPr lang="en-US" altLang="zh-CN" sz="2400" b="1" dirty="0">
                <a:latin typeface="Times New Roman" panose="02020603050405020304" pitchFamily="18" charset="0"/>
                <a:cs typeface="Times New Roman" panose="02020603050405020304" pitchFamily="18" charset="0"/>
                <a:sym typeface="+mn-lt"/>
              </a:rPr>
              <a:t>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n-1</a:t>
            </a:r>
            <a:r>
              <a:rPr lang="en-US" altLang="zh-CN" sz="2400" b="1" baseline="-25000" dirty="0">
                <a:latin typeface="Times New Roman" panose="02020603050405020304" pitchFamily="18" charset="0"/>
                <a:cs typeface="Times New Roman" panose="02020603050405020304" pitchFamily="18" charset="0"/>
                <a:sym typeface="+mn-lt"/>
              </a:rPr>
              <a:t>0 </a:t>
            </a:r>
            <a:r>
              <a:rPr lang="en-US" altLang="zh-CN" sz="2400" b="1" dirty="0">
                <a:latin typeface="Times New Roman" panose="02020603050405020304" pitchFamily="18" charset="0"/>
                <a:cs typeface="Times New Roman" panose="02020603050405020304" pitchFamily="18" charset="0"/>
                <a:sym typeface="+mn-lt"/>
              </a:rPr>
              <a:t>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n-1</a:t>
            </a:r>
            <a:r>
              <a:rPr lang="en-US" altLang="zh-CN" sz="2400" b="1" baseline="-25000" dirty="0">
                <a:latin typeface="Times New Roman" panose="02020603050405020304" pitchFamily="18" charset="0"/>
                <a:cs typeface="Times New Roman" panose="02020603050405020304" pitchFamily="18" charset="0"/>
                <a:sym typeface="+mn-lt"/>
              </a:rPr>
              <a:t>1</a:t>
            </a:r>
            <a:r>
              <a:rPr lang="en-US" altLang="zh-CN" sz="2400" b="1" dirty="0">
                <a:latin typeface="Times New Roman" panose="02020603050405020304" pitchFamily="18" charset="0"/>
                <a:cs typeface="Times New Roman" panose="02020603050405020304" pitchFamily="18" charset="0"/>
                <a:sym typeface="+mn-lt"/>
              </a:rPr>
              <a:t>   ……  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n-1</a:t>
            </a:r>
            <a:r>
              <a:rPr lang="en-US" altLang="zh-CN" sz="2400" b="1" baseline="-25000" dirty="0">
                <a:latin typeface="Times New Roman" panose="02020603050405020304" pitchFamily="18" charset="0"/>
                <a:cs typeface="Times New Roman" panose="02020603050405020304" pitchFamily="18" charset="0"/>
                <a:sym typeface="+mn-lt"/>
              </a:rPr>
              <a:t>n-2</a:t>
            </a:r>
            <a:r>
              <a:rPr lang="en-US" altLang="zh-CN" sz="2400" b="1" dirty="0">
                <a:latin typeface="Times New Roman" panose="02020603050405020304" pitchFamily="18" charset="0"/>
                <a:cs typeface="Times New Roman" panose="02020603050405020304" pitchFamily="18" charset="0"/>
                <a:sym typeface="+mn-lt"/>
              </a:rPr>
              <a:t>  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n-1</a:t>
            </a:r>
            <a:r>
              <a:rPr lang="en-US" altLang="zh-CN" sz="2400" b="1" baseline="-25000" dirty="0">
                <a:latin typeface="Times New Roman" panose="02020603050405020304" pitchFamily="18" charset="0"/>
                <a:cs typeface="Times New Roman" panose="02020603050405020304" pitchFamily="18" charset="0"/>
                <a:sym typeface="+mn-lt"/>
              </a:rPr>
              <a:t>n-1</a:t>
            </a:r>
            <a:endParaRPr lang="en-US" altLang="zh-CN" sz="2400" b="1" dirty="0">
              <a:latin typeface="Times New Roman" panose="02020603050405020304" pitchFamily="18" charset="0"/>
              <a:cs typeface="Times New Roman" panose="02020603050405020304" pitchFamily="18" charset="0"/>
              <a:sym typeface="+mn-lt"/>
            </a:endParaRPr>
          </a:p>
        </p:txBody>
      </p:sp>
      <p:sp>
        <p:nvSpPr>
          <p:cNvPr id="91" name="AutoShape 54">
            <a:extLst>
              <a:ext uri="{FF2B5EF4-FFF2-40B4-BE49-F238E27FC236}">
                <a16:creationId xmlns:a16="http://schemas.microsoft.com/office/drawing/2014/main" id="{028206C5-E0D9-40DC-8F1C-DA4A0EC07FBE}"/>
              </a:ext>
            </a:extLst>
          </p:cNvPr>
          <p:cNvSpPr>
            <a:spLocks noChangeArrowheads="1"/>
          </p:cNvSpPr>
          <p:nvPr/>
        </p:nvSpPr>
        <p:spPr bwMode="auto">
          <a:xfrm>
            <a:off x="6230823" y="1397364"/>
            <a:ext cx="3917212" cy="2268415"/>
          </a:xfrm>
          <a:prstGeom prst="bracketPair">
            <a:avLst>
              <a:gd name="adj" fmla="val 469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mn-lt"/>
              <a:ea typeface="+mn-ea"/>
              <a:cs typeface="+mn-ea"/>
              <a:sym typeface="+mn-lt"/>
            </a:endParaRPr>
          </a:p>
        </p:txBody>
      </p:sp>
      <p:sp>
        <p:nvSpPr>
          <p:cNvPr id="92" name="Text Box 55">
            <a:extLst>
              <a:ext uri="{FF2B5EF4-FFF2-40B4-BE49-F238E27FC236}">
                <a16:creationId xmlns:a16="http://schemas.microsoft.com/office/drawing/2014/main" id="{751978B7-4156-4C7F-9E86-E992BB2BF32F}"/>
              </a:ext>
            </a:extLst>
          </p:cNvPr>
          <p:cNvSpPr txBox="1">
            <a:spLocks noChangeArrowheads="1"/>
          </p:cNvSpPr>
          <p:nvPr/>
        </p:nvSpPr>
        <p:spPr bwMode="auto">
          <a:xfrm>
            <a:off x="6261834" y="745082"/>
            <a:ext cx="4347667"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dirty="0">
                <a:solidFill>
                  <a:srgbClr val="000000"/>
                </a:solidFill>
                <a:latin typeface="+mn-lt"/>
                <a:ea typeface="+mn-ea"/>
                <a:cs typeface="+mn-ea"/>
                <a:sym typeface="+mn-lt"/>
              </a:rPr>
              <a:t>  </a:t>
            </a:r>
            <a:r>
              <a:rPr lang="en-US" altLang="zh-CN" sz="2400" b="1" dirty="0">
                <a:solidFill>
                  <a:srgbClr val="000000"/>
                </a:solidFill>
                <a:latin typeface="+mn-lt"/>
                <a:ea typeface="+mn-ea"/>
                <a:cs typeface="+mn-ea"/>
                <a:sym typeface="+mn-lt"/>
              </a:rPr>
              <a:t>0       1    ……    n-2     n-1</a:t>
            </a:r>
          </a:p>
        </p:txBody>
      </p:sp>
      <p:sp>
        <p:nvSpPr>
          <p:cNvPr id="93" name="Text Box 56">
            <a:extLst>
              <a:ext uri="{FF2B5EF4-FFF2-40B4-BE49-F238E27FC236}">
                <a16:creationId xmlns:a16="http://schemas.microsoft.com/office/drawing/2014/main" id="{93BFF513-B263-4715-8EC7-AAAE551B0A66}"/>
              </a:ext>
            </a:extLst>
          </p:cNvPr>
          <p:cNvSpPr txBox="1">
            <a:spLocks noChangeArrowheads="1"/>
          </p:cNvSpPr>
          <p:nvPr/>
        </p:nvSpPr>
        <p:spPr bwMode="auto">
          <a:xfrm>
            <a:off x="5275258" y="1312411"/>
            <a:ext cx="1046271"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ts val="0"/>
              </a:spcBef>
              <a:spcAft>
                <a:spcPct val="0"/>
              </a:spcAft>
              <a:buClrTx/>
              <a:buSzTx/>
              <a:buFontTx/>
              <a:buNone/>
            </a:pPr>
            <a:r>
              <a:rPr lang="en-US" altLang="zh-CN" sz="2400" b="1" dirty="0">
                <a:solidFill>
                  <a:srgbClr val="000000"/>
                </a:solidFill>
                <a:latin typeface="+mn-lt"/>
                <a:ea typeface="+mn-ea"/>
                <a:cs typeface="+mn-ea"/>
                <a:sym typeface="+mn-lt"/>
              </a:rPr>
              <a:t>0</a:t>
            </a:r>
          </a:p>
          <a:p>
            <a:pPr algn="ctr" fontAlgn="base">
              <a:lnSpc>
                <a:spcPct val="130000"/>
              </a:lnSpc>
              <a:spcBef>
                <a:spcPts val="0"/>
              </a:spcBef>
              <a:spcAft>
                <a:spcPct val="0"/>
              </a:spcAft>
              <a:buClrTx/>
              <a:buSzTx/>
              <a:buFontTx/>
              <a:buNone/>
            </a:pPr>
            <a:r>
              <a:rPr lang="en-US" altLang="zh-CN" sz="2400" b="1" dirty="0">
                <a:solidFill>
                  <a:srgbClr val="000000"/>
                </a:solidFill>
                <a:latin typeface="+mn-lt"/>
                <a:ea typeface="+mn-ea"/>
                <a:cs typeface="+mn-ea"/>
                <a:sym typeface="+mn-lt"/>
              </a:rPr>
              <a:t>1</a:t>
            </a:r>
          </a:p>
          <a:p>
            <a:pPr algn="ctr" fontAlgn="base">
              <a:lnSpc>
                <a:spcPct val="130000"/>
              </a:lnSpc>
              <a:spcBef>
                <a:spcPts val="0"/>
              </a:spcBef>
              <a:spcAft>
                <a:spcPct val="0"/>
              </a:spcAft>
              <a:buClrTx/>
              <a:buSzTx/>
              <a:buFontTx/>
              <a:buNone/>
            </a:pPr>
            <a:r>
              <a:rPr lang="en-US" altLang="zh-CN" sz="2400" b="1" dirty="0">
                <a:solidFill>
                  <a:srgbClr val="000000"/>
                </a:solidFill>
                <a:latin typeface="+mn-lt"/>
                <a:ea typeface="+mn-ea"/>
                <a:cs typeface="+mn-ea"/>
                <a:sym typeface="+mn-lt"/>
              </a:rPr>
              <a:t>……</a:t>
            </a:r>
          </a:p>
          <a:p>
            <a:pPr algn="ctr" fontAlgn="base">
              <a:lnSpc>
                <a:spcPct val="130000"/>
              </a:lnSpc>
              <a:spcBef>
                <a:spcPts val="0"/>
              </a:spcBef>
              <a:spcAft>
                <a:spcPct val="0"/>
              </a:spcAft>
              <a:buClrTx/>
              <a:buSzTx/>
              <a:buFontTx/>
              <a:buNone/>
            </a:pPr>
            <a:r>
              <a:rPr lang="en-US" altLang="zh-CN" sz="2400" b="1" dirty="0">
                <a:solidFill>
                  <a:srgbClr val="000000"/>
                </a:solidFill>
                <a:latin typeface="+mn-lt"/>
                <a:ea typeface="+mn-ea"/>
                <a:cs typeface="+mn-ea"/>
                <a:sym typeface="+mn-lt"/>
              </a:rPr>
              <a:t>n-2</a:t>
            </a:r>
          </a:p>
          <a:p>
            <a:pPr algn="ctr" fontAlgn="base">
              <a:lnSpc>
                <a:spcPct val="130000"/>
              </a:lnSpc>
              <a:spcBef>
                <a:spcPts val="0"/>
              </a:spcBef>
              <a:spcAft>
                <a:spcPct val="0"/>
              </a:spcAft>
              <a:buClrTx/>
              <a:buSzTx/>
              <a:buFontTx/>
              <a:buNone/>
            </a:pPr>
            <a:r>
              <a:rPr lang="en-US" altLang="zh-CN" sz="2400" b="1" dirty="0">
                <a:solidFill>
                  <a:srgbClr val="000000"/>
                </a:solidFill>
                <a:latin typeface="+mn-lt"/>
                <a:ea typeface="+mn-ea"/>
                <a:cs typeface="+mn-ea"/>
                <a:sym typeface="+mn-lt"/>
              </a:rPr>
              <a:t>n-1</a:t>
            </a:r>
          </a:p>
        </p:txBody>
      </p:sp>
      <p:sp>
        <p:nvSpPr>
          <p:cNvPr id="94" name="AutoShape 57">
            <a:extLst>
              <a:ext uri="{FF2B5EF4-FFF2-40B4-BE49-F238E27FC236}">
                <a16:creationId xmlns:a16="http://schemas.microsoft.com/office/drawing/2014/main" id="{1FF3310D-68F4-4D95-9C8B-6AAEB6DB46F0}"/>
              </a:ext>
            </a:extLst>
          </p:cNvPr>
          <p:cNvSpPr>
            <a:spLocks noChangeArrowheads="1"/>
          </p:cNvSpPr>
          <p:nvPr/>
        </p:nvSpPr>
        <p:spPr bwMode="auto">
          <a:xfrm>
            <a:off x="10491904" y="1897543"/>
            <a:ext cx="394789" cy="3704624"/>
          </a:xfrm>
          <a:prstGeom prst="curvedLeftArrow">
            <a:avLst>
              <a:gd name="adj1" fmla="val 67148"/>
              <a:gd name="adj2" fmla="val 253815"/>
              <a:gd name="adj3" fmla="val 33319"/>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mn-lt"/>
              <a:ea typeface="+mn-ea"/>
              <a:cs typeface="+mn-ea"/>
              <a:sym typeface="+mn-lt"/>
            </a:endParaRPr>
          </a:p>
        </p:txBody>
      </p:sp>
      <p:sp>
        <p:nvSpPr>
          <p:cNvPr id="95" name="Text Box 58">
            <a:extLst>
              <a:ext uri="{FF2B5EF4-FFF2-40B4-BE49-F238E27FC236}">
                <a16:creationId xmlns:a16="http://schemas.microsoft.com/office/drawing/2014/main" id="{F6B11352-46B5-4EB6-B024-8A294284E0B3}"/>
              </a:ext>
            </a:extLst>
          </p:cNvPr>
          <p:cNvSpPr txBox="1">
            <a:spLocks noChangeArrowheads="1"/>
          </p:cNvSpPr>
          <p:nvPr/>
        </p:nvSpPr>
        <p:spPr bwMode="auto">
          <a:xfrm>
            <a:off x="2765305" y="5314742"/>
            <a:ext cx="3754209"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200" b="1" dirty="0">
                <a:solidFill>
                  <a:srgbClr val="000000"/>
                </a:solidFill>
                <a:latin typeface="+mn-lt"/>
                <a:ea typeface="+mn-ea"/>
                <a:cs typeface="+mn-ea"/>
                <a:sym typeface="+mn-lt"/>
              </a:rPr>
              <a:t>最短路径的前驱顶点数组</a:t>
            </a:r>
            <a:r>
              <a:rPr lang="en-US" altLang="zh-CN" sz="2200" b="1" dirty="0">
                <a:solidFill>
                  <a:srgbClr val="000000"/>
                </a:solidFill>
                <a:latin typeface="+mn-lt"/>
                <a:ea typeface="+mn-ea"/>
                <a:cs typeface="+mn-ea"/>
                <a:sym typeface="+mn-lt"/>
              </a:rPr>
              <a:t>P</a:t>
            </a:r>
            <a:r>
              <a:rPr lang="zh-CN" altLang="en-US" sz="2200" b="1" dirty="0">
                <a:solidFill>
                  <a:srgbClr val="000000"/>
                </a:solidFill>
                <a:latin typeface="+mn-lt"/>
                <a:ea typeface="+mn-ea"/>
                <a:cs typeface="+mn-ea"/>
                <a:sym typeface="+mn-lt"/>
              </a:rPr>
              <a:t>：</a:t>
            </a:r>
          </a:p>
        </p:txBody>
      </p:sp>
      <p:sp>
        <p:nvSpPr>
          <p:cNvPr id="96" name="Text Box 59">
            <a:extLst>
              <a:ext uri="{FF2B5EF4-FFF2-40B4-BE49-F238E27FC236}">
                <a16:creationId xmlns:a16="http://schemas.microsoft.com/office/drawing/2014/main" id="{A5EAB63F-11EA-4636-B1DB-B3C8F428F7E6}"/>
              </a:ext>
            </a:extLst>
          </p:cNvPr>
          <p:cNvSpPr txBox="1">
            <a:spLocks noChangeArrowheads="1"/>
          </p:cNvSpPr>
          <p:nvPr/>
        </p:nvSpPr>
        <p:spPr bwMode="auto">
          <a:xfrm>
            <a:off x="3925364" y="4467378"/>
            <a:ext cx="2699789"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200" b="1" dirty="0">
                <a:solidFill>
                  <a:srgbClr val="000000"/>
                </a:solidFill>
                <a:latin typeface="+mn-lt"/>
                <a:ea typeface="+mn-ea"/>
                <a:cs typeface="+mn-ea"/>
                <a:sym typeface="+mn-lt"/>
              </a:rPr>
              <a:t>最短路径数组</a:t>
            </a:r>
            <a:r>
              <a:rPr lang="en-US" altLang="zh-CN" sz="2200" b="1" dirty="0">
                <a:solidFill>
                  <a:srgbClr val="000000"/>
                </a:solidFill>
                <a:latin typeface="+mn-lt"/>
                <a:ea typeface="+mn-ea"/>
                <a:cs typeface="+mn-ea"/>
                <a:sym typeface="+mn-lt"/>
              </a:rPr>
              <a:t>D</a:t>
            </a:r>
            <a:r>
              <a:rPr lang="zh-CN" altLang="en-US" sz="2200" b="1" dirty="0">
                <a:solidFill>
                  <a:srgbClr val="000000"/>
                </a:solidFill>
                <a:latin typeface="+mn-lt"/>
                <a:ea typeface="+mn-ea"/>
                <a:cs typeface="+mn-ea"/>
                <a:sym typeface="+mn-lt"/>
              </a:rPr>
              <a:t>：</a:t>
            </a:r>
          </a:p>
        </p:txBody>
      </p:sp>
      <p:sp>
        <p:nvSpPr>
          <p:cNvPr id="97" name="Text Box 60">
            <a:extLst>
              <a:ext uri="{FF2B5EF4-FFF2-40B4-BE49-F238E27FC236}">
                <a16:creationId xmlns:a16="http://schemas.microsoft.com/office/drawing/2014/main" id="{78C0CBAE-C577-47F7-9C65-27F8CD109287}"/>
              </a:ext>
            </a:extLst>
          </p:cNvPr>
          <p:cNvSpPr txBox="1">
            <a:spLocks noChangeArrowheads="1"/>
          </p:cNvSpPr>
          <p:nvPr/>
        </p:nvSpPr>
        <p:spPr bwMode="auto">
          <a:xfrm>
            <a:off x="10886693" y="2625049"/>
            <a:ext cx="545599"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000" b="1" dirty="0">
                <a:solidFill>
                  <a:srgbClr val="FF0000"/>
                </a:solidFill>
                <a:latin typeface="+mn-lt"/>
                <a:ea typeface="+mn-ea"/>
                <a:cs typeface="+mn-ea"/>
                <a:sym typeface="+mn-lt"/>
              </a:rPr>
              <a:t>初始化</a:t>
            </a:r>
          </a:p>
        </p:txBody>
      </p:sp>
      <p:sp>
        <p:nvSpPr>
          <p:cNvPr id="98" name="Text Box 61">
            <a:extLst>
              <a:ext uri="{FF2B5EF4-FFF2-40B4-BE49-F238E27FC236}">
                <a16:creationId xmlns:a16="http://schemas.microsoft.com/office/drawing/2014/main" id="{CAEC0C1B-4F0B-4574-848E-1DB90082F612}"/>
              </a:ext>
            </a:extLst>
          </p:cNvPr>
          <p:cNvSpPr txBox="1">
            <a:spLocks noChangeArrowheads="1"/>
          </p:cNvSpPr>
          <p:nvPr/>
        </p:nvSpPr>
        <p:spPr bwMode="auto">
          <a:xfrm>
            <a:off x="6409253" y="3939017"/>
            <a:ext cx="36576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   </a:t>
            </a:r>
            <a:r>
              <a:rPr lang="en-US" altLang="zh-CN" sz="2000" b="1" dirty="0">
                <a:solidFill>
                  <a:srgbClr val="000000"/>
                </a:solidFill>
                <a:latin typeface="+mn-lt"/>
                <a:ea typeface="+mn-ea"/>
                <a:cs typeface="+mn-ea"/>
                <a:sym typeface="+mn-lt"/>
              </a:rPr>
              <a:t>0         1      ……      n-2     n-1</a:t>
            </a:r>
          </a:p>
        </p:txBody>
      </p:sp>
      <p:graphicFrame>
        <p:nvGraphicFramePr>
          <p:cNvPr id="37"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619519801"/>
              </p:ext>
            </p:extLst>
          </p:nvPr>
        </p:nvGraphicFramePr>
        <p:xfrm>
          <a:off x="6429890" y="6143651"/>
          <a:ext cx="3619500" cy="45720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tblGrid>
              <a:tr h="4572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mn-lt"/>
                          <a:ea typeface="+mn-ea"/>
                          <a:cs typeface="+mn-ea"/>
                          <a:sym typeface="+mn-lt"/>
                        </a:rPr>
                        <a:t>F</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mn-lt"/>
                          <a:ea typeface="+mn-ea"/>
                          <a:cs typeface="+mn-ea"/>
                          <a:sym typeface="+mn-lt"/>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mn-lt"/>
                          <a:ea typeface="+mn-ea"/>
                          <a:cs typeface="+mn-ea"/>
                          <a:sym typeface="+mn-lt"/>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mn-lt"/>
                          <a:ea typeface="+mn-ea"/>
                          <a:cs typeface="+mn-ea"/>
                          <a:sym typeface="+mn-lt"/>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mn-lt"/>
                          <a:ea typeface="+mn-ea"/>
                          <a:cs typeface="+mn-ea"/>
                          <a:sym typeface="+mn-lt"/>
                        </a:rPr>
                        <a:t>F</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 name="Text Box 59">
            <a:extLst>
              <a:ext uri="{FF2B5EF4-FFF2-40B4-BE49-F238E27FC236}">
                <a16:creationId xmlns:a16="http://schemas.microsoft.com/office/drawing/2014/main" id="{A5EAB63F-11EA-4636-B1DB-B3C8F428F7E6}"/>
              </a:ext>
            </a:extLst>
          </p:cNvPr>
          <p:cNvSpPr txBox="1">
            <a:spLocks noChangeArrowheads="1"/>
          </p:cNvSpPr>
          <p:nvPr/>
        </p:nvSpPr>
        <p:spPr bwMode="auto">
          <a:xfrm>
            <a:off x="5275258" y="6143651"/>
            <a:ext cx="1206193"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Final</a:t>
            </a:r>
            <a:r>
              <a:rPr lang="zh-CN" altLang="en-US" sz="2200" b="1" dirty="0">
                <a:solidFill>
                  <a:srgbClr val="000000"/>
                </a:solidFill>
                <a:latin typeface="+mn-lt"/>
                <a:ea typeface="+mn-ea"/>
                <a:cs typeface="+mn-ea"/>
                <a:sym typeface="+mn-lt"/>
              </a:rPr>
              <a:t>：</a:t>
            </a:r>
          </a:p>
        </p:txBody>
      </p:sp>
      <p:sp>
        <p:nvSpPr>
          <p:cNvPr id="2" name="矩形 1"/>
          <p:cNvSpPr/>
          <p:nvPr/>
        </p:nvSpPr>
        <p:spPr>
          <a:xfrm>
            <a:off x="6519514" y="4513137"/>
            <a:ext cx="518091" cy="452432"/>
          </a:xfrm>
          <a:prstGeom prst="rect">
            <a:avLst/>
          </a:prstGeom>
        </p:spPr>
        <p:txBody>
          <a:bodyPr wrap="none">
            <a:spAutoFit/>
          </a:bodyPr>
          <a:lstStyle/>
          <a:p>
            <a:pPr lvl="0" algn="ctr" fontAlgn="base">
              <a:lnSpc>
                <a:spcPct val="130000"/>
              </a:lnSpc>
              <a:spcBef>
                <a:spcPct val="0"/>
              </a:spcBef>
              <a:spcAft>
                <a:spcPct val="0"/>
              </a:spcAft>
              <a:buClr>
                <a:schemeClr val="folHlink"/>
              </a:buClr>
              <a:buSzPct val="60000"/>
            </a:pPr>
            <a:r>
              <a:rPr lang="en-US" altLang="zh-CN" b="1" dirty="0">
                <a:latin typeface="Tahoma"/>
                <a:ea typeface="宋体"/>
                <a:cs typeface="+mn-ea"/>
                <a:sym typeface="+mn-lt"/>
              </a:rPr>
              <a:t>a</a:t>
            </a:r>
            <a:r>
              <a:rPr lang="en-US" altLang="zh-CN" b="1" baseline="-25000" dirty="0">
                <a:solidFill>
                  <a:srgbClr val="FF0000"/>
                </a:solidFill>
                <a:latin typeface="Tahoma"/>
                <a:ea typeface="宋体"/>
                <a:cs typeface="+mn-ea"/>
                <a:sym typeface="+mn-lt"/>
              </a:rPr>
              <a:t>0</a:t>
            </a:r>
            <a:r>
              <a:rPr lang="en-US" altLang="zh-CN" b="1" baseline="-25000" dirty="0">
                <a:latin typeface="Tahoma"/>
                <a:ea typeface="宋体"/>
                <a:cs typeface="+mn-ea"/>
                <a:sym typeface="+mn-lt"/>
              </a:rPr>
              <a:t>0</a:t>
            </a:r>
            <a:endParaRPr kumimoji="1" lang="en-US" altLang="zh-CN" b="1" dirty="0">
              <a:cs typeface="+mn-ea"/>
              <a:sym typeface="+mn-lt"/>
            </a:endParaRPr>
          </a:p>
        </p:txBody>
      </p:sp>
      <p:sp>
        <p:nvSpPr>
          <p:cNvPr id="3" name="矩形 2"/>
          <p:cNvSpPr/>
          <p:nvPr/>
        </p:nvSpPr>
        <p:spPr>
          <a:xfrm>
            <a:off x="7241710" y="4527934"/>
            <a:ext cx="518091" cy="452432"/>
          </a:xfrm>
          <a:prstGeom prst="rect">
            <a:avLst/>
          </a:prstGeom>
        </p:spPr>
        <p:txBody>
          <a:bodyPr wrap="none">
            <a:spAutoFit/>
          </a:bodyPr>
          <a:lstStyle/>
          <a:p>
            <a:pPr lvl="0" algn="ctr" fontAlgn="base">
              <a:lnSpc>
                <a:spcPct val="130000"/>
              </a:lnSpc>
              <a:spcBef>
                <a:spcPct val="0"/>
              </a:spcBef>
              <a:spcAft>
                <a:spcPct val="0"/>
              </a:spcAft>
              <a:buClr>
                <a:schemeClr val="folHlink"/>
              </a:buClr>
              <a:buSzPct val="60000"/>
            </a:pPr>
            <a:r>
              <a:rPr lang="en-US" altLang="zh-CN" b="1" dirty="0">
                <a:latin typeface="Tahoma"/>
                <a:ea typeface="宋体"/>
                <a:cs typeface="+mn-ea"/>
                <a:sym typeface="+mn-lt"/>
              </a:rPr>
              <a:t>a</a:t>
            </a:r>
            <a:r>
              <a:rPr lang="en-US" altLang="zh-CN" b="1" baseline="-25000" dirty="0">
                <a:solidFill>
                  <a:srgbClr val="FF0000"/>
                </a:solidFill>
                <a:latin typeface="Tahoma"/>
                <a:ea typeface="宋体"/>
                <a:cs typeface="+mn-ea"/>
                <a:sym typeface="+mn-lt"/>
              </a:rPr>
              <a:t>0</a:t>
            </a:r>
            <a:r>
              <a:rPr lang="en-US" altLang="zh-CN" b="1" baseline="-25000" dirty="0">
                <a:latin typeface="Tahoma"/>
                <a:ea typeface="宋体"/>
                <a:cs typeface="+mn-ea"/>
                <a:sym typeface="+mn-lt"/>
              </a:rPr>
              <a:t>1</a:t>
            </a:r>
            <a:endParaRPr kumimoji="1" lang="en-US" altLang="zh-CN" b="1" dirty="0">
              <a:cs typeface="+mn-ea"/>
              <a:sym typeface="+mn-lt"/>
            </a:endParaRPr>
          </a:p>
        </p:txBody>
      </p:sp>
      <p:sp>
        <p:nvSpPr>
          <p:cNvPr id="4" name="矩形 3"/>
          <p:cNvSpPr/>
          <p:nvPr/>
        </p:nvSpPr>
        <p:spPr>
          <a:xfrm>
            <a:off x="8678360" y="4540910"/>
            <a:ext cx="681598" cy="409856"/>
          </a:xfrm>
          <a:prstGeom prst="rect">
            <a:avLst/>
          </a:prstGeom>
        </p:spPr>
        <p:txBody>
          <a:bodyPr wrap="none">
            <a:spAutoFit/>
          </a:bodyPr>
          <a:lstStyle/>
          <a:p>
            <a:pPr lvl="0" algn="ctr" fontAlgn="base">
              <a:lnSpc>
                <a:spcPct val="130000"/>
              </a:lnSpc>
              <a:spcBef>
                <a:spcPct val="0"/>
              </a:spcBef>
              <a:spcAft>
                <a:spcPct val="0"/>
              </a:spcAft>
              <a:buClr>
                <a:schemeClr val="folHlink"/>
              </a:buClr>
              <a:buSzPct val="60000"/>
            </a:pPr>
            <a:r>
              <a:rPr lang="en-US" altLang="zh-CN" b="1" dirty="0">
                <a:latin typeface="Tahoma"/>
                <a:ea typeface="宋体"/>
                <a:cs typeface="+mn-ea"/>
                <a:sym typeface="+mn-lt"/>
              </a:rPr>
              <a:t>a</a:t>
            </a:r>
            <a:r>
              <a:rPr lang="en-US" altLang="zh-CN" b="1" baseline="-25000" dirty="0">
                <a:solidFill>
                  <a:srgbClr val="FF0000"/>
                </a:solidFill>
                <a:latin typeface="Tahoma"/>
                <a:ea typeface="宋体"/>
                <a:cs typeface="+mn-ea"/>
                <a:sym typeface="+mn-lt"/>
              </a:rPr>
              <a:t>0</a:t>
            </a:r>
            <a:r>
              <a:rPr lang="en-US" altLang="zh-CN" b="1" baseline="-25000" dirty="0">
                <a:latin typeface="Tahoma"/>
                <a:ea typeface="宋体"/>
                <a:cs typeface="+mn-ea"/>
                <a:sym typeface="+mn-lt"/>
              </a:rPr>
              <a:t>n-2</a:t>
            </a:r>
            <a:endParaRPr kumimoji="1" lang="en-US" altLang="zh-CN" b="1" dirty="0">
              <a:latin typeface="Tahoma"/>
              <a:ea typeface="宋体"/>
              <a:cs typeface="+mn-ea"/>
              <a:sym typeface="+mn-lt"/>
            </a:endParaRPr>
          </a:p>
        </p:txBody>
      </p:sp>
      <p:sp>
        <p:nvSpPr>
          <p:cNvPr id="5" name="矩形 4"/>
          <p:cNvSpPr/>
          <p:nvPr/>
        </p:nvSpPr>
        <p:spPr>
          <a:xfrm>
            <a:off x="9357255" y="4543211"/>
            <a:ext cx="681598" cy="409856"/>
          </a:xfrm>
          <a:prstGeom prst="rect">
            <a:avLst/>
          </a:prstGeom>
        </p:spPr>
        <p:txBody>
          <a:bodyPr wrap="none">
            <a:spAutoFit/>
          </a:bodyPr>
          <a:lstStyle/>
          <a:p>
            <a:pPr lvl="0" algn="ctr" fontAlgn="base">
              <a:lnSpc>
                <a:spcPct val="130000"/>
              </a:lnSpc>
              <a:spcBef>
                <a:spcPct val="0"/>
              </a:spcBef>
              <a:spcAft>
                <a:spcPct val="0"/>
              </a:spcAft>
              <a:buClr>
                <a:schemeClr val="folHlink"/>
              </a:buClr>
              <a:buSzPct val="60000"/>
            </a:pPr>
            <a:r>
              <a:rPr lang="en-US" altLang="zh-CN" b="1">
                <a:latin typeface="Tahoma"/>
                <a:ea typeface="宋体"/>
                <a:cs typeface="+mn-ea"/>
                <a:sym typeface="+mn-lt"/>
              </a:rPr>
              <a:t>a</a:t>
            </a:r>
            <a:r>
              <a:rPr lang="en-US" altLang="zh-CN" b="1" baseline="-25000">
                <a:solidFill>
                  <a:srgbClr val="FF0000"/>
                </a:solidFill>
                <a:latin typeface="Tahoma"/>
                <a:ea typeface="宋体"/>
                <a:cs typeface="+mn-ea"/>
                <a:sym typeface="+mn-lt"/>
              </a:rPr>
              <a:t>0</a:t>
            </a:r>
            <a:r>
              <a:rPr lang="en-US" altLang="zh-CN" b="1" baseline="-25000">
                <a:latin typeface="Tahoma"/>
                <a:ea typeface="宋体"/>
                <a:cs typeface="+mn-ea"/>
                <a:sym typeface="+mn-lt"/>
              </a:rPr>
              <a:t>n-1</a:t>
            </a:r>
            <a:endParaRPr kumimoji="1" lang="en-US" altLang="zh-CN" b="1" dirty="0">
              <a:latin typeface="Tahoma"/>
              <a:ea typeface="宋体"/>
              <a:cs typeface="+mn-ea"/>
              <a:sym typeface="+mn-lt"/>
            </a:endParaRPr>
          </a:p>
        </p:txBody>
      </p:sp>
      <p:graphicFrame>
        <p:nvGraphicFramePr>
          <p:cNvPr id="20"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2537983641"/>
              </p:ext>
            </p:extLst>
          </p:nvPr>
        </p:nvGraphicFramePr>
        <p:xfrm>
          <a:off x="6435119" y="5389995"/>
          <a:ext cx="3619500" cy="45720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tblGrid>
              <a:tr h="4572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endParaRPr kumimoji="1" lang="en-US" altLang="zh-CN" sz="1800" b="1" i="0" u="none" strike="noStrike" cap="none" normalizeH="0" baseline="0" dirty="0">
                        <a:ln>
                          <a:noFill/>
                        </a:ln>
                        <a:solidFill>
                          <a:schemeClr val="tx1"/>
                        </a:solidFill>
                        <a:effectLst/>
                        <a:latin typeface="+mn-lt"/>
                        <a:ea typeface="+mn-ea"/>
                        <a:cs typeface="+mn-ea"/>
                        <a:sym typeface="+mn-lt"/>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endParaRPr kumimoji="1" lang="en-US" altLang="zh-CN" sz="1800" b="1" i="0" u="none" strike="noStrike" cap="none" normalizeH="0" baseline="0" dirty="0">
                        <a:ln>
                          <a:noFill/>
                        </a:ln>
                        <a:solidFill>
                          <a:schemeClr val="tx1"/>
                        </a:solidFill>
                        <a:effectLst/>
                        <a:latin typeface="+mn-lt"/>
                        <a:ea typeface="+mn-ea"/>
                        <a:cs typeface="+mn-ea"/>
                        <a:sym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mn-lt"/>
                          <a:ea typeface="+mn-ea"/>
                          <a:cs typeface="+mn-ea"/>
                          <a:sym typeface="+mn-lt"/>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endParaRPr kumimoji="1" lang="en-US" altLang="zh-CN" sz="1800" b="1" i="0" u="none" strike="noStrike" kern="1200" cap="none" normalizeH="0" baseline="0" dirty="0">
                        <a:ln>
                          <a:noFill/>
                        </a:ln>
                        <a:solidFill>
                          <a:schemeClr val="tx1"/>
                        </a:solidFill>
                        <a:effectLst/>
                        <a:latin typeface="Tahoma"/>
                        <a:ea typeface="宋体"/>
                        <a:cs typeface="+mn-ea"/>
                        <a:sym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endParaRPr kumimoji="1" lang="en-US" altLang="zh-CN" sz="1800" b="1" i="0" u="none" strike="noStrike" kern="1200" cap="none" normalizeH="0" baseline="0" dirty="0">
                        <a:ln>
                          <a:noFill/>
                        </a:ln>
                        <a:solidFill>
                          <a:schemeClr val="tx1"/>
                        </a:solidFill>
                        <a:effectLst/>
                        <a:latin typeface="Tahoma"/>
                        <a:ea typeface="宋体"/>
                        <a:cs typeface="+mn-ea"/>
                        <a:sym typeface="+mn-lt"/>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 name="矩形 20"/>
          <p:cNvSpPr/>
          <p:nvPr/>
        </p:nvSpPr>
        <p:spPr>
          <a:xfrm>
            <a:off x="6550639" y="5359085"/>
            <a:ext cx="437940" cy="415242"/>
          </a:xfrm>
          <a:prstGeom prst="rect">
            <a:avLst/>
          </a:prstGeom>
        </p:spPr>
        <p:txBody>
          <a:bodyPr wrap="none">
            <a:spAutoFit/>
          </a:bodyPr>
          <a:lstStyle/>
          <a:p>
            <a:pPr lvl="0" algn="ctr" fontAlgn="base">
              <a:lnSpc>
                <a:spcPct val="130000"/>
              </a:lnSpc>
              <a:spcBef>
                <a:spcPct val="0"/>
              </a:spcBef>
              <a:spcAft>
                <a:spcPct val="0"/>
              </a:spcAft>
              <a:buClr>
                <a:schemeClr val="folHlink"/>
              </a:buClr>
              <a:buSzPct val="60000"/>
            </a:pPr>
            <a:r>
              <a:rPr lang="en-US" altLang="zh-CN" b="1" dirty="0">
                <a:latin typeface="Tahoma"/>
                <a:ea typeface="宋体"/>
                <a:cs typeface="+mn-ea"/>
                <a:sym typeface="+mn-lt"/>
              </a:rPr>
              <a:t>V</a:t>
            </a:r>
            <a:r>
              <a:rPr lang="en-US" altLang="zh-CN" b="1" baseline="-25000" dirty="0">
                <a:latin typeface="Tahoma"/>
                <a:ea typeface="宋体"/>
                <a:cs typeface="+mn-ea"/>
                <a:sym typeface="+mn-lt"/>
              </a:rPr>
              <a:t>0</a:t>
            </a:r>
            <a:endParaRPr kumimoji="1" lang="en-US" altLang="zh-CN" b="1" dirty="0">
              <a:cs typeface="+mn-ea"/>
              <a:sym typeface="+mn-lt"/>
            </a:endParaRPr>
          </a:p>
        </p:txBody>
      </p:sp>
      <p:sp>
        <p:nvSpPr>
          <p:cNvPr id="22" name="矩形 21"/>
          <p:cNvSpPr/>
          <p:nvPr/>
        </p:nvSpPr>
        <p:spPr>
          <a:xfrm>
            <a:off x="7272834" y="5373882"/>
            <a:ext cx="437941" cy="415242"/>
          </a:xfrm>
          <a:prstGeom prst="rect">
            <a:avLst/>
          </a:prstGeom>
        </p:spPr>
        <p:txBody>
          <a:bodyPr wrap="none">
            <a:spAutoFit/>
          </a:bodyPr>
          <a:lstStyle/>
          <a:p>
            <a:pPr lvl="0" algn="ctr" fontAlgn="base">
              <a:lnSpc>
                <a:spcPct val="130000"/>
              </a:lnSpc>
              <a:spcBef>
                <a:spcPct val="0"/>
              </a:spcBef>
              <a:spcAft>
                <a:spcPct val="0"/>
              </a:spcAft>
              <a:buClr>
                <a:schemeClr val="folHlink"/>
              </a:buClr>
              <a:buSzPct val="60000"/>
            </a:pPr>
            <a:r>
              <a:rPr lang="en-US" altLang="zh-CN" b="1" dirty="0">
                <a:latin typeface="Tahoma"/>
                <a:ea typeface="宋体"/>
                <a:cs typeface="+mn-ea"/>
                <a:sym typeface="+mn-lt"/>
              </a:rPr>
              <a:t>V</a:t>
            </a:r>
            <a:r>
              <a:rPr lang="en-US" altLang="zh-CN" b="1" baseline="-25000" dirty="0">
                <a:latin typeface="Tahoma"/>
                <a:ea typeface="宋体"/>
                <a:cs typeface="+mn-ea"/>
                <a:sym typeface="+mn-lt"/>
              </a:rPr>
              <a:t>0</a:t>
            </a:r>
            <a:endParaRPr kumimoji="1" lang="en-US" altLang="zh-CN" b="1" dirty="0">
              <a:cs typeface="+mn-ea"/>
              <a:sym typeface="+mn-lt"/>
            </a:endParaRPr>
          </a:p>
        </p:txBody>
      </p:sp>
      <p:sp>
        <p:nvSpPr>
          <p:cNvPr id="23" name="矩形 22"/>
          <p:cNvSpPr/>
          <p:nvPr/>
        </p:nvSpPr>
        <p:spPr>
          <a:xfrm>
            <a:off x="8791239" y="5386858"/>
            <a:ext cx="437940" cy="409856"/>
          </a:xfrm>
          <a:prstGeom prst="rect">
            <a:avLst/>
          </a:prstGeom>
        </p:spPr>
        <p:txBody>
          <a:bodyPr wrap="none">
            <a:spAutoFit/>
          </a:bodyPr>
          <a:lstStyle/>
          <a:p>
            <a:pPr lvl="0" algn="ctr" fontAlgn="base">
              <a:lnSpc>
                <a:spcPct val="130000"/>
              </a:lnSpc>
              <a:spcBef>
                <a:spcPct val="0"/>
              </a:spcBef>
              <a:spcAft>
                <a:spcPct val="0"/>
              </a:spcAft>
              <a:buClr>
                <a:schemeClr val="folHlink"/>
              </a:buClr>
              <a:buSzPct val="60000"/>
            </a:pPr>
            <a:r>
              <a:rPr lang="en-US" altLang="zh-CN" b="1" dirty="0">
                <a:latin typeface="Tahoma"/>
                <a:ea typeface="宋体"/>
                <a:cs typeface="+mn-ea"/>
                <a:sym typeface="+mn-lt"/>
              </a:rPr>
              <a:t>V</a:t>
            </a:r>
            <a:r>
              <a:rPr lang="en-US" altLang="zh-CN" b="1" baseline="-25000" dirty="0">
                <a:latin typeface="Tahoma"/>
                <a:ea typeface="宋体"/>
                <a:cs typeface="+mn-ea"/>
                <a:sym typeface="+mn-lt"/>
              </a:rPr>
              <a:t>0</a:t>
            </a:r>
            <a:endParaRPr kumimoji="1" lang="en-US" altLang="zh-CN" b="1" dirty="0">
              <a:latin typeface="Tahoma"/>
              <a:ea typeface="宋体"/>
              <a:cs typeface="+mn-ea"/>
              <a:sym typeface="+mn-lt"/>
            </a:endParaRPr>
          </a:p>
        </p:txBody>
      </p:sp>
      <p:sp>
        <p:nvSpPr>
          <p:cNvPr id="24" name="矩形 23"/>
          <p:cNvSpPr/>
          <p:nvPr/>
        </p:nvSpPr>
        <p:spPr>
          <a:xfrm>
            <a:off x="9470134" y="5389159"/>
            <a:ext cx="437940" cy="409856"/>
          </a:xfrm>
          <a:prstGeom prst="rect">
            <a:avLst/>
          </a:prstGeom>
        </p:spPr>
        <p:txBody>
          <a:bodyPr wrap="none">
            <a:spAutoFit/>
          </a:bodyPr>
          <a:lstStyle/>
          <a:p>
            <a:pPr lvl="0" algn="ctr" fontAlgn="base">
              <a:lnSpc>
                <a:spcPct val="130000"/>
              </a:lnSpc>
              <a:spcBef>
                <a:spcPct val="0"/>
              </a:spcBef>
              <a:spcAft>
                <a:spcPct val="0"/>
              </a:spcAft>
              <a:buClr>
                <a:schemeClr val="folHlink"/>
              </a:buClr>
              <a:buSzPct val="60000"/>
            </a:pPr>
            <a:r>
              <a:rPr lang="en-US" altLang="zh-CN" b="1" dirty="0">
                <a:latin typeface="Tahoma"/>
                <a:ea typeface="宋体"/>
                <a:cs typeface="+mn-ea"/>
                <a:sym typeface="+mn-lt"/>
              </a:rPr>
              <a:t>V</a:t>
            </a:r>
            <a:r>
              <a:rPr lang="en-US" altLang="zh-CN" b="1" baseline="-25000" dirty="0">
                <a:latin typeface="Tahoma"/>
                <a:ea typeface="宋体"/>
                <a:cs typeface="+mn-ea"/>
                <a:sym typeface="+mn-lt"/>
              </a:rPr>
              <a:t>0</a:t>
            </a:r>
            <a:endParaRPr kumimoji="1" lang="en-US" altLang="zh-CN" b="1" dirty="0">
              <a:latin typeface="Tahoma"/>
              <a:ea typeface="宋体"/>
              <a:cs typeface="+mn-ea"/>
              <a:sym typeface="+mn-lt"/>
            </a:endParaRPr>
          </a:p>
        </p:txBody>
      </p:sp>
    </p:spTree>
    <p:extLst>
      <p:ext uri="{BB962C8B-B14F-4D97-AF65-F5344CB8AC3E}">
        <p14:creationId xmlns:p14="http://schemas.microsoft.com/office/powerpoint/2010/main" val="391728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fade">
                                      <p:cBhvr>
                                        <p:cTn id="11" dur="500"/>
                                        <p:tgtEl>
                                          <p:spTgt spid="9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500"/>
                                        <p:tgtEl>
                                          <p:spTgt spid="9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fade">
                                      <p:cBhvr>
                                        <p:cTn id="20" dur="500"/>
                                        <p:tgtEl>
                                          <p:spTgt spid="9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90" grpId="0"/>
      <p:bldP spid="91" grpId="0" animBg="1"/>
      <p:bldP spid="92" grpId="0"/>
      <p:bldP spid="93" grpId="0"/>
      <p:bldP spid="94" grpId="0" animBg="1"/>
      <p:bldP spid="95" grpId="0"/>
      <p:bldP spid="96" grpId="0"/>
      <p:bldP spid="97" grpId="0"/>
      <p:bldP spid="98" grpId="0"/>
      <p:bldP spid="38" grpId="0"/>
      <p:bldP spid="2" grpId="0"/>
      <p:bldP spid="3" grpId="0"/>
      <p:bldP spid="4" grpId="0"/>
      <p:bldP spid="5" grpId="0"/>
      <p:bldP spid="21" grpId="0"/>
      <p:bldP spid="22"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24">
            <a:extLst>
              <a:ext uri="{FF2B5EF4-FFF2-40B4-BE49-F238E27FC236}">
                <a16:creationId xmlns:a16="http://schemas.microsoft.com/office/drawing/2014/main" id="{5C4822DE-4B00-4DB5-B48D-7CF62F03C2B0}"/>
              </a:ext>
            </a:extLst>
          </p:cNvPr>
          <p:cNvSpPr txBox="1">
            <a:spLocks noChangeArrowheads="1"/>
          </p:cNvSpPr>
          <p:nvPr/>
        </p:nvSpPr>
        <p:spPr bwMode="auto">
          <a:xfrm>
            <a:off x="1213958" y="86471"/>
            <a:ext cx="4427538" cy="5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Dijkstra</a:t>
            </a:r>
            <a:r>
              <a:rPr lang="zh-CN" altLang="en-US" sz="2400" b="1" dirty="0">
                <a:solidFill>
                  <a:srgbClr val="000000"/>
                </a:solidFill>
                <a:latin typeface="+mn-lt"/>
                <a:ea typeface="+mn-ea"/>
                <a:cs typeface="+mn-ea"/>
                <a:sym typeface="+mn-lt"/>
              </a:rPr>
              <a:t>路径长度递增法：</a:t>
            </a:r>
          </a:p>
        </p:txBody>
      </p:sp>
      <p:graphicFrame>
        <p:nvGraphicFramePr>
          <p:cNvPr id="88"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2231263110"/>
              </p:ext>
            </p:extLst>
          </p:nvPr>
        </p:nvGraphicFramePr>
        <p:xfrm>
          <a:off x="7393504" y="4390774"/>
          <a:ext cx="3619500" cy="45720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tblGrid>
              <a:tr h="4572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lang="en-US" altLang="zh-CN" sz="1800" b="1" kern="1200" dirty="0">
                          <a:solidFill>
                            <a:schemeClr val="tx1"/>
                          </a:solidFill>
                          <a:latin typeface="Tahoma"/>
                          <a:ea typeface="宋体"/>
                          <a:cs typeface="+mn-ea"/>
                          <a:sym typeface="+mn-lt"/>
                        </a:rPr>
                        <a:t>a</a:t>
                      </a:r>
                      <a:r>
                        <a:rPr lang="en-US" altLang="zh-CN" sz="1800" b="1" kern="1200" baseline="-25000" dirty="0">
                          <a:solidFill>
                            <a:schemeClr val="tx1"/>
                          </a:solidFill>
                          <a:latin typeface="Tahoma"/>
                          <a:ea typeface="宋体"/>
                          <a:cs typeface="+mn-ea"/>
                          <a:sym typeface="+mn-lt"/>
                        </a:rPr>
                        <a:t>00</a:t>
                      </a:r>
                      <a:endParaRPr kumimoji="1" lang="en-US" altLang="zh-CN" sz="1800" b="1" i="0" u="none" strike="noStrike" cap="none" normalizeH="0" baseline="0" dirty="0">
                        <a:ln>
                          <a:noFill/>
                        </a:ln>
                        <a:solidFill>
                          <a:schemeClr val="tx1"/>
                        </a:solidFill>
                        <a:effectLst/>
                        <a:latin typeface="+mn-lt"/>
                        <a:ea typeface="+mn-ea"/>
                        <a:cs typeface="+mn-ea"/>
                        <a:sym typeface="+mn-lt"/>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lang="en-US" altLang="zh-CN" sz="1800" b="1" kern="1200" dirty="0">
                          <a:solidFill>
                            <a:schemeClr val="tx1"/>
                          </a:solidFill>
                          <a:latin typeface="Tahoma"/>
                          <a:ea typeface="宋体"/>
                          <a:cs typeface="+mn-ea"/>
                          <a:sym typeface="+mn-lt"/>
                        </a:rPr>
                        <a:t>a</a:t>
                      </a:r>
                      <a:r>
                        <a:rPr lang="en-US" altLang="zh-CN" sz="1800" b="1" kern="1200" baseline="-25000" dirty="0">
                          <a:solidFill>
                            <a:schemeClr val="tx1"/>
                          </a:solidFill>
                          <a:latin typeface="Tahoma"/>
                          <a:ea typeface="宋体"/>
                          <a:cs typeface="+mn-ea"/>
                          <a:sym typeface="+mn-lt"/>
                        </a:rPr>
                        <a:t>01</a:t>
                      </a:r>
                      <a:endParaRPr kumimoji="1" lang="en-US" altLang="zh-CN" sz="1800" b="1" i="0" u="none" strike="noStrike" cap="none" normalizeH="0" baseline="0" dirty="0">
                        <a:ln>
                          <a:noFill/>
                        </a:ln>
                        <a:solidFill>
                          <a:schemeClr val="tx1"/>
                        </a:solidFill>
                        <a:effectLst/>
                        <a:latin typeface="+mn-lt"/>
                        <a:ea typeface="+mn-ea"/>
                        <a:cs typeface="+mn-ea"/>
                        <a:sym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mn-lt"/>
                          <a:ea typeface="+mn-ea"/>
                          <a:cs typeface="+mn-ea"/>
                          <a:sym typeface="+mn-lt"/>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lang="en-US" altLang="zh-CN" sz="1800" b="1" kern="1200" dirty="0">
                          <a:solidFill>
                            <a:schemeClr val="tx1"/>
                          </a:solidFill>
                          <a:latin typeface="Tahoma"/>
                          <a:ea typeface="宋体"/>
                          <a:cs typeface="+mn-ea"/>
                          <a:sym typeface="+mn-lt"/>
                        </a:rPr>
                        <a:t>a</a:t>
                      </a:r>
                      <a:r>
                        <a:rPr lang="en-US" altLang="zh-CN" sz="1800" b="1" kern="1200" baseline="-25000" dirty="0">
                          <a:solidFill>
                            <a:schemeClr val="tx1"/>
                          </a:solidFill>
                          <a:latin typeface="Tahoma"/>
                          <a:ea typeface="宋体"/>
                          <a:cs typeface="+mn-ea"/>
                          <a:sym typeface="+mn-lt"/>
                        </a:rPr>
                        <a:t>0n-1</a:t>
                      </a:r>
                      <a:endParaRPr kumimoji="1" lang="en-US" altLang="zh-CN" sz="1800" b="1" i="0" u="none" strike="noStrike" kern="1200" cap="none" normalizeH="0" baseline="0" dirty="0">
                        <a:ln>
                          <a:noFill/>
                        </a:ln>
                        <a:solidFill>
                          <a:schemeClr val="tx1"/>
                        </a:solidFill>
                        <a:effectLst/>
                        <a:latin typeface="Tahoma"/>
                        <a:ea typeface="宋体"/>
                        <a:cs typeface="+mn-ea"/>
                        <a:sym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lang="en-US" altLang="zh-CN" sz="1800" b="1" kern="1200" dirty="0">
                          <a:solidFill>
                            <a:schemeClr val="tx1"/>
                          </a:solidFill>
                          <a:latin typeface="Tahoma"/>
                          <a:ea typeface="宋体"/>
                          <a:cs typeface="+mn-ea"/>
                          <a:sym typeface="+mn-lt"/>
                        </a:rPr>
                        <a:t>a</a:t>
                      </a:r>
                      <a:r>
                        <a:rPr lang="en-US" altLang="zh-CN" sz="1800" b="1" kern="1200" baseline="-25000" dirty="0">
                          <a:solidFill>
                            <a:schemeClr val="tx1"/>
                          </a:solidFill>
                          <a:latin typeface="Tahoma"/>
                          <a:ea typeface="宋体"/>
                          <a:cs typeface="+mn-ea"/>
                          <a:sym typeface="+mn-lt"/>
                        </a:rPr>
                        <a:t>0n-2</a:t>
                      </a:r>
                      <a:endParaRPr kumimoji="1" lang="en-US" altLang="zh-CN" sz="1800" b="1" i="0" u="none" strike="noStrike" kern="1200" cap="none" normalizeH="0" baseline="0" dirty="0">
                        <a:ln>
                          <a:noFill/>
                        </a:ln>
                        <a:solidFill>
                          <a:schemeClr val="tx1"/>
                        </a:solidFill>
                        <a:effectLst/>
                        <a:latin typeface="Tahoma"/>
                        <a:ea typeface="宋体"/>
                        <a:cs typeface="+mn-ea"/>
                        <a:sym typeface="+mn-lt"/>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9" name="Group 65">
            <a:extLst>
              <a:ext uri="{FF2B5EF4-FFF2-40B4-BE49-F238E27FC236}">
                <a16:creationId xmlns:a16="http://schemas.microsoft.com/office/drawing/2014/main" id="{E478665A-E097-465F-AFD0-FB395F250DC9}"/>
              </a:ext>
            </a:extLst>
          </p:cNvPr>
          <p:cNvGraphicFramePr>
            <a:graphicFrameLocks noGrp="1"/>
          </p:cNvGraphicFramePr>
          <p:nvPr>
            <p:extLst>
              <p:ext uri="{D42A27DB-BD31-4B8C-83A1-F6EECF244321}">
                <p14:modId xmlns:p14="http://schemas.microsoft.com/office/powerpoint/2010/main" val="4233730588"/>
              </p:ext>
            </p:extLst>
          </p:nvPr>
        </p:nvGraphicFramePr>
        <p:xfrm>
          <a:off x="7374454" y="5203105"/>
          <a:ext cx="3619500" cy="44812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tblGrid>
              <a:tr h="377825">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mn-lt"/>
                          <a:ea typeface="+mn-ea"/>
                          <a:cs typeface="+mn-ea"/>
                          <a:sym typeface="+mn-lt"/>
                        </a:rPr>
                        <a:t>V0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mn-lt"/>
                          <a:ea typeface="+mn-ea"/>
                          <a:cs typeface="+mn-ea"/>
                          <a:sym typeface="+mn-lt"/>
                        </a:rPr>
                        <a:t>V0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a:ln>
                            <a:noFill/>
                          </a:ln>
                          <a:solidFill>
                            <a:schemeClr val="tx1"/>
                          </a:solidFill>
                          <a:effectLst/>
                          <a:latin typeface="+mn-lt"/>
                          <a:ea typeface="+mn-ea"/>
                          <a:cs typeface="+mn-ea"/>
                          <a:sym typeface="+mn-lt"/>
                        </a:rPr>
                        <a:t>V0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mn-lt"/>
                          <a:ea typeface="+mn-ea"/>
                          <a:cs typeface="+mn-ea"/>
                          <a:sym typeface="+mn-lt"/>
                        </a:rPr>
                        <a:t>V0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mn-lt"/>
                          <a:ea typeface="+mn-ea"/>
                          <a:cs typeface="+mn-ea"/>
                          <a:sym typeface="+mn-lt"/>
                        </a:rPr>
                        <a:t>V0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5" name="Text Box 58">
            <a:extLst>
              <a:ext uri="{FF2B5EF4-FFF2-40B4-BE49-F238E27FC236}">
                <a16:creationId xmlns:a16="http://schemas.microsoft.com/office/drawing/2014/main" id="{F6B11352-46B5-4EB6-B024-8A294284E0B3}"/>
              </a:ext>
            </a:extLst>
          </p:cNvPr>
          <p:cNvSpPr txBox="1">
            <a:spLocks noChangeArrowheads="1"/>
          </p:cNvSpPr>
          <p:nvPr/>
        </p:nvSpPr>
        <p:spPr bwMode="auto">
          <a:xfrm>
            <a:off x="3730506" y="5161469"/>
            <a:ext cx="3754209"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200" b="1" dirty="0">
                <a:solidFill>
                  <a:srgbClr val="000000"/>
                </a:solidFill>
                <a:latin typeface="+mn-lt"/>
                <a:ea typeface="+mn-ea"/>
                <a:cs typeface="+mn-ea"/>
                <a:sym typeface="+mn-lt"/>
              </a:rPr>
              <a:t>最短路径的前驱顶点数组</a:t>
            </a:r>
            <a:r>
              <a:rPr lang="en-US" altLang="zh-CN" sz="2200" b="1" dirty="0">
                <a:solidFill>
                  <a:srgbClr val="000000"/>
                </a:solidFill>
                <a:latin typeface="+mn-lt"/>
                <a:ea typeface="+mn-ea"/>
                <a:cs typeface="+mn-ea"/>
                <a:sym typeface="+mn-lt"/>
              </a:rPr>
              <a:t>P</a:t>
            </a:r>
            <a:r>
              <a:rPr lang="zh-CN" altLang="en-US" sz="2200" b="1" dirty="0">
                <a:solidFill>
                  <a:srgbClr val="000000"/>
                </a:solidFill>
                <a:latin typeface="+mn-lt"/>
                <a:ea typeface="+mn-ea"/>
                <a:cs typeface="+mn-ea"/>
                <a:sym typeface="+mn-lt"/>
              </a:rPr>
              <a:t>：</a:t>
            </a:r>
          </a:p>
        </p:txBody>
      </p:sp>
      <p:sp>
        <p:nvSpPr>
          <p:cNvPr id="96" name="Text Box 59">
            <a:extLst>
              <a:ext uri="{FF2B5EF4-FFF2-40B4-BE49-F238E27FC236}">
                <a16:creationId xmlns:a16="http://schemas.microsoft.com/office/drawing/2014/main" id="{A5EAB63F-11EA-4636-B1DB-B3C8F428F7E6}"/>
              </a:ext>
            </a:extLst>
          </p:cNvPr>
          <p:cNvSpPr txBox="1">
            <a:spLocks noChangeArrowheads="1"/>
          </p:cNvSpPr>
          <p:nvPr/>
        </p:nvSpPr>
        <p:spPr bwMode="auto">
          <a:xfrm>
            <a:off x="4890565" y="4314105"/>
            <a:ext cx="2699789"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200" b="1" dirty="0">
                <a:solidFill>
                  <a:srgbClr val="000000"/>
                </a:solidFill>
                <a:latin typeface="+mn-lt"/>
                <a:ea typeface="+mn-ea"/>
                <a:cs typeface="+mn-ea"/>
                <a:sym typeface="+mn-lt"/>
              </a:rPr>
              <a:t>最短路径数组</a:t>
            </a:r>
            <a:r>
              <a:rPr lang="en-US" altLang="zh-CN" sz="2200" b="1" dirty="0">
                <a:solidFill>
                  <a:srgbClr val="000000"/>
                </a:solidFill>
                <a:latin typeface="+mn-lt"/>
                <a:ea typeface="+mn-ea"/>
                <a:cs typeface="+mn-ea"/>
                <a:sym typeface="+mn-lt"/>
              </a:rPr>
              <a:t>D</a:t>
            </a:r>
            <a:r>
              <a:rPr lang="zh-CN" altLang="en-US" sz="2200" b="1" dirty="0">
                <a:solidFill>
                  <a:srgbClr val="000000"/>
                </a:solidFill>
                <a:latin typeface="+mn-lt"/>
                <a:ea typeface="+mn-ea"/>
                <a:cs typeface="+mn-ea"/>
                <a:sym typeface="+mn-lt"/>
              </a:rPr>
              <a:t>：</a:t>
            </a:r>
          </a:p>
        </p:txBody>
      </p:sp>
      <p:sp>
        <p:nvSpPr>
          <p:cNvPr id="98" name="Text Box 61">
            <a:extLst>
              <a:ext uri="{FF2B5EF4-FFF2-40B4-BE49-F238E27FC236}">
                <a16:creationId xmlns:a16="http://schemas.microsoft.com/office/drawing/2014/main" id="{CAEC0C1B-4F0B-4574-848E-1DB90082F612}"/>
              </a:ext>
            </a:extLst>
          </p:cNvPr>
          <p:cNvSpPr txBox="1">
            <a:spLocks noChangeArrowheads="1"/>
          </p:cNvSpPr>
          <p:nvPr/>
        </p:nvSpPr>
        <p:spPr bwMode="auto">
          <a:xfrm>
            <a:off x="7374454" y="3785744"/>
            <a:ext cx="36576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   </a:t>
            </a:r>
            <a:r>
              <a:rPr lang="en-US" altLang="zh-CN" sz="2000" b="1" dirty="0">
                <a:solidFill>
                  <a:srgbClr val="000000"/>
                </a:solidFill>
                <a:latin typeface="+mn-lt"/>
                <a:ea typeface="+mn-ea"/>
                <a:cs typeface="+mn-ea"/>
                <a:sym typeface="+mn-lt"/>
              </a:rPr>
              <a:t>0         1      ……      n-2     n-1</a:t>
            </a:r>
          </a:p>
        </p:txBody>
      </p:sp>
      <p:graphicFrame>
        <p:nvGraphicFramePr>
          <p:cNvPr id="37"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181868320"/>
              </p:ext>
            </p:extLst>
          </p:nvPr>
        </p:nvGraphicFramePr>
        <p:xfrm>
          <a:off x="7395091" y="5990378"/>
          <a:ext cx="3619500" cy="457200"/>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tblGrid>
              <a:tr h="4572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mn-lt"/>
                          <a:ea typeface="+mn-ea"/>
                          <a:cs typeface="+mn-ea"/>
                          <a:sym typeface="+mn-lt"/>
                        </a:rPr>
                        <a:t>F</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mn-lt"/>
                          <a:ea typeface="+mn-ea"/>
                          <a:cs typeface="+mn-ea"/>
                          <a:sym typeface="+mn-lt"/>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mn-lt"/>
                          <a:ea typeface="+mn-ea"/>
                          <a:cs typeface="+mn-ea"/>
                          <a:sym typeface="+mn-lt"/>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mn-lt"/>
                          <a:ea typeface="+mn-ea"/>
                          <a:cs typeface="+mn-ea"/>
                          <a:sym typeface="+mn-lt"/>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mn-lt"/>
                          <a:ea typeface="+mn-ea"/>
                          <a:cs typeface="+mn-ea"/>
                          <a:sym typeface="+mn-lt"/>
                        </a:rPr>
                        <a:t>F</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 name="Text Box 59">
            <a:extLst>
              <a:ext uri="{FF2B5EF4-FFF2-40B4-BE49-F238E27FC236}">
                <a16:creationId xmlns:a16="http://schemas.microsoft.com/office/drawing/2014/main" id="{A5EAB63F-11EA-4636-B1DB-B3C8F428F7E6}"/>
              </a:ext>
            </a:extLst>
          </p:cNvPr>
          <p:cNvSpPr txBox="1">
            <a:spLocks noChangeArrowheads="1"/>
          </p:cNvSpPr>
          <p:nvPr/>
        </p:nvSpPr>
        <p:spPr bwMode="auto">
          <a:xfrm>
            <a:off x="6240459" y="5990378"/>
            <a:ext cx="1206193"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Final</a:t>
            </a:r>
            <a:r>
              <a:rPr lang="zh-CN" altLang="en-US" sz="2200" b="1" dirty="0">
                <a:solidFill>
                  <a:srgbClr val="000000"/>
                </a:solidFill>
                <a:latin typeface="+mn-lt"/>
                <a:ea typeface="+mn-ea"/>
                <a:cs typeface="+mn-ea"/>
                <a:sym typeface="+mn-lt"/>
              </a:rPr>
              <a:t>：</a:t>
            </a:r>
          </a:p>
        </p:txBody>
      </p:sp>
      <p:sp>
        <p:nvSpPr>
          <p:cNvPr id="2" name="矩形 1"/>
          <p:cNvSpPr/>
          <p:nvPr/>
        </p:nvSpPr>
        <p:spPr>
          <a:xfrm>
            <a:off x="6427475" y="1637119"/>
            <a:ext cx="4808781" cy="1717393"/>
          </a:xfrm>
          <a:prstGeom prst="rect">
            <a:avLst/>
          </a:prstGeom>
        </p:spPr>
        <p:txBody>
          <a:bodyPr wrap="square">
            <a:spAutoFit/>
          </a:bodyPr>
          <a:lstStyle/>
          <a:p>
            <a:pPr>
              <a:lnSpc>
                <a:spcPct val="120000"/>
              </a:lnSpc>
            </a:pPr>
            <a:r>
              <a:rPr lang="zh-CN" altLang="en-US"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如果</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满足： </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D[j]=min{ D[</a:t>
            </a:r>
            <a:r>
              <a:rPr lang="en-US" altLang="zh-CN" sz="22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v</a:t>
            </a:r>
            <a:r>
              <a:rPr lang="en-US" altLang="zh-CN" sz="2200"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 </a:t>
            </a:r>
            <a:r>
              <a:rPr lang="zh-CN" altLang="en-US"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属于 </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，则路径（ </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2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b="1" baseline="-25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）是由</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出发的长度最短的一条最短路径。 </a:t>
            </a:r>
          </a:p>
          <a:p>
            <a:pPr>
              <a:lnSpc>
                <a:spcPct val="120000"/>
              </a:lnSpc>
            </a:pPr>
            <a:endParaRPr lang="zh-CN" altLang="en-US" sz="2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5902365" y="2347875"/>
            <a:ext cx="5884944" cy="430887"/>
          </a:xfrm>
          <a:prstGeom prst="rect">
            <a:avLst/>
          </a:prstGeom>
        </p:spPr>
        <p:txBody>
          <a:bodyPr wrap="none">
            <a:spAutoFit/>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如何求由</a:t>
            </a:r>
            <a:r>
              <a:rPr lang="en-US" altLang="zh-CN"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b="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出发的长度次短的一条最短路径？</a:t>
            </a:r>
          </a:p>
        </p:txBody>
      </p:sp>
      <p:sp>
        <p:nvSpPr>
          <p:cNvPr id="16" name="Text Box 53">
            <a:extLst>
              <a:ext uri="{FF2B5EF4-FFF2-40B4-BE49-F238E27FC236}">
                <a16:creationId xmlns:a16="http://schemas.microsoft.com/office/drawing/2014/main" id="{0C5ADE7D-F561-4069-9E16-E8952F67EF92}"/>
              </a:ext>
            </a:extLst>
          </p:cNvPr>
          <p:cNvSpPr txBox="1">
            <a:spLocks noChangeArrowheads="1"/>
          </p:cNvSpPr>
          <p:nvPr/>
        </p:nvSpPr>
        <p:spPr bwMode="auto">
          <a:xfrm>
            <a:off x="1711206" y="1600542"/>
            <a:ext cx="40386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ts val="0"/>
              </a:spcBef>
              <a:spcAft>
                <a:spcPct val="0"/>
              </a:spcAft>
              <a:buClrTx/>
              <a:buSzTx/>
              <a:buFontTx/>
              <a:buNone/>
            </a:pPr>
            <a:r>
              <a:rPr lang="en-US" altLang="zh-CN" sz="2400" b="1" dirty="0">
                <a:latin typeface="+mn-lt"/>
                <a:ea typeface="+mn-ea"/>
                <a:cs typeface="+mn-ea"/>
                <a:sym typeface="+mn-lt"/>
              </a:rPr>
              <a:t>a</a:t>
            </a:r>
            <a:r>
              <a:rPr lang="en-US" altLang="zh-CN" sz="2400" b="1" baseline="-25000" dirty="0">
                <a:solidFill>
                  <a:srgbClr val="FF0000"/>
                </a:solidFill>
                <a:latin typeface="+mn-lt"/>
                <a:ea typeface="+mn-ea"/>
                <a:cs typeface="+mn-ea"/>
                <a:sym typeface="+mn-lt"/>
              </a:rPr>
              <a:t>0</a:t>
            </a:r>
            <a:r>
              <a:rPr lang="en-US" altLang="zh-CN" sz="2400" b="1" baseline="-25000" dirty="0">
                <a:latin typeface="+mn-lt"/>
                <a:ea typeface="+mn-ea"/>
                <a:cs typeface="+mn-ea"/>
                <a:sym typeface="+mn-lt"/>
              </a:rPr>
              <a:t>0</a:t>
            </a:r>
            <a:r>
              <a:rPr lang="en-US" altLang="zh-CN" sz="2400" b="1" dirty="0">
                <a:latin typeface="+mn-lt"/>
                <a:ea typeface="+mn-ea"/>
                <a:cs typeface="+mn-ea"/>
                <a:sym typeface="+mn-lt"/>
              </a:rPr>
              <a:t>   a</a:t>
            </a:r>
            <a:r>
              <a:rPr lang="en-US" altLang="zh-CN" sz="2400" b="1" baseline="-25000" dirty="0">
                <a:solidFill>
                  <a:srgbClr val="FF0000"/>
                </a:solidFill>
                <a:latin typeface="+mn-lt"/>
                <a:ea typeface="+mn-ea"/>
                <a:cs typeface="+mn-ea"/>
                <a:sym typeface="+mn-lt"/>
              </a:rPr>
              <a:t>0</a:t>
            </a:r>
            <a:r>
              <a:rPr lang="en-US" altLang="zh-CN" sz="2400" b="1" baseline="-25000" dirty="0">
                <a:latin typeface="+mn-lt"/>
                <a:ea typeface="+mn-ea"/>
                <a:cs typeface="+mn-ea"/>
                <a:sym typeface="+mn-lt"/>
              </a:rPr>
              <a:t>1</a:t>
            </a:r>
            <a:r>
              <a:rPr lang="en-US" altLang="zh-CN" sz="2400" b="1" dirty="0">
                <a:latin typeface="+mn-lt"/>
                <a:ea typeface="+mn-ea"/>
                <a:cs typeface="+mn-ea"/>
                <a:sym typeface="+mn-lt"/>
              </a:rPr>
              <a:t>    </a:t>
            </a:r>
            <a:r>
              <a:rPr lang="en-US" altLang="zh-CN" sz="2400" b="1" dirty="0">
                <a:latin typeface="Times New Roman" panose="02020603050405020304" pitchFamily="18" charset="0"/>
                <a:cs typeface="Times New Roman" panose="02020603050405020304" pitchFamily="18" charset="0"/>
                <a:sym typeface="+mn-lt"/>
              </a:rPr>
              <a:t>……   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0</a:t>
            </a:r>
            <a:r>
              <a:rPr lang="en-US" altLang="zh-CN" sz="2400" b="1" baseline="-25000" dirty="0">
                <a:latin typeface="Times New Roman" panose="02020603050405020304" pitchFamily="18" charset="0"/>
                <a:cs typeface="Times New Roman" panose="02020603050405020304" pitchFamily="18" charset="0"/>
                <a:sym typeface="+mn-lt"/>
              </a:rPr>
              <a:t>n-2</a:t>
            </a:r>
            <a:r>
              <a:rPr lang="en-US" altLang="zh-CN" sz="2400" b="1" dirty="0">
                <a:latin typeface="Times New Roman" panose="02020603050405020304" pitchFamily="18" charset="0"/>
                <a:ea typeface="+mn-ea"/>
                <a:cs typeface="Times New Roman" panose="02020603050405020304" pitchFamily="18" charset="0"/>
                <a:sym typeface="+mn-lt"/>
              </a:rPr>
              <a:t>    </a:t>
            </a:r>
            <a:r>
              <a:rPr lang="en-US" altLang="zh-CN" sz="2400" b="1" dirty="0">
                <a:latin typeface="Times New Roman" panose="02020603050405020304" pitchFamily="18" charset="0"/>
                <a:cs typeface="Times New Roman" panose="02020603050405020304" pitchFamily="18" charset="0"/>
                <a:sym typeface="+mn-lt"/>
              </a:rPr>
              <a:t>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0</a:t>
            </a:r>
            <a:r>
              <a:rPr lang="en-US" altLang="zh-CN" sz="2400" b="1" baseline="-25000" dirty="0">
                <a:latin typeface="Times New Roman" panose="02020603050405020304" pitchFamily="18" charset="0"/>
                <a:cs typeface="Times New Roman" panose="02020603050405020304" pitchFamily="18" charset="0"/>
                <a:sym typeface="+mn-lt"/>
              </a:rPr>
              <a:t>n-1</a:t>
            </a:r>
            <a:endParaRPr lang="en-US" altLang="zh-CN" sz="2400" b="1" dirty="0">
              <a:latin typeface="Times New Roman" panose="02020603050405020304" pitchFamily="18" charset="0"/>
              <a:ea typeface="+mn-ea"/>
              <a:cs typeface="Times New Roman" panose="02020603050405020304" pitchFamily="18" charset="0"/>
              <a:sym typeface="+mn-lt"/>
            </a:endParaRPr>
          </a:p>
          <a:p>
            <a:pPr fontAlgn="base">
              <a:lnSpc>
                <a:spcPct val="130000"/>
              </a:lnSpc>
              <a:spcBef>
                <a:spcPts val="0"/>
              </a:spcBef>
              <a:spcAft>
                <a:spcPct val="0"/>
              </a:spcAft>
              <a:buClrTx/>
              <a:buSzTx/>
              <a:buFontTx/>
              <a:buNone/>
            </a:pPr>
            <a:r>
              <a:rPr lang="en-US" altLang="zh-CN" sz="2400" b="1" dirty="0">
                <a:latin typeface="Times New Roman" panose="02020603050405020304" pitchFamily="18" charset="0"/>
                <a:cs typeface="Times New Roman" panose="02020603050405020304" pitchFamily="18" charset="0"/>
                <a:sym typeface="+mn-lt"/>
              </a:rPr>
              <a:t>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1</a:t>
            </a:r>
            <a:r>
              <a:rPr lang="en-US" altLang="zh-CN" sz="2400" b="1" baseline="-25000" dirty="0">
                <a:latin typeface="Times New Roman" panose="02020603050405020304" pitchFamily="18" charset="0"/>
                <a:cs typeface="Times New Roman" panose="02020603050405020304" pitchFamily="18" charset="0"/>
                <a:sym typeface="+mn-lt"/>
              </a:rPr>
              <a:t>0 </a:t>
            </a:r>
            <a:r>
              <a:rPr lang="en-US" altLang="zh-CN" sz="2400" b="1" dirty="0">
                <a:latin typeface="Times New Roman" panose="02020603050405020304" pitchFamily="18" charset="0"/>
                <a:ea typeface="+mn-ea"/>
                <a:cs typeface="Times New Roman" panose="02020603050405020304" pitchFamily="18" charset="0"/>
                <a:sym typeface="+mn-lt"/>
              </a:rPr>
              <a:t>   </a:t>
            </a:r>
            <a:r>
              <a:rPr lang="en-US" altLang="zh-CN" sz="2400" b="1" dirty="0">
                <a:latin typeface="Times New Roman" panose="02020603050405020304" pitchFamily="18" charset="0"/>
                <a:cs typeface="Times New Roman" panose="02020603050405020304" pitchFamily="18" charset="0"/>
                <a:sym typeface="+mn-lt"/>
              </a:rPr>
              <a:t>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1</a:t>
            </a:r>
            <a:r>
              <a:rPr lang="en-US" altLang="zh-CN" sz="2400" b="1" baseline="-25000" dirty="0">
                <a:latin typeface="Times New Roman" panose="02020603050405020304" pitchFamily="18" charset="0"/>
                <a:cs typeface="Times New Roman" panose="02020603050405020304" pitchFamily="18" charset="0"/>
                <a:sym typeface="+mn-lt"/>
              </a:rPr>
              <a:t>1</a:t>
            </a:r>
            <a:r>
              <a:rPr lang="en-US" altLang="zh-CN" sz="2400" b="1" dirty="0">
                <a:latin typeface="Times New Roman" panose="02020603050405020304" pitchFamily="18" charset="0"/>
                <a:ea typeface="+mn-ea"/>
                <a:cs typeface="Times New Roman" panose="02020603050405020304" pitchFamily="18" charset="0"/>
                <a:sym typeface="+mn-lt"/>
              </a:rPr>
              <a:t>    ……  </a:t>
            </a:r>
            <a:r>
              <a:rPr lang="en-US" altLang="zh-CN" sz="2400" b="1" dirty="0">
                <a:latin typeface="Times New Roman" panose="02020603050405020304" pitchFamily="18" charset="0"/>
                <a:cs typeface="Times New Roman" panose="02020603050405020304" pitchFamily="18" charset="0"/>
                <a:sym typeface="+mn-lt"/>
              </a:rPr>
              <a:t>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1</a:t>
            </a:r>
            <a:r>
              <a:rPr lang="en-US" altLang="zh-CN" sz="2400" b="1" baseline="-25000" dirty="0">
                <a:latin typeface="Times New Roman" panose="02020603050405020304" pitchFamily="18" charset="0"/>
                <a:cs typeface="Times New Roman" panose="02020603050405020304" pitchFamily="18" charset="0"/>
                <a:sym typeface="+mn-lt"/>
              </a:rPr>
              <a:t>n-2</a:t>
            </a:r>
            <a:r>
              <a:rPr lang="en-US" altLang="zh-CN" sz="2400" b="1" dirty="0">
                <a:latin typeface="Times New Roman" panose="02020603050405020304" pitchFamily="18" charset="0"/>
                <a:ea typeface="+mn-ea"/>
                <a:cs typeface="Times New Roman" panose="02020603050405020304" pitchFamily="18" charset="0"/>
                <a:sym typeface="+mn-lt"/>
              </a:rPr>
              <a:t>     </a:t>
            </a:r>
            <a:r>
              <a:rPr lang="en-US" altLang="zh-CN" sz="2400" b="1" dirty="0">
                <a:latin typeface="Times New Roman" panose="02020603050405020304" pitchFamily="18" charset="0"/>
                <a:cs typeface="Times New Roman" panose="02020603050405020304" pitchFamily="18" charset="0"/>
                <a:sym typeface="+mn-lt"/>
              </a:rPr>
              <a:t>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1</a:t>
            </a:r>
            <a:r>
              <a:rPr lang="en-US" altLang="zh-CN" sz="2400" b="1" baseline="-25000" dirty="0">
                <a:latin typeface="Times New Roman" panose="02020603050405020304" pitchFamily="18" charset="0"/>
                <a:cs typeface="Times New Roman" panose="02020603050405020304" pitchFamily="18" charset="0"/>
                <a:sym typeface="+mn-lt"/>
              </a:rPr>
              <a:t>n-1</a:t>
            </a:r>
            <a:endParaRPr lang="en-US" altLang="zh-CN" sz="2400" b="1" dirty="0">
              <a:latin typeface="Times New Roman" panose="02020603050405020304" pitchFamily="18" charset="0"/>
              <a:ea typeface="+mn-ea"/>
              <a:cs typeface="Times New Roman" panose="02020603050405020304" pitchFamily="18" charset="0"/>
              <a:sym typeface="+mn-lt"/>
            </a:endParaRPr>
          </a:p>
          <a:p>
            <a:pPr fontAlgn="base">
              <a:lnSpc>
                <a:spcPct val="130000"/>
              </a:lnSpc>
              <a:spcBef>
                <a:spcPts val="0"/>
              </a:spcBef>
              <a:spcAft>
                <a:spcPct val="0"/>
              </a:spcAft>
              <a:buClrTx/>
              <a:buSzTx/>
              <a:buFontTx/>
              <a:buNone/>
            </a:pPr>
            <a:r>
              <a:rPr lang="en-US" altLang="zh-CN" sz="2400" b="1" dirty="0">
                <a:latin typeface="Times New Roman" panose="02020603050405020304" pitchFamily="18" charset="0"/>
                <a:ea typeface="+mn-ea"/>
                <a:cs typeface="Times New Roman" panose="02020603050405020304" pitchFamily="18" charset="0"/>
                <a:sym typeface="+mn-lt"/>
              </a:rPr>
              <a:t>……………………………..</a:t>
            </a:r>
          </a:p>
          <a:p>
            <a:pPr fontAlgn="base">
              <a:lnSpc>
                <a:spcPct val="130000"/>
              </a:lnSpc>
              <a:spcBef>
                <a:spcPts val="0"/>
              </a:spcBef>
              <a:spcAft>
                <a:spcPct val="0"/>
              </a:spcAft>
              <a:buClrTx/>
              <a:buSzTx/>
              <a:buFontTx/>
              <a:buNone/>
            </a:pPr>
            <a:r>
              <a:rPr lang="en-US" altLang="zh-CN" sz="2400" b="1" dirty="0">
                <a:latin typeface="Times New Roman" panose="02020603050405020304" pitchFamily="18" charset="0"/>
                <a:cs typeface="Times New Roman" panose="02020603050405020304" pitchFamily="18" charset="0"/>
                <a:sym typeface="+mn-lt"/>
              </a:rPr>
              <a:t>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n-2</a:t>
            </a:r>
            <a:r>
              <a:rPr lang="en-US" altLang="zh-CN" sz="2400" b="1" baseline="-25000" dirty="0">
                <a:latin typeface="Times New Roman" panose="02020603050405020304" pitchFamily="18" charset="0"/>
                <a:cs typeface="Times New Roman" panose="02020603050405020304" pitchFamily="18" charset="0"/>
                <a:sym typeface="+mn-lt"/>
              </a:rPr>
              <a:t>0</a:t>
            </a:r>
            <a:r>
              <a:rPr lang="en-US" altLang="zh-CN" sz="2400" b="1" dirty="0">
                <a:latin typeface="Times New Roman" panose="02020603050405020304" pitchFamily="18" charset="0"/>
                <a:cs typeface="Times New Roman" panose="02020603050405020304" pitchFamily="18" charset="0"/>
                <a:sym typeface="+mn-lt"/>
              </a:rPr>
              <a:t> 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n-2</a:t>
            </a:r>
            <a:r>
              <a:rPr lang="en-US" altLang="zh-CN" sz="2400" b="1" baseline="-25000" dirty="0">
                <a:latin typeface="Times New Roman" panose="02020603050405020304" pitchFamily="18" charset="0"/>
                <a:cs typeface="Times New Roman" panose="02020603050405020304" pitchFamily="18" charset="0"/>
                <a:sym typeface="+mn-lt"/>
              </a:rPr>
              <a:t>1</a:t>
            </a:r>
            <a:r>
              <a:rPr lang="en-US" altLang="zh-CN" sz="2400" b="1" dirty="0">
                <a:latin typeface="Times New Roman" panose="02020603050405020304" pitchFamily="18" charset="0"/>
                <a:cs typeface="Times New Roman" panose="02020603050405020304" pitchFamily="18" charset="0"/>
                <a:sym typeface="+mn-lt"/>
              </a:rPr>
              <a:t>  ……  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n-2</a:t>
            </a:r>
            <a:r>
              <a:rPr lang="en-US" altLang="zh-CN" sz="2400" b="1" baseline="-25000" dirty="0">
                <a:latin typeface="Times New Roman" panose="02020603050405020304" pitchFamily="18" charset="0"/>
                <a:cs typeface="Times New Roman" panose="02020603050405020304" pitchFamily="18" charset="0"/>
                <a:sym typeface="+mn-lt"/>
              </a:rPr>
              <a:t>n-2</a:t>
            </a:r>
            <a:r>
              <a:rPr lang="en-US" altLang="zh-CN" sz="2400" b="1" dirty="0">
                <a:latin typeface="Times New Roman" panose="02020603050405020304" pitchFamily="18" charset="0"/>
                <a:cs typeface="Times New Roman" panose="02020603050405020304" pitchFamily="18" charset="0"/>
                <a:sym typeface="+mn-lt"/>
              </a:rPr>
              <a:t>  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n-2</a:t>
            </a:r>
            <a:r>
              <a:rPr lang="en-US" altLang="zh-CN" sz="2400" b="1" baseline="-25000" dirty="0">
                <a:latin typeface="Times New Roman" panose="02020603050405020304" pitchFamily="18" charset="0"/>
                <a:cs typeface="Times New Roman" panose="02020603050405020304" pitchFamily="18" charset="0"/>
                <a:sym typeface="+mn-lt"/>
              </a:rPr>
              <a:t>n-1</a:t>
            </a:r>
            <a:endParaRPr lang="en-US" altLang="zh-CN" sz="2400" b="1" dirty="0">
              <a:latin typeface="Times New Roman" panose="02020603050405020304" pitchFamily="18" charset="0"/>
              <a:cs typeface="Times New Roman" panose="02020603050405020304" pitchFamily="18" charset="0"/>
              <a:sym typeface="+mn-lt"/>
            </a:endParaRPr>
          </a:p>
          <a:p>
            <a:pPr fontAlgn="base">
              <a:lnSpc>
                <a:spcPct val="130000"/>
              </a:lnSpc>
              <a:spcBef>
                <a:spcPts val="0"/>
              </a:spcBef>
              <a:spcAft>
                <a:spcPct val="0"/>
              </a:spcAft>
              <a:buClrTx/>
              <a:buSzTx/>
              <a:buFontTx/>
              <a:buNone/>
            </a:pPr>
            <a:r>
              <a:rPr lang="en-US" altLang="zh-CN" sz="2400" b="1" dirty="0">
                <a:latin typeface="Times New Roman" panose="02020603050405020304" pitchFamily="18" charset="0"/>
                <a:cs typeface="Times New Roman" panose="02020603050405020304" pitchFamily="18" charset="0"/>
                <a:sym typeface="+mn-lt"/>
              </a:rPr>
              <a:t>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n-1</a:t>
            </a:r>
            <a:r>
              <a:rPr lang="en-US" altLang="zh-CN" sz="2400" b="1" baseline="-25000" dirty="0">
                <a:latin typeface="Times New Roman" panose="02020603050405020304" pitchFamily="18" charset="0"/>
                <a:cs typeface="Times New Roman" panose="02020603050405020304" pitchFamily="18" charset="0"/>
                <a:sym typeface="+mn-lt"/>
              </a:rPr>
              <a:t>0 </a:t>
            </a:r>
            <a:r>
              <a:rPr lang="en-US" altLang="zh-CN" sz="2400" b="1" dirty="0">
                <a:latin typeface="Times New Roman" panose="02020603050405020304" pitchFamily="18" charset="0"/>
                <a:cs typeface="Times New Roman" panose="02020603050405020304" pitchFamily="18" charset="0"/>
                <a:sym typeface="+mn-lt"/>
              </a:rPr>
              <a:t>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n-1</a:t>
            </a:r>
            <a:r>
              <a:rPr lang="en-US" altLang="zh-CN" sz="2400" b="1" baseline="-25000" dirty="0">
                <a:latin typeface="Times New Roman" panose="02020603050405020304" pitchFamily="18" charset="0"/>
                <a:cs typeface="Times New Roman" panose="02020603050405020304" pitchFamily="18" charset="0"/>
                <a:sym typeface="+mn-lt"/>
              </a:rPr>
              <a:t>1</a:t>
            </a:r>
            <a:r>
              <a:rPr lang="en-US" altLang="zh-CN" sz="2400" b="1" dirty="0">
                <a:latin typeface="Times New Roman" panose="02020603050405020304" pitchFamily="18" charset="0"/>
                <a:cs typeface="Times New Roman" panose="02020603050405020304" pitchFamily="18" charset="0"/>
                <a:sym typeface="+mn-lt"/>
              </a:rPr>
              <a:t>   ……  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n-1</a:t>
            </a:r>
            <a:r>
              <a:rPr lang="en-US" altLang="zh-CN" sz="2400" b="1" baseline="-25000" dirty="0">
                <a:latin typeface="Times New Roman" panose="02020603050405020304" pitchFamily="18" charset="0"/>
                <a:cs typeface="Times New Roman" panose="02020603050405020304" pitchFamily="18" charset="0"/>
                <a:sym typeface="+mn-lt"/>
              </a:rPr>
              <a:t>n-2</a:t>
            </a:r>
            <a:r>
              <a:rPr lang="en-US" altLang="zh-CN" sz="2400" b="1" dirty="0">
                <a:latin typeface="Times New Roman" panose="02020603050405020304" pitchFamily="18" charset="0"/>
                <a:cs typeface="Times New Roman" panose="02020603050405020304" pitchFamily="18" charset="0"/>
                <a:sym typeface="+mn-lt"/>
              </a:rPr>
              <a:t>  a</a:t>
            </a:r>
            <a:r>
              <a:rPr lang="en-US" altLang="zh-CN" sz="2400" b="1" baseline="-25000" dirty="0">
                <a:solidFill>
                  <a:srgbClr val="FF0000"/>
                </a:solidFill>
                <a:latin typeface="Times New Roman" panose="02020603050405020304" pitchFamily="18" charset="0"/>
                <a:cs typeface="Times New Roman" panose="02020603050405020304" pitchFamily="18" charset="0"/>
                <a:sym typeface="+mn-lt"/>
              </a:rPr>
              <a:t>n-1</a:t>
            </a:r>
            <a:r>
              <a:rPr lang="en-US" altLang="zh-CN" sz="2400" b="1" baseline="-25000" dirty="0">
                <a:latin typeface="Times New Roman" panose="02020603050405020304" pitchFamily="18" charset="0"/>
                <a:cs typeface="Times New Roman" panose="02020603050405020304" pitchFamily="18" charset="0"/>
                <a:sym typeface="+mn-lt"/>
              </a:rPr>
              <a:t>n-1</a:t>
            </a:r>
            <a:endParaRPr lang="en-US" altLang="zh-CN" sz="2400" b="1" dirty="0">
              <a:latin typeface="Times New Roman" panose="02020603050405020304" pitchFamily="18" charset="0"/>
              <a:cs typeface="Times New Roman" panose="02020603050405020304" pitchFamily="18" charset="0"/>
              <a:sym typeface="+mn-lt"/>
            </a:endParaRPr>
          </a:p>
        </p:txBody>
      </p:sp>
      <p:sp>
        <p:nvSpPr>
          <p:cNvPr id="17" name="AutoShape 54">
            <a:extLst>
              <a:ext uri="{FF2B5EF4-FFF2-40B4-BE49-F238E27FC236}">
                <a16:creationId xmlns:a16="http://schemas.microsoft.com/office/drawing/2014/main" id="{028206C5-E0D9-40DC-8F1C-DA4A0EC07FBE}"/>
              </a:ext>
            </a:extLst>
          </p:cNvPr>
          <p:cNvSpPr>
            <a:spLocks noChangeArrowheads="1"/>
          </p:cNvSpPr>
          <p:nvPr/>
        </p:nvSpPr>
        <p:spPr bwMode="auto">
          <a:xfrm>
            <a:off x="1580876" y="1764826"/>
            <a:ext cx="3917212" cy="2268415"/>
          </a:xfrm>
          <a:prstGeom prst="bracketPair">
            <a:avLst>
              <a:gd name="adj" fmla="val 469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mn-lt"/>
              <a:ea typeface="+mn-ea"/>
              <a:cs typeface="+mn-ea"/>
              <a:sym typeface="+mn-lt"/>
            </a:endParaRPr>
          </a:p>
        </p:txBody>
      </p:sp>
      <p:sp>
        <p:nvSpPr>
          <p:cNvPr id="18" name="Text Box 56">
            <a:extLst>
              <a:ext uri="{FF2B5EF4-FFF2-40B4-BE49-F238E27FC236}">
                <a16:creationId xmlns:a16="http://schemas.microsoft.com/office/drawing/2014/main" id="{93BFF513-B263-4715-8EC7-AAAE551B0A66}"/>
              </a:ext>
            </a:extLst>
          </p:cNvPr>
          <p:cNvSpPr txBox="1">
            <a:spLocks noChangeArrowheads="1"/>
          </p:cNvSpPr>
          <p:nvPr/>
        </p:nvSpPr>
        <p:spPr bwMode="auto">
          <a:xfrm>
            <a:off x="625311" y="1679873"/>
            <a:ext cx="1046271"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ts val="0"/>
              </a:spcBef>
              <a:spcAft>
                <a:spcPct val="0"/>
              </a:spcAft>
              <a:buClrTx/>
              <a:buSzTx/>
              <a:buFontTx/>
              <a:buNone/>
            </a:pPr>
            <a:r>
              <a:rPr lang="en-US" altLang="zh-CN" sz="2400" b="1" dirty="0">
                <a:solidFill>
                  <a:srgbClr val="000000"/>
                </a:solidFill>
                <a:latin typeface="+mn-lt"/>
                <a:ea typeface="+mn-ea"/>
                <a:cs typeface="+mn-ea"/>
                <a:sym typeface="+mn-lt"/>
              </a:rPr>
              <a:t>0</a:t>
            </a:r>
          </a:p>
          <a:p>
            <a:pPr algn="ctr" fontAlgn="base">
              <a:lnSpc>
                <a:spcPct val="130000"/>
              </a:lnSpc>
              <a:spcBef>
                <a:spcPts val="0"/>
              </a:spcBef>
              <a:spcAft>
                <a:spcPct val="0"/>
              </a:spcAft>
              <a:buClrTx/>
              <a:buSzTx/>
              <a:buFontTx/>
              <a:buNone/>
            </a:pPr>
            <a:r>
              <a:rPr lang="en-US" altLang="zh-CN" sz="2400" b="1" dirty="0">
                <a:solidFill>
                  <a:srgbClr val="000000"/>
                </a:solidFill>
                <a:latin typeface="+mn-lt"/>
                <a:ea typeface="+mn-ea"/>
                <a:cs typeface="+mn-ea"/>
                <a:sym typeface="+mn-lt"/>
              </a:rPr>
              <a:t>1</a:t>
            </a:r>
          </a:p>
          <a:p>
            <a:pPr algn="ctr" fontAlgn="base">
              <a:lnSpc>
                <a:spcPct val="130000"/>
              </a:lnSpc>
              <a:spcBef>
                <a:spcPts val="0"/>
              </a:spcBef>
              <a:spcAft>
                <a:spcPct val="0"/>
              </a:spcAft>
              <a:buClrTx/>
              <a:buSzTx/>
              <a:buFontTx/>
              <a:buNone/>
            </a:pPr>
            <a:r>
              <a:rPr lang="en-US" altLang="zh-CN" sz="2400" b="1" dirty="0">
                <a:solidFill>
                  <a:srgbClr val="000000"/>
                </a:solidFill>
                <a:latin typeface="+mn-lt"/>
                <a:ea typeface="+mn-ea"/>
                <a:cs typeface="+mn-ea"/>
                <a:sym typeface="+mn-lt"/>
              </a:rPr>
              <a:t>……</a:t>
            </a:r>
          </a:p>
          <a:p>
            <a:pPr algn="ctr" fontAlgn="base">
              <a:lnSpc>
                <a:spcPct val="130000"/>
              </a:lnSpc>
              <a:spcBef>
                <a:spcPts val="0"/>
              </a:spcBef>
              <a:spcAft>
                <a:spcPct val="0"/>
              </a:spcAft>
              <a:buClrTx/>
              <a:buSzTx/>
              <a:buFontTx/>
              <a:buNone/>
            </a:pPr>
            <a:r>
              <a:rPr lang="en-US" altLang="zh-CN" sz="2400" b="1" dirty="0">
                <a:solidFill>
                  <a:srgbClr val="000000"/>
                </a:solidFill>
                <a:latin typeface="+mn-lt"/>
                <a:ea typeface="+mn-ea"/>
                <a:cs typeface="+mn-ea"/>
                <a:sym typeface="+mn-lt"/>
              </a:rPr>
              <a:t>n-2</a:t>
            </a:r>
          </a:p>
          <a:p>
            <a:pPr algn="ctr" fontAlgn="base">
              <a:lnSpc>
                <a:spcPct val="130000"/>
              </a:lnSpc>
              <a:spcBef>
                <a:spcPts val="0"/>
              </a:spcBef>
              <a:spcAft>
                <a:spcPct val="0"/>
              </a:spcAft>
              <a:buClrTx/>
              <a:buSzTx/>
              <a:buFontTx/>
              <a:buNone/>
            </a:pPr>
            <a:r>
              <a:rPr lang="en-US" altLang="zh-CN" sz="2400" b="1" dirty="0">
                <a:solidFill>
                  <a:srgbClr val="000000"/>
                </a:solidFill>
                <a:latin typeface="+mn-lt"/>
                <a:ea typeface="+mn-ea"/>
                <a:cs typeface="+mn-ea"/>
                <a:sym typeface="+mn-lt"/>
              </a:rPr>
              <a:t>n-1</a:t>
            </a:r>
          </a:p>
        </p:txBody>
      </p:sp>
      <p:sp>
        <p:nvSpPr>
          <p:cNvPr id="19" name="Text Box 55">
            <a:extLst>
              <a:ext uri="{FF2B5EF4-FFF2-40B4-BE49-F238E27FC236}">
                <a16:creationId xmlns:a16="http://schemas.microsoft.com/office/drawing/2014/main" id="{751978B7-4156-4C7F-9E86-E992BB2BF32F}"/>
              </a:ext>
            </a:extLst>
          </p:cNvPr>
          <p:cNvSpPr txBox="1">
            <a:spLocks noChangeArrowheads="1"/>
          </p:cNvSpPr>
          <p:nvPr/>
        </p:nvSpPr>
        <p:spPr bwMode="auto">
          <a:xfrm>
            <a:off x="1671582" y="1204024"/>
            <a:ext cx="4347667"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dirty="0">
                <a:solidFill>
                  <a:srgbClr val="000000"/>
                </a:solidFill>
                <a:latin typeface="+mn-lt"/>
                <a:ea typeface="+mn-ea"/>
                <a:cs typeface="+mn-ea"/>
                <a:sym typeface="+mn-lt"/>
              </a:rPr>
              <a:t>  </a:t>
            </a:r>
            <a:r>
              <a:rPr lang="en-US" altLang="zh-CN" sz="2400" b="1" dirty="0">
                <a:solidFill>
                  <a:srgbClr val="000000"/>
                </a:solidFill>
                <a:latin typeface="+mn-lt"/>
                <a:ea typeface="+mn-ea"/>
                <a:cs typeface="+mn-ea"/>
                <a:sym typeface="+mn-lt"/>
              </a:rPr>
              <a:t>0       1    ……    n-2     n-1</a:t>
            </a:r>
          </a:p>
        </p:txBody>
      </p:sp>
    </p:spTree>
    <p:extLst>
      <p:ext uri="{BB962C8B-B14F-4D97-AF65-F5344CB8AC3E}">
        <p14:creationId xmlns:p14="http://schemas.microsoft.com/office/powerpoint/2010/main" val="248308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chemeClr val="bg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24">
            <a:extLst>
              <a:ext uri="{FF2B5EF4-FFF2-40B4-BE49-F238E27FC236}">
                <a16:creationId xmlns:a16="http://schemas.microsoft.com/office/drawing/2014/main" id="{5C4822DE-4B00-4DB5-B48D-7CF62F03C2B0}"/>
              </a:ext>
            </a:extLst>
          </p:cNvPr>
          <p:cNvSpPr txBox="1">
            <a:spLocks noChangeArrowheads="1"/>
          </p:cNvSpPr>
          <p:nvPr/>
        </p:nvSpPr>
        <p:spPr bwMode="auto">
          <a:xfrm>
            <a:off x="795107" y="916008"/>
            <a:ext cx="4427538" cy="5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Dijkstra</a:t>
            </a:r>
            <a:r>
              <a:rPr lang="zh-CN" altLang="en-US" sz="2400" b="1" dirty="0">
                <a:solidFill>
                  <a:srgbClr val="000000"/>
                </a:solidFill>
                <a:latin typeface="+mn-lt"/>
                <a:ea typeface="+mn-ea"/>
                <a:cs typeface="+mn-ea"/>
                <a:sym typeface="+mn-lt"/>
              </a:rPr>
              <a:t>路径长度递增法：</a:t>
            </a:r>
          </a:p>
        </p:txBody>
      </p:sp>
      <p:sp>
        <p:nvSpPr>
          <p:cNvPr id="19" name="Oval 4">
            <a:extLst>
              <a:ext uri="{FF2B5EF4-FFF2-40B4-BE49-F238E27FC236}">
                <a16:creationId xmlns:a16="http://schemas.microsoft.com/office/drawing/2014/main" id="{A9BB4876-6F63-4AFE-97E6-00F08D859686}"/>
              </a:ext>
            </a:extLst>
          </p:cNvPr>
          <p:cNvSpPr>
            <a:spLocks noChangeArrowheads="1"/>
          </p:cNvSpPr>
          <p:nvPr/>
        </p:nvSpPr>
        <p:spPr bwMode="auto">
          <a:xfrm>
            <a:off x="4178527" y="2615228"/>
            <a:ext cx="562805" cy="483459"/>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200" b="1" kern="0" dirty="0">
                <a:solidFill>
                  <a:srgbClr val="000000"/>
                </a:solidFill>
                <a:latin typeface="+mn-lt"/>
                <a:ea typeface="+mn-ea"/>
                <a:cs typeface="+mn-ea"/>
                <a:sym typeface="+mn-lt"/>
              </a:rPr>
              <a:t>V</a:t>
            </a:r>
            <a:r>
              <a:rPr lang="en-US" altLang="zh-CN" sz="2200" b="1" kern="0" baseline="-25000" dirty="0">
                <a:solidFill>
                  <a:srgbClr val="000000"/>
                </a:solidFill>
                <a:latin typeface="+mn-lt"/>
                <a:ea typeface="+mn-ea"/>
                <a:cs typeface="+mn-ea"/>
                <a:sym typeface="+mn-lt"/>
              </a:rPr>
              <a:t>0</a:t>
            </a:r>
            <a:endParaRPr lang="en-US" altLang="zh-CN" sz="2200" b="1" kern="0" baseline="-25000" noProof="1">
              <a:solidFill>
                <a:srgbClr val="000000"/>
              </a:solidFill>
              <a:latin typeface="+mn-lt"/>
              <a:ea typeface="+mn-ea"/>
              <a:cs typeface="+mn-ea"/>
              <a:sym typeface="+mn-lt"/>
            </a:endParaRPr>
          </a:p>
        </p:txBody>
      </p:sp>
      <p:sp>
        <p:nvSpPr>
          <p:cNvPr id="20" name="Oval 4">
            <a:extLst>
              <a:ext uri="{FF2B5EF4-FFF2-40B4-BE49-F238E27FC236}">
                <a16:creationId xmlns:a16="http://schemas.microsoft.com/office/drawing/2014/main" id="{A9BB4876-6F63-4AFE-97E6-00F08D859686}"/>
              </a:ext>
            </a:extLst>
          </p:cNvPr>
          <p:cNvSpPr>
            <a:spLocks noChangeArrowheads="1"/>
          </p:cNvSpPr>
          <p:nvPr/>
        </p:nvSpPr>
        <p:spPr bwMode="auto">
          <a:xfrm>
            <a:off x="6667727" y="2615228"/>
            <a:ext cx="562805" cy="483459"/>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200" b="1" kern="0" dirty="0" err="1">
                <a:solidFill>
                  <a:srgbClr val="000000"/>
                </a:solidFill>
                <a:latin typeface="+mn-lt"/>
                <a:ea typeface="+mn-ea"/>
                <a:cs typeface="+mn-ea"/>
                <a:sym typeface="+mn-lt"/>
              </a:rPr>
              <a:t>V</a:t>
            </a:r>
            <a:r>
              <a:rPr lang="en-US" altLang="zh-CN" sz="2200" b="1" kern="0" baseline="-25000" dirty="0" err="1">
                <a:solidFill>
                  <a:srgbClr val="000000"/>
                </a:solidFill>
                <a:latin typeface="+mn-lt"/>
                <a:ea typeface="+mn-ea"/>
                <a:cs typeface="+mn-ea"/>
                <a:sym typeface="+mn-lt"/>
              </a:rPr>
              <a:t>j</a:t>
            </a:r>
            <a:endParaRPr lang="en-US" altLang="zh-CN" sz="2200" b="1" kern="0" baseline="-25000" noProof="1">
              <a:solidFill>
                <a:srgbClr val="000000"/>
              </a:solidFill>
              <a:latin typeface="+mn-lt"/>
              <a:ea typeface="+mn-ea"/>
              <a:cs typeface="+mn-ea"/>
              <a:sym typeface="+mn-lt"/>
            </a:endParaRPr>
          </a:p>
        </p:txBody>
      </p:sp>
      <p:cxnSp>
        <p:nvCxnSpPr>
          <p:cNvPr id="6" name="直接箭头连接符 5"/>
          <p:cNvCxnSpPr>
            <a:stCxn id="19" idx="6"/>
            <a:endCxn id="20" idx="2"/>
          </p:cNvCxnSpPr>
          <p:nvPr/>
        </p:nvCxnSpPr>
        <p:spPr>
          <a:xfrm>
            <a:off x="4741332" y="2856958"/>
            <a:ext cx="192639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5027196" y="2364514"/>
            <a:ext cx="677333" cy="492443"/>
          </a:xfrm>
          <a:prstGeom prst="rect">
            <a:avLst/>
          </a:prstGeom>
          <a:noFill/>
        </p:spPr>
        <p:txBody>
          <a:bodyPr wrap="square" rtlCol="0">
            <a:spAutoFit/>
          </a:bodyPr>
          <a:lstStyle/>
          <a:p>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0j</a:t>
            </a:r>
            <a:endParaRPr lang="zh-CN" altLang="en-US" sz="2600" b="1" baseline="-25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Oval 4">
            <a:extLst>
              <a:ext uri="{FF2B5EF4-FFF2-40B4-BE49-F238E27FC236}">
                <a16:creationId xmlns:a16="http://schemas.microsoft.com/office/drawing/2014/main" id="{A9BB4876-6F63-4AFE-97E6-00F08D859686}"/>
              </a:ext>
            </a:extLst>
          </p:cNvPr>
          <p:cNvSpPr>
            <a:spLocks noChangeArrowheads="1"/>
          </p:cNvSpPr>
          <p:nvPr/>
        </p:nvSpPr>
        <p:spPr bwMode="auto">
          <a:xfrm>
            <a:off x="6667726" y="4144640"/>
            <a:ext cx="562805" cy="483459"/>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200" b="1" kern="0" dirty="0">
                <a:solidFill>
                  <a:srgbClr val="000000"/>
                </a:solidFill>
                <a:latin typeface="+mn-lt"/>
                <a:ea typeface="+mn-ea"/>
                <a:cs typeface="+mn-ea"/>
                <a:sym typeface="+mn-lt"/>
              </a:rPr>
              <a:t>V</a:t>
            </a:r>
            <a:r>
              <a:rPr lang="en-US" altLang="zh-CN" sz="2200" b="1" kern="0" baseline="-25000" dirty="0">
                <a:solidFill>
                  <a:srgbClr val="000000"/>
                </a:solidFill>
                <a:latin typeface="+mn-lt"/>
                <a:ea typeface="+mn-ea"/>
                <a:cs typeface="+mn-ea"/>
                <a:sym typeface="+mn-lt"/>
              </a:rPr>
              <a:t>k</a:t>
            </a:r>
            <a:endParaRPr lang="en-US" altLang="zh-CN" sz="2200" b="1" kern="0" baseline="-25000" noProof="1">
              <a:solidFill>
                <a:srgbClr val="000000"/>
              </a:solidFill>
              <a:latin typeface="+mn-lt"/>
              <a:ea typeface="+mn-ea"/>
              <a:cs typeface="+mn-ea"/>
              <a:sym typeface="+mn-lt"/>
            </a:endParaRPr>
          </a:p>
        </p:txBody>
      </p:sp>
      <p:cxnSp>
        <p:nvCxnSpPr>
          <p:cNvPr id="25" name="直接箭头连接符 24"/>
          <p:cNvCxnSpPr>
            <a:stCxn id="19" idx="5"/>
            <a:endCxn id="24" idx="2"/>
          </p:cNvCxnSpPr>
          <p:nvPr/>
        </p:nvCxnSpPr>
        <p:spPr>
          <a:xfrm>
            <a:off x="4658911" y="3027886"/>
            <a:ext cx="2008815" cy="13584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324651" y="3561377"/>
            <a:ext cx="677333" cy="492443"/>
          </a:xfrm>
          <a:prstGeom prst="rect">
            <a:avLst/>
          </a:prstGeom>
          <a:noFill/>
        </p:spPr>
        <p:txBody>
          <a:bodyPr wrap="square" rtlCol="0">
            <a:spAutoFit/>
          </a:bodyPr>
          <a:lstStyle/>
          <a:p>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0k</a:t>
            </a:r>
            <a:endParaRPr lang="zh-CN" altLang="en-US" sz="2600" b="1" baseline="-250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9" name="直接箭头连接符 28"/>
          <p:cNvCxnSpPr/>
          <p:nvPr/>
        </p:nvCxnSpPr>
        <p:spPr>
          <a:xfrm>
            <a:off x="4741332" y="2856957"/>
            <a:ext cx="1926395" cy="0"/>
          </a:xfrm>
          <a:prstGeom prst="straightConnector1">
            <a:avLst/>
          </a:prstGeom>
          <a:ln w="28575">
            <a:solidFill>
              <a:srgbClr val="FF3399"/>
            </a:solidFill>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20" idx="4"/>
            <a:endCxn id="24" idx="0"/>
          </p:cNvCxnSpPr>
          <p:nvPr/>
        </p:nvCxnSpPr>
        <p:spPr>
          <a:xfrm flipH="1">
            <a:off x="6949129" y="3098687"/>
            <a:ext cx="1" cy="1045953"/>
          </a:xfrm>
          <a:prstGeom prst="straightConnector1">
            <a:avLst/>
          </a:prstGeom>
          <a:ln w="28575">
            <a:solidFill>
              <a:srgbClr val="FF3399"/>
            </a:solidFill>
            <a:tailEnd type="triangle"/>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6949128" y="3340042"/>
            <a:ext cx="677333" cy="492443"/>
          </a:xfrm>
          <a:prstGeom prst="rect">
            <a:avLst/>
          </a:prstGeom>
          <a:noFill/>
        </p:spPr>
        <p:txBody>
          <a:bodyPr wrap="square" rtlCol="0">
            <a:spAutoFit/>
          </a:bodyPr>
          <a:lstStyle/>
          <a:p>
            <a:r>
              <a:rPr lang="en-US" altLang="zh-CN" sz="2600" b="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600" b="1" baseline="-25000" dirty="0" err="1">
                <a:latin typeface="Times New Roman" panose="02020603050405020304" pitchFamily="18" charset="0"/>
                <a:ea typeface="微软雅黑" panose="020B0503020204020204" pitchFamily="34" charset="-122"/>
                <a:cs typeface="Times New Roman" panose="02020603050405020304" pitchFamily="18" charset="0"/>
              </a:rPr>
              <a:t>jk</a:t>
            </a:r>
            <a:endParaRPr lang="zh-CN" altLang="en-US" sz="2600" b="1" baseline="-25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p:cNvSpPr txBox="1"/>
          <p:nvPr/>
        </p:nvSpPr>
        <p:spPr>
          <a:xfrm>
            <a:off x="5411645" y="2435186"/>
            <a:ext cx="1105684" cy="430887"/>
          </a:xfrm>
          <a:prstGeom prst="rect">
            <a:avLst/>
          </a:prstGeom>
          <a:noFill/>
        </p:spPr>
        <p:txBody>
          <a:bodyPr wrap="square" rtlCol="0">
            <a:spAutoFit/>
          </a:bodyPr>
          <a:lstStyle/>
          <a:p>
            <a:r>
              <a:rPr lang="zh-CN" altLang="en-US" sz="2200" b="1" dirty="0">
                <a:solidFill>
                  <a:srgbClr val="FF0000"/>
                </a:solidFill>
              </a:rPr>
              <a:t>（</a:t>
            </a:r>
            <a:r>
              <a:rPr lang="en-US" altLang="zh-CN" sz="2200" b="1" dirty="0">
                <a:solidFill>
                  <a:srgbClr val="FF0000"/>
                </a:solidFill>
              </a:rPr>
              <a:t>D[j]</a:t>
            </a:r>
            <a:r>
              <a:rPr lang="zh-CN" altLang="en-US" sz="2200" b="1" dirty="0">
                <a:solidFill>
                  <a:srgbClr val="FF0000"/>
                </a:solidFill>
              </a:rPr>
              <a:t>）</a:t>
            </a:r>
          </a:p>
        </p:txBody>
      </p:sp>
      <p:sp>
        <p:nvSpPr>
          <p:cNvPr id="13" name="文本框 12"/>
          <p:cNvSpPr txBox="1"/>
          <p:nvPr/>
        </p:nvSpPr>
        <p:spPr>
          <a:xfrm>
            <a:off x="3724451" y="5474259"/>
            <a:ext cx="4555066" cy="430887"/>
          </a:xfrm>
          <a:prstGeom prst="rect">
            <a:avLst/>
          </a:prstGeom>
          <a:noFill/>
        </p:spPr>
        <p:txBody>
          <a:bodyPr wrap="square" rtlCol="0">
            <a:spAutoFit/>
          </a:bodyPr>
          <a:lstStyle/>
          <a:p>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取这两条路径中的路径长度较小者。</a:t>
            </a:r>
          </a:p>
        </p:txBody>
      </p:sp>
      <p:pic>
        <p:nvPicPr>
          <p:cNvPr id="36" name="图片 35"/>
          <p:cNvPicPr>
            <a:picLocks noChangeAspect="1"/>
          </p:cNvPicPr>
          <p:nvPr/>
        </p:nvPicPr>
        <p:blipFill>
          <a:blip r:embed="rId2"/>
          <a:stretch>
            <a:fillRect/>
          </a:stretch>
        </p:blipFill>
        <p:spPr>
          <a:xfrm>
            <a:off x="8953500" y="0"/>
            <a:ext cx="3238500" cy="3238500"/>
          </a:xfrm>
          <a:prstGeom prst="rect">
            <a:avLst/>
          </a:prstGeom>
        </p:spPr>
      </p:pic>
    </p:spTree>
    <p:extLst>
      <p:ext uri="{BB962C8B-B14F-4D97-AF65-F5344CB8AC3E}">
        <p14:creationId xmlns:p14="http://schemas.microsoft.com/office/powerpoint/2010/main" val="242024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19" grpId="0" animBg="1"/>
      <p:bldP spid="20" grpId="0" animBg="1"/>
      <p:bldP spid="7" grpId="0"/>
      <p:bldP spid="24" grpId="0" animBg="1"/>
      <p:bldP spid="28" grpId="0"/>
      <p:bldP spid="33"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24">
            <a:extLst>
              <a:ext uri="{FF2B5EF4-FFF2-40B4-BE49-F238E27FC236}">
                <a16:creationId xmlns:a16="http://schemas.microsoft.com/office/drawing/2014/main" id="{5C4822DE-4B00-4DB5-B48D-7CF62F03C2B0}"/>
              </a:ext>
            </a:extLst>
          </p:cNvPr>
          <p:cNvSpPr txBox="1">
            <a:spLocks noChangeArrowheads="1"/>
          </p:cNvSpPr>
          <p:nvPr/>
        </p:nvSpPr>
        <p:spPr bwMode="auto">
          <a:xfrm>
            <a:off x="1116841" y="59614"/>
            <a:ext cx="4427538" cy="5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Dijkstra</a:t>
            </a:r>
            <a:r>
              <a:rPr lang="zh-CN" altLang="en-US" sz="2400" b="1" dirty="0">
                <a:solidFill>
                  <a:srgbClr val="000000"/>
                </a:solidFill>
                <a:latin typeface="+mn-lt"/>
                <a:ea typeface="+mn-ea"/>
                <a:cs typeface="+mn-ea"/>
                <a:sym typeface="+mn-lt"/>
              </a:rPr>
              <a:t>路径长度递增法：</a:t>
            </a:r>
          </a:p>
        </p:txBody>
      </p:sp>
      <p:sp>
        <p:nvSpPr>
          <p:cNvPr id="19" name="Oval 4">
            <a:extLst>
              <a:ext uri="{FF2B5EF4-FFF2-40B4-BE49-F238E27FC236}">
                <a16:creationId xmlns:a16="http://schemas.microsoft.com/office/drawing/2014/main" id="{A9BB4876-6F63-4AFE-97E6-00F08D859686}"/>
              </a:ext>
            </a:extLst>
          </p:cNvPr>
          <p:cNvSpPr>
            <a:spLocks noChangeArrowheads="1"/>
          </p:cNvSpPr>
          <p:nvPr/>
        </p:nvSpPr>
        <p:spPr bwMode="auto">
          <a:xfrm>
            <a:off x="3161646" y="2648006"/>
            <a:ext cx="562805" cy="483459"/>
          </a:xfrm>
          <a:prstGeom prst="ellipse">
            <a:avLst/>
          </a:prstGeom>
          <a:solidFill>
            <a:srgbClr val="FFCCFF"/>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200" b="1" kern="0" dirty="0">
                <a:solidFill>
                  <a:srgbClr val="000000"/>
                </a:solidFill>
                <a:latin typeface="+mn-lt"/>
                <a:ea typeface="+mn-ea"/>
                <a:cs typeface="+mn-ea"/>
                <a:sym typeface="+mn-lt"/>
              </a:rPr>
              <a:t>V</a:t>
            </a:r>
            <a:r>
              <a:rPr lang="en-US" altLang="zh-CN" sz="2200" b="1" kern="0" baseline="-25000" dirty="0">
                <a:solidFill>
                  <a:srgbClr val="000000"/>
                </a:solidFill>
                <a:latin typeface="+mn-lt"/>
                <a:ea typeface="+mn-ea"/>
                <a:cs typeface="+mn-ea"/>
                <a:sym typeface="+mn-lt"/>
              </a:rPr>
              <a:t>0</a:t>
            </a:r>
            <a:endParaRPr lang="en-US" altLang="zh-CN" sz="2200" b="1" kern="0" baseline="-25000" noProof="1">
              <a:solidFill>
                <a:srgbClr val="000000"/>
              </a:solidFill>
              <a:latin typeface="+mn-lt"/>
              <a:ea typeface="+mn-ea"/>
              <a:cs typeface="+mn-ea"/>
              <a:sym typeface="+mn-lt"/>
            </a:endParaRPr>
          </a:p>
        </p:txBody>
      </p:sp>
      <p:sp>
        <p:nvSpPr>
          <p:cNvPr id="20" name="Oval 4">
            <a:extLst>
              <a:ext uri="{FF2B5EF4-FFF2-40B4-BE49-F238E27FC236}">
                <a16:creationId xmlns:a16="http://schemas.microsoft.com/office/drawing/2014/main" id="{A9BB4876-6F63-4AFE-97E6-00F08D859686}"/>
              </a:ext>
            </a:extLst>
          </p:cNvPr>
          <p:cNvSpPr>
            <a:spLocks noChangeArrowheads="1"/>
          </p:cNvSpPr>
          <p:nvPr/>
        </p:nvSpPr>
        <p:spPr bwMode="auto">
          <a:xfrm>
            <a:off x="7009640" y="2792795"/>
            <a:ext cx="562805" cy="483459"/>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200" b="1" kern="0" dirty="0">
                <a:solidFill>
                  <a:srgbClr val="000000"/>
                </a:solidFill>
                <a:latin typeface="+mn-lt"/>
                <a:ea typeface="+mn-ea"/>
                <a:cs typeface="+mn-ea"/>
                <a:sym typeface="+mn-lt"/>
              </a:rPr>
              <a:t>V</a:t>
            </a:r>
            <a:r>
              <a:rPr lang="en-US" altLang="zh-CN" sz="2200" b="1" kern="0" baseline="-25000" dirty="0">
                <a:solidFill>
                  <a:srgbClr val="000000"/>
                </a:solidFill>
                <a:latin typeface="+mn-lt"/>
                <a:ea typeface="+mn-ea"/>
                <a:cs typeface="+mn-ea"/>
                <a:sym typeface="+mn-lt"/>
              </a:rPr>
              <a:t>i2</a:t>
            </a:r>
            <a:endParaRPr lang="en-US" altLang="zh-CN" sz="2200" b="1" kern="0" baseline="-25000" noProof="1">
              <a:solidFill>
                <a:srgbClr val="000000"/>
              </a:solidFill>
              <a:latin typeface="+mn-lt"/>
              <a:ea typeface="+mn-ea"/>
              <a:cs typeface="+mn-ea"/>
              <a:sym typeface="+mn-lt"/>
            </a:endParaRPr>
          </a:p>
        </p:txBody>
      </p:sp>
      <p:sp>
        <p:nvSpPr>
          <p:cNvPr id="7" name="文本框 6"/>
          <p:cNvSpPr txBox="1"/>
          <p:nvPr/>
        </p:nvSpPr>
        <p:spPr>
          <a:xfrm>
            <a:off x="7338592" y="3541524"/>
            <a:ext cx="2218267" cy="892552"/>
          </a:xfrm>
          <a:prstGeom prst="rect">
            <a:avLst/>
          </a:prstGeom>
          <a:noFill/>
        </p:spPr>
        <p:txBody>
          <a:bodyPr wrap="square" rtlCol="0">
            <a:spAutoFit/>
          </a:bodyPr>
          <a:lstStyle/>
          <a:p>
            <a:pPr algn="ct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集合</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S</a:t>
            </a:r>
          </a:p>
          <a:p>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k-1</a:t>
            </a:r>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rPr>
              <a:t>个顶点）</a:t>
            </a:r>
            <a:endParaRPr lang="zh-CN" altLang="en-US" sz="2600" b="1" baseline="-25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Oval 4">
            <a:extLst>
              <a:ext uri="{FF2B5EF4-FFF2-40B4-BE49-F238E27FC236}">
                <a16:creationId xmlns:a16="http://schemas.microsoft.com/office/drawing/2014/main" id="{A9BB4876-6F63-4AFE-97E6-00F08D859686}"/>
              </a:ext>
            </a:extLst>
          </p:cNvPr>
          <p:cNvSpPr>
            <a:spLocks noChangeArrowheads="1"/>
          </p:cNvSpPr>
          <p:nvPr/>
        </p:nvSpPr>
        <p:spPr bwMode="auto">
          <a:xfrm>
            <a:off x="3161645" y="4899040"/>
            <a:ext cx="562805" cy="483459"/>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200" b="1" kern="0" dirty="0">
                <a:solidFill>
                  <a:srgbClr val="000000"/>
                </a:solidFill>
                <a:latin typeface="+mn-lt"/>
                <a:ea typeface="+mn-ea"/>
                <a:cs typeface="+mn-ea"/>
                <a:sym typeface="+mn-lt"/>
              </a:rPr>
              <a:t>V</a:t>
            </a:r>
            <a:r>
              <a:rPr lang="en-US" altLang="zh-CN" sz="2200" b="1" kern="0" baseline="-25000" dirty="0">
                <a:solidFill>
                  <a:srgbClr val="000000"/>
                </a:solidFill>
                <a:latin typeface="+mn-lt"/>
                <a:ea typeface="+mn-ea"/>
                <a:cs typeface="+mn-ea"/>
                <a:sym typeface="+mn-lt"/>
              </a:rPr>
              <a:t>k</a:t>
            </a:r>
            <a:endParaRPr lang="en-US" altLang="zh-CN" sz="2200" b="1" kern="0" baseline="-25000" noProof="1">
              <a:solidFill>
                <a:srgbClr val="000000"/>
              </a:solidFill>
              <a:latin typeface="+mn-lt"/>
              <a:ea typeface="+mn-ea"/>
              <a:cs typeface="+mn-ea"/>
              <a:sym typeface="+mn-lt"/>
            </a:endParaRPr>
          </a:p>
        </p:txBody>
      </p:sp>
      <p:sp>
        <p:nvSpPr>
          <p:cNvPr id="2" name="矩形 1"/>
          <p:cNvSpPr/>
          <p:nvPr/>
        </p:nvSpPr>
        <p:spPr>
          <a:xfrm>
            <a:off x="1404184" y="1213429"/>
            <a:ext cx="9120605" cy="904863"/>
          </a:xfrm>
          <a:prstGeom prst="rect">
            <a:avLst/>
          </a:prstGeom>
        </p:spPr>
        <p:txBody>
          <a:bodyPr wrap="square">
            <a:spAutoFit/>
          </a:bodyPr>
          <a:lstStyle/>
          <a:p>
            <a:pPr>
              <a:lnSpc>
                <a:spcPct val="120000"/>
              </a:lnSpc>
            </a:pP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        假设</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为已经求得最短路径的终点的顶点集合，假定下一条最短路径的终点是</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b="1" baseline="-2500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7" name="Oval 4">
            <a:extLst>
              <a:ext uri="{FF2B5EF4-FFF2-40B4-BE49-F238E27FC236}">
                <a16:creationId xmlns:a16="http://schemas.microsoft.com/office/drawing/2014/main" id="{A9BB4876-6F63-4AFE-97E6-00F08D859686}"/>
              </a:ext>
            </a:extLst>
          </p:cNvPr>
          <p:cNvSpPr>
            <a:spLocks noChangeArrowheads="1"/>
          </p:cNvSpPr>
          <p:nvPr/>
        </p:nvSpPr>
        <p:spPr bwMode="auto">
          <a:xfrm>
            <a:off x="8604591" y="2792795"/>
            <a:ext cx="562805" cy="483459"/>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200" b="1" kern="0" dirty="0">
                <a:solidFill>
                  <a:srgbClr val="000000"/>
                </a:solidFill>
                <a:latin typeface="+mn-lt"/>
                <a:ea typeface="+mn-ea"/>
                <a:cs typeface="+mn-ea"/>
                <a:sym typeface="+mn-lt"/>
              </a:rPr>
              <a:t>V</a:t>
            </a:r>
            <a:r>
              <a:rPr lang="en-US" altLang="zh-CN" sz="2200" b="1" kern="0" baseline="-25000" dirty="0">
                <a:solidFill>
                  <a:srgbClr val="000000"/>
                </a:solidFill>
                <a:latin typeface="+mn-lt"/>
                <a:ea typeface="+mn-ea"/>
                <a:cs typeface="+mn-ea"/>
                <a:sym typeface="+mn-lt"/>
              </a:rPr>
              <a:t>i1</a:t>
            </a:r>
            <a:endParaRPr lang="en-US" altLang="zh-CN" sz="2200" b="1" kern="0" baseline="-25000" noProof="1">
              <a:solidFill>
                <a:srgbClr val="000000"/>
              </a:solidFill>
              <a:latin typeface="+mn-lt"/>
              <a:ea typeface="+mn-ea"/>
              <a:cs typeface="+mn-ea"/>
              <a:sym typeface="+mn-lt"/>
            </a:endParaRPr>
          </a:p>
        </p:txBody>
      </p:sp>
      <p:sp>
        <p:nvSpPr>
          <p:cNvPr id="18" name="Oval 4">
            <a:extLst>
              <a:ext uri="{FF2B5EF4-FFF2-40B4-BE49-F238E27FC236}">
                <a16:creationId xmlns:a16="http://schemas.microsoft.com/office/drawing/2014/main" id="{A9BB4876-6F63-4AFE-97E6-00F08D859686}"/>
              </a:ext>
            </a:extLst>
          </p:cNvPr>
          <p:cNvSpPr>
            <a:spLocks noChangeArrowheads="1"/>
          </p:cNvSpPr>
          <p:nvPr/>
        </p:nvSpPr>
        <p:spPr bwMode="auto">
          <a:xfrm>
            <a:off x="7009813" y="4389956"/>
            <a:ext cx="562805" cy="483459"/>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200" b="1" kern="0" dirty="0" err="1">
                <a:solidFill>
                  <a:srgbClr val="000000"/>
                </a:solidFill>
                <a:latin typeface="+mn-lt"/>
                <a:ea typeface="+mn-ea"/>
                <a:cs typeface="+mn-ea"/>
                <a:sym typeface="+mn-lt"/>
              </a:rPr>
              <a:t>V</a:t>
            </a:r>
            <a:r>
              <a:rPr lang="en-US" altLang="zh-CN" sz="2200" b="1" kern="0" baseline="-25000" dirty="0" err="1">
                <a:solidFill>
                  <a:srgbClr val="000000"/>
                </a:solidFill>
                <a:latin typeface="+mn-lt"/>
                <a:ea typeface="+mn-ea"/>
                <a:cs typeface="+mn-ea"/>
                <a:sym typeface="+mn-lt"/>
              </a:rPr>
              <a:t>ij</a:t>
            </a:r>
            <a:endParaRPr lang="en-US" altLang="zh-CN" sz="2200" b="1" kern="0" baseline="-25000" noProof="1">
              <a:solidFill>
                <a:srgbClr val="000000"/>
              </a:solidFill>
              <a:latin typeface="+mn-lt"/>
              <a:ea typeface="+mn-ea"/>
              <a:cs typeface="+mn-ea"/>
              <a:sym typeface="+mn-lt"/>
            </a:endParaRPr>
          </a:p>
        </p:txBody>
      </p:sp>
      <p:sp>
        <p:nvSpPr>
          <p:cNvPr id="3" name="椭圆 2"/>
          <p:cNvSpPr/>
          <p:nvPr/>
        </p:nvSpPr>
        <p:spPr>
          <a:xfrm>
            <a:off x="5964486" y="2438400"/>
            <a:ext cx="4043114" cy="309880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Oval 4">
            <a:extLst>
              <a:ext uri="{FF2B5EF4-FFF2-40B4-BE49-F238E27FC236}">
                <a16:creationId xmlns:a16="http://schemas.microsoft.com/office/drawing/2014/main" id="{A9BB4876-6F63-4AFE-97E6-00F08D859686}"/>
              </a:ext>
            </a:extLst>
          </p:cNvPr>
          <p:cNvSpPr>
            <a:spLocks noChangeArrowheads="1"/>
          </p:cNvSpPr>
          <p:nvPr/>
        </p:nvSpPr>
        <p:spPr bwMode="auto">
          <a:xfrm>
            <a:off x="8454184" y="4596736"/>
            <a:ext cx="562805" cy="483459"/>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200" b="1" kern="0" dirty="0">
                <a:solidFill>
                  <a:srgbClr val="000000"/>
                </a:solidFill>
                <a:latin typeface="+mn-lt"/>
                <a:ea typeface="+mn-ea"/>
                <a:cs typeface="+mn-ea"/>
                <a:sym typeface="+mn-lt"/>
              </a:rPr>
              <a:t>V</a:t>
            </a:r>
            <a:r>
              <a:rPr lang="en-US" altLang="zh-CN" sz="2200" b="1" kern="0" baseline="-25000" dirty="0">
                <a:solidFill>
                  <a:srgbClr val="000000"/>
                </a:solidFill>
                <a:latin typeface="+mn-lt"/>
                <a:ea typeface="+mn-ea"/>
                <a:cs typeface="+mn-ea"/>
                <a:sym typeface="+mn-lt"/>
              </a:rPr>
              <a:t>ik-1</a:t>
            </a:r>
          </a:p>
        </p:txBody>
      </p:sp>
      <p:sp>
        <p:nvSpPr>
          <p:cNvPr id="22" name="Oval 4">
            <a:extLst>
              <a:ext uri="{FF2B5EF4-FFF2-40B4-BE49-F238E27FC236}">
                <a16:creationId xmlns:a16="http://schemas.microsoft.com/office/drawing/2014/main" id="{A9BB4876-6F63-4AFE-97E6-00F08D859686}"/>
              </a:ext>
            </a:extLst>
          </p:cNvPr>
          <p:cNvSpPr>
            <a:spLocks noChangeArrowheads="1"/>
          </p:cNvSpPr>
          <p:nvPr/>
        </p:nvSpPr>
        <p:spPr bwMode="auto">
          <a:xfrm>
            <a:off x="3161644" y="4899040"/>
            <a:ext cx="562805" cy="483459"/>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200" b="1" kern="0" dirty="0">
                <a:solidFill>
                  <a:srgbClr val="000000"/>
                </a:solidFill>
                <a:latin typeface="+mn-lt"/>
                <a:ea typeface="+mn-ea"/>
                <a:cs typeface="+mn-ea"/>
                <a:sym typeface="+mn-lt"/>
              </a:rPr>
              <a:t>V</a:t>
            </a:r>
            <a:r>
              <a:rPr lang="en-US" altLang="zh-CN" sz="2200" b="1" kern="0" baseline="-25000" dirty="0">
                <a:solidFill>
                  <a:srgbClr val="000000"/>
                </a:solidFill>
                <a:latin typeface="+mn-lt"/>
                <a:ea typeface="+mn-ea"/>
                <a:cs typeface="+mn-ea"/>
                <a:sym typeface="+mn-lt"/>
              </a:rPr>
              <a:t>k</a:t>
            </a:r>
            <a:endParaRPr lang="en-US" altLang="zh-CN" sz="2200" b="1" kern="0" baseline="-25000" noProof="1">
              <a:solidFill>
                <a:srgbClr val="000000"/>
              </a:solidFill>
              <a:latin typeface="+mn-lt"/>
              <a:ea typeface="+mn-ea"/>
              <a:cs typeface="+mn-ea"/>
              <a:sym typeface="+mn-lt"/>
            </a:endParaRPr>
          </a:p>
        </p:txBody>
      </p:sp>
      <p:cxnSp>
        <p:nvCxnSpPr>
          <p:cNvPr id="5" name="直接箭头连接符 4"/>
          <p:cNvCxnSpPr>
            <a:stCxn id="19" idx="4"/>
            <a:endCxn id="22" idx="0"/>
          </p:cNvCxnSpPr>
          <p:nvPr/>
        </p:nvCxnSpPr>
        <p:spPr>
          <a:xfrm flipH="1">
            <a:off x="3443047" y="3131465"/>
            <a:ext cx="2" cy="1767575"/>
          </a:xfrm>
          <a:prstGeom prst="straightConnector1">
            <a:avLst/>
          </a:prstGeom>
          <a:ln w="3810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3464816" y="3769030"/>
            <a:ext cx="677333" cy="492443"/>
          </a:xfrm>
          <a:prstGeom prst="rect">
            <a:avLst/>
          </a:prstGeom>
          <a:noFill/>
        </p:spPr>
        <p:txBody>
          <a:bodyPr wrap="square" rtlCol="0">
            <a:spAutoFit/>
          </a:bodyPr>
          <a:lstStyle/>
          <a:p>
            <a:r>
              <a:rPr lang="en-US" altLang="zh-CN" sz="2600" b="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600" b="1" baseline="-25000" dirty="0">
                <a:latin typeface="Times New Roman" panose="02020603050405020304" pitchFamily="18" charset="0"/>
                <a:ea typeface="微软雅黑" panose="020B0503020204020204" pitchFamily="34" charset="-122"/>
                <a:cs typeface="Times New Roman" panose="02020603050405020304" pitchFamily="18" charset="0"/>
              </a:rPr>
              <a:t>0k</a:t>
            </a:r>
            <a:endParaRPr lang="zh-CN" altLang="en-US" sz="2600" b="1" baseline="-250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1" name="直接箭头连接符 10"/>
          <p:cNvCxnSpPr>
            <a:stCxn id="19" idx="6"/>
          </p:cNvCxnSpPr>
          <p:nvPr/>
        </p:nvCxnSpPr>
        <p:spPr>
          <a:xfrm>
            <a:off x="3724451" y="2889736"/>
            <a:ext cx="2364283" cy="651788"/>
          </a:xfrm>
          <a:prstGeom prst="straightConnector1">
            <a:avLst/>
          </a:prstGeom>
          <a:ln w="38100">
            <a:solidFill>
              <a:srgbClr val="FF66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0" idx="4"/>
            <a:endCxn id="18" idx="0"/>
          </p:cNvCxnSpPr>
          <p:nvPr/>
        </p:nvCxnSpPr>
        <p:spPr>
          <a:xfrm>
            <a:off x="7291043" y="3276254"/>
            <a:ext cx="173" cy="1113702"/>
          </a:xfrm>
          <a:prstGeom prst="straightConnector1">
            <a:avLst/>
          </a:prstGeom>
          <a:ln w="38100">
            <a:solidFill>
              <a:srgbClr val="FF66FF"/>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8" idx="3"/>
            <a:endCxn id="22" idx="6"/>
          </p:cNvCxnSpPr>
          <p:nvPr/>
        </p:nvCxnSpPr>
        <p:spPr>
          <a:xfrm flipH="1">
            <a:off x="3724449" y="4802614"/>
            <a:ext cx="3367785" cy="338156"/>
          </a:xfrm>
          <a:prstGeom prst="straightConnector1">
            <a:avLst/>
          </a:prstGeom>
          <a:ln w="38100">
            <a:solidFill>
              <a:srgbClr val="FF66FF"/>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289689" y="3526135"/>
            <a:ext cx="637787" cy="461665"/>
          </a:xfrm>
          <a:prstGeom prst="rect">
            <a:avLst/>
          </a:prstGeom>
          <a:noFill/>
        </p:spPr>
        <p:txBody>
          <a:bodyPr wrap="square" rtlCol="0">
            <a:spAutoFit/>
          </a:bodyPr>
          <a:lstStyle/>
          <a:p>
            <a:r>
              <a:rPr lang="en-US" altLang="zh-CN" sz="2400" b="1" dirty="0"/>
              <a:t>…</a:t>
            </a:r>
            <a:endParaRPr lang="zh-CN" altLang="en-US" sz="2400" b="1" dirty="0"/>
          </a:p>
        </p:txBody>
      </p:sp>
      <p:sp>
        <p:nvSpPr>
          <p:cNvPr id="38" name="文本框 37"/>
          <p:cNvSpPr txBox="1"/>
          <p:nvPr/>
        </p:nvSpPr>
        <p:spPr>
          <a:xfrm>
            <a:off x="6308871" y="3860594"/>
            <a:ext cx="637787" cy="461665"/>
          </a:xfrm>
          <a:prstGeom prst="rect">
            <a:avLst/>
          </a:prstGeom>
          <a:noFill/>
        </p:spPr>
        <p:txBody>
          <a:bodyPr wrap="square" rtlCol="0">
            <a:spAutoFit/>
          </a:bodyPr>
          <a:lstStyle/>
          <a:p>
            <a:r>
              <a:rPr lang="en-US" altLang="zh-CN" sz="2400" b="1" dirty="0"/>
              <a:t>…</a:t>
            </a:r>
            <a:endParaRPr lang="zh-CN" altLang="en-US" sz="2400" b="1" dirty="0"/>
          </a:p>
        </p:txBody>
      </p:sp>
    </p:spTree>
    <p:extLst>
      <p:ext uri="{BB962C8B-B14F-4D97-AF65-F5344CB8AC3E}">
        <p14:creationId xmlns:p14="http://schemas.microsoft.com/office/powerpoint/2010/main" val="105874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mph" presetSubtype="0" fill="hold" grpId="1" nodeType="clickEffect">
                                  <p:stCondLst>
                                    <p:cond delay="0"/>
                                  </p:stCondLst>
                                  <p:childTnLst>
                                    <p:anim calcmode="discrete" valueType="str">
                                      <p:cBhvr override="childStyle">
                                        <p:cTn id="34" dur="2000" fill="hold"/>
                                        <p:tgtEl>
                                          <p:spTgt spid="2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grpId="2" nodeType="clickEffect">
                                  <p:stCondLst>
                                    <p:cond delay="0"/>
                                  </p:stCondLst>
                                  <p:childTnLst>
                                    <p:animEffect transition="out" filter="fade">
                                      <p:cBhvr>
                                        <p:cTn id="38" dur="500" tmFilter="0, 0; .2, .5; .8, .5; 1, 0"/>
                                        <p:tgtEl>
                                          <p:spTgt spid="22"/>
                                        </p:tgtEl>
                                      </p:cBhvr>
                                    </p:animEffect>
                                    <p:animScale>
                                      <p:cBhvr>
                                        <p:cTn id="39" dur="250" autoRev="1" fill="hold"/>
                                        <p:tgtEl>
                                          <p:spTgt spid="22"/>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p:bldP spid="24" grpId="0" animBg="1"/>
      <p:bldP spid="2" grpId="0"/>
      <p:bldP spid="17" grpId="0" animBg="1"/>
      <p:bldP spid="18" grpId="0" animBg="1"/>
      <p:bldP spid="3" grpId="0" animBg="1"/>
      <p:bldP spid="21" grpId="0" animBg="1"/>
      <p:bldP spid="22" grpId="0" animBg="1"/>
      <p:bldP spid="22" grpId="1" animBg="1"/>
      <p:bldP spid="22" grpId="2" animBg="1"/>
      <p:bldP spid="26" grpId="0"/>
      <p:bldP spid="35"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24">
            <a:extLst>
              <a:ext uri="{FF2B5EF4-FFF2-40B4-BE49-F238E27FC236}">
                <a16:creationId xmlns:a16="http://schemas.microsoft.com/office/drawing/2014/main" id="{5C4822DE-4B00-4DB5-B48D-7CF62F03C2B0}"/>
              </a:ext>
            </a:extLst>
          </p:cNvPr>
          <p:cNvSpPr txBox="1">
            <a:spLocks noChangeArrowheads="1"/>
          </p:cNvSpPr>
          <p:nvPr/>
        </p:nvSpPr>
        <p:spPr bwMode="auto">
          <a:xfrm>
            <a:off x="1078947" y="97060"/>
            <a:ext cx="4427538" cy="5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Dijkstra</a:t>
            </a:r>
            <a:r>
              <a:rPr lang="zh-CN" altLang="en-US" sz="2400" b="1" dirty="0">
                <a:solidFill>
                  <a:srgbClr val="000000"/>
                </a:solidFill>
                <a:latin typeface="+mn-lt"/>
                <a:ea typeface="+mn-ea"/>
                <a:cs typeface="+mn-ea"/>
                <a:sym typeface="+mn-lt"/>
              </a:rPr>
              <a:t>路径长度递增法：</a:t>
            </a:r>
          </a:p>
        </p:txBody>
      </p:sp>
      <p:graphicFrame>
        <p:nvGraphicFramePr>
          <p:cNvPr id="88"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3381817256"/>
              </p:ext>
            </p:extLst>
          </p:nvPr>
        </p:nvGraphicFramePr>
        <p:xfrm>
          <a:off x="6400405" y="4471841"/>
          <a:ext cx="36195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178550352"/>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tblGrid>
              <a:tr h="4572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tabLst/>
                        <a:defRPr/>
                      </a:pPr>
                      <a:r>
                        <a:rPr kumimoji="1" lang="en-US" altLang="zh-CN" sz="2000" b="1" i="0" u="none" strike="noStrike" kern="1200" cap="none" normalizeH="0" baseline="0" dirty="0">
                          <a:ln>
                            <a:noFill/>
                          </a:ln>
                          <a:solidFill>
                            <a:srgbClr val="FF0000"/>
                          </a:solidFill>
                          <a:effectLst/>
                          <a:latin typeface="Tahoma"/>
                          <a:ea typeface="宋体"/>
                          <a:cs typeface="+mn-ea"/>
                          <a:sym typeface="+mn-lt"/>
                        </a:rPr>
                        <a:t>∞</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tabLst/>
                        <a:defRPr/>
                      </a:pPr>
                      <a:r>
                        <a:rPr kumimoji="1" lang="en-US" altLang="zh-CN" sz="2000" b="1" i="0" u="none" strike="noStrike" kern="1200" cap="none" normalizeH="0" baseline="0" dirty="0">
                          <a:ln>
                            <a:noFill/>
                          </a:ln>
                          <a:solidFill>
                            <a:srgbClr val="FF0000"/>
                          </a:solidFill>
                          <a:effectLst/>
                          <a:latin typeface="Tahoma"/>
                          <a:ea typeface="宋体"/>
                          <a:cs typeface="+mn-ea"/>
                          <a:sym typeface="+mn-lt"/>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100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0" name="Text Box 53">
            <a:extLst>
              <a:ext uri="{FF2B5EF4-FFF2-40B4-BE49-F238E27FC236}">
                <a16:creationId xmlns:a16="http://schemas.microsoft.com/office/drawing/2014/main" id="{0C5ADE7D-F561-4069-9E16-E8952F67EF92}"/>
              </a:ext>
            </a:extLst>
          </p:cNvPr>
          <p:cNvSpPr txBox="1">
            <a:spLocks noChangeArrowheads="1"/>
          </p:cNvSpPr>
          <p:nvPr/>
        </p:nvSpPr>
        <p:spPr bwMode="auto">
          <a:xfrm>
            <a:off x="6317575" y="1337875"/>
            <a:ext cx="4038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10     ∞    30    100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5       ∞     ∞     ∞</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      50    ∞     ∞</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      ∞     ∞     10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      20    ∞     60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      ∞     ∞     ∞</a:t>
            </a:r>
          </a:p>
        </p:txBody>
      </p:sp>
      <p:sp>
        <p:nvSpPr>
          <p:cNvPr id="91" name="AutoShape 54">
            <a:extLst>
              <a:ext uri="{FF2B5EF4-FFF2-40B4-BE49-F238E27FC236}">
                <a16:creationId xmlns:a16="http://schemas.microsoft.com/office/drawing/2014/main" id="{028206C5-E0D9-40DC-8F1C-DA4A0EC07FBE}"/>
              </a:ext>
            </a:extLst>
          </p:cNvPr>
          <p:cNvSpPr>
            <a:spLocks noChangeArrowheads="1"/>
          </p:cNvSpPr>
          <p:nvPr/>
        </p:nvSpPr>
        <p:spPr bwMode="auto">
          <a:xfrm>
            <a:off x="6164563" y="1380206"/>
            <a:ext cx="3917212" cy="2268415"/>
          </a:xfrm>
          <a:prstGeom prst="bracketPair">
            <a:avLst>
              <a:gd name="adj" fmla="val 469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mn-lt"/>
              <a:ea typeface="+mn-ea"/>
              <a:cs typeface="+mn-ea"/>
              <a:sym typeface="+mn-lt"/>
            </a:endParaRPr>
          </a:p>
        </p:txBody>
      </p:sp>
      <p:sp>
        <p:nvSpPr>
          <p:cNvPr id="92" name="Text Box 55">
            <a:extLst>
              <a:ext uri="{FF2B5EF4-FFF2-40B4-BE49-F238E27FC236}">
                <a16:creationId xmlns:a16="http://schemas.microsoft.com/office/drawing/2014/main" id="{751978B7-4156-4C7F-9E86-E992BB2BF32F}"/>
              </a:ext>
            </a:extLst>
          </p:cNvPr>
          <p:cNvSpPr txBox="1">
            <a:spLocks noChangeArrowheads="1"/>
          </p:cNvSpPr>
          <p:nvPr/>
        </p:nvSpPr>
        <p:spPr bwMode="auto">
          <a:xfrm>
            <a:off x="6195575" y="727924"/>
            <a:ext cx="38862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dirty="0">
                <a:solidFill>
                  <a:srgbClr val="000000"/>
                </a:solidFill>
                <a:latin typeface="+mn-lt"/>
                <a:ea typeface="+mn-ea"/>
                <a:cs typeface="+mn-ea"/>
                <a:sym typeface="+mn-lt"/>
              </a:rPr>
              <a:t> 0     1      2      3      4      5</a:t>
            </a:r>
          </a:p>
        </p:txBody>
      </p:sp>
      <p:sp>
        <p:nvSpPr>
          <p:cNvPr id="93" name="Text Box 56">
            <a:extLst>
              <a:ext uri="{FF2B5EF4-FFF2-40B4-BE49-F238E27FC236}">
                <a16:creationId xmlns:a16="http://schemas.microsoft.com/office/drawing/2014/main" id="{93BFF513-B263-4715-8EC7-AAAE551B0A66}"/>
              </a:ext>
            </a:extLst>
          </p:cNvPr>
          <p:cNvSpPr txBox="1">
            <a:spLocks noChangeArrowheads="1"/>
          </p:cNvSpPr>
          <p:nvPr/>
        </p:nvSpPr>
        <p:spPr bwMode="auto">
          <a:xfrm>
            <a:off x="5657357" y="1313250"/>
            <a:ext cx="457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0</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1</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2</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3</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4</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5</a:t>
            </a:r>
          </a:p>
        </p:txBody>
      </p:sp>
      <p:sp>
        <p:nvSpPr>
          <p:cNvPr id="94" name="AutoShape 57">
            <a:extLst>
              <a:ext uri="{FF2B5EF4-FFF2-40B4-BE49-F238E27FC236}">
                <a16:creationId xmlns:a16="http://schemas.microsoft.com/office/drawing/2014/main" id="{1FF3310D-68F4-4D95-9C8B-6AAEB6DB46F0}"/>
              </a:ext>
            </a:extLst>
          </p:cNvPr>
          <p:cNvSpPr>
            <a:spLocks noChangeArrowheads="1"/>
          </p:cNvSpPr>
          <p:nvPr/>
        </p:nvSpPr>
        <p:spPr bwMode="auto">
          <a:xfrm>
            <a:off x="10478257" y="1856600"/>
            <a:ext cx="394789" cy="3704624"/>
          </a:xfrm>
          <a:prstGeom prst="curvedLeftArrow">
            <a:avLst>
              <a:gd name="adj1" fmla="val 67148"/>
              <a:gd name="adj2" fmla="val 253815"/>
              <a:gd name="adj3" fmla="val 33319"/>
            </a:avLst>
          </a:prstGeom>
          <a:solidFill>
            <a:srgbClr val="FF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mn-lt"/>
              <a:ea typeface="+mn-ea"/>
              <a:cs typeface="+mn-ea"/>
              <a:sym typeface="+mn-lt"/>
            </a:endParaRPr>
          </a:p>
        </p:txBody>
      </p:sp>
      <p:sp>
        <p:nvSpPr>
          <p:cNvPr id="95" name="Text Box 58">
            <a:extLst>
              <a:ext uri="{FF2B5EF4-FFF2-40B4-BE49-F238E27FC236}">
                <a16:creationId xmlns:a16="http://schemas.microsoft.com/office/drawing/2014/main" id="{F6B11352-46B5-4EB6-B024-8A294284E0B3}"/>
              </a:ext>
            </a:extLst>
          </p:cNvPr>
          <p:cNvSpPr txBox="1">
            <a:spLocks noChangeArrowheads="1"/>
          </p:cNvSpPr>
          <p:nvPr/>
        </p:nvSpPr>
        <p:spPr bwMode="auto">
          <a:xfrm>
            <a:off x="2751658" y="5273799"/>
            <a:ext cx="3754209"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200" b="1" dirty="0">
                <a:solidFill>
                  <a:srgbClr val="000000"/>
                </a:solidFill>
                <a:latin typeface="+mn-lt"/>
                <a:ea typeface="+mn-ea"/>
                <a:cs typeface="+mn-ea"/>
                <a:sym typeface="+mn-lt"/>
              </a:rPr>
              <a:t>最短路径的前驱顶点数组</a:t>
            </a:r>
            <a:r>
              <a:rPr lang="en-US" altLang="zh-CN" sz="2200" b="1" dirty="0">
                <a:solidFill>
                  <a:srgbClr val="000000"/>
                </a:solidFill>
                <a:latin typeface="+mn-lt"/>
                <a:ea typeface="+mn-ea"/>
                <a:cs typeface="+mn-ea"/>
                <a:sym typeface="+mn-lt"/>
              </a:rPr>
              <a:t>P</a:t>
            </a:r>
            <a:r>
              <a:rPr lang="zh-CN" altLang="en-US" sz="2200" b="1" dirty="0">
                <a:solidFill>
                  <a:srgbClr val="000000"/>
                </a:solidFill>
                <a:latin typeface="+mn-lt"/>
                <a:ea typeface="+mn-ea"/>
                <a:cs typeface="+mn-ea"/>
                <a:sym typeface="+mn-lt"/>
              </a:rPr>
              <a:t>：</a:t>
            </a:r>
          </a:p>
        </p:txBody>
      </p:sp>
      <p:sp>
        <p:nvSpPr>
          <p:cNvPr id="96" name="Text Box 59">
            <a:extLst>
              <a:ext uri="{FF2B5EF4-FFF2-40B4-BE49-F238E27FC236}">
                <a16:creationId xmlns:a16="http://schemas.microsoft.com/office/drawing/2014/main" id="{A5EAB63F-11EA-4636-B1DB-B3C8F428F7E6}"/>
              </a:ext>
            </a:extLst>
          </p:cNvPr>
          <p:cNvSpPr txBox="1">
            <a:spLocks noChangeArrowheads="1"/>
          </p:cNvSpPr>
          <p:nvPr/>
        </p:nvSpPr>
        <p:spPr bwMode="auto">
          <a:xfrm>
            <a:off x="3911717" y="4426435"/>
            <a:ext cx="2699789"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200" b="1" dirty="0">
                <a:solidFill>
                  <a:srgbClr val="000000"/>
                </a:solidFill>
                <a:latin typeface="+mn-lt"/>
                <a:ea typeface="+mn-ea"/>
                <a:cs typeface="+mn-ea"/>
                <a:sym typeface="+mn-lt"/>
              </a:rPr>
              <a:t>最短路径数组</a:t>
            </a:r>
            <a:r>
              <a:rPr lang="en-US" altLang="zh-CN" sz="2200" b="1" dirty="0">
                <a:solidFill>
                  <a:srgbClr val="000000"/>
                </a:solidFill>
                <a:latin typeface="+mn-lt"/>
                <a:ea typeface="+mn-ea"/>
                <a:cs typeface="+mn-ea"/>
                <a:sym typeface="+mn-lt"/>
              </a:rPr>
              <a:t>D</a:t>
            </a:r>
            <a:r>
              <a:rPr lang="zh-CN" altLang="en-US" sz="2200" b="1" dirty="0">
                <a:solidFill>
                  <a:srgbClr val="000000"/>
                </a:solidFill>
                <a:latin typeface="+mn-lt"/>
                <a:ea typeface="+mn-ea"/>
                <a:cs typeface="+mn-ea"/>
                <a:sym typeface="+mn-lt"/>
              </a:rPr>
              <a:t>：</a:t>
            </a:r>
          </a:p>
        </p:txBody>
      </p:sp>
      <p:sp>
        <p:nvSpPr>
          <p:cNvPr id="97" name="Text Box 60">
            <a:extLst>
              <a:ext uri="{FF2B5EF4-FFF2-40B4-BE49-F238E27FC236}">
                <a16:creationId xmlns:a16="http://schemas.microsoft.com/office/drawing/2014/main" id="{78C0CBAE-C577-47F7-9C65-27F8CD109287}"/>
              </a:ext>
            </a:extLst>
          </p:cNvPr>
          <p:cNvSpPr txBox="1">
            <a:spLocks noChangeArrowheads="1"/>
          </p:cNvSpPr>
          <p:nvPr/>
        </p:nvSpPr>
        <p:spPr bwMode="auto">
          <a:xfrm>
            <a:off x="10969847" y="2761123"/>
            <a:ext cx="545599"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000" b="1" dirty="0">
                <a:solidFill>
                  <a:srgbClr val="FF0000"/>
                </a:solidFill>
                <a:latin typeface="+mn-lt"/>
                <a:ea typeface="+mn-ea"/>
                <a:cs typeface="+mn-ea"/>
                <a:sym typeface="+mn-lt"/>
              </a:rPr>
              <a:t>初始化</a:t>
            </a:r>
          </a:p>
        </p:txBody>
      </p:sp>
      <p:sp>
        <p:nvSpPr>
          <p:cNvPr id="98" name="Text Box 61">
            <a:extLst>
              <a:ext uri="{FF2B5EF4-FFF2-40B4-BE49-F238E27FC236}">
                <a16:creationId xmlns:a16="http://schemas.microsoft.com/office/drawing/2014/main" id="{CAEC0C1B-4F0B-4574-848E-1DB90082F612}"/>
              </a:ext>
            </a:extLst>
          </p:cNvPr>
          <p:cNvSpPr txBox="1">
            <a:spLocks noChangeArrowheads="1"/>
          </p:cNvSpPr>
          <p:nvPr/>
        </p:nvSpPr>
        <p:spPr bwMode="auto">
          <a:xfrm>
            <a:off x="6306109" y="3915243"/>
            <a:ext cx="3996932"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   0      </a:t>
            </a:r>
            <a:r>
              <a:rPr lang="en-US" altLang="zh-CN" sz="2000" b="1" dirty="0">
                <a:solidFill>
                  <a:srgbClr val="000000"/>
                </a:solidFill>
                <a:latin typeface="+mn-lt"/>
                <a:ea typeface="+mn-ea"/>
                <a:cs typeface="+mn-ea"/>
                <a:sym typeface="+mn-lt"/>
              </a:rPr>
              <a:t>1        2       3        4       5</a:t>
            </a:r>
          </a:p>
        </p:txBody>
      </p:sp>
      <p:sp>
        <p:nvSpPr>
          <p:cNvPr id="100" name="Oval 3">
            <a:extLst>
              <a:ext uri="{FF2B5EF4-FFF2-40B4-BE49-F238E27FC236}">
                <a16:creationId xmlns:a16="http://schemas.microsoft.com/office/drawing/2014/main" id="{5377AFE7-EC01-4F7D-8E3D-897609F9066E}"/>
              </a:ext>
            </a:extLst>
          </p:cNvPr>
          <p:cNvSpPr>
            <a:spLocks noChangeArrowheads="1"/>
          </p:cNvSpPr>
          <p:nvPr/>
        </p:nvSpPr>
        <p:spPr bwMode="auto">
          <a:xfrm>
            <a:off x="2377108" y="3793244"/>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V2</a:t>
            </a:r>
            <a:endParaRPr lang="en-US" altLang="zh-CN" sz="2000" b="1" kern="0" noProof="1">
              <a:solidFill>
                <a:srgbClr val="000000"/>
              </a:solidFill>
              <a:latin typeface="+mn-lt"/>
              <a:ea typeface="+mn-ea"/>
              <a:cs typeface="+mn-ea"/>
              <a:sym typeface="+mn-lt"/>
            </a:endParaRPr>
          </a:p>
        </p:txBody>
      </p:sp>
      <p:sp>
        <p:nvSpPr>
          <p:cNvPr id="101" name="Oval 4">
            <a:extLst>
              <a:ext uri="{FF2B5EF4-FFF2-40B4-BE49-F238E27FC236}">
                <a16:creationId xmlns:a16="http://schemas.microsoft.com/office/drawing/2014/main" id="{91AD4B8B-5DD1-411B-BBB9-A293CDEB035A}"/>
              </a:ext>
            </a:extLst>
          </p:cNvPr>
          <p:cNvSpPr>
            <a:spLocks noChangeArrowheads="1"/>
          </p:cNvSpPr>
          <p:nvPr/>
        </p:nvSpPr>
        <p:spPr bwMode="auto">
          <a:xfrm>
            <a:off x="1400459" y="2069663"/>
            <a:ext cx="305203" cy="331458"/>
          </a:xfrm>
          <a:prstGeom prst="ellipse">
            <a:avLst/>
          </a:prstGeom>
          <a:solidFill>
            <a:srgbClr val="FF3399"/>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V0</a:t>
            </a:r>
            <a:endParaRPr lang="en-US" altLang="zh-CN" sz="2000" b="1" kern="0" noProof="1">
              <a:solidFill>
                <a:srgbClr val="000000"/>
              </a:solidFill>
              <a:latin typeface="+mn-lt"/>
              <a:ea typeface="+mn-ea"/>
              <a:cs typeface="+mn-ea"/>
              <a:sym typeface="+mn-lt"/>
            </a:endParaRPr>
          </a:p>
        </p:txBody>
      </p:sp>
      <p:sp>
        <p:nvSpPr>
          <p:cNvPr id="102" name="Oval 5">
            <a:extLst>
              <a:ext uri="{FF2B5EF4-FFF2-40B4-BE49-F238E27FC236}">
                <a16:creationId xmlns:a16="http://schemas.microsoft.com/office/drawing/2014/main" id="{2CCE3EA8-09D8-43F1-92C9-450622A87FB6}"/>
              </a:ext>
            </a:extLst>
          </p:cNvPr>
          <p:cNvSpPr>
            <a:spLocks noChangeArrowheads="1"/>
          </p:cNvSpPr>
          <p:nvPr/>
        </p:nvSpPr>
        <p:spPr bwMode="auto">
          <a:xfrm>
            <a:off x="3292716" y="2997745"/>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V3</a:t>
            </a:r>
            <a:endParaRPr lang="en-US" altLang="zh-CN" sz="2000" b="1" kern="0" noProof="1">
              <a:solidFill>
                <a:srgbClr val="000000"/>
              </a:solidFill>
              <a:latin typeface="+mn-lt"/>
              <a:ea typeface="+mn-ea"/>
              <a:cs typeface="+mn-ea"/>
              <a:sym typeface="+mn-lt"/>
            </a:endParaRPr>
          </a:p>
        </p:txBody>
      </p:sp>
      <p:sp>
        <p:nvSpPr>
          <p:cNvPr id="103" name="Oval 6">
            <a:extLst>
              <a:ext uri="{FF2B5EF4-FFF2-40B4-BE49-F238E27FC236}">
                <a16:creationId xmlns:a16="http://schemas.microsoft.com/office/drawing/2014/main" id="{01904A2F-D65F-4A73-8549-1BD9D7FDBDD7}"/>
              </a:ext>
            </a:extLst>
          </p:cNvPr>
          <p:cNvSpPr>
            <a:spLocks noChangeArrowheads="1"/>
          </p:cNvSpPr>
          <p:nvPr/>
        </p:nvSpPr>
        <p:spPr bwMode="auto">
          <a:xfrm>
            <a:off x="1400459" y="2997745"/>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V1</a:t>
            </a:r>
            <a:endParaRPr lang="en-US" altLang="zh-CN" sz="2000" b="1" kern="0" noProof="1">
              <a:solidFill>
                <a:srgbClr val="000000"/>
              </a:solidFill>
              <a:latin typeface="+mn-lt"/>
              <a:ea typeface="+mn-ea"/>
              <a:cs typeface="+mn-ea"/>
              <a:sym typeface="+mn-lt"/>
            </a:endParaRPr>
          </a:p>
        </p:txBody>
      </p:sp>
      <p:sp>
        <p:nvSpPr>
          <p:cNvPr id="104" name="Oval 7">
            <a:extLst>
              <a:ext uri="{FF2B5EF4-FFF2-40B4-BE49-F238E27FC236}">
                <a16:creationId xmlns:a16="http://schemas.microsoft.com/office/drawing/2014/main" id="{F861A930-78E3-40B3-8571-3B0377A76280}"/>
              </a:ext>
            </a:extLst>
          </p:cNvPr>
          <p:cNvSpPr>
            <a:spLocks noChangeArrowheads="1"/>
          </p:cNvSpPr>
          <p:nvPr/>
        </p:nvSpPr>
        <p:spPr bwMode="auto">
          <a:xfrm>
            <a:off x="2377108" y="1274164"/>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000" b="1" kern="0" dirty="0">
                <a:solidFill>
                  <a:srgbClr val="000000"/>
                </a:solidFill>
                <a:latin typeface="+mn-lt"/>
                <a:ea typeface="+mn-ea"/>
                <a:cs typeface="+mn-ea"/>
                <a:sym typeface="+mn-lt"/>
              </a:rPr>
              <a:t>V5</a:t>
            </a:r>
            <a:endParaRPr lang="en-US" altLang="zh-CN" sz="2000" b="1" kern="0" noProof="1">
              <a:solidFill>
                <a:srgbClr val="000000"/>
              </a:solidFill>
              <a:latin typeface="+mn-lt"/>
              <a:ea typeface="+mn-ea"/>
              <a:cs typeface="+mn-ea"/>
              <a:sym typeface="+mn-lt"/>
            </a:endParaRPr>
          </a:p>
        </p:txBody>
      </p:sp>
      <p:sp>
        <p:nvSpPr>
          <p:cNvPr id="105" name="Oval 8">
            <a:extLst>
              <a:ext uri="{FF2B5EF4-FFF2-40B4-BE49-F238E27FC236}">
                <a16:creationId xmlns:a16="http://schemas.microsoft.com/office/drawing/2014/main" id="{16E669B1-A24C-48B4-B518-6224D166E7D5}"/>
              </a:ext>
            </a:extLst>
          </p:cNvPr>
          <p:cNvSpPr>
            <a:spLocks noChangeArrowheads="1"/>
          </p:cNvSpPr>
          <p:nvPr/>
        </p:nvSpPr>
        <p:spPr bwMode="auto">
          <a:xfrm>
            <a:off x="3292716" y="2069663"/>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V4</a:t>
            </a:r>
            <a:endParaRPr lang="en-US" altLang="zh-CN" sz="2000" b="1" kern="0" noProof="1">
              <a:solidFill>
                <a:srgbClr val="000000"/>
              </a:solidFill>
              <a:latin typeface="+mn-lt"/>
              <a:ea typeface="+mn-ea"/>
              <a:cs typeface="+mn-ea"/>
              <a:sym typeface="+mn-lt"/>
            </a:endParaRPr>
          </a:p>
        </p:txBody>
      </p:sp>
      <p:sp>
        <p:nvSpPr>
          <p:cNvPr id="106" name="Line 9">
            <a:extLst>
              <a:ext uri="{FF2B5EF4-FFF2-40B4-BE49-F238E27FC236}">
                <a16:creationId xmlns:a16="http://schemas.microsoft.com/office/drawing/2014/main" id="{B7CE6A65-20C1-408B-ADE3-E639BFD2E0EF}"/>
              </a:ext>
            </a:extLst>
          </p:cNvPr>
          <p:cNvSpPr>
            <a:spLocks noChangeShapeType="1"/>
          </p:cNvSpPr>
          <p:nvPr/>
        </p:nvSpPr>
        <p:spPr bwMode="auto">
          <a:xfrm>
            <a:off x="1705662" y="2268538"/>
            <a:ext cx="158705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07" name="Line 10">
            <a:extLst>
              <a:ext uri="{FF2B5EF4-FFF2-40B4-BE49-F238E27FC236}">
                <a16:creationId xmlns:a16="http://schemas.microsoft.com/office/drawing/2014/main" id="{2EF18E6E-EF1C-49BB-BBD9-5A7D024274D9}"/>
              </a:ext>
            </a:extLst>
          </p:cNvPr>
          <p:cNvSpPr>
            <a:spLocks noChangeShapeType="1"/>
          </p:cNvSpPr>
          <p:nvPr/>
        </p:nvSpPr>
        <p:spPr bwMode="auto">
          <a:xfrm flipV="1">
            <a:off x="2682311" y="3262911"/>
            <a:ext cx="671446" cy="596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08" name="Line 11">
            <a:extLst>
              <a:ext uri="{FF2B5EF4-FFF2-40B4-BE49-F238E27FC236}">
                <a16:creationId xmlns:a16="http://schemas.microsoft.com/office/drawing/2014/main" id="{1F894C76-C5EF-4241-8748-D69B31CB31E5}"/>
              </a:ext>
            </a:extLst>
          </p:cNvPr>
          <p:cNvSpPr>
            <a:spLocks noChangeShapeType="1"/>
          </p:cNvSpPr>
          <p:nvPr/>
        </p:nvSpPr>
        <p:spPr bwMode="auto">
          <a:xfrm>
            <a:off x="1705662" y="3262911"/>
            <a:ext cx="732487" cy="59662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09" name="Line 12">
            <a:extLst>
              <a:ext uri="{FF2B5EF4-FFF2-40B4-BE49-F238E27FC236}">
                <a16:creationId xmlns:a16="http://schemas.microsoft.com/office/drawing/2014/main" id="{69E58B2A-87A1-44A5-99FF-D6C495096F30}"/>
              </a:ext>
            </a:extLst>
          </p:cNvPr>
          <p:cNvSpPr>
            <a:spLocks noChangeShapeType="1"/>
          </p:cNvSpPr>
          <p:nvPr/>
        </p:nvSpPr>
        <p:spPr bwMode="auto">
          <a:xfrm>
            <a:off x="1644621" y="2334829"/>
            <a:ext cx="854568" cy="14584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0" name="Line 13">
            <a:extLst>
              <a:ext uri="{FF2B5EF4-FFF2-40B4-BE49-F238E27FC236}">
                <a16:creationId xmlns:a16="http://schemas.microsoft.com/office/drawing/2014/main" id="{8341EEA9-BE45-463A-91C8-90EC183F3E1C}"/>
              </a:ext>
            </a:extLst>
          </p:cNvPr>
          <p:cNvSpPr>
            <a:spLocks noChangeShapeType="1"/>
          </p:cNvSpPr>
          <p:nvPr/>
        </p:nvSpPr>
        <p:spPr bwMode="auto">
          <a:xfrm flipV="1">
            <a:off x="1705662" y="1539330"/>
            <a:ext cx="732487" cy="59662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1" name="WordArt 14">
            <a:extLst>
              <a:ext uri="{FF2B5EF4-FFF2-40B4-BE49-F238E27FC236}">
                <a16:creationId xmlns:a16="http://schemas.microsoft.com/office/drawing/2014/main" id="{A504CA28-5813-4911-891C-D4CB85153ABF}"/>
              </a:ext>
            </a:extLst>
          </p:cNvPr>
          <p:cNvSpPr>
            <a:spLocks noChangeArrowheads="1" noChangeShapeType="1" noTextEdit="1"/>
          </p:cNvSpPr>
          <p:nvPr/>
        </p:nvSpPr>
        <p:spPr bwMode="auto">
          <a:xfrm rot="19223365">
            <a:off x="1773378" y="1642942"/>
            <a:ext cx="366243" cy="212685"/>
          </a:xfrm>
          <a:prstGeom prst="rect">
            <a:avLst/>
          </a:prstGeom>
        </p:spPr>
        <p:txBody>
          <a:bodyPr wrap="none" fromWordArt="1">
            <a:prstTxWarp prst="textCanDown">
              <a:avLst>
                <a:gd name="adj" fmla="val 6514"/>
              </a:avLst>
            </a:prstTxWarp>
          </a:bodyPr>
          <a:lstStyle/>
          <a:p>
            <a:pPr algn="ctr" eaLnBrk="0" fontAlgn="base" hangingPunct="0">
              <a:lnSpc>
                <a:spcPct val="130000"/>
              </a:lnSpc>
              <a:spcBef>
                <a:spcPct val="0"/>
              </a:spcBef>
              <a:spcAft>
                <a:spcPct val="0"/>
              </a:spcAft>
            </a:pPr>
            <a:r>
              <a:rPr lang="en-US" altLang="zh-CN" kern="10" dirty="0">
                <a:ln w="3175">
                  <a:solidFill>
                    <a:srgbClr val="000000"/>
                  </a:solidFill>
                  <a:round/>
                  <a:headEnd/>
                  <a:tailEnd/>
                </a:ln>
                <a:solidFill>
                  <a:srgbClr val="000000"/>
                </a:solidFill>
                <a:cs typeface="+mn-ea"/>
                <a:sym typeface="+mn-lt"/>
              </a:rPr>
              <a:t>100</a:t>
            </a:r>
            <a:endParaRPr lang="zh-CN" altLang="en-US" kern="10" dirty="0">
              <a:ln w="3175">
                <a:solidFill>
                  <a:srgbClr val="000000"/>
                </a:solidFill>
                <a:round/>
                <a:headEnd/>
                <a:tailEnd/>
              </a:ln>
              <a:solidFill>
                <a:srgbClr val="000000"/>
              </a:solidFill>
              <a:cs typeface="+mn-ea"/>
              <a:sym typeface="+mn-lt"/>
            </a:endParaRPr>
          </a:p>
        </p:txBody>
      </p:sp>
      <p:sp>
        <p:nvSpPr>
          <p:cNvPr id="112" name="Line 15">
            <a:extLst>
              <a:ext uri="{FF2B5EF4-FFF2-40B4-BE49-F238E27FC236}">
                <a16:creationId xmlns:a16="http://schemas.microsoft.com/office/drawing/2014/main" id="{C72C74BA-A4F5-4063-87E8-9733AEDADA49}"/>
              </a:ext>
            </a:extLst>
          </p:cNvPr>
          <p:cNvSpPr>
            <a:spLocks noChangeShapeType="1"/>
          </p:cNvSpPr>
          <p:nvPr/>
        </p:nvSpPr>
        <p:spPr bwMode="auto">
          <a:xfrm flipH="1" flipV="1">
            <a:off x="2682311" y="1539330"/>
            <a:ext cx="610406" cy="596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3" name="Line 16">
            <a:extLst>
              <a:ext uri="{FF2B5EF4-FFF2-40B4-BE49-F238E27FC236}">
                <a16:creationId xmlns:a16="http://schemas.microsoft.com/office/drawing/2014/main" id="{E445FE03-768E-4169-957E-E5941DD70176}"/>
              </a:ext>
            </a:extLst>
          </p:cNvPr>
          <p:cNvSpPr>
            <a:spLocks noChangeShapeType="1"/>
          </p:cNvSpPr>
          <p:nvPr/>
        </p:nvSpPr>
        <p:spPr bwMode="auto">
          <a:xfrm flipH="1" flipV="1">
            <a:off x="2499189" y="1539330"/>
            <a:ext cx="854568" cy="15247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4" name="Line 17">
            <a:extLst>
              <a:ext uri="{FF2B5EF4-FFF2-40B4-BE49-F238E27FC236}">
                <a16:creationId xmlns:a16="http://schemas.microsoft.com/office/drawing/2014/main" id="{8DF71C65-460F-428C-9E08-5BD290631CE0}"/>
              </a:ext>
            </a:extLst>
          </p:cNvPr>
          <p:cNvSpPr>
            <a:spLocks noChangeShapeType="1"/>
          </p:cNvSpPr>
          <p:nvPr/>
        </p:nvSpPr>
        <p:spPr bwMode="auto">
          <a:xfrm>
            <a:off x="3414797" y="2401121"/>
            <a:ext cx="0" cy="596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5" name="Text Box 18">
            <a:extLst>
              <a:ext uri="{FF2B5EF4-FFF2-40B4-BE49-F238E27FC236}">
                <a16:creationId xmlns:a16="http://schemas.microsoft.com/office/drawing/2014/main" id="{92623414-EC80-4B59-8149-E3EBA252E4D2}"/>
              </a:ext>
            </a:extLst>
          </p:cNvPr>
          <p:cNvSpPr txBox="1">
            <a:spLocks noChangeArrowheads="1"/>
          </p:cNvSpPr>
          <p:nvPr/>
        </p:nvSpPr>
        <p:spPr bwMode="auto">
          <a:xfrm>
            <a:off x="1705662" y="3461786"/>
            <a:ext cx="366243"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5</a:t>
            </a:r>
          </a:p>
        </p:txBody>
      </p:sp>
      <p:sp>
        <p:nvSpPr>
          <p:cNvPr id="116" name="Text Box 19">
            <a:extLst>
              <a:ext uri="{FF2B5EF4-FFF2-40B4-BE49-F238E27FC236}">
                <a16:creationId xmlns:a16="http://schemas.microsoft.com/office/drawing/2014/main" id="{02C60B45-6887-4510-A8AE-2A29753D6953}"/>
              </a:ext>
            </a:extLst>
          </p:cNvPr>
          <p:cNvSpPr txBox="1">
            <a:spLocks noChangeArrowheads="1"/>
          </p:cNvSpPr>
          <p:nvPr/>
        </p:nvSpPr>
        <p:spPr bwMode="auto">
          <a:xfrm>
            <a:off x="2250025" y="1937080"/>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30</a:t>
            </a:r>
          </a:p>
        </p:txBody>
      </p:sp>
      <p:sp>
        <p:nvSpPr>
          <p:cNvPr id="117" name="Text Box 20">
            <a:extLst>
              <a:ext uri="{FF2B5EF4-FFF2-40B4-BE49-F238E27FC236}">
                <a16:creationId xmlns:a16="http://schemas.microsoft.com/office/drawing/2014/main" id="{FF9E3A6E-DF52-4D92-BBCF-C170C56B1D08}"/>
              </a:ext>
            </a:extLst>
          </p:cNvPr>
          <p:cNvSpPr txBox="1">
            <a:spLocks noChangeArrowheads="1"/>
          </p:cNvSpPr>
          <p:nvPr/>
        </p:nvSpPr>
        <p:spPr bwMode="auto">
          <a:xfrm>
            <a:off x="2682311" y="3130328"/>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50</a:t>
            </a:r>
          </a:p>
        </p:txBody>
      </p:sp>
      <p:sp>
        <p:nvSpPr>
          <p:cNvPr id="118" name="Text Box 21">
            <a:extLst>
              <a:ext uri="{FF2B5EF4-FFF2-40B4-BE49-F238E27FC236}">
                <a16:creationId xmlns:a16="http://schemas.microsoft.com/office/drawing/2014/main" id="{3FA7551D-ACC9-4216-B040-71A067785FAE}"/>
              </a:ext>
            </a:extLst>
          </p:cNvPr>
          <p:cNvSpPr txBox="1">
            <a:spLocks noChangeArrowheads="1"/>
          </p:cNvSpPr>
          <p:nvPr/>
        </p:nvSpPr>
        <p:spPr bwMode="auto">
          <a:xfrm>
            <a:off x="2071905" y="2732579"/>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10</a:t>
            </a:r>
          </a:p>
        </p:txBody>
      </p:sp>
      <p:sp>
        <p:nvSpPr>
          <p:cNvPr id="119" name="Text Box 22">
            <a:extLst>
              <a:ext uri="{FF2B5EF4-FFF2-40B4-BE49-F238E27FC236}">
                <a16:creationId xmlns:a16="http://schemas.microsoft.com/office/drawing/2014/main" id="{7E71A686-02BE-4207-8502-7B94915F5B4F}"/>
              </a:ext>
            </a:extLst>
          </p:cNvPr>
          <p:cNvSpPr txBox="1">
            <a:spLocks noChangeArrowheads="1"/>
          </p:cNvSpPr>
          <p:nvPr/>
        </p:nvSpPr>
        <p:spPr bwMode="auto">
          <a:xfrm>
            <a:off x="2743351" y="2467412"/>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10</a:t>
            </a:r>
          </a:p>
        </p:txBody>
      </p:sp>
      <p:sp>
        <p:nvSpPr>
          <p:cNvPr id="120" name="Text Box 23">
            <a:extLst>
              <a:ext uri="{FF2B5EF4-FFF2-40B4-BE49-F238E27FC236}">
                <a16:creationId xmlns:a16="http://schemas.microsoft.com/office/drawing/2014/main" id="{DCAF1330-4B70-4892-B855-5F2711169DD1}"/>
              </a:ext>
            </a:extLst>
          </p:cNvPr>
          <p:cNvSpPr txBox="1">
            <a:spLocks noChangeArrowheads="1"/>
          </p:cNvSpPr>
          <p:nvPr/>
        </p:nvSpPr>
        <p:spPr bwMode="auto">
          <a:xfrm>
            <a:off x="2865432" y="1473039"/>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60</a:t>
            </a:r>
          </a:p>
        </p:txBody>
      </p:sp>
      <p:sp>
        <p:nvSpPr>
          <p:cNvPr id="121" name="Text Box 64">
            <a:extLst>
              <a:ext uri="{FF2B5EF4-FFF2-40B4-BE49-F238E27FC236}">
                <a16:creationId xmlns:a16="http://schemas.microsoft.com/office/drawing/2014/main" id="{10F0A5AB-512D-4B08-AFFA-38D947C21DDA}"/>
              </a:ext>
            </a:extLst>
          </p:cNvPr>
          <p:cNvSpPr txBox="1">
            <a:spLocks noChangeArrowheads="1"/>
          </p:cNvSpPr>
          <p:nvPr/>
        </p:nvSpPr>
        <p:spPr bwMode="auto">
          <a:xfrm>
            <a:off x="3341299" y="2486943"/>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20</a:t>
            </a:r>
          </a:p>
        </p:txBody>
      </p:sp>
      <p:sp>
        <p:nvSpPr>
          <p:cNvPr id="38" name="Text Box 59">
            <a:extLst>
              <a:ext uri="{FF2B5EF4-FFF2-40B4-BE49-F238E27FC236}">
                <a16:creationId xmlns:a16="http://schemas.microsoft.com/office/drawing/2014/main" id="{A5EAB63F-11EA-4636-B1DB-B3C8F428F7E6}"/>
              </a:ext>
            </a:extLst>
          </p:cNvPr>
          <p:cNvSpPr txBox="1">
            <a:spLocks noChangeArrowheads="1"/>
          </p:cNvSpPr>
          <p:nvPr/>
        </p:nvSpPr>
        <p:spPr bwMode="auto">
          <a:xfrm>
            <a:off x="5261611" y="6102708"/>
            <a:ext cx="1206193"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Final</a:t>
            </a:r>
            <a:r>
              <a:rPr lang="zh-CN" altLang="en-US" sz="2200" b="1" dirty="0">
                <a:solidFill>
                  <a:srgbClr val="000000"/>
                </a:solidFill>
                <a:latin typeface="+mn-lt"/>
                <a:ea typeface="+mn-ea"/>
                <a:cs typeface="+mn-ea"/>
                <a:sym typeface="+mn-lt"/>
              </a:rPr>
              <a:t>：</a:t>
            </a:r>
          </a:p>
        </p:txBody>
      </p:sp>
      <p:sp>
        <p:nvSpPr>
          <p:cNvPr id="2" name="文本框 1"/>
          <p:cNvSpPr txBox="1"/>
          <p:nvPr/>
        </p:nvSpPr>
        <p:spPr>
          <a:xfrm>
            <a:off x="6054278" y="6125739"/>
            <a:ext cx="4367179" cy="492443"/>
          </a:xfrm>
          <a:prstGeom prst="rect">
            <a:avLst/>
          </a:prstGeom>
          <a:noFill/>
        </p:spPr>
        <p:txBody>
          <a:bodyPr wrap="square" rtlCol="0">
            <a:spAutoFit/>
          </a:bodyPr>
          <a:lstStyle/>
          <a:p>
            <a:pPr algn="ctr" fontAlgn="base">
              <a:lnSpc>
                <a:spcPct val="130000"/>
              </a:lnSpc>
              <a:spcBef>
                <a:spcPct val="0"/>
              </a:spcBef>
              <a:spcAft>
                <a:spcPct val="0"/>
              </a:spcAft>
              <a:buClr>
                <a:schemeClr val="folHlink"/>
              </a:buClr>
              <a:buSzPct val="60000"/>
            </a:pPr>
            <a:r>
              <a:rPr kumimoji="1" lang="en-US" altLang="zh-CN" sz="2000" b="1" dirty="0">
                <a:solidFill>
                  <a:srgbClr val="FF0000"/>
                </a:solidFill>
                <a:cs typeface="+mn-ea"/>
              </a:rPr>
              <a:t>F       </a:t>
            </a:r>
            <a:r>
              <a:rPr kumimoji="1" lang="en-US" altLang="zh-CN" sz="2000" b="1" dirty="0" err="1">
                <a:solidFill>
                  <a:srgbClr val="FF0000"/>
                </a:solidFill>
                <a:cs typeface="+mn-ea"/>
              </a:rPr>
              <a:t>F</a:t>
            </a:r>
            <a:r>
              <a:rPr kumimoji="1" lang="en-US" altLang="zh-CN" sz="2000" b="1" dirty="0">
                <a:solidFill>
                  <a:srgbClr val="FF0000"/>
                </a:solidFill>
                <a:cs typeface="+mn-ea"/>
              </a:rPr>
              <a:t>       </a:t>
            </a:r>
            <a:r>
              <a:rPr kumimoji="1" lang="en-US" altLang="zh-CN" sz="2000" b="1" dirty="0" err="1">
                <a:solidFill>
                  <a:srgbClr val="FF0000"/>
                </a:solidFill>
                <a:cs typeface="+mn-ea"/>
              </a:rPr>
              <a:t>F</a:t>
            </a:r>
            <a:r>
              <a:rPr kumimoji="1" lang="en-US" altLang="zh-CN" sz="2000" b="1" dirty="0">
                <a:solidFill>
                  <a:srgbClr val="FF0000"/>
                </a:solidFill>
                <a:cs typeface="+mn-ea"/>
              </a:rPr>
              <a:t>        </a:t>
            </a:r>
            <a:r>
              <a:rPr kumimoji="1" lang="en-US" altLang="zh-CN" sz="2000" b="1" dirty="0" err="1">
                <a:solidFill>
                  <a:srgbClr val="FF0000"/>
                </a:solidFill>
                <a:cs typeface="+mn-ea"/>
              </a:rPr>
              <a:t>F</a:t>
            </a:r>
            <a:r>
              <a:rPr kumimoji="1" lang="en-US" altLang="zh-CN" sz="2000" b="1" dirty="0">
                <a:solidFill>
                  <a:srgbClr val="FF0000"/>
                </a:solidFill>
                <a:cs typeface="+mn-ea"/>
              </a:rPr>
              <a:t>       </a:t>
            </a:r>
            <a:r>
              <a:rPr kumimoji="1" lang="en-US" altLang="zh-CN" sz="2000" b="1" dirty="0" err="1">
                <a:solidFill>
                  <a:srgbClr val="FF0000"/>
                </a:solidFill>
                <a:cs typeface="+mn-ea"/>
              </a:rPr>
              <a:t>F</a:t>
            </a:r>
            <a:r>
              <a:rPr kumimoji="1" lang="en-US" altLang="zh-CN" sz="2000" b="1" dirty="0">
                <a:solidFill>
                  <a:srgbClr val="FF0000"/>
                </a:solidFill>
                <a:cs typeface="+mn-ea"/>
              </a:rPr>
              <a:t>       </a:t>
            </a:r>
            <a:r>
              <a:rPr kumimoji="1" lang="en-US" altLang="zh-CN" sz="2000" b="1" dirty="0" err="1">
                <a:solidFill>
                  <a:srgbClr val="FF0000"/>
                </a:solidFill>
                <a:cs typeface="+mn-ea"/>
              </a:rPr>
              <a:t>F</a:t>
            </a:r>
            <a:endParaRPr kumimoji="1" lang="zh-CN" altLang="zh-CN" sz="2000" b="1" dirty="0">
              <a:solidFill>
                <a:srgbClr val="FF0000"/>
              </a:solidFill>
              <a:cs typeface="+mn-ea"/>
            </a:endParaRPr>
          </a:p>
        </p:txBody>
      </p:sp>
      <p:graphicFrame>
        <p:nvGraphicFramePr>
          <p:cNvPr id="39"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3900065623"/>
              </p:ext>
            </p:extLst>
          </p:nvPr>
        </p:nvGraphicFramePr>
        <p:xfrm>
          <a:off x="6400405" y="5292568"/>
          <a:ext cx="36195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178550352"/>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tblGrid>
              <a:tr h="4572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rgbClr val="FF0000"/>
                          </a:solidFill>
                          <a:effectLst/>
                          <a:latin typeface="+mn-lt"/>
                          <a:ea typeface="+mn-ea"/>
                          <a:cs typeface="+mn-ea"/>
                          <a:sym typeface="+mn-lt"/>
                        </a:rPr>
                        <a:t>V0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rgbClr val="FF0000"/>
                          </a:solidFill>
                          <a:effectLst/>
                          <a:latin typeface="+mn-lt"/>
                          <a:ea typeface="+mn-ea"/>
                          <a:cs typeface="+mn-ea"/>
                          <a:sym typeface="+mn-lt"/>
                        </a:rPr>
                        <a:t>V0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rgbClr val="FF0000"/>
                          </a:solidFill>
                          <a:effectLst/>
                          <a:latin typeface="+mn-lt"/>
                          <a:ea typeface="+mn-ea"/>
                          <a:cs typeface="+mn-ea"/>
                          <a:sym typeface="+mn-lt"/>
                        </a:rPr>
                        <a:t>V0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rgbClr val="FF0000"/>
                          </a:solidFill>
                          <a:effectLst/>
                          <a:latin typeface="+mn-lt"/>
                          <a:ea typeface="+mn-ea"/>
                          <a:cs typeface="+mn-ea"/>
                          <a:sym typeface="+mn-lt"/>
                        </a:rPr>
                        <a:t>V0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rgbClr val="FF0000"/>
                          </a:solidFill>
                          <a:effectLst/>
                          <a:latin typeface="+mn-lt"/>
                          <a:ea typeface="+mn-ea"/>
                          <a:cs typeface="+mn-ea"/>
                          <a:sym typeface="+mn-lt"/>
                        </a:rPr>
                        <a:t>V0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rgbClr val="FF0000"/>
                          </a:solidFill>
                          <a:effectLst/>
                          <a:latin typeface="+mn-lt"/>
                          <a:ea typeface="+mn-ea"/>
                          <a:cs typeface="+mn-ea"/>
                          <a:sym typeface="+mn-lt"/>
                        </a:rPr>
                        <a:t>V0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0"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1093173687"/>
              </p:ext>
            </p:extLst>
          </p:nvPr>
        </p:nvGraphicFramePr>
        <p:xfrm>
          <a:off x="6400405" y="6140334"/>
          <a:ext cx="36195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178550352"/>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tblGrid>
              <a:tr h="457200">
                <a:tc>
                  <a:txBody>
                    <a:bodyPr/>
                    <a:lstStyle/>
                    <a:p>
                      <a:endParaRPr lang="zh-CN" altLang="en-US" dirty="0"/>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altLang="zh-CN" dirty="0"/>
                        <a:t> </a:t>
                      </a:r>
                      <a:endParaRPr lang="zh-CN" altLang="en-US" dirty="0"/>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3" name="文本框 42"/>
          <p:cNvSpPr txBox="1"/>
          <p:nvPr/>
        </p:nvSpPr>
        <p:spPr>
          <a:xfrm>
            <a:off x="6054278" y="6125544"/>
            <a:ext cx="4367179" cy="492443"/>
          </a:xfrm>
          <a:prstGeom prst="rect">
            <a:avLst/>
          </a:prstGeom>
          <a:noFill/>
        </p:spPr>
        <p:txBody>
          <a:bodyPr wrap="square" rtlCol="0">
            <a:spAutoFit/>
          </a:bodyPr>
          <a:lstStyle/>
          <a:p>
            <a:pPr algn="ctr" fontAlgn="base">
              <a:lnSpc>
                <a:spcPct val="130000"/>
              </a:lnSpc>
              <a:spcBef>
                <a:spcPct val="0"/>
              </a:spcBef>
              <a:spcAft>
                <a:spcPct val="0"/>
              </a:spcAft>
              <a:buClr>
                <a:schemeClr val="folHlink"/>
              </a:buClr>
              <a:buSzPct val="60000"/>
            </a:pPr>
            <a:r>
              <a:rPr kumimoji="1" lang="en-US" altLang="zh-CN" sz="2000" b="1" dirty="0">
                <a:solidFill>
                  <a:srgbClr val="FF0000"/>
                </a:solidFill>
                <a:cs typeface="+mn-ea"/>
              </a:rPr>
              <a:t>T       F       </a:t>
            </a:r>
            <a:r>
              <a:rPr kumimoji="1" lang="en-US" altLang="zh-CN" sz="2000" b="1" dirty="0" err="1">
                <a:solidFill>
                  <a:srgbClr val="FF0000"/>
                </a:solidFill>
                <a:cs typeface="+mn-ea"/>
              </a:rPr>
              <a:t>F</a:t>
            </a:r>
            <a:r>
              <a:rPr kumimoji="1" lang="en-US" altLang="zh-CN" sz="2000" b="1" dirty="0">
                <a:solidFill>
                  <a:srgbClr val="FF0000"/>
                </a:solidFill>
                <a:cs typeface="+mn-ea"/>
              </a:rPr>
              <a:t>        </a:t>
            </a:r>
            <a:r>
              <a:rPr kumimoji="1" lang="en-US" altLang="zh-CN" sz="2000" b="1" dirty="0" err="1">
                <a:solidFill>
                  <a:srgbClr val="FF0000"/>
                </a:solidFill>
                <a:cs typeface="+mn-ea"/>
              </a:rPr>
              <a:t>F</a:t>
            </a:r>
            <a:r>
              <a:rPr kumimoji="1" lang="en-US" altLang="zh-CN" sz="2000" b="1" dirty="0">
                <a:solidFill>
                  <a:srgbClr val="FF0000"/>
                </a:solidFill>
                <a:cs typeface="+mn-ea"/>
              </a:rPr>
              <a:t>       </a:t>
            </a:r>
            <a:r>
              <a:rPr kumimoji="1" lang="en-US" altLang="zh-CN" sz="2000" b="1" dirty="0" err="1">
                <a:solidFill>
                  <a:srgbClr val="FF0000"/>
                </a:solidFill>
                <a:cs typeface="+mn-ea"/>
              </a:rPr>
              <a:t>F</a:t>
            </a:r>
            <a:r>
              <a:rPr kumimoji="1" lang="en-US" altLang="zh-CN" sz="2000" b="1" dirty="0">
                <a:solidFill>
                  <a:srgbClr val="FF0000"/>
                </a:solidFill>
                <a:cs typeface="+mn-ea"/>
              </a:rPr>
              <a:t>       </a:t>
            </a:r>
            <a:r>
              <a:rPr kumimoji="1" lang="en-US" altLang="zh-CN" sz="2000" b="1" dirty="0" err="1">
                <a:solidFill>
                  <a:srgbClr val="FF0000"/>
                </a:solidFill>
                <a:cs typeface="+mn-ea"/>
              </a:rPr>
              <a:t>F</a:t>
            </a:r>
            <a:endParaRPr kumimoji="1" lang="zh-CN" altLang="zh-CN" sz="2000" b="1" dirty="0">
              <a:solidFill>
                <a:srgbClr val="FF0000"/>
              </a:solidFill>
              <a:cs typeface="+mn-ea"/>
            </a:endParaRPr>
          </a:p>
        </p:txBody>
      </p:sp>
    </p:spTree>
    <p:extLst>
      <p:ext uri="{BB962C8B-B14F-4D97-AF65-F5344CB8AC3E}">
        <p14:creationId xmlns:p14="http://schemas.microsoft.com/office/powerpoint/2010/main" val="18318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subTnLst>
                                    <p:animClr clrSpc="rgb" dir="cw">
                                      <p:cBhvr override="childStyle">
                                        <p:cTn dur="1" fill="hold" display="0" masterRel="nextClick" afterEffect="1"/>
                                        <p:tgtEl>
                                          <p:spTgt spid="2"/>
                                        </p:tgtEl>
                                        <p:attrNameLst>
                                          <p:attrName>ppt_c</p:attrName>
                                        </p:attrNameLst>
                                      </p:cBhvr>
                                      <p:to>
                                        <a:schemeClr val="bg1"/>
                                      </p:to>
                                    </p:animClr>
                                  </p:sub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subTnLst>
                                    <p:animClr clrSpc="rgb" dir="cw">
                                      <p:cBhvr override="childStyle">
                                        <p:cTn dur="1" fill="hold" display="0" masterRel="nextClick" afterEffect="1"/>
                                        <p:tgtEl>
                                          <p:spTgt spid="43"/>
                                        </p:tgtEl>
                                        <p:attrNameLst>
                                          <p:attrName>ppt_c</p:attrName>
                                        </p:attrNameLst>
                                      </p:cBhvr>
                                      <p:to>
                                        <a:schemeClr val="bg1"/>
                                      </p:to>
                                    </p:animClr>
                                  </p:subTnLst>
                                </p:cTn>
                              </p:par>
                              <p:par>
                                <p:cTn id="47" presetID="1" presetClass="exit" presetSubtype="0" fill="hold" grpId="1" nodeType="withEffect">
                                  <p:stCondLst>
                                    <p:cond delay="0"/>
                                  </p:stCondLst>
                                  <p:childTnLst>
                                    <p:set>
                                      <p:cBhvr>
                                        <p:cTn id="48"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animBg="1"/>
      <p:bldP spid="92" grpId="0"/>
      <p:bldP spid="93" grpId="0"/>
      <p:bldP spid="94" grpId="0" animBg="1"/>
      <p:bldP spid="95" grpId="0"/>
      <p:bldP spid="96" grpId="0"/>
      <p:bldP spid="97" grpId="0"/>
      <p:bldP spid="98" grpId="0"/>
      <p:bldP spid="38" grpId="0"/>
      <p:bldP spid="2" grpId="0"/>
      <p:bldP spid="2" grpId="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209074211"/>
              </p:ext>
            </p:extLst>
          </p:nvPr>
        </p:nvGraphicFramePr>
        <p:xfrm>
          <a:off x="6086896" y="5304124"/>
          <a:ext cx="36195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178550352"/>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tblGrid>
              <a:tr h="4572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rgbClr val="FF0000"/>
                          </a:solidFill>
                          <a:effectLst/>
                          <a:latin typeface="+mn-lt"/>
                          <a:ea typeface="+mn-ea"/>
                          <a:cs typeface="+mn-ea"/>
                          <a:sym typeface="+mn-lt"/>
                        </a:rPr>
                        <a:t>V0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rgbClr val="FF0000"/>
                          </a:solidFill>
                          <a:effectLst/>
                          <a:latin typeface="+mn-lt"/>
                          <a:ea typeface="+mn-ea"/>
                          <a:cs typeface="+mn-ea"/>
                          <a:sym typeface="+mn-lt"/>
                        </a:rPr>
                        <a:t>V0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rgbClr val="FF0000"/>
                          </a:solidFill>
                          <a:effectLst/>
                          <a:latin typeface="+mn-lt"/>
                          <a:ea typeface="+mn-ea"/>
                          <a:cs typeface="+mn-ea"/>
                          <a:sym typeface="+mn-lt"/>
                        </a:rPr>
                        <a:t>V0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rgbClr val="FF0000"/>
                          </a:solidFill>
                          <a:effectLst/>
                          <a:latin typeface="+mn-lt"/>
                          <a:ea typeface="+mn-ea"/>
                          <a:cs typeface="+mn-ea"/>
                          <a:sym typeface="+mn-lt"/>
                        </a:rPr>
                        <a:t>V0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rgbClr val="FF0000"/>
                          </a:solidFill>
                          <a:effectLst/>
                          <a:latin typeface="+mn-lt"/>
                          <a:ea typeface="+mn-ea"/>
                          <a:cs typeface="+mn-ea"/>
                          <a:sym typeface="+mn-lt"/>
                        </a:rPr>
                        <a:t>V0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kern="1200" cap="none" normalizeH="0" baseline="0" dirty="0">
                          <a:ln>
                            <a:noFill/>
                          </a:ln>
                          <a:solidFill>
                            <a:srgbClr val="FF0000"/>
                          </a:solidFill>
                          <a:effectLst/>
                          <a:latin typeface="+mn-lt"/>
                          <a:ea typeface="+mn-ea"/>
                          <a:cs typeface="+mn-ea"/>
                          <a:sym typeface="+mn-lt"/>
                        </a:rPr>
                        <a:t>V0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1" name="矩形 60"/>
          <p:cNvSpPr/>
          <p:nvPr/>
        </p:nvSpPr>
        <p:spPr>
          <a:xfrm>
            <a:off x="7882070" y="5279439"/>
            <a:ext cx="622890" cy="512365"/>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281239" y="4499263"/>
            <a:ext cx="615407" cy="441435"/>
          </a:xfrm>
          <a:prstGeom prst="rect">
            <a:avLst/>
          </a:prstGeom>
          <a:solidFill>
            <a:srgbClr val="FFCCFF"/>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Text Box 24">
            <a:extLst>
              <a:ext uri="{FF2B5EF4-FFF2-40B4-BE49-F238E27FC236}">
                <a16:creationId xmlns:a16="http://schemas.microsoft.com/office/drawing/2014/main" id="{5C4822DE-4B00-4DB5-B48D-7CF62F03C2B0}"/>
              </a:ext>
            </a:extLst>
          </p:cNvPr>
          <p:cNvSpPr txBox="1">
            <a:spLocks noChangeArrowheads="1"/>
          </p:cNvSpPr>
          <p:nvPr/>
        </p:nvSpPr>
        <p:spPr bwMode="auto">
          <a:xfrm>
            <a:off x="1078947" y="97060"/>
            <a:ext cx="4427538" cy="5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Dijkstra</a:t>
            </a:r>
            <a:r>
              <a:rPr lang="zh-CN" altLang="en-US" sz="2400" b="1" dirty="0">
                <a:solidFill>
                  <a:srgbClr val="000000"/>
                </a:solidFill>
                <a:latin typeface="+mn-lt"/>
                <a:ea typeface="+mn-ea"/>
                <a:cs typeface="+mn-ea"/>
                <a:sym typeface="+mn-lt"/>
              </a:rPr>
              <a:t>路径长度递增法：</a:t>
            </a:r>
          </a:p>
        </p:txBody>
      </p:sp>
      <p:graphicFrame>
        <p:nvGraphicFramePr>
          <p:cNvPr id="88"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2906238321"/>
              </p:ext>
            </p:extLst>
          </p:nvPr>
        </p:nvGraphicFramePr>
        <p:xfrm>
          <a:off x="6097855" y="4483916"/>
          <a:ext cx="36195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178550352"/>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tblGrid>
              <a:tr h="4572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tabLst/>
                        <a:defRPr/>
                      </a:pPr>
                      <a:r>
                        <a:rPr kumimoji="1" lang="en-US" altLang="zh-CN" sz="2000" b="1" i="0" u="none" strike="noStrike" kern="1200" cap="none" normalizeH="0" baseline="0" dirty="0">
                          <a:ln>
                            <a:noFill/>
                          </a:ln>
                          <a:solidFill>
                            <a:srgbClr val="FF0000"/>
                          </a:solidFill>
                          <a:effectLst/>
                          <a:latin typeface="Tahoma"/>
                          <a:ea typeface="宋体"/>
                          <a:cs typeface="+mn-ea"/>
                          <a:sym typeface="+mn-lt"/>
                        </a:rPr>
                        <a:t>∞</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tabLst/>
                        <a:defRPr/>
                      </a:pPr>
                      <a:r>
                        <a:rPr kumimoji="1" lang="en-US" altLang="zh-CN" sz="2000" b="1" i="0" u="none" strike="noStrike" kern="1200" cap="none" normalizeH="0" baseline="0" dirty="0">
                          <a:ln>
                            <a:noFill/>
                          </a:ln>
                          <a:solidFill>
                            <a:srgbClr val="FF0000"/>
                          </a:solidFill>
                          <a:effectLst/>
                          <a:latin typeface="Tahoma"/>
                          <a:ea typeface="宋体"/>
                          <a:cs typeface="+mn-ea"/>
                          <a:sym typeface="+mn-lt"/>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100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0" name="Text Box 53">
            <a:extLst>
              <a:ext uri="{FF2B5EF4-FFF2-40B4-BE49-F238E27FC236}">
                <a16:creationId xmlns:a16="http://schemas.microsoft.com/office/drawing/2014/main" id="{0C5ADE7D-F561-4069-9E16-E8952F67EF92}"/>
              </a:ext>
            </a:extLst>
          </p:cNvPr>
          <p:cNvSpPr txBox="1">
            <a:spLocks noChangeArrowheads="1"/>
          </p:cNvSpPr>
          <p:nvPr/>
        </p:nvSpPr>
        <p:spPr bwMode="auto">
          <a:xfrm>
            <a:off x="6317575" y="1337875"/>
            <a:ext cx="4038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10</a:t>
            </a:r>
            <a:r>
              <a:rPr lang="en-US" altLang="zh-CN" sz="2400" b="1" dirty="0">
                <a:latin typeface="+mn-lt"/>
                <a:ea typeface="+mn-ea"/>
                <a:cs typeface="+mn-ea"/>
                <a:sym typeface="+mn-lt"/>
              </a:rPr>
              <a:t>     ∞    30    100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a:t>
            </a:r>
            <a:r>
              <a:rPr lang="en-US" altLang="zh-CN" sz="2400" b="1" dirty="0">
                <a:solidFill>
                  <a:srgbClr val="FFCC00"/>
                </a:solidFill>
                <a:latin typeface="+mn-lt"/>
                <a:ea typeface="+mn-ea"/>
                <a:cs typeface="+mn-ea"/>
                <a:sym typeface="+mn-lt"/>
              </a:rPr>
              <a:t>5</a:t>
            </a:r>
            <a:r>
              <a:rPr lang="en-US" altLang="zh-CN" sz="2400" b="1" dirty="0">
                <a:solidFill>
                  <a:srgbClr val="000000"/>
                </a:solidFill>
                <a:latin typeface="+mn-lt"/>
                <a:ea typeface="+mn-ea"/>
                <a:cs typeface="+mn-ea"/>
                <a:sym typeface="+mn-lt"/>
              </a:rPr>
              <a:t>       ∞     ∞     ∞</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50    ∞     ∞</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     10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   ∞      </a:t>
            </a:r>
            <a:r>
              <a:rPr lang="en-US" altLang="zh-CN" sz="2400" b="1" dirty="0">
                <a:solidFill>
                  <a:srgbClr val="000000"/>
                </a:solidFill>
                <a:latin typeface="+mn-lt"/>
                <a:ea typeface="+mn-ea"/>
                <a:cs typeface="+mn-ea"/>
                <a:sym typeface="+mn-lt"/>
              </a:rPr>
              <a:t>20    ∞     60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     ∞     ∞</a:t>
            </a:r>
          </a:p>
        </p:txBody>
      </p:sp>
      <p:sp>
        <p:nvSpPr>
          <p:cNvPr id="91" name="AutoShape 54">
            <a:extLst>
              <a:ext uri="{FF2B5EF4-FFF2-40B4-BE49-F238E27FC236}">
                <a16:creationId xmlns:a16="http://schemas.microsoft.com/office/drawing/2014/main" id="{028206C5-E0D9-40DC-8F1C-DA4A0EC07FBE}"/>
              </a:ext>
            </a:extLst>
          </p:cNvPr>
          <p:cNvSpPr>
            <a:spLocks noChangeArrowheads="1"/>
          </p:cNvSpPr>
          <p:nvPr/>
        </p:nvSpPr>
        <p:spPr bwMode="auto">
          <a:xfrm>
            <a:off x="6164563" y="1380206"/>
            <a:ext cx="3917212" cy="2268415"/>
          </a:xfrm>
          <a:prstGeom prst="bracketPair">
            <a:avLst>
              <a:gd name="adj" fmla="val 469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mn-lt"/>
              <a:ea typeface="+mn-ea"/>
              <a:cs typeface="+mn-ea"/>
              <a:sym typeface="+mn-lt"/>
            </a:endParaRPr>
          </a:p>
        </p:txBody>
      </p:sp>
      <p:sp>
        <p:nvSpPr>
          <p:cNvPr id="92" name="Text Box 55">
            <a:extLst>
              <a:ext uri="{FF2B5EF4-FFF2-40B4-BE49-F238E27FC236}">
                <a16:creationId xmlns:a16="http://schemas.microsoft.com/office/drawing/2014/main" id="{751978B7-4156-4C7F-9E86-E992BB2BF32F}"/>
              </a:ext>
            </a:extLst>
          </p:cNvPr>
          <p:cNvSpPr txBox="1">
            <a:spLocks noChangeArrowheads="1"/>
          </p:cNvSpPr>
          <p:nvPr/>
        </p:nvSpPr>
        <p:spPr bwMode="auto">
          <a:xfrm>
            <a:off x="6195575" y="727924"/>
            <a:ext cx="38862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dirty="0">
                <a:solidFill>
                  <a:srgbClr val="000000"/>
                </a:solidFill>
                <a:latin typeface="+mn-lt"/>
                <a:ea typeface="+mn-ea"/>
                <a:cs typeface="+mn-ea"/>
                <a:sym typeface="+mn-lt"/>
              </a:rPr>
              <a:t> 0     1      2      3      4      5</a:t>
            </a:r>
          </a:p>
        </p:txBody>
      </p:sp>
      <p:sp>
        <p:nvSpPr>
          <p:cNvPr id="93" name="Text Box 56">
            <a:extLst>
              <a:ext uri="{FF2B5EF4-FFF2-40B4-BE49-F238E27FC236}">
                <a16:creationId xmlns:a16="http://schemas.microsoft.com/office/drawing/2014/main" id="{93BFF513-B263-4715-8EC7-AAAE551B0A66}"/>
              </a:ext>
            </a:extLst>
          </p:cNvPr>
          <p:cNvSpPr txBox="1">
            <a:spLocks noChangeArrowheads="1"/>
          </p:cNvSpPr>
          <p:nvPr/>
        </p:nvSpPr>
        <p:spPr bwMode="auto">
          <a:xfrm>
            <a:off x="5657357" y="1313250"/>
            <a:ext cx="457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0</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1</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2</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3</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4</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5</a:t>
            </a:r>
          </a:p>
        </p:txBody>
      </p:sp>
      <p:sp>
        <p:nvSpPr>
          <p:cNvPr id="95" name="Text Box 58">
            <a:extLst>
              <a:ext uri="{FF2B5EF4-FFF2-40B4-BE49-F238E27FC236}">
                <a16:creationId xmlns:a16="http://schemas.microsoft.com/office/drawing/2014/main" id="{F6B11352-46B5-4EB6-B024-8A294284E0B3}"/>
              </a:ext>
            </a:extLst>
          </p:cNvPr>
          <p:cNvSpPr txBox="1">
            <a:spLocks noChangeArrowheads="1"/>
          </p:cNvSpPr>
          <p:nvPr/>
        </p:nvSpPr>
        <p:spPr bwMode="auto">
          <a:xfrm>
            <a:off x="2438149" y="5285355"/>
            <a:ext cx="3754209"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200" b="1" dirty="0">
                <a:solidFill>
                  <a:srgbClr val="000000"/>
                </a:solidFill>
                <a:latin typeface="+mn-lt"/>
                <a:ea typeface="+mn-ea"/>
                <a:cs typeface="+mn-ea"/>
                <a:sym typeface="+mn-lt"/>
              </a:rPr>
              <a:t>最短路径的前驱顶点数组</a:t>
            </a:r>
            <a:r>
              <a:rPr lang="en-US" altLang="zh-CN" sz="2200" b="1" dirty="0">
                <a:solidFill>
                  <a:srgbClr val="000000"/>
                </a:solidFill>
                <a:latin typeface="+mn-lt"/>
                <a:ea typeface="+mn-ea"/>
                <a:cs typeface="+mn-ea"/>
                <a:sym typeface="+mn-lt"/>
              </a:rPr>
              <a:t>P</a:t>
            </a:r>
            <a:r>
              <a:rPr lang="zh-CN" altLang="en-US" sz="2200" b="1" dirty="0">
                <a:solidFill>
                  <a:srgbClr val="000000"/>
                </a:solidFill>
                <a:latin typeface="+mn-lt"/>
                <a:ea typeface="+mn-ea"/>
                <a:cs typeface="+mn-ea"/>
                <a:sym typeface="+mn-lt"/>
              </a:rPr>
              <a:t>：</a:t>
            </a:r>
          </a:p>
        </p:txBody>
      </p:sp>
      <p:sp>
        <p:nvSpPr>
          <p:cNvPr id="96" name="Text Box 59">
            <a:extLst>
              <a:ext uri="{FF2B5EF4-FFF2-40B4-BE49-F238E27FC236}">
                <a16:creationId xmlns:a16="http://schemas.microsoft.com/office/drawing/2014/main" id="{A5EAB63F-11EA-4636-B1DB-B3C8F428F7E6}"/>
              </a:ext>
            </a:extLst>
          </p:cNvPr>
          <p:cNvSpPr txBox="1">
            <a:spLocks noChangeArrowheads="1"/>
          </p:cNvSpPr>
          <p:nvPr/>
        </p:nvSpPr>
        <p:spPr bwMode="auto">
          <a:xfrm>
            <a:off x="3598208" y="4437991"/>
            <a:ext cx="2699789"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200" b="1" dirty="0">
                <a:solidFill>
                  <a:srgbClr val="000000"/>
                </a:solidFill>
                <a:latin typeface="+mn-lt"/>
                <a:ea typeface="+mn-ea"/>
                <a:cs typeface="+mn-ea"/>
                <a:sym typeface="+mn-lt"/>
              </a:rPr>
              <a:t>最短路径数组</a:t>
            </a:r>
            <a:r>
              <a:rPr lang="en-US" altLang="zh-CN" sz="2200" b="1" dirty="0">
                <a:solidFill>
                  <a:srgbClr val="000000"/>
                </a:solidFill>
                <a:latin typeface="+mn-lt"/>
                <a:ea typeface="+mn-ea"/>
                <a:cs typeface="+mn-ea"/>
                <a:sym typeface="+mn-lt"/>
              </a:rPr>
              <a:t>D</a:t>
            </a:r>
            <a:r>
              <a:rPr lang="zh-CN" altLang="en-US" sz="2200" b="1" dirty="0">
                <a:solidFill>
                  <a:srgbClr val="000000"/>
                </a:solidFill>
                <a:latin typeface="+mn-lt"/>
                <a:ea typeface="+mn-ea"/>
                <a:cs typeface="+mn-ea"/>
                <a:sym typeface="+mn-lt"/>
              </a:rPr>
              <a:t>：</a:t>
            </a:r>
          </a:p>
        </p:txBody>
      </p:sp>
      <p:sp>
        <p:nvSpPr>
          <p:cNvPr id="98" name="Text Box 61">
            <a:extLst>
              <a:ext uri="{FF2B5EF4-FFF2-40B4-BE49-F238E27FC236}">
                <a16:creationId xmlns:a16="http://schemas.microsoft.com/office/drawing/2014/main" id="{CAEC0C1B-4F0B-4574-848E-1DB90082F612}"/>
              </a:ext>
            </a:extLst>
          </p:cNvPr>
          <p:cNvSpPr txBox="1">
            <a:spLocks noChangeArrowheads="1"/>
          </p:cNvSpPr>
          <p:nvPr/>
        </p:nvSpPr>
        <p:spPr bwMode="auto">
          <a:xfrm>
            <a:off x="5992600" y="3926799"/>
            <a:ext cx="3996932"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   0      </a:t>
            </a:r>
            <a:r>
              <a:rPr lang="en-US" altLang="zh-CN" sz="2000" b="1" dirty="0">
                <a:solidFill>
                  <a:srgbClr val="000000"/>
                </a:solidFill>
                <a:latin typeface="+mn-lt"/>
                <a:ea typeface="+mn-ea"/>
                <a:cs typeface="+mn-ea"/>
                <a:sym typeface="+mn-lt"/>
              </a:rPr>
              <a:t>1        2       3        4       5</a:t>
            </a:r>
          </a:p>
        </p:txBody>
      </p:sp>
      <p:sp>
        <p:nvSpPr>
          <p:cNvPr id="100" name="Oval 3">
            <a:extLst>
              <a:ext uri="{FF2B5EF4-FFF2-40B4-BE49-F238E27FC236}">
                <a16:creationId xmlns:a16="http://schemas.microsoft.com/office/drawing/2014/main" id="{5377AFE7-EC01-4F7D-8E3D-897609F9066E}"/>
              </a:ext>
            </a:extLst>
          </p:cNvPr>
          <p:cNvSpPr>
            <a:spLocks noChangeArrowheads="1"/>
          </p:cNvSpPr>
          <p:nvPr/>
        </p:nvSpPr>
        <p:spPr bwMode="auto">
          <a:xfrm>
            <a:off x="2377108" y="3793244"/>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V2</a:t>
            </a:r>
            <a:endParaRPr lang="en-US" altLang="zh-CN" sz="2000" b="1" kern="0" noProof="1">
              <a:solidFill>
                <a:srgbClr val="000000"/>
              </a:solidFill>
              <a:latin typeface="+mn-lt"/>
              <a:ea typeface="+mn-ea"/>
              <a:cs typeface="+mn-ea"/>
              <a:sym typeface="+mn-lt"/>
            </a:endParaRPr>
          </a:p>
        </p:txBody>
      </p:sp>
      <p:sp>
        <p:nvSpPr>
          <p:cNvPr id="101" name="Oval 4">
            <a:extLst>
              <a:ext uri="{FF2B5EF4-FFF2-40B4-BE49-F238E27FC236}">
                <a16:creationId xmlns:a16="http://schemas.microsoft.com/office/drawing/2014/main" id="{91AD4B8B-5DD1-411B-BBB9-A293CDEB035A}"/>
              </a:ext>
            </a:extLst>
          </p:cNvPr>
          <p:cNvSpPr>
            <a:spLocks noChangeArrowheads="1"/>
          </p:cNvSpPr>
          <p:nvPr/>
        </p:nvSpPr>
        <p:spPr bwMode="auto">
          <a:xfrm>
            <a:off x="1400459" y="2069663"/>
            <a:ext cx="305203" cy="331458"/>
          </a:xfrm>
          <a:prstGeom prst="ellipse">
            <a:avLst/>
          </a:prstGeom>
          <a:solidFill>
            <a:srgbClr val="FF3399"/>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V0</a:t>
            </a:r>
            <a:endParaRPr lang="en-US" altLang="zh-CN" sz="2000" b="1" kern="0" noProof="1">
              <a:solidFill>
                <a:srgbClr val="000000"/>
              </a:solidFill>
              <a:latin typeface="+mn-lt"/>
              <a:ea typeface="+mn-ea"/>
              <a:cs typeface="+mn-ea"/>
              <a:sym typeface="+mn-lt"/>
            </a:endParaRPr>
          </a:p>
        </p:txBody>
      </p:sp>
      <p:sp>
        <p:nvSpPr>
          <p:cNvPr id="102" name="Oval 5">
            <a:extLst>
              <a:ext uri="{FF2B5EF4-FFF2-40B4-BE49-F238E27FC236}">
                <a16:creationId xmlns:a16="http://schemas.microsoft.com/office/drawing/2014/main" id="{2CCE3EA8-09D8-43F1-92C9-450622A87FB6}"/>
              </a:ext>
            </a:extLst>
          </p:cNvPr>
          <p:cNvSpPr>
            <a:spLocks noChangeArrowheads="1"/>
          </p:cNvSpPr>
          <p:nvPr/>
        </p:nvSpPr>
        <p:spPr bwMode="auto">
          <a:xfrm>
            <a:off x="3292716" y="2997745"/>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V3</a:t>
            </a:r>
            <a:endParaRPr lang="en-US" altLang="zh-CN" sz="2000" b="1" kern="0" noProof="1">
              <a:solidFill>
                <a:srgbClr val="000000"/>
              </a:solidFill>
              <a:latin typeface="+mn-lt"/>
              <a:ea typeface="+mn-ea"/>
              <a:cs typeface="+mn-ea"/>
              <a:sym typeface="+mn-lt"/>
            </a:endParaRPr>
          </a:p>
        </p:txBody>
      </p:sp>
      <p:sp>
        <p:nvSpPr>
          <p:cNvPr id="103" name="Oval 6">
            <a:extLst>
              <a:ext uri="{FF2B5EF4-FFF2-40B4-BE49-F238E27FC236}">
                <a16:creationId xmlns:a16="http://schemas.microsoft.com/office/drawing/2014/main" id="{01904A2F-D65F-4A73-8549-1BD9D7FDBDD7}"/>
              </a:ext>
            </a:extLst>
          </p:cNvPr>
          <p:cNvSpPr>
            <a:spLocks noChangeArrowheads="1"/>
          </p:cNvSpPr>
          <p:nvPr/>
        </p:nvSpPr>
        <p:spPr bwMode="auto">
          <a:xfrm>
            <a:off x="1400459" y="2997745"/>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V1</a:t>
            </a:r>
            <a:endParaRPr lang="en-US" altLang="zh-CN" sz="2000" b="1" kern="0" noProof="1">
              <a:solidFill>
                <a:srgbClr val="000000"/>
              </a:solidFill>
              <a:latin typeface="+mn-lt"/>
              <a:ea typeface="+mn-ea"/>
              <a:cs typeface="+mn-ea"/>
              <a:sym typeface="+mn-lt"/>
            </a:endParaRPr>
          </a:p>
        </p:txBody>
      </p:sp>
      <p:sp>
        <p:nvSpPr>
          <p:cNvPr id="104" name="Oval 7">
            <a:extLst>
              <a:ext uri="{FF2B5EF4-FFF2-40B4-BE49-F238E27FC236}">
                <a16:creationId xmlns:a16="http://schemas.microsoft.com/office/drawing/2014/main" id="{F861A930-78E3-40B3-8571-3B0377A76280}"/>
              </a:ext>
            </a:extLst>
          </p:cNvPr>
          <p:cNvSpPr>
            <a:spLocks noChangeArrowheads="1"/>
          </p:cNvSpPr>
          <p:nvPr/>
        </p:nvSpPr>
        <p:spPr bwMode="auto">
          <a:xfrm>
            <a:off x="2377108" y="1274164"/>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000" b="1" kern="0" dirty="0">
                <a:solidFill>
                  <a:srgbClr val="000000"/>
                </a:solidFill>
                <a:latin typeface="+mn-lt"/>
                <a:ea typeface="+mn-ea"/>
                <a:cs typeface="+mn-ea"/>
                <a:sym typeface="+mn-lt"/>
              </a:rPr>
              <a:t>V5</a:t>
            </a:r>
            <a:endParaRPr lang="en-US" altLang="zh-CN" sz="2000" b="1" kern="0" noProof="1">
              <a:solidFill>
                <a:srgbClr val="000000"/>
              </a:solidFill>
              <a:latin typeface="+mn-lt"/>
              <a:ea typeface="+mn-ea"/>
              <a:cs typeface="+mn-ea"/>
              <a:sym typeface="+mn-lt"/>
            </a:endParaRPr>
          </a:p>
        </p:txBody>
      </p:sp>
      <p:sp>
        <p:nvSpPr>
          <p:cNvPr id="105" name="Oval 8">
            <a:extLst>
              <a:ext uri="{FF2B5EF4-FFF2-40B4-BE49-F238E27FC236}">
                <a16:creationId xmlns:a16="http://schemas.microsoft.com/office/drawing/2014/main" id="{16E669B1-A24C-48B4-B518-6224D166E7D5}"/>
              </a:ext>
            </a:extLst>
          </p:cNvPr>
          <p:cNvSpPr>
            <a:spLocks noChangeArrowheads="1"/>
          </p:cNvSpPr>
          <p:nvPr/>
        </p:nvSpPr>
        <p:spPr bwMode="auto">
          <a:xfrm>
            <a:off x="3292716" y="2069663"/>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V4</a:t>
            </a:r>
            <a:endParaRPr lang="en-US" altLang="zh-CN" sz="2000" b="1" kern="0" noProof="1">
              <a:solidFill>
                <a:srgbClr val="000000"/>
              </a:solidFill>
              <a:latin typeface="+mn-lt"/>
              <a:ea typeface="+mn-ea"/>
              <a:cs typeface="+mn-ea"/>
              <a:sym typeface="+mn-lt"/>
            </a:endParaRPr>
          </a:p>
        </p:txBody>
      </p:sp>
      <p:sp>
        <p:nvSpPr>
          <p:cNvPr id="106" name="Line 9">
            <a:extLst>
              <a:ext uri="{FF2B5EF4-FFF2-40B4-BE49-F238E27FC236}">
                <a16:creationId xmlns:a16="http://schemas.microsoft.com/office/drawing/2014/main" id="{B7CE6A65-20C1-408B-ADE3-E639BFD2E0EF}"/>
              </a:ext>
            </a:extLst>
          </p:cNvPr>
          <p:cNvSpPr>
            <a:spLocks noChangeShapeType="1"/>
          </p:cNvSpPr>
          <p:nvPr/>
        </p:nvSpPr>
        <p:spPr bwMode="auto">
          <a:xfrm>
            <a:off x="1705662" y="2268538"/>
            <a:ext cx="158705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07" name="Line 10">
            <a:extLst>
              <a:ext uri="{FF2B5EF4-FFF2-40B4-BE49-F238E27FC236}">
                <a16:creationId xmlns:a16="http://schemas.microsoft.com/office/drawing/2014/main" id="{2EF18E6E-EF1C-49BB-BBD9-5A7D024274D9}"/>
              </a:ext>
            </a:extLst>
          </p:cNvPr>
          <p:cNvSpPr>
            <a:spLocks noChangeShapeType="1"/>
          </p:cNvSpPr>
          <p:nvPr/>
        </p:nvSpPr>
        <p:spPr bwMode="auto">
          <a:xfrm flipV="1">
            <a:off x="2682311" y="3262911"/>
            <a:ext cx="671446" cy="596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08" name="Line 11">
            <a:extLst>
              <a:ext uri="{FF2B5EF4-FFF2-40B4-BE49-F238E27FC236}">
                <a16:creationId xmlns:a16="http://schemas.microsoft.com/office/drawing/2014/main" id="{1F894C76-C5EF-4241-8748-D69B31CB31E5}"/>
              </a:ext>
            </a:extLst>
          </p:cNvPr>
          <p:cNvSpPr>
            <a:spLocks noChangeShapeType="1"/>
          </p:cNvSpPr>
          <p:nvPr/>
        </p:nvSpPr>
        <p:spPr bwMode="auto">
          <a:xfrm>
            <a:off x="1705662" y="3262911"/>
            <a:ext cx="732487" cy="59662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09" name="Line 12">
            <a:extLst>
              <a:ext uri="{FF2B5EF4-FFF2-40B4-BE49-F238E27FC236}">
                <a16:creationId xmlns:a16="http://schemas.microsoft.com/office/drawing/2014/main" id="{69E58B2A-87A1-44A5-99FF-D6C495096F30}"/>
              </a:ext>
            </a:extLst>
          </p:cNvPr>
          <p:cNvSpPr>
            <a:spLocks noChangeShapeType="1"/>
          </p:cNvSpPr>
          <p:nvPr/>
        </p:nvSpPr>
        <p:spPr bwMode="auto">
          <a:xfrm>
            <a:off x="1644621" y="2334829"/>
            <a:ext cx="854568" cy="14584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0" name="Line 13">
            <a:extLst>
              <a:ext uri="{FF2B5EF4-FFF2-40B4-BE49-F238E27FC236}">
                <a16:creationId xmlns:a16="http://schemas.microsoft.com/office/drawing/2014/main" id="{8341EEA9-BE45-463A-91C8-90EC183F3E1C}"/>
              </a:ext>
            </a:extLst>
          </p:cNvPr>
          <p:cNvSpPr>
            <a:spLocks noChangeShapeType="1"/>
          </p:cNvSpPr>
          <p:nvPr/>
        </p:nvSpPr>
        <p:spPr bwMode="auto">
          <a:xfrm flipV="1">
            <a:off x="1705662" y="1539330"/>
            <a:ext cx="732487" cy="59662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1" name="WordArt 14">
            <a:extLst>
              <a:ext uri="{FF2B5EF4-FFF2-40B4-BE49-F238E27FC236}">
                <a16:creationId xmlns:a16="http://schemas.microsoft.com/office/drawing/2014/main" id="{A504CA28-5813-4911-891C-D4CB85153ABF}"/>
              </a:ext>
            </a:extLst>
          </p:cNvPr>
          <p:cNvSpPr>
            <a:spLocks noChangeArrowheads="1" noChangeShapeType="1" noTextEdit="1"/>
          </p:cNvSpPr>
          <p:nvPr/>
        </p:nvSpPr>
        <p:spPr bwMode="auto">
          <a:xfrm rot="19223365">
            <a:off x="1773378" y="1642942"/>
            <a:ext cx="366243" cy="212685"/>
          </a:xfrm>
          <a:prstGeom prst="rect">
            <a:avLst/>
          </a:prstGeom>
        </p:spPr>
        <p:txBody>
          <a:bodyPr wrap="none" fromWordArt="1">
            <a:prstTxWarp prst="textCanDown">
              <a:avLst>
                <a:gd name="adj" fmla="val 6514"/>
              </a:avLst>
            </a:prstTxWarp>
          </a:bodyPr>
          <a:lstStyle/>
          <a:p>
            <a:pPr algn="ctr" eaLnBrk="0" fontAlgn="base" hangingPunct="0">
              <a:lnSpc>
                <a:spcPct val="130000"/>
              </a:lnSpc>
              <a:spcBef>
                <a:spcPct val="0"/>
              </a:spcBef>
              <a:spcAft>
                <a:spcPct val="0"/>
              </a:spcAft>
            </a:pPr>
            <a:r>
              <a:rPr lang="en-US" altLang="zh-CN" kern="10" dirty="0">
                <a:ln w="3175">
                  <a:solidFill>
                    <a:srgbClr val="000000"/>
                  </a:solidFill>
                  <a:round/>
                  <a:headEnd/>
                  <a:tailEnd/>
                </a:ln>
                <a:solidFill>
                  <a:srgbClr val="000000"/>
                </a:solidFill>
                <a:cs typeface="+mn-ea"/>
                <a:sym typeface="+mn-lt"/>
              </a:rPr>
              <a:t>100</a:t>
            </a:r>
            <a:endParaRPr lang="zh-CN" altLang="en-US" kern="10" dirty="0">
              <a:ln w="3175">
                <a:solidFill>
                  <a:srgbClr val="000000"/>
                </a:solidFill>
                <a:round/>
                <a:headEnd/>
                <a:tailEnd/>
              </a:ln>
              <a:solidFill>
                <a:srgbClr val="000000"/>
              </a:solidFill>
              <a:cs typeface="+mn-ea"/>
              <a:sym typeface="+mn-lt"/>
            </a:endParaRPr>
          </a:p>
        </p:txBody>
      </p:sp>
      <p:sp>
        <p:nvSpPr>
          <p:cNvPr id="112" name="Line 15">
            <a:extLst>
              <a:ext uri="{FF2B5EF4-FFF2-40B4-BE49-F238E27FC236}">
                <a16:creationId xmlns:a16="http://schemas.microsoft.com/office/drawing/2014/main" id="{C72C74BA-A4F5-4063-87E8-9733AEDADA49}"/>
              </a:ext>
            </a:extLst>
          </p:cNvPr>
          <p:cNvSpPr>
            <a:spLocks noChangeShapeType="1"/>
          </p:cNvSpPr>
          <p:nvPr/>
        </p:nvSpPr>
        <p:spPr bwMode="auto">
          <a:xfrm flipH="1" flipV="1">
            <a:off x="2682311" y="1539330"/>
            <a:ext cx="610406" cy="596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3" name="Line 16">
            <a:extLst>
              <a:ext uri="{FF2B5EF4-FFF2-40B4-BE49-F238E27FC236}">
                <a16:creationId xmlns:a16="http://schemas.microsoft.com/office/drawing/2014/main" id="{E445FE03-768E-4169-957E-E5941DD70176}"/>
              </a:ext>
            </a:extLst>
          </p:cNvPr>
          <p:cNvSpPr>
            <a:spLocks noChangeShapeType="1"/>
          </p:cNvSpPr>
          <p:nvPr/>
        </p:nvSpPr>
        <p:spPr bwMode="auto">
          <a:xfrm flipH="1" flipV="1">
            <a:off x="2499189" y="1539330"/>
            <a:ext cx="854568" cy="15247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4" name="Line 17">
            <a:extLst>
              <a:ext uri="{FF2B5EF4-FFF2-40B4-BE49-F238E27FC236}">
                <a16:creationId xmlns:a16="http://schemas.microsoft.com/office/drawing/2014/main" id="{8DF71C65-460F-428C-9E08-5BD290631CE0}"/>
              </a:ext>
            </a:extLst>
          </p:cNvPr>
          <p:cNvSpPr>
            <a:spLocks noChangeShapeType="1"/>
          </p:cNvSpPr>
          <p:nvPr/>
        </p:nvSpPr>
        <p:spPr bwMode="auto">
          <a:xfrm>
            <a:off x="3414797" y="2401121"/>
            <a:ext cx="0" cy="596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5" name="Text Box 18">
            <a:extLst>
              <a:ext uri="{FF2B5EF4-FFF2-40B4-BE49-F238E27FC236}">
                <a16:creationId xmlns:a16="http://schemas.microsoft.com/office/drawing/2014/main" id="{92623414-EC80-4B59-8149-E3EBA252E4D2}"/>
              </a:ext>
            </a:extLst>
          </p:cNvPr>
          <p:cNvSpPr txBox="1">
            <a:spLocks noChangeArrowheads="1"/>
          </p:cNvSpPr>
          <p:nvPr/>
        </p:nvSpPr>
        <p:spPr bwMode="auto">
          <a:xfrm>
            <a:off x="1705662" y="3461786"/>
            <a:ext cx="366243"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5</a:t>
            </a:r>
          </a:p>
        </p:txBody>
      </p:sp>
      <p:sp>
        <p:nvSpPr>
          <p:cNvPr id="116" name="Text Box 19">
            <a:extLst>
              <a:ext uri="{FF2B5EF4-FFF2-40B4-BE49-F238E27FC236}">
                <a16:creationId xmlns:a16="http://schemas.microsoft.com/office/drawing/2014/main" id="{02C60B45-6887-4510-A8AE-2A29753D6953}"/>
              </a:ext>
            </a:extLst>
          </p:cNvPr>
          <p:cNvSpPr txBox="1">
            <a:spLocks noChangeArrowheads="1"/>
          </p:cNvSpPr>
          <p:nvPr/>
        </p:nvSpPr>
        <p:spPr bwMode="auto">
          <a:xfrm>
            <a:off x="2250025" y="1937080"/>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30</a:t>
            </a:r>
          </a:p>
        </p:txBody>
      </p:sp>
      <p:sp>
        <p:nvSpPr>
          <p:cNvPr id="117" name="Text Box 20">
            <a:extLst>
              <a:ext uri="{FF2B5EF4-FFF2-40B4-BE49-F238E27FC236}">
                <a16:creationId xmlns:a16="http://schemas.microsoft.com/office/drawing/2014/main" id="{FF9E3A6E-DF52-4D92-BBCF-C170C56B1D08}"/>
              </a:ext>
            </a:extLst>
          </p:cNvPr>
          <p:cNvSpPr txBox="1">
            <a:spLocks noChangeArrowheads="1"/>
          </p:cNvSpPr>
          <p:nvPr/>
        </p:nvSpPr>
        <p:spPr bwMode="auto">
          <a:xfrm>
            <a:off x="2682311" y="3130328"/>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50</a:t>
            </a:r>
          </a:p>
        </p:txBody>
      </p:sp>
      <p:sp>
        <p:nvSpPr>
          <p:cNvPr id="118" name="Text Box 21">
            <a:extLst>
              <a:ext uri="{FF2B5EF4-FFF2-40B4-BE49-F238E27FC236}">
                <a16:creationId xmlns:a16="http://schemas.microsoft.com/office/drawing/2014/main" id="{3FA7551D-ACC9-4216-B040-71A067785FAE}"/>
              </a:ext>
            </a:extLst>
          </p:cNvPr>
          <p:cNvSpPr txBox="1">
            <a:spLocks noChangeArrowheads="1"/>
          </p:cNvSpPr>
          <p:nvPr/>
        </p:nvSpPr>
        <p:spPr bwMode="auto">
          <a:xfrm>
            <a:off x="2071905" y="2732579"/>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10</a:t>
            </a:r>
          </a:p>
        </p:txBody>
      </p:sp>
      <p:sp>
        <p:nvSpPr>
          <p:cNvPr id="119" name="Text Box 22">
            <a:extLst>
              <a:ext uri="{FF2B5EF4-FFF2-40B4-BE49-F238E27FC236}">
                <a16:creationId xmlns:a16="http://schemas.microsoft.com/office/drawing/2014/main" id="{7E71A686-02BE-4207-8502-7B94915F5B4F}"/>
              </a:ext>
            </a:extLst>
          </p:cNvPr>
          <p:cNvSpPr txBox="1">
            <a:spLocks noChangeArrowheads="1"/>
          </p:cNvSpPr>
          <p:nvPr/>
        </p:nvSpPr>
        <p:spPr bwMode="auto">
          <a:xfrm>
            <a:off x="2743351" y="2467412"/>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10</a:t>
            </a:r>
          </a:p>
        </p:txBody>
      </p:sp>
      <p:sp>
        <p:nvSpPr>
          <p:cNvPr id="120" name="Text Box 23">
            <a:extLst>
              <a:ext uri="{FF2B5EF4-FFF2-40B4-BE49-F238E27FC236}">
                <a16:creationId xmlns:a16="http://schemas.microsoft.com/office/drawing/2014/main" id="{DCAF1330-4B70-4892-B855-5F2711169DD1}"/>
              </a:ext>
            </a:extLst>
          </p:cNvPr>
          <p:cNvSpPr txBox="1">
            <a:spLocks noChangeArrowheads="1"/>
          </p:cNvSpPr>
          <p:nvPr/>
        </p:nvSpPr>
        <p:spPr bwMode="auto">
          <a:xfrm>
            <a:off x="2865432" y="1473039"/>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60</a:t>
            </a:r>
          </a:p>
        </p:txBody>
      </p:sp>
      <p:sp>
        <p:nvSpPr>
          <p:cNvPr id="121" name="Text Box 64">
            <a:extLst>
              <a:ext uri="{FF2B5EF4-FFF2-40B4-BE49-F238E27FC236}">
                <a16:creationId xmlns:a16="http://schemas.microsoft.com/office/drawing/2014/main" id="{10F0A5AB-512D-4B08-AFFA-38D947C21DDA}"/>
              </a:ext>
            </a:extLst>
          </p:cNvPr>
          <p:cNvSpPr txBox="1">
            <a:spLocks noChangeArrowheads="1"/>
          </p:cNvSpPr>
          <p:nvPr/>
        </p:nvSpPr>
        <p:spPr bwMode="auto">
          <a:xfrm>
            <a:off x="3341299" y="2486943"/>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20</a:t>
            </a:r>
          </a:p>
        </p:txBody>
      </p:sp>
      <p:sp>
        <p:nvSpPr>
          <p:cNvPr id="38" name="Text Box 59">
            <a:extLst>
              <a:ext uri="{FF2B5EF4-FFF2-40B4-BE49-F238E27FC236}">
                <a16:creationId xmlns:a16="http://schemas.microsoft.com/office/drawing/2014/main" id="{A5EAB63F-11EA-4636-B1DB-B3C8F428F7E6}"/>
              </a:ext>
            </a:extLst>
          </p:cNvPr>
          <p:cNvSpPr txBox="1">
            <a:spLocks noChangeArrowheads="1"/>
          </p:cNvSpPr>
          <p:nvPr/>
        </p:nvSpPr>
        <p:spPr bwMode="auto">
          <a:xfrm>
            <a:off x="4948102" y="6114264"/>
            <a:ext cx="1206193"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Final</a:t>
            </a:r>
            <a:r>
              <a:rPr lang="zh-CN" altLang="en-US" sz="2200" b="1" dirty="0">
                <a:solidFill>
                  <a:srgbClr val="000000"/>
                </a:solidFill>
                <a:latin typeface="+mn-lt"/>
                <a:ea typeface="+mn-ea"/>
                <a:cs typeface="+mn-ea"/>
                <a:sym typeface="+mn-lt"/>
              </a:rPr>
              <a:t>：</a:t>
            </a:r>
          </a:p>
        </p:txBody>
      </p:sp>
      <p:graphicFrame>
        <p:nvGraphicFramePr>
          <p:cNvPr id="40"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2386302193"/>
              </p:ext>
            </p:extLst>
          </p:nvPr>
        </p:nvGraphicFramePr>
        <p:xfrm>
          <a:off x="6072320" y="6174170"/>
          <a:ext cx="36195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178550352"/>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tblGrid>
              <a:tr h="457200">
                <a:tc>
                  <a:txBody>
                    <a:bodyPr/>
                    <a:lstStyle/>
                    <a:p>
                      <a:endParaRPr lang="zh-CN" altLang="en-US" dirty="0"/>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altLang="zh-CN" dirty="0"/>
                        <a:t> </a:t>
                      </a:r>
                      <a:endParaRPr lang="zh-CN" altLang="en-US" dirty="0"/>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 name="文本框 40"/>
          <p:cNvSpPr txBox="1"/>
          <p:nvPr/>
        </p:nvSpPr>
        <p:spPr>
          <a:xfrm>
            <a:off x="5713056" y="6156549"/>
            <a:ext cx="4367179" cy="492443"/>
          </a:xfrm>
          <a:prstGeom prst="rect">
            <a:avLst/>
          </a:prstGeom>
          <a:noFill/>
        </p:spPr>
        <p:txBody>
          <a:bodyPr wrap="square" rtlCol="0">
            <a:spAutoFit/>
          </a:bodyPr>
          <a:lstStyle/>
          <a:p>
            <a:pPr algn="ctr" fontAlgn="base">
              <a:lnSpc>
                <a:spcPct val="130000"/>
              </a:lnSpc>
              <a:spcBef>
                <a:spcPct val="0"/>
              </a:spcBef>
              <a:spcAft>
                <a:spcPct val="0"/>
              </a:spcAft>
              <a:buClr>
                <a:schemeClr val="folHlink"/>
              </a:buClr>
              <a:buSzPct val="60000"/>
            </a:pPr>
            <a:r>
              <a:rPr kumimoji="1" lang="en-US" altLang="zh-CN" sz="2000" b="1" dirty="0">
                <a:solidFill>
                  <a:srgbClr val="FF0000"/>
                </a:solidFill>
                <a:cs typeface="+mn-ea"/>
              </a:rPr>
              <a:t>T       F       </a:t>
            </a:r>
            <a:r>
              <a:rPr kumimoji="1" lang="en-US" altLang="zh-CN" sz="2000" b="1" dirty="0" err="1">
                <a:solidFill>
                  <a:srgbClr val="FF0000"/>
                </a:solidFill>
                <a:cs typeface="+mn-ea"/>
              </a:rPr>
              <a:t>F</a:t>
            </a:r>
            <a:r>
              <a:rPr kumimoji="1" lang="en-US" altLang="zh-CN" sz="2000" b="1" dirty="0">
                <a:solidFill>
                  <a:srgbClr val="FF0000"/>
                </a:solidFill>
                <a:cs typeface="+mn-ea"/>
              </a:rPr>
              <a:t>        </a:t>
            </a:r>
            <a:r>
              <a:rPr kumimoji="1" lang="en-US" altLang="zh-CN" sz="2000" b="1" dirty="0" err="1">
                <a:solidFill>
                  <a:srgbClr val="FF0000"/>
                </a:solidFill>
                <a:cs typeface="+mn-ea"/>
              </a:rPr>
              <a:t>F</a:t>
            </a:r>
            <a:r>
              <a:rPr kumimoji="1" lang="en-US" altLang="zh-CN" sz="2000" b="1" dirty="0">
                <a:solidFill>
                  <a:srgbClr val="FF0000"/>
                </a:solidFill>
                <a:cs typeface="+mn-ea"/>
              </a:rPr>
              <a:t>       </a:t>
            </a:r>
            <a:r>
              <a:rPr kumimoji="1" lang="en-US" altLang="zh-CN" sz="2000" b="1" dirty="0" err="1">
                <a:solidFill>
                  <a:srgbClr val="FF0000"/>
                </a:solidFill>
                <a:cs typeface="+mn-ea"/>
              </a:rPr>
              <a:t>F</a:t>
            </a:r>
            <a:r>
              <a:rPr kumimoji="1" lang="en-US" altLang="zh-CN" sz="2000" b="1" dirty="0">
                <a:solidFill>
                  <a:srgbClr val="FF0000"/>
                </a:solidFill>
                <a:cs typeface="+mn-ea"/>
              </a:rPr>
              <a:t>       </a:t>
            </a:r>
            <a:r>
              <a:rPr kumimoji="1" lang="en-US" altLang="zh-CN" sz="2000" b="1" dirty="0" err="1">
                <a:solidFill>
                  <a:srgbClr val="FF0000"/>
                </a:solidFill>
                <a:cs typeface="+mn-ea"/>
              </a:rPr>
              <a:t>F</a:t>
            </a:r>
            <a:endParaRPr kumimoji="1" lang="zh-CN" altLang="zh-CN" sz="2000" b="1" dirty="0">
              <a:solidFill>
                <a:srgbClr val="FF0000"/>
              </a:solidFill>
              <a:cs typeface="+mn-ea"/>
            </a:endParaRPr>
          </a:p>
        </p:txBody>
      </p:sp>
      <p:sp>
        <p:nvSpPr>
          <p:cNvPr id="42" name="文本框 41"/>
          <p:cNvSpPr txBox="1"/>
          <p:nvPr/>
        </p:nvSpPr>
        <p:spPr>
          <a:xfrm>
            <a:off x="5713055" y="6158971"/>
            <a:ext cx="4367179" cy="492443"/>
          </a:xfrm>
          <a:prstGeom prst="rect">
            <a:avLst/>
          </a:prstGeom>
          <a:noFill/>
        </p:spPr>
        <p:txBody>
          <a:bodyPr wrap="square" rtlCol="0">
            <a:spAutoFit/>
          </a:bodyPr>
          <a:lstStyle/>
          <a:p>
            <a:pPr algn="ctr" fontAlgn="base">
              <a:lnSpc>
                <a:spcPct val="130000"/>
              </a:lnSpc>
              <a:spcBef>
                <a:spcPct val="0"/>
              </a:spcBef>
              <a:spcAft>
                <a:spcPct val="0"/>
              </a:spcAft>
              <a:buClr>
                <a:schemeClr val="folHlink"/>
              </a:buClr>
              <a:buSzPct val="60000"/>
            </a:pPr>
            <a:r>
              <a:rPr kumimoji="1" lang="en-US" altLang="zh-CN" sz="2000" b="1" dirty="0">
                <a:solidFill>
                  <a:srgbClr val="FF0000"/>
                </a:solidFill>
                <a:cs typeface="+mn-ea"/>
              </a:rPr>
              <a:t>T       F       T        F       </a:t>
            </a:r>
            <a:r>
              <a:rPr kumimoji="1" lang="en-US" altLang="zh-CN" sz="2000" b="1" dirty="0" err="1">
                <a:solidFill>
                  <a:srgbClr val="FF0000"/>
                </a:solidFill>
                <a:cs typeface="+mn-ea"/>
              </a:rPr>
              <a:t>F</a:t>
            </a:r>
            <a:r>
              <a:rPr kumimoji="1" lang="en-US" altLang="zh-CN" sz="2000" b="1" dirty="0">
                <a:solidFill>
                  <a:srgbClr val="FF0000"/>
                </a:solidFill>
                <a:cs typeface="+mn-ea"/>
              </a:rPr>
              <a:t>       </a:t>
            </a:r>
            <a:r>
              <a:rPr kumimoji="1" lang="en-US" altLang="zh-CN" sz="2000" b="1" dirty="0" err="1">
                <a:solidFill>
                  <a:srgbClr val="FF0000"/>
                </a:solidFill>
                <a:cs typeface="+mn-ea"/>
              </a:rPr>
              <a:t>F</a:t>
            </a:r>
            <a:endParaRPr kumimoji="1" lang="zh-CN" altLang="zh-CN" sz="2000" b="1" dirty="0">
              <a:solidFill>
                <a:srgbClr val="FF0000"/>
              </a:solidFill>
              <a:cs typeface="+mn-ea"/>
            </a:endParaRPr>
          </a:p>
        </p:txBody>
      </p:sp>
      <p:sp>
        <p:nvSpPr>
          <p:cNvPr id="4" name="上下箭头 3"/>
          <p:cNvSpPr/>
          <p:nvPr/>
        </p:nvSpPr>
        <p:spPr>
          <a:xfrm>
            <a:off x="6604393" y="2919908"/>
            <a:ext cx="792115" cy="1485960"/>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791016" y="2985467"/>
            <a:ext cx="236483" cy="1200329"/>
          </a:xfrm>
          <a:prstGeom prst="rect">
            <a:avLst/>
          </a:prstGeom>
          <a:noFill/>
        </p:spPr>
        <p:txBody>
          <a:bodyPr wrap="square" rtlCol="0">
            <a:spAutoFit/>
          </a:bodyPr>
          <a:lstStyle/>
          <a:p>
            <a:r>
              <a:rPr lang="zh-CN" altLang="en-US" dirty="0"/>
              <a:t>比较大小</a:t>
            </a:r>
          </a:p>
        </p:txBody>
      </p:sp>
      <p:sp>
        <p:nvSpPr>
          <p:cNvPr id="6" name="矩形 5"/>
          <p:cNvSpPr/>
          <p:nvPr/>
        </p:nvSpPr>
        <p:spPr>
          <a:xfrm>
            <a:off x="6683830" y="2492153"/>
            <a:ext cx="614718" cy="43027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683578" y="2570951"/>
            <a:ext cx="687841" cy="369332"/>
          </a:xfrm>
          <a:prstGeom prst="rect">
            <a:avLst/>
          </a:prstGeom>
          <a:noFill/>
        </p:spPr>
        <p:txBody>
          <a:bodyPr wrap="square" rtlCol="0">
            <a:spAutoFit/>
          </a:bodyPr>
          <a:lstStyle/>
          <a:p>
            <a:r>
              <a:rPr lang="en-US" altLang="zh-CN" b="1" dirty="0"/>
              <a:t>+10</a:t>
            </a:r>
            <a:endParaRPr lang="zh-CN" altLang="en-US" b="1" dirty="0"/>
          </a:p>
        </p:txBody>
      </p:sp>
      <p:sp>
        <p:nvSpPr>
          <p:cNvPr id="50" name="矩形 49"/>
          <p:cNvSpPr/>
          <p:nvPr/>
        </p:nvSpPr>
        <p:spPr>
          <a:xfrm>
            <a:off x="6683829" y="2069663"/>
            <a:ext cx="614719" cy="414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上下箭头 50"/>
          <p:cNvSpPr/>
          <p:nvPr/>
        </p:nvSpPr>
        <p:spPr>
          <a:xfrm>
            <a:off x="7896646" y="2918418"/>
            <a:ext cx="792115" cy="1485960"/>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8083269" y="2983977"/>
            <a:ext cx="236483" cy="1200329"/>
          </a:xfrm>
          <a:prstGeom prst="rect">
            <a:avLst/>
          </a:prstGeom>
          <a:noFill/>
        </p:spPr>
        <p:txBody>
          <a:bodyPr wrap="square" rtlCol="0">
            <a:spAutoFit/>
          </a:bodyPr>
          <a:lstStyle/>
          <a:p>
            <a:r>
              <a:rPr lang="zh-CN" altLang="en-US" dirty="0"/>
              <a:t>比较大小</a:t>
            </a:r>
          </a:p>
        </p:txBody>
      </p:sp>
      <p:sp>
        <p:nvSpPr>
          <p:cNvPr id="53" name="矩形 52"/>
          <p:cNvSpPr/>
          <p:nvPr/>
        </p:nvSpPr>
        <p:spPr>
          <a:xfrm>
            <a:off x="7976083" y="2490663"/>
            <a:ext cx="614718" cy="43027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7975831" y="2569461"/>
            <a:ext cx="687841" cy="369332"/>
          </a:xfrm>
          <a:prstGeom prst="rect">
            <a:avLst/>
          </a:prstGeom>
          <a:noFill/>
        </p:spPr>
        <p:txBody>
          <a:bodyPr wrap="square" rtlCol="0">
            <a:spAutoFit/>
          </a:bodyPr>
          <a:lstStyle/>
          <a:p>
            <a:r>
              <a:rPr lang="en-US" altLang="zh-CN" b="1" dirty="0"/>
              <a:t>+10</a:t>
            </a:r>
            <a:endParaRPr lang="zh-CN" altLang="en-US" b="1" dirty="0"/>
          </a:p>
        </p:txBody>
      </p:sp>
      <p:sp>
        <p:nvSpPr>
          <p:cNvPr id="55" name="矩形 54"/>
          <p:cNvSpPr/>
          <p:nvPr/>
        </p:nvSpPr>
        <p:spPr>
          <a:xfrm>
            <a:off x="7976082" y="2068173"/>
            <a:ext cx="614719" cy="414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上下箭头 61"/>
          <p:cNvSpPr/>
          <p:nvPr/>
        </p:nvSpPr>
        <p:spPr>
          <a:xfrm>
            <a:off x="8425775" y="2927831"/>
            <a:ext cx="792115" cy="1485960"/>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8612398" y="2993390"/>
            <a:ext cx="236483" cy="1200329"/>
          </a:xfrm>
          <a:prstGeom prst="rect">
            <a:avLst/>
          </a:prstGeom>
          <a:noFill/>
        </p:spPr>
        <p:txBody>
          <a:bodyPr wrap="square" rtlCol="0">
            <a:spAutoFit/>
          </a:bodyPr>
          <a:lstStyle/>
          <a:p>
            <a:r>
              <a:rPr lang="zh-CN" altLang="en-US" dirty="0"/>
              <a:t>比较大小</a:t>
            </a:r>
          </a:p>
        </p:txBody>
      </p:sp>
      <p:sp>
        <p:nvSpPr>
          <p:cNvPr id="64" name="矩形 63"/>
          <p:cNvSpPr/>
          <p:nvPr/>
        </p:nvSpPr>
        <p:spPr>
          <a:xfrm>
            <a:off x="8505212" y="2500076"/>
            <a:ext cx="614718" cy="43027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504960" y="2578874"/>
            <a:ext cx="687841" cy="369332"/>
          </a:xfrm>
          <a:prstGeom prst="rect">
            <a:avLst/>
          </a:prstGeom>
          <a:noFill/>
        </p:spPr>
        <p:txBody>
          <a:bodyPr wrap="square" rtlCol="0">
            <a:spAutoFit/>
          </a:bodyPr>
          <a:lstStyle/>
          <a:p>
            <a:r>
              <a:rPr lang="en-US" altLang="zh-CN" b="1" dirty="0"/>
              <a:t>+10</a:t>
            </a:r>
            <a:endParaRPr lang="zh-CN" altLang="en-US" b="1" dirty="0"/>
          </a:p>
        </p:txBody>
      </p:sp>
      <p:sp>
        <p:nvSpPr>
          <p:cNvPr id="66" name="矩形 65"/>
          <p:cNvSpPr/>
          <p:nvPr/>
        </p:nvSpPr>
        <p:spPr>
          <a:xfrm>
            <a:off x="8505211" y="2077586"/>
            <a:ext cx="614719" cy="414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上下箭头 66"/>
          <p:cNvSpPr/>
          <p:nvPr/>
        </p:nvSpPr>
        <p:spPr>
          <a:xfrm>
            <a:off x="9011877" y="2927831"/>
            <a:ext cx="792115" cy="1485960"/>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9198500" y="2993390"/>
            <a:ext cx="236483" cy="1200329"/>
          </a:xfrm>
          <a:prstGeom prst="rect">
            <a:avLst/>
          </a:prstGeom>
          <a:noFill/>
        </p:spPr>
        <p:txBody>
          <a:bodyPr wrap="square" rtlCol="0">
            <a:spAutoFit/>
          </a:bodyPr>
          <a:lstStyle/>
          <a:p>
            <a:r>
              <a:rPr lang="zh-CN" altLang="en-US" dirty="0"/>
              <a:t>比较大小</a:t>
            </a:r>
          </a:p>
        </p:txBody>
      </p:sp>
      <p:sp>
        <p:nvSpPr>
          <p:cNvPr id="69" name="矩形 68"/>
          <p:cNvSpPr/>
          <p:nvPr/>
        </p:nvSpPr>
        <p:spPr>
          <a:xfrm>
            <a:off x="9091314" y="2500076"/>
            <a:ext cx="614718" cy="43027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9091062" y="2578874"/>
            <a:ext cx="687841" cy="369332"/>
          </a:xfrm>
          <a:prstGeom prst="rect">
            <a:avLst/>
          </a:prstGeom>
          <a:noFill/>
        </p:spPr>
        <p:txBody>
          <a:bodyPr wrap="square" rtlCol="0">
            <a:spAutoFit/>
          </a:bodyPr>
          <a:lstStyle/>
          <a:p>
            <a:r>
              <a:rPr lang="en-US" altLang="zh-CN" b="1" dirty="0"/>
              <a:t>+10</a:t>
            </a:r>
            <a:endParaRPr lang="zh-CN" altLang="en-US" b="1" dirty="0"/>
          </a:p>
        </p:txBody>
      </p:sp>
      <p:sp>
        <p:nvSpPr>
          <p:cNvPr id="71" name="矩形 70"/>
          <p:cNvSpPr/>
          <p:nvPr/>
        </p:nvSpPr>
        <p:spPr>
          <a:xfrm>
            <a:off x="9091313" y="2077586"/>
            <a:ext cx="614719" cy="414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7893806" y="4478239"/>
            <a:ext cx="615407" cy="441435"/>
          </a:xfrm>
          <a:prstGeom prst="rect">
            <a:avLst/>
          </a:prstGeom>
          <a:solidFill>
            <a:srgbClr val="CCFFCC"/>
          </a:solidFill>
          <a:ln>
            <a:solidFill>
              <a:srgbClr val="CC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7975831" y="4510867"/>
            <a:ext cx="597653" cy="430887"/>
          </a:xfrm>
          <a:prstGeom prst="rect">
            <a:avLst/>
          </a:prstGeom>
          <a:noFill/>
        </p:spPr>
        <p:txBody>
          <a:bodyPr wrap="square" rtlCol="0">
            <a:spAutoFit/>
          </a:bodyPr>
          <a:lstStyle/>
          <a:p>
            <a:r>
              <a:rPr lang="en-US" altLang="zh-CN" sz="2200" b="1" dirty="0">
                <a:solidFill>
                  <a:srgbClr val="FF0000"/>
                </a:solidFill>
              </a:rPr>
              <a:t>60</a:t>
            </a:r>
            <a:endParaRPr lang="zh-CN" altLang="en-US" sz="2200" b="1" dirty="0">
              <a:solidFill>
                <a:srgbClr val="FF0000"/>
              </a:solidFill>
            </a:endParaRPr>
          </a:p>
        </p:txBody>
      </p:sp>
      <p:sp>
        <p:nvSpPr>
          <p:cNvPr id="60" name="文本框 59"/>
          <p:cNvSpPr txBox="1"/>
          <p:nvPr/>
        </p:nvSpPr>
        <p:spPr>
          <a:xfrm>
            <a:off x="7940052" y="5362128"/>
            <a:ext cx="759397" cy="430887"/>
          </a:xfrm>
          <a:prstGeom prst="rect">
            <a:avLst/>
          </a:prstGeom>
          <a:noFill/>
        </p:spPr>
        <p:txBody>
          <a:bodyPr wrap="square" rtlCol="0">
            <a:spAutoFit/>
          </a:bodyPr>
          <a:lstStyle/>
          <a:p>
            <a:r>
              <a:rPr lang="en-US" altLang="zh-CN" sz="2200" b="1" dirty="0">
                <a:solidFill>
                  <a:srgbClr val="FF0000"/>
                </a:solidFill>
              </a:rPr>
              <a:t>V2</a:t>
            </a:r>
            <a:endParaRPr lang="zh-CN" altLang="en-US" sz="2200" b="1" dirty="0">
              <a:solidFill>
                <a:srgbClr val="FF0000"/>
              </a:solidFill>
            </a:endParaRPr>
          </a:p>
        </p:txBody>
      </p:sp>
      <p:sp>
        <p:nvSpPr>
          <p:cNvPr id="74" name="Line 12">
            <a:extLst>
              <a:ext uri="{FF2B5EF4-FFF2-40B4-BE49-F238E27FC236}">
                <a16:creationId xmlns:a16="http://schemas.microsoft.com/office/drawing/2014/main" id="{69E58B2A-87A1-44A5-99FF-D6C495096F30}"/>
              </a:ext>
            </a:extLst>
          </p:cNvPr>
          <p:cNvSpPr>
            <a:spLocks noChangeShapeType="1"/>
          </p:cNvSpPr>
          <p:nvPr/>
        </p:nvSpPr>
        <p:spPr bwMode="auto">
          <a:xfrm>
            <a:off x="1661311" y="2346104"/>
            <a:ext cx="854568" cy="1458415"/>
          </a:xfrm>
          <a:prstGeom prst="line">
            <a:avLst/>
          </a:prstGeom>
          <a:noFill/>
          <a:ln w="9525">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Tree>
    <p:extLst>
      <p:ext uri="{BB962C8B-B14F-4D97-AF65-F5344CB8AC3E}">
        <p14:creationId xmlns:p14="http://schemas.microsoft.com/office/powerpoint/2010/main" val="194960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0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4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5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54"/>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5"/>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2"/>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3"/>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62"/>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65"/>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6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63"/>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6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6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67"/>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70"/>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71"/>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68"/>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3" grpId="0" animBg="1"/>
      <p:bldP spid="109" grpId="0" animBg="1"/>
      <p:bldP spid="41" grpId="1"/>
      <p:bldP spid="42" grpId="0"/>
      <p:bldP spid="4" grpId="0" animBg="1"/>
      <p:bldP spid="4" grpId="1" animBg="1"/>
      <p:bldP spid="5" grpId="0"/>
      <p:bldP spid="5" grpId="1"/>
      <p:bldP spid="6" grpId="0" animBg="1"/>
      <p:bldP spid="6" grpId="1" animBg="1"/>
      <p:bldP spid="9" grpId="0"/>
      <p:bldP spid="9" grpId="1"/>
      <p:bldP spid="50" grpId="0" animBg="1"/>
      <p:bldP spid="50" grpId="1" animBg="1"/>
      <p:bldP spid="51" grpId="0" animBg="1"/>
      <p:bldP spid="51" grpId="1" animBg="1"/>
      <p:bldP spid="52" grpId="0"/>
      <p:bldP spid="52" grpId="1"/>
      <p:bldP spid="53" grpId="0" animBg="1"/>
      <p:bldP spid="53" grpId="1" animBg="1"/>
      <p:bldP spid="54" grpId="0"/>
      <p:bldP spid="54" grpId="1"/>
      <p:bldP spid="55" grpId="0" animBg="1"/>
      <p:bldP spid="55" grpId="1" animBg="1"/>
      <p:bldP spid="62" grpId="0" animBg="1"/>
      <p:bldP spid="62" grpId="1" animBg="1"/>
      <p:bldP spid="63" grpId="0"/>
      <p:bldP spid="63" grpId="1"/>
      <p:bldP spid="64" grpId="0" animBg="1"/>
      <p:bldP spid="64" grpId="1" animBg="1"/>
      <p:bldP spid="65" grpId="0"/>
      <p:bldP spid="65" grpId="1"/>
      <p:bldP spid="66" grpId="0" animBg="1"/>
      <p:bldP spid="66" grpId="1" animBg="1"/>
      <p:bldP spid="67" grpId="0" animBg="1"/>
      <p:bldP spid="67" grpId="1" animBg="1"/>
      <p:bldP spid="68" grpId="0"/>
      <p:bldP spid="68" grpId="1"/>
      <p:bldP spid="69" grpId="0" animBg="1"/>
      <p:bldP spid="69" grpId="1" animBg="1"/>
      <p:bldP spid="70" grpId="0"/>
      <p:bldP spid="70" grpId="1"/>
      <p:bldP spid="71" grpId="0" animBg="1"/>
      <p:bldP spid="71" grpId="1" animBg="1"/>
      <p:bldP spid="73" grpId="0" animBg="1"/>
      <p:bldP spid="14" grpId="0"/>
      <p:bldP spid="60" grpId="0"/>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3867686831"/>
              </p:ext>
            </p:extLst>
          </p:nvPr>
        </p:nvGraphicFramePr>
        <p:xfrm>
          <a:off x="6133409" y="5415425"/>
          <a:ext cx="36195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178550352"/>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tblGrid>
              <a:tr h="457200">
                <a:tc>
                  <a:txBody>
                    <a:bodyPr/>
                    <a:lstStyle/>
                    <a:p>
                      <a:endParaRPr lang="zh-CN" altLang="en-US" dirty="0"/>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矩形 2"/>
          <p:cNvSpPr/>
          <p:nvPr/>
        </p:nvSpPr>
        <p:spPr>
          <a:xfrm>
            <a:off x="8571471" y="4605957"/>
            <a:ext cx="615407" cy="441435"/>
          </a:xfrm>
          <a:prstGeom prst="rect">
            <a:avLst/>
          </a:prstGeom>
          <a:solidFill>
            <a:srgbClr val="FFCCFF"/>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Text Box 24">
            <a:extLst>
              <a:ext uri="{FF2B5EF4-FFF2-40B4-BE49-F238E27FC236}">
                <a16:creationId xmlns:a16="http://schemas.microsoft.com/office/drawing/2014/main" id="{5C4822DE-4B00-4DB5-B48D-7CF62F03C2B0}"/>
              </a:ext>
            </a:extLst>
          </p:cNvPr>
          <p:cNvSpPr txBox="1">
            <a:spLocks noChangeArrowheads="1"/>
          </p:cNvSpPr>
          <p:nvPr/>
        </p:nvSpPr>
        <p:spPr bwMode="auto">
          <a:xfrm>
            <a:off x="1078947" y="74239"/>
            <a:ext cx="4427538" cy="5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Dijkstra</a:t>
            </a:r>
            <a:r>
              <a:rPr lang="zh-CN" altLang="en-US" sz="2400" b="1" dirty="0">
                <a:solidFill>
                  <a:srgbClr val="000000"/>
                </a:solidFill>
                <a:latin typeface="+mn-lt"/>
                <a:ea typeface="+mn-ea"/>
                <a:cs typeface="+mn-ea"/>
                <a:sym typeface="+mn-lt"/>
              </a:rPr>
              <a:t>路径长度递增法：</a:t>
            </a:r>
          </a:p>
        </p:txBody>
      </p:sp>
      <p:graphicFrame>
        <p:nvGraphicFramePr>
          <p:cNvPr id="88"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343101597"/>
              </p:ext>
            </p:extLst>
          </p:nvPr>
        </p:nvGraphicFramePr>
        <p:xfrm>
          <a:off x="6152694" y="4576837"/>
          <a:ext cx="36195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178550352"/>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tblGrid>
              <a:tr h="457200">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tabLst/>
                        <a:defRPr/>
                      </a:pPr>
                      <a:r>
                        <a:rPr kumimoji="1" lang="en-US" altLang="zh-CN" sz="2000" b="1" i="0" u="none" strike="noStrike" kern="1200" cap="none" normalizeH="0" baseline="0" dirty="0">
                          <a:ln>
                            <a:noFill/>
                          </a:ln>
                          <a:solidFill>
                            <a:srgbClr val="FF0000"/>
                          </a:solidFill>
                          <a:effectLst/>
                          <a:latin typeface="Tahoma"/>
                          <a:ea typeface="宋体"/>
                          <a:cs typeface="+mn-ea"/>
                          <a:sym typeface="+mn-lt"/>
                        </a:rPr>
                        <a:t>∞</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tabLst/>
                        <a:defRPr/>
                      </a:pPr>
                      <a:r>
                        <a:rPr kumimoji="1" lang="en-US" altLang="zh-CN" sz="2000" b="1" i="0" u="none" strike="noStrike" kern="1200" cap="none" normalizeH="0" baseline="0" dirty="0">
                          <a:ln>
                            <a:noFill/>
                          </a:ln>
                          <a:solidFill>
                            <a:srgbClr val="FF0000"/>
                          </a:solidFill>
                          <a:effectLst/>
                          <a:latin typeface="Tahoma"/>
                          <a:ea typeface="宋体"/>
                          <a:cs typeface="+mn-ea"/>
                          <a:sym typeface="+mn-lt"/>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ahoma"/>
                          <a:ea typeface="宋体"/>
                        </a:defRPr>
                      </a:lvl1pPr>
                      <a:lvl2pPr marL="457200" algn="l" defTabSz="914400" rtl="0" eaLnBrk="1" latinLnBrk="0" hangingPunct="1">
                        <a:defRPr sz="1800" kern="1200">
                          <a:solidFill>
                            <a:schemeClr val="tx1"/>
                          </a:solidFill>
                          <a:latin typeface="Tahoma"/>
                          <a:ea typeface="宋体"/>
                        </a:defRPr>
                      </a:lvl2pPr>
                      <a:lvl3pPr marL="914400" algn="l" defTabSz="914400" rtl="0" eaLnBrk="1" latinLnBrk="0" hangingPunct="1">
                        <a:defRPr sz="1800" kern="1200">
                          <a:solidFill>
                            <a:schemeClr val="tx1"/>
                          </a:solidFill>
                          <a:latin typeface="Tahoma"/>
                          <a:ea typeface="宋体"/>
                        </a:defRPr>
                      </a:lvl3pPr>
                      <a:lvl4pPr marL="1371600" algn="l" defTabSz="914400" rtl="0" eaLnBrk="1" latinLnBrk="0" hangingPunct="1">
                        <a:defRPr sz="1800" kern="1200">
                          <a:solidFill>
                            <a:schemeClr val="tx1"/>
                          </a:solidFill>
                          <a:latin typeface="Tahoma"/>
                          <a:ea typeface="宋体"/>
                        </a:defRPr>
                      </a:lvl4pPr>
                      <a:lvl5pPr marL="1828800" algn="l" defTabSz="914400" rtl="0" eaLnBrk="1" latinLnBrk="0" hangingPunct="1">
                        <a:defRPr sz="1800" kern="1200">
                          <a:solidFill>
                            <a:schemeClr val="tx1"/>
                          </a:solidFill>
                          <a:latin typeface="Tahoma"/>
                          <a:ea typeface="宋体"/>
                        </a:defRPr>
                      </a:lvl5pPr>
                      <a:lvl6pPr marL="2286000" algn="l" defTabSz="914400" rtl="0" eaLnBrk="1" latinLnBrk="0" hangingPunct="1">
                        <a:defRPr sz="1800" kern="1200">
                          <a:solidFill>
                            <a:schemeClr val="tx1"/>
                          </a:solidFill>
                          <a:latin typeface="Tahoma"/>
                          <a:ea typeface="宋体"/>
                        </a:defRPr>
                      </a:lvl6pPr>
                      <a:lvl7pPr marL="2743200" algn="l" defTabSz="914400" rtl="0" eaLnBrk="1" latinLnBrk="0" hangingPunct="1">
                        <a:defRPr sz="1800" kern="1200">
                          <a:solidFill>
                            <a:schemeClr val="tx1"/>
                          </a:solidFill>
                          <a:latin typeface="Tahoma"/>
                          <a:ea typeface="宋体"/>
                        </a:defRPr>
                      </a:lvl7pPr>
                      <a:lvl8pPr marL="3200400" algn="l" defTabSz="914400" rtl="0" eaLnBrk="1" latinLnBrk="0" hangingPunct="1">
                        <a:defRPr sz="1800" kern="1200">
                          <a:solidFill>
                            <a:schemeClr val="tx1"/>
                          </a:solidFill>
                          <a:latin typeface="Tahoma"/>
                          <a:ea typeface="宋体"/>
                        </a:defRPr>
                      </a:lvl8pPr>
                      <a:lvl9pPr marL="3657600" algn="l" defTabSz="914400" rtl="0" eaLnBrk="1" latinLnBrk="0" hangingPunct="1">
                        <a:defRPr sz="1800" kern="1200">
                          <a:solidFill>
                            <a:schemeClr val="tx1"/>
                          </a:solidFill>
                          <a:latin typeface="Tahoma"/>
                          <a:ea typeface="宋体"/>
                        </a:defRPr>
                      </a:lvl9pPr>
                    </a:lstStyle>
                    <a:p>
                      <a:pPr marL="0" marR="0" lvl="0" indent="0" algn="ctr" defTabSz="914400" rtl="0" eaLnBrk="1" fontAlgn="base" latinLnBrk="0" hangingPunct="1">
                        <a:lnSpc>
                          <a:spcPct val="130000"/>
                        </a:lnSpc>
                        <a:spcBef>
                          <a:spcPct val="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mn-lt"/>
                          <a:ea typeface="+mn-ea"/>
                          <a:cs typeface="+mn-ea"/>
                          <a:sym typeface="+mn-lt"/>
                        </a:rPr>
                        <a:t>100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0" name="Text Box 53">
            <a:extLst>
              <a:ext uri="{FF2B5EF4-FFF2-40B4-BE49-F238E27FC236}">
                <a16:creationId xmlns:a16="http://schemas.microsoft.com/office/drawing/2014/main" id="{0C5ADE7D-F561-4069-9E16-E8952F67EF92}"/>
              </a:ext>
            </a:extLst>
          </p:cNvPr>
          <p:cNvSpPr txBox="1">
            <a:spLocks noChangeArrowheads="1"/>
          </p:cNvSpPr>
          <p:nvPr/>
        </p:nvSpPr>
        <p:spPr bwMode="auto">
          <a:xfrm>
            <a:off x="6317575" y="1337875"/>
            <a:ext cx="4038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10</a:t>
            </a:r>
            <a:r>
              <a:rPr lang="en-US" altLang="zh-CN" sz="2400" b="1" dirty="0">
                <a:latin typeface="+mn-lt"/>
                <a:ea typeface="+mn-ea"/>
                <a:cs typeface="+mn-ea"/>
                <a:sym typeface="+mn-lt"/>
              </a:rPr>
              <a:t>     ∞    </a:t>
            </a:r>
            <a:r>
              <a:rPr lang="en-US" altLang="zh-CN" sz="2400" b="1" dirty="0">
                <a:solidFill>
                  <a:srgbClr val="FFCC00"/>
                </a:solidFill>
                <a:latin typeface="+mn-lt"/>
                <a:ea typeface="+mn-ea"/>
                <a:cs typeface="+mn-ea"/>
                <a:sym typeface="+mn-lt"/>
              </a:rPr>
              <a:t>30</a:t>
            </a:r>
            <a:r>
              <a:rPr lang="en-US" altLang="zh-CN" sz="2400" b="1" dirty="0">
                <a:latin typeface="+mn-lt"/>
                <a:ea typeface="+mn-ea"/>
                <a:cs typeface="+mn-ea"/>
                <a:sym typeface="+mn-lt"/>
              </a:rPr>
              <a:t>    100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a:t>
            </a:r>
            <a:r>
              <a:rPr lang="en-US" altLang="zh-CN" sz="2400" b="1" dirty="0">
                <a:solidFill>
                  <a:srgbClr val="FFCC00"/>
                </a:solidFill>
                <a:latin typeface="+mn-lt"/>
                <a:ea typeface="+mn-ea"/>
                <a:cs typeface="+mn-ea"/>
                <a:sym typeface="+mn-lt"/>
              </a:rPr>
              <a:t>5</a:t>
            </a:r>
            <a:r>
              <a:rPr lang="en-US" altLang="zh-CN" sz="2400" b="1" dirty="0">
                <a:solidFill>
                  <a:srgbClr val="000000"/>
                </a:solidFill>
                <a:latin typeface="+mn-lt"/>
                <a:ea typeface="+mn-ea"/>
                <a:cs typeface="+mn-ea"/>
                <a:sym typeface="+mn-lt"/>
              </a:rPr>
              <a:t>       ∞     </a:t>
            </a: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50    </a:t>
            </a: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10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latin typeface="+mn-lt"/>
                <a:ea typeface="+mn-ea"/>
                <a:cs typeface="+mn-ea"/>
                <a:sym typeface="+mn-lt"/>
              </a:rPr>
              <a:t>∞  </a:t>
            </a:r>
            <a:r>
              <a:rPr lang="en-US" altLang="zh-CN" sz="2400" b="1" dirty="0">
                <a:solidFill>
                  <a:srgbClr val="FFCC00"/>
                </a:solidFill>
                <a:latin typeface="+mn-lt"/>
                <a:ea typeface="+mn-ea"/>
                <a:cs typeface="+mn-ea"/>
                <a:sym typeface="+mn-lt"/>
              </a:rPr>
              <a:t>   ∞      </a:t>
            </a:r>
            <a:r>
              <a:rPr lang="en-US" altLang="zh-CN" sz="2400" b="1" dirty="0">
                <a:solidFill>
                  <a:srgbClr val="000000"/>
                </a:solidFill>
                <a:latin typeface="+mn-lt"/>
                <a:ea typeface="+mn-ea"/>
                <a:cs typeface="+mn-ea"/>
                <a:sym typeface="+mn-lt"/>
              </a:rPr>
              <a:t>20   </a:t>
            </a:r>
            <a:r>
              <a:rPr lang="en-US" altLang="zh-CN" sz="2400" b="1" dirty="0">
                <a:solidFill>
                  <a:srgbClr val="FFCC00"/>
                </a:solidFill>
                <a:latin typeface="+mn-lt"/>
                <a:ea typeface="+mn-ea"/>
                <a:cs typeface="+mn-ea"/>
                <a:sym typeface="+mn-lt"/>
              </a:rPr>
              <a:t> ∞     </a:t>
            </a:r>
            <a:r>
              <a:rPr lang="en-US" altLang="zh-CN" sz="2400" b="1" dirty="0">
                <a:solidFill>
                  <a:srgbClr val="000000"/>
                </a:solidFill>
                <a:latin typeface="+mn-lt"/>
                <a:ea typeface="+mn-ea"/>
                <a:cs typeface="+mn-ea"/>
                <a:sym typeface="+mn-lt"/>
              </a:rPr>
              <a:t>60</a:t>
            </a:r>
          </a:p>
          <a:p>
            <a:pPr fontAlgn="base">
              <a:spcBef>
                <a:spcPts val="0"/>
              </a:spcBef>
              <a:spcAft>
                <a:spcPct val="0"/>
              </a:spcAft>
              <a:buClrTx/>
              <a:buSzTx/>
              <a:buFontTx/>
              <a:buNone/>
            </a:pPr>
            <a:r>
              <a:rPr lang="en-US" altLang="zh-CN" sz="2400" b="1" dirty="0">
                <a:solidFill>
                  <a:srgbClr val="FFCC00"/>
                </a:solidFill>
                <a:latin typeface="+mn-lt"/>
                <a:ea typeface="+mn-ea"/>
                <a:cs typeface="+mn-ea"/>
                <a:sym typeface="+mn-lt"/>
              </a:rPr>
              <a:t>∞</a:t>
            </a:r>
            <a:r>
              <a:rPr lang="en-US" altLang="zh-CN" sz="2400" b="1" dirty="0">
                <a:solidFill>
                  <a:srgbClr val="000000"/>
                </a:solidFill>
                <a:latin typeface="+mn-lt"/>
                <a:ea typeface="+mn-ea"/>
                <a:cs typeface="+mn-ea"/>
                <a:sym typeface="+mn-lt"/>
              </a:rPr>
              <a:t>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     </a:t>
            </a:r>
            <a:r>
              <a:rPr lang="en-US" altLang="zh-CN" sz="2400" b="1" dirty="0">
                <a:solidFill>
                  <a:srgbClr val="FFCC00"/>
                </a:solidFill>
                <a:latin typeface="+mn-lt"/>
                <a:ea typeface="+mn-ea"/>
                <a:cs typeface="+mn-ea"/>
                <a:sym typeface="+mn-lt"/>
              </a:rPr>
              <a:t>∞  </a:t>
            </a:r>
            <a:r>
              <a:rPr lang="en-US" altLang="zh-CN" sz="2400" b="1" dirty="0">
                <a:solidFill>
                  <a:srgbClr val="000000"/>
                </a:solidFill>
                <a:latin typeface="+mn-lt"/>
                <a:ea typeface="+mn-ea"/>
                <a:cs typeface="+mn-ea"/>
                <a:sym typeface="+mn-lt"/>
              </a:rPr>
              <a:t>   ∞</a:t>
            </a:r>
          </a:p>
        </p:txBody>
      </p:sp>
      <p:sp>
        <p:nvSpPr>
          <p:cNvPr id="91" name="AutoShape 54">
            <a:extLst>
              <a:ext uri="{FF2B5EF4-FFF2-40B4-BE49-F238E27FC236}">
                <a16:creationId xmlns:a16="http://schemas.microsoft.com/office/drawing/2014/main" id="{028206C5-E0D9-40DC-8F1C-DA4A0EC07FBE}"/>
              </a:ext>
            </a:extLst>
          </p:cNvPr>
          <p:cNvSpPr>
            <a:spLocks noChangeArrowheads="1"/>
          </p:cNvSpPr>
          <p:nvPr/>
        </p:nvSpPr>
        <p:spPr bwMode="auto">
          <a:xfrm>
            <a:off x="6164563" y="1380206"/>
            <a:ext cx="3917212" cy="2268415"/>
          </a:xfrm>
          <a:prstGeom prst="bracketPair">
            <a:avLst>
              <a:gd name="adj" fmla="val 469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base" latinLnBrk="0" hangingPunct="1">
              <a:lnSpc>
                <a:spcPct val="13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mn-lt"/>
              <a:ea typeface="+mn-ea"/>
              <a:cs typeface="+mn-ea"/>
              <a:sym typeface="+mn-lt"/>
            </a:endParaRPr>
          </a:p>
        </p:txBody>
      </p:sp>
      <p:sp>
        <p:nvSpPr>
          <p:cNvPr id="92" name="Text Box 55">
            <a:extLst>
              <a:ext uri="{FF2B5EF4-FFF2-40B4-BE49-F238E27FC236}">
                <a16:creationId xmlns:a16="http://schemas.microsoft.com/office/drawing/2014/main" id="{751978B7-4156-4C7F-9E86-E992BB2BF32F}"/>
              </a:ext>
            </a:extLst>
          </p:cNvPr>
          <p:cNvSpPr txBox="1">
            <a:spLocks noChangeArrowheads="1"/>
          </p:cNvSpPr>
          <p:nvPr/>
        </p:nvSpPr>
        <p:spPr bwMode="auto">
          <a:xfrm>
            <a:off x="6195575" y="727924"/>
            <a:ext cx="38862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dirty="0">
                <a:solidFill>
                  <a:srgbClr val="000000"/>
                </a:solidFill>
                <a:latin typeface="+mn-lt"/>
                <a:ea typeface="+mn-ea"/>
                <a:cs typeface="+mn-ea"/>
                <a:sym typeface="+mn-lt"/>
              </a:rPr>
              <a:t> 0     1      2      3      4      5</a:t>
            </a:r>
          </a:p>
        </p:txBody>
      </p:sp>
      <p:sp>
        <p:nvSpPr>
          <p:cNvPr id="93" name="Text Box 56">
            <a:extLst>
              <a:ext uri="{FF2B5EF4-FFF2-40B4-BE49-F238E27FC236}">
                <a16:creationId xmlns:a16="http://schemas.microsoft.com/office/drawing/2014/main" id="{93BFF513-B263-4715-8EC7-AAAE551B0A66}"/>
              </a:ext>
            </a:extLst>
          </p:cNvPr>
          <p:cNvSpPr txBox="1">
            <a:spLocks noChangeArrowheads="1"/>
          </p:cNvSpPr>
          <p:nvPr/>
        </p:nvSpPr>
        <p:spPr bwMode="auto">
          <a:xfrm>
            <a:off x="5657357" y="1313250"/>
            <a:ext cx="457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0</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1</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2</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3</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4</a:t>
            </a:r>
          </a:p>
          <a:p>
            <a:pPr algn="ctr" fontAlgn="base">
              <a:spcBef>
                <a:spcPts val="0"/>
              </a:spcBef>
              <a:spcAft>
                <a:spcPct val="0"/>
              </a:spcAft>
              <a:buClrTx/>
              <a:buSzTx/>
              <a:buFontTx/>
              <a:buNone/>
            </a:pPr>
            <a:r>
              <a:rPr lang="en-US" altLang="zh-CN" sz="2400" b="1" dirty="0">
                <a:solidFill>
                  <a:srgbClr val="000000"/>
                </a:solidFill>
                <a:latin typeface="+mn-lt"/>
                <a:ea typeface="+mn-ea"/>
                <a:cs typeface="+mn-ea"/>
                <a:sym typeface="+mn-lt"/>
              </a:rPr>
              <a:t>5</a:t>
            </a:r>
          </a:p>
        </p:txBody>
      </p:sp>
      <p:sp>
        <p:nvSpPr>
          <p:cNvPr id="95" name="Text Box 58">
            <a:extLst>
              <a:ext uri="{FF2B5EF4-FFF2-40B4-BE49-F238E27FC236}">
                <a16:creationId xmlns:a16="http://schemas.microsoft.com/office/drawing/2014/main" id="{F6B11352-46B5-4EB6-B024-8A294284E0B3}"/>
              </a:ext>
            </a:extLst>
          </p:cNvPr>
          <p:cNvSpPr txBox="1">
            <a:spLocks noChangeArrowheads="1"/>
          </p:cNvSpPr>
          <p:nvPr/>
        </p:nvSpPr>
        <p:spPr bwMode="auto">
          <a:xfrm>
            <a:off x="2504660" y="5410493"/>
            <a:ext cx="3754209"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200" b="1" dirty="0">
                <a:solidFill>
                  <a:srgbClr val="000000"/>
                </a:solidFill>
                <a:latin typeface="+mn-lt"/>
                <a:ea typeface="+mn-ea"/>
                <a:cs typeface="+mn-ea"/>
                <a:sym typeface="+mn-lt"/>
              </a:rPr>
              <a:t>最短路径的前驱顶点数组</a:t>
            </a:r>
            <a:r>
              <a:rPr lang="en-US" altLang="zh-CN" sz="2200" b="1" dirty="0">
                <a:solidFill>
                  <a:srgbClr val="000000"/>
                </a:solidFill>
                <a:latin typeface="+mn-lt"/>
                <a:ea typeface="+mn-ea"/>
                <a:cs typeface="+mn-ea"/>
                <a:sym typeface="+mn-lt"/>
              </a:rPr>
              <a:t>P</a:t>
            </a:r>
            <a:r>
              <a:rPr lang="zh-CN" altLang="en-US" sz="2200" b="1" dirty="0">
                <a:solidFill>
                  <a:srgbClr val="000000"/>
                </a:solidFill>
                <a:latin typeface="+mn-lt"/>
                <a:ea typeface="+mn-ea"/>
                <a:cs typeface="+mn-ea"/>
                <a:sym typeface="+mn-lt"/>
              </a:rPr>
              <a:t>：</a:t>
            </a:r>
          </a:p>
        </p:txBody>
      </p:sp>
      <p:sp>
        <p:nvSpPr>
          <p:cNvPr id="96" name="Text Box 59">
            <a:extLst>
              <a:ext uri="{FF2B5EF4-FFF2-40B4-BE49-F238E27FC236}">
                <a16:creationId xmlns:a16="http://schemas.microsoft.com/office/drawing/2014/main" id="{A5EAB63F-11EA-4636-B1DB-B3C8F428F7E6}"/>
              </a:ext>
            </a:extLst>
          </p:cNvPr>
          <p:cNvSpPr txBox="1">
            <a:spLocks noChangeArrowheads="1"/>
          </p:cNvSpPr>
          <p:nvPr/>
        </p:nvSpPr>
        <p:spPr bwMode="auto">
          <a:xfrm>
            <a:off x="3664719" y="4563129"/>
            <a:ext cx="2699789"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zh-CN" altLang="en-US" sz="2200" b="1" dirty="0">
                <a:solidFill>
                  <a:srgbClr val="000000"/>
                </a:solidFill>
                <a:latin typeface="+mn-lt"/>
                <a:ea typeface="+mn-ea"/>
                <a:cs typeface="+mn-ea"/>
                <a:sym typeface="+mn-lt"/>
              </a:rPr>
              <a:t>最短路径数组</a:t>
            </a:r>
            <a:r>
              <a:rPr lang="en-US" altLang="zh-CN" sz="2200" b="1" dirty="0">
                <a:solidFill>
                  <a:srgbClr val="000000"/>
                </a:solidFill>
                <a:latin typeface="+mn-lt"/>
                <a:ea typeface="+mn-ea"/>
                <a:cs typeface="+mn-ea"/>
                <a:sym typeface="+mn-lt"/>
              </a:rPr>
              <a:t>D</a:t>
            </a:r>
            <a:r>
              <a:rPr lang="zh-CN" altLang="en-US" sz="2200" b="1" dirty="0">
                <a:solidFill>
                  <a:srgbClr val="000000"/>
                </a:solidFill>
                <a:latin typeface="+mn-lt"/>
                <a:ea typeface="+mn-ea"/>
                <a:cs typeface="+mn-ea"/>
                <a:sym typeface="+mn-lt"/>
              </a:rPr>
              <a:t>：</a:t>
            </a:r>
          </a:p>
        </p:txBody>
      </p:sp>
      <p:sp>
        <p:nvSpPr>
          <p:cNvPr id="98" name="Text Box 61">
            <a:extLst>
              <a:ext uri="{FF2B5EF4-FFF2-40B4-BE49-F238E27FC236}">
                <a16:creationId xmlns:a16="http://schemas.microsoft.com/office/drawing/2014/main" id="{CAEC0C1B-4F0B-4574-848E-1DB90082F612}"/>
              </a:ext>
            </a:extLst>
          </p:cNvPr>
          <p:cNvSpPr txBox="1">
            <a:spLocks noChangeArrowheads="1"/>
          </p:cNvSpPr>
          <p:nvPr/>
        </p:nvSpPr>
        <p:spPr bwMode="auto">
          <a:xfrm>
            <a:off x="6069885" y="4083950"/>
            <a:ext cx="3996932"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lnSpc>
                <a:spcPct val="130000"/>
              </a:lnSpc>
              <a:spcBef>
                <a:spcPct val="0"/>
              </a:spcBef>
              <a:spcAft>
                <a:spcPct val="0"/>
              </a:spcAft>
              <a:buClrTx/>
              <a:buSzTx/>
              <a:buFontTx/>
              <a:buNone/>
            </a:pPr>
            <a:r>
              <a:rPr lang="en-US" altLang="zh-CN" sz="2400" b="1" dirty="0">
                <a:solidFill>
                  <a:srgbClr val="000000"/>
                </a:solidFill>
                <a:latin typeface="+mn-lt"/>
                <a:ea typeface="+mn-ea"/>
                <a:cs typeface="+mn-ea"/>
                <a:sym typeface="+mn-lt"/>
              </a:rPr>
              <a:t>   0      </a:t>
            </a:r>
            <a:r>
              <a:rPr lang="en-US" altLang="zh-CN" sz="2000" b="1" dirty="0">
                <a:solidFill>
                  <a:srgbClr val="000000"/>
                </a:solidFill>
                <a:latin typeface="+mn-lt"/>
                <a:ea typeface="+mn-ea"/>
                <a:cs typeface="+mn-ea"/>
                <a:sym typeface="+mn-lt"/>
              </a:rPr>
              <a:t>1        2       3        4       5</a:t>
            </a:r>
          </a:p>
        </p:txBody>
      </p:sp>
      <p:sp>
        <p:nvSpPr>
          <p:cNvPr id="100" name="Oval 3">
            <a:extLst>
              <a:ext uri="{FF2B5EF4-FFF2-40B4-BE49-F238E27FC236}">
                <a16:creationId xmlns:a16="http://schemas.microsoft.com/office/drawing/2014/main" id="{5377AFE7-EC01-4F7D-8E3D-897609F9066E}"/>
              </a:ext>
            </a:extLst>
          </p:cNvPr>
          <p:cNvSpPr>
            <a:spLocks noChangeArrowheads="1"/>
          </p:cNvSpPr>
          <p:nvPr/>
        </p:nvSpPr>
        <p:spPr bwMode="auto">
          <a:xfrm>
            <a:off x="2418043" y="3760097"/>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V2</a:t>
            </a:r>
            <a:endParaRPr lang="en-US" altLang="zh-CN" sz="2000" b="1" kern="0" noProof="1">
              <a:solidFill>
                <a:srgbClr val="000000"/>
              </a:solidFill>
              <a:latin typeface="+mn-lt"/>
              <a:ea typeface="+mn-ea"/>
              <a:cs typeface="+mn-ea"/>
              <a:sym typeface="+mn-lt"/>
            </a:endParaRPr>
          </a:p>
        </p:txBody>
      </p:sp>
      <p:sp>
        <p:nvSpPr>
          <p:cNvPr id="101" name="Oval 4">
            <a:extLst>
              <a:ext uri="{FF2B5EF4-FFF2-40B4-BE49-F238E27FC236}">
                <a16:creationId xmlns:a16="http://schemas.microsoft.com/office/drawing/2014/main" id="{91AD4B8B-5DD1-411B-BBB9-A293CDEB035A}"/>
              </a:ext>
            </a:extLst>
          </p:cNvPr>
          <p:cNvSpPr>
            <a:spLocks noChangeArrowheads="1"/>
          </p:cNvSpPr>
          <p:nvPr/>
        </p:nvSpPr>
        <p:spPr bwMode="auto">
          <a:xfrm>
            <a:off x="1400459" y="2069663"/>
            <a:ext cx="305203" cy="331458"/>
          </a:xfrm>
          <a:prstGeom prst="ellipse">
            <a:avLst/>
          </a:prstGeom>
          <a:solidFill>
            <a:srgbClr val="FF3399"/>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V0</a:t>
            </a:r>
            <a:endParaRPr lang="en-US" altLang="zh-CN" sz="2000" b="1" kern="0" noProof="1">
              <a:solidFill>
                <a:srgbClr val="000000"/>
              </a:solidFill>
              <a:latin typeface="+mn-lt"/>
              <a:ea typeface="+mn-ea"/>
              <a:cs typeface="+mn-ea"/>
              <a:sym typeface="+mn-lt"/>
            </a:endParaRPr>
          </a:p>
        </p:txBody>
      </p:sp>
      <p:sp>
        <p:nvSpPr>
          <p:cNvPr id="102" name="Oval 5">
            <a:extLst>
              <a:ext uri="{FF2B5EF4-FFF2-40B4-BE49-F238E27FC236}">
                <a16:creationId xmlns:a16="http://schemas.microsoft.com/office/drawing/2014/main" id="{2CCE3EA8-09D8-43F1-92C9-450622A87FB6}"/>
              </a:ext>
            </a:extLst>
          </p:cNvPr>
          <p:cNvSpPr>
            <a:spLocks noChangeArrowheads="1"/>
          </p:cNvSpPr>
          <p:nvPr/>
        </p:nvSpPr>
        <p:spPr bwMode="auto">
          <a:xfrm>
            <a:off x="3292716" y="2997745"/>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V3</a:t>
            </a:r>
            <a:endParaRPr lang="en-US" altLang="zh-CN" sz="2000" b="1" kern="0" noProof="1">
              <a:solidFill>
                <a:srgbClr val="000000"/>
              </a:solidFill>
              <a:latin typeface="+mn-lt"/>
              <a:ea typeface="+mn-ea"/>
              <a:cs typeface="+mn-ea"/>
              <a:sym typeface="+mn-lt"/>
            </a:endParaRPr>
          </a:p>
        </p:txBody>
      </p:sp>
      <p:sp>
        <p:nvSpPr>
          <p:cNvPr id="103" name="Oval 6">
            <a:extLst>
              <a:ext uri="{FF2B5EF4-FFF2-40B4-BE49-F238E27FC236}">
                <a16:creationId xmlns:a16="http://schemas.microsoft.com/office/drawing/2014/main" id="{01904A2F-D65F-4A73-8549-1BD9D7FDBDD7}"/>
              </a:ext>
            </a:extLst>
          </p:cNvPr>
          <p:cNvSpPr>
            <a:spLocks noChangeArrowheads="1"/>
          </p:cNvSpPr>
          <p:nvPr/>
        </p:nvSpPr>
        <p:spPr bwMode="auto">
          <a:xfrm>
            <a:off x="1400459" y="2997745"/>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V1</a:t>
            </a:r>
            <a:endParaRPr lang="en-US" altLang="zh-CN" sz="2000" b="1" kern="0" noProof="1">
              <a:solidFill>
                <a:srgbClr val="000000"/>
              </a:solidFill>
              <a:latin typeface="+mn-lt"/>
              <a:ea typeface="+mn-ea"/>
              <a:cs typeface="+mn-ea"/>
              <a:sym typeface="+mn-lt"/>
            </a:endParaRPr>
          </a:p>
        </p:txBody>
      </p:sp>
      <p:sp>
        <p:nvSpPr>
          <p:cNvPr id="104" name="Oval 7">
            <a:extLst>
              <a:ext uri="{FF2B5EF4-FFF2-40B4-BE49-F238E27FC236}">
                <a16:creationId xmlns:a16="http://schemas.microsoft.com/office/drawing/2014/main" id="{F861A930-78E3-40B3-8571-3B0377A76280}"/>
              </a:ext>
            </a:extLst>
          </p:cNvPr>
          <p:cNvSpPr>
            <a:spLocks noChangeArrowheads="1"/>
          </p:cNvSpPr>
          <p:nvPr/>
        </p:nvSpPr>
        <p:spPr bwMode="auto">
          <a:xfrm>
            <a:off x="2377108" y="1274164"/>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defRPr/>
            </a:pPr>
            <a:r>
              <a:rPr lang="en-US" altLang="zh-CN" sz="2000" b="1" kern="0" dirty="0">
                <a:solidFill>
                  <a:srgbClr val="000000"/>
                </a:solidFill>
                <a:latin typeface="+mn-lt"/>
                <a:ea typeface="+mn-ea"/>
                <a:cs typeface="+mn-ea"/>
                <a:sym typeface="+mn-lt"/>
              </a:rPr>
              <a:t>V5</a:t>
            </a:r>
            <a:endParaRPr lang="en-US" altLang="zh-CN" sz="2000" b="1" kern="0" noProof="1">
              <a:solidFill>
                <a:srgbClr val="000000"/>
              </a:solidFill>
              <a:latin typeface="+mn-lt"/>
              <a:ea typeface="+mn-ea"/>
              <a:cs typeface="+mn-ea"/>
              <a:sym typeface="+mn-lt"/>
            </a:endParaRPr>
          </a:p>
        </p:txBody>
      </p:sp>
      <p:sp>
        <p:nvSpPr>
          <p:cNvPr id="105" name="Oval 8">
            <a:extLst>
              <a:ext uri="{FF2B5EF4-FFF2-40B4-BE49-F238E27FC236}">
                <a16:creationId xmlns:a16="http://schemas.microsoft.com/office/drawing/2014/main" id="{16E669B1-A24C-48B4-B518-6224D166E7D5}"/>
              </a:ext>
            </a:extLst>
          </p:cNvPr>
          <p:cNvSpPr>
            <a:spLocks noChangeArrowheads="1"/>
          </p:cNvSpPr>
          <p:nvPr/>
        </p:nvSpPr>
        <p:spPr bwMode="auto">
          <a:xfrm>
            <a:off x="3292716" y="2069663"/>
            <a:ext cx="305203" cy="331458"/>
          </a:xfrm>
          <a:prstGeom prst="ellipse">
            <a:avLst/>
          </a:prstGeom>
          <a:solidFill>
            <a:srgbClr val="CCFFCC"/>
          </a:solidFill>
          <a:ln w="9525">
            <a:solidFill>
              <a:srgbClr val="000000"/>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V4</a:t>
            </a:r>
            <a:endParaRPr lang="en-US" altLang="zh-CN" sz="2000" b="1" kern="0" noProof="1">
              <a:solidFill>
                <a:srgbClr val="000000"/>
              </a:solidFill>
              <a:latin typeface="+mn-lt"/>
              <a:ea typeface="+mn-ea"/>
              <a:cs typeface="+mn-ea"/>
              <a:sym typeface="+mn-lt"/>
            </a:endParaRPr>
          </a:p>
        </p:txBody>
      </p:sp>
      <p:sp>
        <p:nvSpPr>
          <p:cNvPr id="106" name="Line 9">
            <a:extLst>
              <a:ext uri="{FF2B5EF4-FFF2-40B4-BE49-F238E27FC236}">
                <a16:creationId xmlns:a16="http://schemas.microsoft.com/office/drawing/2014/main" id="{B7CE6A65-20C1-408B-ADE3-E639BFD2E0EF}"/>
              </a:ext>
            </a:extLst>
          </p:cNvPr>
          <p:cNvSpPr>
            <a:spLocks noChangeShapeType="1"/>
          </p:cNvSpPr>
          <p:nvPr/>
        </p:nvSpPr>
        <p:spPr bwMode="auto">
          <a:xfrm>
            <a:off x="1705662" y="2268538"/>
            <a:ext cx="158705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07" name="Line 10">
            <a:extLst>
              <a:ext uri="{FF2B5EF4-FFF2-40B4-BE49-F238E27FC236}">
                <a16:creationId xmlns:a16="http://schemas.microsoft.com/office/drawing/2014/main" id="{2EF18E6E-EF1C-49BB-BBD9-5A7D024274D9}"/>
              </a:ext>
            </a:extLst>
          </p:cNvPr>
          <p:cNvSpPr>
            <a:spLocks noChangeShapeType="1"/>
          </p:cNvSpPr>
          <p:nvPr/>
        </p:nvSpPr>
        <p:spPr bwMode="auto">
          <a:xfrm flipV="1">
            <a:off x="2682311" y="3262911"/>
            <a:ext cx="671446" cy="596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08" name="Line 11">
            <a:extLst>
              <a:ext uri="{FF2B5EF4-FFF2-40B4-BE49-F238E27FC236}">
                <a16:creationId xmlns:a16="http://schemas.microsoft.com/office/drawing/2014/main" id="{1F894C76-C5EF-4241-8748-D69B31CB31E5}"/>
              </a:ext>
            </a:extLst>
          </p:cNvPr>
          <p:cNvSpPr>
            <a:spLocks noChangeShapeType="1"/>
          </p:cNvSpPr>
          <p:nvPr/>
        </p:nvSpPr>
        <p:spPr bwMode="auto">
          <a:xfrm>
            <a:off x="1705662" y="3262911"/>
            <a:ext cx="732487" cy="59662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09" name="Line 12">
            <a:extLst>
              <a:ext uri="{FF2B5EF4-FFF2-40B4-BE49-F238E27FC236}">
                <a16:creationId xmlns:a16="http://schemas.microsoft.com/office/drawing/2014/main" id="{69E58B2A-87A1-44A5-99FF-D6C495096F30}"/>
              </a:ext>
            </a:extLst>
          </p:cNvPr>
          <p:cNvSpPr>
            <a:spLocks noChangeShapeType="1"/>
          </p:cNvSpPr>
          <p:nvPr/>
        </p:nvSpPr>
        <p:spPr bwMode="auto">
          <a:xfrm>
            <a:off x="1644621" y="2334829"/>
            <a:ext cx="854568" cy="1458415"/>
          </a:xfrm>
          <a:prstGeom prst="line">
            <a:avLst/>
          </a:prstGeom>
          <a:noFill/>
          <a:ln w="9525">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0" name="Line 13">
            <a:extLst>
              <a:ext uri="{FF2B5EF4-FFF2-40B4-BE49-F238E27FC236}">
                <a16:creationId xmlns:a16="http://schemas.microsoft.com/office/drawing/2014/main" id="{8341EEA9-BE45-463A-91C8-90EC183F3E1C}"/>
              </a:ext>
            </a:extLst>
          </p:cNvPr>
          <p:cNvSpPr>
            <a:spLocks noChangeShapeType="1"/>
          </p:cNvSpPr>
          <p:nvPr/>
        </p:nvSpPr>
        <p:spPr bwMode="auto">
          <a:xfrm flipV="1">
            <a:off x="1705662" y="1539330"/>
            <a:ext cx="732487" cy="59662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1" name="WordArt 14">
            <a:extLst>
              <a:ext uri="{FF2B5EF4-FFF2-40B4-BE49-F238E27FC236}">
                <a16:creationId xmlns:a16="http://schemas.microsoft.com/office/drawing/2014/main" id="{A504CA28-5813-4911-891C-D4CB85153ABF}"/>
              </a:ext>
            </a:extLst>
          </p:cNvPr>
          <p:cNvSpPr>
            <a:spLocks noChangeArrowheads="1" noChangeShapeType="1" noTextEdit="1"/>
          </p:cNvSpPr>
          <p:nvPr/>
        </p:nvSpPr>
        <p:spPr bwMode="auto">
          <a:xfrm rot="19223365">
            <a:off x="1773378" y="1642942"/>
            <a:ext cx="366243" cy="212685"/>
          </a:xfrm>
          <a:prstGeom prst="rect">
            <a:avLst/>
          </a:prstGeom>
        </p:spPr>
        <p:txBody>
          <a:bodyPr wrap="none" fromWordArt="1">
            <a:prstTxWarp prst="textCanDown">
              <a:avLst>
                <a:gd name="adj" fmla="val 6514"/>
              </a:avLst>
            </a:prstTxWarp>
          </a:bodyPr>
          <a:lstStyle/>
          <a:p>
            <a:pPr algn="ctr" eaLnBrk="0" fontAlgn="base" hangingPunct="0">
              <a:lnSpc>
                <a:spcPct val="130000"/>
              </a:lnSpc>
              <a:spcBef>
                <a:spcPct val="0"/>
              </a:spcBef>
              <a:spcAft>
                <a:spcPct val="0"/>
              </a:spcAft>
            </a:pPr>
            <a:r>
              <a:rPr lang="en-US" altLang="zh-CN" kern="10" dirty="0">
                <a:ln w="3175">
                  <a:solidFill>
                    <a:srgbClr val="000000"/>
                  </a:solidFill>
                  <a:round/>
                  <a:headEnd/>
                  <a:tailEnd/>
                </a:ln>
                <a:solidFill>
                  <a:srgbClr val="000000"/>
                </a:solidFill>
                <a:cs typeface="+mn-ea"/>
                <a:sym typeface="+mn-lt"/>
              </a:rPr>
              <a:t>100</a:t>
            </a:r>
            <a:endParaRPr lang="zh-CN" altLang="en-US" kern="10" dirty="0">
              <a:ln w="3175">
                <a:solidFill>
                  <a:srgbClr val="000000"/>
                </a:solidFill>
                <a:round/>
                <a:headEnd/>
                <a:tailEnd/>
              </a:ln>
              <a:solidFill>
                <a:srgbClr val="000000"/>
              </a:solidFill>
              <a:cs typeface="+mn-ea"/>
              <a:sym typeface="+mn-lt"/>
            </a:endParaRPr>
          </a:p>
        </p:txBody>
      </p:sp>
      <p:sp>
        <p:nvSpPr>
          <p:cNvPr id="112" name="Line 15">
            <a:extLst>
              <a:ext uri="{FF2B5EF4-FFF2-40B4-BE49-F238E27FC236}">
                <a16:creationId xmlns:a16="http://schemas.microsoft.com/office/drawing/2014/main" id="{C72C74BA-A4F5-4063-87E8-9733AEDADA49}"/>
              </a:ext>
            </a:extLst>
          </p:cNvPr>
          <p:cNvSpPr>
            <a:spLocks noChangeShapeType="1"/>
          </p:cNvSpPr>
          <p:nvPr/>
        </p:nvSpPr>
        <p:spPr bwMode="auto">
          <a:xfrm flipH="1" flipV="1">
            <a:off x="2682311" y="1539330"/>
            <a:ext cx="610406" cy="596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3" name="Line 16">
            <a:extLst>
              <a:ext uri="{FF2B5EF4-FFF2-40B4-BE49-F238E27FC236}">
                <a16:creationId xmlns:a16="http://schemas.microsoft.com/office/drawing/2014/main" id="{E445FE03-768E-4169-957E-E5941DD70176}"/>
              </a:ext>
            </a:extLst>
          </p:cNvPr>
          <p:cNvSpPr>
            <a:spLocks noChangeShapeType="1"/>
          </p:cNvSpPr>
          <p:nvPr/>
        </p:nvSpPr>
        <p:spPr bwMode="auto">
          <a:xfrm flipH="1" flipV="1">
            <a:off x="2499189" y="1539330"/>
            <a:ext cx="854568" cy="15247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4" name="Line 17">
            <a:extLst>
              <a:ext uri="{FF2B5EF4-FFF2-40B4-BE49-F238E27FC236}">
                <a16:creationId xmlns:a16="http://schemas.microsoft.com/office/drawing/2014/main" id="{8DF71C65-460F-428C-9E08-5BD290631CE0}"/>
              </a:ext>
            </a:extLst>
          </p:cNvPr>
          <p:cNvSpPr>
            <a:spLocks noChangeShapeType="1"/>
          </p:cNvSpPr>
          <p:nvPr/>
        </p:nvSpPr>
        <p:spPr bwMode="auto">
          <a:xfrm>
            <a:off x="3414797" y="2401121"/>
            <a:ext cx="0" cy="596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115" name="Text Box 18">
            <a:extLst>
              <a:ext uri="{FF2B5EF4-FFF2-40B4-BE49-F238E27FC236}">
                <a16:creationId xmlns:a16="http://schemas.microsoft.com/office/drawing/2014/main" id="{92623414-EC80-4B59-8149-E3EBA252E4D2}"/>
              </a:ext>
            </a:extLst>
          </p:cNvPr>
          <p:cNvSpPr txBox="1">
            <a:spLocks noChangeArrowheads="1"/>
          </p:cNvSpPr>
          <p:nvPr/>
        </p:nvSpPr>
        <p:spPr bwMode="auto">
          <a:xfrm>
            <a:off x="1705662" y="3461786"/>
            <a:ext cx="366243" cy="453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5</a:t>
            </a:r>
          </a:p>
        </p:txBody>
      </p:sp>
      <p:sp>
        <p:nvSpPr>
          <p:cNvPr id="116" name="Text Box 19">
            <a:extLst>
              <a:ext uri="{FF2B5EF4-FFF2-40B4-BE49-F238E27FC236}">
                <a16:creationId xmlns:a16="http://schemas.microsoft.com/office/drawing/2014/main" id="{02C60B45-6887-4510-A8AE-2A29753D6953}"/>
              </a:ext>
            </a:extLst>
          </p:cNvPr>
          <p:cNvSpPr txBox="1">
            <a:spLocks noChangeArrowheads="1"/>
          </p:cNvSpPr>
          <p:nvPr/>
        </p:nvSpPr>
        <p:spPr bwMode="auto">
          <a:xfrm>
            <a:off x="2250025" y="1937080"/>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30</a:t>
            </a:r>
          </a:p>
        </p:txBody>
      </p:sp>
      <p:sp>
        <p:nvSpPr>
          <p:cNvPr id="117" name="Text Box 20">
            <a:extLst>
              <a:ext uri="{FF2B5EF4-FFF2-40B4-BE49-F238E27FC236}">
                <a16:creationId xmlns:a16="http://schemas.microsoft.com/office/drawing/2014/main" id="{FF9E3A6E-DF52-4D92-BBCF-C170C56B1D08}"/>
              </a:ext>
            </a:extLst>
          </p:cNvPr>
          <p:cNvSpPr txBox="1">
            <a:spLocks noChangeArrowheads="1"/>
          </p:cNvSpPr>
          <p:nvPr/>
        </p:nvSpPr>
        <p:spPr bwMode="auto">
          <a:xfrm>
            <a:off x="2682311" y="3130328"/>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50</a:t>
            </a:r>
          </a:p>
        </p:txBody>
      </p:sp>
      <p:sp>
        <p:nvSpPr>
          <p:cNvPr id="118" name="Text Box 21">
            <a:extLst>
              <a:ext uri="{FF2B5EF4-FFF2-40B4-BE49-F238E27FC236}">
                <a16:creationId xmlns:a16="http://schemas.microsoft.com/office/drawing/2014/main" id="{3FA7551D-ACC9-4216-B040-71A067785FAE}"/>
              </a:ext>
            </a:extLst>
          </p:cNvPr>
          <p:cNvSpPr txBox="1">
            <a:spLocks noChangeArrowheads="1"/>
          </p:cNvSpPr>
          <p:nvPr/>
        </p:nvSpPr>
        <p:spPr bwMode="auto">
          <a:xfrm>
            <a:off x="2071905" y="2732579"/>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10</a:t>
            </a:r>
          </a:p>
        </p:txBody>
      </p:sp>
      <p:sp>
        <p:nvSpPr>
          <p:cNvPr id="119" name="Text Box 22">
            <a:extLst>
              <a:ext uri="{FF2B5EF4-FFF2-40B4-BE49-F238E27FC236}">
                <a16:creationId xmlns:a16="http://schemas.microsoft.com/office/drawing/2014/main" id="{7E71A686-02BE-4207-8502-7B94915F5B4F}"/>
              </a:ext>
            </a:extLst>
          </p:cNvPr>
          <p:cNvSpPr txBox="1">
            <a:spLocks noChangeArrowheads="1"/>
          </p:cNvSpPr>
          <p:nvPr/>
        </p:nvSpPr>
        <p:spPr bwMode="auto">
          <a:xfrm>
            <a:off x="2743351" y="2467412"/>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10</a:t>
            </a:r>
          </a:p>
        </p:txBody>
      </p:sp>
      <p:sp>
        <p:nvSpPr>
          <p:cNvPr id="120" name="Text Box 23">
            <a:extLst>
              <a:ext uri="{FF2B5EF4-FFF2-40B4-BE49-F238E27FC236}">
                <a16:creationId xmlns:a16="http://schemas.microsoft.com/office/drawing/2014/main" id="{DCAF1330-4B70-4892-B855-5F2711169DD1}"/>
              </a:ext>
            </a:extLst>
          </p:cNvPr>
          <p:cNvSpPr txBox="1">
            <a:spLocks noChangeArrowheads="1"/>
          </p:cNvSpPr>
          <p:nvPr/>
        </p:nvSpPr>
        <p:spPr bwMode="auto">
          <a:xfrm>
            <a:off x="2865432" y="1473039"/>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60</a:t>
            </a:r>
          </a:p>
        </p:txBody>
      </p:sp>
      <p:sp>
        <p:nvSpPr>
          <p:cNvPr id="121" name="Text Box 64">
            <a:extLst>
              <a:ext uri="{FF2B5EF4-FFF2-40B4-BE49-F238E27FC236}">
                <a16:creationId xmlns:a16="http://schemas.microsoft.com/office/drawing/2014/main" id="{10F0A5AB-512D-4B08-AFFA-38D947C21DDA}"/>
              </a:ext>
            </a:extLst>
          </p:cNvPr>
          <p:cNvSpPr txBox="1">
            <a:spLocks noChangeArrowheads="1"/>
          </p:cNvSpPr>
          <p:nvPr/>
        </p:nvSpPr>
        <p:spPr bwMode="auto">
          <a:xfrm>
            <a:off x="3341299" y="2486943"/>
            <a:ext cx="488324" cy="452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 typeface="Wingdings" panose="05000000000000000000" pitchFamily="2" charset="2"/>
              <a:buNone/>
            </a:pPr>
            <a:r>
              <a:rPr lang="en-US" altLang="zh-CN" sz="2000" b="1" kern="0" dirty="0">
                <a:solidFill>
                  <a:srgbClr val="000000"/>
                </a:solidFill>
                <a:latin typeface="+mn-lt"/>
                <a:ea typeface="+mn-ea"/>
                <a:cs typeface="+mn-ea"/>
                <a:sym typeface="+mn-lt"/>
              </a:rPr>
              <a:t>20</a:t>
            </a:r>
          </a:p>
        </p:txBody>
      </p:sp>
      <p:sp>
        <p:nvSpPr>
          <p:cNvPr id="38" name="Text Box 59">
            <a:extLst>
              <a:ext uri="{FF2B5EF4-FFF2-40B4-BE49-F238E27FC236}">
                <a16:creationId xmlns:a16="http://schemas.microsoft.com/office/drawing/2014/main" id="{A5EAB63F-11EA-4636-B1DB-B3C8F428F7E6}"/>
              </a:ext>
            </a:extLst>
          </p:cNvPr>
          <p:cNvSpPr txBox="1">
            <a:spLocks noChangeArrowheads="1"/>
          </p:cNvSpPr>
          <p:nvPr/>
        </p:nvSpPr>
        <p:spPr bwMode="auto">
          <a:xfrm>
            <a:off x="5014613" y="6239402"/>
            <a:ext cx="1206193" cy="53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fontAlgn="base">
              <a:lnSpc>
                <a:spcPct val="130000"/>
              </a:lnSpc>
              <a:spcBef>
                <a:spcPct val="0"/>
              </a:spcBef>
              <a:spcAft>
                <a:spcPct val="0"/>
              </a:spcAft>
              <a:buClrTx/>
              <a:buSzTx/>
              <a:buFontTx/>
              <a:buNone/>
            </a:pPr>
            <a:r>
              <a:rPr lang="en-US" altLang="zh-CN" sz="2200" b="1" dirty="0">
                <a:solidFill>
                  <a:srgbClr val="000000"/>
                </a:solidFill>
                <a:latin typeface="+mn-lt"/>
                <a:ea typeface="+mn-ea"/>
                <a:cs typeface="+mn-ea"/>
                <a:sym typeface="+mn-lt"/>
              </a:rPr>
              <a:t>Final</a:t>
            </a:r>
            <a:r>
              <a:rPr lang="zh-CN" altLang="en-US" sz="2200" b="1" dirty="0">
                <a:solidFill>
                  <a:srgbClr val="000000"/>
                </a:solidFill>
                <a:latin typeface="+mn-lt"/>
                <a:ea typeface="+mn-ea"/>
                <a:cs typeface="+mn-ea"/>
                <a:sym typeface="+mn-lt"/>
              </a:rPr>
              <a:t>：</a:t>
            </a:r>
          </a:p>
        </p:txBody>
      </p:sp>
      <p:graphicFrame>
        <p:nvGraphicFramePr>
          <p:cNvPr id="40" name="Group 62">
            <a:extLst>
              <a:ext uri="{FF2B5EF4-FFF2-40B4-BE49-F238E27FC236}">
                <a16:creationId xmlns:a16="http://schemas.microsoft.com/office/drawing/2014/main" id="{7C3A0FDB-6D44-476A-97F8-A26B5706D383}"/>
              </a:ext>
            </a:extLst>
          </p:cNvPr>
          <p:cNvGraphicFramePr>
            <a:graphicFrameLocks noGrp="1"/>
          </p:cNvGraphicFramePr>
          <p:nvPr>
            <p:extLst>
              <p:ext uri="{D42A27DB-BD31-4B8C-83A1-F6EECF244321}">
                <p14:modId xmlns:p14="http://schemas.microsoft.com/office/powerpoint/2010/main" val="1683909564"/>
              </p:ext>
            </p:extLst>
          </p:nvPr>
        </p:nvGraphicFramePr>
        <p:xfrm>
          <a:off x="6138831" y="6299308"/>
          <a:ext cx="3619500" cy="45720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178550352"/>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tblGrid>
              <a:tr h="457200">
                <a:tc>
                  <a:txBody>
                    <a:bodyPr/>
                    <a:lstStyle/>
                    <a:p>
                      <a:endParaRPr lang="zh-CN" altLang="en-US" dirty="0"/>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altLang="zh-CN" dirty="0"/>
                        <a:t> </a:t>
                      </a:r>
                      <a:endParaRPr lang="zh-CN" altLang="en-US" dirty="0"/>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 name="文本框 40"/>
          <p:cNvSpPr txBox="1"/>
          <p:nvPr/>
        </p:nvSpPr>
        <p:spPr>
          <a:xfrm>
            <a:off x="5779567" y="6281687"/>
            <a:ext cx="4367179" cy="452496"/>
          </a:xfrm>
          <a:prstGeom prst="rect">
            <a:avLst/>
          </a:prstGeom>
          <a:noFill/>
        </p:spPr>
        <p:txBody>
          <a:bodyPr wrap="square" rtlCol="0">
            <a:spAutoFit/>
          </a:bodyPr>
          <a:lstStyle/>
          <a:p>
            <a:pPr algn="ctr" fontAlgn="base">
              <a:lnSpc>
                <a:spcPct val="130000"/>
              </a:lnSpc>
              <a:spcBef>
                <a:spcPct val="0"/>
              </a:spcBef>
              <a:spcAft>
                <a:spcPct val="0"/>
              </a:spcAft>
              <a:buClr>
                <a:schemeClr val="folHlink"/>
              </a:buClr>
              <a:buSzPct val="60000"/>
            </a:pPr>
            <a:r>
              <a:rPr kumimoji="1" lang="en-US" altLang="zh-CN" sz="2000" b="1" dirty="0">
                <a:solidFill>
                  <a:srgbClr val="FF0000"/>
                </a:solidFill>
                <a:cs typeface="+mn-ea"/>
              </a:rPr>
              <a:t>T       F       T        F       </a:t>
            </a:r>
            <a:r>
              <a:rPr kumimoji="1" lang="en-US" altLang="zh-CN" sz="2000" b="1" dirty="0" err="1">
                <a:solidFill>
                  <a:srgbClr val="FF0000"/>
                </a:solidFill>
                <a:cs typeface="+mn-ea"/>
              </a:rPr>
              <a:t>F</a:t>
            </a:r>
            <a:r>
              <a:rPr kumimoji="1" lang="en-US" altLang="zh-CN" sz="2000" b="1" dirty="0">
                <a:solidFill>
                  <a:srgbClr val="FF0000"/>
                </a:solidFill>
                <a:cs typeface="+mn-ea"/>
              </a:rPr>
              <a:t>       F</a:t>
            </a:r>
            <a:endParaRPr kumimoji="1" lang="zh-CN" altLang="zh-CN" sz="2000" b="1" dirty="0">
              <a:solidFill>
                <a:srgbClr val="FF0000"/>
              </a:solidFill>
              <a:cs typeface="+mn-ea"/>
            </a:endParaRPr>
          </a:p>
        </p:txBody>
      </p:sp>
      <p:sp>
        <p:nvSpPr>
          <p:cNvPr id="42" name="文本框 41"/>
          <p:cNvSpPr txBox="1"/>
          <p:nvPr/>
        </p:nvSpPr>
        <p:spPr>
          <a:xfrm>
            <a:off x="5766129" y="6298030"/>
            <a:ext cx="4367179" cy="492443"/>
          </a:xfrm>
          <a:prstGeom prst="rect">
            <a:avLst/>
          </a:prstGeom>
          <a:noFill/>
        </p:spPr>
        <p:txBody>
          <a:bodyPr wrap="square" rtlCol="0">
            <a:spAutoFit/>
          </a:bodyPr>
          <a:lstStyle/>
          <a:p>
            <a:pPr algn="ctr" fontAlgn="base">
              <a:lnSpc>
                <a:spcPct val="130000"/>
              </a:lnSpc>
              <a:spcBef>
                <a:spcPct val="0"/>
              </a:spcBef>
              <a:spcAft>
                <a:spcPct val="0"/>
              </a:spcAft>
              <a:buClr>
                <a:schemeClr val="folHlink"/>
              </a:buClr>
              <a:buSzPct val="60000"/>
            </a:pPr>
            <a:r>
              <a:rPr kumimoji="1" lang="en-US" altLang="zh-CN" sz="2000" b="1" dirty="0">
                <a:solidFill>
                  <a:srgbClr val="FF0000"/>
                </a:solidFill>
                <a:cs typeface="+mn-ea"/>
              </a:rPr>
              <a:t>T       F       T        F       T       F</a:t>
            </a:r>
            <a:endParaRPr kumimoji="1" lang="zh-CN" altLang="zh-CN" sz="2000" b="1" dirty="0">
              <a:solidFill>
                <a:srgbClr val="FF0000"/>
              </a:solidFill>
              <a:cs typeface="+mn-ea"/>
            </a:endParaRPr>
          </a:p>
        </p:txBody>
      </p:sp>
      <p:sp>
        <p:nvSpPr>
          <p:cNvPr id="4" name="上下箭头 3"/>
          <p:cNvSpPr/>
          <p:nvPr/>
        </p:nvSpPr>
        <p:spPr>
          <a:xfrm>
            <a:off x="6607957" y="3687336"/>
            <a:ext cx="792115" cy="841129"/>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835623" y="3758957"/>
            <a:ext cx="336784" cy="830997"/>
          </a:xfrm>
          <a:prstGeom prst="rect">
            <a:avLst/>
          </a:prstGeom>
          <a:noFill/>
        </p:spPr>
        <p:txBody>
          <a:bodyPr wrap="square" rtlCol="0">
            <a:spAutoFit/>
          </a:bodyPr>
          <a:lstStyle/>
          <a:p>
            <a:r>
              <a:rPr lang="zh-CN" altLang="en-US" sz="1200" b="1" dirty="0"/>
              <a:t>比较大小</a:t>
            </a:r>
          </a:p>
        </p:txBody>
      </p:sp>
      <p:sp>
        <p:nvSpPr>
          <p:cNvPr id="6" name="矩形 5"/>
          <p:cNvSpPr/>
          <p:nvPr/>
        </p:nvSpPr>
        <p:spPr>
          <a:xfrm>
            <a:off x="6696657" y="3233439"/>
            <a:ext cx="614718" cy="43027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696405" y="3312237"/>
            <a:ext cx="687841" cy="369332"/>
          </a:xfrm>
          <a:prstGeom prst="rect">
            <a:avLst/>
          </a:prstGeom>
          <a:noFill/>
        </p:spPr>
        <p:txBody>
          <a:bodyPr wrap="square" rtlCol="0">
            <a:spAutoFit/>
          </a:bodyPr>
          <a:lstStyle/>
          <a:p>
            <a:r>
              <a:rPr lang="en-US" altLang="zh-CN" b="1" dirty="0"/>
              <a:t>+30</a:t>
            </a:r>
            <a:endParaRPr lang="zh-CN" altLang="en-US" b="1" dirty="0"/>
          </a:p>
        </p:txBody>
      </p:sp>
      <p:sp>
        <p:nvSpPr>
          <p:cNvPr id="50" name="矩形 49"/>
          <p:cNvSpPr/>
          <p:nvPr/>
        </p:nvSpPr>
        <p:spPr>
          <a:xfrm>
            <a:off x="6696656" y="2810949"/>
            <a:ext cx="614719" cy="414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7956064" y="4588846"/>
            <a:ext cx="615407" cy="441435"/>
          </a:xfrm>
          <a:prstGeom prst="rect">
            <a:avLst/>
          </a:prstGeom>
          <a:solidFill>
            <a:srgbClr val="CCFFCC"/>
          </a:solidFill>
          <a:ln>
            <a:solidFill>
              <a:srgbClr val="CC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038048" y="4640190"/>
            <a:ext cx="597653" cy="430887"/>
          </a:xfrm>
          <a:prstGeom prst="rect">
            <a:avLst/>
          </a:prstGeom>
          <a:noFill/>
        </p:spPr>
        <p:txBody>
          <a:bodyPr wrap="square" rtlCol="0">
            <a:spAutoFit/>
          </a:bodyPr>
          <a:lstStyle/>
          <a:p>
            <a:r>
              <a:rPr lang="en-US" altLang="zh-CN" sz="2200" b="1" dirty="0">
                <a:solidFill>
                  <a:srgbClr val="FF0000"/>
                </a:solidFill>
              </a:rPr>
              <a:t>50</a:t>
            </a:r>
            <a:endParaRPr lang="zh-CN" altLang="en-US" sz="2200" b="1" dirty="0">
              <a:solidFill>
                <a:srgbClr val="FF0000"/>
              </a:solidFill>
            </a:endParaRPr>
          </a:p>
        </p:txBody>
      </p:sp>
      <p:sp>
        <p:nvSpPr>
          <p:cNvPr id="74" name="Line 9">
            <a:extLst>
              <a:ext uri="{FF2B5EF4-FFF2-40B4-BE49-F238E27FC236}">
                <a16:creationId xmlns:a16="http://schemas.microsoft.com/office/drawing/2014/main" id="{B7CE6A65-20C1-408B-ADE3-E639BFD2E0EF}"/>
              </a:ext>
            </a:extLst>
          </p:cNvPr>
          <p:cNvSpPr>
            <a:spLocks noChangeShapeType="1"/>
          </p:cNvSpPr>
          <p:nvPr/>
        </p:nvSpPr>
        <p:spPr bwMode="auto">
          <a:xfrm>
            <a:off x="1705662" y="2268538"/>
            <a:ext cx="158705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lnSpc>
                <a:spcPct val="130000"/>
              </a:lnSpc>
              <a:spcBef>
                <a:spcPct val="0"/>
              </a:spcBef>
              <a:spcAft>
                <a:spcPct val="0"/>
              </a:spcAft>
              <a:defRPr/>
            </a:pPr>
            <a:endParaRPr lang="zh-CN" altLang="en-US" sz="2400" b="1" kern="0">
              <a:solidFill>
                <a:srgbClr val="000000"/>
              </a:solidFill>
              <a:cs typeface="+mn-ea"/>
              <a:sym typeface="+mn-lt"/>
            </a:endParaRPr>
          </a:p>
        </p:txBody>
      </p:sp>
      <p:sp>
        <p:nvSpPr>
          <p:cNvPr id="61" name="矩形 60"/>
          <p:cNvSpPr/>
          <p:nvPr/>
        </p:nvSpPr>
        <p:spPr>
          <a:xfrm>
            <a:off x="9164597" y="4558712"/>
            <a:ext cx="622890" cy="512365"/>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9246525" y="4605957"/>
            <a:ext cx="759397" cy="430887"/>
          </a:xfrm>
          <a:prstGeom prst="rect">
            <a:avLst/>
          </a:prstGeom>
          <a:noFill/>
        </p:spPr>
        <p:txBody>
          <a:bodyPr wrap="square" rtlCol="0">
            <a:spAutoFit/>
          </a:bodyPr>
          <a:lstStyle/>
          <a:p>
            <a:r>
              <a:rPr lang="en-US" altLang="zh-CN" sz="2200" b="1" dirty="0">
                <a:solidFill>
                  <a:srgbClr val="FF0000"/>
                </a:solidFill>
              </a:rPr>
              <a:t>90</a:t>
            </a:r>
            <a:endParaRPr lang="zh-CN" altLang="en-US" sz="2200" b="1" dirty="0">
              <a:solidFill>
                <a:srgbClr val="FF0000"/>
              </a:solidFill>
            </a:endParaRPr>
          </a:p>
        </p:txBody>
      </p:sp>
      <p:sp>
        <p:nvSpPr>
          <p:cNvPr id="75" name="上下箭头 74"/>
          <p:cNvSpPr/>
          <p:nvPr/>
        </p:nvSpPr>
        <p:spPr>
          <a:xfrm>
            <a:off x="7876523" y="3680432"/>
            <a:ext cx="792115" cy="841129"/>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8104189" y="3752053"/>
            <a:ext cx="336784" cy="830997"/>
          </a:xfrm>
          <a:prstGeom prst="rect">
            <a:avLst/>
          </a:prstGeom>
          <a:noFill/>
        </p:spPr>
        <p:txBody>
          <a:bodyPr wrap="square" rtlCol="0">
            <a:spAutoFit/>
          </a:bodyPr>
          <a:lstStyle/>
          <a:p>
            <a:r>
              <a:rPr lang="zh-CN" altLang="en-US" sz="1200" b="1" dirty="0"/>
              <a:t>比较大小</a:t>
            </a:r>
          </a:p>
        </p:txBody>
      </p:sp>
      <p:sp>
        <p:nvSpPr>
          <p:cNvPr id="77" name="矩形 76"/>
          <p:cNvSpPr/>
          <p:nvPr/>
        </p:nvSpPr>
        <p:spPr>
          <a:xfrm>
            <a:off x="7965223" y="3226535"/>
            <a:ext cx="614718" cy="43027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929225" y="3274339"/>
            <a:ext cx="687841" cy="369332"/>
          </a:xfrm>
          <a:prstGeom prst="rect">
            <a:avLst/>
          </a:prstGeom>
          <a:noFill/>
        </p:spPr>
        <p:txBody>
          <a:bodyPr wrap="square" rtlCol="0">
            <a:spAutoFit/>
          </a:bodyPr>
          <a:lstStyle/>
          <a:p>
            <a:r>
              <a:rPr lang="en-US" altLang="zh-CN" b="1" dirty="0"/>
              <a:t>+30</a:t>
            </a:r>
            <a:endParaRPr lang="zh-CN" altLang="en-US" b="1" dirty="0"/>
          </a:p>
        </p:txBody>
      </p:sp>
      <p:sp>
        <p:nvSpPr>
          <p:cNvPr id="79" name="矩形 78"/>
          <p:cNvSpPr/>
          <p:nvPr/>
        </p:nvSpPr>
        <p:spPr>
          <a:xfrm>
            <a:off x="7965222" y="2804045"/>
            <a:ext cx="614719" cy="414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上下箭头 79"/>
          <p:cNvSpPr/>
          <p:nvPr/>
        </p:nvSpPr>
        <p:spPr>
          <a:xfrm>
            <a:off x="9054252" y="3708283"/>
            <a:ext cx="792115" cy="841129"/>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9281918" y="3779904"/>
            <a:ext cx="336784" cy="830997"/>
          </a:xfrm>
          <a:prstGeom prst="rect">
            <a:avLst/>
          </a:prstGeom>
          <a:noFill/>
        </p:spPr>
        <p:txBody>
          <a:bodyPr wrap="square" rtlCol="0">
            <a:spAutoFit/>
          </a:bodyPr>
          <a:lstStyle/>
          <a:p>
            <a:r>
              <a:rPr lang="zh-CN" altLang="en-US" sz="1200" b="1" dirty="0"/>
              <a:t>比较大小</a:t>
            </a:r>
          </a:p>
        </p:txBody>
      </p:sp>
      <p:sp>
        <p:nvSpPr>
          <p:cNvPr id="82" name="矩形 81"/>
          <p:cNvSpPr/>
          <p:nvPr/>
        </p:nvSpPr>
        <p:spPr>
          <a:xfrm>
            <a:off x="9142952" y="3254386"/>
            <a:ext cx="614718" cy="43027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p:cNvSpPr txBox="1"/>
          <p:nvPr/>
        </p:nvSpPr>
        <p:spPr>
          <a:xfrm>
            <a:off x="9142700" y="3333184"/>
            <a:ext cx="687841" cy="369332"/>
          </a:xfrm>
          <a:prstGeom prst="rect">
            <a:avLst/>
          </a:prstGeom>
          <a:noFill/>
        </p:spPr>
        <p:txBody>
          <a:bodyPr wrap="square" rtlCol="0">
            <a:spAutoFit/>
          </a:bodyPr>
          <a:lstStyle/>
          <a:p>
            <a:r>
              <a:rPr lang="en-US" altLang="zh-CN" b="1" dirty="0"/>
              <a:t>+30</a:t>
            </a:r>
            <a:endParaRPr lang="zh-CN" altLang="en-US" b="1" dirty="0"/>
          </a:p>
        </p:txBody>
      </p:sp>
      <p:sp>
        <p:nvSpPr>
          <p:cNvPr id="84" name="矩形 83"/>
          <p:cNvSpPr/>
          <p:nvPr/>
        </p:nvSpPr>
        <p:spPr>
          <a:xfrm>
            <a:off x="9142951" y="2831896"/>
            <a:ext cx="614719" cy="414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p:cNvSpPr txBox="1"/>
          <p:nvPr/>
        </p:nvSpPr>
        <p:spPr>
          <a:xfrm>
            <a:off x="5773621" y="5422083"/>
            <a:ext cx="4367179" cy="892552"/>
          </a:xfrm>
          <a:prstGeom prst="rect">
            <a:avLst/>
          </a:prstGeom>
          <a:noFill/>
        </p:spPr>
        <p:txBody>
          <a:bodyPr wrap="square" rtlCol="0">
            <a:spAutoFit/>
          </a:bodyPr>
          <a:lstStyle/>
          <a:p>
            <a:pPr lvl="0" algn="ctr" fontAlgn="base">
              <a:lnSpc>
                <a:spcPct val="130000"/>
              </a:lnSpc>
              <a:spcBef>
                <a:spcPct val="0"/>
              </a:spcBef>
              <a:spcAft>
                <a:spcPct val="0"/>
              </a:spcAft>
              <a:buClr>
                <a:schemeClr val="folHlink"/>
              </a:buClr>
              <a:buSzPct val="60000"/>
            </a:pPr>
            <a:r>
              <a:rPr kumimoji="1" lang="en-US" altLang="zh-CN" sz="2000" b="1" dirty="0">
                <a:solidFill>
                  <a:srgbClr val="FF0000"/>
                </a:solidFill>
                <a:cs typeface="+mn-ea"/>
                <a:sym typeface="+mn-lt"/>
              </a:rPr>
              <a:t>V0     </a:t>
            </a:r>
            <a:r>
              <a:rPr kumimoji="1" lang="en-US" altLang="zh-CN" sz="2000" b="1" dirty="0" err="1">
                <a:solidFill>
                  <a:srgbClr val="FF0000"/>
                </a:solidFill>
                <a:cs typeface="+mn-ea"/>
                <a:sym typeface="+mn-lt"/>
              </a:rPr>
              <a:t>V0</a:t>
            </a:r>
            <a:r>
              <a:rPr kumimoji="1" lang="en-US" altLang="zh-CN" sz="2000" b="1" dirty="0">
                <a:solidFill>
                  <a:srgbClr val="FF0000"/>
                </a:solidFill>
                <a:cs typeface="+mn-ea"/>
                <a:sym typeface="+mn-lt"/>
              </a:rPr>
              <a:t>     </a:t>
            </a:r>
            <a:r>
              <a:rPr kumimoji="1" lang="en-US" altLang="zh-CN" sz="2000" b="1" dirty="0" err="1">
                <a:solidFill>
                  <a:srgbClr val="FF0000"/>
                </a:solidFill>
                <a:cs typeface="+mn-ea"/>
                <a:sym typeface="+mn-lt"/>
              </a:rPr>
              <a:t>V0</a:t>
            </a:r>
            <a:r>
              <a:rPr kumimoji="1" lang="en-US" altLang="zh-CN" sz="2000" b="1" dirty="0">
                <a:solidFill>
                  <a:srgbClr val="FF0000"/>
                </a:solidFill>
                <a:cs typeface="+mn-ea"/>
                <a:sym typeface="+mn-lt"/>
              </a:rPr>
              <a:t>     V2    V0    </a:t>
            </a:r>
            <a:r>
              <a:rPr kumimoji="1" lang="en-US" altLang="zh-CN" sz="2000" b="1" dirty="0" err="1">
                <a:solidFill>
                  <a:srgbClr val="FF0000"/>
                </a:solidFill>
                <a:cs typeface="+mn-ea"/>
                <a:sym typeface="+mn-lt"/>
              </a:rPr>
              <a:t>V0</a:t>
            </a:r>
            <a:endParaRPr kumimoji="1" lang="en-US" altLang="zh-CN" sz="2000" b="1" dirty="0">
              <a:solidFill>
                <a:srgbClr val="FF0000"/>
              </a:solidFill>
              <a:cs typeface="+mn-ea"/>
              <a:sym typeface="+mn-lt"/>
            </a:endParaRPr>
          </a:p>
          <a:p>
            <a:pPr lvl="0" algn="ctr" fontAlgn="base">
              <a:lnSpc>
                <a:spcPct val="130000"/>
              </a:lnSpc>
              <a:spcBef>
                <a:spcPct val="0"/>
              </a:spcBef>
              <a:spcAft>
                <a:spcPct val="0"/>
              </a:spcAft>
              <a:buClr>
                <a:schemeClr val="folHlink"/>
              </a:buClr>
              <a:buSzPct val="60000"/>
            </a:pPr>
            <a:endParaRPr kumimoji="1" lang="en-US" altLang="zh-CN" sz="2000" b="1" dirty="0">
              <a:solidFill>
                <a:srgbClr val="FF0000"/>
              </a:solidFill>
              <a:cs typeface="+mn-ea"/>
              <a:sym typeface="+mn-lt"/>
            </a:endParaRPr>
          </a:p>
        </p:txBody>
      </p:sp>
      <p:sp>
        <p:nvSpPr>
          <p:cNvPr id="86" name="文本框 85"/>
          <p:cNvSpPr txBox="1"/>
          <p:nvPr/>
        </p:nvSpPr>
        <p:spPr>
          <a:xfrm>
            <a:off x="5773621" y="5428050"/>
            <a:ext cx="4367179" cy="892552"/>
          </a:xfrm>
          <a:prstGeom prst="rect">
            <a:avLst/>
          </a:prstGeom>
          <a:noFill/>
        </p:spPr>
        <p:txBody>
          <a:bodyPr wrap="square" rtlCol="0">
            <a:spAutoFit/>
          </a:bodyPr>
          <a:lstStyle/>
          <a:p>
            <a:pPr lvl="0" algn="ctr" fontAlgn="base">
              <a:lnSpc>
                <a:spcPct val="130000"/>
              </a:lnSpc>
              <a:spcBef>
                <a:spcPct val="0"/>
              </a:spcBef>
              <a:spcAft>
                <a:spcPct val="0"/>
              </a:spcAft>
              <a:buClr>
                <a:schemeClr val="folHlink"/>
              </a:buClr>
              <a:buSzPct val="60000"/>
            </a:pPr>
            <a:r>
              <a:rPr kumimoji="1" lang="en-US" altLang="zh-CN" sz="2000" b="1" dirty="0">
                <a:solidFill>
                  <a:srgbClr val="FF0000"/>
                </a:solidFill>
                <a:cs typeface="+mn-ea"/>
                <a:sym typeface="+mn-lt"/>
              </a:rPr>
              <a:t>V0     </a:t>
            </a:r>
            <a:r>
              <a:rPr kumimoji="1" lang="en-US" altLang="zh-CN" sz="2000" b="1" dirty="0" err="1">
                <a:solidFill>
                  <a:srgbClr val="FF0000"/>
                </a:solidFill>
                <a:cs typeface="+mn-ea"/>
                <a:sym typeface="+mn-lt"/>
              </a:rPr>
              <a:t>V0</a:t>
            </a:r>
            <a:r>
              <a:rPr kumimoji="1" lang="en-US" altLang="zh-CN" sz="2000" b="1" dirty="0">
                <a:solidFill>
                  <a:srgbClr val="FF0000"/>
                </a:solidFill>
                <a:cs typeface="+mn-ea"/>
                <a:sym typeface="+mn-lt"/>
              </a:rPr>
              <a:t>     </a:t>
            </a:r>
            <a:r>
              <a:rPr kumimoji="1" lang="en-US" altLang="zh-CN" sz="2000" b="1" dirty="0" err="1">
                <a:solidFill>
                  <a:srgbClr val="FF0000"/>
                </a:solidFill>
                <a:cs typeface="+mn-ea"/>
                <a:sym typeface="+mn-lt"/>
              </a:rPr>
              <a:t>V0</a:t>
            </a:r>
            <a:r>
              <a:rPr kumimoji="1" lang="en-US" altLang="zh-CN" sz="2000" b="1" dirty="0">
                <a:solidFill>
                  <a:srgbClr val="FF0000"/>
                </a:solidFill>
                <a:cs typeface="+mn-ea"/>
                <a:sym typeface="+mn-lt"/>
              </a:rPr>
              <a:t>     V4    V0    V4</a:t>
            </a:r>
          </a:p>
          <a:p>
            <a:pPr lvl="0" algn="ctr" fontAlgn="base">
              <a:lnSpc>
                <a:spcPct val="130000"/>
              </a:lnSpc>
              <a:spcBef>
                <a:spcPct val="0"/>
              </a:spcBef>
              <a:spcAft>
                <a:spcPct val="0"/>
              </a:spcAft>
              <a:buClr>
                <a:schemeClr val="folHlink"/>
              </a:buClr>
              <a:buSzPct val="60000"/>
            </a:pPr>
            <a:endParaRPr kumimoji="1" lang="en-US" altLang="zh-CN" sz="2000" b="1" dirty="0">
              <a:solidFill>
                <a:srgbClr val="FF0000"/>
              </a:solidFill>
              <a:cs typeface="+mn-ea"/>
              <a:sym typeface="+mn-lt"/>
            </a:endParaRPr>
          </a:p>
        </p:txBody>
      </p:sp>
    </p:spTree>
    <p:extLst>
      <p:ext uri="{BB962C8B-B14F-4D97-AF65-F5344CB8AC3E}">
        <p14:creationId xmlns:p14="http://schemas.microsoft.com/office/powerpoint/2010/main" val="133066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7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7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79"/>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76"/>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77"/>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6"/>
                                        </p:tgtEl>
                                        <p:attrNameLst>
                                          <p:attrName>style.visibility</p:attrName>
                                        </p:attrNameLst>
                                      </p:cBhvr>
                                      <p:to>
                                        <p:strVal val="visible"/>
                                      </p:to>
                                    </p:set>
                                  </p:childTnLst>
                                </p:cTn>
                              </p:par>
                              <p:par>
                                <p:cTn id="91" presetID="1" presetClass="exit" presetSubtype="0" fill="hold" grpId="0" nodeType="withEffect">
                                  <p:stCondLst>
                                    <p:cond delay="0"/>
                                  </p:stCondLst>
                                  <p:childTnLst>
                                    <p:set>
                                      <p:cBhvr>
                                        <p:cTn id="92" dur="1" fill="hold">
                                          <p:stCondLst>
                                            <p:cond delay="0"/>
                                          </p:stCondLst>
                                        </p:cTn>
                                        <p:tgtEl>
                                          <p:spTgt spid="85"/>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80"/>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83"/>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8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81"/>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6" grpId="0" animBg="1"/>
      <p:bldP spid="41" grpId="0"/>
      <p:bldP spid="42" grpId="0"/>
      <p:bldP spid="4" grpId="0" animBg="1"/>
      <p:bldP spid="4" grpId="1" animBg="1"/>
      <p:bldP spid="5" grpId="0"/>
      <p:bldP spid="5" grpId="1"/>
      <p:bldP spid="6" grpId="0" animBg="1"/>
      <p:bldP spid="6" grpId="1" animBg="1"/>
      <p:bldP spid="9" grpId="0"/>
      <p:bldP spid="9" grpId="1"/>
      <p:bldP spid="50" grpId="0" animBg="1"/>
      <p:bldP spid="50" grpId="1" animBg="1"/>
      <p:bldP spid="73" grpId="0" animBg="1"/>
      <p:bldP spid="14" grpId="0"/>
      <p:bldP spid="74" grpId="0" animBg="1"/>
      <p:bldP spid="61" grpId="0" animBg="1"/>
      <p:bldP spid="60" grpId="0"/>
      <p:bldP spid="75" grpId="0" animBg="1"/>
      <p:bldP spid="75" grpId="1" animBg="1"/>
      <p:bldP spid="76" grpId="0"/>
      <p:bldP spid="76" grpId="1"/>
      <p:bldP spid="77" grpId="0" animBg="1"/>
      <p:bldP spid="77" grpId="1" animBg="1"/>
      <p:bldP spid="78" grpId="0"/>
      <p:bldP spid="78" grpId="1"/>
      <p:bldP spid="79" grpId="0" animBg="1"/>
      <p:bldP spid="79" grpId="1" animBg="1"/>
      <p:bldP spid="80" grpId="0" animBg="1"/>
      <p:bldP spid="80" grpId="1" animBg="1"/>
      <p:bldP spid="81" grpId="0"/>
      <p:bldP spid="81" grpId="1"/>
      <p:bldP spid="82" grpId="0" animBg="1"/>
      <p:bldP spid="82" grpId="1" animBg="1"/>
      <p:bldP spid="83" grpId="0"/>
      <p:bldP spid="83" grpId="1"/>
      <p:bldP spid="84" grpId="0" animBg="1"/>
      <p:bldP spid="84" grpId="1" animBg="1"/>
      <p:bldP spid="85" grpId="0"/>
      <p:bldP spid="86" grpId="0"/>
    </p:bldLst>
  </p:timing>
</p:sld>
</file>

<file path=ppt/theme/theme1.xml><?xml version="1.0" encoding="utf-8"?>
<a:theme xmlns:a="http://schemas.openxmlformats.org/drawingml/2006/main" name="主题5">
  <a:themeElements>
    <a:clrScheme name="自定义 26">
      <a:dk1>
        <a:srgbClr val="000000"/>
      </a:dk1>
      <a:lt1>
        <a:srgbClr val="FFFFFF"/>
      </a:lt1>
      <a:dk2>
        <a:srgbClr val="768394"/>
      </a:dk2>
      <a:lt2>
        <a:srgbClr val="F0F0F0"/>
      </a:lt2>
      <a:accent1>
        <a:srgbClr val="0A54D3"/>
      </a:accent1>
      <a:accent2>
        <a:srgbClr val="20428D"/>
      </a:accent2>
      <a:accent3>
        <a:srgbClr val="1A73C7"/>
      </a:accent3>
      <a:accent4>
        <a:srgbClr val="5066A2"/>
      </a:accent4>
      <a:accent5>
        <a:srgbClr val="5E5CA2"/>
      </a:accent5>
      <a:accent6>
        <a:srgbClr val="768394"/>
      </a:accent6>
      <a:hlink>
        <a:srgbClr val="4276AA"/>
      </a:hlink>
      <a:folHlink>
        <a:srgbClr val="BFBFBF"/>
      </a:folHlink>
    </a:clrScheme>
    <a:fontScheme name="igsx4isi">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68394"/>
    </a:dk2>
    <a:lt2>
      <a:srgbClr val="F0F0F0"/>
    </a:lt2>
    <a:accent1>
      <a:srgbClr val="0A54D3"/>
    </a:accent1>
    <a:accent2>
      <a:srgbClr val="20428D"/>
    </a:accent2>
    <a:accent3>
      <a:srgbClr val="1A73C7"/>
    </a:accent3>
    <a:accent4>
      <a:srgbClr val="5066A2"/>
    </a:accent4>
    <a:accent5>
      <a:srgbClr val="5E5CA2"/>
    </a:accent5>
    <a:accent6>
      <a:srgbClr val="768394"/>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2762</TotalTime>
  <Words>1974</Words>
  <Application>Microsoft Office PowerPoint</Application>
  <PresentationFormat>宽屏</PresentationFormat>
  <Paragraphs>544</Paragraphs>
  <Slides>21</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1" baseType="lpstr">
      <vt:lpstr>宋体</vt:lpstr>
      <vt:lpstr>微软雅黑</vt:lpstr>
      <vt:lpstr>Arial</vt:lpstr>
      <vt:lpstr>Calibri</vt:lpstr>
      <vt:lpstr>Cambria Math</vt:lpstr>
      <vt:lpstr>Tahoma</vt:lpstr>
      <vt:lpstr>Times New Roman</vt:lpstr>
      <vt:lpstr>Wingdings</vt:lpstr>
      <vt:lpstr>主题5</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Administrator</cp:lastModifiedBy>
  <cp:revision>101</cp:revision>
  <cp:lastPrinted>2018-04-24T16:00:00Z</cp:lastPrinted>
  <dcterms:created xsi:type="dcterms:W3CDTF">2018-04-24T16:00:00Z</dcterms:created>
  <dcterms:modified xsi:type="dcterms:W3CDTF">2022-10-24T14:06:19Z</dcterms:modified>
  <cp:category>work report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f807369b-8ec3-4b9c-a07e-eca95547e097</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2018-09-03T09:04:55.7205662Z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2052-11.1.0.8236</vt:lpwstr>
  </property>
</Properties>
</file>