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4" r:id="rId2"/>
  </p:sldMasterIdLst>
  <p:notesMasterIdLst>
    <p:notesMasterId r:id="rId41"/>
  </p:notesMasterIdLst>
  <p:handoutMasterIdLst>
    <p:handoutMasterId r:id="rId42"/>
  </p:handoutMasterIdLst>
  <p:sldIdLst>
    <p:sldId id="562" r:id="rId3"/>
    <p:sldId id="539" r:id="rId4"/>
    <p:sldId id="540" r:id="rId5"/>
    <p:sldId id="487" r:id="rId6"/>
    <p:sldId id="541" r:id="rId7"/>
    <p:sldId id="542" r:id="rId8"/>
    <p:sldId id="563" r:id="rId9"/>
    <p:sldId id="564" r:id="rId10"/>
    <p:sldId id="545" r:id="rId11"/>
    <p:sldId id="565" r:id="rId12"/>
    <p:sldId id="566" r:id="rId13"/>
    <p:sldId id="567" r:id="rId14"/>
    <p:sldId id="552" r:id="rId15"/>
    <p:sldId id="544" r:id="rId16"/>
    <p:sldId id="546" r:id="rId17"/>
    <p:sldId id="547" r:id="rId18"/>
    <p:sldId id="548" r:id="rId19"/>
    <p:sldId id="549" r:id="rId20"/>
    <p:sldId id="550" r:id="rId21"/>
    <p:sldId id="568" r:id="rId22"/>
    <p:sldId id="551" r:id="rId23"/>
    <p:sldId id="553" r:id="rId24"/>
    <p:sldId id="554" r:id="rId25"/>
    <p:sldId id="555" r:id="rId26"/>
    <p:sldId id="556" r:id="rId27"/>
    <p:sldId id="558" r:id="rId28"/>
    <p:sldId id="557" r:id="rId29"/>
    <p:sldId id="559" r:id="rId30"/>
    <p:sldId id="560" r:id="rId31"/>
    <p:sldId id="561" r:id="rId32"/>
    <p:sldId id="525" r:id="rId33"/>
    <p:sldId id="526" r:id="rId34"/>
    <p:sldId id="527" r:id="rId35"/>
    <p:sldId id="528" r:id="rId36"/>
    <p:sldId id="489" r:id="rId37"/>
    <p:sldId id="570" r:id="rId38"/>
    <p:sldId id="569" r:id="rId39"/>
    <p:sldId id="538" r:id="rId4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4" userDrawn="1">
          <p15:clr>
            <a:srgbClr val="A4A3A4"/>
          </p15:clr>
        </p15:guide>
        <p15:guide id="2" pos="2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97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333333"/>
    <a:srgbClr val="CCFFCC"/>
    <a:srgbClr val="FFCF01"/>
    <a:srgbClr val="DF2D3E"/>
    <a:srgbClr val="B71C2B"/>
    <a:srgbClr val="3B424B"/>
    <a:srgbClr val="586371"/>
    <a:srgbClr val="405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5244" autoAdjust="0"/>
  </p:normalViewPr>
  <p:slideViewPr>
    <p:cSldViewPr>
      <p:cViewPr varScale="1">
        <p:scale>
          <a:sx n="211" d="100"/>
          <a:sy n="211" d="100"/>
        </p:scale>
        <p:origin x="756" y="192"/>
      </p:cViewPr>
      <p:guideLst>
        <p:guide orient="horz" pos="1574"/>
        <p:guide pos="2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1" d="100"/>
        <a:sy n="121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797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1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5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0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9842" y="273844"/>
            <a:ext cx="7886700" cy="994172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29842" y="1308721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9842" y="1961708"/>
            <a:ext cx="3868340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4629151" y="1308721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4629151" y="1961708"/>
            <a:ext cx="3887391" cy="268054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E915C7D1-B4D3-4F0F-9857-38E048F78B52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428876" y="1619250"/>
            <a:ext cx="4286251" cy="1036838"/>
          </a:xfrm>
        </p:spPr>
        <p:txBody>
          <a:bodyPr anchor="b" anchorCtr="0">
            <a:normAutofit/>
          </a:bodyPr>
          <a:lstStyle>
            <a:lvl1pPr algn="ctr"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ED073336-75B2-43A1-8458-949319C22A39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  <p:custDataLst>
              <p:tags r:id="rId5"/>
            </p:custDataLst>
          </p:nvPr>
        </p:nvSpPr>
        <p:spPr>
          <a:xfrm>
            <a:off x="2428876" y="2799905"/>
            <a:ext cx="4286251" cy="889453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87FC63D8-9F0A-496B-837A-D92CF00C606A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28652" y="535257"/>
            <a:ext cx="3511241" cy="1071121"/>
          </a:xfrm>
        </p:spPr>
        <p:txBody>
          <a:bodyPr anchor="t" anchorCtr="0">
            <a:normAutofit/>
          </a:bodyPr>
          <a:lstStyle>
            <a:lvl1pPr>
              <a:defRPr sz="27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231888" y="535255"/>
            <a:ext cx="4283912" cy="4052700"/>
          </a:xfr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8652" y="1735407"/>
            <a:ext cx="3511241" cy="2858691"/>
          </a:xfrm>
        </p:spPr>
        <p:txBody>
          <a:bodyPr>
            <a:normAutofit/>
          </a:bodyPr>
          <a:lstStyle>
            <a:lvl1pPr marL="0" indent="0">
              <a:buNone/>
              <a:defRPr sz="1351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F738508-B107-43A2-AFAC-500B8378C1FF}" type="datetime1">
              <a:rPr lang="zh-CN" altLang="en-US" smtClean="0"/>
              <a:t>2022/11/2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7833675" y="273846"/>
            <a:ext cx="681676" cy="4358879"/>
          </a:xfrm>
        </p:spPr>
        <p:txBody>
          <a:bodyPr vert="eaVert">
            <a:normAutofit/>
          </a:bodyPr>
          <a:lstStyle>
            <a:lvl1pPr>
              <a:defRPr sz="33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28649" y="273846"/>
            <a:ext cx="7084832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B77C1CA9-EB2F-412B-AFF0-BBA56FB9DB1B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B47FC31D-0C55-4201-80F3-E22D05342293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8651" y="413657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F5768-A489-4599-880F-94ADF7DEDFBA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BCC0C-4C9C-4A02-ABAE-E5D288531FB9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43000" y="1390649"/>
            <a:ext cx="6858000" cy="1241822"/>
          </a:xfrm>
        </p:spPr>
        <p:txBody>
          <a:bodyPr anchor="b">
            <a:normAutofit/>
          </a:bodyPr>
          <a:lstStyle>
            <a:lvl1pPr algn="ctr">
              <a:defRPr sz="54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43000" y="2701529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1351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6F9B1CF4-91B4-4C2B-B678-2A8A8EA8E66D}" type="datetime1">
              <a:rPr lang="zh-CN" altLang="en-US" smtClean="0"/>
              <a:t>2022/11/2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351"/>
            </a:lvl4pPr>
            <a:lvl5pPr>
              <a:defRPr sz="135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F21806F-A33E-4521-A14C-23EF62B46DBF}" type="datetime1">
              <a:rPr lang="zh-CN" altLang="en-US" smtClean="0"/>
              <a:t>2022/11/2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F1B50D97-243B-4677-8495-9DB8D071C198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28651" y="1640582"/>
            <a:ext cx="7886700" cy="1862336"/>
          </a:xfrm>
        </p:spPr>
        <p:txBody>
          <a:bodyPr>
            <a:normAutofit/>
          </a:bodyPr>
          <a:lstStyle>
            <a:lvl1pPr algn="ctr">
              <a:defRPr sz="45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286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3480C054-380A-45CF-8A5C-7F85D48840F6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ags" Target="../tags/tag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78D3-DCB5-4C04-8DE4-D30A38A3A35B}" type="datetime1">
              <a:rPr lang="zh-CN" altLang="en-US" smtClean="0"/>
              <a:t>2022/11/2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9D9308A2-2452-408B-9A76-2D795B12E62D}" type="datetime1">
              <a:rPr lang="zh-CN" altLang="en-US" smtClean="0"/>
              <a:t>2022/11/2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9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-180528" y="-11432"/>
            <a:ext cx="5434698" cy="5467302"/>
            <a:chOff x="-180528" y="-11432"/>
            <a:chExt cx="5125768" cy="5156519"/>
          </a:xfrm>
        </p:grpSpPr>
        <p:sp>
          <p:nvSpPr>
            <p:cNvPr id="3324" name="Freeform 3305"/>
            <p:cNvSpPr/>
            <p:nvPr/>
          </p:nvSpPr>
          <p:spPr bwMode="auto">
            <a:xfrm>
              <a:off x="-180528" y="-11432"/>
              <a:ext cx="5108575" cy="5146675"/>
            </a:xfrm>
            <a:custGeom>
              <a:avLst/>
              <a:gdLst>
                <a:gd name="T0" fmla="*/ 2365 w 3218"/>
                <a:gd name="T1" fmla="*/ 0 h 3242"/>
                <a:gd name="T2" fmla="*/ 0 w 3218"/>
                <a:gd name="T3" fmla="*/ 0 h 3242"/>
                <a:gd name="T4" fmla="*/ 0 w 3218"/>
                <a:gd name="T5" fmla="*/ 2356 h 3242"/>
                <a:gd name="T6" fmla="*/ 885 w 3218"/>
                <a:gd name="T7" fmla="*/ 3242 h 3242"/>
                <a:gd name="T8" fmla="*/ 3218 w 3218"/>
                <a:gd name="T9" fmla="*/ 907 h 3242"/>
                <a:gd name="T10" fmla="*/ 3218 w 3218"/>
                <a:gd name="T11" fmla="*/ 854 h 3242"/>
                <a:gd name="T12" fmla="*/ 2365 w 3218"/>
                <a:gd name="T13" fmla="*/ 0 h 3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8" h="3242">
                  <a:moveTo>
                    <a:pt x="2365" y="0"/>
                  </a:moveTo>
                  <a:lnTo>
                    <a:pt x="0" y="0"/>
                  </a:lnTo>
                  <a:lnTo>
                    <a:pt x="0" y="2356"/>
                  </a:lnTo>
                  <a:lnTo>
                    <a:pt x="885" y="3242"/>
                  </a:lnTo>
                  <a:lnTo>
                    <a:pt x="3218" y="907"/>
                  </a:lnTo>
                  <a:lnTo>
                    <a:pt x="3218" y="854"/>
                  </a:lnTo>
                  <a:lnTo>
                    <a:pt x="2365" y="0"/>
                  </a:lnTo>
                  <a:close/>
                </a:path>
              </a:pathLst>
            </a:custGeom>
            <a:solidFill>
              <a:srgbClr val="FB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25" name="Freeform 3306"/>
            <p:cNvSpPr/>
            <p:nvPr/>
          </p:nvSpPr>
          <p:spPr bwMode="auto">
            <a:xfrm>
              <a:off x="-163335" y="-1588"/>
              <a:ext cx="5108575" cy="5146675"/>
            </a:xfrm>
            <a:custGeom>
              <a:avLst/>
              <a:gdLst>
                <a:gd name="T0" fmla="*/ 2365 w 3218"/>
                <a:gd name="T1" fmla="*/ 0 h 3242"/>
                <a:gd name="T2" fmla="*/ 0 w 3218"/>
                <a:gd name="T3" fmla="*/ 0 h 3242"/>
                <a:gd name="T4" fmla="*/ 0 w 3218"/>
                <a:gd name="T5" fmla="*/ 2356 h 3242"/>
                <a:gd name="T6" fmla="*/ 885 w 3218"/>
                <a:gd name="T7" fmla="*/ 3242 h 3242"/>
                <a:gd name="T8" fmla="*/ 3218 w 3218"/>
                <a:gd name="T9" fmla="*/ 907 h 3242"/>
                <a:gd name="T10" fmla="*/ 3218 w 3218"/>
                <a:gd name="T11" fmla="*/ 854 h 3242"/>
                <a:gd name="T12" fmla="*/ 2365 w 3218"/>
                <a:gd name="T13" fmla="*/ 0 h 3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8" h="3242">
                  <a:moveTo>
                    <a:pt x="2365" y="0"/>
                  </a:moveTo>
                  <a:lnTo>
                    <a:pt x="0" y="0"/>
                  </a:lnTo>
                  <a:lnTo>
                    <a:pt x="0" y="2356"/>
                  </a:lnTo>
                  <a:lnTo>
                    <a:pt x="885" y="3242"/>
                  </a:lnTo>
                  <a:lnTo>
                    <a:pt x="3218" y="907"/>
                  </a:lnTo>
                  <a:lnTo>
                    <a:pt x="3218" y="854"/>
                  </a:lnTo>
                  <a:lnTo>
                    <a:pt x="236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5"/>
            <p:cNvSpPr/>
            <p:nvPr/>
          </p:nvSpPr>
          <p:spPr bwMode="auto">
            <a:xfrm>
              <a:off x="755771" y="281861"/>
              <a:ext cx="2229488" cy="2232243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6"/>
            <p:cNvSpPr/>
            <p:nvPr/>
          </p:nvSpPr>
          <p:spPr bwMode="auto">
            <a:xfrm>
              <a:off x="755771" y="2514104"/>
              <a:ext cx="2229488" cy="2230865"/>
            </a:xfrm>
            <a:custGeom>
              <a:avLst/>
              <a:gdLst>
                <a:gd name="T0" fmla="*/ 809 w 1619"/>
                <a:gd name="T1" fmla="*/ 1620 h 1620"/>
                <a:gd name="T2" fmla="*/ 0 w 1619"/>
                <a:gd name="T3" fmla="*/ 810 h 1620"/>
                <a:gd name="T4" fmla="*/ 809 w 1619"/>
                <a:gd name="T5" fmla="*/ 0 h 1620"/>
                <a:gd name="T6" fmla="*/ 1619 w 1619"/>
                <a:gd name="T7" fmla="*/ 810 h 1620"/>
                <a:gd name="T8" fmla="*/ 809 w 1619"/>
                <a:gd name="T9" fmla="*/ 1620 h 1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0">
                  <a:moveTo>
                    <a:pt x="809" y="1620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0"/>
                  </a:lnTo>
                  <a:close/>
                </a:path>
              </a:pathLst>
            </a:custGeom>
            <a:solidFill>
              <a:srgbClr val="96142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Freeform 7"/>
            <p:cNvSpPr/>
            <p:nvPr/>
          </p:nvSpPr>
          <p:spPr bwMode="auto">
            <a:xfrm>
              <a:off x="1869827" y="1397295"/>
              <a:ext cx="2230865" cy="2232243"/>
            </a:xfrm>
            <a:custGeom>
              <a:avLst/>
              <a:gdLst>
                <a:gd name="T0" fmla="*/ 810 w 1620"/>
                <a:gd name="T1" fmla="*/ 1621 h 1621"/>
                <a:gd name="T2" fmla="*/ 0 w 1620"/>
                <a:gd name="T3" fmla="*/ 811 h 1621"/>
                <a:gd name="T4" fmla="*/ 810 w 1620"/>
                <a:gd name="T5" fmla="*/ 0 h 1621"/>
                <a:gd name="T6" fmla="*/ 1620 w 1620"/>
                <a:gd name="T7" fmla="*/ 811 h 1621"/>
                <a:gd name="T8" fmla="*/ 810 w 1620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20" h="1621">
                  <a:moveTo>
                    <a:pt x="810" y="1621"/>
                  </a:moveTo>
                  <a:lnTo>
                    <a:pt x="0" y="811"/>
                  </a:lnTo>
                  <a:lnTo>
                    <a:pt x="810" y="0"/>
                  </a:lnTo>
                  <a:lnTo>
                    <a:pt x="1620" y="811"/>
                  </a:lnTo>
                  <a:lnTo>
                    <a:pt x="810" y="1621"/>
                  </a:lnTo>
                  <a:close/>
                </a:path>
              </a:pathLst>
            </a:custGeom>
            <a:solidFill>
              <a:srgbClr val="B71C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10" name="Freeform 3297"/>
            <p:cNvSpPr/>
            <p:nvPr/>
          </p:nvSpPr>
          <p:spPr bwMode="auto">
            <a:xfrm>
              <a:off x="100316" y="1114832"/>
              <a:ext cx="2796817" cy="2798546"/>
            </a:xfrm>
            <a:custGeom>
              <a:avLst/>
              <a:gdLst>
                <a:gd name="T0" fmla="*/ 1619 w 3239"/>
                <a:gd name="T1" fmla="*/ 3241 h 3241"/>
                <a:gd name="T2" fmla="*/ 0 w 3239"/>
                <a:gd name="T3" fmla="*/ 1620 h 3241"/>
                <a:gd name="T4" fmla="*/ 1619 w 3239"/>
                <a:gd name="T5" fmla="*/ 0 h 3241"/>
                <a:gd name="T6" fmla="*/ 3239 w 3239"/>
                <a:gd name="T7" fmla="*/ 1620 h 3241"/>
                <a:gd name="T8" fmla="*/ 1619 w 3239"/>
                <a:gd name="T9" fmla="*/ 3241 h 3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9" h="3241">
                  <a:moveTo>
                    <a:pt x="1619" y="3241"/>
                  </a:moveTo>
                  <a:lnTo>
                    <a:pt x="0" y="1620"/>
                  </a:lnTo>
                  <a:lnTo>
                    <a:pt x="1619" y="0"/>
                  </a:lnTo>
                  <a:lnTo>
                    <a:pt x="3239" y="1620"/>
                  </a:lnTo>
                  <a:lnTo>
                    <a:pt x="1619" y="32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87" t="445" r="10012" b="-445"/>
            <a:stretch>
              <a:fillRect/>
            </a:stretch>
          </p:blipFill>
          <p:spPr>
            <a:xfrm>
              <a:off x="230613" y="1256278"/>
              <a:ext cx="2539608" cy="2539608"/>
            </a:xfrm>
            <a:prstGeom prst="diamond">
              <a:avLst/>
            </a:prstGeom>
          </p:spPr>
        </p:pic>
      </p:grpSp>
      <p:sp>
        <p:nvSpPr>
          <p:cNvPr id="28" name="矩形 27"/>
          <p:cNvSpPr/>
          <p:nvPr/>
        </p:nvSpPr>
        <p:spPr>
          <a:xfrm>
            <a:off x="7176244" y="1627969"/>
            <a:ext cx="1728193" cy="52546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/>
                </a:solidFill>
                <a:cs typeface="+mn-ea"/>
                <a:sym typeface="+mn-lt"/>
              </a:rPr>
              <a:t>动态查找表</a:t>
            </a:r>
          </a:p>
        </p:txBody>
      </p:sp>
      <p:sp>
        <p:nvSpPr>
          <p:cNvPr id="29" name="矩形 28"/>
          <p:cNvSpPr/>
          <p:nvPr/>
        </p:nvSpPr>
        <p:spPr>
          <a:xfrm>
            <a:off x="5235941" y="771550"/>
            <a:ext cx="4016579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3600" b="1" kern="0" dirty="0">
                <a:cs typeface="+mn-ea"/>
                <a:sym typeface="+mn-lt"/>
              </a:rPr>
              <a:t>第</a:t>
            </a:r>
            <a:r>
              <a:rPr lang="en-US" altLang="zh-CN" sz="3600" b="1" kern="0" dirty="0">
                <a:cs typeface="+mn-ea"/>
                <a:sym typeface="+mn-lt"/>
              </a:rPr>
              <a:t>9</a:t>
            </a:r>
            <a:r>
              <a:rPr lang="zh-CN" altLang="en-US" sz="3600" b="1" kern="0" dirty="0">
                <a:cs typeface="+mn-ea"/>
                <a:sym typeface="+mn-lt"/>
              </a:rPr>
              <a:t>章　查找</a:t>
            </a:r>
            <a:br>
              <a:rPr lang="en-US" altLang="zh-CN" sz="4000" b="1" kern="0" dirty="0">
                <a:solidFill>
                  <a:srgbClr val="006600"/>
                </a:solidFill>
                <a:cs typeface="+mn-ea"/>
                <a:sym typeface="+mn-lt"/>
              </a:rPr>
            </a:br>
            <a:endParaRPr lang="zh-CN" altLang="en-US" sz="3600" b="1" spc="300" dirty="0">
              <a:solidFill>
                <a:srgbClr val="333333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>
            <a:stCxn id="29" idx="1"/>
          </p:cNvCxnSpPr>
          <p:nvPr/>
        </p:nvCxnSpPr>
        <p:spPr>
          <a:xfrm>
            <a:off x="5235941" y="1537914"/>
            <a:ext cx="3908063" cy="15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148064" y="1627969"/>
            <a:ext cx="3995940" cy="1967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cxnSpLocks/>
          </p:cNvCxnSpPr>
          <p:nvPr/>
        </p:nvCxnSpPr>
        <p:spPr>
          <a:xfrm flipV="1">
            <a:off x="7289745" y="2143015"/>
            <a:ext cx="1544225" cy="120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6084168" y="3923911"/>
            <a:ext cx="3445635" cy="2618868"/>
            <a:chOff x="6084168" y="3923907"/>
            <a:chExt cx="3445634" cy="2618868"/>
          </a:xfrm>
        </p:grpSpPr>
        <p:sp>
          <p:nvSpPr>
            <p:cNvPr id="41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2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091" y="2319438"/>
            <a:ext cx="3261293" cy="161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6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10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394278-95EA-4843-8072-252A2C2DC254}"/>
              </a:ext>
            </a:extLst>
          </p:cNvPr>
          <p:cNvSpPr txBox="1"/>
          <p:nvPr/>
        </p:nvSpPr>
        <p:spPr>
          <a:xfrm>
            <a:off x="2935208" y="1532756"/>
            <a:ext cx="5820903" cy="33424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intree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(struct node &amp;*t ,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ElemType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x)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{  //t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是指向二叉树根指针的指针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if (t==NULL){			    //</a:t>
            </a:r>
            <a:r>
              <a:rPr lang="en-US" altLang="zh-CN" sz="1600" dirty="0">
                <a:solidFill>
                  <a:srgbClr val="0000FF"/>
                </a:solidFill>
                <a:cs typeface="+mn-ea"/>
                <a:sym typeface="+mn-lt"/>
              </a:rPr>
              <a:t>t</a:t>
            </a:r>
            <a:r>
              <a:rPr lang="zh-CN" altLang="en-US" sz="1600" dirty="0">
                <a:solidFill>
                  <a:srgbClr val="0000FF"/>
                </a:solidFill>
                <a:cs typeface="+mn-ea"/>
                <a:sym typeface="+mn-lt"/>
              </a:rPr>
              <a:t>就是</a:t>
            </a:r>
            <a:r>
              <a:rPr lang="en-US" altLang="zh-CN" sz="1600" dirty="0" err="1">
                <a:solidFill>
                  <a:srgbClr val="0000FF"/>
                </a:solidFill>
                <a:cs typeface="+mn-ea"/>
                <a:sym typeface="+mn-lt"/>
              </a:rPr>
              <a:t>lchild</a:t>
            </a:r>
            <a:r>
              <a:rPr lang="zh-CN" altLang="en-US" sz="1600" dirty="0">
                <a:solidFill>
                  <a:srgbClr val="0000FF"/>
                </a:solidFill>
                <a:cs typeface="+mn-ea"/>
                <a:sym typeface="+mn-lt"/>
              </a:rPr>
              <a:t>或</a:t>
            </a:r>
            <a:r>
              <a:rPr lang="en-US" altLang="zh-CN" sz="1600" dirty="0" err="1">
                <a:solidFill>
                  <a:srgbClr val="0000FF"/>
                </a:solidFill>
                <a:cs typeface="+mn-ea"/>
                <a:sym typeface="+mn-lt"/>
              </a:rPr>
              <a:t>rchild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t=(struct node *)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malloc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(struct node));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t-&gt;data = x;  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lchild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= 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rchild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= NULL;   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生成叶子结点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x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return TRUE;  }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if(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x.key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&lt;t-&gt;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data.key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 return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intree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lchild.x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);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插入左子树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else if(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x.key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&gt;t-&gt;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data.key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 return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intree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rchild.x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);                          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插入右子树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else return FALSE;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AC3866-65C4-43E5-817C-C2C51283E2E9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501A40-BA8E-47E3-9E8F-9EDB95491FEA}"/>
              </a:ext>
            </a:extLst>
          </p:cNvPr>
          <p:cNvSpPr txBox="1"/>
          <p:nvPr/>
        </p:nvSpPr>
        <p:spPr>
          <a:xfrm>
            <a:off x="2051720" y="670412"/>
            <a:ext cx="3208799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二叉排序树“插入”算法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9FEE48F-55FD-41E5-A8F1-4CB1A15C9EAE}"/>
              </a:ext>
            </a:extLst>
          </p:cNvPr>
          <p:cNvGrpSpPr/>
          <p:nvPr/>
        </p:nvGrpSpPr>
        <p:grpSpPr>
          <a:xfrm>
            <a:off x="336474" y="1635646"/>
            <a:ext cx="2546076" cy="2643614"/>
            <a:chOff x="365760" y="1169670"/>
            <a:chExt cx="3427380" cy="355868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FC1EF2D-AC50-47DB-ADDF-09AE8D46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" y="1169670"/>
              <a:ext cx="2804160" cy="2804160"/>
            </a:xfrm>
            <a:prstGeom prst="rect">
              <a:avLst/>
            </a:prstGeom>
          </p:spPr>
        </p:pic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903BB87-19B9-4447-A298-5A898D2F962E}"/>
                </a:ext>
              </a:extLst>
            </p:cNvPr>
            <p:cNvSpPr/>
            <p:nvPr/>
          </p:nvSpPr>
          <p:spPr>
            <a:xfrm>
              <a:off x="2631432" y="2939344"/>
              <a:ext cx="1161708" cy="1161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23AF19F-745A-4728-95BE-A8BA302EAD2C}"/>
                </a:ext>
              </a:extLst>
            </p:cNvPr>
            <p:cNvSpPr/>
            <p:nvPr/>
          </p:nvSpPr>
          <p:spPr>
            <a:xfrm>
              <a:off x="2438907" y="4343301"/>
              <a:ext cx="385049" cy="3850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364088" y="1023505"/>
            <a:ext cx="1107996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>
                <a:cs typeface="+mn-ea"/>
                <a:sym typeface="+mn-lt"/>
              </a:rPr>
              <a:t>递归算法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917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11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394278-95EA-4843-8072-252A2C2DC254}"/>
              </a:ext>
            </a:extLst>
          </p:cNvPr>
          <p:cNvSpPr txBox="1"/>
          <p:nvPr/>
        </p:nvSpPr>
        <p:spPr>
          <a:xfrm>
            <a:off x="2935208" y="1532756"/>
            <a:ext cx="5820903" cy="334245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intree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(struct node &amp;*t ,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ElemType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x)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{  //t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是指向二叉树根指针的指针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if (t==NULL){			    //</a:t>
            </a:r>
            <a:r>
              <a:rPr lang="en-US" altLang="zh-CN" sz="1600" dirty="0">
                <a:solidFill>
                  <a:srgbClr val="0000FF"/>
                </a:solidFill>
                <a:cs typeface="+mn-ea"/>
                <a:sym typeface="+mn-lt"/>
              </a:rPr>
              <a:t>t</a:t>
            </a:r>
            <a:r>
              <a:rPr lang="zh-CN" altLang="en-US" sz="1600" dirty="0">
                <a:solidFill>
                  <a:srgbClr val="0000FF"/>
                </a:solidFill>
                <a:cs typeface="+mn-ea"/>
                <a:sym typeface="+mn-lt"/>
              </a:rPr>
              <a:t>就是</a:t>
            </a:r>
            <a:r>
              <a:rPr lang="en-US" altLang="zh-CN" sz="1600" dirty="0" err="1">
                <a:solidFill>
                  <a:srgbClr val="0000FF"/>
                </a:solidFill>
                <a:cs typeface="+mn-ea"/>
                <a:sym typeface="+mn-lt"/>
              </a:rPr>
              <a:t>lchild</a:t>
            </a:r>
            <a:r>
              <a:rPr lang="zh-CN" altLang="en-US" sz="1600" dirty="0">
                <a:solidFill>
                  <a:srgbClr val="0000FF"/>
                </a:solidFill>
                <a:cs typeface="+mn-ea"/>
                <a:sym typeface="+mn-lt"/>
              </a:rPr>
              <a:t>或</a:t>
            </a:r>
            <a:r>
              <a:rPr lang="en-US" altLang="zh-CN" sz="1600" dirty="0" err="1">
                <a:solidFill>
                  <a:srgbClr val="0000FF"/>
                </a:solidFill>
                <a:cs typeface="+mn-ea"/>
                <a:sym typeface="+mn-lt"/>
              </a:rPr>
              <a:t>rchild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t=(struct node *)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malloc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(struct node));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t-&gt;data = x;  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lchild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= 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rchild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= NULL;   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生成叶子结点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x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return TRUE;  }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if(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x.key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&lt;t-&gt;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data.key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 return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intree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lchild.x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);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                 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插入左子树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else if(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x.key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&gt;t-&gt;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data.key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 return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intree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rchild.x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);                          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插入右子树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else return FALSE;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AC3866-65C4-43E5-817C-C2C51283E2E9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501A40-BA8E-47E3-9E8F-9EDB95491FEA}"/>
              </a:ext>
            </a:extLst>
          </p:cNvPr>
          <p:cNvSpPr txBox="1"/>
          <p:nvPr/>
        </p:nvSpPr>
        <p:spPr>
          <a:xfrm>
            <a:off x="2051720" y="670412"/>
            <a:ext cx="3208799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二叉排序树“插入”算法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9FEE48F-55FD-41E5-A8F1-4CB1A15C9EAE}"/>
              </a:ext>
            </a:extLst>
          </p:cNvPr>
          <p:cNvGrpSpPr/>
          <p:nvPr/>
        </p:nvGrpSpPr>
        <p:grpSpPr>
          <a:xfrm>
            <a:off x="336474" y="1635646"/>
            <a:ext cx="2546076" cy="2643614"/>
            <a:chOff x="365760" y="1169670"/>
            <a:chExt cx="3427380" cy="355868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FC1EF2D-AC50-47DB-ADDF-09AE8D46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" y="1169670"/>
              <a:ext cx="2804160" cy="2804160"/>
            </a:xfrm>
            <a:prstGeom prst="rect">
              <a:avLst/>
            </a:prstGeom>
          </p:spPr>
        </p:pic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903BB87-19B9-4447-A298-5A898D2F962E}"/>
                </a:ext>
              </a:extLst>
            </p:cNvPr>
            <p:cNvSpPr/>
            <p:nvPr/>
          </p:nvSpPr>
          <p:spPr>
            <a:xfrm>
              <a:off x="2631432" y="2939344"/>
              <a:ext cx="1161708" cy="1161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23AF19F-745A-4728-95BE-A8BA302EAD2C}"/>
                </a:ext>
              </a:extLst>
            </p:cNvPr>
            <p:cNvSpPr/>
            <p:nvPr/>
          </p:nvSpPr>
          <p:spPr>
            <a:xfrm>
              <a:off x="2438907" y="4343301"/>
              <a:ext cx="385049" cy="3850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364088" y="1023505"/>
            <a:ext cx="1107996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>
                <a:cs typeface="+mn-ea"/>
                <a:sym typeface="+mn-lt"/>
              </a:rPr>
              <a:t>递归算法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9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394278-95EA-4843-8072-252A2C2DC254}"/>
              </a:ext>
            </a:extLst>
          </p:cNvPr>
          <p:cNvSpPr txBox="1"/>
          <p:nvPr/>
        </p:nvSpPr>
        <p:spPr>
          <a:xfrm>
            <a:off x="2921827" y="1187684"/>
            <a:ext cx="5682621" cy="38841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intree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(struct node &amp;*T ,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ElemType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x){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p = T;  q = NULL;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while (p! = NULL)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if(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x.key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&lt; p-&gt;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data.key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q = p, p = p-&gt;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lchild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;                               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考虑插入左子树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else if(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x.key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&gt; p-&gt;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data.key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q = p,  p = p-&gt;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rchild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                     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考虑插入右子树</a:t>
            </a:r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else return FALSE;                                       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有该结点，不插入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s = (struct node *)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malloc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(struct node));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s-&gt;data = x;   s-&gt;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lchild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= 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rchild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= NULL;  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生成叶子结点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x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if (q == NULL)  T = s;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else  if(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x.key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&lt; q-&gt;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data.key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  q-&gt;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lchild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= s;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else q-&gt;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rchild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= s;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return TRUE; 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AC3866-65C4-43E5-817C-C2C51283E2E9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501A40-BA8E-47E3-9E8F-9EDB95491FEA}"/>
              </a:ext>
            </a:extLst>
          </p:cNvPr>
          <p:cNvSpPr txBox="1"/>
          <p:nvPr/>
        </p:nvSpPr>
        <p:spPr>
          <a:xfrm>
            <a:off x="2051720" y="670412"/>
            <a:ext cx="3960440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二叉排序树“插入”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非递归</a:t>
            </a:r>
            <a:r>
              <a:rPr lang="zh-CN" altLang="en-US" b="1" dirty="0">
                <a:cs typeface="+mn-ea"/>
                <a:sym typeface="+mn-lt"/>
              </a:rPr>
              <a:t>算法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9FEE48F-55FD-41E5-A8F1-4CB1A15C9EAE}"/>
              </a:ext>
            </a:extLst>
          </p:cNvPr>
          <p:cNvGrpSpPr/>
          <p:nvPr/>
        </p:nvGrpSpPr>
        <p:grpSpPr>
          <a:xfrm>
            <a:off x="336474" y="1635646"/>
            <a:ext cx="2546076" cy="2643614"/>
            <a:chOff x="365760" y="1169670"/>
            <a:chExt cx="3427380" cy="355868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FC1EF2D-AC50-47DB-ADDF-09AE8D46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" y="1169670"/>
              <a:ext cx="2804160" cy="2804160"/>
            </a:xfrm>
            <a:prstGeom prst="rect">
              <a:avLst/>
            </a:prstGeom>
          </p:spPr>
        </p:pic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903BB87-19B9-4447-A298-5A898D2F962E}"/>
                </a:ext>
              </a:extLst>
            </p:cNvPr>
            <p:cNvSpPr/>
            <p:nvPr/>
          </p:nvSpPr>
          <p:spPr>
            <a:xfrm>
              <a:off x="2631432" y="2939344"/>
              <a:ext cx="1161708" cy="1161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23AF19F-745A-4728-95BE-A8BA302EAD2C}"/>
                </a:ext>
              </a:extLst>
            </p:cNvPr>
            <p:cNvSpPr/>
            <p:nvPr/>
          </p:nvSpPr>
          <p:spPr>
            <a:xfrm>
              <a:off x="2438907" y="4343301"/>
              <a:ext cx="385049" cy="3850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34582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13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2024979" y="1065911"/>
            <a:ext cx="7083525" cy="77726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基本思想：</a:t>
            </a:r>
            <a:r>
              <a:rPr lang="zh-CN" altLang="en-US" dirty="0">
                <a:cs typeface="+mn-ea"/>
                <a:sym typeface="+mn-lt"/>
              </a:rPr>
              <a:t>先初始化一颗二叉排序树的根节点为空。然后不断地往这颗二叉排序树中，根据查找表中数据元素顺序插入数据元素。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728765" y="632482"/>
            <a:ext cx="3208799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二叉排序树“创建”算法</a:t>
            </a:r>
          </a:p>
        </p:txBody>
      </p:sp>
      <p:sp>
        <p:nvSpPr>
          <p:cNvPr id="145" name="Oval 5">
            <a:extLst>
              <a:ext uri="{FF2B5EF4-FFF2-40B4-BE49-F238E27FC236}">
                <a16:creationId xmlns:a16="http://schemas.microsoft.com/office/drawing/2014/main" id="{BB2CD65B-9B0C-4622-8877-36A2B000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1835" y="2572427"/>
            <a:ext cx="275692" cy="275692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45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6" name="Oval 6">
            <a:extLst>
              <a:ext uri="{FF2B5EF4-FFF2-40B4-BE49-F238E27FC236}">
                <a16:creationId xmlns:a16="http://schemas.microsoft.com/office/drawing/2014/main" id="{53EECCD0-7C26-4EEB-9896-F056B6B93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008" y="2977028"/>
            <a:ext cx="275692" cy="275692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12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" name="Oval 7">
            <a:extLst>
              <a:ext uri="{FF2B5EF4-FFF2-40B4-BE49-F238E27FC236}">
                <a16:creationId xmlns:a16="http://schemas.microsoft.com/office/drawing/2014/main" id="{E62ED184-1C3A-4B60-8E5C-800B1FBAC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8892" y="3405107"/>
            <a:ext cx="293891" cy="294397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37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8" name="Oval 8">
            <a:extLst>
              <a:ext uri="{FF2B5EF4-FFF2-40B4-BE49-F238E27FC236}">
                <a16:creationId xmlns:a16="http://schemas.microsoft.com/office/drawing/2014/main" id="{65CF75C1-32D4-4CDC-ABAF-6BE93281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981" y="3405107"/>
            <a:ext cx="275219" cy="275692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9" name="Line 9">
            <a:extLst>
              <a:ext uri="{FF2B5EF4-FFF2-40B4-BE49-F238E27FC236}">
                <a16:creationId xmlns:a16="http://schemas.microsoft.com/office/drawing/2014/main" id="{E2A9D594-0D51-40DB-81EC-4C8D968A03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5871" y="3255310"/>
            <a:ext cx="386692" cy="14979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0" name="Line 10">
            <a:extLst>
              <a:ext uri="{FF2B5EF4-FFF2-40B4-BE49-F238E27FC236}">
                <a16:creationId xmlns:a16="http://schemas.microsoft.com/office/drawing/2014/main" id="{CC37CA7F-B279-4E26-8832-9268DEB8E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2563" y="3236610"/>
            <a:ext cx="463275" cy="16607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1" name="Line 11">
            <a:extLst>
              <a:ext uri="{FF2B5EF4-FFF2-40B4-BE49-F238E27FC236}">
                <a16:creationId xmlns:a16="http://schemas.microsoft.com/office/drawing/2014/main" id="{726BCE45-7AFF-4770-8D4F-BD8BE1334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4455" y="2833375"/>
            <a:ext cx="620487" cy="1593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2" name="Oval 12">
            <a:extLst>
              <a:ext uri="{FF2B5EF4-FFF2-40B4-BE49-F238E27FC236}">
                <a16:creationId xmlns:a16="http://schemas.microsoft.com/office/drawing/2014/main" id="{C84C15CF-AEA8-44EC-AC57-1F75536DD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070" y="2960917"/>
            <a:ext cx="275692" cy="275692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53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" name="Line 13">
            <a:extLst>
              <a:ext uri="{FF2B5EF4-FFF2-40B4-BE49-F238E27FC236}">
                <a16:creationId xmlns:a16="http://schemas.microsoft.com/office/drawing/2014/main" id="{EE9C64F5-C8DD-477D-ACE6-4DEBBB824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4943" y="2845447"/>
            <a:ext cx="527691" cy="14728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4" name="Oval 14">
            <a:extLst>
              <a:ext uri="{FF2B5EF4-FFF2-40B4-BE49-F238E27FC236}">
                <a16:creationId xmlns:a16="http://schemas.microsoft.com/office/drawing/2014/main" id="{432FF90E-B50D-4D30-B56C-E97852A7B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755" y="3859267"/>
            <a:ext cx="293891" cy="294397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24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5" name="Line 15">
            <a:extLst>
              <a:ext uri="{FF2B5EF4-FFF2-40B4-BE49-F238E27FC236}">
                <a16:creationId xmlns:a16="http://schemas.microsoft.com/office/drawing/2014/main" id="{DA9B571D-3FCE-43A6-8C93-CF755EF144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70232" y="3709299"/>
            <a:ext cx="293892" cy="14979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6" name="Oval 16">
            <a:extLst>
              <a:ext uri="{FF2B5EF4-FFF2-40B4-BE49-F238E27FC236}">
                <a16:creationId xmlns:a16="http://schemas.microsoft.com/office/drawing/2014/main" id="{39CD4BBF-99CA-4B19-8E32-2CEFA93FC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376" y="3395931"/>
            <a:ext cx="293892" cy="294397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99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7" name="Line 17">
            <a:extLst>
              <a:ext uri="{FF2B5EF4-FFF2-40B4-BE49-F238E27FC236}">
                <a16:creationId xmlns:a16="http://schemas.microsoft.com/office/drawing/2014/main" id="{FC189940-F838-446F-9730-DEFF2E2D87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182" y="3232937"/>
            <a:ext cx="358429" cy="17638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8" name="Oval 18">
            <a:extLst>
              <a:ext uri="{FF2B5EF4-FFF2-40B4-BE49-F238E27FC236}">
                <a16:creationId xmlns:a16="http://schemas.microsoft.com/office/drawing/2014/main" id="{49B48A07-5E29-4A04-8A32-F749DB8F9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868" y="3859093"/>
            <a:ext cx="293893" cy="294398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61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9" name="Line 19">
            <a:extLst>
              <a:ext uri="{FF2B5EF4-FFF2-40B4-BE49-F238E27FC236}">
                <a16:creationId xmlns:a16="http://schemas.microsoft.com/office/drawing/2014/main" id="{04BE8D53-2F99-4AE1-BCA8-B0AC7ED2F2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7919" y="3680368"/>
            <a:ext cx="383688" cy="17295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0" name="Oval 7">
            <a:extLst>
              <a:ext uri="{FF2B5EF4-FFF2-40B4-BE49-F238E27FC236}">
                <a16:creationId xmlns:a16="http://schemas.microsoft.com/office/drawing/2014/main" id="{1DF7CADD-2685-426C-BB80-738F53B3D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643" y="4246969"/>
            <a:ext cx="293891" cy="294397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90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1" name="Line 10">
            <a:extLst>
              <a:ext uri="{FF2B5EF4-FFF2-40B4-BE49-F238E27FC236}">
                <a16:creationId xmlns:a16="http://schemas.microsoft.com/office/drawing/2014/main" id="{808B9A6D-A5E7-4465-A76E-434CF45AA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0814" y="4155975"/>
            <a:ext cx="293891" cy="15886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2" name="Oval 14">
            <a:extLst>
              <a:ext uri="{FF2B5EF4-FFF2-40B4-BE49-F238E27FC236}">
                <a16:creationId xmlns:a16="http://schemas.microsoft.com/office/drawing/2014/main" id="{1278CCB5-6460-4C06-B168-D7369EEF4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2702" y="4672671"/>
            <a:ext cx="293891" cy="294397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78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3" name="Line 15">
            <a:extLst>
              <a:ext uri="{FF2B5EF4-FFF2-40B4-BE49-F238E27FC236}">
                <a16:creationId xmlns:a16="http://schemas.microsoft.com/office/drawing/2014/main" id="{337CD5B5-3B34-4670-8923-4FEAE2C27A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6721" y="4534488"/>
            <a:ext cx="362867" cy="15886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3A032B63-AEE7-4A5E-8E9C-FAB2958EE347}"/>
              </a:ext>
            </a:extLst>
          </p:cNvPr>
          <p:cNvSpPr txBox="1"/>
          <p:nvPr/>
        </p:nvSpPr>
        <p:spPr>
          <a:xfrm>
            <a:off x="2915816" y="4624655"/>
            <a:ext cx="1890077" cy="348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endParaRPr lang="zh-CN" altLang="en-US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1FE1FBD-54F7-4935-A27F-CD0F9BE60683}"/>
              </a:ext>
            </a:extLst>
          </p:cNvPr>
          <p:cNvSpPr txBox="1"/>
          <p:nvPr/>
        </p:nvSpPr>
        <p:spPr>
          <a:xfrm>
            <a:off x="3335366" y="1913642"/>
            <a:ext cx="34745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45  12  53  37  24  1  99  61  90  78  </a:t>
            </a:r>
            <a:endParaRPr lang="zh-CN" altLang="en-US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CC231A92-61D8-47CA-B971-908E071C9612}"/>
              </a:ext>
            </a:extLst>
          </p:cNvPr>
          <p:cNvSpPr/>
          <p:nvPr/>
        </p:nvSpPr>
        <p:spPr>
          <a:xfrm rot="10800000">
            <a:off x="3507865" y="2276032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BAC1410C-A7A3-4EDC-9924-55F1A36F4ED0}"/>
              </a:ext>
            </a:extLst>
          </p:cNvPr>
          <p:cNvSpPr/>
          <p:nvPr/>
        </p:nvSpPr>
        <p:spPr>
          <a:xfrm rot="10800000">
            <a:off x="3847759" y="2272082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140064D1-9B51-4679-BB25-3B44756A82C7}"/>
              </a:ext>
            </a:extLst>
          </p:cNvPr>
          <p:cNvSpPr/>
          <p:nvPr/>
        </p:nvSpPr>
        <p:spPr>
          <a:xfrm rot="10800000">
            <a:off x="4209141" y="2279325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A5C1DDA1-C2E1-4EFE-AE94-1178439FE884}"/>
              </a:ext>
            </a:extLst>
          </p:cNvPr>
          <p:cNvSpPr/>
          <p:nvPr/>
        </p:nvSpPr>
        <p:spPr>
          <a:xfrm rot="10800000">
            <a:off x="4539681" y="2287862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4B3D14E6-DFCF-4E93-8006-8D71EE78A314}"/>
              </a:ext>
            </a:extLst>
          </p:cNvPr>
          <p:cNvSpPr/>
          <p:nvPr/>
        </p:nvSpPr>
        <p:spPr>
          <a:xfrm rot="10800000">
            <a:off x="4859673" y="2283639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F17EBF40-0FFC-407E-A557-FCCE89C6F01F}"/>
              </a:ext>
            </a:extLst>
          </p:cNvPr>
          <p:cNvSpPr/>
          <p:nvPr/>
        </p:nvSpPr>
        <p:spPr>
          <a:xfrm rot="10800000">
            <a:off x="5159647" y="2283614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0367308A-8EB8-4FCB-95BA-2AEEECEA72B1}"/>
              </a:ext>
            </a:extLst>
          </p:cNvPr>
          <p:cNvSpPr/>
          <p:nvPr/>
        </p:nvSpPr>
        <p:spPr>
          <a:xfrm rot="10800000">
            <a:off x="5441291" y="2287862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EF3B2429-3042-4B55-8B40-EE08409F8759}"/>
              </a:ext>
            </a:extLst>
          </p:cNvPr>
          <p:cNvSpPr/>
          <p:nvPr/>
        </p:nvSpPr>
        <p:spPr>
          <a:xfrm rot="10800000">
            <a:off x="5771831" y="2272082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下 59">
            <a:extLst>
              <a:ext uri="{FF2B5EF4-FFF2-40B4-BE49-F238E27FC236}">
                <a16:creationId xmlns:a16="http://schemas.microsoft.com/office/drawing/2014/main" id="{8F9B07BD-EADB-4AF3-B2D5-2B987AF1486B}"/>
              </a:ext>
            </a:extLst>
          </p:cNvPr>
          <p:cNvSpPr/>
          <p:nvPr/>
        </p:nvSpPr>
        <p:spPr>
          <a:xfrm rot="10800000">
            <a:off x="6109691" y="2279326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下 60">
            <a:extLst>
              <a:ext uri="{FF2B5EF4-FFF2-40B4-BE49-F238E27FC236}">
                <a16:creationId xmlns:a16="http://schemas.microsoft.com/office/drawing/2014/main" id="{0FBD709A-24D0-4E92-8BCB-4F8D1B422126}"/>
              </a:ext>
            </a:extLst>
          </p:cNvPr>
          <p:cNvSpPr/>
          <p:nvPr/>
        </p:nvSpPr>
        <p:spPr>
          <a:xfrm rot="10800000">
            <a:off x="6447551" y="2272082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49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51" grpId="0" animBg="1"/>
      <p:bldP spid="5" grpId="0" animBg="1"/>
      <p:bldP spid="5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800200" cy="13682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240" y="4652552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14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322532" y="46193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1663519" y="945176"/>
            <a:ext cx="6940929" cy="113518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假设在二叉排序树上被删除节点为</a:t>
            </a:r>
            <a:r>
              <a:rPr lang="en-US" altLang="zh-CN" dirty="0">
                <a:cs typeface="+mn-ea"/>
                <a:sym typeface="+mn-lt"/>
              </a:rPr>
              <a:t>*p</a:t>
            </a:r>
            <a:r>
              <a:rPr lang="zh-CN" altLang="en-US" dirty="0">
                <a:cs typeface="+mn-ea"/>
                <a:sym typeface="+mn-lt"/>
              </a:rPr>
              <a:t>，其双亲节点为</a:t>
            </a:r>
            <a:r>
              <a:rPr lang="en-US" altLang="zh-CN" dirty="0">
                <a:cs typeface="+mn-ea"/>
                <a:sym typeface="+mn-lt"/>
              </a:rPr>
              <a:t>*f</a:t>
            </a:r>
            <a:r>
              <a:rPr lang="zh-CN" altLang="en-US" dirty="0">
                <a:cs typeface="+mn-ea"/>
                <a:sym typeface="+mn-lt"/>
              </a:rPr>
              <a:t>，且不失一般性，假设</a:t>
            </a:r>
            <a:r>
              <a:rPr lang="en-US" altLang="zh-CN" dirty="0">
                <a:cs typeface="+mn-ea"/>
                <a:sym typeface="+mn-lt"/>
              </a:rPr>
              <a:t>*p</a:t>
            </a:r>
            <a:r>
              <a:rPr lang="zh-CN" altLang="en-US" dirty="0">
                <a:cs typeface="+mn-ea"/>
                <a:sym typeface="+mn-lt"/>
              </a:rPr>
              <a:t>是</a:t>
            </a:r>
            <a:r>
              <a:rPr lang="en-US" altLang="zh-CN" dirty="0">
                <a:cs typeface="+mn-ea"/>
                <a:sym typeface="+mn-lt"/>
              </a:rPr>
              <a:t>*f</a:t>
            </a:r>
            <a:r>
              <a:rPr lang="zh-CN" altLang="en-US" dirty="0">
                <a:cs typeface="+mn-ea"/>
                <a:sym typeface="+mn-lt"/>
              </a:rPr>
              <a:t>的左孩子。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二叉排序树节点的“删除”，看可以分为</a:t>
            </a: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种情况分别进行处理。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368725" y="473213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二叉排序树“删除”算法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139C0388-6DBD-4A78-BBF6-0304A8A1B040}"/>
              </a:ext>
            </a:extLst>
          </p:cNvPr>
          <p:cNvSpPr txBox="1"/>
          <p:nvPr/>
        </p:nvSpPr>
        <p:spPr>
          <a:xfrm>
            <a:off x="1907704" y="2135413"/>
            <a:ext cx="5500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情况一</a:t>
            </a:r>
            <a:r>
              <a:rPr lang="zh-CN" altLang="en-US" dirty="0">
                <a:cs typeface="+mn-ea"/>
                <a:sym typeface="+mn-lt"/>
              </a:rPr>
              <a:t>：待“删除”的结点，左右子树均为空子树。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973C1A4D-1BFA-4AF5-96AE-151B99DD64DC}"/>
              </a:ext>
            </a:extLst>
          </p:cNvPr>
          <p:cNvSpPr txBox="1"/>
          <p:nvPr/>
        </p:nvSpPr>
        <p:spPr>
          <a:xfrm>
            <a:off x="2503035" y="4507354"/>
            <a:ext cx="2089631" cy="380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endParaRPr lang="zh-CN" altLang="en-US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E678A0D2-483B-4349-92C0-B3A9C4B3873B}"/>
              </a:ext>
            </a:extLst>
          </p:cNvPr>
          <p:cNvGrpSpPr/>
          <p:nvPr/>
        </p:nvGrpSpPr>
        <p:grpSpPr>
          <a:xfrm>
            <a:off x="2729433" y="2661662"/>
            <a:ext cx="1231383" cy="938910"/>
            <a:chOff x="2729433" y="2661662"/>
            <a:chExt cx="1231383" cy="938910"/>
          </a:xfrm>
        </p:grpSpPr>
        <p:sp>
          <p:nvSpPr>
            <p:cNvPr id="244" name="Oval 7">
              <a:extLst>
                <a:ext uri="{FF2B5EF4-FFF2-40B4-BE49-F238E27FC236}">
                  <a16:creationId xmlns:a16="http://schemas.microsoft.com/office/drawing/2014/main" id="{F16D0AD6-2CE0-492D-8932-718B1620F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896" y="2661662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1" kern="0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" name="Oval 14">
              <a:extLst>
                <a:ext uri="{FF2B5EF4-FFF2-40B4-BE49-F238E27FC236}">
                  <a16:creationId xmlns:a16="http://schemas.microsoft.com/office/drawing/2014/main" id="{24455F45-6162-4A5D-B990-198CC4CEB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600" y="3275093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247" name="Line 15">
              <a:extLst>
                <a:ext uri="{FF2B5EF4-FFF2-40B4-BE49-F238E27FC236}">
                  <a16:creationId xmlns:a16="http://schemas.microsoft.com/office/drawing/2014/main" id="{55CCB7FB-9127-493B-92F9-EA1A137C8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3433" y="2979537"/>
              <a:ext cx="324922" cy="2955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8" name="Line 10">
              <a:extLst>
                <a:ext uri="{FF2B5EF4-FFF2-40B4-BE49-F238E27FC236}">
                  <a16:creationId xmlns:a16="http://schemas.microsoft.com/office/drawing/2014/main" id="{17335AF7-19BF-4296-A03E-D512A59EC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124" y="3136987"/>
              <a:ext cx="324920" cy="1756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B08476BC-3337-4414-837B-F6B86460F107}"/>
                </a:ext>
              </a:extLst>
            </p:cNvPr>
            <p:cNvSpPr txBox="1"/>
            <p:nvPr/>
          </p:nvSpPr>
          <p:spPr>
            <a:xfrm>
              <a:off x="2729433" y="2889161"/>
              <a:ext cx="324920" cy="4173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P</a:t>
              </a:r>
            </a:p>
          </p:txBody>
        </p: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4CC73F51-0E96-4892-8195-0142A122EF0E}"/>
              </a:ext>
            </a:extLst>
          </p:cNvPr>
          <p:cNvGrpSpPr/>
          <p:nvPr/>
        </p:nvGrpSpPr>
        <p:grpSpPr>
          <a:xfrm>
            <a:off x="2111569" y="3742251"/>
            <a:ext cx="1436281" cy="338554"/>
            <a:chOff x="2111569" y="3742251"/>
            <a:chExt cx="1436281" cy="338554"/>
          </a:xfrm>
        </p:grpSpPr>
        <p:sp>
          <p:nvSpPr>
            <p:cNvPr id="250" name="对话气泡: 矩形 249">
              <a:extLst>
                <a:ext uri="{FF2B5EF4-FFF2-40B4-BE49-F238E27FC236}">
                  <a16:creationId xmlns:a16="http://schemas.microsoft.com/office/drawing/2014/main" id="{6F5EB31F-1C5C-4671-864F-A7FD9705F4AD}"/>
                </a:ext>
              </a:extLst>
            </p:cNvPr>
            <p:cNvSpPr/>
            <p:nvPr/>
          </p:nvSpPr>
          <p:spPr>
            <a:xfrm>
              <a:off x="2153139" y="3778861"/>
              <a:ext cx="936104" cy="295556"/>
            </a:xfrm>
            <a:prstGeom prst="wedgeRectCallout">
              <a:avLst>
                <a:gd name="adj1" fmla="val 72539"/>
                <a:gd name="adj2" fmla="val -12858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B655004D-59CC-4449-9E78-27C5735CDD04}"/>
                </a:ext>
              </a:extLst>
            </p:cNvPr>
            <p:cNvSpPr txBox="1"/>
            <p:nvPr/>
          </p:nvSpPr>
          <p:spPr>
            <a:xfrm>
              <a:off x="2111569" y="3742251"/>
              <a:ext cx="14362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cs typeface="+mn-ea"/>
                  <a:sym typeface="+mn-lt"/>
                </a:rPr>
                <a:t>删除结点</a:t>
              </a:r>
            </a:p>
          </p:txBody>
        </p:sp>
      </p:grpSp>
      <p:sp>
        <p:nvSpPr>
          <p:cNvPr id="255" name="箭头: 右 254">
            <a:extLst>
              <a:ext uri="{FF2B5EF4-FFF2-40B4-BE49-F238E27FC236}">
                <a16:creationId xmlns:a16="http://schemas.microsoft.com/office/drawing/2014/main" id="{7851BC04-22F3-4DB3-A92E-0559A4F4520E}"/>
              </a:ext>
            </a:extLst>
          </p:cNvPr>
          <p:cNvSpPr/>
          <p:nvPr/>
        </p:nvSpPr>
        <p:spPr>
          <a:xfrm>
            <a:off x="4226109" y="3203085"/>
            <a:ext cx="417899" cy="2084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2318BD17-6F64-4227-ACE3-443BB3CC286B}"/>
              </a:ext>
            </a:extLst>
          </p:cNvPr>
          <p:cNvGrpSpPr/>
          <p:nvPr/>
        </p:nvGrpSpPr>
        <p:grpSpPr>
          <a:xfrm>
            <a:off x="4897102" y="2695189"/>
            <a:ext cx="611005" cy="767277"/>
            <a:chOff x="4897102" y="2695189"/>
            <a:chExt cx="611005" cy="767277"/>
          </a:xfrm>
        </p:grpSpPr>
        <p:sp>
          <p:nvSpPr>
            <p:cNvPr id="256" name="Oval 7">
              <a:extLst>
                <a:ext uri="{FF2B5EF4-FFF2-40B4-BE49-F238E27FC236}">
                  <a16:creationId xmlns:a16="http://schemas.microsoft.com/office/drawing/2014/main" id="{345095D0-91D9-4A0E-BE40-51D86783D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187" y="3136987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1" kern="0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7" name="文本框 256">
              <a:extLst>
                <a:ext uri="{FF2B5EF4-FFF2-40B4-BE49-F238E27FC236}">
                  <a16:creationId xmlns:a16="http://schemas.microsoft.com/office/drawing/2014/main" id="{0C99C1E9-6291-4753-B1BC-71F4B8C672ED}"/>
                </a:ext>
              </a:extLst>
            </p:cNvPr>
            <p:cNvSpPr txBox="1"/>
            <p:nvPr/>
          </p:nvSpPr>
          <p:spPr>
            <a:xfrm>
              <a:off x="4897102" y="2695189"/>
              <a:ext cx="324920" cy="4173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P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12165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800200" cy="13682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240" y="4652552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15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322532" y="46193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1591511" y="945024"/>
            <a:ext cx="6940929" cy="113518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假设在二叉排序树上被删除节点为</a:t>
            </a:r>
            <a:r>
              <a:rPr lang="en-US" altLang="zh-CN" dirty="0">
                <a:cs typeface="+mn-ea"/>
                <a:sym typeface="+mn-lt"/>
              </a:rPr>
              <a:t>*p</a:t>
            </a:r>
            <a:r>
              <a:rPr lang="zh-CN" altLang="en-US" dirty="0">
                <a:cs typeface="+mn-ea"/>
                <a:sym typeface="+mn-lt"/>
              </a:rPr>
              <a:t>，其双亲节点为</a:t>
            </a:r>
            <a:r>
              <a:rPr lang="en-US" altLang="zh-CN" dirty="0">
                <a:cs typeface="+mn-ea"/>
                <a:sym typeface="+mn-lt"/>
              </a:rPr>
              <a:t>*f</a:t>
            </a:r>
            <a:r>
              <a:rPr lang="zh-CN" altLang="en-US" dirty="0">
                <a:cs typeface="+mn-ea"/>
                <a:sym typeface="+mn-lt"/>
              </a:rPr>
              <a:t>，且不失一般性，假设</a:t>
            </a:r>
            <a:r>
              <a:rPr lang="en-US" altLang="zh-CN" dirty="0">
                <a:cs typeface="+mn-ea"/>
                <a:sym typeface="+mn-lt"/>
              </a:rPr>
              <a:t>*p</a:t>
            </a:r>
            <a:r>
              <a:rPr lang="zh-CN" altLang="en-US" dirty="0">
                <a:cs typeface="+mn-ea"/>
                <a:sym typeface="+mn-lt"/>
              </a:rPr>
              <a:t>是</a:t>
            </a:r>
            <a:r>
              <a:rPr lang="en-US" altLang="zh-CN" dirty="0">
                <a:cs typeface="+mn-ea"/>
                <a:sym typeface="+mn-lt"/>
              </a:rPr>
              <a:t>*f</a:t>
            </a:r>
            <a:r>
              <a:rPr lang="zh-CN" altLang="en-US" dirty="0">
                <a:cs typeface="+mn-ea"/>
                <a:sym typeface="+mn-lt"/>
              </a:rPr>
              <a:t>的左孩子。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二叉排序树节点的“删除”，看可以分为</a:t>
            </a: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种情况分别进行处理。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322532" y="480694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二叉排序树“删除”算法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139C0388-6DBD-4A78-BBF6-0304A8A1B040}"/>
              </a:ext>
            </a:extLst>
          </p:cNvPr>
          <p:cNvSpPr txBox="1"/>
          <p:nvPr/>
        </p:nvSpPr>
        <p:spPr>
          <a:xfrm>
            <a:off x="1435183" y="2116817"/>
            <a:ext cx="77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情况二</a:t>
            </a:r>
            <a:r>
              <a:rPr lang="zh-CN" altLang="en-US" dirty="0">
                <a:cs typeface="+mn-ea"/>
                <a:sym typeface="+mn-lt"/>
              </a:rPr>
              <a:t>：待“删除”的结点</a:t>
            </a:r>
            <a:r>
              <a:rPr lang="en-US" altLang="zh-CN" dirty="0">
                <a:cs typeface="+mn-ea"/>
                <a:sym typeface="+mn-lt"/>
              </a:rPr>
              <a:t>*p</a:t>
            </a:r>
            <a:r>
              <a:rPr lang="zh-CN" altLang="en-US" dirty="0">
                <a:cs typeface="+mn-ea"/>
                <a:sym typeface="+mn-lt"/>
              </a:rPr>
              <a:t>，其左子树为空子树，右子树为非空子树</a:t>
            </a:r>
            <a:r>
              <a:rPr lang="en-US" altLang="zh-CN" dirty="0">
                <a:cs typeface="+mn-ea"/>
                <a:sym typeface="+mn-lt"/>
              </a:rPr>
              <a:t>pr</a:t>
            </a:r>
            <a:r>
              <a:rPr lang="zh-CN" altLang="en-US" dirty="0">
                <a:cs typeface="+mn-ea"/>
                <a:sym typeface="+mn-lt"/>
              </a:rPr>
              <a:t>。</a:t>
            </a:r>
          </a:p>
        </p:txBody>
      </p: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E678A0D2-483B-4349-92C0-B3A9C4B3873B}"/>
              </a:ext>
            </a:extLst>
          </p:cNvPr>
          <p:cNvGrpSpPr/>
          <p:nvPr/>
        </p:nvGrpSpPr>
        <p:grpSpPr>
          <a:xfrm>
            <a:off x="2729433" y="2661662"/>
            <a:ext cx="1231383" cy="938910"/>
            <a:chOff x="2729433" y="2661662"/>
            <a:chExt cx="1231383" cy="938910"/>
          </a:xfrm>
        </p:grpSpPr>
        <p:sp>
          <p:nvSpPr>
            <p:cNvPr id="244" name="Oval 7">
              <a:extLst>
                <a:ext uri="{FF2B5EF4-FFF2-40B4-BE49-F238E27FC236}">
                  <a16:creationId xmlns:a16="http://schemas.microsoft.com/office/drawing/2014/main" id="{F16D0AD6-2CE0-492D-8932-718B1620F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896" y="2661662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1" kern="0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" name="Oval 14">
              <a:extLst>
                <a:ext uri="{FF2B5EF4-FFF2-40B4-BE49-F238E27FC236}">
                  <a16:creationId xmlns:a16="http://schemas.microsoft.com/office/drawing/2014/main" id="{24455F45-6162-4A5D-B990-198CC4CEB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600" y="3275093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247" name="Line 15">
              <a:extLst>
                <a:ext uri="{FF2B5EF4-FFF2-40B4-BE49-F238E27FC236}">
                  <a16:creationId xmlns:a16="http://schemas.microsoft.com/office/drawing/2014/main" id="{55CCB7FB-9127-493B-92F9-EA1A137C8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3433" y="2979537"/>
              <a:ext cx="324922" cy="2955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8" name="Line 10">
              <a:extLst>
                <a:ext uri="{FF2B5EF4-FFF2-40B4-BE49-F238E27FC236}">
                  <a16:creationId xmlns:a16="http://schemas.microsoft.com/office/drawing/2014/main" id="{17335AF7-19BF-4296-A03E-D512A59EC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124" y="3136987"/>
              <a:ext cx="324920" cy="1756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B08476BC-3337-4414-837B-F6B86460F107}"/>
                </a:ext>
              </a:extLst>
            </p:cNvPr>
            <p:cNvSpPr txBox="1"/>
            <p:nvPr/>
          </p:nvSpPr>
          <p:spPr>
            <a:xfrm>
              <a:off x="2729433" y="2889161"/>
              <a:ext cx="324920" cy="4173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P</a:t>
              </a:r>
            </a:p>
          </p:txBody>
        </p: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4CC73F51-0E96-4892-8195-0142A122EF0E}"/>
              </a:ext>
            </a:extLst>
          </p:cNvPr>
          <p:cNvGrpSpPr/>
          <p:nvPr/>
        </p:nvGrpSpPr>
        <p:grpSpPr>
          <a:xfrm>
            <a:off x="2111569" y="3742251"/>
            <a:ext cx="1436281" cy="338554"/>
            <a:chOff x="2111569" y="3742251"/>
            <a:chExt cx="1436281" cy="338554"/>
          </a:xfrm>
        </p:grpSpPr>
        <p:sp>
          <p:nvSpPr>
            <p:cNvPr id="250" name="对话气泡: 矩形 249">
              <a:extLst>
                <a:ext uri="{FF2B5EF4-FFF2-40B4-BE49-F238E27FC236}">
                  <a16:creationId xmlns:a16="http://schemas.microsoft.com/office/drawing/2014/main" id="{6F5EB31F-1C5C-4671-864F-A7FD9705F4AD}"/>
                </a:ext>
              </a:extLst>
            </p:cNvPr>
            <p:cNvSpPr/>
            <p:nvPr/>
          </p:nvSpPr>
          <p:spPr>
            <a:xfrm>
              <a:off x="2153139" y="3778861"/>
              <a:ext cx="936104" cy="295556"/>
            </a:xfrm>
            <a:prstGeom prst="wedgeRectCallout">
              <a:avLst>
                <a:gd name="adj1" fmla="val 72539"/>
                <a:gd name="adj2" fmla="val -12858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B655004D-59CC-4449-9E78-27C5735CDD04}"/>
                </a:ext>
              </a:extLst>
            </p:cNvPr>
            <p:cNvSpPr txBox="1"/>
            <p:nvPr/>
          </p:nvSpPr>
          <p:spPr>
            <a:xfrm>
              <a:off x="2111569" y="3742251"/>
              <a:ext cx="14362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cs typeface="+mn-ea"/>
                  <a:sym typeface="+mn-lt"/>
                </a:rPr>
                <a:t>删除结点</a:t>
              </a:r>
            </a:p>
          </p:txBody>
        </p:sp>
      </p:grpSp>
      <p:sp>
        <p:nvSpPr>
          <p:cNvPr id="255" name="箭头: 右 254">
            <a:extLst>
              <a:ext uri="{FF2B5EF4-FFF2-40B4-BE49-F238E27FC236}">
                <a16:creationId xmlns:a16="http://schemas.microsoft.com/office/drawing/2014/main" id="{7851BC04-22F3-4DB3-A92E-0559A4F4520E}"/>
              </a:ext>
            </a:extLst>
          </p:cNvPr>
          <p:cNvSpPr/>
          <p:nvPr/>
        </p:nvSpPr>
        <p:spPr>
          <a:xfrm>
            <a:off x="4226109" y="3203085"/>
            <a:ext cx="417899" cy="2084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41ED1087-B573-436A-9C43-A4EF0CAA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016" y="3792786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609C383A-206A-404A-B53E-17A4BD183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434" y="3600420"/>
            <a:ext cx="234470" cy="2054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688B7805-6748-4961-A794-81C386C5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244" y="2666751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kumimoji="0" lang="en-US" altLang="zh-CN" sz="18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1CEDE1DD-E8BE-4D9A-BCB7-08A4C7FD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25" y="3280963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29" name="Line 15">
            <a:extLst>
              <a:ext uri="{FF2B5EF4-FFF2-40B4-BE49-F238E27FC236}">
                <a16:creationId xmlns:a16="http://schemas.microsoft.com/office/drawing/2014/main" id="{FDEDD620-DD66-4100-B154-08E987EB4C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7858" y="2979537"/>
            <a:ext cx="563962" cy="30142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2AE4D83B-F660-4FEA-9114-DAC4EBA03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549" y="3142857"/>
            <a:ext cx="324920" cy="17563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57FAC7-011D-4998-8C6A-831A0977FCFD}"/>
              </a:ext>
            </a:extLst>
          </p:cNvPr>
          <p:cNvSpPr txBox="1"/>
          <p:nvPr/>
        </p:nvSpPr>
        <p:spPr>
          <a:xfrm>
            <a:off x="4943858" y="2895031"/>
            <a:ext cx="3249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</a:p>
        </p:txBody>
      </p:sp>
      <p:sp>
        <p:nvSpPr>
          <p:cNvPr id="32" name="Oval 14">
            <a:extLst>
              <a:ext uri="{FF2B5EF4-FFF2-40B4-BE49-F238E27FC236}">
                <a16:creationId xmlns:a16="http://schemas.microsoft.com/office/drawing/2014/main" id="{CDA171E1-C82F-464A-BE2B-6E22AC9F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441" y="3798656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7C7C9B80-0BD0-46E3-90C2-91E0E9EDD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859" y="3606290"/>
            <a:ext cx="234470" cy="20544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Line 15">
            <a:extLst>
              <a:ext uri="{FF2B5EF4-FFF2-40B4-BE49-F238E27FC236}">
                <a16:creationId xmlns:a16="http://schemas.microsoft.com/office/drawing/2014/main" id="{B17A94F5-7832-4201-BF2C-EB4AC6314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07334" y="2987141"/>
            <a:ext cx="255997" cy="79172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24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55" grpId="0" animBg="1"/>
      <p:bldP spid="24" grpId="0" animBg="1"/>
      <p:bldP spid="25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3" grpId="0" animBg="1"/>
      <p:bldP spid="33" grpId="1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800200" cy="13682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240" y="4652552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16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322532" y="46193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1591511" y="945024"/>
            <a:ext cx="6940929" cy="113518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假设在二叉排序树上被删除节点为</a:t>
            </a:r>
            <a:r>
              <a:rPr lang="en-US" altLang="zh-CN" dirty="0">
                <a:cs typeface="+mn-ea"/>
                <a:sym typeface="+mn-lt"/>
              </a:rPr>
              <a:t>*p</a:t>
            </a:r>
            <a:r>
              <a:rPr lang="zh-CN" altLang="en-US" dirty="0">
                <a:cs typeface="+mn-ea"/>
                <a:sym typeface="+mn-lt"/>
              </a:rPr>
              <a:t>，其双亲节点为</a:t>
            </a:r>
            <a:r>
              <a:rPr lang="en-US" altLang="zh-CN" dirty="0">
                <a:cs typeface="+mn-ea"/>
                <a:sym typeface="+mn-lt"/>
              </a:rPr>
              <a:t>*f</a:t>
            </a:r>
            <a:r>
              <a:rPr lang="zh-CN" altLang="en-US" dirty="0">
                <a:cs typeface="+mn-ea"/>
                <a:sym typeface="+mn-lt"/>
              </a:rPr>
              <a:t>，且不失一般性，假设</a:t>
            </a:r>
            <a:r>
              <a:rPr lang="en-US" altLang="zh-CN" dirty="0">
                <a:cs typeface="+mn-ea"/>
                <a:sym typeface="+mn-lt"/>
              </a:rPr>
              <a:t>*p</a:t>
            </a:r>
            <a:r>
              <a:rPr lang="zh-CN" altLang="en-US" dirty="0">
                <a:cs typeface="+mn-ea"/>
                <a:sym typeface="+mn-lt"/>
              </a:rPr>
              <a:t>是</a:t>
            </a:r>
            <a:r>
              <a:rPr lang="en-US" altLang="zh-CN" dirty="0">
                <a:cs typeface="+mn-ea"/>
                <a:sym typeface="+mn-lt"/>
              </a:rPr>
              <a:t>*f</a:t>
            </a:r>
            <a:r>
              <a:rPr lang="zh-CN" altLang="en-US" dirty="0">
                <a:cs typeface="+mn-ea"/>
                <a:sym typeface="+mn-lt"/>
              </a:rPr>
              <a:t>的左孩子。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二叉排序树节点的“删除”，看可以分为</a:t>
            </a: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种情况分别进行处理。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322532" y="480694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二叉排序树“删除”算法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139C0388-6DBD-4A78-BBF6-0304A8A1B040}"/>
              </a:ext>
            </a:extLst>
          </p:cNvPr>
          <p:cNvSpPr txBox="1"/>
          <p:nvPr/>
        </p:nvSpPr>
        <p:spPr>
          <a:xfrm>
            <a:off x="1435183" y="2116817"/>
            <a:ext cx="77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情况三</a:t>
            </a:r>
            <a:r>
              <a:rPr lang="zh-CN" altLang="en-US" dirty="0">
                <a:cs typeface="+mn-ea"/>
                <a:sym typeface="+mn-lt"/>
              </a:rPr>
              <a:t>：待“删除”的结点</a:t>
            </a:r>
            <a:r>
              <a:rPr lang="en-US" altLang="zh-CN" dirty="0">
                <a:cs typeface="+mn-ea"/>
                <a:sym typeface="+mn-lt"/>
              </a:rPr>
              <a:t>*p</a:t>
            </a:r>
            <a:r>
              <a:rPr lang="zh-CN" altLang="en-US" dirty="0">
                <a:cs typeface="+mn-ea"/>
                <a:sym typeface="+mn-lt"/>
              </a:rPr>
              <a:t>，其左子树为非空子树</a:t>
            </a:r>
            <a:r>
              <a:rPr lang="en-US" altLang="zh-CN" dirty="0">
                <a:cs typeface="+mn-ea"/>
                <a:sym typeface="+mn-lt"/>
              </a:rPr>
              <a:t>pl</a:t>
            </a:r>
            <a:r>
              <a:rPr lang="zh-CN" altLang="en-US" dirty="0">
                <a:cs typeface="+mn-ea"/>
                <a:sym typeface="+mn-lt"/>
              </a:rPr>
              <a:t>，右子树为空子树。</a:t>
            </a:r>
          </a:p>
        </p:txBody>
      </p: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E678A0D2-483B-4349-92C0-B3A9C4B3873B}"/>
              </a:ext>
            </a:extLst>
          </p:cNvPr>
          <p:cNvGrpSpPr/>
          <p:nvPr/>
        </p:nvGrpSpPr>
        <p:grpSpPr>
          <a:xfrm>
            <a:off x="2729433" y="2661662"/>
            <a:ext cx="1231383" cy="938910"/>
            <a:chOff x="2729433" y="2661662"/>
            <a:chExt cx="1231383" cy="938910"/>
          </a:xfrm>
        </p:grpSpPr>
        <p:sp>
          <p:nvSpPr>
            <p:cNvPr id="244" name="Oval 7">
              <a:extLst>
                <a:ext uri="{FF2B5EF4-FFF2-40B4-BE49-F238E27FC236}">
                  <a16:creationId xmlns:a16="http://schemas.microsoft.com/office/drawing/2014/main" id="{F16D0AD6-2CE0-492D-8932-718B1620F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896" y="2661662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1" kern="0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" name="Oval 14">
              <a:extLst>
                <a:ext uri="{FF2B5EF4-FFF2-40B4-BE49-F238E27FC236}">
                  <a16:creationId xmlns:a16="http://schemas.microsoft.com/office/drawing/2014/main" id="{24455F45-6162-4A5D-B990-198CC4CEB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600" y="3275093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247" name="Line 15">
              <a:extLst>
                <a:ext uri="{FF2B5EF4-FFF2-40B4-BE49-F238E27FC236}">
                  <a16:creationId xmlns:a16="http://schemas.microsoft.com/office/drawing/2014/main" id="{55CCB7FB-9127-493B-92F9-EA1A137C8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3433" y="2979537"/>
              <a:ext cx="324922" cy="2955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8" name="Line 10">
              <a:extLst>
                <a:ext uri="{FF2B5EF4-FFF2-40B4-BE49-F238E27FC236}">
                  <a16:creationId xmlns:a16="http://schemas.microsoft.com/office/drawing/2014/main" id="{17335AF7-19BF-4296-A03E-D512A59EC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124" y="3136987"/>
              <a:ext cx="324920" cy="1756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B08476BC-3337-4414-837B-F6B86460F107}"/>
                </a:ext>
              </a:extLst>
            </p:cNvPr>
            <p:cNvSpPr txBox="1"/>
            <p:nvPr/>
          </p:nvSpPr>
          <p:spPr>
            <a:xfrm>
              <a:off x="2729433" y="2889161"/>
              <a:ext cx="324920" cy="4173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P</a:t>
              </a:r>
            </a:p>
          </p:txBody>
        </p: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4CC73F51-0E96-4892-8195-0142A122EF0E}"/>
              </a:ext>
            </a:extLst>
          </p:cNvPr>
          <p:cNvGrpSpPr/>
          <p:nvPr/>
        </p:nvGrpSpPr>
        <p:grpSpPr>
          <a:xfrm>
            <a:off x="1767445" y="3373080"/>
            <a:ext cx="1436281" cy="338554"/>
            <a:chOff x="2111569" y="3742251"/>
            <a:chExt cx="1436281" cy="338554"/>
          </a:xfrm>
        </p:grpSpPr>
        <p:sp>
          <p:nvSpPr>
            <p:cNvPr id="250" name="对话气泡: 矩形 249">
              <a:extLst>
                <a:ext uri="{FF2B5EF4-FFF2-40B4-BE49-F238E27FC236}">
                  <a16:creationId xmlns:a16="http://schemas.microsoft.com/office/drawing/2014/main" id="{6F5EB31F-1C5C-4671-864F-A7FD9705F4AD}"/>
                </a:ext>
              </a:extLst>
            </p:cNvPr>
            <p:cNvSpPr/>
            <p:nvPr/>
          </p:nvSpPr>
          <p:spPr>
            <a:xfrm>
              <a:off x="2153139" y="3778861"/>
              <a:ext cx="936104" cy="295556"/>
            </a:xfrm>
            <a:prstGeom prst="wedgeRectCallout">
              <a:avLst>
                <a:gd name="adj1" fmla="val 103386"/>
                <a:gd name="adj2" fmla="val -4949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B655004D-59CC-4449-9E78-27C5735CDD04}"/>
                </a:ext>
              </a:extLst>
            </p:cNvPr>
            <p:cNvSpPr txBox="1"/>
            <p:nvPr/>
          </p:nvSpPr>
          <p:spPr>
            <a:xfrm>
              <a:off x="2111569" y="3742251"/>
              <a:ext cx="14362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cs typeface="+mn-ea"/>
                  <a:sym typeface="+mn-lt"/>
                </a:rPr>
                <a:t>删除结点</a:t>
              </a:r>
            </a:p>
          </p:txBody>
        </p:sp>
      </p:grpSp>
      <p:sp>
        <p:nvSpPr>
          <p:cNvPr id="255" name="箭头: 右 254">
            <a:extLst>
              <a:ext uri="{FF2B5EF4-FFF2-40B4-BE49-F238E27FC236}">
                <a16:creationId xmlns:a16="http://schemas.microsoft.com/office/drawing/2014/main" id="{7851BC04-22F3-4DB3-A92E-0559A4F4520E}"/>
              </a:ext>
            </a:extLst>
          </p:cNvPr>
          <p:cNvSpPr/>
          <p:nvPr/>
        </p:nvSpPr>
        <p:spPr>
          <a:xfrm>
            <a:off x="4226109" y="3203085"/>
            <a:ext cx="417899" cy="2084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41ED1087-B573-436A-9C43-A4EF0CAA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1893" y="3961980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609C383A-206A-404A-B53E-17A4BD1832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4594" y="3600572"/>
            <a:ext cx="324919" cy="36140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688B7805-6748-4961-A794-81C386C50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244" y="2666751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kumimoji="0" lang="en-US" altLang="zh-CN" sz="18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1CEDE1DD-E8BE-4D9A-BCB7-08A4C7FD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25" y="3280963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29" name="Line 15">
            <a:extLst>
              <a:ext uri="{FF2B5EF4-FFF2-40B4-BE49-F238E27FC236}">
                <a16:creationId xmlns:a16="http://schemas.microsoft.com/office/drawing/2014/main" id="{FDEDD620-DD66-4100-B154-08E987EB4C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7858" y="2979537"/>
            <a:ext cx="563962" cy="30142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2AE4D83B-F660-4FEA-9114-DAC4EBA035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7549" y="3142857"/>
            <a:ext cx="324920" cy="17563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357FAC7-011D-4998-8C6A-831A0977FCFD}"/>
              </a:ext>
            </a:extLst>
          </p:cNvPr>
          <p:cNvSpPr txBox="1"/>
          <p:nvPr/>
        </p:nvSpPr>
        <p:spPr>
          <a:xfrm>
            <a:off x="4943858" y="2895031"/>
            <a:ext cx="3249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</a:p>
        </p:txBody>
      </p:sp>
      <p:sp>
        <p:nvSpPr>
          <p:cNvPr id="32" name="Oval 14">
            <a:extLst>
              <a:ext uri="{FF2B5EF4-FFF2-40B4-BE49-F238E27FC236}">
                <a16:creationId xmlns:a16="http://schemas.microsoft.com/office/drawing/2014/main" id="{CDA171E1-C82F-464A-BE2B-6E22AC9F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17" y="3961980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7C7C9B80-0BD0-46E3-90C2-91E0E9EDD3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1862" y="3606290"/>
            <a:ext cx="255997" cy="35569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4" name="Line 15">
            <a:extLst>
              <a:ext uri="{FF2B5EF4-FFF2-40B4-BE49-F238E27FC236}">
                <a16:creationId xmlns:a16="http://schemas.microsoft.com/office/drawing/2014/main" id="{B17A94F5-7832-4201-BF2C-EB4AC6314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4473" y="2987140"/>
            <a:ext cx="768857" cy="97483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035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55" grpId="0" animBg="1"/>
      <p:bldP spid="24" grpId="0" animBg="1"/>
      <p:bldP spid="25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3" grpId="0" animBg="1"/>
      <p:bldP spid="33" grpId="1" animBg="1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800200" cy="13682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240" y="4652552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17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322532" y="46193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322532" y="480694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二叉排序树“删除”算法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139C0388-6DBD-4A78-BBF6-0304A8A1B040}"/>
              </a:ext>
            </a:extLst>
          </p:cNvPr>
          <p:cNvSpPr txBox="1"/>
          <p:nvPr/>
        </p:nvSpPr>
        <p:spPr>
          <a:xfrm>
            <a:off x="1655733" y="969506"/>
            <a:ext cx="77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情况四</a:t>
            </a:r>
            <a:r>
              <a:rPr lang="zh-CN" altLang="en-US" dirty="0">
                <a:cs typeface="+mn-ea"/>
                <a:sym typeface="+mn-lt"/>
              </a:rPr>
              <a:t>：待“删除”的左右子树均为非空子树。</a:t>
            </a:r>
          </a:p>
        </p:txBody>
      </p: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E678A0D2-483B-4349-92C0-B3A9C4B3873B}"/>
              </a:ext>
            </a:extLst>
          </p:cNvPr>
          <p:cNvGrpSpPr/>
          <p:nvPr/>
        </p:nvGrpSpPr>
        <p:grpSpPr>
          <a:xfrm>
            <a:off x="2750080" y="1561825"/>
            <a:ext cx="1231383" cy="938910"/>
            <a:chOff x="2729433" y="2661662"/>
            <a:chExt cx="1231383" cy="938910"/>
          </a:xfrm>
        </p:grpSpPr>
        <p:sp>
          <p:nvSpPr>
            <p:cNvPr id="244" name="Oval 7">
              <a:extLst>
                <a:ext uri="{FF2B5EF4-FFF2-40B4-BE49-F238E27FC236}">
                  <a16:creationId xmlns:a16="http://schemas.microsoft.com/office/drawing/2014/main" id="{F16D0AD6-2CE0-492D-8932-718B1620F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896" y="2661662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1" kern="0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" name="Oval 14">
              <a:extLst>
                <a:ext uri="{FF2B5EF4-FFF2-40B4-BE49-F238E27FC236}">
                  <a16:creationId xmlns:a16="http://schemas.microsoft.com/office/drawing/2014/main" id="{24455F45-6162-4A5D-B990-198CC4CEB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600" y="3275093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247" name="Line 15">
              <a:extLst>
                <a:ext uri="{FF2B5EF4-FFF2-40B4-BE49-F238E27FC236}">
                  <a16:creationId xmlns:a16="http://schemas.microsoft.com/office/drawing/2014/main" id="{55CCB7FB-9127-493B-92F9-EA1A137C8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3433" y="2979537"/>
              <a:ext cx="324922" cy="2955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8" name="Line 10">
              <a:extLst>
                <a:ext uri="{FF2B5EF4-FFF2-40B4-BE49-F238E27FC236}">
                  <a16:creationId xmlns:a16="http://schemas.microsoft.com/office/drawing/2014/main" id="{17335AF7-19BF-4296-A03E-D512A59EC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124" y="3136987"/>
              <a:ext cx="324920" cy="1756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B08476BC-3337-4414-837B-F6B86460F107}"/>
                </a:ext>
              </a:extLst>
            </p:cNvPr>
            <p:cNvSpPr txBox="1"/>
            <p:nvPr/>
          </p:nvSpPr>
          <p:spPr>
            <a:xfrm>
              <a:off x="2729433" y="2889161"/>
              <a:ext cx="324920" cy="4173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P</a:t>
              </a:r>
            </a:p>
          </p:txBody>
        </p: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4CC73F51-0E96-4892-8195-0142A122EF0E}"/>
              </a:ext>
            </a:extLst>
          </p:cNvPr>
          <p:cNvGrpSpPr/>
          <p:nvPr/>
        </p:nvGrpSpPr>
        <p:grpSpPr>
          <a:xfrm>
            <a:off x="1788092" y="2273243"/>
            <a:ext cx="1436281" cy="338554"/>
            <a:chOff x="2111569" y="3742251"/>
            <a:chExt cx="1436281" cy="338554"/>
          </a:xfrm>
        </p:grpSpPr>
        <p:sp>
          <p:nvSpPr>
            <p:cNvPr id="250" name="对话气泡: 矩形 249">
              <a:extLst>
                <a:ext uri="{FF2B5EF4-FFF2-40B4-BE49-F238E27FC236}">
                  <a16:creationId xmlns:a16="http://schemas.microsoft.com/office/drawing/2014/main" id="{6F5EB31F-1C5C-4671-864F-A7FD9705F4AD}"/>
                </a:ext>
              </a:extLst>
            </p:cNvPr>
            <p:cNvSpPr/>
            <p:nvPr/>
          </p:nvSpPr>
          <p:spPr>
            <a:xfrm>
              <a:off x="2153139" y="3778861"/>
              <a:ext cx="936104" cy="295556"/>
            </a:xfrm>
            <a:prstGeom prst="wedgeRectCallout">
              <a:avLst>
                <a:gd name="adj1" fmla="val 103386"/>
                <a:gd name="adj2" fmla="val -49499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B655004D-59CC-4449-9E78-27C5735CDD04}"/>
                </a:ext>
              </a:extLst>
            </p:cNvPr>
            <p:cNvSpPr txBox="1"/>
            <p:nvPr/>
          </p:nvSpPr>
          <p:spPr>
            <a:xfrm>
              <a:off x="2111569" y="3742251"/>
              <a:ext cx="143628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cs typeface="+mn-ea"/>
                  <a:sym typeface="+mn-lt"/>
                </a:rPr>
                <a:t>删除结点</a:t>
              </a:r>
            </a:p>
          </p:txBody>
        </p:sp>
      </p:grpSp>
      <p:sp>
        <p:nvSpPr>
          <p:cNvPr id="24" name="Oval 14">
            <a:extLst>
              <a:ext uri="{FF2B5EF4-FFF2-40B4-BE49-F238E27FC236}">
                <a16:creationId xmlns:a16="http://schemas.microsoft.com/office/drawing/2014/main" id="{41ED1087-B573-436A-9C43-A4EF0CAA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2540" y="2699402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pl</a:t>
            </a: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609C383A-206A-404A-B53E-17A4BD1832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2406" y="2500735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667554E8-8F6F-445E-B04C-BDB9924F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2282" y="2484798"/>
            <a:ext cx="299778" cy="22223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Oval 14">
            <a:extLst>
              <a:ext uri="{FF2B5EF4-FFF2-40B4-BE49-F238E27FC236}">
                <a16:creationId xmlns:a16="http://schemas.microsoft.com/office/drawing/2014/main" id="{11C81A34-1B09-4356-90BC-AA1F8E36D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756" y="2694388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pr</a:t>
            </a: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E952DD0C-63EF-491A-BCD8-169F2EE6D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382" y="3009892"/>
            <a:ext cx="299778" cy="22223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Oval 14">
            <a:extLst>
              <a:ext uri="{FF2B5EF4-FFF2-40B4-BE49-F238E27FC236}">
                <a16:creationId xmlns:a16="http://schemas.microsoft.com/office/drawing/2014/main" id="{24448933-9198-4734-9E3E-26C0B5456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56" y="3219482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Q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7E37CFFD-22C4-488D-8FB2-B113D772BE33}"/>
              </a:ext>
            </a:extLst>
          </p:cNvPr>
          <p:cNvSpPr/>
          <p:nvPr/>
        </p:nvSpPr>
        <p:spPr>
          <a:xfrm>
            <a:off x="3660642" y="3019867"/>
            <a:ext cx="339148" cy="252246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08AD7ACB-23FC-48DE-9C60-83F0AC3248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47718" y="3010880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A93BE188-584B-4412-92A3-95BA56FB0984}"/>
              </a:ext>
            </a:extLst>
          </p:cNvPr>
          <p:cNvSpPr/>
          <p:nvPr/>
        </p:nvSpPr>
        <p:spPr>
          <a:xfrm>
            <a:off x="2491926" y="3193637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D7E37F9A-D081-433E-84BC-BBC0D930FE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73583" y="3547699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831562B4-F228-4EB0-8F71-1B28CD3CD2C8}"/>
              </a:ext>
            </a:extLst>
          </p:cNvPr>
          <p:cNvSpPr/>
          <p:nvPr/>
        </p:nvSpPr>
        <p:spPr>
          <a:xfrm>
            <a:off x="2917791" y="3730456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Line 15">
            <a:extLst>
              <a:ext uri="{FF2B5EF4-FFF2-40B4-BE49-F238E27FC236}">
                <a16:creationId xmlns:a16="http://schemas.microsoft.com/office/drawing/2014/main" id="{A0C51E33-E219-4E02-A718-7B05676AD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126" y="3539212"/>
            <a:ext cx="299778" cy="22223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Oval 14">
            <a:extLst>
              <a:ext uri="{FF2B5EF4-FFF2-40B4-BE49-F238E27FC236}">
                <a16:creationId xmlns:a16="http://schemas.microsoft.com/office/drawing/2014/main" id="{444339A7-1B03-4305-BB02-F4A5C008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600" y="3748802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</a:p>
        </p:txBody>
      </p:sp>
      <p:sp>
        <p:nvSpPr>
          <p:cNvPr id="68" name="Oval 14">
            <a:extLst>
              <a:ext uri="{FF2B5EF4-FFF2-40B4-BE49-F238E27FC236}">
                <a16:creationId xmlns:a16="http://schemas.microsoft.com/office/drawing/2014/main" id="{AAF36AAF-7D41-4824-81BA-F8826B2F6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232" y="4231530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69" name="Line 15">
            <a:extLst>
              <a:ext uri="{FF2B5EF4-FFF2-40B4-BE49-F238E27FC236}">
                <a16:creationId xmlns:a16="http://schemas.microsoft.com/office/drawing/2014/main" id="{3BA638C7-49D1-43F7-B093-7111AA27F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9891" y="4509823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1730F40D-8864-43FD-94F3-3EFADB9B0CF9}"/>
              </a:ext>
            </a:extLst>
          </p:cNvPr>
          <p:cNvSpPr/>
          <p:nvPr/>
        </p:nvSpPr>
        <p:spPr>
          <a:xfrm>
            <a:off x="2974099" y="4692580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66F6A2AD-1167-4752-9E21-B6370F7C27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59279" y="4077168"/>
            <a:ext cx="248783" cy="16096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9" name="Oval 7">
            <a:extLst>
              <a:ext uri="{FF2B5EF4-FFF2-40B4-BE49-F238E27FC236}">
                <a16:creationId xmlns:a16="http://schemas.microsoft.com/office/drawing/2014/main" id="{A0342DB8-044B-4819-AB5D-4F3B41EA8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751" y="1545888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kumimoji="0" lang="en-US" altLang="zh-CN" sz="18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Oval 14">
            <a:extLst>
              <a:ext uri="{FF2B5EF4-FFF2-40B4-BE49-F238E27FC236}">
                <a16:creationId xmlns:a16="http://schemas.microsoft.com/office/drawing/2014/main" id="{5545E6CF-7304-4556-8E75-AAA8753DE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455" y="2159319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81" name="Line 15">
            <a:extLst>
              <a:ext uri="{FF2B5EF4-FFF2-40B4-BE49-F238E27FC236}">
                <a16:creationId xmlns:a16="http://schemas.microsoft.com/office/drawing/2014/main" id="{2F49E635-559D-4AC4-A1D7-0AF914D7050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5288" y="1863763"/>
            <a:ext cx="324922" cy="29555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2" name="Line 10">
            <a:extLst>
              <a:ext uri="{FF2B5EF4-FFF2-40B4-BE49-F238E27FC236}">
                <a16:creationId xmlns:a16="http://schemas.microsoft.com/office/drawing/2014/main" id="{6A08E135-2143-4597-9EAF-18858511C0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44979" y="2021213"/>
            <a:ext cx="324920" cy="17563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B14AC2C-2158-44CF-AC3E-52EEB3E31E5A}"/>
              </a:ext>
            </a:extLst>
          </p:cNvPr>
          <p:cNvSpPr txBox="1"/>
          <p:nvPr/>
        </p:nvSpPr>
        <p:spPr>
          <a:xfrm>
            <a:off x="4601288" y="1773387"/>
            <a:ext cx="3249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</a:p>
        </p:txBody>
      </p:sp>
      <p:sp>
        <p:nvSpPr>
          <p:cNvPr id="88" name="Oval 14">
            <a:extLst>
              <a:ext uri="{FF2B5EF4-FFF2-40B4-BE49-F238E27FC236}">
                <a16:creationId xmlns:a16="http://schemas.microsoft.com/office/drawing/2014/main" id="{1F64CCEA-B2EC-4A51-8DF8-59CE529C2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3748" y="2683465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pl</a:t>
            </a:r>
          </a:p>
        </p:txBody>
      </p:sp>
      <p:sp>
        <p:nvSpPr>
          <p:cNvPr id="89" name="Line 15">
            <a:extLst>
              <a:ext uri="{FF2B5EF4-FFF2-40B4-BE49-F238E27FC236}">
                <a16:creationId xmlns:a16="http://schemas.microsoft.com/office/drawing/2014/main" id="{7FE6D37A-70C7-48FB-8871-2476EB1FBF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3614" y="2484798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2" name="Line 15">
            <a:extLst>
              <a:ext uri="{FF2B5EF4-FFF2-40B4-BE49-F238E27FC236}">
                <a16:creationId xmlns:a16="http://schemas.microsoft.com/office/drawing/2014/main" id="{7C1CBA57-D948-4A58-85D6-2BB90C10C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1590" y="2993955"/>
            <a:ext cx="202865" cy="15031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3" name="Oval 14">
            <a:extLst>
              <a:ext uri="{FF2B5EF4-FFF2-40B4-BE49-F238E27FC236}">
                <a16:creationId xmlns:a16="http://schemas.microsoft.com/office/drawing/2014/main" id="{01193916-1BA7-4677-88A2-E01DA2639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3656" y="3142600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Q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81140BE-DAD3-4930-9473-FC0B7CCC002A}"/>
              </a:ext>
            </a:extLst>
          </p:cNvPr>
          <p:cNvGrpSpPr/>
          <p:nvPr/>
        </p:nvGrpSpPr>
        <p:grpSpPr>
          <a:xfrm>
            <a:off x="5353490" y="2468861"/>
            <a:ext cx="491487" cy="740131"/>
            <a:chOff x="5353490" y="2468861"/>
            <a:chExt cx="491487" cy="740131"/>
          </a:xfrm>
        </p:grpSpPr>
        <p:sp>
          <p:nvSpPr>
            <p:cNvPr id="90" name="Line 15">
              <a:extLst>
                <a:ext uri="{FF2B5EF4-FFF2-40B4-BE49-F238E27FC236}">
                  <a16:creationId xmlns:a16="http://schemas.microsoft.com/office/drawing/2014/main" id="{1CEF3DDF-C7C3-4CD8-A2C8-ED91109C6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490" y="2468861"/>
              <a:ext cx="254870" cy="1671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Oval 14">
              <a:extLst>
                <a:ext uri="{FF2B5EF4-FFF2-40B4-BE49-F238E27FC236}">
                  <a16:creationId xmlns:a16="http://schemas.microsoft.com/office/drawing/2014/main" id="{B0F59426-EC6F-4BEB-B390-E05F5A020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3" y="2635519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pr</a:t>
              </a:r>
            </a:p>
          </p:txBody>
        </p:sp>
        <p:sp>
          <p:nvSpPr>
            <p:cNvPr id="94" name="等腰三角形 93">
              <a:extLst>
                <a:ext uri="{FF2B5EF4-FFF2-40B4-BE49-F238E27FC236}">
                  <a16:creationId xmlns:a16="http://schemas.microsoft.com/office/drawing/2014/main" id="{4336F014-EB82-4099-9D25-D34DF5B5B24D}"/>
                </a:ext>
              </a:extLst>
            </p:cNvPr>
            <p:cNvSpPr/>
            <p:nvPr/>
          </p:nvSpPr>
          <p:spPr>
            <a:xfrm>
              <a:off x="5505829" y="2956746"/>
              <a:ext cx="339148" cy="252246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95" name="Line 15">
            <a:extLst>
              <a:ext uri="{FF2B5EF4-FFF2-40B4-BE49-F238E27FC236}">
                <a16:creationId xmlns:a16="http://schemas.microsoft.com/office/drawing/2014/main" id="{289DCBA0-8B68-4C1A-95A1-D85E3F7F58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926" y="2994943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6" name="等腰三角形 95">
            <a:extLst>
              <a:ext uri="{FF2B5EF4-FFF2-40B4-BE49-F238E27FC236}">
                <a16:creationId xmlns:a16="http://schemas.microsoft.com/office/drawing/2014/main" id="{92C1B079-D01A-4244-B6F6-2DAEB31640F7}"/>
              </a:ext>
            </a:extLst>
          </p:cNvPr>
          <p:cNvSpPr/>
          <p:nvPr/>
        </p:nvSpPr>
        <p:spPr>
          <a:xfrm>
            <a:off x="4343134" y="3177700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7" name="Line 15">
            <a:extLst>
              <a:ext uri="{FF2B5EF4-FFF2-40B4-BE49-F238E27FC236}">
                <a16:creationId xmlns:a16="http://schemas.microsoft.com/office/drawing/2014/main" id="{084DA8E2-B13E-4C79-950E-7618BFBEC6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5307" y="3456337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8" name="等腰三角形 97">
            <a:extLst>
              <a:ext uri="{FF2B5EF4-FFF2-40B4-BE49-F238E27FC236}">
                <a16:creationId xmlns:a16="http://schemas.microsoft.com/office/drawing/2014/main" id="{E8039EF5-182C-4241-B2EA-6F9ACE6F1873}"/>
              </a:ext>
            </a:extLst>
          </p:cNvPr>
          <p:cNvSpPr/>
          <p:nvPr/>
        </p:nvSpPr>
        <p:spPr>
          <a:xfrm>
            <a:off x="4669515" y="3639094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9" name="Line 15">
            <a:extLst>
              <a:ext uri="{FF2B5EF4-FFF2-40B4-BE49-F238E27FC236}">
                <a16:creationId xmlns:a16="http://schemas.microsoft.com/office/drawing/2014/main" id="{770FA397-A128-4BEF-9597-A912581D5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5850" y="3447850"/>
            <a:ext cx="299778" cy="22223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0" name="Oval 14">
            <a:extLst>
              <a:ext uri="{FF2B5EF4-FFF2-40B4-BE49-F238E27FC236}">
                <a16:creationId xmlns:a16="http://schemas.microsoft.com/office/drawing/2014/main" id="{9656EE32-6D85-4EC0-BCE8-20563C6C7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324" y="3657440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</a:p>
        </p:txBody>
      </p:sp>
      <p:sp>
        <p:nvSpPr>
          <p:cNvPr id="101" name="Oval 14">
            <a:extLst>
              <a:ext uri="{FF2B5EF4-FFF2-40B4-BE49-F238E27FC236}">
                <a16:creationId xmlns:a16="http://schemas.microsoft.com/office/drawing/2014/main" id="{15D1FC3B-EE20-4D51-9F6D-BD1A8B76C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054" y="4120272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102" name="Line 15">
            <a:extLst>
              <a:ext uri="{FF2B5EF4-FFF2-40B4-BE49-F238E27FC236}">
                <a16:creationId xmlns:a16="http://schemas.microsoft.com/office/drawing/2014/main" id="{6D1AC801-9B2A-492A-A1F9-CFE62B9046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7713" y="4398565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3" name="等腰三角形 102">
            <a:extLst>
              <a:ext uri="{FF2B5EF4-FFF2-40B4-BE49-F238E27FC236}">
                <a16:creationId xmlns:a16="http://schemas.microsoft.com/office/drawing/2014/main" id="{477FA32D-90CD-4C09-A664-E8BA0AD28E3B}"/>
              </a:ext>
            </a:extLst>
          </p:cNvPr>
          <p:cNvSpPr/>
          <p:nvPr/>
        </p:nvSpPr>
        <p:spPr>
          <a:xfrm>
            <a:off x="4641921" y="4581322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" name="Line 15">
            <a:extLst>
              <a:ext uri="{FF2B5EF4-FFF2-40B4-BE49-F238E27FC236}">
                <a16:creationId xmlns:a16="http://schemas.microsoft.com/office/drawing/2014/main" id="{E4AC7AAA-9222-4FF2-9377-1AFF1C6934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7101" y="3965910"/>
            <a:ext cx="248783" cy="16096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5" name="Line 15">
            <a:extLst>
              <a:ext uri="{FF2B5EF4-FFF2-40B4-BE49-F238E27FC236}">
                <a16:creationId xmlns:a16="http://schemas.microsoft.com/office/drawing/2014/main" id="{B26315CD-B010-4605-B5A6-9B96594E26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33028" y="1857970"/>
            <a:ext cx="692084" cy="777549"/>
          </a:xfrm>
          <a:prstGeom prst="line">
            <a:avLst/>
          </a:prstGeom>
          <a:noFill/>
          <a:ln w="28575">
            <a:solidFill>
              <a:srgbClr val="FFCF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6" name="Oval 7">
            <a:extLst>
              <a:ext uri="{FF2B5EF4-FFF2-40B4-BE49-F238E27FC236}">
                <a16:creationId xmlns:a16="http://schemas.microsoft.com/office/drawing/2014/main" id="{2A0BC0CC-639E-40F0-9117-7A4858683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791" y="1530342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kumimoji="0" lang="en-US" altLang="zh-CN" sz="18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7" name="Oval 14">
            <a:extLst>
              <a:ext uri="{FF2B5EF4-FFF2-40B4-BE49-F238E27FC236}">
                <a16:creationId xmlns:a16="http://schemas.microsoft.com/office/drawing/2014/main" id="{1EEB4093-4CE7-42A6-9CBE-67073CF63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495" y="2143773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108" name="Line 15">
            <a:extLst>
              <a:ext uri="{FF2B5EF4-FFF2-40B4-BE49-F238E27FC236}">
                <a16:creationId xmlns:a16="http://schemas.microsoft.com/office/drawing/2014/main" id="{AFD534FD-594C-41E1-9B09-D938D6D209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23328" y="1848217"/>
            <a:ext cx="324922" cy="29555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9" name="Line 10">
            <a:extLst>
              <a:ext uri="{FF2B5EF4-FFF2-40B4-BE49-F238E27FC236}">
                <a16:creationId xmlns:a16="http://schemas.microsoft.com/office/drawing/2014/main" id="{F662D4C5-7CEC-4856-A245-7C40AC17E8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3019" y="2005667"/>
            <a:ext cx="324920" cy="17563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7E41E66-3294-4238-A96E-018ECC3E9668}"/>
              </a:ext>
            </a:extLst>
          </p:cNvPr>
          <p:cNvSpPr txBox="1"/>
          <p:nvPr/>
        </p:nvSpPr>
        <p:spPr>
          <a:xfrm>
            <a:off x="6479328" y="1757841"/>
            <a:ext cx="3249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</a:p>
        </p:txBody>
      </p:sp>
      <p:sp>
        <p:nvSpPr>
          <p:cNvPr id="111" name="Oval 14">
            <a:extLst>
              <a:ext uri="{FF2B5EF4-FFF2-40B4-BE49-F238E27FC236}">
                <a16:creationId xmlns:a16="http://schemas.microsoft.com/office/drawing/2014/main" id="{8096477A-25BE-4FBE-88AF-46608A5F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788" y="2667919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pl</a:t>
            </a:r>
          </a:p>
        </p:txBody>
      </p:sp>
      <p:sp>
        <p:nvSpPr>
          <p:cNvPr id="112" name="Line 15">
            <a:extLst>
              <a:ext uri="{FF2B5EF4-FFF2-40B4-BE49-F238E27FC236}">
                <a16:creationId xmlns:a16="http://schemas.microsoft.com/office/drawing/2014/main" id="{7980EA9B-42FF-4004-9220-754F4CA247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1654" y="2469252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3" name="Line 15">
            <a:extLst>
              <a:ext uri="{FF2B5EF4-FFF2-40B4-BE49-F238E27FC236}">
                <a16:creationId xmlns:a16="http://schemas.microsoft.com/office/drawing/2014/main" id="{762BF501-3A32-44EF-B246-04DA9D1201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9630" y="2978409"/>
            <a:ext cx="202865" cy="15031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4" name="Oval 14">
            <a:extLst>
              <a:ext uri="{FF2B5EF4-FFF2-40B4-BE49-F238E27FC236}">
                <a16:creationId xmlns:a16="http://schemas.microsoft.com/office/drawing/2014/main" id="{5C692E89-3444-4494-8814-C3DA910D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696" y="3127054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Q</a:t>
            </a: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3C3CABEC-D0AC-45FA-94D0-3DD17E07A203}"/>
              </a:ext>
            </a:extLst>
          </p:cNvPr>
          <p:cNvGrpSpPr/>
          <p:nvPr/>
        </p:nvGrpSpPr>
        <p:grpSpPr>
          <a:xfrm>
            <a:off x="7231530" y="2453315"/>
            <a:ext cx="491487" cy="740131"/>
            <a:chOff x="5353490" y="2468861"/>
            <a:chExt cx="491487" cy="740131"/>
          </a:xfrm>
        </p:grpSpPr>
        <p:sp>
          <p:nvSpPr>
            <p:cNvPr id="116" name="Line 15">
              <a:extLst>
                <a:ext uri="{FF2B5EF4-FFF2-40B4-BE49-F238E27FC236}">
                  <a16:creationId xmlns:a16="http://schemas.microsoft.com/office/drawing/2014/main" id="{FE343679-E2BC-4B89-8365-1B6C4E678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3490" y="2468861"/>
              <a:ext cx="254870" cy="16714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Oval 14">
              <a:extLst>
                <a:ext uri="{FF2B5EF4-FFF2-40B4-BE49-F238E27FC236}">
                  <a16:creationId xmlns:a16="http://schemas.microsoft.com/office/drawing/2014/main" id="{C5A7C1FB-F9AB-4B72-8188-AA86F1103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0933" y="2635519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pr</a:t>
              </a:r>
            </a:p>
          </p:txBody>
        </p:sp>
        <p:sp>
          <p:nvSpPr>
            <p:cNvPr id="118" name="等腰三角形 117">
              <a:extLst>
                <a:ext uri="{FF2B5EF4-FFF2-40B4-BE49-F238E27FC236}">
                  <a16:creationId xmlns:a16="http://schemas.microsoft.com/office/drawing/2014/main" id="{BE24DD41-E42E-4C63-B90B-2CB250CC523A}"/>
                </a:ext>
              </a:extLst>
            </p:cNvPr>
            <p:cNvSpPr/>
            <p:nvPr/>
          </p:nvSpPr>
          <p:spPr>
            <a:xfrm>
              <a:off x="5505829" y="2956746"/>
              <a:ext cx="339148" cy="252246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9" name="Line 15">
            <a:extLst>
              <a:ext uri="{FF2B5EF4-FFF2-40B4-BE49-F238E27FC236}">
                <a16:creationId xmlns:a16="http://schemas.microsoft.com/office/drawing/2014/main" id="{1BAD9F40-C95F-4573-B575-22CF6C9C83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6966" y="2979397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0" name="等腰三角形 119">
            <a:extLst>
              <a:ext uri="{FF2B5EF4-FFF2-40B4-BE49-F238E27FC236}">
                <a16:creationId xmlns:a16="http://schemas.microsoft.com/office/drawing/2014/main" id="{EC5375BF-F726-4404-A9E6-7E353AA6E2C6}"/>
              </a:ext>
            </a:extLst>
          </p:cNvPr>
          <p:cNvSpPr/>
          <p:nvPr/>
        </p:nvSpPr>
        <p:spPr>
          <a:xfrm>
            <a:off x="6221174" y="3162154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1" name="Line 15">
            <a:extLst>
              <a:ext uri="{FF2B5EF4-FFF2-40B4-BE49-F238E27FC236}">
                <a16:creationId xmlns:a16="http://schemas.microsoft.com/office/drawing/2014/main" id="{AE06C253-67E7-4788-BC8C-C91C10AA37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3347" y="3440791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2" name="等腰三角形 121">
            <a:extLst>
              <a:ext uri="{FF2B5EF4-FFF2-40B4-BE49-F238E27FC236}">
                <a16:creationId xmlns:a16="http://schemas.microsoft.com/office/drawing/2014/main" id="{82F8AE26-3014-49F3-AEF2-45895B971D69}"/>
              </a:ext>
            </a:extLst>
          </p:cNvPr>
          <p:cNvSpPr/>
          <p:nvPr/>
        </p:nvSpPr>
        <p:spPr>
          <a:xfrm>
            <a:off x="6547555" y="3623548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3" name="Line 15">
            <a:extLst>
              <a:ext uri="{FF2B5EF4-FFF2-40B4-BE49-F238E27FC236}">
                <a16:creationId xmlns:a16="http://schemas.microsoft.com/office/drawing/2014/main" id="{5945BB9C-7E72-4DE5-A147-137547DD2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3890" y="3432304"/>
            <a:ext cx="299778" cy="22223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4" name="Oval 14">
            <a:extLst>
              <a:ext uri="{FF2B5EF4-FFF2-40B4-BE49-F238E27FC236}">
                <a16:creationId xmlns:a16="http://schemas.microsoft.com/office/drawing/2014/main" id="{8B64BF75-6CE5-4DDF-BEC1-E10763F1C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364" y="3641894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FFCF0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71A5085-F193-425E-B66C-E8A00406F599}"/>
              </a:ext>
            </a:extLst>
          </p:cNvPr>
          <p:cNvGrpSpPr/>
          <p:nvPr/>
        </p:nvGrpSpPr>
        <p:grpSpPr>
          <a:xfrm>
            <a:off x="6519961" y="4104726"/>
            <a:ext cx="783053" cy="830382"/>
            <a:chOff x="6519961" y="4104726"/>
            <a:chExt cx="783053" cy="830382"/>
          </a:xfrm>
        </p:grpSpPr>
        <p:sp>
          <p:nvSpPr>
            <p:cNvPr id="125" name="Oval 14">
              <a:extLst>
                <a:ext uri="{FF2B5EF4-FFF2-40B4-BE49-F238E27FC236}">
                  <a16:creationId xmlns:a16="http://schemas.microsoft.com/office/drawing/2014/main" id="{CA9056DC-6FCE-4599-84B4-F5081EEAA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8094" y="4104726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1" kern="0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</a:t>
              </a: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l</a:t>
              </a:r>
            </a:p>
          </p:txBody>
        </p:sp>
        <p:sp>
          <p:nvSpPr>
            <p:cNvPr id="126" name="Line 15">
              <a:extLst>
                <a:ext uri="{FF2B5EF4-FFF2-40B4-BE49-F238E27FC236}">
                  <a16:creationId xmlns:a16="http://schemas.microsoft.com/office/drawing/2014/main" id="{B8D6D33B-77DC-45AF-B18C-7C65D5956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75753" y="4383019"/>
              <a:ext cx="327754" cy="19365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等腰三角形 126">
              <a:extLst>
                <a:ext uri="{FF2B5EF4-FFF2-40B4-BE49-F238E27FC236}">
                  <a16:creationId xmlns:a16="http://schemas.microsoft.com/office/drawing/2014/main" id="{C558F9A0-0407-4687-90B4-D3473B16A5CF}"/>
                </a:ext>
              </a:extLst>
            </p:cNvPr>
            <p:cNvSpPr/>
            <p:nvPr/>
          </p:nvSpPr>
          <p:spPr>
            <a:xfrm>
              <a:off x="6519961" y="4565776"/>
              <a:ext cx="339148" cy="369332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8" name="Line 15">
            <a:extLst>
              <a:ext uri="{FF2B5EF4-FFF2-40B4-BE49-F238E27FC236}">
                <a16:creationId xmlns:a16="http://schemas.microsoft.com/office/drawing/2014/main" id="{DC737E44-6705-46F8-893F-7FB1A0ED3E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5141" y="3950364"/>
            <a:ext cx="248783" cy="16096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587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85185E-6 L 0.00694 0.36821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" y="183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82716E-6 L -0.02586 -0.29105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" y="-14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0.025 -0.09228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" grpId="0" animBg="1"/>
      <p:bldP spid="39" grpId="0" animBg="1"/>
      <p:bldP spid="40" grpId="0" animBg="1"/>
      <p:bldP spid="43" grpId="0" animBg="1"/>
      <p:bldP spid="4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9" grpId="0" animBg="1"/>
      <p:bldP spid="80" grpId="0" animBg="1"/>
      <p:bldP spid="80" grpId="1" animBg="1"/>
      <p:bldP spid="81" grpId="0" animBg="1"/>
      <p:bldP spid="81" grpId="1" animBg="1"/>
      <p:bldP spid="82" grpId="0" animBg="1"/>
      <p:bldP spid="83" grpId="0"/>
      <p:bldP spid="88" grpId="0" animBg="1"/>
      <p:bldP spid="89" grpId="0" animBg="1"/>
      <p:bldP spid="89" grpId="1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7" grpId="1" animBg="1"/>
      <p:bldP spid="107" grpId="2" animBg="1"/>
      <p:bldP spid="108" grpId="0" animBg="1"/>
      <p:bldP spid="109" grpId="0" animBg="1"/>
      <p:bldP spid="110" grpId="0"/>
      <p:bldP spid="111" grpId="0" animBg="1"/>
      <p:bldP spid="112" grpId="0" animBg="1"/>
      <p:bldP spid="113" grpId="0" animBg="1"/>
      <p:bldP spid="114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4" grpId="1" animBg="1"/>
      <p:bldP spid="128" grpId="0" animBg="1"/>
      <p:bldP spid="12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800200" cy="13682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240" y="4652552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18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322532" y="46193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322532" y="480694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二叉排序树“删除”算法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139C0388-6DBD-4A78-BBF6-0304A8A1B040}"/>
              </a:ext>
            </a:extLst>
          </p:cNvPr>
          <p:cNvSpPr txBox="1"/>
          <p:nvPr/>
        </p:nvSpPr>
        <p:spPr>
          <a:xfrm>
            <a:off x="609667" y="919918"/>
            <a:ext cx="8256173" cy="700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被删除节点为</a:t>
            </a:r>
            <a:r>
              <a:rPr lang="en-US" altLang="zh-CN" sz="1600" dirty="0">
                <a:cs typeface="+mn-ea"/>
                <a:sym typeface="+mn-lt"/>
              </a:rPr>
              <a:t>*p</a:t>
            </a:r>
            <a:r>
              <a:rPr lang="zh-CN" altLang="en-US" sz="1600" dirty="0">
                <a:cs typeface="+mn-ea"/>
                <a:sym typeface="+mn-lt"/>
              </a:rPr>
              <a:t>，其双亲节点为</a:t>
            </a:r>
            <a:r>
              <a:rPr lang="en-US" altLang="zh-CN" sz="1600" dirty="0">
                <a:cs typeface="+mn-ea"/>
                <a:sym typeface="+mn-lt"/>
              </a:rPr>
              <a:t>*f</a:t>
            </a:r>
            <a:r>
              <a:rPr lang="zh-CN" altLang="en-US" sz="1600" dirty="0">
                <a:cs typeface="+mn-ea"/>
                <a:sym typeface="+mn-lt"/>
              </a:rPr>
              <a:t>，且不失一般性，假设</a:t>
            </a:r>
            <a:r>
              <a:rPr lang="en-US" altLang="zh-CN" sz="1600" dirty="0">
                <a:cs typeface="+mn-ea"/>
                <a:sym typeface="+mn-lt"/>
              </a:rPr>
              <a:t>*p</a:t>
            </a:r>
            <a:r>
              <a:rPr lang="zh-CN" altLang="en-US" sz="1600" dirty="0">
                <a:cs typeface="+mn-ea"/>
                <a:sym typeface="+mn-lt"/>
              </a:rPr>
              <a:t>是</a:t>
            </a:r>
            <a:r>
              <a:rPr lang="en-US" altLang="zh-CN" sz="1600" dirty="0">
                <a:cs typeface="+mn-ea"/>
                <a:sym typeface="+mn-lt"/>
              </a:rPr>
              <a:t>*f</a:t>
            </a:r>
            <a:r>
              <a:rPr lang="zh-CN" altLang="en-US" sz="1600" dirty="0">
                <a:cs typeface="+mn-ea"/>
                <a:sym typeface="+mn-lt"/>
              </a:rPr>
              <a:t>的左孩子。结点</a:t>
            </a:r>
            <a:r>
              <a:rPr lang="en-US" altLang="zh-CN" sz="1600" dirty="0">
                <a:cs typeface="+mn-ea"/>
                <a:sym typeface="+mn-lt"/>
              </a:rPr>
              <a:t>*s</a:t>
            </a:r>
            <a:r>
              <a:rPr lang="zh-CN" altLang="en-US" sz="1600" dirty="0">
                <a:cs typeface="+mn-ea"/>
                <a:sym typeface="+mn-lt"/>
              </a:rPr>
              <a:t>是被删除结点</a:t>
            </a:r>
            <a:r>
              <a:rPr lang="en-US" altLang="zh-CN" sz="1600" dirty="0">
                <a:cs typeface="+mn-ea"/>
                <a:sym typeface="+mn-lt"/>
              </a:rPr>
              <a:t>*p</a:t>
            </a:r>
            <a:r>
              <a:rPr lang="zh-CN" altLang="en-US" sz="1600" dirty="0">
                <a:cs typeface="+mn-ea"/>
                <a:sym typeface="+mn-lt"/>
              </a:rPr>
              <a:t>的左孩子结点的右子树中的，沿着右孩子指针路径下去的，直到无右孩子的结点。</a:t>
            </a:r>
          </a:p>
        </p:txBody>
      </p: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E678A0D2-483B-4349-92C0-B3A9C4B3873B}"/>
              </a:ext>
            </a:extLst>
          </p:cNvPr>
          <p:cNvGrpSpPr/>
          <p:nvPr/>
        </p:nvGrpSpPr>
        <p:grpSpPr>
          <a:xfrm>
            <a:off x="2188377" y="2107844"/>
            <a:ext cx="1186284" cy="794251"/>
            <a:chOff x="2729433" y="2806321"/>
            <a:chExt cx="1186284" cy="794251"/>
          </a:xfrm>
        </p:grpSpPr>
        <p:sp>
          <p:nvSpPr>
            <p:cNvPr id="244" name="Oval 7">
              <a:extLst>
                <a:ext uri="{FF2B5EF4-FFF2-40B4-BE49-F238E27FC236}">
                  <a16:creationId xmlns:a16="http://schemas.microsoft.com/office/drawing/2014/main" id="{F16D0AD6-2CE0-492D-8932-718B1620F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797" y="2806321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1" kern="0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" name="Oval 14">
              <a:extLst>
                <a:ext uri="{FF2B5EF4-FFF2-40B4-BE49-F238E27FC236}">
                  <a16:creationId xmlns:a16="http://schemas.microsoft.com/office/drawing/2014/main" id="{24455F45-6162-4A5D-B990-198CC4CEB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600" y="3275093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247" name="Line 15">
              <a:extLst>
                <a:ext uri="{FF2B5EF4-FFF2-40B4-BE49-F238E27FC236}">
                  <a16:creationId xmlns:a16="http://schemas.microsoft.com/office/drawing/2014/main" id="{55CCB7FB-9127-493B-92F9-EA1A137C8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3433" y="3114547"/>
              <a:ext cx="200745" cy="1605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8" name="Line 10">
              <a:extLst>
                <a:ext uri="{FF2B5EF4-FFF2-40B4-BE49-F238E27FC236}">
                  <a16:creationId xmlns:a16="http://schemas.microsoft.com/office/drawing/2014/main" id="{17335AF7-19BF-4296-A03E-D512A59EC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124" y="3136987"/>
              <a:ext cx="324920" cy="1756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B08476BC-3337-4414-837B-F6B86460F107}"/>
                </a:ext>
              </a:extLst>
            </p:cNvPr>
            <p:cNvSpPr txBox="1"/>
            <p:nvPr/>
          </p:nvSpPr>
          <p:spPr>
            <a:xfrm>
              <a:off x="2729433" y="2889161"/>
              <a:ext cx="324920" cy="4173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P</a:t>
              </a:r>
            </a:p>
          </p:txBody>
        </p: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4CC73F51-0E96-4892-8195-0142A122EF0E}"/>
              </a:ext>
            </a:extLst>
          </p:cNvPr>
          <p:cNvGrpSpPr/>
          <p:nvPr/>
        </p:nvGrpSpPr>
        <p:grpSpPr>
          <a:xfrm>
            <a:off x="894452" y="2436215"/>
            <a:ext cx="1016759" cy="338554"/>
            <a:chOff x="2095372" y="3755118"/>
            <a:chExt cx="1016759" cy="338554"/>
          </a:xfrm>
        </p:grpSpPr>
        <p:sp>
          <p:nvSpPr>
            <p:cNvPr id="250" name="对话气泡: 矩形 249">
              <a:extLst>
                <a:ext uri="{FF2B5EF4-FFF2-40B4-BE49-F238E27FC236}">
                  <a16:creationId xmlns:a16="http://schemas.microsoft.com/office/drawing/2014/main" id="{6F5EB31F-1C5C-4671-864F-A7FD9705F4AD}"/>
                </a:ext>
              </a:extLst>
            </p:cNvPr>
            <p:cNvSpPr/>
            <p:nvPr/>
          </p:nvSpPr>
          <p:spPr>
            <a:xfrm>
              <a:off x="2153139" y="3778861"/>
              <a:ext cx="936104" cy="295556"/>
            </a:xfrm>
            <a:prstGeom prst="wedgeRectCallout">
              <a:avLst>
                <a:gd name="adj1" fmla="val 137905"/>
                <a:gd name="adj2" fmla="val 29591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B655004D-59CC-4449-9E78-27C5735CDD04}"/>
                </a:ext>
              </a:extLst>
            </p:cNvPr>
            <p:cNvSpPr txBox="1"/>
            <p:nvPr/>
          </p:nvSpPr>
          <p:spPr>
            <a:xfrm>
              <a:off x="2095372" y="3755118"/>
              <a:ext cx="101675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cs typeface="+mn-ea"/>
                  <a:sym typeface="+mn-lt"/>
                </a:rPr>
                <a:t>删除结点</a:t>
              </a:r>
            </a:p>
          </p:txBody>
        </p:sp>
      </p:grpSp>
      <p:sp>
        <p:nvSpPr>
          <p:cNvPr id="24" name="Oval 14">
            <a:extLst>
              <a:ext uri="{FF2B5EF4-FFF2-40B4-BE49-F238E27FC236}">
                <a16:creationId xmlns:a16="http://schemas.microsoft.com/office/drawing/2014/main" id="{41ED1087-B573-436A-9C43-A4EF0CAA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8279" y="2994545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pl</a:t>
            </a: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609C383A-206A-404A-B53E-17A4BD1832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9321" y="2823733"/>
            <a:ext cx="742222" cy="20044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667554E8-8F6F-445E-B04C-BDB9924F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7432" y="2859163"/>
            <a:ext cx="453846" cy="12039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Oval 14">
            <a:extLst>
              <a:ext uri="{FF2B5EF4-FFF2-40B4-BE49-F238E27FC236}">
                <a16:creationId xmlns:a16="http://schemas.microsoft.com/office/drawing/2014/main" id="{11C81A34-1B09-4356-90BC-AA1F8E36D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338" y="2979556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pr</a:t>
            </a: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E952DD0C-63EF-491A-BCD8-169F2EE6D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3199" y="3243954"/>
            <a:ext cx="501732" cy="15616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Oval 14">
            <a:extLst>
              <a:ext uri="{FF2B5EF4-FFF2-40B4-BE49-F238E27FC236}">
                <a16:creationId xmlns:a16="http://schemas.microsoft.com/office/drawing/2014/main" id="{24448933-9198-4734-9E3E-26C0B5456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627" y="3387478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Q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7E37CFFD-22C4-488D-8FB2-B113D772BE33}"/>
              </a:ext>
            </a:extLst>
          </p:cNvPr>
          <p:cNvSpPr/>
          <p:nvPr/>
        </p:nvSpPr>
        <p:spPr>
          <a:xfrm>
            <a:off x="3359224" y="3305035"/>
            <a:ext cx="339148" cy="252246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08AD7ACB-23FC-48DE-9C60-83F0AC3248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83457" y="3306023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A93BE188-584B-4412-92A3-95BA56FB0984}"/>
              </a:ext>
            </a:extLst>
          </p:cNvPr>
          <p:cNvSpPr/>
          <p:nvPr/>
        </p:nvSpPr>
        <p:spPr>
          <a:xfrm>
            <a:off x="1427665" y="3488780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D7E37F9A-D081-433E-84BC-BBC0D930FE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8354" y="3715695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831562B4-F228-4EB0-8F71-1B28CD3CD2C8}"/>
              </a:ext>
            </a:extLst>
          </p:cNvPr>
          <p:cNvSpPr/>
          <p:nvPr/>
        </p:nvSpPr>
        <p:spPr>
          <a:xfrm>
            <a:off x="2162973" y="3881084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Line 15">
            <a:extLst>
              <a:ext uri="{FF2B5EF4-FFF2-40B4-BE49-F238E27FC236}">
                <a16:creationId xmlns:a16="http://schemas.microsoft.com/office/drawing/2014/main" id="{A0C51E33-E219-4E02-A718-7B05676AD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8896" y="3707208"/>
            <a:ext cx="627441" cy="12789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Oval 14">
            <a:extLst>
              <a:ext uri="{FF2B5EF4-FFF2-40B4-BE49-F238E27FC236}">
                <a16:creationId xmlns:a16="http://schemas.microsoft.com/office/drawing/2014/main" id="{444339A7-1B03-4305-BB02-F4A5C008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222" y="3825611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</a:p>
        </p:txBody>
      </p:sp>
      <p:sp>
        <p:nvSpPr>
          <p:cNvPr id="68" name="Oval 14">
            <a:extLst>
              <a:ext uri="{FF2B5EF4-FFF2-40B4-BE49-F238E27FC236}">
                <a16:creationId xmlns:a16="http://schemas.microsoft.com/office/drawing/2014/main" id="{AAF36AAF-7D41-4824-81BA-F8826B2F6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2661" y="4283011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69" name="Line 15">
            <a:extLst>
              <a:ext uri="{FF2B5EF4-FFF2-40B4-BE49-F238E27FC236}">
                <a16:creationId xmlns:a16="http://schemas.microsoft.com/office/drawing/2014/main" id="{3BA638C7-49D1-43F7-B093-7111AA27F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35488" y="4568848"/>
            <a:ext cx="339148" cy="14272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1730F40D-8864-43FD-94F3-3EFADB9B0CF9}"/>
              </a:ext>
            </a:extLst>
          </p:cNvPr>
          <p:cNvSpPr/>
          <p:nvPr/>
        </p:nvSpPr>
        <p:spPr>
          <a:xfrm>
            <a:off x="2378620" y="4711577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66F6A2AD-1167-4752-9E21-B6370F7C27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2862" y="4120905"/>
            <a:ext cx="308942" cy="16096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3D40830-F3D1-411F-BAAE-097DD0B1AF97}"/>
              </a:ext>
            </a:extLst>
          </p:cNvPr>
          <p:cNvSpPr txBox="1"/>
          <p:nvPr/>
        </p:nvSpPr>
        <p:spPr>
          <a:xfrm>
            <a:off x="742622" y="1663685"/>
            <a:ext cx="8377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方法一</a:t>
            </a:r>
            <a:r>
              <a:rPr lang="zh-CN" altLang="en-US" sz="1800" dirty="0">
                <a:cs typeface="+mn-ea"/>
                <a:sym typeface="+mn-lt"/>
              </a:rPr>
              <a:t>：删除节点</a:t>
            </a:r>
            <a:r>
              <a:rPr lang="en-US" altLang="zh-CN" dirty="0">
                <a:cs typeface="+mn-ea"/>
                <a:sym typeface="+mn-lt"/>
              </a:rPr>
              <a:t>P</a:t>
            </a:r>
            <a:r>
              <a:rPr lang="zh-CN" altLang="en-US" dirty="0">
                <a:cs typeface="+mn-ea"/>
                <a:sym typeface="+mn-lt"/>
              </a:rPr>
              <a:t>，令</a:t>
            </a:r>
            <a:r>
              <a:rPr lang="en-US" altLang="zh-CN" dirty="0">
                <a:cs typeface="+mn-ea"/>
                <a:sym typeface="+mn-lt"/>
              </a:rPr>
              <a:t>*p</a:t>
            </a:r>
            <a:r>
              <a:rPr lang="zh-CN" altLang="en-US" dirty="0">
                <a:cs typeface="+mn-ea"/>
                <a:sym typeface="+mn-lt"/>
              </a:rPr>
              <a:t>的左子树为</a:t>
            </a:r>
            <a:r>
              <a:rPr lang="en-US" altLang="zh-CN" dirty="0">
                <a:cs typeface="+mn-ea"/>
                <a:sym typeface="+mn-lt"/>
              </a:rPr>
              <a:t>*f</a:t>
            </a:r>
            <a:r>
              <a:rPr lang="zh-CN" altLang="en-US" dirty="0">
                <a:cs typeface="+mn-ea"/>
                <a:sym typeface="+mn-lt"/>
              </a:rPr>
              <a:t>的左子树，而</a:t>
            </a:r>
            <a:r>
              <a:rPr lang="en-US" altLang="zh-CN" dirty="0">
                <a:cs typeface="+mn-ea"/>
                <a:sym typeface="+mn-lt"/>
              </a:rPr>
              <a:t>*p</a:t>
            </a:r>
            <a:r>
              <a:rPr lang="zh-CN" altLang="en-US" dirty="0">
                <a:cs typeface="+mn-ea"/>
                <a:sym typeface="+mn-lt"/>
              </a:rPr>
              <a:t>的右子树为</a:t>
            </a:r>
            <a:r>
              <a:rPr lang="en-US" altLang="zh-CN" dirty="0">
                <a:cs typeface="+mn-ea"/>
                <a:sym typeface="+mn-lt"/>
              </a:rPr>
              <a:t>*s</a:t>
            </a:r>
            <a:r>
              <a:rPr lang="zh-CN" altLang="en-US" dirty="0">
                <a:cs typeface="+mn-ea"/>
                <a:sym typeface="+mn-lt"/>
              </a:rPr>
              <a:t>的右子树。</a:t>
            </a:r>
          </a:p>
        </p:txBody>
      </p:sp>
      <p:sp>
        <p:nvSpPr>
          <p:cNvPr id="86" name="Oval 7">
            <a:extLst>
              <a:ext uri="{FF2B5EF4-FFF2-40B4-BE49-F238E27FC236}">
                <a16:creationId xmlns:a16="http://schemas.microsoft.com/office/drawing/2014/main" id="{D5FC4AA8-7C37-48C8-8ED8-0FD056F97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777" y="2023450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kumimoji="0" lang="en-US" altLang="zh-CN" sz="18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Oval 14">
            <a:extLst>
              <a:ext uri="{FF2B5EF4-FFF2-40B4-BE49-F238E27FC236}">
                <a16:creationId xmlns:a16="http://schemas.microsoft.com/office/drawing/2014/main" id="{14190092-A47A-4D27-82D4-A4C9C210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80" y="2492222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129" name="Line 15">
            <a:extLst>
              <a:ext uri="{FF2B5EF4-FFF2-40B4-BE49-F238E27FC236}">
                <a16:creationId xmlns:a16="http://schemas.microsoft.com/office/drawing/2014/main" id="{8B8E6D2B-9872-41E1-B51F-2804EDE766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3413" y="2331676"/>
            <a:ext cx="200745" cy="16054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0" name="Line 10">
            <a:extLst>
              <a:ext uri="{FF2B5EF4-FFF2-40B4-BE49-F238E27FC236}">
                <a16:creationId xmlns:a16="http://schemas.microsoft.com/office/drawing/2014/main" id="{A0F7323F-F99A-4A04-97A7-77E3D28D2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3104" y="2354116"/>
            <a:ext cx="324920" cy="17563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F250E67-6FB4-4D9B-BB12-2EC1798BDF64}"/>
              </a:ext>
            </a:extLst>
          </p:cNvPr>
          <p:cNvSpPr txBox="1"/>
          <p:nvPr/>
        </p:nvSpPr>
        <p:spPr>
          <a:xfrm>
            <a:off x="5649413" y="2106290"/>
            <a:ext cx="3249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</a:p>
        </p:txBody>
      </p:sp>
      <p:sp>
        <p:nvSpPr>
          <p:cNvPr id="132" name="Oval 14">
            <a:extLst>
              <a:ext uri="{FF2B5EF4-FFF2-40B4-BE49-F238E27FC236}">
                <a16:creationId xmlns:a16="http://schemas.microsoft.com/office/drawing/2014/main" id="{E8772C93-B87C-4102-9510-09B67E90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315" y="2910151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pl</a:t>
            </a:r>
          </a:p>
        </p:txBody>
      </p:sp>
      <p:sp>
        <p:nvSpPr>
          <p:cNvPr id="133" name="Line 15">
            <a:extLst>
              <a:ext uri="{FF2B5EF4-FFF2-40B4-BE49-F238E27FC236}">
                <a16:creationId xmlns:a16="http://schemas.microsoft.com/office/drawing/2014/main" id="{57BD5B4C-66B3-4D2C-ADFD-75DD3374D1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4501" y="2739340"/>
            <a:ext cx="708077" cy="167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6" name="Line 15">
            <a:extLst>
              <a:ext uri="{FF2B5EF4-FFF2-40B4-BE49-F238E27FC236}">
                <a16:creationId xmlns:a16="http://schemas.microsoft.com/office/drawing/2014/main" id="{9D51E377-06EA-4136-BDB9-B760540C8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235" y="3159560"/>
            <a:ext cx="501732" cy="15616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7" name="Oval 14">
            <a:extLst>
              <a:ext uri="{FF2B5EF4-FFF2-40B4-BE49-F238E27FC236}">
                <a16:creationId xmlns:a16="http://schemas.microsoft.com/office/drawing/2014/main" id="{89F6471C-022A-4046-9250-3685A9B22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663" y="3303084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Q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227521-9B40-4830-BDA8-F1C5EA6A4590}"/>
              </a:ext>
            </a:extLst>
          </p:cNvPr>
          <p:cNvGrpSpPr/>
          <p:nvPr/>
        </p:nvGrpSpPr>
        <p:grpSpPr>
          <a:xfrm>
            <a:off x="6498468" y="2774769"/>
            <a:ext cx="660940" cy="698118"/>
            <a:chOff x="5781990" y="2770263"/>
            <a:chExt cx="660940" cy="698118"/>
          </a:xfrm>
        </p:grpSpPr>
        <p:sp>
          <p:nvSpPr>
            <p:cNvPr id="134" name="Line 15">
              <a:extLst>
                <a:ext uri="{FF2B5EF4-FFF2-40B4-BE49-F238E27FC236}">
                  <a16:creationId xmlns:a16="http://schemas.microsoft.com/office/drawing/2014/main" id="{AFAA4BC9-5753-499C-A0C5-AD106858B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1990" y="2770263"/>
              <a:ext cx="453846" cy="1203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D0D1C668-715E-42E3-942E-BB418E4A1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896" y="2890656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pr</a:t>
              </a:r>
            </a:p>
          </p:txBody>
        </p:sp>
        <p:sp>
          <p:nvSpPr>
            <p:cNvPr id="138" name="等腰三角形 137">
              <a:extLst>
                <a:ext uri="{FF2B5EF4-FFF2-40B4-BE49-F238E27FC236}">
                  <a16:creationId xmlns:a16="http://schemas.microsoft.com/office/drawing/2014/main" id="{A5923DE7-D7AF-4346-B6DA-1966AC6EBC54}"/>
                </a:ext>
              </a:extLst>
            </p:cNvPr>
            <p:cNvSpPr/>
            <p:nvPr/>
          </p:nvSpPr>
          <p:spPr>
            <a:xfrm>
              <a:off x="6103782" y="3216135"/>
              <a:ext cx="339148" cy="252246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9" name="Line 15">
            <a:extLst>
              <a:ext uri="{FF2B5EF4-FFF2-40B4-BE49-F238E27FC236}">
                <a16:creationId xmlns:a16="http://schemas.microsoft.com/office/drawing/2014/main" id="{7DD551BA-7D13-4BDC-8479-574DFD54A7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4493" y="3221629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6352D9B0-E545-4080-B4FB-E7EED2F0B6D6}"/>
              </a:ext>
            </a:extLst>
          </p:cNvPr>
          <p:cNvSpPr/>
          <p:nvPr/>
        </p:nvSpPr>
        <p:spPr>
          <a:xfrm>
            <a:off x="4888701" y="3404386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1" name="Line 15">
            <a:extLst>
              <a:ext uri="{FF2B5EF4-FFF2-40B4-BE49-F238E27FC236}">
                <a16:creationId xmlns:a16="http://schemas.microsoft.com/office/drawing/2014/main" id="{FB3E5B71-07CB-4F4F-B8ED-F361BE82F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9390" y="3631301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2" name="等腰三角形 141">
            <a:extLst>
              <a:ext uri="{FF2B5EF4-FFF2-40B4-BE49-F238E27FC236}">
                <a16:creationId xmlns:a16="http://schemas.microsoft.com/office/drawing/2014/main" id="{C9BF9950-9FED-44F6-B8E6-E0D84EC98606}"/>
              </a:ext>
            </a:extLst>
          </p:cNvPr>
          <p:cNvSpPr/>
          <p:nvPr/>
        </p:nvSpPr>
        <p:spPr>
          <a:xfrm>
            <a:off x="5624009" y="3796690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3" name="Line 15">
            <a:extLst>
              <a:ext uri="{FF2B5EF4-FFF2-40B4-BE49-F238E27FC236}">
                <a16:creationId xmlns:a16="http://schemas.microsoft.com/office/drawing/2014/main" id="{C4AB64B8-2B06-40B9-9852-F7F010A34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932" y="3622814"/>
            <a:ext cx="627441" cy="12789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4" name="Oval 14">
            <a:extLst>
              <a:ext uri="{FF2B5EF4-FFF2-40B4-BE49-F238E27FC236}">
                <a16:creationId xmlns:a16="http://schemas.microsoft.com/office/drawing/2014/main" id="{19012BB8-45D0-47B3-AB95-33311DF17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258" y="3741217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</a:p>
        </p:txBody>
      </p:sp>
      <p:sp>
        <p:nvSpPr>
          <p:cNvPr id="145" name="Oval 14">
            <a:extLst>
              <a:ext uri="{FF2B5EF4-FFF2-40B4-BE49-F238E27FC236}">
                <a16:creationId xmlns:a16="http://schemas.microsoft.com/office/drawing/2014/main" id="{B834927D-85F4-45E3-A8B1-24646D1B5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697" y="4198617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146" name="Line 15">
            <a:extLst>
              <a:ext uri="{FF2B5EF4-FFF2-40B4-BE49-F238E27FC236}">
                <a16:creationId xmlns:a16="http://schemas.microsoft.com/office/drawing/2014/main" id="{7E48E0F9-F21A-4B61-8787-98ECD5EB76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2193" y="4416605"/>
            <a:ext cx="494389" cy="19639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7" name="等腰三角形 146">
            <a:extLst>
              <a:ext uri="{FF2B5EF4-FFF2-40B4-BE49-F238E27FC236}">
                <a16:creationId xmlns:a16="http://schemas.microsoft.com/office/drawing/2014/main" id="{C24C34B7-1D05-4495-BC9B-AA61BEE22098}"/>
              </a:ext>
            </a:extLst>
          </p:cNvPr>
          <p:cNvSpPr/>
          <p:nvPr/>
        </p:nvSpPr>
        <p:spPr>
          <a:xfrm>
            <a:off x="5675326" y="4612996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8" name="Line 15">
            <a:extLst>
              <a:ext uri="{FF2B5EF4-FFF2-40B4-BE49-F238E27FC236}">
                <a16:creationId xmlns:a16="http://schemas.microsoft.com/office/drawing/2014/main" id="{42BF3B5E-EA25-4846-9C71-F373D7C38F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898" y="4036511"/>
            <a:ext cx="308942" cy="16096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9" name="Line 15">
            <a:extLst>
              <a:ext uri="{FF2B5EF4-FFF2-40B4-BE49-F238E27FC236}">
                <a16:creationId xmlns:a16="http://schemas.microsoft.com/office/drawing/2014/main" id="{74B261AC-004B-4BBD-9A65-B8C8451167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4498" y="2323328"/>
            <a:ext cx="1122896" cy="580772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0" name="箭头: 右 149">
            <a:extLst>
              <a:ext uri="{FF2B5EF4-FFF2-40B4-BE49-F238E27FC236}">
                <a16:creationId xmlns:a16="http://schemas.microsoft.com/office/drawing/2014/main" id="{8FAD7881-39ED-434F-BF48-04A30DBDB9B7}"/>
              </a:ext>
            </a:extLst>
          </p:cNvPr>
          <p:cNvSpPr/>
          <p:nvPr/>
        </p:nvSpPr>
        <p:spPr>
          <a:xfrm>
            <a:off x="4100092" y="2405272"/>
            <a:ext cx="417899" cy="2084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36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0.01163 0.31358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3" y="15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" grpId="0" animBg="1"/>
      <p:bldP spid="39" grpId="0" animBg="1"/>
      <p:bldP spid="40" grpId="0" animBg="1"/>
      <p:bldP spid="43" grpId="0" animBg="1"/>
      <p:bldP spid="4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4" grpId="0"/>
      <p:bldP spid="86" grpId="0" animBg="1"/>
      <p:bldP spid="87" grpId="0" animBg="1"/>
      <p:bldP spid="87" grpId="1" animBg="1"/>
      <p:bldP spid="129" grpId="0" animBg="1"/>
      <p:bldP spid="129" grpId="1" animBg="1"/>
      <p:bldP spid="130" grpId="0" animBg="1"/>
      <p:bldP spid="130" grpId="1" animBg="1"/>
      <p:bldP spid="131" grpId="0"/>
      <p:bldP spid="132" grpId="0" animBg="1"/>
      <p:bldP spid="133" grpId="0" animBg="1"/>
      <p:bldP spid="133" grpId="1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800200" cy="13682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240" y="4652552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19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322532" y="46193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322532" y="480694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二叉排序树“删除”算法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139C0388-6DBD-4A78-BBF6-0304A8A1B040}"/>
              </a:ext>
            </a:extLst>
          </p:cNvPr>
          <p:cNvSpPr txBox="1"/>
          <p:nvPr/>
        </p:nvSpPr>
        <p:spPr>
          <a:xfrm>
            <a:off x="609667" y="919918"/>
            <a:ext cx="8256173" cy="7008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cs typeface="+mn-ea"/>
                <a:sym typeface="+mn-lt"/>
              </a:rPr>
              <a:t>被删除节点为</a:t>
            </a:r>
            <a:r>
              <a:rPr lang="en-US" altLang="zh-CN" sz="1600" dirty="0">
                <a:cs typeface="+mn-ea"/>
                <a:sym typeface="+mn-lt"/>
              </a:rPr>
              <a:t>*p</a:t>
            </a:r>
            <a:r>
              <a:rPr lang="zh-CN" altLang="en-US" sz="1600" dirty="0">
                <a:cs typeface="+mn-ea"/>
                <a:sym typeface="+mn-lt"/>
              </a:rPr>
              <a:t>，其双亲节点为</a:t>
            </a:r>
            <a:r>
              <a:rPr lang="en-US" altLang="zh-CN" sz="1600" dirty="0">
                <a:cs typeface="+mn-ea"/>
                <a:sym typeface="+mn-lt"/>
              </a:rPr>
              <a:t>*f</a:t>
            </a:r>
            <a:r>
              <a:rPr lang="zh-CN" altLang="en-US" sz="1600" dirty="0">
                <a:cs typeface="+mn-ea"/>
                <a:sym typeface="+mn-lt"/>
              </a:rPr>
              <a:t>，且不失一般性，假设</a:t>
            </a:r>
            <a:r>
              <a:rPr lang="en-US" altLang="zh-CN" sz="1600" dirty="0">
                <a:cs typeface="+mn-ea"/>
                <a:sym typeface="+mn-lt"/>
              </a:rPr>
              <a:t>*p</a:t>
            </a:r>
            <a:r>
              <a:rPr lang="zh-CN" altLang="en-US" sz="1600" dirty="0">
                <a:cs typeface="+mn-ea"/>
                <a:sym typeface="+mn-lt"/>
              </a:rPr>
              <a:t>是</a:t>
            </a:r>
            <a:r>
              <a:rPr lang="en-US" altLang="zh-CN" sz="1600" dirty="0">
                <a:cs typeface="+mn-ea"/>
                <a:sym typeface="+mn-lt"/>
              </a:rPr>
              <a:t>*f</a:t>
            </a:r>
            <a:r>
              <a:rPr lang="zh-CN" altLang="en-US" sz="1600" dirty="0">
                <a:cs typeface="+mn-ea"/>
                <a:sym typeface="+mn-lt"/>
              </a:rPr>
              <a:t>的左孩子。结点</a:t>
            </a:r>
            <a:r>
              <a:rPr lang="en-US" altLang="zh-CN" sz="1600" dirty="0">
                <a:cs typeface="+mn-ea"/>
                <a:sym typeface="+mn-lt"/>
              </a:rPr>
              <a:t>*s</a:t>
            </a:r>
            <a:r>
              <a:rPr lang="zh-CN" altLang="en-US" sz="1600" dirty="0">
                <a:cs typeface="+mn-ea"/>
                <a:sym typeface="+mn-lt"/>
              </a:rPr>
              <a:t>是被删除结点</a:t>
            </a:r>
            <a:r>
              <a:rPr lang="en-US" altLang="zh-CN" sz="1600" dirty="0">
                <a:cs typeface="+mn-ea"/>
                <a:sym typeface="+mn-lt"/>
              </a:rPr>
              <a:t>*p</a:t>
            </a:r>
            <a:r>
              <a:rPr lang="zh-CN" altLang="en-US" sz="1600" dirty="0">
                <a:cs typeface="+mn-ea"/>
                <a:sym typeface="+mn-lt"/>
              </a:rPr>
              <a:t>的左孩子结点的右子树中的，沿着右孩子指针路径下去的，直到无右孩子的结点。</a:t>
            </a:r>
          </a:p>
        </p:txBody>
      </p: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E678A0D2-483B-4349-92C0-B3A9C4B3873B}"/>
              </a:ext>
            </a:extLst>
          </p:cNvPr>
          <p:cNvGrpSpPr/>
          <p:nvPr/>
        </p:nvGrpSpPr>
        <p:grpSpPr>
          <a:xfrm>
            <a:off x="2204637" y="2272867"/>
            <a:ext cx="1186284" cy="794251"/>
            <a:chOff x="2729433" y="2806321"/>
            <a:chExt cx="1186284" cy="794251"/>
          </a:xfrm>
        </p:grpSpPr>
        <p:sp>
          <p:nvSpPr>
            <p:cNvPr id="244" name="Oval 7">
              <a:extLst>
                <a:ext uri="{FF2B5EF4-FFF2-40B4-BE49-F238E27FC236}">
                  <a16:creationId xmlns:a16="http://schemas.microsoft.com/office/drawing/2014/main" id="{F16D0AD6-2CE0-492D-8932-718B1620F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797" y="2806321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1" kern="0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F</a:t>
              </a:r>
              <a:endPara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6" name="Oval 14">
              <a:extLst>
                <a:ext uri="{FF2B5EF4-FFF2-40B4-BE49-F238E27FC236}">
                  <a16:creationId xmlns:a16="http://schemas.microsoft.com/office/drawing/2014/main" id="{24455F45-6162-4A5D-B990-198CC4CEB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2600" y="3275093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</a:t>
              </a:r>
            </a:p>
          </p:txBody>
        </p:sp>
        <p:sp>
          <p:nvSpPr>
            <p:cNvPr id="247" name="Line 15">
              <a:extLst>
                <a:ext uri="{FF2B5EF4-FFF2-40B4-BE49-F238E27FC236}">
                  <a16:creationId xmlns:a16="http://schemas.microsoft.com/office/drawing/2014/main" id="{55CCB7FB-9127-493B-92F9-EA1A137C89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3433" y="3114547"/>
              <a:ext cx="200745" cy="1605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8" name="Line 10">
              <a:extLst>
                <a:ext uri="{FF2B5EF4-FFF2-40B4-BE49-F238E27FC236}">
                  <a16:creationId xmlns:a16="http://schemas.microsoft.com/office/drawing/2014/main" id="{17335AF7-19BF-4296-A03E-D512A59ECA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124" y="3136987"/>
              <a:ext cx="324920" cy="1756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B08476BC-3337-4414-837B-F6B86460F107}"/>
                </a:ext>
              </a:extLst>
            </p:cNvPr>
            <p:cNvSpPr txBox="1"/>
            <p:nvPr/>
          </p:nvSpPr>
          <p:spPr>
            <a:xfrm>
              <a:off x="2729433" y="2889161"/>
              <a:ext cx="324920" cy="4173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rPr>
                <a:t>P</a:t>
              </a:r>
            </a:p>
          </p:txBody>
        </p:sp>
      </p:grpSp>
      <p:grpSp>
        <p:nvGrpSpPr>
          <p:cNvPr id="253" name="组合 252">
            <a:extLst>
              <a:ext uri="{FF2B5EF4-FFF2-40B4-BE49-F238E27FC236}">
                <a16:creationId xmlns:a16="http://schemas.microsoft.com/office/drawing/2014/main" id="{4CC73F51-0E96-4892-8195-0142A122EF0E}"/>
              </a:ext>
            </a:extLst>
          </p:cNvPr>
          <p:cNvGrpSpPr/>
          <p:nvPr/>
        </p:nvGrpSpPr>
        <p:grpSpPr>
          <a:xfrm>
            <a:off x="910712" y="2654961"/>
            <a:ext cx="1016759" cy="338554"/>
            <a:chOff x="2095372" y="3755118"/>
            <a:chExt cx="1016759" cy="338554"/>
          </a:xfrm>
        </p:grpSpPr>
        <p:sp>
          <p:nvSpPr>
            <p:cNvPr id="250" name="对话气泡: 矩形 249">
              <a:extLst>
                <a:ext uri="{FF2B5EF4-FFF2-40B4-BE49-F238E27FC236}">
                  <a16:creationId xmlns:a16="http://schemas.microsoft.com/office/drawing/2014/main" id="{6F5EB31F-1C5C-4671-864F-A7FD9705F4AD}"/>
                </a:ext>
              </a:extLst>
            </p:cNvPr>
            <p:cNvSpPr/>
            <p:nvPr/>
          </p:nvSpPr>
          <p:spPr>
            <a:xfrm>
              <a:off x="2153139" y="3778861"/>
              <a:ext cx="936104" cy="295556"/>
            </a:xfrm>
            <a:prstGeom prst="wedgeRectCallout">
              <a:avLst>
                <a:gd name="adj1" fmla="val 137905"/>
                <a:gd name="adj2" fmla="val 29591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B655004D-59CC-4449-9E78-27C5735CDD04}"/>
                </a:ext>
              </a:extLst>
            </p:cNvPr>
            <p:cNvSpPr txBox="1"/>
            <p:nvPr/>
          </p:nvSpPr>
          <p:spPr>
            <a:xfrm>
              <a:off x="2095372" y="3755118"/>
              <a:ext cx="101675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600" dirty="0">
                  <a:solidFill>
                    <a:srgbClr val="FF0000"/>
                  </a:solidFill>
                  <a:cs typeface="+mn-ea"/>
                  <a:sym typeface="+mn-lt"/>
                </a:rPr>
                <a:t>删除结点</a:t>
              </a:r>
            </a:p>
          </p:txBody>
        </p:sp>
      </p:grpSp>
      <p:sp>
        <p:nvSpPr>
          <p:cNvPr id="24" name="Oval 14">
            <a:extLst>
              <a:ext uri="{FF2B5EF4-FFF2-40B4-BE49-F238E27FC236}">
                <a16:creationId xmlns:a16="http://schemas.microsoft.com/office/drawing/2014/main" id="{41ED1087-B573-436A-9C43-A4EF0CAAB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539" y="3159568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pl</a:t>
            </a: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609C383A-206A-404A-B53E-17A4BD1832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25581" y="2988756"/>
            <a:ext cx="742222" cy="20044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667554E8-8F6F-445E-B04C-BDB9924F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53692" y="3024186"/>
            <a:ext cx="453846" cy="12039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Oval 14">
            <a:extLst>
              <a:ext uri="{FF2B5EF4-FFF2-40B4-BE49-F238E27FC236}">
                <a16:creationId xmlns:a16="http://schemas.microsoft.com/office/drawing/2014/main" id="{11C81A34-1B09-4356-90BC-AA1F8E36D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2598" y="3144579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pr</a:t>
            </a:r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E952DD0C-63EF-491A-BCD8-169F2EE6D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9459" y="3408977"/>
            <a:ext cx="501732" cy="15616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Oval 14">
            <a:extLst>
              <a:ext uri="{FF2B5EF4-FFF2-40B4-BE49-F238E27FC236}">
                <a16:creationId xmlns:a16="http://schemas.microsoft.com/office/drawing/2014/main" id="{24448933-9198-4734-9E3E-26C0B5456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6887" y="3552501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Q</a:t>
            </a: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7E37CFFD-22C4-488D-8FB2-B113D772BE33}"/>
              </a:ext>
            </a:extLst>
          </p:cNvPr>
          <p:cNvSpPr/>
          <p:nvPr/>
        </p:nvSpPr>
        <p:spPr>
          <a:xfrm>
            <a:off x="3375484" y="3470058"/>
            <a:ext cx="339148" cy="252246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Line 15">
            <a:extLst>
              <a:ext uri="{FF2B5EF4-FFF2-40B4-BE49-F238E27FC236}">
                <a16:creationId xmlns:a16="http://schemas.microsoft.com/office/drawing/2014/main" id="{08AD7ACB-23FC-48DE-9C60-83F0AC3248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9717" y="3471046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等腰三角形 39">
            <a:extLst>
              <a:ext uri="{FF2B5EF4-FFF2-40B4-BE49-F238E27FC236}">
                <a16:creationId xmlns:a16="http://schemas.microsoft.com/office/drawing/2014/main" id="{A93BE188-584B-4412-92A3-95BA56FB0984}"/>
              </a:ext>
            </a:extLst>
          </p:cNvPr>
          <p:cNvSpPr/>
          <p:nvPr/>
        </p:nvSpPr>
        <p:spPr>
          <a:xfrm>
            <a:off x="1443925" y="3653803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Line 15">
            <a:extLst>
              <a:ext uri="{FF2B5EF4-FFF2-40B4-BE49-F238E27FC236}">
                <a16:creationId xmlns:a16="http://schemas.microsoft.com/office/drawing/2014/main" id="{D7E37F9A-D081-433E-84BC-BBC0D930FE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4614" y="3880718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等腰三角形 43">
            <a:extLst>
              <a:ext uri="{FF2B5EF4-FFF2-40B4-BE49-F238E27FC236}">
                <a16:creationId xmlns:a16="http://schemas.microsoft.com/office/drawing/2014/main" id="{831562B4-F228-4EB0-8F71-1B28CD3CD2C8}"/>
              </a:ext>
            </a:extLst>
          </p:cNvPr>
          <p:cNvSpPr/>
          <p:nvPr/>
        </p:nvSpPr>
        <p:spPr>
          <a:xfrm>
            <a:off x="2179233" y="4046107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6" name="Line 15">
            <a:extLst>
              <a:ext uri="{FF2B5EF4-FFF2-40B4-BE49-F238E27FC236}">
                <a16:creationId xmlns:a16="http://schemas.microsoft.com/office/drawing/2014/main" id="{A0C51E33-E219-4E02-A718-7B05676AD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156" y="3872231"/>
            <a:ext cx="627441" cy="12789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7" name="Oval 14">
            <a:extLst>
              <a:ext uri="{FF2B5EF4-FFF2-40B4-BE49-F238E27FC236}">
                <a16:creationId xmlns:a16="http://schemas.microsoft.com/office/drawing/2014/main" id="{444339A7-1B03-4305-BB02-F4A5C008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482" y="3990634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</a:p>
        </p:txBody>
      </p:sp>
      <p:sp>
        <p:nvSpPr>
          <p:cNvPr id="68" name="Oval 14">
            <a:extLst>
              <a:ext uri="{FF2B5EF4-FFF2-40B4-BE49-F238E27FC236}">
                <a16:creationId xmlns:a16="http://schemas.microsoft.com/office/drawing/2014/main" id="{AAF36AAF-7D41-4824-81BA-F8826B2F6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921" y="4448034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69" name="Line 15">
            <a:extLst>
              <a:ext uri="{FF2B5EF4-FFF2-40B4-BE49-F238E27FC236}">
                <a16:creationId xmlns:a16="http://schemas.microsoft.com/office/drawing/2014/main" id="{3BA638C7-49D1-43F7-B093-7111AA27F7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1748" y="4733871"/>
            <a:ext cx="339148" cy="14272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0" name="等腰三角形 69">
            <a:extLst>
              <a:ext uri="{FF2B5EF4-FFF2-40B4-BE49-F238E27FC236}">
                <a16:creationId xmlns:a16="http://schemas.microsoft.com/office/drawing/2014/main" id="{1730F40D-8864-43FD-94F3-3EFADB9B0CF9}"/>
              </a:ext>
            </a:extLst>
          </p:cNvPr>
          <p:cNvSpPr/>
          <p:nvPr/>
        </p:nvSpPr>
        <p:spPr>
          <a:xfrm>
            <a:off x="2394880" y="4876600"/>
            <a:ext cx="339148" cy="214819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Line 15">
            <a:extLst>
              <a:ext uri="{FF2B5EF4-FFF2-40B4-BE49-F238E27FC236}">
                <a16:creationId xmlns:a16="http://schemas.microsoft.com/office/drawing/2014/main" id="{66F6A2AD-1167-4752-9E21-B6370F7C27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9122" y="4285928"/>
            <a:ext cx="308942" cy="16096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3D40830-F3D1-411F-BAAE-097DD0B1AF97}"/>
              </a:ext>
            </a:extLst>
          </p:cNvPr>
          <p:cNvSpPr txBox="1"/>
          <p:nvPr/>
        </p:nvSpPr>
        <p:spPr>
          <a:xfrm>
            <a:off x="742622" y="1663685"/>
            <a:ext cx="8509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方法二</a:t>
            </a:r>
            <a:r>
              <a:rPr lang="zh-CN" altLang="en-US" sz="1800" dirty="0">
                <a:cs typeface="+mn-ea"/>
                <a:sym typeface="+mn-lt"/>
              </a:rPr>
              <a:t>：结点</a:t>
            </a:r>
            <a:r>
              <a:rPr lang="en-US" altLang="zh-CN" sz="1800" dirty="0">
                <a:cs typeface="+mn-ea"/>
                <a:sym typeface="+mn-lt"/>
              </a:rPr>
              <a:t>*s</a:t>
            </a:r>
            <a:r>
              <a:rPr lang="zh-CN" altLang="en-US" sz="1800" dirty="0">
                <a:cs typeface="+mn-ea"/>
                <a:sym typeface="+mn-lt"/>
              </a:rPr>
              <a:t>替换结点</a:t>
            </a:r>
            <a:r>
              <a:rPr lang="en-US" altLang="zh-CN" sz="1800" dirty="0">
                <a:cs typeface="+mn-ea"/>
                <a:sym typeface="+mn-lt"/>
              </a:rPr>
              <a:t>*p</a:t>
            </a:r>
            <a:r>
              <a:rPr lang="zh-CN" altLang="en-US" sz="1800" dirty="0">
                <a:cs typeface="+mn-ea"/>
                <a:sym typeface="+mn-lt"/>
              </a:rPr>
              <a:t>（即删除删除结点</a:t>
            </a:r>
            <a:r>
              <a:rPr lang="en-US" altLang="zh-CN" sz="1800" dirty="0">
                <a:cs typeface="+mn-ea"/>
                <a:sym typeface="+mn-lt"/>
              </a:rPr>
              <a:t>P</a:t>
            </a:r>
            <a:r>
              <a:rPr lang="zh-CN" altLang="en-US" dirty="0">
                <a:cs typeface="+mn-ea"/>
                <a:sym typeface="+mn-lt"/>
              </a:rPr>
              <a:t>），结点</a:t>
            </a:r>
            <a:r>
              <a:rPr lang="en-US" altLang="zh-CN" dirty="0">
                <a:cs typeface="+mn-ea"/>
                <a:sym typeface="+mn-lt"/>
              </a:rPr>
              <a:t>*s</a:t>
            </a:r>
            <a:r>
              <a:rPr lang="zh-CN" altLang="en-US" dirty="0">
                <a:cs typeface="+mn-ea"/>
                <a:sym typeface="+mn-lt"/>
              </a:rPr>
              <a:t>的左子树作为结点</a:t>
            </a:r>
            <a:r>
              <a:rPr lang="en-US" altLang="zh-CN" dirty="0">
                <a:cs typeface="+mn-ea"/>
                <a:sym typeface="+mn-lt"/>
              </a:rPr>
              <a:t>*s</a:t>
            </a:r>
          </a:p>
          <a:p>
            <a:r>
              <a:rPr lang="zh-CN" altLang="en-US" dirty="0">
                <a:cs typeface="+mn-ea"/>
                <a:sym typeface="+mn-lt"/>
              </a:rPr>
              <a:t>               的父结点</a:t>
            </a:r>
            <a:r>
              <a:rPr lang="en-US" altLang="zh-CN" dirty="0">
                <a:cs typeface="+mn-ea"/>
                <a:sym typeface="+mn-lt"/>
              </a:rPr>
              <a:t>*q</a:t>
            </a:r>
            <a:r>
              <a:rPr lang="zh-CN" altLang="en-US" dirty="0">
                <a:cs typeface="+mn-ea"/>
                <a:sym typeface="+mn-lt"/>
              </a:rPr>
              <a:t>的右子树。</a:t>
            </a:r>
          </a:p>
        </p:txBody>
      </p:sp>
      <p:sp>
        <p:nvSpPr>
          <p:cNvPr id="86" name="Oval 7">
            <a:extLst>
              <a:ext uri="{FF2B5EF4-FFF2-40B4-BE49-F238E27FC236}">
                <a16:creationId xmlns:a16="http://schemas.microsoft.com/office/drawing/2014/main" id="{D5FC4AA8-7C37-48C8-8ED8-0FD056F97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777" y="2023450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F</a:t>
            </a:r>
            <a:endParaRPr kumimoji="0" lang="en-US" altLang="zh-CN" sz="18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7" name="Oval 14">
            <a:extLst>
              <a:ext uri="{FF2B5EF4-FFF2-40B4-BE49-F238E27FC236}">
                <a16:creationId xmlns:a16="http://schemas.microsoft.com/office/drawing/2014/main" id="{14190092-A47A-4D27-82D4-A4C9C210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80" y="2492222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</a:p>
        </p:txBody>
      </p:sp>
      <p:sp>
        <p:nvSpPr>
          <p:cNvPr id="129" name="Line 15">
            <a:extLst>
              <a:ext uri="{FF2B5EF4-FFF2-40B4-BE49-F238E27FC236}">
                <a16:creationId xmlns:a16="http://schemas.microsoft.com/office/drawing/2014/main" id="{8B8E6D2B-9872-41E1-B51F-2804EDE766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3413" y="2331676"/>
            <a:ext cx="200745" cy="16054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0" name="Line 10">
            <a:extLst>
              <a:ext uri="{FF2B5EF4-FFF2-40B4-BE49-F238E27FC236}">
                <a16:creationId xmlns:a16="http://schemas.microsoft.com/office/drawing/2014/main" id="{A0F7323F-F99A-4A04-97A7-77E3D28D2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3104" y="2354116"/>
            <a:ext cx="324920" cy="17563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F250E67-6FB4-4D9B-BB12-2EC1798BDF64}"/>
              </a:ext>
            </a:extLst>
          </p:cNvPr>
          <p:cNvSpPr txBox="1"/>
          <p:nvPr/>
        </p:nvSpPr>
        <p:spPr>
          <a:xfrm>
            <a:off x="5649413" y="2106290"/>
            <a:ext cx="324920" cy="417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P</a:t>
            </a:r>
          </a:p>
        </p:txBody>
      </p:sp>
      <p:sp>
        <p:nvSpPr>
          <p:cNvPr id="132" name="Oval 14">
            <a:extLst>
              <a:ext uri="{FF2B5EF4-FFF2-40B4-BE49-F238E27FC236}">
                <a16:creationId xmlns:a16="http://schemas.microsoft.com/office/drawing/2014/main" id="{E8772C93-B87C-4102-9510-09B67E90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315" y="2910151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pl</a:t>
            </a:r>
          </a:p>
        </p:txBody>
      </p:sp>
      <p:sp>
        <p:nvSpPr>
          <p:cNvPr id="133" name="Line 15">
            <a:extLst>
              <a:ext uri="{FF2B5EF4-FFF2-40B4-BE49-F238E27FC236}">
                <a16:creationId xmlns:a16="http://schemas.microsoft.com/office/drawing/2014/main" id="{57BD5B4C-66B3-4D2C-ADFD-75DD3374D1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4501" y="2739340"/>
            <a:ext cx="708077" cy="167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6" name="Line 15">
            <a:extLst>
              <a:ext uri="{FF2B5EF4-FFF2-40B4-BE49-F238E27FC236}">
                <a16:creationId xmlns:a16="http://schemas.microsoft.com/office/drawing/2014/main" id="{9D51E377-06EA-4136-BDB9-B760540C82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235" y="3159560"/>
            <a:ext cx="501732" cy="15616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7" name="Oval 14">
            <a:extLst>
              <a:ext uri="{FF2B5EF4-FFF2-40B4-BE49-F238E27FC236}">
                <a16:creationId xmlns:a16="http://schemas.microsoft.com/office/drawing/2014/main" id="{89F6471C-022A-4046-9250-3685A9B22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663" y="3303084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Q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B227521-9B40-4830-BDA8-F1C5EA6A4590}"/>
              </a:ext>
            </a:extLst>
          </p:cNvPr>
          <p:cNvGrpSpPr/>
          <p:nvPr/>
        </p:nvGrpSpPr>
        <p:grpSpPr>
          <a:xfrm>
            <a:off x="6498468" y="2774769"/>
            <a:ext cx="660940" cy="698118"/>
            <a:chOff x="5781990" y="2770263"/>
            <a:chExt cx="660940" cy="698118"/>
          </a:xfrm>
        </p:grpSpPr>
        <p:sp>
          <p:nvSpPr>
            <p:cNvPr id="134" name="Line 15">
              <a:extLst>
                <a:ext uri="{FF2B5EF4-FFF2-40B4-BE49-F238E27FC236}">
                  <a16:creationId xmlns:a16="http://schemas.microsoft.com/office/drawing/2014/main" id="{AFAA4BC9-5753-499C-A0C5-AD106858B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81990" y="2770263"/>
              <a:ext cx="453846" cy="12039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D0D1C668-715E-42E3-942E-BB418E4A1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10896" y="2890656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pr</a:t>
              </a:r>
            </a:p>
          </p:txBody>
        </p:sp>
        <p:sp>
          <p:nvSpPr>
            <p:cNvPr id="138" name="等腰三角形 137">
              <a:extLst>
                <a:ext uri="{FF2B5EF4-FFF2-40B4-BE49-F238E27FC236}">
                  <a16:creationId xmlns:a16="http://schemas.microsoft.com/office/drawing/2014/main" id="{A5923DE7-D7AF-4346-B6DA-1966AC6EBC54}"/>
                </a:ext>
              </a:extLst>
            </p:cNvPr>
            <p:cNvSpPr/>
            <p:nvPr/>
          </p:nvSpPr>
          <p:spPr>
            <a:xfrm>
              <a:off x="6103782" y="3216135"/>
              <a:ext cx="339148" cy="252246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39" name="Line 15">
            <a:extLst>
              <a:ext uri="{FF2B5EF4-FFF2-40B4-BE49-F238E27FC236}">
                <a16:creationId xmlns:a16="http://schemas.microsoft.com/office/drawing/2014/main" id="{7DD551BA-7D13-4BDC-8479-574DFD54A7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4493" y="3221629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0" name="等腰三角形 139">
            <a:extLst>
              <a:ext uri="{FF2B5EF4-FFF2-40B4-BE49-F238E27FC236}">
                <a16:creationId xmlns:a16="http://schemas.microsoft.com/office/drawing/2014/main" id="{6352D9B0-E545-4080-B4FB-E7EED2F0B6D6}"/>
              </a:ext>
            </a:extLst>
          </p:cNvPr>
          <p:cNvSpPr/>
          <p:nvPr/>
        </p:nvSpPr>
        <p:spPr>
          <a:xfrm>
            <a:off x="4888701" y="3404386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1" name="Line 15">
            <a:extLst>
              <a:ext uri="{FF2B5EF4-FFF2-40B4-BE49-F238E27FC236}">
                <a16:creationId xmlns:a16="http://schemas.microsoft.com/office/drawing/2014/main" id="{FB3E5B71-07CB-4F4F-B8ED-F361BE82F3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9390" y="3631301"/>
            <a:ext cx="327754" cy="1936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2" name="等腰三角形 141">
            <a:extLst>
              <a:ext uri="{FF2B5EF4-FFF2-40B4-BE49-F238E27FC236}">
                <a16:creationId xmlns:a16="http://schemas.microsoft.com/office/drawing/2014/main" id="{C9BF9950-9FED-44F6-B8E6-E0D84EC98606}"/>
              </a:ext>
            </a:extLst>
          </p:cNvPr>
          <p:cNvSpPr/>
          <p:nvPr/>
        </p:nvSpPr>
        <p:spPr>
          <a:xfrm>
            <a:off x="5624009" y="3796690"/>
            <a:ext cx="339148" cy="369332"/>
          </a:xfrm>
          <a:prstGeom prst="triangl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3" name="Line 15">
            <a:extLst>
              <a:ext uri="{FF2B5EF4-FFF2-40B4-BE49-F238E27FC236}">
                <a16:creationId xmlns:a16="http://schemas.microsoft.com/office/drawing/2014/main" id="{C4AB64B8-2B06-40B9-9852-F7F010A34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932" y="3622814"/>
            <a:ext cx="627441" cy="12789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4" name="Oval 14">
            <a:extLst>
              <a:ext uri="{FF2B5EF4-FFF2-40B4-BE49-F238E27FC236}">
                <a16:creationId xmlns:a16="http://schemas.microsoft.com/office/drawing/2014/main" id="{19012BB8-45D0-47B3-AB95-33311DF17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4258" y="3741217"/>
            <a:ext cx="324920" cy="325479"/>
          </a:xfrm>
          <a:prstGeom prst="ellipse">
            <a:avLst/>
          </a:prstGeom>
          <a:solidFill>
            <a:srgbClr val="CCFFCC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B21BC6E-CBE4-4CA3-9019-C23ADA2A8914}"/>
              </a:ext>
            </a:extLst>
          </p:cNvPr>
          <p:cNvGrpSpPr/>
          <p:nvPr/>
        </p:nvGrpSpPr>
        <p:grpSpPr>
          <a:xfrm>
            <a:off x="5675326" y="4198617"/>
            <a:ext cx="923291" cy="783711"/>
            <a:chOff x="5675326" y="4198617"/>
            <a:chExt cx="923291" cy="783711"/>
          </a:xfrm>
        </p:grpSpPr>
        <p:sp>
          <p:nvSpPr>
            <p:cNvPr id="145" name="Oval 14">
              <a:extLst>
                <a:ext uri="{FF2B5EF4-FFF2-40B4-BE49-F238E27FC236}">
                  <a16:creationId xmlns:a16="http://schemas.microsoft.com/office/drawing/2014/main" id="{B834927D-85F4-45E3-A8B1-24646D1B5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3697" y="4198617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1" kern="0" noProof="1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s</a:t>
              </a:r>
              <a:r>
                <a: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l</a:t>
              </a:r>
            </a:p>
          </p:txBody>
        </p:sp>
        <p:sp>
          <p:nvSpPr>
            <p:cNvPr id="146" name="Line 15">
              <a:extLst>
                <a:ext uri="{FF2B5EF4-FFF2-40B4-BE49-F238E27FC236}">
                  <a16:creationId xmlns:a16="http://schemas.microsoft.com/office/drawing/2014/main" id="{7E48E0F9-F21A-4B61-8787-98ECD5EB7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32193" y="4416605"/>
              <a:ext cx="494389" cy="1963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7" name="等腰三角形 146">
              <a:extLst>
                <a:ext uri="{FF2B5EF4-FFF2-40B4-BE49-F238E27FC236}">
                  <a16:creationId xmlns:a16="http://schemas.microsoft.com/office/drawing/2014/main" id="{C24C34B7-1D05-4495-BC9B-AA61BEE22098}"/>
                </a:ext>
              </a:extLst>
            </p:cNvPr>
            <p:cNvSpPr/>
            <p:nvPr/>
          </p:nvSpPr>
          <p:spPr>
            <a:xfrm>
              <a:off x="5675326" y="4612996"/>
              <a:ext cx="339148" cy="369332"/>
            </a:xfrm>
            <a:prstGeom prst="triangl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8" name="Line 15">
            <a:extLst>
              <a:ext uri="{FF2B5EF4-FFF2-40B4-BE49-F238E27FC236}">
                <a16:creationId xmlns:a16="http://schemas.microsoft.com/office/drawing/2014/main" id="{42BF3B5E-EA25-4846-9C71-F373D7C38F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898" y="4036511"/>
            <a:ext cx="308942" cy="16096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0" name="箭头: 右 149">
            <a:extLst>
              <a:ext uri="{FF2B5EF4-FFF2-40B4-BE49-F238E27FC236}">
                <a16:creationId xmlns:a16="http://schemas.microsoft.com/office/drawing/2014/main" id="{8FAD7881-39ED-434F-BF48-04A30DBDB9B7}"/>
              </a:ext>
            </a:extLst>
          </p:cNvPr>
          <p:cNvSpPr/>
          <p:nvPr/>
        </p:nvSpPr>
        <p:spPr>
          <a:xfrm>
            <a:off x="4116352" y="2570295"/>
            <a:ext cx="417899" cy="2084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0662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6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6.17284E-7 L -0.05365 -0.24352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-12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95062E-6 L 0.04375 -0.0910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-45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3" grpId="0" animBg="1"/>
      <p:bldP spid="39" grpId="0" animBg="1"/>
      <p:bldP spid="40" grpId="0" animBg="1"/>
      <p:bldP spid="43" grpId="0" animBg="1"/>
      <p:bldP spid="4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84" grpId="0"/>
      <p:bldP spid="86" grpId="0" animBg="1"/>
      <p:bldP spid="87" grpId="0" animBg="1"/>
      <p:bldP spid="87" grpId="1" animBg="1"/>
      <p:bldP spid="129" grpId="0" animBg="1"/>
      <p:bldP spid="130" grpId="0" animBg="1"/>
      <p:bldP spid="131" grpId="0"/>
      <p:bldP spid="132" grpId="0" animBg="1"/>
      <p:bldP spid="133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4" grpId="1" animBg="1"/>
      <p:bldP spid="148" grpId="0" animBg="1"/>
      <p:bldP spid="148" grpId="1" animBg="1"/>
      <p:bldP spid="1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2011452" y="1767387"/>
            <a:ext cx="6376971" cy="4171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如果</a:t>
            </a:r>
            <a:r>
              <a:rPr lang="en-US" altLang="zh-CN" dirty="0">
                <a:cs typeface="+mn-ea"/>
                <a:sym typeface="+mn-lt"/>
              </a:rPr>
              <a:t>T</a:t>
            </a:r>
            <a:r>
              <a:rPr lang="zh-CN" altLang="en-US" dirty="0">
                <a:cs typeface="+mn-ea"/>
                <a:sym typeface="+mn-lt"/>
              </a:rPr>
              <a:t>的左子树非空，则左子树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所有</a:t>
            </a:r>
            <a:r>
              <a:rPr lang="zh-CN" altLang="en-US" dirty="0">
                <a:cs typeface="+mn-ea"/>
                <a:sym typeface="+mn-lt"/>
              </a:rPr>
              <a:t>结点值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小于</a:t>
            </a:r>
            <a:r>
              <a:rPr lang="en-US" altLang="zh-CN" dirty="0">
                <a:cs typeface="+mn-ea"/>
                <a:sym typeface="+mn-lt"/>
              </a:rPr>
              <a:t>T</a:t>
            </a:r>
            <a:r>
              <a:rPr lang="zh-CN" altLang="en-US" dirty="0">
                <a:cs typeface="+mn-ea"/>
                <a:sym typeface="+mn-lt"/>
              </a:rPr>
              <a:t>的根值；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728766" y="632482"/>
            <a:ext cx="2843234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>
                <a:cs typeface="+mn-ea"/>
                <a:sym typeface="+mn-lt"/>
              </a:rPr>
              <a:t>二叉排序树</a:t>
            </a:r>
            <a:endParaRPr lang="zh-CN" altLang="en-US" b="1" dirty="0"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81FEFB7-F87E-4AF5-8EA7-A90109EA13D7}"/>
              </a:ext>
            </a:extLst>
          </p:cNvPr>
          <p:cNvSpPr txBox="1"/>
          <p:nvPr/>
        </p:nvSpPr>
        <p:spPr>
          <a:xfrm>
            <a:off x="2011452" y="2184552"/>
            <a:ext cx="6304964" cy="4171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如果</a:t>
            </a:r>
            <a:r>
              <a:rPr lang="en-US" altLang="zh-CN" dirty="0">
                <a:cs typeface="+mn-ea"/>
                <a:sym typeface="+mn-lt"/>
              </a:rPr>
              <a:t>T</a:t>
            </a:r>
            <a:r>
              <a:rPr lang="zh-CN" altLang="en-US" dirty="0">
                <a:cs typeface="+mn-ea"/>
                <a:sym typeface="+mn-lt"/>
              </a:rPr>
              <a:t>的右子树非空，则右子树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所有</a:t>
            </a:r>
            <a:r>
              <a:rPr lang="zh-CN" altLang="en-US" dirty="0">
                <a:cs typeface="+mn-ea"/>
                <a:sym typeface="+mn-lt"/>
              </a:rPr>
              <a:t>结点值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大于</a:t>
            </a:r>
            <a:r>
              <a:rPr lang="en-US" altLang="zh-CN" dirty="0">
                <a:cs typeface="+mn-ea"/>
                <a:sym typeface="+mn-lt"/>
              </a:rPr>
              <a:t>T</a:t>
            </a:r>
            <a:r>
              <a:rPr lang="zh-CN" altLang="en-US" dirty="0">
                <a:cs typeface="+mn-ea"/>
                <a:sym typeface="+mn-lt"/>
              </a:rPr>
              <a:t>的根值；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C17382-F57E-4231-8199-411586CB252F}"/>
              </a:ext>
            </a:extLst>
          </p:cNvPr>
          <p:cNvSpPr txBox="1"/>
          <p:nvPr/>
        </p:nvSpPr>
        <p:spPr>
          <a:xfrm>
            <a:off x="2011452" y="2601717"/>
            <a:ext cx="5976664" cy="4171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cs typeface="+mn-ea"/>
                <a:sym typeface="+mn-lt"/>
              </a:rPr>
              <a:t>T</a:t>
            </a:r>
            <a:r>
              <a:rPr lang="zh-CN" altLang="en-US" dirty="0">
                <a:cs typeface="+mn-ea"/>
                <a:sym typeface="+mn-lt"/>
              </a:rPr>
              <a:t>的左子树和右子树均为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二叉排序树</a:t>
            </a:r>
            <a:r>
              <a:rPr lang="zh-CN" altLang="en-US" dirty="0">
                <a:cs typeface="+mn-ea"/>
                <a:sym typeface="+mn-lt"/>
              </a:rPr>
              <a:t>。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73FF49-07B8-4D7A-AC08-98A7A11CA420}"/>
              </a:ext>
            </a:extLst>
          </p:cNvPr>
          <p:cNvSpPr txBox="1"/>
          <p:nvPr/>
        </p:nvSpPr>
        <p:spPr>
          <a:xfrm>
            <a:off x="2024979" y="1019885"/>
            <a:ext cx="4707261" cy="777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二叉排序树</a:t>
            </a:r>
            <a:r>
              <a:rPr lang="en-US" altLang="zh-CN" dirty="0">
                <a:cs typeface="+mn-ea"/>
                <a:sym typeface="+mn-lt"/>
              </a:rPr>
              <a:t>(Binary Sort Tree)</a:t>
            </a:r>
            <a:r>
              <a:rPr lang="zh-CN" altLang="en-US" dirty="0">
                <a:cs typeface="+mn-ea"/>
                <a:sym typeface="+mn-lt"/>
              </a:rPr>
              <a:t>或是一棵空树，或满足下列性质的一棵非空的二叉树</a:t>
            </a:r>
            <a:r>
              <a:rPr lang="en-US" altLang="zh-CN" dirty="0">
                <a:cs typeface="+mn-ea"/>
                <a:sym typeface="+mn-lt"/>
              </a:rPr>
              <a:t>T</a:t>
            </a:r>
            <a:r>
              <a:rPr lang="zh-CN" altLang="en-US" dirty="0">
                <a:cs typeface="+mn-ea"/>
                <a:sym typeface="+mn-lt"/>
              </a:rPr>
              <a:t>：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F5D76D-2CFD-4B6E-B40A-94B7E2796999}"/>
              </a:ext>
            </a:extLst>
          </p:cNvPr>
          <p:cNvGrpSpPr/>
          <p:nvPr/>
        </p:nvGrpSpPr>
        <p:grpSpPr>
          <a:xfrm>
            <a:off x="3026326" y="1890676"/>
            <a:ext cx="2704566" cy="3010499"/>
            <a:chOff x="2843808" y="1879488"/>
            <a:chExt cx="2704566" cy="301049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6579ED6-A062-4475-B597-E673DD509E3F}"/>
                </a:ext>
              </a:extLst>
            </p:cNvPr>
            <p:cNvGrpSpPr/>
            <p:nvPr/>
          </p:nvGrpSpPr>
          <p:grpSpPr>
            <a:xfrm>
              <a:off x="2843808" y="1879488"/>
              <a:ext cx="2704566" cy="2647468"/>
              <a:chOff x="2315842" y="2416298"/>
              <a:chExt cx="2704566" cy="2647468"/>
            </a:xfrm>
          </p:grpSpPr>
          <p:sp>
            <p:nvSpPr>
              <p:cNvPr id="15" name="Oval 5">
                <a:extLst>
                  <a:ext uri="{FF2B5EF4-FFF2-40B4-BE49-F238E27FC236}">
                    <a16:creationId xmlns:a16="http://schemas.microsoft.com/office/drawing/2014/main" id="{028D475C-50C4-4527-9CA4-881504472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719" y="2416298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45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Oval 6">
                <a:extLst>
                  <a:ext uri="{FF2B5EF4-FFF2-40B4-BE49-F238E27FC236}">
                    <a16:creationId xmlns:a16="http://schemas.microsoft.com/office/drawing/2014/main" id="{318527B3-A913-433F-914B-C266C0C0C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222" y="2863617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12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2F392BBB-BF1D-4D77-981F-4797D359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015" y="3336893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37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Oval 8">
                <a:extLst>
                  <a:ext uri="{FF2B5EF4-FFF2-40B4-BE49-F238E27FC236}">
                    <a16:creationId xmlns:a16="http://schemas.microsoft.com/office/drawing/2014/main" id="{3875CF58-5D2F-4ECA-B877-B5314000D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842" y="3336893"/>
                <a:ext cx="304277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Line 9">
                <a:extLst>
                  <a:ext uri="{FF2B5EF4-FFF2-40B4-BE49-F238E27FC236}">
                    <a16:creationId xmlns:a16="http://schemas.microsoft.com/office/drawing/2014/main" id="{28893981-35C2-4150-921C-0D7AC423E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3768" y="3171280"/>
                <a:ext cx="427519" cy="1656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Line 10">
                <a:extLst>
                  <a:ext uri="{FF2B5EF4-FFF2-40B4-BE49-F238E27FC236}">
                    <a16:creationId xmlns:a16="http://schemas.microsoft.com/office/drawing/2014/main" id="{F56F4F21-90D2-447F-8FAA-288721B62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1288" y="3150606"/>
                <a:ext cx="512188" cy="1836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Line 11">
                <a:extLst>
                  <a:ext uri="{FF2B5EF4-FFF2-40B4-BE49-F238E27FC236}">
                    <a16:creationId xmlns:a16="http://schemas.microsoft.com/office/drawing/2014/main" id="{3154A8D3-55C9-47A2-86ED-A8268CD20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3937" y="2704797"/>
                <a:ext cx="685998" cy="1761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Oval 12">
                <a:extLst>
                  <a:ext uri="{FF2B5EF4-FFF2-40B4-BE49-F238E27FC236}">
                    <a16:creationId xmlns:a16="http://schemas.microsoft.com/office/drawing/2014/main" id="{61040802-F78F-47BC-A3D9-D8E6F1332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755" y="2845805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53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88808D4D-CCE6-4987-82D1-8FC9C9047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9936" y="2718143"/>
                <a:ext cx="583405" cy="1628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Oval 14">
                <a:extLst>
                  <a:ext uri="{FF2B5EF4-FFF2-40B4-BE49-F238E27FC236}">
                    <a16:creationId xmlns:a16="http://schemas.microsoft.com/office/drawing/2014/main" id="{C9B6B131-F880-4334-9C2B-4037B57C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562" y="3839003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24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Line 15">
                <a:extLst>
                  <a:ext uri="{FF2B5EF4-FFF2-40B4-BE49-F238E27FC236}">
                    <a16:creationId xmlns:a16="http://schemas.microsoft.com/office/drawing/2014/main" id="{4B1F3CE5-C796-4FBB-82C7-DB2D8F8B2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4547" y="3673201"/>
                <a:ext cx="324921" cy="1656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Oval 16">
                <a:extLst>
                  <a:ext uri="{FF2B5EF4-FFF2-40B4-BE49-F238E27FC236}">
                    <a16:creationId xmlns:a16="http://schemas.microsoft.com/office/drawing/2014/main" id="{EA3E74C6-65B4-4CBF-A557-1DCE1ADD2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487" y="3326748"/>
                <a:ext cx="324921" cy="32548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99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Line 17">
                <a:extLst>
                  <a:ext uri="{FF2B5EF4-FFF2-40B4-BE49-F238E27FC236}">
                    <a16:creationId xmlns:a16="http://schemas.microsoft.com/office/drawing/2014/main" id="{1955FEF9-70C8-4FBC-A02B-227740436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8877" y="3146545"/>
                <a:ext cx="396272" cy="195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Oval 18">
                <a:extLst>
                  <a:ext uri="{FF2B5EF4-FFF2-40B4-BE49-F238E27FC236}">
                    <a16:creationId xmlns:a16="http://schemas.microsoft.com/office/drawing/2014/main" id="{BB9B0849-1D42-44C6-B40B-C90A0E23B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9426" y="3838811"/>
                <a:ext cx="324922" cy="325481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61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Line 19">
                <a:extLst>
                  <a:ext uri="{FF2B5EF4-FFF2-40B4-BE49-F238E27FC236}">
                    <a16:creationId xmlns:a16="http://schemas.microsoft.com/office/drawing/2014/main" id="{32DF7E4D-00D6-41DF-8848-7D1C97C1F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09742" y="3641216"/>
                <a:ext cx="424198" cy="1912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Oval 7">
                <a:extLst>
                  <a:ext uri="{FF2B5EF4-FFF2-40B4-BE49-F238E27FC236}">
                    <a16:creationId xmlns:a16="http://schemas.microsoft.com/office/drawing/2014/main" id="{3B590D47-287C-45B7-AAFC-A7FD60862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360" y="4267639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90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Line 10">
                <a:extLst>
                  <a:ext uri="{FF2B5EF4-FFF2-40B4-BE49-F238E27FC236}">
                    <a16:creationId xmlns:a16="http://schemas.microsoft.com/office/drawing/2014/main" id="{D948A286-AA7F-43A6-95E6-2B8AEEECA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887" y="4167038"/>
                <a:ext cx="324920" cy="1756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Oval 14">
                <a:extLst>
                  <a:ext uri="{FF2B5EF4-FFF2-40B4-BE49-F238E27FC236}">
                    <a16:creationId xmlns:a16="http://schemas.microsoft.com/office/drawing/2014/main" id="{0A0AA041-A81A-4CE3-B0F0-398DA9720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081" y="4738287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78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3C7DFAE4-1DFF-41C9-8D95-4514F983A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2641" y="4585514"/>
                <a:ext cx="401179" cy="1756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6A817BF-FB42-48A4-9866-0BF66E3784EB}"/>
                </a:ext>
              </a:extLst>
            </p:cNvPr>
            <p:cNvSpPr txBox="1"/>
            <p:nvPr/>
          </p:nvSpPr>
          <p:spPr>
            <a:xfrm>
              <a:off x="3454615" y="4509177"/>
              <a:ext cx="1864758" cy="380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buClr>
                  <a:srgbClr val="FF0000"/>
                </a:buClr>
              </a:pPr>
              <a:r>
                <a:rPr lang="zh-CN" altLang="en-US" sz="1600" dirty="0">
                  <a:cs typeface="+mn-ea"/>
                  <a:sym typeface="+mn-lt"/>
                </a:rPr>
                <a:t>二叉排序树示意图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451DD77A-3DD9-4055-A3BD-F090E1270F8C}"/>
              </a:ext>
            </a:extLst>
          </p:cNvPr>
          <p:cNvSpPr/>
          <p:nvPr/>
        </p:nvSpPr>
        <p:spPr>
          <a:xfrm>
            <a:off x="2987823" y="2278078"/>
            <a:ext cx="1431053" cy="14608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76DCAD6-A8F3-4D5F-BAE3-E3B1B9C22596}"/>
              </a:ext>
            </a:extLst>
          </p:cNvPr>
          <p:cNvSpPr/>
          <p:nvPr/>
        </p:nvSpPr>
        <p:spPr>
          <a:xfrm>
            <a:off x="4528943" y="2288437"/>
            <a:ext cx="1322676" cy="23129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8EBCB2ED-778A-4B9E-B83F-A299EFD48ABA}"/>
              </a:ext>
            </a:extLst>
          </p:cNvPr>
          <p:cNvGrpSpPr/>
          <p:nvPr/>
        </p:nvGrpSpPr>
        <p:grpSpPr>
          <a:xfrm>
            <a:off x="3026326" y="1887709"/>
            <a:ext cx="2704566" cy="3010499"/>
            <a:chOff x="2843808" y="1879488"/>
            <a:chExt cx="2704566" cy="3010499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7E04D564-A220-4B46-9BCB-63BB5D4F0A6A}"/>
                </a:ext>
              </a:extLst>
            </p:cNvPr>
            <p:cNvGrpSpPr/>
            <p:nvPr/>
          </p:nvGrpSpPr>
          <p:grpSpPr>
            <a:xfrm>
              <a:off x="2843808" y="1879488"/>
              <a:ext cx="2704566" cy="2647468"/>
              <a:chOff x="2315842" y="2416298"/>
              <a:chExt cx="2704566" cy="2647468"/>
            </a:xfrm>
          </p:grpSpPr>
          <p:sp>
            <p:nvSpPr>
              <p:cNvPr id="49" name="Oval 5">
                <a:extLst>
                  <a:ext uri="{FF2B5EF4-FFF2-40B4-BE49-F238E27FC236}">
                    <a16:creationId xmlns:a16="http://schemas.microsoft.com/office/drawing/2014/main" id="{ABE361ED-D9BD-4C00-85CF-3791F953D3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719" y="2416298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45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Oval 6">
                <a:extLst>
                  <a:ext uri="{FF2B5EF4-FFF2-40B4-BE49-F238E27FC236}">
                    <a16:creationId xmlns:a16="http://schemas.microsoft.com/office/drawing/2014/main" id="{D7B74C4D-FD57-4822-8003-C37D36CC1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222" y="2863617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12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2" name="Oval 7">
                <a:extLst>
                  <a:ext uri="{FF2B5EF4-FFF2-40B4-BE49-F238E27FC236}">
                    <a16:creationId xmlns:a16="http://schemas.microsoft.com/office/drawing/2014/main" id="{88269CD9-E43F-4FFD-99B3-10CE92C4B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015" y="3336893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37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Oval 8">
                <a:extLst>
                  <a:ext uri="{FF2B5EF4-FFF2-40B4-BE49-F238E27FC236}">
                    <a16:creationId xmlns:a16="http://schemas.microsoft.com/office/drawing/2014/main" id="{4F4FAAD0-EC1B-47AB-8C8E-EB58F5233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842" y="3336893"/>
                <a:ext cx="304277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Line 9">
                <a:extLst>
                  <a:ext uri="{FF2B5EF4-FFF2-40B4-BE49-F238E27FC236}">
                    <a16:creationId xmlns:a16="http://schemas.microsoft.com/office/drawing/2014/main" id="{C365CA17-EE29-401B-9AB7-D4156F7E2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3768" y="3171280"/>
                <a:ext cx="427519" cy="1656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5" name="Line 10">
                <a:extLst>
                  <a:ext uri="{FF2B5EF4-FFF2-40B4-BE49-F238E27FC236}">
                    <a16:creationId xmlns:a16="http://schemas.microsoft.com/office/drawing/2014/main" id="{27E85629-3A33-4999-A881-AE4F24489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1288" y="3150606"/>
                <a:ext cx="512188" cy="1836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6" name="Line 11">
                <a:extLst>
                  <a:ext uri="{FF2B5EF4-FFF2-40B4-BE49-F238E27FC236}">
                    <a16:creationId xmlns:a16="http://schemas.microsoft.com/office/drawing/2014/main" id="{E6E5BDFA-571D-40FD-9932-A6E9ECBF0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3937" y="2704797"/>
                <a:ext cx="685998" cy="1761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7" name="Oval 12">
                <a:extLst>
                  <a:ext uri="{FF2B5EF4-FFF2-40B4-BE49-F238E27FC236}">
                    <a16:creationId xmlns:a16="http://schemas.microsoft.com/office/drawing/2014/main" id="{090939BD-04EA-429E-8EE0-B74DB010F1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755" y="2845805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53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Line 13">
                <a:extLst>
                  <a:ext uri="{FF2B5EF4-FFF2-40B4-BE49-F238E27FC236}">
                    <a16:creationId xmlns:a16="http://schemas.microsoft.com/office/drawing/2014/main" id="{4A092861-0905-419A-A40D-BA68ED20D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9936" y="2718143"/>
                <a:ext cx="583405" cy="1628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9" name="Oval 14">
                <a:extLst>
                  <a:ext uri="{FF2B5EF4-FFF2-40B4-BE49-F238E27FC236}">
                    <a16:creationId xmlns:a16="http://schemas.microsoft.com/office/drawing/2014/main" id="{15A95B6B-EBC5-41A3-87E2-69463F7A3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562" y="3839003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24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Line 15">
                <a:extLst>
                  <a:ext uri="{FF2B5EF4-FFF2-40B4-BE49-F238E27FC236}">
                    <a16:creationId xmlns:a16="http://schemas.microsoft.com/office/drawing/2014/main" id="{B8E480FA-C1D6-485E-99AB-248B9B7C7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4547" y="3673201"/>
                <a:ext cx="324921" cy="1656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1" name="Oval 16">
                <a:extLst>
                  <a:ext uri="{FF2B5EF4-FFF2-40B4-BE49-F238E27FC236}">
                    <a16:creationId xmlns:a16="http://schemas.microsoft.com/office/drawing/2014/main" id="{E68AAF64-7507-4E7F-948B-4F4F1B686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487" y="3326748"/>
                <a:ext cx="324921" cy="32548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66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Line 17">
                <a:extLst>
                  <a:ext uri="{FF2B5EF4-FFF2-40B4-BE49-F238E27FC236}">
                    <a16:creationId xmlns:a16="http://schemas.microsoft.com/office/drawing/2014/main" id="{EE441E9F-ADAB-49F6-8FB6-7234EF96D4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8877" y="3146545"/>
                <a:ext cx="396272" cy="195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3" name="Oval 18">
                <a:extLst>
                  <a:ext uri="{FF2B5EF4-FFF2-40B4-BE49-F238E27FC236}">
                    <a16:creationId xmlns:a16="http://schemas.microsoft.com/office/drawing/2014/main" id="{1E96A60A-2531-4451-B466-908F705B1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9426" y="3838811"/>
                <a:ext cx="324922" cy="325481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61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Line 19">
                <a:extLst>
                  <a:ext uri="{FF2B5EF4-FFF2-40B4-BE49-F238E27FC236}">
                    <a16:creationId xmlns:a16="http://schemas.microsoft.com/office/drawing/2014/main" id="{11C99B18-4C0C-442A-A845-83EC842C8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09742" y="3641216"/>
                <a:ext cx="424198" cy="1912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5" name="Oval 7">
                <a:extLst>
                  <a:ext uri="{FF2B5EF4-FFF2-40B4-BE49-F238E27FC236}">
                    <a16:creationId xmlns:a16="http://schemas.microsoft.com/office/drawing/2014/main" id="{1694B813-1FBD-4030-BB1D-367730D12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360" y="4267639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90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Line 10">
                <a:extLst>
                  <a:ext uri="{FF2B5EF4-FFF2-40B4-BE49-F238E27FC236}">
                    <a16:creationId xmlns:a16="http://schemas.microsoft.com/office/drawing/2014/main" id="{85460FFE-381A-4CBE-A6DA-05449C863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887" y="4167038"/>
                <a:ext cx="324920" cy="1756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7" name="Oval 14">
                <a:extLst>
                  <a:ext uri="{FF2B5EF4-FFF2-40B4-BE49-F238E27FC236}">
                    <a16:creationId xmlns:a16="http://schemas.microsoft.com/office/drawing/2014/main" id="{30B28B6A-D429-4DC7-BCDF-1684CDDE2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081" y="4738287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78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Line 15">
                <a:extLst>
                  <a:ext uri="{FF2B5EF4-FFF2-40B4-BE49-F238E27FC236}">
                    <a16:creationId xmlns:a16="http://schemas.microsoft.com/office/drawing/2014/main" id="{C042DF02-FF9F-4D27-AC5C-248AB573F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2641" y="4585514"/>
                <a:ext cx="401179" cy="1756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B1DB9E8-FF9A-42B6-978D-48ADCDF9EB8C}"/>
                </a:ext>
              </a:extLst>
            </p:cNvPr>
            <p:cNvSpPr txBox="1"/>
            <p:nvPr/>
          </p:nvSpPr>
          <p:spPr>
            <a:xfrm>
              <a:off x="3241830" y="4509177"/>
              <a:ext cx="2077543" cy="380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buClr>
                  <a:srgbClr val="FF0000"/>
                </a:buClr>
              </a:pPr>
              <a:r>
                <a:rPr lang="zh-CN" altLang="en-US" sz="1600" dirty="0">
                  <a:cs typeface="+mn-ea"/>
                  <a:sym typeface="+mn-lt"/>
                </a:rPr>
                <a:t>非二叉排序树示意图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0BF471E-822A-406B-8B6F-246BFFA7FA96}"/>
              </a:ext>
            </a:extLst>
          </p:cNvPr>
          <p:cNvGrpSpPr/>
          <p:nvPr/>
        </p:nvGrpSpPr>
        <p:grpSpPr>
          <a:xfrm>
            <a:off x="6372200" y="3123639"/>
            <a:ext cx="1728192" cy="700898"/>
            <a:chOff x="6372200" y="3123639"/>
            <a:chExt cx="1728192" cy="700898"/>
          </a:xfrm>
        </p:grpSpPr>
        <p:sp>
          <p:nvSpPr>
            <p:cNvPr id="8" name="对话气泡: 矩形 7">
              <a:extLst>
                <a:ext uri="{FF2B5EF4-FFF2-40B4-BE49-F238E27FC236}">
                  <a16:creationId xmlns:a16="http://schemas.microsoft.com/office/drawing/2014/main" id="{F38884A9-C844-46F6-9338-DE945718ACD1}"/>
                </a:ext>
              </a:extLst>
            </p:cNvPr>
            <p:cNvSpPr/>
            <p:nvPr/>
          </p:nvSpPr>
          <p:spPr>
            <a:xfrm>
              <a:off x="6372200" y="3191844"/>
              <a:ext cx="1728192" cy="622237"/>
            </a:xfrm>
            <a:prstGeom prst="wedgeRectCallout">
              <a:avLst>
                <a:gd name="adj1" fmla="val -80754"/>
                <a:gd name="adj2" fmla="val -81662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C4129945-2074-4A60-91AA-1E02253B782C}"/>
                </a:ext>
              </a:extLst>
            </p:cNvPr>
            <p:cNvSpPr txBox="1"/>
            <p:nvPr/>
          </p:nvSpPr>
          <p:spPr>
            <a:xfrm>
              <a:off x="6442902" y="3123639"/>
              <a:ext cx="1632160" cy="7008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cs typeface="+mn-ea"/>
                  <a:sym typeface="+mn-lt"/>
                </a:rPr>
                <a:t>不满足二叉排序树条件的结点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228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5" grpId="0"/>
      <p:bldP spid="25" grpId="1"/>
      <p:bldP spid="28" grpId="0"/>
      <p:bldP spid="28" grpId="1"/>
      <p:bldP spid="16" grpId="0"/>
      <p:bldP spid="7" grpId="0" animBg="1"/>
      <p:bldP spid="7" grpId="1" animBg="1"/>
      <p:bldP spid="45" grpId="0" animBg="1"/>
      <p:bldP spid="4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20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394278-95EA-4843-8072-252A2C2DC254}"/>
              </a:ext>
            </a:extLst>
          </p:cNvPr>
          <p:cNvSpPr txBox="1"/>
          <p:nvPr/>
        </p:nvSpPr>
        <p:spPr>
          <a:xfrm>
            <a:off x="2763766" y="1033165"/>
            <a:ext cx="6090709" cy="403187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int Delete (BiTree &amp;p)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 if (!p-&gt;rchild)                                     //P结点为叶子或右子树PR为空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    { q = p; p = p-&gt;lchild;  free(q);}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 else if (!p-&gt;lchild)                              //P结点的左子树PL为空      </a:t>
            </a:r>
            <a:endParaRPr lang="en-US" altLang="zh-CN" sz="1600" kern="0" dirty="0">
              <a:solidFill>
                <a:srgbClr val="000000"/>
              </a:solidFill>
              <a:cs typeface="+mn-ea"/>
              <a:sym typeface="+mn-lt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kern="0" dirty="0">
                <a:solidFill>
                  <a:srgbClr val="000000"/>
                </a:solidFill>
                <a:cs typeface="+mn-ea"/>
                <a:sym typeface="+mn-lt"/>
              </a:rPr>
              <a:t>      </a:t>
            </a: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{q = p; p = p-&gt;rchild;  free(q);}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 else                                                     //结点P的左，右子树均不空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     { q = p; s = p-&gt;lchild;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        while (s-&gt;rchild) {  //求结点p中序遍历的前驱s，结点s的双亲q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            q = s;  s = s-&gt;rchild;}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            p-&gt;data = s-&gt;data;                   //删除p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            if ( q != p)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                 q-&gt;rchild = s-&gt;lchild;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       </a:t>
            </a:r>
            <a:r>
              <a:rPr lang="zh-CN" altLang="en-US" sz="1600" kern="0" dirty="0">
                <a:solidFill>
                  <a:srgbClr val="FF0000"/>
                </a:solidFill>
                <a:cs typeface="+mn-ea"/>
                <a:sym typeface="+mn-lt"/>
              </a:rPr>
              <a:t>     else     q-&gt;lchild = s-&gt;lchild;   //p的左孩子只有左子树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            free(s);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     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 return TRUE</a:t>
            </a:r>
            <a:r>
              <a:rPr lang="en-US" altLang="zh-CN" sz="1600" kern="0" dirty="0">
                <a:solidFill>
                  <a:srgbClr val="000000"/>
                </a:solidFill>
                <a:cs typeface="+mn-ea"/>
                <a:sym typeface="+mn-lt"/>
              </a:rPr>
              <a:t>; </a:t>
            </a:r>
            <a:r>
              <a:rPr lang="zh-CN" altLang="en-US" sz="1600" kern="0" dirty="0">
                <a:solidFill>
                  <a:srgbClr val="000000"/>
                </a:solidFill>
                <a:cs typeface="+mn-ea"/>
                <a:sym typeface="+mn-lt"/>
              </a:rPr>
              <a:t> 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AC3866-65C4-43E5-817C-C2C51283E2E9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501A40-BA8E-47E3-9E8F-9EDB95491FEA}"/>
              </a:ext>
            </a:extLst>
          </p:cNvPr>
          <p:cNvSpPr txBox="1"/>
          <p:nvPr/>
        </p:nvSpPr>
        <p:spPr>
          <a:xfrm>
            <a:off x="2051720" y="516589"/>
            <a:ext cx="3960440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二叉排序树“删除”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zh-CN" altLang="en-US" b="1" dirty="0">
                <a:cs typeface="+mn-ea"/>
                <a:sym typeface="+mn-lt"/>
              </a:rPr>
              <a:t>算法（方法二）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9FEE48F-55FD-41E5-A8F1-4CB1A15C9EAE}"/>
              </a:ext>
            </a:extLst>
          </p:cNvPr>
          <p:cNvGrpSpPr/>
          <p:nvPr/>
        </p:nvGrpSpPr>
        <p:grpSpPr>
          <a:xfrm>
            <a:off x="336474" y="1635646"/>
            <a:ext cx="2427292" cy="2520280"/>
            <a:chOff x="365760" y="1169670"/>
            <a:chExt cx="3427380" cy="355868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FC1EF2D-AC50-47DB-ADDF-09AE8D46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" y="1169670"/>
              <a:ext cx="2804160" cy="2804160"/>
            </a:xfrm>
            <a:prstGeom prst="rect">
              <a:avLst/>
            </a:prstGeom>
          </p:spPr>
        </p:pic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903BB87-19B9-4447-A298-5A898D2F962E}"/>
                </a:ext>
              </a:extLst>
            </p:cNvPr>
            <p:cNvSpPr/>
            <p:nvPr/>
          </p:nvSpPr>
          <p:spPr>
            <a:xfrm>
              <a:off x="2631432" y="2939344"/>
              <a:ext cx="1161708" cy="1161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23AF19F-745A-4728-95BE-A8BA302EAD2C}"/>
                </a:ext>
              </a:extLst>
            </p:cNvPr>
            <p:cNvSpPr/>
            <p:nvPr/>
          </p:nvSpPr>
          <p:spPr>
            <a:xfrm>
              <a:off x="2438907" y="4343301"/>
              <a:ext cx="385049" cy="3850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6556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800200" cy="13682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240" y="4652552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21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322532" y="46193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E746CDB-DC1C-4E1B-B90D-01274B698226}"/>
                  </a:ext>
                </a:extLst>
              </p:cNvPr>
              <p:cNvSpPr txBox="1"/>
              <p:nvPr/>
            </p:nvSpPr>
            <p:spPr>
              <a:xfrm>
                <a:off x="1663519" y="945176"/>
                <a:ext cx="6940929" cy="212070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cs typeface="+mn-ea"/>
                    <a:sym typeface="+mn-lt"/>
                  </a:rPr>
                  <a:t>假设二叉排序树有</a:t>
                </a:r>
                <a:r>
                  <a:rPr lang="en-US" altLang="zh-CN" dirty="0">
                    <a:cs typeface="+mn-ea"/>
                    <a:sym typeface="+mn-lt"/>
                  </a:rPr>
                  <a:t>n</a:t>
                </a:r>
                <a:r>
                  <a:rPr lang="zh-CN" altLang="en-US" dirty="0">
                    <a:cs typeface="+mn-ea"/>
                    <a:sym typeface="+mn-lt"/>
                  </a:rPr>
                  <a:t>个结点，最少的比较次数是</a:t>
                </a:r>
                <a:r>
                  <a:rPr lang="en-US" altLang="zh-CN" dirty="0">
                    <a:cs typeface="+mn-ea"/>
                    <a:sym typeface="+mn-lt"/>
                  </a:rPr>
                  <a:t>1</a:t>
                </a:r>
                <a:r>
                  <a:rPr lang="zh-CN" altLang="en-US" dirty="0">
                    <a:cs typeface="+mn-ea"/>
                    <a:sym typeface="+mn-lt"/>
                  </a:rPr>
                  <a:t>次，最多比较次数是树的高度</a:t>
                </a:r>
                <a:r>
                  <a:rPr lang="en-US" altLang="zh-CN" dirty="0">
                    <a:cs typeface="+mn-ea"/>
                    <a:sym typeface="+mn-lt"/>
                  </a:rPr>
                  <a:t>h</a:t>
                </a:r>
                <a:r>
                  <a:rPr lang="zh-CN" altLang="en-US" dirty="0">
                    <a:cs typeface="+mn-ea"/>
                    <a:sym typeface="+mn-lt"/>
                  </a:rPr>
                  <a:t>。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cs typeface="+mn-ea"/>
                    <a:sym typeface="+mn-lt"/>
                  </a:rPr>
                  <a:t>树的高度</a:t>
                </a:r>
                <a:r>
                  <a:rPr lang="en-US" altLang="zh-CN" dirty="0">
                    <a:cs typeface="+mn-ea"/>
                    <a:sym typeface="+mn-lt"/>
                  </a:rPr>
                  <a:t>h</a:t>
                </a:r>
                <a:r>
                  <a:rPr lang="zh-CN" altLang="en-US" dirty="0">
                    <a:cs typeface="+mn-ea"/>
                    <a:sym typeface="+mn-lt"/>
                  </a:rPr>
                  <a:t>取决于</a:t>
                </a:r>
                <a:r>
                  <a:rPr lang="en-US" altLang="zh-CN" dirty="0">
                    <a:cs typeface="+mn-ea"/>
                    <a:sym typeface="+mn-lt"/>
                  </a:rPr>
                  <a:t>n</a:t>
                </a:r>
                <a:r>
                  <a:rPr lang="zh-CN" altLang="en-US" dirty="0">
                    <a:cs typeface="+mn-ea"/>
                    <a:sym typeface="+mn-lt"/>
                  </a:rPr>
                  <a:t>个关键字序列的初始序列，初始序列共计</a:t>
                </a:r>
                <a:r>
                  <a:rPr lang="en-US" altLang="zh-CN" dirty="0">
                    <a:cs typeface="+mn-ea"/>
                    <a:sym typeface="+mn-lt"/>
                  </a:rPr>
                  <a:t>n!</a:t>
                </a:r>
                <a:r>
                  <a:rPr lang="zh-CN" altLang="en-US" dirty="0">
                    <a:cs typeface="+mn-ea"/>
                    <a:sym typeface="+mn-lt"/>
                  </a:rPr>
                  <a:t>种排列情况，其树的最小高度为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𝑙𝑜𝑔𝑛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+1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，最大高度为</a:t>
                </a:r>
                <a:r>
                  <a:rPr lang="en-US" altLang="zh-CN" dirty="0">
                    <a:cs typeface="+mn-ea"/>
                    <a:sym typeface="+mn-lt"/>
                  </a:rPr>
                  <a:t>n</a:t>
                </a:r>
                <a:r>
                  <a:rPr lang="zh-CN" altLang="en-US" dirty="0">
                    <a:cs typeface="+mn-ea"/>
                    <a:sym typeface="+mn-lt"/>
                  </a:rPr>
                  <a:t>。</a:t>
                </a:r>
                <a:endParaRPr lang="en-US" altLang="zh-CN" dirty="0"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50000"/>
                  </a:lnSpc>
                  <a:buClr>
                    <a:srgbClr val="FF0000"/>
                  </a:buClr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cs typeface="+mn-ea"/>
                    <a:sym typeface="+mn-lt"/>
                  </a:rPr>
                  <a:t>即：最多比较次数是在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𝑙𝑜𝑔𝑛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+1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𝑛</m:t>
                    </m:r>
                  </m:oMath>
                </a14:m>
                <a:r>
                  <a:rPr lang="zh-CN" altLang="en-US" dirty="0">
                    <a:cs typeface="+mn-ea"/>
                    <a:sym typeface="+mn-lt"/>
                  </a:rPr>
                  <a:t>的区间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E746CDB-DC1C-4E1B-B90D-01274B698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519" y="945176"/>
                <a:ext cx="6940929" cy="2120709"/>
              </a:xfrm>
              <a:prstGeom prst="rect">
                <a:avLst/>
              </a:prstGeom>
              <a:blipFill>
                <a:blip r:embed="rId3"/>
                <a:stretch>
                  <a:fillRect l="-615" b="-3736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368725" y="473213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“查找”算法分析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973C1A4D-1BFA-4AF5-96AE-151B99DD64DC}"/>
              </a:ext>
            </a:extLst>
          </p:cNvPr>
          <p:cNvSpPr txBox="1"/>
          <p:nvPr/>
        </p:nvSpPr>
        <p:spPr>
          <a:xfrm>
            <a:off x="2503035" y="4507354"/>
            <a:ext cx="2089631" cy="380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endParaRPr lang="zh-CN" altLang="en-US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4073B2E-0930-4A8B-84AB-E168622003C3}"/>
              </a:ext>
            </a:extLst>
          </p:cNvPr>
          <p:cNvSpPr txBox="1"/>
          <p:nvPr/>
        </p:nvSpPr>
        <p:spPr>
          <a:xfrm>
            <a:off x="2966900" y="3219933"/>
            <a:ext cx="321019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T</a:t>
            </a:r>
            <a:r>
              <a:rPr lang="en-US" altLang="zh-CN" baseline="-25000" dirty="0">
                <a:cs typeface="+mn-ea"/>
                <a:sym typeface="+mn-lt"/>
              </a:rPr>
              <a:t>best</a:t>
            </a:r>
            <a:r>
              <a:rPr lang="en-US" altLang="zh-CN" dirty="0">
                <a:cs typeface="+mn-ea"/>
                <a:sym typeface="+mn-lt"/>
              </a:rPr>
              <a:t>(n) = O(1)</a:t>
            </a:r>
            <a:r>
              <a:rPr lang="zh-CN" altLang="en-US" dirty="0">
                <a:cs typeface="+mn-ea"/>
                <a:sym typeface="+mn-lt"/>
              </a:rPr>
              <a:t>，</a:t>
            </a:r>
            <a:r>
              <a:rPr lang="en-US" altLang="zh-CN" dirty="0">
                <a:cs typeface="+mn-ea"/>
                <a:sym typeface="+mn-lt"/>
              </a:rPr>
              <a:t>T</a:t>
            </a:r>
            <a:r>
              <a:rPr lang="en-US" altLang="zh-CN" baseline="-25000" dirty="0">
                <a:cs typeface="+mn-ea"/>
                <a:sym typeface="+mn-lt"/>
              </a:rPr>
              <a:t>worst</a:t>
            </a:r>
            <a:r>
              <a:rPr lang="en-US" altLang="zh-CN" dirty="0">
                <a:cs typeface="+mn-ea"/>
                <a:sym typeface="+mn-lt"/>
              </a:rPr>
              <a:t>(n) = O(n)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704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800200" cy="13682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240" y="4652552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22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322532" y="46193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3021557" y="1015413"/>
            <a:ext cx="5582892" cy="300082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基于二叉排序树的查找算法的最坏时间复杂度为</a:t>
            </a:r>
            <a:r>
              <a:rPr lang="en-US" altLang="zh-CN" dirty="0" err="1">
                <a:solidFill>
                  <a:srgbClr val="000000"/>
                </a:solidFill>
                <a:cs typeface="+mn-ea"/>
                <a:sym typeface="+mn-lt"/>
              </a:rPr>
              <a:t>T</a:t>
            </a:r>
            <a:r>
              <a:rPr lang="en-US" altLang="zh-CN" baseline="-25000" dirty="0" err="1">
                <a:solidFill>
                  <a:srgbClr val="000000"/>
                </a:solidFill>
                <a:cs typeface="+mn-ea"/>
                <a:sym typeface="+mn-lt"/>
              </a:rPr>
              <a:t>worst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(n) = O(n)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，其原因是树的高度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h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取决于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n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个关键字的初始序列。初始序列共计有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n!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种可能的排列情况，其中有些初始序列导致二叉排序树高度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h = n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。</a:t>
            </a:r>
            <a:endParaRPr lang="en-US" altLang="zh-CN" dirty="0">
              <a:solidFill>
                <a:srgbClr val="000000"/>
              </a:solidFill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如果对于任意的初始序列，均能够确保构造出高度</a:t>
            </a:r>
            <a:r>
              <a:rPr lang="en-US" altLang="zh-CN" dirty="0">
                <a:cs typeface="+mn-ea"/>
                <a:sym typeface="+mn-lt"/>
              </a:rPr>
              <a:t>h &lt;= </a:t>
            </a:r>
            <a:r>
              <a:rPr lang="en-US" altLang="zh-CN" dirty="0" err="1">
                <a:cs typeface="+mn-ea"/>
                <a:sym typeface="+mn-lt"/>
              </a:rPr>
              <a:t>Clogn</a:t>
            </a:r>
            <a:r>
              <a:rPr lang="zh-CN" altLang="en-US" dirty="0">
                <a:cs typeface="+mn-ea"/>
                <a:sym typeface="+mn-lt"/>
              </a:rPr>
              <a:t>的二叉排序树，那么其查找的最坏时间复杂度为：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cs typeface="+mn-ea"/>
                <a:sym typeface="+mn-lt"/>
              </a:rPr>
              <a:t>T</a:t>
            </a:r>
            <a:r>
              <a:rPr lang="en-US" altLang="zh-CN" baseline="-25000" dirty="0" err="1">
                <a:solidFill>
                  <a:srgbClr val="000000"/>
                </a:solidFill>
                <a:cs typeface="+mn-ea"/>
                <a:sym typeface="+mn-lt"/>
              </a:rPr>
              <a:t>worst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(n) = O(</a:t>
            </a:r>
            <a:r>
              <a:rPr lang="en-US" altLang="zh-CN" dirty="0" err="1">
                <a:solidFill>
                  <a:srgbClr val="000000"/>
                </a:solidFill>
                <a:cs typeface="+mn-ea"/>
                <a:sym typeface="+mn-lt"/>
              </a:rPr>
              <a:t>logn</a:t>
            </a:r>
            <a:r>
              <a:rPr lang="en-US" altLang="zh-CN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691680" y="520514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平衡二叉树</a:t>
            </a:r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973C1A4D-1BFA-4AF5-96AE-151B99DD64DC}"/>
              </a:ext>
            </a:extLst>
          </p:cNvPr>
          <p:cNvSpPr txBox="1"/>
          <p:nvPr/>
        </p:nvSpPr>
        <p:spPr>
          <a:xfrm>
            <a:off x="2503035" y="4507354"/>
            <a:ext cx="2089631" cy="380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endParaRPr lang="zh-CN" altLang="en-US" sz="16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9FEE48F-55FD-41E5-A8F1-4CB1A15C9EAE}"/>
              </a:ext>
            </a:extLst>
          </p:cNvPr>
          <p:cNvGrpSpPr/>
          <p:nvPr/>
        </p:nvGrpSpPr>
        <p:grpSpPr>
          <a:xfrm>
            <a:off x="539552" y="1615144"/>
            <a:ext cx="2476725" cy="2571606"/>
            <a:chOff x="365760" y="1169670"/>
            <a:chExt cx="3427380" cy="3558680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FC1EF2D-AC50-47DB-ADDF-09AE8D46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" y="1169670"/>
              <a:ext cx="2804160" cy="2804160"/>
            </a:xfrm>
            <a:prstGeom prst="rect">
              <a:avLst/>
            </a:prstGeom>
          </p:spPr>
        </p:pic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903BB87-19B9-4447-A298-5A898D2F962E}"/>
                </a:ext>
              </a:extLst>
            </p:cNvPr>
            <p:cNvSpPr/>
            <p:nvPr/>
          </p:nvSpPr>
          <p:spPr>
            <a:xfrm>
              <a:off x="2631432" y="2939344"/>
              <a:ext cx="1161708" cy="1161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23AF19F-745A-4728-95BE-A8BA302EAD2C}"/>
                </a:ext>
              </a:extLst>
            </p:cNvPr>
            <p:cNvSpPr/>
            <p:nvPr/>
          </p:nvSpPr>
          <p:spPr>
            <a:xfrm>
              <a:off x="2438907" y="4343301"/>
              <a:ext cx="385049" cy="3850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2992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800200" cy="13682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240" y="4652552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23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322532" y="46193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1691680" y="831989"/>
            <a:ext cx="7174160" cy="9233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平衡二叉树又称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ALV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树</a:t>
            </a:r>
            <a:r>
              <a:rPr lang="zh-CN" altLang="en-US" dirty="0">
                <a:cs typeface="+mn-ea"/>
                <a:sym typeface="+mn-lt"/>
              </a:rPr>
              <a:t>，或它是一棵空树，或是满足下列性质的</a:t>
            </a:r>
            <a:endParaRPr lang="en-US" altLang="zh-CN" dirty="0">
              <a:cs typeface="+mn-ea"/>
              <a:sym typeface="+mn-lt"/>
            </a:endParaRPr>
          </a:p>
          <a:p>
            <a:pPr>
              <a:lnSpc>
                <a:spcPct val="150000"/>
              </a:lnSpc>
              <a:buClr>
                <a:srgbClr val="FF0000"/>
              </a:buClr>
            </a:pPr>
            <a:r>
              <a:rPr lang="en-US" altLang="zh-CN" dirty="0">
                <a:cs typeface="+mn-ea"/>
                <a:sym typeface="+mn-lt"/>
              </a:rPr>
              <a:t>      </a:t>
            </a:r>
            <a:r>
              <a:rPr lang="zh-CN" altLang="en-US" dirty="0">
                <a:cs typeface="+mn-ea"/>
                <a:sym typeface="+mn-lt"/>
              </a:rPr>
              <a:t>一棵非空的二叉树</a:t>
            </a:r>
            <a:r>
              <a:rPr lang="en-US" altLang="zh-CN" dirty="0">
                <a:cs typeface="+mn-ea"/>
                <a:sym typeface="+mn-lt"/>
              </a:rPr>
              <a:t>T</a:t>
            </a:r>
            <a:r>
              <a:rPr lang="zh-CN" altLang="en-US" dirty="0">
                <a:cs typeface="+mn-ea"/>
                <a:sym typeface="+mn-lt"/>
              </a:rPr>
              <a:t>：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368725" y="473213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平衡二叉树</a:t>
            </a:r>
          </a:p>
        </p:txBody>
      </p:sp>
      <p:sp>
        <p:nvSpPr>
          <p:cNvPr id="3" name="矩形 2"/>
          <p:cNvSpPr/>
          <p:nvPr/>
        </p:nvSpPr>
        <p:spPr>
          <a:xfrm>
            <a:off x="1979712" y="1613412"/>
            <a:ext cx="5598368" cy="874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cs typeface="+mn-ea"/>
                <a:sym typeface="+mn-lt"/>
              </a:rPr>
              <a:t>T</a:t>
            </a:r>
            <a:r>
              <a:rPr lang="zh-CN" altLang="en-US" dirty="0">
                <a:cs typeface="+mn-ea"/>
                <a:sym typeface="+mn-lt"/>
              </a:rPr>
              <a:t>的左子树和右子树的深度之差的绝对值不超过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；</a:t>
            </a:r>
            <a:endParaRPr lang="en-US" altLang="zh-CN" dirty="0"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/>
              <a:t>T</a:t>
            </a:r>
            <a:r>
              <a:rPr lang="zh-CN" altLang="en-US" dirty="0"/>
              <a:t>的左子树和右子树均为</a:t>
            </a:r>
            <a:r>
              <a:rPr lang="zh-CN" altLang="en-US" dirty="0">
                <a:solidFill>
                  <a:srgbClr val="FF0000"/>
                </a:solidFill>
              </a:rPr>
              <a:t>平衡二叉树</a:t>
            </a:r>
            <a:r>
              <a:rPr lang="zh-CN" altLang="en-US" dirty="0"/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438636" y="2626934"/>
            <a:ext cx="4680520" cy="8125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二叉树</a:t>
            </a:r>
            <a:r>
              <a:rPr lang="en-US" altLang="zh-CN" dirty="0"/>
              <a:t>T</a:t>
            </a:r>
            <a:r>
              <a:rPr lang="zh-CN" altLang="en-US" dirty="0"/>
              <a:t>的结点</a:t>
            </a:r>
            <a:r>
              <a:rPr lang="zh-CN" altLang="en-US" dirty="0">
                <a:solidFill>
                  <a:srgbClr val="FF0000"/>
                </a:solidFill>
              </a:rPr>
              <a:t>平衡因子</a:t>
            </a:r>
            <a:r>
              <a:rPr lang="en-US" altLang="zh-CN" dirty="0">
                <a:solidFill>
                  <a:srgbClr val="FF0000"/>
                </a:solidFill>
              </a:rPr>
              <a:t>BF</a:t>
            </a:r>
            <a:r>
              <a:rPr lang="en-US" altLang="zh-CN" dirty="0"/>
              <a:t>(Balance Factor)</a:t>
            </a:r>
            <a:r>
              <a:rPr lang="zh-CN" altLang="en-US" dirty="0"/>
              <a:t>为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左子树的深度减去右子树的深度。</a:t>
            </a:r>
          </a:p>
        </p:txBody>
      </p:sp>
      <p:sp>
        <p:nvSpPr>
          <p:cNvPr id="6" name="矩形 5"/>
          <p:cNvSpPr/>
          <p:nvPr/>
        </p:nvSpPr>
        <p:spPr>
          <a:xfrm>
            <a:off x="2339752" y="3578772"/>
            <a:ext cx="5112568" cy="417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平衡二叉树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结点的平衡因子只可能为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691680" y="2429116"/>
            <a:ext cx="2726160" cy="2212284"/>
            <a:chOff x="-386408" y="2309664"/>
            <a:chExt cx="2726160" cy="2212284"/>
          </a:xfrm>
        </p:grpSpPr>
        <p:grpSp>
          <p:nvGrpSpPr>
            <p:cNvPr id="8" name="组合 7"/>
            <p:cNvGrpSpPr/>
            <p:nvPr/>
          </p:nvGrpSpPr>
          <p:grpSpPr>
            <a:xfrm>
              <a:off x="-386408" y="2309664"/>
              <a:ext cx="2726160" cy="1918770"/>
              <a:chOff x="-261648" y="1904454"/>
              <a:chExt cx="2726160" cy="1918770"/>
            </a:xfrm>
          </p:grpSpPr>
          <p:sp>
            <p:nvSpPr>
              <p:cNvPr id="15" name="Oval 5">
                <a:extLst>
                  <a:ext uri="{FF2B5EF4-FFF2-40B4-BE49-F238E27FC236}">
                    <a16:creationId xmlns:a16="http://schemas.microsoft.com/office/drawing/2014/main" id="{BB2CD65B-9B0C-4622-8877-36A2B000C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079" y="2120870"/>
                <a:ext cx="275692" cy="275692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45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Oval 6">
                <a:extLst>
                  <a:ext uri="{FF2B5EF4-FFF2-40B4-BE49-F238E27FC236}">
                    <a16:creationId xmlns:a16="http://schemas.microsoft.com/office/drawing/2014/main" id="{53EECCD0-7C26-4EEB-9896-F056B6B93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52" y="2525471"/>
                <a:ext cx="275692" cy="275692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12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Oval 7">
                <a:extLst>
                  <a:ext uri="{FF2B5EF4-FFF2-40B4-BE49-F238E27FC236}">
                    <a16:creationId xmlns:a16="http://schemas.microsoft.com/office/drawing/2014/main" id="{E62ED184-1C3A-4B60-8E5C-800B1FBAC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136" y="2953550"/>
                <a:ext cx="293891" cy="294397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37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Oval 8">
                <a:extLst>
                  <a:ext uri="{FF2B5EF4-FFF2-40B4-BE49-F238E27FC236}">
                    <a16:creationId xmlns:a16="http://schemas.microsoft.com/office/drawing/2014/main" id="{65CF75C1-32D4-4CDC-ABAF-6BE93281F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5" y="2953550"/>
                <a:ext cx="275219" cy="275692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Line 9">
                <a:extLst>
                  <a:ext uri="{FF2B5EF4-FFF2-40B4-BE49-F238E27FC236}">
                    <a16:creationId xmlns:a16="http://schemas.microsoft.com/office/drawing/2014/main" id="{E2A9D594-0D51-40DB-81EC-4C8D968A0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0115" y="2803753"/>
                <a:ext cx="386692" cy="1497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Line 10">
                <a:extLst>
                  <a:ext uri="{FF2B5EF4-FFF2-40B4-BE49-F238E27FC236}">
                    <a16:creationId xmlns:a16="http://schemas.microsoft.com/office/drawing/2014/main" id="{CC37CA7F-B279-4E26-8832-9268DEB8E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807" y="2785053"/>
                <a:ext cx="463275" cy="1660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Line 11">
                <a:extLst>
                  <a:ext uri="{FF2B5EF4-FFF2-40B4-BE49-F238E27FC236}">
                    <a16:creationId xmlns:a16="http://schemas.microsoft.com/office/drawing/2014/main" id="{726BCE45-7AFF-4770-8D4F-BD8BE1334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8699" y="2381818"/>
                <a:ext cx="620487" cy="159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Oval 12">
                <a:extLst>
                  <a:ext uri="{FF2B5EF4-FFF2-40B4-BE49-F238E27FC236}">
                    <a16:creationId xmlns:a16="http://schemas.microsoft.com/office/drawing/2014/main" id="{C84C15CF-AEA8-44EC-AC57-1F75536DD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314" y="2509360"/>
                <a:ext cx="275692" cy="275692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78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Line 13">
                <a:extLst>
                  <a:ext uri="{FF2B5EF4-FFF2-40B4-BE49-F238E27FC236}">
                    <a16:creationId xmlns:a16="http://schemas.microsoft.com/office/drawing/2014/main" id="{EE9C64F5-C8DD-477D-ACE6-4DEBBB824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9187" y="2393890"/>
                <a:ext cx="527691" cy="1472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Oval 14">
                <a:extLst>
                  <a:ext uri="{FF2B5EF4-FFF2-40B4-BE49-F238E27FC236}">
                    <a16:creationId xmlns:a16="http://schemas.microsoft.com/office/drawing/2014/main" id="{432FF90E-B50D-4D30-B56C-E97852A7B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5999" y="3407710"/>
                <a:ext cx="293891" cy="294397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24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Line 15">
                <a:extLst>
                  <a:ext uri="{FF2B5EF4-FFF2-40B4-BE49-F238E27FC236}">
                    <a16:creationId xmlns:a16="http://schemas.microsoft.com/office/drawing/2014/main" id="{DA9B571D-3FCE-43A6-8C93-CF755EF14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4476" y="3257742"/>
                <a:ext cx="293892" cy="1497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Oval 16">
                <a:extLst>
                  <a:ext uri="{FF2B5EF4-FFF2-40B4-BE49-F238E27FC236}">
                    <a16:creationId xmlns:a16="http://schemas.microsoft.com/office/drawing/2014/main" id="{39CD4BBF-99CA-4B19-8E32-2CEFA93FC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0620" y="2944374"/>
                <a:ext cx="293892" cy="294397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99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Line 17">
                <a:extLst>
                  <a:ext uri="{FF2B5EF4-FFF2-40B4-BE49-F238E27FC236}">
                    <a16:creationId xmlns:a16="http://schemas.microsoft.com/office/drawing/2014/main" id="{FC189940-F838-446F-9730-DEFF2E2D8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426" y="2781380"/>
                <a:ext cx="358429" cy="17638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Oval 18">
                <a:extLst>
                  <a:ext uri="{FF2B5EF4-FFF2-40B4-BE49-F238E27FC236}">
                    <a16:creationId xmlns:a16="http://schemas.microsoft.com/office/drawing/2014/main" id="{49B48A07-5E29-4A04-8A32-F749DB8F9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6613" y="2960105"/>
                <a:ext cx="293893" cy="29439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61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Line 19">
                <a:extLst>
                  <a:ext uri="{FF2B5EF4-FFF2-40B4-BE49-F238E27FC236}">
                    <a16:creationId xmlns:a16="http://schemas.microsoft.com/office/drawing/2014/main" id="{04BE8D53-2F99-4AE1-BCA8-B0AC7ED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90664" y="2781380"/>
                <a:ext cx="383688" cy="17295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Oval 7">
                <a:extLst>
                  <a:ext uri="{FF2B5EF4-FFF2-40B4-BE49-F238E27FC236}">
                    <a16:creationId xmlns:a16="http://schemas.microsoft.com/office/drawing/2014/main" id="{1DF7CADD-2685-426C-BB80-738F53B3D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5160" y="3407710"/>
                <a:ext cx="293891" cy="294397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kern="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90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Line 10">
                <a:extLst>
                  <a:ext uri="{FF2B5EF4-FFF2-40B4-BE49-F238E27FC236}">
                    <a16:creationId xmlns:a16="http://schemas.microsoft.com/office/drawing/2014/main" id="{808B9A6D-A5E7-4465-A76E-434CF45AA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68752" y="3250623"/>
                <a:ext cx="355316" cy="1588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6" name="Oval 14">
                <a:extLst>
                  <a:ext uri="{FF2B5EF4-FFF2-40B4-BE49-F238E27FC236}">
                    <a16:creationId xmlns:a16="http://schemas.microsoft.com/office/drawing/2014/main" id="{1278CCB5-6460-4C06-B168-D7369EEF4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5659" y="3408754"/>
                <a:ext cx="293891" cy="294397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53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Line 15">
                <a:extLst>
                  <a:ext uri="{FF2B5EF4-FFF2-40B4-BE49-F238E27FC236}">
                    <a16:creationId xmlns:a16="http://schemas.microsoft.com/office/drawing/2014/main" id="{337CD5B5-3B34-4670-8923-4FEAE2C27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39474" y="3264874"/>
                <a:ext cx="251188" cy="1426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1382426" y="1904454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-261648" y="2895542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322598" y="3421610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1298027" y="3439464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039670" y="3453892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093151" y="2890941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1571241" y="2901159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1949550" y="2900917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2004895" y="2458329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727879" y="2464458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-1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54387" y="4183394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平衡二叉树示意图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271045" y="2114095"/>
            <a:ext cx="2837922" cy="2868134"/>
            <a:chOff x="5949594" y="1863156"/>
            <a:chExt cx="2837922" cy="2868134"/>
          </a:xfrm>
        </p:grpSpPr>
        <p:grpSp>
          <p:nvGrpSpPr>
            <p:cNvPr id="12" name="组合 11"/>
            <p:cNvGrpSpPr/>
            <p:nvPr/>
          </p:nvGrpSpPr>
          <p:grpSpPr>
            <a:xfrm>
              <a:off x="5949594" y="1863156"/>
              <a:ext cx="2837922" cy="2515676"/>
              <a:chOff x="5949594" y="1863156"/>
              <a:chExt cx="2837922" cy="2515676"/>
            </a:xfrm>
          </p:grpSpPr>
          <p:sp>
            <p:nvSpPr>
              <p:cNvPr id="48" name="Oval 5">
                <a:extLst>
                  <a:ext uri="{FF2B5EF4-FFF2-40B4-BE49-F238E27FC236}">
                    <a16:creationId xmlns:a16="http://schemas.microsoft.com/office/drawing/2014/main" id="{BB2CD65B-9B0C-4622-8877-36A2B000C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448" y="1938817"/>
                <a:ext cx="275692" cy="275692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45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Oval 6">
                <a:extLst>
                  <a:ext uri="{FF2B5EF4-FFF2-40B4-BE49-F238E27FC236}">
                    <a16:creationId xmlns:a16="http://schemas.microsoft.com/office/drawing/2014/main" id="{53EECCD0-7C26-4EEB-9896-F056B6B93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8621" y="2343418"/>
                <a:ext cx="275692" cy="275692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12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Oval 7">
                <a:extLst>
                  <a:ext uri="{FF2B5EF4-FFF2-40B4-BE49-F238E27FC236}">
                    <a16:creationId xmlns:a16="http://schemas.microsoft.com/office/drawing/2014/main" id="{E62ED184-1C3A-4B60-8E5C-800B1FBAC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4505" y="2771497"/>
                <a:ext cx="293891" cy="294397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37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2" name="Oval 8">
                <a:extLst>
                  <a:ext uri="{FF2B5EF4-FFF2-40B4-BE49-F238E27FC236}">
                    <a16:creationId xmlns:a16="http://schemas.microsoft.com/office/drawing/2014/main" id="{65CF75C1-32D4-4CDC-ABAF-6BE93281F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9594" y="2771497"/>
                <a:ext cx="275219" cy="275692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Line 9">
                <a:extLst>
                  <a:ext uri="{FF2B5EF4-FFF2-40B4-BE49-F238E27FC236}">
                    <a16:creationId xmlns:a16="http://schemas.microsoft.com/office/drawing/2014/main" id="{E2A9D594-0D51-40DB-81EC-4C8D968A0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01484" y="2621700"/>
                <a:ext cx="386692" cy="14979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4" name="Line 10">
                <a:extLst>
                  <a:ext uri="{FF2B5EF4-FFF2-40B4-BE49-F238E27FC236}">
                    <a16:creationId xmlns:a16="http://schemas.microsoft.com/office/drawing/2014/main" id="{CC37CA7F-B279-4E26-8832-9268DEB8E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88176" y="2603000"/>
                <a:ext cx="463275" cy="1660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5" name="Line 11">
                <a:extLst>
                  <a:ext uri="{FF2B5EF4-FFF2-40B4-BE49-F238E27FC236}">
                    <a16:creationId xmlns:a16="http://schemas.microsoft.com/office/drawing/2014/main" id="{726BCE45-7AFF-4770-8D4F-BD8BE1334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90068" y="2199765"/>
                <a:ext cx="620487" cy="15935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6" name="Oval 12">
                <a:extLst>
                  <a:ext uri="{FF2B5EF4-FFF2-40B4-BE49-F238E27FC236}">
                    <a16:creationId xmlns:a16="http://schemas.microsoft.com/office/drawing/2014/main" id="{C84C15CF-AEA8-44EC-AC57-1F75536DD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90683" y="2327307"/>
                <a:ext cx="275692" cy="275692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53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" name="Line 13">
                <a:extLst>
                  <a:ext uri="{FF2B5EF4-FFF2-40B4-BE49-F238E27FC236}">
                    <a16:creationId xmlns:a16="http://schemas.microsoft.com/office/drawing/2014/main" id="{EE9C64F5-C8DD-477D-ACE6-4DEBBB824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10556" y="2211837"/>
                <a:ext cx="527691" cy="1472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8" name="Oval 14">
                <a:extLst>
                  <a:ext uri="{FF2B5EF4-FFF2-40B4-BE49-F238E27FC236}">
                    <a16:creationId xmlns:a16="http://schemas.microsoft.com/office/drawing/2014/main" id="{432FF90E-B50D-4D30-B56C-E97852A7B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17368" y="3225657"/>
                <a:ext cx="293891" cy="294397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24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Line 15">
                <a:extLst>
                  <a:ext uri="{FF2B5EF4-FFF2-40B4-BE49-F238E27FC236}">
                    <a16:creationId xmlns:a16="http://schemas.microsoft.com/office/drawing/2014/main" id="{DA9B571D-3FCE-43A6-8C93-CF755EF14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35845" y="3075689"/>
                <a:ext cx="293892" cy="14979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0" name="Oval 16">
                <a:extLst>
                  <a:ext uri="{FF2B5EF4-FFF2-40B4-BE49-F238E27FC236}">
                    <a16:creationId xmlns:a16="http://schemas.microsoft.com/office/drawing/2014/main" id="{39CD4BBF-99CA-4B19-8E32-2CEFA93FC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1989" y="2762321"/>
                <a:ext cx="293892" cy="294397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99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Line 17">
                <a:extLst>
                  <a:ext uri="{FF2B5EF4-FFF2-40B4-BE49-F238E27FC236}">
                    <a16:creationId xmlns:a16="http://schemas.microsoft.com/office/drawing/2014/main" id="{FC189940-F838-446F-9730-DEFF2E2D8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51795" y="2599327"/>
                <a:ext cx="358429" cy="17638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2" name="Oval 18">
                <a:extLst>
                  <a:ext uri="{FF2B5EF4-FFF2-40B4-BE49-F238E27FC236}">
                    <a16:creationId xmlns:a16="http://schemas.microsoft.com/office/drawing/2014/main" id="{49B48A07-5E29-4A04-8A32-F749DB8F9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9481" y="3225483"/>
                <a:ext cx="293893" cy="294398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61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Line 19">
                <a:extLst>
                  <a:ext uri="{FF2B5EF4-FFF2-40B4-BE49-F238E27FC236}">
                    <a16:creationId xmlns:a16="http://schemas.microsoft.com/office/drawing/2014/main" id="{04BE8D53-2F99-4AE1-BCA8-B0AC7ED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43532" y="3046758"/>
                <a:ext cx="383688" cy="17295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4" name="Oval 7">
                <a:extLst>
                  <a:ext uri="{FF2B5EF4-FFF2-40B4-BE49-F238E27FC236}">
                    <a16:creationId xmlns:a16="http://schemas.microsoft.com/office/drawing/2014/main" id="{1DF7CADD-2685-426C-BB80-738F53B3D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8256" y="3613359"/>
                <a:ext cx="293891" cy="294397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kern="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90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Line 10">
                <a:extLst>
                  <a:ext uri="{FF2B5EF4-FFF2-40B4-BE49-F238E27FC236}">
                    <a16:creationId xmlns:a16="http://schemas.microsoft.com/office/drawing/2014/main" id="{808B9A6D-A5E7-4465-A76E-434CF45AA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36427" y="3522365"/>
                <a:ext cx="293891" cy="1588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6" name="Oval 14">
                <a:extLst>
                  <a:ext uri="{FF2B5EF4-FFF2-40B4-BE49-F238E27FC236}">
                    <a16:creationId xmlns:a16="http://schemas.microsoft.com/office/drawing/2014/main" id="{1278CCB5-6460-4C06-B168-D7369EEF4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78315" y="4039061"/>
                <a:ext cx="293891" cy="294397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600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78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Line 15">
                <a:extLst>
                  <a:ext uri="{FF2B5EF4-FFF2-40B4-BE49-F238E27FC236}">
                    <a16:creationId xmlns:a16="http://schemas.microsoft.com/office/drawing/2014/main" id="{337CD5B5-3B34-4670-8923-4FEAE2C27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82334" y="3900878"/>
                <a:ext cx="362867" cy="15886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7318524" y="1863156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-2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7938974" y="225762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-4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7974335" y="3152368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-2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6653152" y="2280469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-1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7077525" y="2724677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8357590" y="3602688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+1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7945119" y="4009500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8354138" y="2716835"/>
                <a:ext cx="4299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+3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6790956" y="3205202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6207786" y="2716835"/>
                <a:ext cx="300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kern="0" dirty="0">
                    <a:solidFill>
                      <a:srgbClr val="FF0000"/>
                    </a:solidFill>
                    <a:cs typeface="+mn-ea"/>
                    <a:sym typeface="+mn-lt"/>
                  </a:rPr>
                  <a:t>0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矩形 78"/>
            <p:cNvSpPr/>
            <p:nvPr/>
          </p:nvSpPr>
          <p:spPr>
            <a:xfrm>
              <a:off x="6853493" y="4392736"/>
              <a:ext cx="182614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dirty="0"/>
                <a:t>平衡二叉树示意图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1689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24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2051720" y="970470"/>
            <a:ext cx="6435453" cy="145270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基本思想：</a:t>
            </a:r>
            <a:r>
              <a:rPr lang="zh-CN" altLang="en-US" sz="1600" dirty="0"/>
              <a:t>根据关键字序列，对每一个关键字</a:t>
            </a:r>
            <a:r>
              <a:rPr lang="en-US" altLang="zh-CN" sz="1600" dirty="0"/>
              <a:t>K</a:t>
            </a:r>
            <a:r>
              <a:rPr lang="zh-CN" altLang="en-US" sz="1600" dirty="0"/>
              <a:t>，逐个在平衡二叉排序树</a:t>
            </a:r>
            <a:r>
              <a:rPr lang="en-US" altLang="zh-CN" sz="1600" dirty="0"/>
              <a:t>T</a:t>
            </a:r>
            <a:r>
              <a:rPr lang="zh-CN" altLang="en-US" sz="1600" dirty="0"/>
              <a:t>上查找，在失败处插入该关键字</a:t>
            </a:r>
            <a:r>
              <a:rPr lang="en-US" altLang="zh-CN" sz="1600" dirty="0"/>
              <a:t>K</a:t>
            </a:r>
            <a:r>
              <a:rPr lang="zh-CN" altLang="en-US" sz="1600" dirty="0"/>
              <a:t>；如果</a:t>
            </a:r>
            <a:r>
              <a:rPr lang="en-US" altLang="zh-CN" sz="1600" dirty="0"/>
              <a:t>T</a:t>
            </a:r>
            <a:r>
              <a:rPr lang="zh-CN" altLang="en-US" sz="1600" dirty="0"/>
              <a:t>失去平衡，对最小不平衡子树进行平衡化处理。</a:t>
            </a:r>
            <a:endParaRPr lang="en-US" altLang="zh-CN" sz="1600" dirty="0"/>
          </a:p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核心问题：</a:t>
            </a:r>
            <a:r>
              <a:rPr lang="zh-CN" altLang="en-US" dirty="0">
                <a:cs typeface="+mn-ea"/>
                <a:sym typeface="+mn-lt"/>
              </a:rPr>
              <a:t>①</a:t>
            </a:r>
            <a:r>
              <a:rPr lang="zh-CN" altLang="en-US" sz="1600" dirty="0">
                <a:cs typeface="+mn-ea"/>
                <a:sym typeface="+mn-lt"/>
              </a:rPr>
              <a:t>什么是最小不平衡子树；②平衡化处理的方法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728765" y="632482"/>
            <a:ext cx="3789222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平衡二叉排序树“创建”算法</a:t>
            </a:r>
          </a:p>
        </p:txBody>
      </p:sp>
      <p:sp>
        <p:nvSpPr>
          <p:cNvPr id="145" name="Oval 5">
            <a:extLst>
              <a:ext uri="{FF2B5EF4-FFF2-40B4-BE49-F238E27FC236}">
                <a16:creationId xmlns:a16="http://schemas.microsoft.com/office/drawing/2014/main" id="{BB2CD65B-9B0C-4622-8877-36A2B000C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525" y="3178123"/>
            <a:ext cx="275692" cy="275692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45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6" name="Oval 6">
            <a:extLst>
              <a:ext uri="{FF2B5EF4-FFF2-40B4-BE49-F238E27FC236}">
                <a16:creationId xmlns:a16="http://schemas.microsoft.com/office/drawing/2014/main" id="{53EECCD0-7C26-4EEB-9896-F056B6B93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8698" y="3582724"/>
            <a:ext cx="275692" cy="275692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12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" name="Oval 7">
            <a:extLst>
              <a:ext uri="{FF2B5EF4-FFF2-40B4-BE49-F238E27FC236}">
                <a16:creationId xmlns:a16="http://schemas.microsoft.com/office/drawing/2014/main" id="{E62ED184-1C3A-4B60-8E5C-800B1FBAC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582" y="4010803"/>
            <a:ext cx="293891" cy="294397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37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0" name="Line 10">
            <a:extLst>
              <a:ext uri="{FF2B5EF4-FFF2-40B4-BE49-F238E27FC236}">
                <a16:creationId xmlns:a16="http://schemas.microsoft.com/office/drawing/2014/main" id="{CC37CA7F-B279-4E26-8832-9268DEB8E2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8253" y="3842306"/>
            <a:ext cx="463275" cy="16607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1" name="Line 11">
            <a:extLst>
              <a:ext uri="{FF2B5EF4-FFF2-40B4-BE49-F238E27FC236}">
                <a16:creationId xmlns:a16="http://schemas.microsoft.com/office/drawing/2014/main" id="{726BCE45-7AFF-4770-8D4F-BD8BE13342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0145" y="3439071"/>
            <a:ext cx="620487" cy="15935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2" name="Oval 12">
            <a:extLst>
              <a:ext uri="{FF2B5EF4-FFF2-40B4-BE49-F238E27FC236}">
                <a16:creationId xmlns:a16="http://schemas.microsoft.com/office/drawing/2014/main" id="{C84C15CF-AEA8-44EC-AC57-1F75536DD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760" y="3566613"/>
            <a:ext cx="275692" cy="275692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53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" name="Line 13">
            <a:extLst>
              <a:ext uri="{FF2B5EF4-FFF2-40B4-BE49-F238E27FC236}">
                <a16:creationId xmlns:a16="http://schemas.microsoft.com/office/drawing/2014/main" id="{EE9C64F5-C8DD-477D-ACE6-4DEBBB824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633" y="3451143"/>
            <a:ext cx="527691" cy="14728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4" name="Oval 14">
            <a:extLst>
              <a:ext uri="{FF2B5EF4-FFF2-40B4-BE49-F238E27FC236}">
                <a16:creationId xmlns:a16="http://schemas.microsoft.com/office/drawing/2014/main" id="{432FF90E-B50D-4D30-B56C-E97852A7B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445" y="4464963"/>
            <a:ext cx="293891" cy="294397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24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5" name="Line 15">
            <a:extLst>
              <a:ext uri="{FF2B5EF4-FFF2-40B4-BE49-F238E27FC236}">
                <a16:creationId xmlns:a16="http://schemas.microsoft.com/office/drawing/2014/main" id="{DA9B571D-3FCE-43A6-8C93-CF755EF144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25922" y="4314995"/>
            <a:ext cx="293892" cy="149794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1FE1FBD-54F7-4935-A27F-CD0F9BE60683}"/>
              </a:ext>
            </a:extLst>
          </p:cNvPr>
          <p:cNvSpPr txBox="1"/>
          <p:nvPr/>
        </p:nvSpPr>
        <p:spPr>
          <a:xfrm>
            <a:off x="2413385" y="3150658"/>
            <a:ext cx="347453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</a:rPr>
              <a:t>45  12  53  37  24  1  99  61  90  78  </a:t>
            </a:r>
            <a:endParaRPr lang="zh-CN" altLang="en-US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CC231A92-61D8-47CA-B971-908E071C9612}"/>
              </a:ext>
            </a:extLst>
          </p:cNvPr>
          <p:cNvSpPr/>
          <p:nvPr/>
        </p:nvSpPr>
        <p:spPr>
          <a:xfrm rot="10800000">
            <a:off x="2585884" y="3513048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BAC1410C-A7A3-4EDC-9924-55F1A36F4ED0}"/>
              </a:ext>
            </a:extLst>
          </p:cNvPr>
          <p:cNvSpPr/>
          <p:nvPr/>
        </p:nvSpPr>
        <p:spPr>
          <a:xfrm rot="10800000">
            <a:off x="2925778" y="3509098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140064D1-9B51-4679-BB25-3B44756A82C7}"/>
              </a:ext>
            </a:extLst>
          </p:cNvPr>
          <p:cNvSpPr/>
          <p:nvPr/>
        </p:nvSpPr>
        <p:spPr>
          <a:xfrm rot="10800000">
            <a:off x="3287160" y="3516341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箭头: 下 54">
            <a:extLst>
              <a:ext uri="{FF2B5EF4-FFF2-40B4-BE49-F238E27FC236}">
                <a16:creationId xmlns:a16="http://schemas.microsoft.com/office/drawing/2014/main" id="{A5C1DDA1-C2E1-4EFE-AE94-1178439FE884}"/>
              </a:ext>
            </a:extLst>
          </p:cNvPr>
          <p:cNvSpPr/>
          <p:nvPr/>
        </p:nvSpPr>
        <p:spPr>
          <a:xfrm rot="10800000">
            <a:off x="3617700" y="3524878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箭头: 下 55">
            <a:extLst>
              <a:ext uri="{FF2B5EF4-FFF2-40B4-BE49-F238E27FC236}">
                <a16:creationId xmlns:a16="http://schemas.microsoft.com/office/drawing/2014/main" id="{4B3D14E6-DFCF-4E93-8006-8D71EE78A314}"/>
              </a:ext>
            </a:extLst>
          </p:cNvPr>
          <p:cNvSpPr/>
          <p:nvPr/>
        </p:nvSpPr>
        <p:spPr>
          <a:xfrm rot="10800000">
            <a:off x="3937692" y="3520655"/>
            <a:ext cx="76696" cy="17175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31863" y="2310964"/>
            <a:ext cx="5952270" cy="7412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最小不平衡子树：</a:t>
            </a:r>
            <a:r>
              <a:rPr lang="zh-CN" altLang="en-US" sz="1600" dirty="0"/>
              <a:t>从插入结点</a:t>
            </a:r>
            <a:r>
              <a:rPr lang="en-US" altLang="zh-CN" sz="1600" dirty="0"/>
              <a:t>k</a:t>
            </a:r>
            <a:r>
              <a:rPr lang="zh-CN" altLang="en-US" sz="1600" dirty="0"/>
              <a:t>到二叉平衡树</a:t>
            </a:r>
            <a:r>
              <a:rPr lang="en-US" altLang="zh-CN" sz="1600" dirty="0"/>
              <a:t>T</a:t>
            </a:r>
            <a:r>
              <a:rPr lang="zh-CN" altLang="en-US" sz="1600" dirty="0"/>
              <a:t>的根之路径上，</a:t>
            </a:r>
            <a:endParaRPr lang="en-US" altLang="zh-CN" sz="1600" dirty="0"/>
          </a:p>
          <a:p>
            <a:pPr>
              <a:lnSpc>
                <a:spcPct val="130000"/>
              </a:lnSpc>
            </a:pPr>
            <a:r>
              <a:rPr lang="zh-CN" altLang="en-US" sz="1600" dirty="0"/>
              <a:t>距离结点</a:t>
            </a:r>
            <a:r>
              <a:rPr lang="en-US" altLang="zh-CN" sz="1600" dirty="0"/>
              <a:t>k</a:t>
            </a:r>
            <a:r>
              <a:rPr lang="zh-CN" altLang="en-US" sz="1600" dirty="0"/>
              <a:t>最近的、平衡因子绝对值</a:t>
            </a:r>
            <a:r>
              <a:rPr lang="en-US" altLang="zh-CN" sz="1600" dirty="0"/>
              <a:t>&gt;1</a:t>
            </a:r>
            <a:r>
              <a:rPr lang="zh-CN" altLang="en-US" sz="1600" dirty="0"/>
              <a:t>的结点为根的子树。</a:t>
            </a:r>
          </a:p>
        </p:txBody>
      </p:sp>
      <p:cxnSp>
        <p:nvCxnSpPr>
          <p:cNvPr id="6" name="直接箭头连接符 5"/>
          <p:cNvCxnSpPr>
            <a:endCxn id="146" idx="1"/>
          </p:cNvCxnSpPr>
          <p:nvPr/>
        </p:nvCxnSpPr>
        <p:spPr>
          <a:xfrm>
            <a:off x="3363856" y="2643758"/>
            <a:ext cx="2455216" cy="979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885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 animBg="1"/>
      <p:bldP spid="147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51" grpId="0" animBg="1"/>
      <p:bldP spid="5" grpId="0" animBg="1"/>
      <p:bldP spid="5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25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1730976" y="1051875"/>
            <a:ext cx="7053729" cy="8125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对于最小不平衡二叉树，可以根据导致失去平衡的插入位置，分为</a:t>
            </a:r>
            <a:r>
              <a:rPr lang="en-US" altLang="zh-CN" dirty="0">
                <a:cs typeface="+mn-ea"/>
                <a:sym typeface="+mn-lt"/>
              </a:rPr>
              <a:t>LL</a:t>
            </a:r>
            <a:r>
              <a:rPr lang="zh-CN" altLang="en-US" dirty="0">
                <a:cs typeface="+mn-ea"/>
                <a:sym typeface="+mn-lt"/>
              </a:rPr>
              <a:t>型，</a:t>
            </a:r>
            <a:r>
              <a:rPr lang="en-US" altLang="zh-CN" dirty="0">
                <a:cs typeface="+mn-ea"/>
                <a:sym typeface="+mn-lt"/>
              </a:rPr>
              <a:t>RR</a:t>
            </a:r>
            <a:r>
              <a:rPr lang="zh-CN" altLang="en-US" dirty="0">
                <a:cs typeface="+mn-ea"/>
                <a:sym typeface="+mn-lt"/>
              </a:rPr>
              <a:t>型、</a:t>
            </a:r>
            <a:r>
              <a:rPr lang="en-US" altLang="zh-CN" dirty="0">
                <a:cs typeface="+mn-ea"/>
                <a:sym typeface="+mn-lt"/>
              </a:rPr>
              <a:t>LR</a:t>
            </a:r>
            <a:r>
              <a:rPr lang="zh-CN" altLang="en-US" dirty="0">
                <a:cs typeface="+mn-ea"/>
                <a:sym typeface="+mn-lt"/>
              </a:rPr>
              <a:t>型和</a:t>
            </a:r>
            <a:r>
              <a:rPr lang="en-US" altLang="zh-CN" dirty="0">
                <a:cs typeface="+mn-ea"/>
                <a:sym typeface="+mn-lt"/>
              </a:rPr>
              <a:t>RL</a:t>
            </a:r>
            <a:r>
              <a:rPr lang="zh-CN" altLang="en-US" dirty="0">
                <a:cs typeface="+mn-ea"/>
                <a:sym typeface="+mn-lt"/>
              </a:rPr>
              <a:t>型</a:t>
            </a: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种情况，并分别进行平衡化处理。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728765" y="632482"/>
            <a:ext cx="3789222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平衡化方法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1728765" y="1785740"/>
            <a:ext cx="749435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LL</a:t>
            </a:r>
            <a:r>
              <a:rPr lang="zh-CN" altLang="en-US" dirty="0">
                <a:solidFill>
                  <a:srgbClr val="FF0000"/>
                </a:solidFill>
              </a:rPr>
              <a:t>型：</a:t>
            </a:r>
            <a:r>
              <a:rPr lang="zh-CN" altLang="en-US" sz="1600" dirty="0"/>
              <a:t>插入点是最小不平衡子树的</a:t>
            </a:r>
            <a:r>
              <a:rPr lang="zh-CN" altLang="en-US" sz="1600" dirty="0">
                <a:solidFill>
                  <a:srgbClr val="FF0000"/>
                </a:solidFill>
              </a:rPr>
              <a:t>左子树的左子树</a:t>
            </a:r>
            <a:r>
              <a:rPr lang="zh-CN" altLang="en-US" sz="1600" dirty="0"/>
              <a:t>，处理的方法是“</a:t>
            </a:r>
            <a:r>
              <a:rPr lang="zh-CN" altLang="en-US" sz="1600" dirty="0">
                <a:solidFill>
                  <a:srgbClr val="FF0000"/>
                </a:solidFill>
              </a:rPr>
              <a:t>单向右旋</a:t>
            </a:r>
            <a:r>
              <a:rPr lang="zh-CN" altLang="en-US" sz="1600" dirty="0"/>
              <a:t>”</a:t>
            </a:r>
          </a:p>
        </p:txBody>
      </p:sp>
      <p:sp>
        <p:nvSpPr>
          <p:cNvPr id="26" name="Oval 3">
            <a:extLst>
              <a:ext uri="{FF2B5EF4-FFF2-40B4-BE49-F238E27FC236}">
                <a16:creationId xmlns:a16="http://schemas.microsoft.com/office/drawing/2014/main" id="{35159F18-0AF4-4B61-A864-FB08C9CAB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084" y="2954950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endParaRPr kumimoji="0" lang="en-US" altLang="zh-CN" sz="24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Oval 4">
            <a:extLst>
              <a:ext uri="{FF2B5EF4-FFF2-40B4-BE49-F238E27FC236}">
                <a16:creationId xmlns:a16="http://schemas.microsoft.com/office/drawing/2014/main" id="{EFBFF83B-6A07-45C3-B301-BA0BECB5B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1884" y="2248513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28" name="Line 5">
            <a:extLst>
              <a:ext uri="{FF2B5EF4-FFF2-40B4-BE49-F238E27FC236}">
                <a16:creationId xmlns:a16="http://schemas.microsoft.com/office/drawing/2014/main" id="{882A7F70-026F-49EB-AA53-CA55C5796C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9646" y="2629513"/>
            <a:ext cx="274638" cy="3254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Line 6">
            <a:extLst>
              <a:ext uri="{FF2B5EF4-FFF2-40B4-BE49-F238E27FC236}">
                <a16:creationId xmlns:a16="http://schemas.microsoft.com/office/drawing/2014/main" id="{9C207015-8E5E-45DC-B687-7292573CF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484" y="2629513"/>
            <a:ext cx="585787" cy="7572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Text Box 7">
            <a:extLst>
              <a:ext uri="{FF2B5EF4-FFF2-40B4-BE49-F238E27FC236}">
                <a16:creationId xmlns:a16="http://schemas.microsoft.com/office/drawing/2014/main" id="{BE1B1B43-0094-4CCE-B812-59D25E754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9084" y="2324713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20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98175DB4-34D2-48BB-9854-06C6222D5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009" y="3078775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20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31515CAD-D355-48E4-894D-62B615B8D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021" y="3602650"/>
            <a:ext cx="431800" cy="8651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20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6863D80F-7992-447B-BCB9-B2644B57C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646" y="3602650"/>
            <a:ext cx="431800" cy="8651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20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</a:t>
            </a: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598C4750-5C7F-41A8-A1CC-8CEE86A27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346" y="3313725"/>
            <a:ext cx="431800" cy="8651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0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</a:t>
            </a:r>
          </a:p>
        </p:txBody>
      </p:sp>
      <p:sp>
        <p:nvSpPr>
          <p:cNvPr id="35" name="Line 12">
            <a:extLst>
              <a:ext uri="{FF2B5EF4-FFF2-40B4-BE49-F238E27FC236}">
                <a16:creationId xmlns:a16="http://schemas.microsoft.com/office/drawing/2014/main" id="{23373055-8F41-488D-9A3A-7433737A27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93384" y="3315313"/>
            <a:ext cx="360362" cy="2873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Line 13">
            <a:extLst>
              <a:ext uri="{FF2B5EF4-FFF2-40B4-BE49-F238E27FC236}">
                <a16:creationId xmlns:a16="http://schemas.microsoft.com/office/drawing/2014/main" id="{EC937E8A-EE88-4C5C-AA69-715B7193D5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209" y="3315313"/>
            <a:ext cx="287337" cy="287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Line 14">
            <a:extLst>
              <a:ext uri="{FF2B5EF4-FFF2-40B4-BE49-F238E27FC236}">
                <a16:creationId xmlns:a16="http://schemas.microsoft.com/office/drawing/2014/main" id="{8B8DE8DF-698B-42A2-AB7D-E5791F904D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309" y="3386750"/>
            <a:ext cx="1296987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38" name="Text Box 15">
            <a:extLst>
              <a:ext uri="{FF2B5EF4-FFF2-40B4-BE49-F238E27FC236}">
                <a16:creationId xmlns:a16="http://schemas.microsoft.com/office/drawing/2014/main" id="{D7FE133A-DA6C-4FBC-8F1C-F54D2657F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7209" y="2773975"/>
            <a:ext cx="10810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右旋</a:t>
            </a: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id="{B46AB7D1-D48E-4C8D-885C-C9515DC0B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021" y="4467838"/>
            <a:ext cx="431800" cy="287337"/>
          </a:xfrm>
          <a:prstGeom prst="rect">
            <a:avLst/>
          </a:prstGeom>
          <a:solidFill>
            <a:srgbClr val="00E4A8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Text Box 17">
            <a:extLst>
              <a:ext uri="{FF2B5EF4-FFF2-40B4-BE49-F238E27FC236}">
                <a16:creationId xmlns:a16="http://schemas.microsoft.com/office/drawing/2014/main" id="{BF49C104-83E4-4D32-A4AC-491924E7A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471" y="2332650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20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 Box 18">
            <a:extLst>
              <a:ext uri="{FF2B5EF4-FFF2-40B4-BE49-F238E27FC236}">
                <a16:creationId xmlns:a16="http://schemas.microsoft.com/office/drawing/2014/main" id="{FEBA17D6-E98C-42A2-AC7E-FF9A62164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396" y="3086713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20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Oval 19">
            <a:extLst>
              <a:ext uri="{FF2B5EF4-FFF2-40B4-BE49-F238E27FC236}">
                <a16:creationId xmlns:a16="http://schemas.microsoft.com/office/drawing/2014/main" id="{2A5EE4B1-CF7C-46E1-B4F3-C36BE31C0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693" y="3098572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24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Oval 20">
            <a:extLst>
              <a:ext uri="{FF2B5EF4-FFF2-40B4-BE49-F238E27FC236}">
                <a16:creationId xmlns:a16="http://schemas.microsoft.com/office/drawing/2014/main" id="{EA20C5E2-67E7-474E-818D-70360B6EA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0430" y="2246084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44" name="Line 21">
            <a:extLst>
              <a:ext uri="{FF2B5EF4-FFF2-40B4-BE49-F238E27FC236}">
                <a16:creationId xmlns:a16="http://schemas.microsoft.com/office/drawing/2014/main" id="{54937866-8FAB-4575-B5D3-C5F17C6B4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57830" y="2628672"/>
            <a:ext cx="563563" cy="830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Line 22">
            <a:extLst>
              <a:ext uri="{FF2B5EF4-FFF2-40B4-BE49-F238E27FC236}">
                <a16:creationId xmlns:a16="http://schemas.microsoft.com/office/drawing/2014/main" id="{D4A82261-79DC-4EF7-BBD0-D75F5A533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9030" y="2627084"/>
            <a:ext cx="441325" cy="46618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D1015FC0-E276-4444-8FEA-7C96939D3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7630" y="2322284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20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Text Box 24">
            <a:extLst>
              <a:ext uri="{FF2B5EF4-FFF2-40B4-BE49-F238E27FC236}">
                <a16:creationId xmlns:a16="http://schemas.microsoft.com/office/drawing/2014/main" id="{A0B3B792-9188-4FAF-86F9-97C1DF251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618" y="3222397"/>
            <a:ext cx="304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20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8214721D-CDBA-4C0F-974C-E369B204C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930" y="3458934"/>
            <a:ext cx="431800" cy="8651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20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49" name="Rectangle 26">
            <a:extLst>
              <a:ext uri="{FF2B5EF4-FFF2-40B4-BE49-F238E27FC236}">
                <a16:creationId xmlns:a16="http://schemas.microsoft.com/office/drawing/2014/main" id="{03F4A2D7-0C11-441F-993B-C5A6D6FE3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6255" y="3746272"/>
            <a:ext cx="431800" cy="8651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20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</a:t>
            </a:r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F776EC1A-3585-492C-8EA2-B3640803D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093" y="3744684"/>
            <a:ext cx="431800" cy="8651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20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</a:t>
            </a:r>
          </a:p>
        </p:txBody>
      </p:sp>
      <p:sp>
        <p:nvSpPr>
          <p:cNvPr id="57" name="Line 28">
            <a:extLst>
              <a:ext uri="{FF2B5EF4-FFF2-40B4-BE49-F238E27FC236}">
                <a16:creationId xmlns:a16="http://schemas.microsoft.com/office/drawing/2014/main" id="{196C2B9C-7CCA-4E7F-BF79-4CE2B3A073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9993" y="3458934"/>
            <a:ext cx="360362" cy="2873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Line 29">
            <a:extLst>
              <a:ext uri="{FF2B5EF4-FFF2-40B4-BE49-F238E27FC236}">
                <a16:creationId xmlns:a16="http://schemas.microsoft.com/office/drawing/2014/main" id="{DED4EF1B-EC3A-45C6-94D5-A2E39371C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4818" y="3458934"/>
            <a:ext cx="287337" cy="2873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9" name="Rectangle 30">
            <a:extLst>
              <a:ext uri="{FF2B5EF4-FFF2-40B4-BE49-F238E27FC236}">
                <a16:creationId xmlns:a16="http://schemas.microsoft.com/office/drawing/2014/main" id="{D898A9F9-2387-4A5B-B043-203E6C89C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930" y="4324122"/>
            <a:ext cx="431800" cy="288925"/>
          </a:xfrm>
          <a:prstGeom prst="rect">
            <a:avLst/>
          </a:prstGeom>
          <a:solidFill>
            <a:srgbClr val="00E4A8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60" name="Group 31">
            <a:extLst>
              <a:ext uri="{FF2B5EF4-FFF2-40B4-BE49-F238E27FC236}">
                <a16:creationId xmlns:a16="http://schemas.microsoft.com/office/drawing/2014/main" id="{510B1FDE-3144-4858-BAD6-D4710A0BBAE7}"/>
              </a:ext>
            </a:extLst>
          </p:cNvPr>
          <p:cNvGrpSpPr>
            <a:grpSpLocks/>
          </p:cNvGrpSpPr>
          <p:nvPr/>
        </p:nvGrpSpPr>
        <p:grpSpPr bwMode="auto">
          <a:xfrm>
            <a:off x="3477709" y="3315313"/>
            <a:ext cx="647700" cy="863600"/>
            <a:chOff x="1882" y="3521"/>
            <a:chExt cx="408" cy="499"/>
          </a:xfrm>
        </p:grpSpPr>
        <p:sp>
          <p:nvSpPr>
            <p:cNvPr id="61" name="Line 32">
              <a:extLst>
                <a:ext uri="{FF2B5EF4-FFF2-40B4-BE49-F238E27FC236}">
                  <a16:creationId xmlns:a16="http://schemas.microsoft.com/office/drawing/2014/main" id="{959CEF95-F937-4601-BC2E-1A07C053D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Line 33">
              <a:extLst>
                <a:ext uri="{FF2B5EF4-FFF2-40B4-BE49-F238E27FC236}">
                  <a16:creationId xmlns:a16="http://schemas.microsoft.com/office/drawing/2014/main" id="{F2A66356-BD60-4845-B593-6CC5D0F02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3" name="Line 34">
              <a:extLst>
                <a:ext uri="{FF2B5EF4-FFF2-40B4-BE49-F238E27FC236}">
                  <a16:creationId xmlns:a16="http://schemas.microsoft.com/office/drawing/2014/main" id="{CF7D43F0-A960-4F13-9A04-5F588111D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4" name="Line 35">
              <a:extLst>
                <a:ext uri="{FF2B5EF4-FFF2-40B4-BE49-F238E27FC236}">
                  <a16:creationId xmlns:a16="http://schemas.microsoft.com/office/drawing/2014/main" id="{847278D8-44FE-457F-AFC7-55D7FA3E4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884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Text Box 36">
              <a:extLst>
                <a:ext uri="{FF2B5EF4-FFF2-40B4-BE49-F238E27FC236}">
                  <a16:creationId xmlns:a16="http://schemas.microsoft.com/office/drawing/2014/main" id="{CE9E7EA3-C8BD-4563-AAAA-2AD04B257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40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h-1</a:t>
              </a:r>
            </a:p>
          </p:txBody>
        </p:sp>
      </p:grpSp>
      <p:grpSp>
        <p:nvGrpSpPr>
          <p:cNvPr id="66" name="Group 37">
            <a:extLst>
              <a:ext uri="{FF2B5EF4-FFF2-40B4-BE49-F238E27FC236}">
                <a16:creationId xmlns:a16="http://schemas.microsoft.com/office/drawing/2014/main" id="{9CCE3032-6C92-461E-B023-4DDFB1653130}"/>
              </a:ext>
            </a:extLst>
          </p:cNvPr>
          <p:cNvGrpSpPr>
            <a:grpSpLocks/>
          </p:cNvGrpSpPr>
          <p:nvPr/>
        </p:nvGrpSpPr>
        <p:grpSpPr bwMode="auto">
          <a:xfrm>
            <a:off x="1029784" y="3604238"/>
            <a:ext cx="647700" cy="863600"/>
            <a:chOff x="1882" y="3521"/>
            <a:chExt cx="408" cy="499"/>
          </a:xfrm>
        </p:grpSpPr>
        <p:sp>
          <p:nvSpPr>
            <p:cNvPr id="67" name="Line 38">
              <a:extLst>
                <a:ext uri="{FF2B5EF4-FFF2-40B4-BE49-F238E27FC236}">
                  <a16:creationId xmlns:a16="http://schemas.microsoft.com/office/drawing/2014/main" id="{01D3CD77-BB82-4315-B3C8-452502840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8" name="Line 39">
              <a:extLst>
                <a:ext uri="{FF2B5EF4-FFF2-40B4-BE49-F238E27FC236}">
                  <a16:creationId xmlns:a16="http://schemas.microsoft.com/office/drawing/2014/main" id="{E8052E9C-FEE0-49ED-9CA3-77139ECFA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9" name="Line 40">
              <a:extLst>
                <a:ext uri="{FF2B5EF4-FFF2-40B4-BE49-F238E27FC236}">
                  <a16:creationId xmlns:a16="http://schemas.microsoft.com/office/drawing/2014/main" id="{57E8A172-9264-4066-BFD0-537177062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0" name="Line 41">
              <a:extLst>
                <a:ext uri="{FF2B5EF4-FFF2-40B4-BE49-F238E27FC236}">
                  <a16:creationId xmlns:a16="http://schemas.microsoft.com/office/drawing/2014/main" id="{EF83BB2A-27C6-4C57-82F1-1F092D0A8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884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1" name="Text Box 42">
              <a:extLst>
                <a:ext uri="{FF2B5EF4-FFF2-40B4-BE49-F238E27FC236}">
                  <a16:creationId xmlns:a16="http://schemas.microsoft.com/office/drawing/2014/main" id="{52638C47-C3A0-45BF-9B10-7AD4D560A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40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h-1</a:t>
              </a:r>
            </a:p>
          </p:txBody>
        </p:sp>
      </p:grpSp>
      <p:grpSp>
        <p:nvGrpSpPr>
          <p:cNvPr id="72" name="Group 37">
            <a:extLst>
              <a:ext uri="{FF2B5EF4-FFF2-40B4-BE49-F238E27FC236}">
                <a16:creationId xmlns:a16="http://schemas.microsoft.com/office/drawing/2014/main" id="{9CCE3032-6C92-461E-B023-4DDFB1653130}"/>
              </a:ext>
            </a:extLst>
          </p:cNvPr>
          <p:cNvGrpSpPr>
            <a:grpSpLocks/>
          </p:cNvGrpSpPr>
          <p:nvPr/>
        </p:nvGrpSpPr>
        <p:grpSpPr bwMode="auto">
          <a:xfrm>
            <a:off x="5649362" y="3456270"/>
            <a:ext cx="647700" cy="863600"/>
            <a:chOff x="1882" y="3521"/>
            <a:chExt cx="408" cy="499"/>
          </a:xfrm>
        </p:grpSpPr>
        <p:sp>
          <p:nvSpPr>
            <p:cNvPr id="73" name="Line 38">
              <a:extLst>
                <a:ext uri="{FF2B5EF4-FFF2-40B4-BE49-F238E27FC236}">
                  <a16:creationId xmlns:a16="http://schemas.microsoft.com/office/drawing/2014/main" id="{01D3CD77-BB82-4315-B3C8-452502840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Line 39">
              <a:extLst>
                <a:ext uri="{FF2B5EF4-FFF2-40B4-BE49-F238E27FC236}">
                  <a16:creationId xmlns:a16="http://schemas.microsoft.com/office/drawing/2014/main" id="{E8052E9C-FEE0-49ED-9CA3-77139ECFA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5" name="Line 40">
              <a:extLst>
                <a:ext uri="{FF2B5EF4-FFF2-40B4-BE49-F238E27FC236}">
                  <a16:creationId xmlns:a16="http://schemas.microsoft.com/office/drawing/2014/main" id="{57E8A172-9264-4066-BFD0-537177062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6" name="Line 41">
              <a:extLst>
                <a:ext uri="{FF2B5EF4-FFF2-40B4-BE49-F238E27FC236}">
                  <a16:creationId xmlns:a16="http://schemas.microsoft.com/office/drawing/2014/main" id="{EF83BB2A-27C6-4C57-82F1-1F092D0A8E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884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7" name="Text Box 42">
              <a:extLst>
                <a:ext uri="{FF2B5EF4-FFF2-40B4-BE49-F238E27FC236}">
                  <a16:creationId xmlns:a16="http://schemas.microsoft.com/office/drawing/2014/main" id="{52638C47-C3A0-45BF-9B10-7AD4D560AF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40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h-1</a:t>
              </a:r>
            </a:p>
          </p:txBody>
        </p:sp>
      </p:grpSp>
      <p:grpSp>
        <p:nvGrpSpPr>
          <p:cNvPr id="78" name="Group 31">
            <a:extLst>
              <a:ext uri="{FF2B5EF4-FFF2-40B4-BE49-F238E27FC236}">
                <a16:creationId xmlns:a16="http://schemas.microsoft.com/office/drawing/2014/main" id="{510B1FDE-3144-4858-BAD6-D4710A0BBAE7}"/>
              </a:ext>
            </a:extLst>
          </p:cNvPr>
          <p:cNvGrpSpPr>
            <a:grpSpLocks/>
          </p:cNvGrpSpPr>
          <p:nvPr/>
        </p:nvGrpSpPr>
        <p:grpSpPr bwMode="auto">
          <a:xfrm>
            <a:off x="8086618" y="3746272"/>
            <a:ext cx="647700" cy="863600"/>
            <a:chOff x="1882" y="3521"/>
            <a:chExt cx="408" cy="499"/>
          </a:xfrm>
        </p:grpSpPr>
        <p:sp>
          <p:nvSpPr>
            <p:cNvPr id="79" name="Line 32">
              <a:extLst>
                <a:ext uri="{FF2B5EF4-FFF2-40B4-BE49-F238E27FC236}">
                  <a16:creationId xmlns:a16="http://schemas.microsoft.com/office/drawing/2014/main" id="{959CEF95-F937-4601-BC2E-1A07C053D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0" name="Line 33">
              <a:extLst>
                <a:ext uri="{FF2B5EF4-FFF2-40B4-BE49-F238E27FC236}">
                  <a16:creationId xmlns:a16="http://schemas.microsoft.com/office/drawing/2014/main" id="{F2A66356-BD60-4845-B593-6CC5D0F02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1" name="Line 34">
              <a:extLst>
                <a:ext uri="{FF2B5EF4-FFF2-40B4-BE49-F238E27FC236}">
                  <a16:creationId xmlns:a16="http://schemas.microsoft.com/office/drawing/2014/main" id="{CF7D43F0-A960-4F13-9A04-5F588111D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2" name="Line 35">
              <a:extLst>
                <a:ext uri="{FF2B5EF4-FFF2-40B4-BE49-F238E27FC236}">
                  <a16:creationId xmlns:a16="http://schemas.microsoft.com/office/drawing/2014/main" id="{847278D8-44FE-457F-AFC7-55D7FA3E41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884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3" name="Text Box 36">
              <a:extLst>
                <a:ext uri="{FF2B5EF4-FFF2-40B4-BE49-F238E27FC236}">
                  <a16:creationId xmlns:a16="http://schemas.microsoft.com/office/drawing/2014/main" id="{CE9E7EA3-C8BD-4563-AAAA-2AD04B257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40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h-1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728409" y="4677032"/>
            <a:ext cx="4314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注：</a:t>
            </a:r>
            <a:r>
              <a:rPr lang="en-US" altLang="zh-CN" sz="1400" dirty="0">
                <a:solidFill>
                  <a:srgbClr val="FF0000"/>
                </a:solidFill>
              </a:rPr>
              <a:t>h —— </a:t>
            </a:r>
            <a:r>
              <a:rPr lang="zh-CN" altLang="en-US" sz="1400" dirty="0">
                <a:solidFill>
                  <a:srgbClr val="FF0000"/>
                </a:solidFill>
              </a:rPr>
              <a:t>最小不平衡二叉树插入前的左子树之深度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4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 animBg="1"/>
      <p:bldP spid="27" grpId="0" animBg="1"/>
      <p:bldP spid="28" grpId="0" animBg="1"/>
      <p:bldP spid="29" grpId="0" animBg="1"/>
      <p:bldP spid="30" grpId="0"/>
      <p:bldP spid="30" grpId="1"/>
      <p:bldP spid="31" grpId="0"/>
      <p:bldP spid="31" grpId="1"/>
      <p:bldP spid="32" grpId="0" animBg="1"/>
      <p:bldP spid="33" grpId="0" animBg="1"/>
      <p:bldP spid="34" grpId="0" animBg="1"/>
      <p:bldP spid="35" grpId="0" animBg="1"/>
      <p:bldP spid="36" grpId="0" animBg="1"/>
      <p:bldP spid="38" grpId="0"/>
      <p:bldP spid="39" grpId="0" animBg="1"/>
      <p:bldP spid="40" grpId="0"/>
      <p:bldP spid="41" grpId="0"/>
      <p:bldP spid="42" grpId="0" animBg="1"/>
      <p:bldP spid="43" grpId="0" animBg="1"/>
      <p:bldP spid="46" grpId="0"/>
      <p:bldP spid="47" grpId="0"/>
      <p:bldP spid="48" grpId="0" animBg="1"/>
      <p:bldP spid="49" grpId="0" animBg="1"/>
      <p:bldP spid="52" grpId="0" animBg="1"/>
      <p:bldP spid="59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26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1730976" y="1051875"/>
            <a:ext cx="7053729" cy="8125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对于最小不平衡二叉树，可以根据导致失去平衡的插入位置，分为</a:t>
            </a:r>
            <a:r>
              <a:rPr lang="en-US" altLang="zh-CN" dirty="0">
                <a:cs typeface="+mn-ea"/>
                <a:sym typeface="+mn-lt"/>
              </a:rPr>
              <a:t>LL</a:t>
            </a:r>
            <a:r>
              <a:rPr lang="zh-CN" altLang="en-US" dirty="0">
                <a:cs typeface="+mn-ea"/>
                <a:sym typeface="+mn-lt"/>
              </a:rPr>
              <a:t>型，</a:t>
            </a:r>
            <a:r>
              <a:rPr lang="en-US" altLang="zh-CN" dirty="0">
                <a:cs typeface="+mn-ea"/>
                <a:sym typeface="+mn-lt"/>
              </a:rPr>
              <a:t>RR</a:t>
            </a:r>
            <a:r>
              <a:rPr lang="zh-CN" altLang="en-US" dirty="0">
                <a:cs typeface="+mn-ea"/>
                <a:sym typeface="+mn-lt"/>
              </a:rPr>
              <a:t>型、</a:t>
            </a:r>
            <a:r>
              <a:rPr lang="en-US" altLang="zh-CN" dirty="0">
                <a:cs typeface="+mn-ea"/>
                <a:sym typeface="+mn-lt"/>
              </a:rPr>
              <a:t>LR</a:t>
            </a:r>
            <a:r>
              <a:rPr lang="zh-CN" altLang="en-US" dirty="0">
                <a:cs typeface="+mn-ea"/>
                <a:sym typeface="+mn-lt"/>
              </a:rPr>
              <a:t>型和</a:t>
            </a:r>
            <a:r>
              <a:rPr lang="en-US" altLang="zh-CN" dirty="0">
                <a:cs typeface="+mn-ea"/>
                <a:sym typeface="+mn-lt"/>
              </a:rPr>
              <a:t>RL</a:t>
            </a:r>
            <a:r>
              <a:rPr lang="zh-CN" altLang="en-US" dirty="0">
                <a:cs typeface="+mn-ea"/>
                <a:sym typeface="+mn-lt"/>
              </a:rPr>
              <a:t>型</a:t>
            </a: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种情况，并分别进行平衡化处理。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728765" y="632482"/>
            <a:ext cx="3789222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平衡化方法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1728765" y="1785740"/>
            <a:ext cx="7611379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RR</a:t>
            </a:r>
            <a:r>
              <a:rPr lang="zh-CN" altLang="en-US" dirty="0">
                <a:solidFill>
                  <a:srgbClr val="FF0000"/>
                </a:solidFill>
              </a:rPr>
              <a:t>型：</a:t>
            </a:r>
            <a:r>
              <a:rPr lang="zh-CN" altLang="en-US" sz="1600" dirty="0"/>
              <a:t>插入点是最小不平衡子树的</a:t>
            </a:r>
            <a:r>
              <a:rPr lang="zh-CN" altLang="en-US" sz="1600" dirty="0">
                <a:solidFill>
                  <a:srgbClr val="FF0000"/>
                </a:solidFill>
              </a:rPr>
              <a:t>右子树的右子树</a:t>
            </a:r>
            <a:r>
              <a:rPr lang="zh-CN" altLang="en-US" sz="1600" dirty="0"/>
              <a:t>，处理的方法是“</a:t>
            </a:r>
            <a:r>
              <a:rPr lang="zh-CN" altLang="en-US" sz="1600" dirty="0">
                <a:solidFill>
                  <a:srgbClr val="FF0000"/>
                </a:solidFill>
              </a:rPr>
              <a:t>单向左旋</a:t>
            </a:r>
            <a:r>
              <a:rPr lang="zh-CN" altLang="en-US" sz="1600" dirty="0"/>
              <a:t>”</a:t>
            </a:r>
          </a:p>
        </p:txBody>
      </p:sp>
      <p:sp>
        <p:nvSpPr>
          <p:cNvPr id="4" name="矩形 3"/>
          <p:cNvSpPr/>
          <p:nvPr/>
        </p:nvSpPr>
        <p:spPr>
          <a:xfrm>
            <a:off x="2728409" y="4677032"/>
            <a:ext cx="4314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注：</a:t>
            </a:r>
            <a:r>
              <a:rPr lang="en-US" altLang="zh-CN" sz="1400" dirty="0">
                <a:solidFill>
                  <a:srgbClr val="FF0000"/>
                </a:solidFill>
              </a:rPr>
              <a:t>h —— </a:t>
            </a:r>
            <a:r>
              <a:rPr lang="zh-CN" altLang="en-US" sz="1400" dirty="0">
                <a:solidFill>
                  <a:srgbClr val="FF0000"/>
                </a:solidFill>
              </a:rPr>
              <a:t>最小不平衡二叉树插入前的左子树之深度</a:t>
            </a:r>
          </a:p>
        </p:txBody>
      </p:sp>
      <p:sp>
        <p:nvSpPr>
          <p:cNvPr id="84" name="Oval 3">
            <a:extLst>
              <a:ext uri="{FF2B5EF4-FFF2-40B4-BE49-F238E27FC236}">
                <a16:creationId xmlns:a16="http://schemas.microsoft.com/office/drawing/2014/main" id="{36E84DD1-EA7F-4E04-AEB7-BE393F128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9400" y="2907372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Oval 4">
            <a:extLst>
              <a:ext uri="{FF2B5EF4-FFF2-40B4-BE49-F238E27FC236}">
                <a16:creationId xmlns:a16="http://schemas.microsoft.com/office/drawing/2014/main" id="{848BBA23-F492-45E4-A98C-3B1FE2ED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425" y="2200934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86" name="Line 5">
            <a:extLst>
              <a:ext uri="{FF2B5EF4-FFF2-40B4-BE49-F238E27FC236}">
                <a16:creationId xmlns:a16="http://schemas.microsoft.com/office/drawing/2014/main" id="{5F55BEB9-38EF-4F0F-9368-B9CF510642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9987" y="2547009"/>
            <a:ext cx="431800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7" name="Line 6">
            <a:extLst>
              <a:ext uri="{FF2B5EF4-FFF2-40B4-BE49-F238E27FC236}">
                <a16:creationId xmlns:a16="http://schemas.microsoft.com/office/drawing/2014/main" id="{A9BD875B-37F8-4145-AE47-B3D5393992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7825" y="2547009"/>
            <a:ext cx="576262" cy="7921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8" name="Text Box 7">
            <a:extLst>
              <a:ext uri="{FF2B5EF4-FFF2-40B4-BE49-F238E27FC236}">
                <a16:creationId xmlns:a16="http://schemas.microsoft.com/office/drawing/2014/main" id="{1342C87B-D0A9-4548-8C1C-0C39B5B6A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7625" y="2277134"/>
            <a:ext cx="30480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-1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id="{CCFCEB37-77FE-46B6-A8B4-02285CE40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325" y="3031197"/>
            <a:ext cx="30480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0" name="Rectangle 9">
            <a:extLst>
              <a:ext uri="{FF2B5EF4-FFF2-40B4-BE49-F238E27FC236}">
                <a16:creationId xmlns:a16="http://schemas.microsoft.com/office/drawing/2014/main" id="{C2FDD424-896D-4B7C-8F93-44AB9781D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800" y="3555072"/>
            <a:ext cx="431800" cy="8651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16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91" name="Rectangle 10">
            <a:extLst>
              <a:ext uri="{FF2B5EF4-FFF2-40B4-BE49-F238E27FC236}">
                <a16:creationId xmlns:a16="http://schemas.microsoft.com/office/drawing/2014/main" id="{56D2E91F-9B9B-4029-ACB4-A69F59885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712" y="3555072"/>
            <a:ext cx="431800" cy="8651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16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</a:t>
            </a:r>
          </a:p>
        </p:txBody>
      </p:sp>
      <p:sp>
        <p:nvSpPr>
          <p:cNvPr id="92" name="Rectangle 11">
            <a:extLst>
              <a:ext uri="{FF2B5EF4-FFF2-40B4-BE49-F238E27FC236}">
                <a16:creationId xmlns:a16="http://schemas.microsoft.com/office/drawing/2014/main" id="{C1F9A10D-880F-40CC-928B-14DE8CD0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1925" y="3267734"/>
            <a:ext cx="431800" cy="86518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16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93" name="Line 12">
            <a:extLst>
              <a:ext uri="{FF2B5EF4-FFF2-40B4-BE49-F238E27FC236}">
                <a16:creationId xmlns:a16="http://schemas.microsoft.com/office/drawing/2014/main" id="{31C4B1DA-8ADC-47BF-8CCD-B21695F838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2700" y="3267734"/>
            <a:ext cx="360362" cy="2873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Line 13">
            <a:extLst>
              <a:ext uri="{FF2B5EF4-FFF2-40B4-BE49-F238E27FC236}">
                <a16:creationId xmlns:a16="http://schemas.microsoft.com/office/drawing/2014/main" id="{2ED7CB45-6094-427E-8183-FFD7412BE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7525" y="3267734"/>
            <a:ext cx="287337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5" name="Line 14">
            <a:extLst>
              <a:ext uri="{FF2B5EF4-FFF2-40B4-BE49-F238E27FC236}">
                <a16:creationId xmlns:a16="http://schemas.microsoft.com/office/drawing/2014/main" id="{BEFAC47B-5395-4DFF-BDBC-5DA805576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9850" y="3339172"/>
            <a:ext cx="1296987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96" name="Text Box 15">
            <a:extLst>
              <a:ext uri="{FF2B5EF4-FFF2-40B4-BE49-F238E27FC236}">
                <a16:creationId xmlns:a16="http://schemas.microsoft.com/office/drawing/2014/main" id="{94DCE7D2-F065-4214-90C5-F57C4A458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750" y="2726397"/>
            <a:ext cx="1081087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左旋</a:t>
            </a:r>
          </a:p>
        </p:txBody>
      </p:sp>
      <p:sp>
        <p:nvSpPr>
          <p:cNvPr id="97" name="Rectangle 16">
            <a:extLst>
              <a:ext uri="{FF2B5EF4-FFF2-40B4-BE49-F238E27FC236}">
                <a16:creationId xmlns:a16="http://schemas.microsoft.com/office/drawing/2014/main" id="{8E722362-680E-4C5C-928A-D04EDC685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712" y="4420259"/>
            <a:ext cx="431800" cy="287338"/>
          </a:xfrm>
          <a:prstGeom prst="rect">
            <a:avLst/>
          </a:prstGeom>
          <a:solidFill>
            <a:srgbClr val="00E4A8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8" name="Text Box 17">
            <a:extLst>
              <a:ext uri="{FF2B5EF4-FFF2-40B4-BE49-F238E27FC236}">
                <a16:creationId xmlns:a16="http://schemas.microsoft.com/office/drawing/2014/main" id="{208458B9-4B53-44B0-AAC0-7E6A3B0E0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987" y="2285072"/>
            <a:ext cx="30480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-2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9" name="Text Box 18">
            <a:extLst>
              <a:ext uri="{FF2B5EF4-FFF2-40B4-BE49-F238E27FC236}">
                <a16:creationId xmlns:a16="http://schemas.microsoft.com/office/drawing/2014/main" id="{9C00A3A5-90EE-4A9F-8DAC-4EBD2A448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712" y="3039134"/>
            <a:ext cx="30480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-1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0" name="Oval 19">
            <a:extLst>
              <a:ext uri="{FF2B5EF4-FFF2-40B4-BE49-F238E27FC236}">
                <a16:creationId xmlns:a16="http://schemas.microsoft.com/office/drawing/2014/main" id="{DDE0A1F6-A835-4A5F-A8EB-6C698027C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647" y="2965108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1" name="Oval 20">
            <a:extLst>
              <a:ext uri="{FF2B5EF4-FFF2-40B4-BE49-F238E27FC236}">
                <a16:creationId xmlns:a16="http://schemas.microsoft.com/office/drawing/2014/main" id="{A6BC176A-9B84-40F0-8D65-A7669EA04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247" y="2185646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</a:p>
        </p:txBody>
      </p:sp>
      <p:sp>
        <p:nvSpPr>
          <p:cNvPr id="102" name="Line 21">
            <a:extLst>
              <a:ext uri="{FF2B5EF4-FFF2-40B4-BE49-F238E27FC236}">
                <a16:creationId xmlns:a16="http://schemas.microsoft.com/office/drawing/2014/main" id="{4ED5A9D8-5753-41E6-B8A6-5F045E7210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0572" y="2568233"/>
            <a:ext cx="274638" cy="3968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3" name="Line 22">
            <a:extLst>
              <a:ext uri="{FF2B5EF4-FFF2-40B4-BE49-F238E27FC236}">
                <a16:creationId xmlns:a16="http://schemas.microsoft.com/office/drawing/2014/main" id="{BFC987C3-0B4D-426D-B1BA-66A25E972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2847" y="2566646"/>
            <a:ext cx="657225" cy="831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" name="Text Box 23">
            <a:extLst>
              <a:ext uri="{FF2B5EF4-FFF2-40B4-BE49-F238E27FC236}">
                <a16:creationId xmlns:a16="http://schemas.microsoft.com/office/drawing/2014/main" id="{38B7DAF2-91A6-4AF7-A9F1-F727EF571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1447" y="2261846"/>
            <a:ext cx="30480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" name="Text Box 24">
            <a:extLst>
              <a:ext uri="{FF2B5EF4-FFF2-40B4-BE49-F238E27FC236}">
                <a16:creationId xmlns:a16="http://schemas.microsoft.com/office/drawing/2014/main" id="{A4C5E617-4CEA-416E-A638-7C3E5ED91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447" y="3038133"/>
            <a:ext cx="30480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6" name="Rectangle 25">
            <a:extLst>
              <a:ext uri="{FF2B5EF4-FFF2-40B4-BE49-F238E27FC236}">
                <a16:creationId xmlns:a16="http://schemas.microsoft.com/office/drawing/2014/main" id="{28BEA3FC-A3F0-45BE-9C21-0AEAF397D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8410" y="3684246"/>
            <a:ext cx="431800" cy="8651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16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107" name="Rectangle 26">
            <a:extLst>
              <a:ext uri="{FF2B5EF4-FFF2-40B4-BE49-F238E27FC236}">
                <a16:creationId xmlns:a16="http://schemas.microsoft.com/office/drawing/2014/main" id="{858E8C7D-DEE8-4932-9856-6661150FD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172" y="3398496"/>
            <a:ext cx="431800" cy="8651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16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</a:t>
            </a:r>
          </a:p>
        </p:txBody>
      </p:sp>
      <p:sp>
        <p:nvSpPr>
          <p:cNvPr id="108" name="Rectangle 27">
            <a:extLst>
              <a:ext uri="{FF2B5EF4-FFF2-40B4-BE49-F238E27FC236}">
                <a16:creationId xmlns:a16="http://schemas.microsoft.com/office/drawing/2014/main" id="{276A7A5D-8252-41EF-8F52-0B0BD99D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572" y="3684246"/>
            <a:ext cx="431800" cy="8651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16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109" name="Line 28">
            <a:extLst>
              <a:ext uri="{FF2B5EF4-FFF2-40B4-BE49-F238E27FC236}">
                <a16:creationId xmlns:a16="http://schemas.microsoft.com/office/drawing/2014/main" id="{39AED91B-6621-43BA-B9C7-8CEF530B64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4310" y="3325471"/>
            <a:ext cx="358775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0" name="Line 29">
            <a:extLst>
              <a:ext uri="{FF2B5EF4-FFF2-40B4-BE49-F238E27FC236}">
                <a16:creationId xmlns:a16="http://schemas.microsoft.com/office/drawing/2014/main" id="{1626C0E2-2D3A-4E8A-BD04-2591718B31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7547" y="3325471"/>
            <a:ext cx="288925" cy="3603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1" name="Rectangle 30">
            <a:extLst>
              <a:ext uri="{FF2B5EF4-FFF2-40B4-BE49-F238E27FC236}">
                <a16:creationId xmlns:a16="http://schemas.microsoft.com/office/drawing/2014/main" id="{55EC4B8F-E15A-4197-8A70-6B8156DB3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172" y="4263683"/>
            <a:ext cx="431800" cy="288925"/>
          </a:xfrm>
          <a:prstGeom prst="rect">
            <a:avLst/>
          </a:prstGeom>
          <a:solidFill>
            <a:srgbClr val="00E4A8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12" name="Group 31">
            <a:extLst>
              <a:ext uri="{FF2B5EF4-FFF2-40B4-BE49-F238E27FC236}">
                <a16:creationId xmlns:a16="http://schemas.microsoft.com/office/drawing/2014/main" id="{55F257B9-172D-4DD4-BA24-27736D319626}"/>
              </a:ext>
            </a:extLst>
          </p:cNvPr>
          <p:cNvGrpSpPr>
            <a:grpSpLocks/>
          </p:cNvGrpSpPr>
          <p:nvPr/>
        </p:nvGrpSpPr>
        <p:grpSpPr bwMode="auto">
          <a:xfrm>
            <a:off x="1285662" y="3267734"/>
            <a:ext cx="647700" cy="863600"/>
            <a:chOff x="1882" y="3521"/>
            <a:chExt cx="408" cy="499"/>
          </a:xfrm>
        </p:grpSpPr>
        <p:sp>
          <p:nvSpPr>
            <p:cNvPr id="113" name="Line 32">
              <a:extLst>
                <a:ext uri="{FF2B5EF4-FFF2-40B4-BE49-F238E27FC236}">
                  <a16:creationId xmlns:a16="http://schemas.microsoft.com/office/drawing/2014/main" id="{EA2D93D2-BC5C-40AF-BF7E-9F156DC17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4" name="Line 33">
              <a:extLst>
                <a:ext uri="{FF2B5EF4-FFF2-40B4-BE49-F238E27FC236}">
                  <a16:creationId xmlns:a16="http://schemas.microsoft.com/office/drawing/2014/main" id="{E11C8C76-AE45-4724-BCBC-88EB2D7507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Line 34">
              <a:extLst>
                <a:ext uri="{FF2B5EF4-FFF2-40B4-BE49-F238E27FC236}">
                  <a16:creationId xmlns:a16="http://schemas.microsoft.com/office/drawing/2014/main" id="{36A9B607-9D69-4910-B32E-B0B40540D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Line 35">
              <a:extLst>
                <a:ext uri="{FF2B5EF4-FFF2-40B4-BE49-F238E27FC236}">
                  <a16:creationId xmlns:a16="http://schemas.microsoft.com/office/drawing/2014/main" id="{1D64CB0F-32AF-451F-8790-405515A98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884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Text Box 36">
              <a:extLst>
                <a:ext uri="{FF2B5EF4-FFF2-40B4-BE49-F238E27FC236}">
                  <a16:creationId xmlns:a16="http://schemas.microsoft.com/office/drawing/2014/main" id="{6D19DD8F-4CAA-49FA-8CA6-B1651E283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40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h-1</a:t>
              </a:r>
            </a:p>
          </p:txBody>
        </p:sp>
      </p:grpSp>
      <p:grpSp>
        <p:nvGrpSpPr>
          <p:cNvPr id="118" name="Group 37">
            <a:extLst>
              <a:ext uri="{FF2B5EF4-FFF2-40B4-BE49-F238E27FC236}">
                <a16:creationId xmlns:a16="http://schemas.microsoft.com/office/drawing/2014/main" id="{1DB5A51B-0222-4886-B981-F66D6CAF636C}"/>
              </a:ext>
            </a:extLst>
          </p:cNvPr>
          <p:cNvGrpSpPr>
            <a:grpSpLocks/>
          </p:cNvGrpSpPr>
          <p:nvPr/>
        </p:nvGrpSpPr>
        <p:grpSpPr bwMode="auto">
          <a:xfrm>
            <a:off x="3949487" y="3556659"/>
            <a:ext cx="647700" cy="863600"/>
            <a:chOff x="1882" y="3521"/>
            <a:chExt cx="408" cy="499"/>
          </a:xfrm>
        </p:grpSpPr>
        <p:sp>
          <p:nvSpPr>
            <p:cNvPr id="119" name="Line 38">
              <a:extLst>
                <a:ext uri="{FF2B5EF4-FFF2-40B4-BE49-F238E27FC236}">
                  <a16:creationId xmlns:a16="http://schemas.microsoft.com/office/drawing/2014/main" id="{B63F0814-4E52-4486-8CE5-476FAE0CD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0" name="Line 39">
              <a:extLst>
                <a:ext uri="{FF2B5EF4-FFF2-40B4-BE49-F238E27FC236}">
                  <a16:creationId xmlns:a16="http://schemas.microsoft.com/office/drawing/2014/main" id="{9810D4D6-60E3-449D-A2E5-22DA856E9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Line 40">
              <a:extLst>
                <a:ext uri="{FF2B5EF4-FFF2-40B4-BE49-F238E27FC236}">
                  <a16:creationId xmlns:a16="http://schemas.microsoft.com/office/drawing/2014/main" id="{CC2AD339-439C-4739-B182-C44DB702E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Line 41">
              <a:extLst>
                <a:ext uri="{FF2B5EF4-FFF2-40B4-BE49-F238E27FC236}">
                  <a16:creationId xmlns:a16="http://schemas.microsoft.com/office/drawing/2014/main" id="{0C8E89FB-C060-40B9-BE90-1EC37EEC4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884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Text Box 42">
              <a:extLst>
                <a:ext uri="{FF2B5EF4-FFF2-40B4-BE49-F238E27FC236}">
                  <a16:creationId xmlns:a16="http://schemas.microsoft.com/office/drawing/2014/main" id="{740BC167-7218-433E-8A3D-FF876CF27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40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h-1</a:t>
              </a:r>
            </a:p>
          </p:txBody>
        </p:sp>
      </p:grpSp>
      <p:grpSp>
        <p:nvGrpSpPr>
          <p:cNvPr id="124" name="Group 37">
            <a:extLst>
              <a:ext uri="{FF2B5EF4-FFF2-40B4-BE49-F238E27FC236}">
                <a16:creationId xmlns:a16="http://schemas.microsoft.com/office/drawing/2014/main" id="{1DB5A51B-0222-4886-B981-F66D6CAF636C}"/>
              </a:ext>
            </a:extLst>
          </p:cNvPr>
          <p:cNvGrpSpPr>
            <a:grpSpLocks/>
          </p:cNvGrpSpPr>
          <p:nvPr/>
        </p:nvGrpSpPr>
        <p:grpSpPr bwMode="auto">
          <a:xfrm>
            <a:off x="7814178" y="3398496"/>
            <a:ext cx="647700" cy="863600"/>
            <a:chOff x="1882" y="3521"/>
            <a:chExt cx="408" cy="499"/>
          </a:xfrm>
        </p:grpSpPr>
        <p:sp>
          <p:nvSpPr>
            <p:cNvPr id="125" name="Line 38">
              <a:extLst>
                <a:ext uri="{FF2B5EF4-FFF2-40B4-BE49-F238E27FC236}">
                  <a16:creationId xmlns:a16="http://schemas.microsoft.com/office/drawing/2014/main" id="{B63F0814-4E52-4486-8CE5-476FAE0CD6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6" name="Line 39">
              <a:extLst>
                <a:ext uri="{FF2B5EF4-FFF2-40B4-BE49-F238E27FC236}">
                  <a16:creationId xmlns:a16="http://schemas.microsoft.com/office/drawing/2014/main" id="{9810D4D6-60E3-449D-A2E5-22DA856E9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7" name="Line 40">
              <a:extLst>
                <a:ext uri="{FF2B5EF4-FFF2-40B4-BE49-F238E27FC236}">
                  <a16:creationId xmlns:a16="http://schemas.microsoft.com/office/drawing/2014/main" id="{CC2AD339-439C-4739-B182-C44DB702EB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8" name="Line 41">
              <a:extLst>
                <a:ext uri="{FF2B5EF4-FFF2-40B4-BE49-F238E27FC236}">
                  <a16:creationId xmlns:a16="http://schemas.microsoft.com/office/drawing/2014/main" id="{0C8E89FB-C060-40B9-BE90-1EC37EEC47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884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9" name="Text Box 42">
              <a:extLst>
                <a:ext uri="{FF2B5EF4-FFF2-40B4-BE49-F238E27FC236}">
                  <a16:creationId xmlns:a16="http://schemas.microsoft.com/office/drawing/2014/main" id="{740BC167-7218-433E-8A3D-FF876CF27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408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h-1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71250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4" grpId="0" animBg="1"/>
      <p:bldP spid="85" grpId="0" animBg="1"/>
      <p:bldP spid="86" grpId="0" animBg="1"/>
      <p:bldP spid="87" grpId="0" animBg="1"/>
      <p:bldP spid="88" grpId="0"/>
      <p:bldP spid="88" grpId="1"/>
      <p:bldP spid="89" grpId="0"/>
      <p:bldP spid="89" grpId="1"/>
      <p:bldP spid="90" grpId="0" animBg="1"/>
      <p:bldP spid="91" grpId="0" animBg="1"/>
      <p:bldP spid="92" grpId="0" animBg="1"/>
      <p:bldP spid="93" grpId="0" animBg="1"/>
      <p:bldP spid="94" grpId="0" animBg="1"/>
      <p:bldP spid="96" grpId="0"/>
      <p:bldP spid="97" grpId="0" animBg="1"/>
      <p:bldP spid="98" grpId="0"/>
      <p:bldP spid="99" grpId="0"/>
      <p:bldP spid="100" grpId="0" animBg="1"/>
      <p:bldP spid="101" grpId="0" animBg="1"/>
      <p:bldP spid="104" grpId="0"/>
      <p:bldP spid="105" grpId="0"/>
      <p:bldP spid="106" grpId="0" animBg="1"/>
      <p:bldP spid="107" grpId="0" animBg="1"/>
      <p:bldP spid="108" grpId="0" animBg="1"/>
      <p:bldP spid="1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27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1730976" y="1051875"/>
            <a:ext cx="7053729" cy="8125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对于最小不平衡二叉树，可以根据导致失去平衡的插入位置，分为</a:t>
            </a:r>
            <a:r>
              <a:rPr lang="en-US" altLang="zh-CN" dirty="0">
                <a:cs typeface="+mn-ea"/>
                <a:sym typeface="+mn-lt"/>
              </a:rPr>
              <a:t>LL</a:t>
            </a:r>
            <a:r>
              <a:rPr lang="zh-CN" altLang="en-US" dirty="0">
                <a:cs typeface="+mn-ea"/>
                <a:sym typeface="+mn-lt"/>
              </a:rPr>
              <a:t>型，</a:t>
            </a:r>
            <a:r>
              <a:rPr lang="en-US" altLang="zh-CN" dirty="0">
                <a:cs typeface="+mn-ea"/>
                <a:sym typeface="+mn-lt"/>
              </a:rPr>
              <a:t>RR</a:t>
            </a:r>
            <a:r>
              <a:rPr lang="zh-CN" altLang="en-US" dirty="0">
                <a:cs typeface="+mn-ea"/>
                <a:sym typeface="+mn-lt"/>
              </a:rPr>
              <a:t>型、</a:t>
            </a:r>
            <a:r>
              <a:rPr lang="en-US" altLang="zh-CN" dirty="0">
                <a:cs typeface="+mn-ea"/>
                <a:sym typeface="+mn-lt"/>
              </a:rPr>
              <a:t>LR</a:t>
            </a:r>
            <a:r>
              <a:rPr lang="zh-CN" altLang="en-US" dirty="0">
                <a:cs typeface="+mn-ea"/>
                <a:sym typeface="+mn-lt"/>
              </a:rPr>
              <a:t>型和</a:t>
            </a:r>
            <a:r>
              <a:rPr lang="en-US" altLang="zh-CN" dirty="0">
                <a:cs typeface="+mn-ea"/>
                <a:sym typeface="+mn-lt"/>
              </a:rPr>
              <a:t>RL</a:t>
            </a:r>
            <a:r>
              <a:rPr lang="zh-CN" altLang="en-US" dirty="0">
                <a:cs typeface="+mn-ea"/>
                <a:sym typeface="+mn-lt"/>
              </a:rPr>
              <a:t>型</a:t>
            </a: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种情况，并分别进行平衡化处理。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728765" y="632482"/>
            <a:ext cx="3789222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平衡化方法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1728765" y="1785740"/>
            <a:ext cx="7507183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LR</a:t>
            </a:r>
            <a:r>
              <a:rPr lang="zh-CN" altLang="en-US" dirty="0">
                <a:solidFill>
                  <a:srgbClr val="FF0000"/>
                </a:solidFill>
              </a:rPr>
              <a:t>型：</a:t>
            </a:r>
            <a:r>
              <a:rPr lang="zh-CN" altLang="en-US" sz="1600" dirty="0"/>
              <a:t>插入点是最小不平衡子树的</a:t>
            </a:r>
            <a:r>
              <a:rPr lang="zh-CN" altLang="en-US" sz="1600" dirty="0">
                <a:solidFill>
                  <a:srgbClr val="FF0000"/>
                </a:solidFill>
              </a:rPr>
              <a:t>左子树的右子树</a:t>
            </a:r>
            <a:r>
              <a:rPr lang="zh-CN" altLang="en-US" sz="1600" dirty="0"/>
              <a:t>，处理的方法是“</a:t>
            </a:r>
            <a:r>
              <a:rPr lang="zh-CN" altLang="en-US" sz="1600" dirty="0">
                <a:solidFill>
                  <a:srgbClr val="FF0000"/>
                </a:solidFill>
              </a:rPr>
              <a:t>左旋右旋</a:t>
            </a:r>
            <a:r>
              <a:rPr lang="zh-CN" altLang="en-US" sz="1600" dirty="0"/>
              <a:t>”</a:t>
            </a:r>
          </a:p>
        </p:txBody>
      </p:sp>
      <p:sp>
        <p:nvSpPr>
          <p:cNvPr id="136" name="Oval 3">
            <a:extLst>
              <a:ext uri="{FF2B5EF4-FFF2-40B4-BE49-F238E27FC236}">
                <a16:creationId xmlns:a16="http://schemas.microsoft.com/office/drawing/2014/main" id="{62AB3B78-798F-49DC-8C1B-EF1F4844B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07" y="3004740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7" name="Oval 4">
            <a:extLst>
              <a:ext uri="{FF2B5EF4-FFF2-40B4-BE49-F238E27FC236}">
                <a16:creationId xmlns:a16="http://schemas.microsoft.com/office/drawing/2014/main" id="{D4E62CE0-73B8-444E-9F25-E608351EF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595" y="2284015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138" name="Line 5">
            <a:extLst>
              <a:ext uri="{FF2B5EF4-FFF2-40B4-BE49-F238E27FC236}">
                <a16:creationId xmlns:a16="http://schemas.microsoft.com/office/drawing/2014/main" id="{BF974C24-8EE3-4490-BDF2-E72159A996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8632" y="2572940"/>
            <a:ext cx="503238" cy="44550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9" name="Line 6">
            <a:extLst>
              <a:ext uri="{FF2B5EF4-FFF2-40B4-BE49-F238E27FC236}">
                <a16:creationId xmlns:a16="http://schemas.microsoft.com/office/drawing/2014/main" id="{B1740C48-3FBF-449E-8AB5-86E8287D0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7770" y="2644378"/>
            <a:ext cx="647700" cy="6492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0" name="Text Box 7">
            <a:extLst>
              <a:ext uri="{FF2B5EF4-FFF2-40B4-BE49-F238E27FC236}">
                <a16:creationId xmlns:a16="http://schemas.microsoft.com/office/drawing/2014/main" id="{58890B12-3557-4E70-A6D6-9E7D8EC78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7795" y="2360215"/>
            <a:ext cx="30480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1" name="Text Box 8">
            <a:extLst>
              <a:ext uri="{FF2B5EF4-FFF2-40B4-BE49-F238E27FC236}">
                <a16:creationId xmlns:a16="http://schemas.microsoft.com/office/drawing/2014/main" id="{774FAD57-6092-4D3B-9258-77E4BF359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432" y="3136503"/>
            <a:ext cx="30480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2" name="Rectangle 9">
            <a:extLst>
              <a:ext uri="{FF2B5EF4-FFF2-40B4-BE49-F238E27FC236}">
                <a16:creationId xmlns:a16="http://schemas.microsoft.com/office/drawing/2014/main" id="{8A2EE308-BB4F-4B63-9EAC-0508B7575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70" y="3723878"/>
            <a:ext cx="431800" cy="106650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16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143" name="Rectangle 10">
            <a:extLst>
              <a:ext uri="{FF2B5EF4-FFF2-40B4-BE49-F238E27FC236}">
                <a16:creationId xmlns:a16="http://schemas.microsoft.com/office/drawing/2014/main" id="{FD52938E-5D43-4733-A834-116F2F877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995" y="3941365"/>
            <a:ext cx="431800" cy="8303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en-US" altLang="zh-CN" sz="16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</a:t>
            </a:r>
          </a:p>
        </p:txBody>
      </p:sp>
      <p:sp>
        <p:nvSpPr>
          <p:cNvPr id="144" name="Rectangle 11">
            <a:extLst>
              <a:ext uri="{FF2B5EF4-FFF2-40B4-BE49-F238E27FC236}">
                <a16:creationId xmlns:a16="http://schemas.microsoft.com/office/drawing/2014/main" id="{73905A6F-3C18-4147-A9EB-3997B4799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570" y="3292079"/>
            <a:ext cx="431800" cy="97746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16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</a:t>
            </a:r>
          </a:p>
        </p:txBody>
      </p:sp>
      <p:sp>
        <p:nvSpPr>
          <p:cNvPr id="145" name="Line 12">
            <a:extLst>
              <a:ext uri="{FF2B5EF4-FFF2-40B4-BE49-F238E27FC236}">
                <a16:creationId xmlns:a16="http://schemas.microsoft.com/office/drawing/2014/main" id="{B400DFF9-1BE9-4B91-8AC3-9E4E92428B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907" y="3292078"/>
            <a:ext cx="503238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6" name="Line 13">
            <a:extLst>
              <a:ext uri="{FF2B5EF4-FFF2-40B4-BE49-F238E27FC236}">
                <a16:creationId xmlns:a16="http://schemas.microsoft.com/office/drawing/2014/main" id="{6E255BB7-9F68-4DEB-88D5-9CE5EEF947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8632" y="3365103"/>
            <a:ext cx="215900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7" name="Rectangle 16">
            <a:extLst>
              <a:ext uri="{FF2B5EF4-FFF2-40B4-BE49-F238E27FC236}">
                <a16:creationId xmlns:a16="http://schemas.microsoft.com/office/drawing/2014/main" id="{6A4A8A9B-397C-42A4-A853-03EB9746E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05" y="4779424"/>
            <a:ext cx="431800" cy="215900"/>
          </a:xfrm>
          <a:prstGeom prst="rect">
            <a:avLst/>
          </a:prstGeom>
          <a:solidFill>
            <a:srgbClr val="00E4A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8" name="Oval 17">
            <a:extLst>
              <a:ext uri="{FF2B5EF4-FFF2-40B4-BE49-F238E27FC236}">
                <a16:creationId xmlns:a16="http://schemas.microsoft.com/office/drawing/2014/main" id="{1FBBD3BE-6009-44FF-B49F-83B80C849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070" y="3507978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endParaRPr kumimoji="0" lang="en-US" altLang="zh-CN" sz="16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9" name="Rectangle 18">
            <a:extLst>
              <a:ext uri="{FF2B5EF4-FFF2-40B4-BE49-F238E27FC236}">
                <a16:creationId xmlns:a16="http://schemas.microsoft.com/office/drawing/2014/main" id="{12AFD50D-8526-426E-B11B-B2DF1D27A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07" y="3941366"/>
            <a:ext cx="431800" cy="8303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en-US" altLang="zh-CN" sz="16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150" name="Line 19">
            <a:extLst>
              <a:ext uri="{FF2B5EF4-FFF2-40B4-BE49-F238E27FC236}">
                <a16:creationId xmlns:a16="http://schemas.microsoft.com/office/drawing/2014/main" id="{80873244-A0A2-41B0-91EF-22CC1D0A2C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5607" y="3868340"/>
            <a:ext cx="215900" cy="730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1" name="Line 20">
            <a:extLst>
              <a:ext uri="{FF2B5EF4-FFF2-40B4-BE49-F238E27FC236}">
                <a16:creationId xmlns:a16="http://schemas.microsoft.com/office/drawing/2014/main" id="{A9DB429E-5C8A-4B65-B4C5-4C5C9C9CC2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7407" y="3868340"/>
            <a:ext cx="144463" cy="730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2" name="Text Box 21">
            <a:extLst>
              <a:ext uri="{FF2B5EF4-FFF2-40B4-BE49-F238E27FC236}">
                <a16:creationId xmlns:a16="http://schemas.microsoft.com/office/drawing/2014/main" id="{566B70DC-EA24-4C3D-B8A0-8B69A1241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432" y="3568303"/>
            <a:ext cx="30480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3" name="Text Box 39">
            <a:extLst>
              <a:ext uri="{FF2B5EF4-FFF2-40B4-BE49-F238E27FC236}">
                <a16:creationId xmlns:a16="http://schemas.microsoft.com/office/drawing/2014/main" id="{38C41692-1548-4CB3-8E9B-368A175E3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9232" y="2357040"/>
            <a:ext cx="30480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4" name="Text Box 40">
            <a:extLst>
              <a:ext uri="{FF2B5EF4-FFF2-40B4-BE49-F238E27FC236}">
                <a16:creationId xmlns:a16="http://schemas.microsoft.com/office/drawing/2014/main" id="{41CA74A2-E690-4B56-B659-1EF6A8ECF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870" y="3133328"/>
            <a:ext cx="30480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-1</a:t>
            </a:r>
            <a:endParaRPr lang="en-US" altLang="zh-CN" sz="16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5" name="Text Box 41">
            <a:extLst>
              <a:ext uri="{FF2B5EF4-FFF2-40B4-BE49-F238E27FC236}">
                <a16:creationId xmlns:a16="http://schemas.microsoft.com/office/drawing/2014/main" id="{367DB26F-DC9F-4E50-8BAB-2E56D1281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870" y="3565128"/>
            <a:ext cx="304800" cy="32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6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grpSp>
        <p:nvGrpSpPr>
          <p:cNvPr id="156" name="Group 42">
            <a:extLst>
              <a:ext uri="{FF2B5EF4-FFF2-40B4-BE49-F238E27FC236}">
                <a16:creationId xmlns:a16="http://schemas.microsoft.com/office/drawing/2014/main" id="{B5B23E6C-2288-4253-B195-20D372E45DDA}"/>
              </a:ext>
            </a:extLst>
          </p:cNvPr>
          <p:cNvGrpSpPr>
            <a:grpSpLocks/>
          </p:cNvGrpSpPr>
          <p:nvPr/>
        </p:nvGrpSpPr>
        <p:grpSpPr bwMode="auto">
          <a:xfrm>
            <a:off x="2237770" y="3939778"/>
            <a:ext cx="647700" cy="836743"/>
            <a:chOff x="1882" y="3521"/>
            <a:chExt cx="408" cy="499"/>
          </a:xfrm>
        </p:grpSpPr>
        <p:sp>
          <p:nvSpPr>
            <p:cNvPr id="157" name="Line 43">
              <a:extLst>
                <a:ext uri="{FF2B5EF4-FFF2-40B4-BE49-F238E27FC236}">
                  <a16:creationId xmlns:a16="http://schemas.microsoft.com/office/drawing/2014/main" id="{DDA22870-A96F-426E-9441-DEA6D96E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8" name="Line 44">
              <a:extLst>
                <a:ext uri="{FF2B5EF4-FFF2-40B4-BE49-F238E27FC236}">
                  <a16:creationId xmlns:a16="http://schemas.microsoft.com/office/drawing/2014/main" id="{4E050251-0BF8-448F-8FA1-9D68F7FF8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9" name="Line 45">
              <a:extLst>
                <a:ext uri="{FF2B5EF4-FFF2-40B4-BE49-F238E27FC236}">
                  <a16:creationId xmlns:a16="http://schemas.microsoft.com/office/drawing/2014/main" id="{7FB19E85-2E54-46E4-BB83-DA41877D67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0" name="Line 46">
              <a:extLst>
                <a:ext uri="{FF2B5EF4-FFF2-40B4-BE49-F238E27FC236}">
                  <a16:creationId xmlns:a16="http://schemas.microsoft.com/office/drawing/2014/main" id="{E4618A96-DCB6-4006-BF98-8F6DE2B76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884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1" name="Text Box 47">
              <a:extLst>
                <a:ext uri="{FF2B5EF4-FFF2-40B4-BE49-F238E27FC236}">
                  <a16:creationId xmlns:a16="http://schemas.microsoft.com/office/drawing/2014/main" id="{37F85C6C-58A0-49FC-B92C-B205DD3DF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408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h-2</a:t>
              </a:r>
            </a:p>
          </p:txBody>
        </p:sp>
      </p:grpSp>
      <p:grpSp>
        <p:nvGrpSpPr>
          <p:cNvPr id="162" name="Group 48">
            <a:extLst>
              <a:ext uri="{FF2B5EF4-FFF2-40B4-BE49-F238E27FC236}">
                <a16:creationId xmlns:a16="http://schemas.microsoft.com/office/drawing/2014/main" id="{AF7044BC-90F5-456A-A752-DCBA586F39AA}"/>
              </a:ext>
            </a:extLst>
          </p:cNvPr>
          <p:cNvGrpSpPr>
            <a:grpSpLocks/>
          </p:cNvGrpSpPr>
          <p:nvPr/>
        </p:nvGrpSpPr>
        <p:grpSpPr bwMode="auto">
          <a:xfrm>
            <a:off x="3042010" y="3287825"/>
            <a:ext cx="647700" cy="975731"/>
            <a:chOff x="1882" y="3521"/>
            <a:chExt cx="408" cy="499"/>
          </a:xfrm>
        </p:grpSpPr>
        <p:sp>
          <p:nvSpPr>
            <p:cNvPr id="163" name="Line 49">
              <a:extLst>
                <a:ext uri="{FF2B5EF4-FFF2-40B4-BE49-F238E27FC236}">
                  <a16:creationId xmlns:a16="http://schemas.microsoft.com/office/drawing/2014/main" id="{96C4383A-6AF0-4AF2-BEE7-9BAE5D810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4" name="Line 50">
              <a:extLst>
                <a:ext uri="{FF2B5EF4-FFF2-40B4-BE49-F238E27FC236}">
                  <a16:creationId xmlns:a16="http://schemas.microsoft.com/office/drawing/2014/main" id="{72CDC5B4-F033-4A52-9207-BB318E6A9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5" name="Line 51">
              <a:extLst>
                <a:ext uri="{FF2B5EF4-FFF2-40B4-BE49-F238E27FC236}">
                  <a16:creationId xmlns:a16="http://schemas.microsoft.com/office/drawing/2014/main" id="{139FBAF6-A488-44AF-B694-5FA3FE403D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6" name="Line 52">
              <a:extLst>
                <a:ext uri="{FF2B5EF4-FFF2-40B4-BE49-F238E27FC236}">
                  <a16:creationId xmlns:a16="http://schemas.microsoft.com/office/drawing/2014/main" id="{37C8689C-12E1-4120-AB9F-98494A9CB7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884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7" name="Text Box 53">
              <a:extLst>
                <a:ext uri="{FF2B5EF4-FFF2-40B4-BE49-F238E27FC236}">
                  <a16:creationId xmlns:a16="http://schemas.microsoft.com/office/drawing/2014/main" id="{0F272CD6-F5A8-440D-9D87-E74626F0E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4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h-1</a:t>
              </a:r>
            </a:p>
          </p:txBody>
        </p:sp>
      </p:grpSp>
      <p:grpSp>
        <p:nvGrpSpPr>
          <p:cNvPr id="168" name="Group 54">
            <a:extLst>
              <a:ext uri="{FF2B5EF4-FFF2-40B4-BE49-F238E27FC236}">
                <a16:creationId xmlns:a16="http://schemas.microsoft.com/office/drawing/2014/main" id="{E0743309-4A7B-4140-A15C-C7DD661C81F8}"/>
              </a:ext>
            </a:extLst>
          </p:cNvPr>
          <p:cNvGrpSpPr>
            <a:grpSpLocks/>
          </p:cNvGrpSpPr>
          <p:nvPr/>
        </p:nvGrpSpPr>
        <p:grpSpPr bwMode="auto">
          <a:xfrm>
            <a:off x="4157" y="3723878"/>
            <a:ext cx="647700" cy="926997"/>
            <a:chOff x="1882" y="3521"/>
            <a:chExt cx="408" cy="499"/>
          </a:xfrm>
        </p:grpSpPr>
        <p:sp>
          <p:nvSpPr>
            <p:cNvPr id="169" name="Line 55">
              <a:extLst>
                <a:ext uri="{FF2B5EF4-FFF2-40B4-BE49-F238E27FC236}">
                  <a16:creationId xmlns:a16="http://schemas.microsoft.com/office/drawing/2014/main" id="{86B31C84-77CB-47ED-A833-01CAEABF6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0" name="Line 56">
              <a:extLst>
                <a:ext uri="{FF2B5EF4-FFF2-40B4-BE49-F238E27FC236}">
                  <a16:creationId xmlns:a16="http://schemas.microsoft.com/office/drawing/2014/main" id="{99940E45-DD5A-4B9E-B54B-305A50009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1" name="Line 57">
              <a:extLst>
                <a:ext uri="{FF2B5EF4-FFF2-40B4-BE49-F238E27FC236}">
                  <a16:creationId xmlns:a16="http://schemas.microsoft.com/office/drawing/2014/main" id="{555D1192-C236-4C47-A72D-1E5782972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2" name="Line 58">
              <a:extLst>
                <a:ext uri="{FF2B5EF4-FFF2-40B4-BE49-F238E27FC236}">
                  <a16:creationId xmlns:a16="http://schemas.microsoft.com/office/drawing/2014/main" id="{212B5CB4-386C-4E82-85EB-7EEC8627B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884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3" name="Text Box 59">
              <a:extLst>
                <a:ext uri="{FF2B5EF4-FFF2-40B4-BE49-F238E27FC236}">
                  <a16:creationId xmlns:a16="http://schemas.microsoft.com/office/drawing/2014/main" id="{6E2C7783-0654-4558-AD47-9756AF26A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40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h-1</a:t>
              </a:r>
            </a:p>
          </p:txBody>
        </p:sp>
      </p:grpSp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6DCAEB89-FC6B-40D3-BB7C-801A155F5311}"/>
              </a:ext>
            </a:extLst>
          </p:cNvPr>
          <p:cNvGrpSpPr/>
          <p:nvPr/>
        </p:nvGrpSpPr>
        <p:grpSpPr>
          <a:xfrm>
            <a:off x="3615743" y="2517084"/>
            <a:ext cx="2510400" cy="2124446"/>
            <a:chOff x="884811" y="2223411"/>
            <a:chExt cx="3404770" cy="2881313"/>
          </a:xfrm>
        </p:grpSpPr>
        <p:sp>
          <p:nvSpPr>
            <p:cNvPr id="175" name="Line 14">
              <a:extLst>
                <a:ext uri="{FF2B5EF4-FFF2-40B4-BE49-F238E27FC236}">
                  <a16:creationId xmlns:a16="http://schemas.microsoft.com/office/drawing/2014/main" id="{1BD4F4A3-C18B-4381-9D5F-9FF830286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4811" y="3492642"/>
              <a:ext cx="1202879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76" name="Text Box 15">
              <a:extLst>
                <a:ext uri="{FF2B5EF4-FFF2-40B4-BE49-F238E27FC236}">
                  <a16:creationId xmlns:a16="http://schemas.microsoft.com/office/drawing/2014/main" id="{4FBCDB75-087C-4D7F-B5B7-50FA004315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811" y="2960606"/>
              <a:ext cx="1282950" cy="559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先左旋</a:t>
              </a:r>
            </a:p>
          </p:txBody>
        </p:sp>
        <p:grpSp>
          <p:nvGrpSpPr>
            <p:cNvPr id="177" name="Group 101">
              <a:extLst>
                <a:ext uri="{FF2B5EF4-FFF2-40B4-BE49-F238E27FC236}">
                  <a16:creationId xmlns:a16="http://schemas.microsoft.com/office/drawing/2014/main" id="{8833831A-6D33-4847-8E1B-B72EA2F6B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4681" y="2223411"/>
              <a:ext cx="2374900" cy="2881313"/>
              <a:chOff x="2110" y="2205"/>
              <a:chExt cx="1496" cy="1815"/>
            </a:xfrm>
          </p:grpSpPr>
          <p:sp>
            <p:nvSpPr>
              <p:cNvPr id="178" name="Oval 61">
                <a:extLst>
                  <a:ext uri="{FF2B5EF4-FFF2-40B4-BE49-F238E27FC236}">
                    <a16:creationId xmlns:a16="http://schemas.microsoft.com/office/drawing/2014/main" id="{7E684889-B80B-4CAB-BE45-E2928E702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6" y="2795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9" name="Oval 62">
                <a:extLst>
                  <a:ext uri="{FF2B5EF4-FFF2-40B4-BE49-F238E27FC236}">
                    <a16:creationId xmlns:a16="http://schemas.microsoft.com/office/drawing/2014/main" id="{945D3435-8ED5-4CE6-8B79-84D19B8A4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6" y="2205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  <p:sp>
            <p:nvSpPr>
              <p:cNvPr id="180" name="Line 63">
                <a:extLst>
                  <a:ext uri="{FF2B5EF4-FFF2-40B4-BE49-F238E27FC236}">
                    <a16:creationId xmlns:a16="http://schemas.microsoft.com/office/drawing/2014/main" id="{A0021E7F-8465-4A41-BCDA-95602BAD6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5" y="2387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1" name="Line 64">
                <a:extLst>
                  <a:ext uri="{FF2B5EF4-FFF2-40B4-BE49-F238E27FC236}">
                    <a16:creationId xmlns:a16="http://schemas.microsoft.com/office/drawing/2014/main" id="{5D330BBE-6B0B-4F5F-B09F-5201D08EC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8" y="2432"/>
                <a:ext cx="226" cy="1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2" name="Rectangle 67">
                <a:extLst>
                  <a:ext uri="{FF2B5EF4-FFF2-40B4-BE49-F238E27FC236}">
                    <a16:creationId xmlns:a16="http://schemas.microsoft.com/office/drawing/2014/main" id="{2482188C-3B4E-4042-8273-BF135EB18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0" y="3249"/>
                <a:ext cx="272" cy="771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  <a:r>
                  <a:rPr kumimoji="0" lang="en-US" altLang="zh-CN" sz="16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</a:t>
                </a:r>
              </a:p>
            </p:txBody>
          </p:sp>
          <p:sp>
            <p:nvSpPr>
              <p:cNvPr id="183" name="Rectangle 68">
                <a:extLst>
                  <a:ext uri="{FF2B5EF4-FFF2-40B4-BE49-F238E27FC236}">
                    <a16:creationId xmlns:a16="http://schemas.microsoft.com/office/drawing/2014/main" id="{A323D164-9962-49DB-93B2-8EDE887B7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2932"/>
                <a:ext cx="272" cy="635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r>
                  <a:rPr kumimoji="0" lang="en-US" altLang="zh-CN" sz="16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R</a:t>
                </a:r>
              </a:p>
            </p:txBody>
          </p:sp>
          <p:sp>
            <p:nvSpPr>
              <p:cNvPr id="184" name="Rectangle 69">
                <a:extLst>
                  <a:ext uri="{FF2B5EF4-FFF2-40B4-BE49-F238E27FC236}">
                    <a16:creationId xmlns:a16="http://schemas.microsoft.com/office/drawing/2014/main" id="{5F428415-ADF6-41C3-8D6F-0BF5D59CD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614"/>
                <a:ext cx="272" cy="770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  <a:r>
                  <a:rPr kumimoji="0" lang="en-US" altLang="zh-CN" sz="16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R</a:t>
                </a:r>
              </a:p>
            </p:txBody>
          </p:sp>
          <p:sp>
            <p:nvSpPr>
              <p:cNvPr id="185" name="Line 70">
                <a:extLst>
                  <a:ext uri="{FF2B5EF4-FFF2-40B4-BE49-F238E27FC236}">
                    <a16:creationId xmlns:a16="http://schemas.microsoft.com/office/drawing/2014/main" id="{EB84D2FB-1125-4667-A438-3CD8F9896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45" y="3022"/>
                <a:ext cx="181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6" name="Line 71">
                <a:extLst>
                  <a:ext uri="{FF2B5EF4-FFF2-40B4-BE49-F238E27FC236}">
                    <a16:creationId xmlns:a16="http://schemas.microsoft.com/office/drawing/2014/main" id="{B7CDB1B1-C5A5-47C2-9859-DDB003D8D3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17" y="2659"/>
                <a:ext cx="227" cy="1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7" name="Rectangle 72">
                <a:extLst>
                  <a:ext uri="{FF2B5EF4-FFF2-40B4-BE49-F238E27FC236}">
                    <a16:creationId xmlns:a16="http://schemas.microsoft.com/office/drawing/2014/main" id="{859FA3B4-7E2F-4466-8DCC-4D5D955B5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3884"/>
                <a:ext cx="272" cy="136"/>
              </a:xfrm>
              <a:prstGeom prst="rect">
                <a:avLst/>
              </a:prstGeom>
              <a:solidFill>
                <a:srgbClr val="00E4A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8" name="Oval 73">
                <a:extLst>
                  <a:ext uri="{FF2B5EF4-FFF2-40B4-BE49-F238E27FC236}">
                    <a16:creationId xmlns:a16="http://schemas.microsoft.com/office/drawing/2014/main" id="{19E509F7-244E-4BEB-B2AF-559F8E977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464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9" name="Rectangle 74">
                <a:extLst>
                  <a:ext uri="{FF2B5EF4-FFF2-40B4-BE49-F238E27FC236}">
                    <a16:creationId xmlns:a16="http://schemas.microsoft.com/office/drawing/2014/main" id="{EEF6C627-DB37-4AE1-9A02-1D4DAB19A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" y="3249"/>
                <a:ext cx="272" cy="635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r>
                  <a:rPr kumimoji="0" lang="en-US" altLang="zh-CN" sz="16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</a:t>
                </a:r>
              </a:p>
            </p:txBody>
          </p:sp>
          <p:sp>
            <p:nvSpPr>
              <p:cNvPr id="190" name="Line 75">
                <a:extLst>
                  <a:ext uri="{FF2B5EF4-FFF2-40B4-BE49-F238E27FC236}">
                    <a16:creationId xmlns:a16="http://schemas.microsoft.com/office/drawing/2014/main" id="{F6B59C76-3D70-4460-9E24-0B42938D8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2" y="3022"/>
                <a:ext cx="227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1" name="Line 76">
                <a:extLst>
                  <a:ext uri="{FF2B5EF4-FFF2-40B4-BE49-F238E27FC236}">
                    <a16:creationId xmlns:a16="http://schemas.microsoft.com/office/drawing/2014/main" id="{4FDBB1A5-57C3-4F17-9079-9D37CF33D5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5" y="2704"/>
                <a:ext cx="272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B88F5122-9215-4CD4-803A-96C2E8E2D025}"/>
              </a:ext>
            </a:extLst>
          </p:cNvPr>
          <p:cNvGrpSpPr/>
          <p:nvPr/>
        </p:nvGrpSpPr>
        <p:grpSpPr>
          <a:xfrm>
            <a:off x="6263202" y="2562126"/>
            <a:ext cx="2638440" cy="1931400"/>
            <a:chOff x="4635970" y="2294849"/>
            <a:chExt cx="3541398" cy="2592387"/>
          </a:xfrm>
        </p:grpSpPr>
        <p:grpSp>
          <p:nvGrpSpPr>
            <p:cNvPr id="193" name="Group 102">
              <a:extLst>
                <a:ext uri="{FF2B5EF4-FFF2-40B4-BE49-F238E27FC236}">
                  <a16:creationId xmlns:a16="http://schemas.microsoft.com/office/drawing/2014/main" id="{E6A7AB2E-139E-4B8A-9448-85768D0728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9443" y="2294849"/>
              <a:ext cx="2447925" cy="2592387"/>
              <a:chOff x="4105" y="709"/>
              <a:chExt cx="1542" cy="1633"/>
            </a:xfrm>
          </p:grpSpPr>
          <p:sp>
            <p:nvSpPr>
              <p:cNvPr id="196" name="Oval 22">
                <a:extLst>
                  <a:ext uri="{FF2B5EF4-FFF2-40B4-BE49-F238E27FC236}">
                    <a16:creationId xmlns:a16="http://schemas.microsoft.com/office/drawing/2014/main" id="{0CD8F5A6-C0E1-463F-A87B-8B6AE981A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8" y="1141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7" name="Oval 23">
                <a:extLst>
                  <a:ext uri="{FF2B5EF4-FFF2-40B4-BE49-F238E27FC236}">
                    <a16:creationId xmlns:a16="http://schemas.microsoft.com/office/drawing/2014/main" id="{F69F6FC5-BCAF-4D2B-87F8-818A4F30F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2" y="709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8" name="Oval 24">
                <a:extLst>
                  <a:ext uri="{FF2B5EF4-FFF2-40B4-BE49-F238E27FC236}">
                    <a16:creationId xmlns:a16="http://schemas.microsoft.com/office/drawing/2014/main" id="{0500CB5D-68EC-47BD-8DDD-C05E2DA78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8" y="1141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9" name="Line 25">
                <a:extLst>
                  <a:ext uri="{FF2B5EF4-FFF2-40B4-BE49-F238E27FC236}">
                    <a16:creationId xmlns:a16="http://schemas.microsoft.com/office/drawing/2014/main" id="{BCD79BB1-113D-40D6-9A83-230BB05C8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80" y="949"/>
                <a:ext cx="288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0" name="Line 26">
                <a:extLst>
                  <a:ext uri="{FF2B5EF4-FFF2-40B4-BE49-F238E27FC236}">
                    <a16:creationId xmlns:a16="http://schemas.microsoft.com/office/drawing/2014/main" id="{79767E0B-5C79-46C9-8C46-A94512162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" y="949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01" name="Text Box 27">
                <a:extLst>
                  <a:ext uri="{FF2B5EF4-FFF2-40B4-BE49-F238E27FC236}">
                    <a16:creationId xmlns:a16="http://schemas.microsoft.com/office/drawing/2014/main" id="{A0A025A4-2998-485C-AA2B-B3C4AA11D3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6" y="1163"/>
                <a:ext cx="19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2" name="Text Box 28">
                <a:extLst>
                  <a:ext uri="{FF2B5EF4-FFF2-40B4-BE49-F238E27FC236}">
                    <a16:creationId xmlns:a16="http://schemas.microsoft.com/office/drawing/2014/main" id="{A2F41884-FAD8-4FE0-A00E-8C64C7523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0" y="757"/>
                <a:ext cx="19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3" name="Text Box 29">
                <a:extLst>
                  <a:ext uri="{FF2B5EF4-FFF2-40B4-BE49-F238E27FC236}">
                    <a16:creationId xmlns:a16="http://schemas.microsoft.com/office/drawing/2014/main" id="{F68FAF97-536B-4C11-A256-AEF6510226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6" y="1189"/>
                <a:ext cx="192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-1</a:t>
                </a:r>
                <a:endParaRPr kumimoji="0" lang="en-US" altLang="zh-CN" sz="16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4" name="Rectangle 30">
                <a:extLst>
                  <a:ext uri="{FF2B5EF4-FFF2-40B4-BE49-F238E27FC236}">
                    <a16:creationId xmlns:a16="http://schemas.microsoft.com/office/drawing/2014/main" id="{9F920D66-D8E2-4F73-A1EC-FC7C11A7E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1571"/>
                <a:ext cx="272" cy="771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  <a:r>
                  <a:rPr kumimoji="0" lang="en-US" altLang="zh-CN" sz="16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</a:t>
                </a:r>
              </a:p>
            </p:txBody>
          </p:sp>
          <p:sp>
            <p:nvSpPr>
              <p:cNvPr id="205" name="Rectangle 31">
                <a:extLst>
                  <a:ext uri="{FF2B5EF4-FFF2-40B4-BE49-F238E27FC236}">
                    <a16:creationId xmlns:a16="http://schemas.microsoft.com/office/drawing/2014/main" id="{1305210D-36DA-45E5-B54D-25A06DD96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9" y="2206"/>
                <a:ext cx="272" cy="136"/>
              </a:xfrm>
              <a:prstGeom prst="rect">
                <a:avLst/>
              </a:prstGeom>
              <a:solidFill>
                <a:srgbClr val="00E4A8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6" name="Rectangle 32">
                <a:extLst>
                  <a:ext uri="{FF2B5EF4-FFF2-40B4-BE49-F238E27FC236}">
                    <a16:creationId xmlns:a16="http://schemas.microsoft.com/office/drawing/2014/main" id="{6B96F186-099C-4F42-B2C6-D2291FD8F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9" y="1571"/>
                <a:ext cx="272" cy="635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r>
                  <a:rPr kumimoji="0" lang="en-US" altLang="zh-CN" sz="160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</a:t>
                </a:r>
              </a:p>
            </p:txBody>
          </p:sp>
          <p:sp>
            <p:nvSpPr>
              <p:cNvPr id="207" name="Rectangle 33">
                <a:extLst>
                  <a:ext uri="{FF2B5EF4-FFF2-40B4-BE49-F238E27FC236}">
                    <a16:creationId xmlns:a16="http://schemas.microsoft.com/office/drawing/2014/main" id="{58420FCC-0BE0-4775-A4C7-6B7F7762F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22" y="1571"/>
                <a:ext cx="272" cy="635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r>
                  <a:rPr kumimoji="0" lang="en-US" altLang="zh-CN" sz="16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R</a:t>
                </a:r>
              </a:p>
            </p:txBody>
          </p:sp>
          <p:sp>
            <p:nvSpPr>
              <p:cNvPr id="208" name="Rectangle 34">
                <a:extLst>
                  <a:ext uri="{FF2B5EF4-FFF2-40B4-BE49-F238E27FC236}">
                    <a16:creationId xmlns:a16="http://schemas.microsoft.com/office/drawing/2014/main" id="{1FA161B2-0413-4B4E-8146-367BE39EF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5" y="1571"/>
                <a:ext cx="272" cy="770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  <a:r>
                  <a:rPr kumimoji="0" lang="en-US" altLang="zh-CN" sz="16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R</a:t>
                </a:r>
              </a:p>
            </p:txBody>
          </p:sp>
          <p:sp>
            <p:nvSpPr>
              <p:cNvPr id="209" name="Line 35">
                <a:extLst>
                  <a:ext uri="{FF2B5EF4-FFF2-40B4-BE49-F238E27FC236}">
                    <a16:creationId xmlns:a16="http://schemas.microsoft.com/office/drawing/2014/main" id="{2B81740B-6731-4902-AB4A-7022F7641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41" y="1344"/>
                <a:ext cx="182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0" name="Line 36">
                <a:extLst>
                  <a:ext uri="{FF2B5EF4-FFF2-40B4-BE49-F238E27FC236}">
                    <a16:creationId xmlns:a16="http://schemas.microsoft.com/office/drawing/2014/main" id="{7B7C0B52-1B11-4DB3-A332-C754B6042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9" y="1344"/>
                <a:ext cx="136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1" name="Line 37">
                <a:extLst>
                  <a:ext uri="{FF2B5EF4-FFF2-40B4-BE49-F238E27FC236}">
                    <a16:creationId xmlns:a16="http://schemas.microsoft.com/office/drawing/2014/main" id="{0CE7D29F-3FC9-47D2-A63E-6CB35C15F6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58" y="1344"/>
                <a:ext cx="136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2" name="Line 38">
                <a:extLst>
                  <a:ext uri="{FF2B5EF4-FFF2-40B4-BE49-F238E27FC236}">
                    <a16:creationId xmlns:a16="http://schemas.microsoft.com/office/drawing/2014/main" id="{EB3199D2-3449-4DA8-94D6-1ACB1EBE0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0" y="1344"/>
                <a:ext cx="181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94" name="Text Box 99">
              <a:extLst>
                <a:ext uri="{FF2B5EF4-FFF2-40B4-BE49-F238E27FC236}">
                  <a16:creationId xmlns:a16="http://schemas.microsoft.com/office/drawing/2014/main" id="{C3CA3B27-0CBA-4955-80AF-842084BAF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5426" y="2987579"/>
              <a:ext cx="1370879" cy="553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后右旋</a:t>
              </a:r>
            </a:p>
          </p:txBody>
        </p:sp>
        <p:sp>
          <p:nvSpPr>
            <p:cNvPr id="195" name="Line 103">
              <a:extLst>
                <a:ext uri="{FF2B5EF4-FFF2-40B4-BE49-F238E27FC236}">
                  <a16:creationId xmlns:a16="http://schemas.microsoft.com/office/drawing/2014/main" id="{6B07AC1A-7CA5-4D11-B899-F150A173D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5970" y="3518593"/>
              <a:ext cx="1201422" cy="8471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160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3" name="矩形 212"/>
          <p:cNvSpPr/>
          <p:nvPr/>
        </p:nvSpPr>
        <p:spPr>
          <a:xfrm>
            <a:off x="2742595" y="4687547"/>
            <a:ext cx="4314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注：</a:t>
            </a:r>
            <a:r>
              <a:rPr lang="en-US" altLang="zh-CN" sz="1400" dirty="0">
                <a:solidFill>
                  <a:srgbClr val="FF0000"/>
                </a:solidFill>
              </a:rPr>
              <a:t>h —— </a:t>
            </a:r>
            <a:r>
              <a:rPr lang="zh-CN" altLang="en-US" sz="1400" dirty="0">
                <a:solidFill>
                  <a:srgbClr val="FF0000"/>
                </a:solidFill>
              </a:rPr>
              <a:t>最小不平衡二叉树插入前的左子树之深度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089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6" grpId="0" animBg="1"/>
      <p:bldP spid="137" grpId="0" animBg="1"/>
      <p:bldP spid="138" grpId="0" animBg="1"/>
      <p:bldP spid="139" grpId="0" animBg="1"/>
      <p:bldP spid="140" grpId="0"/>
      <p:bldP spid="140" grpId="1"/>
      <p:bldP spid="141" grpId="0"/>
      <p:bldP spid="141" grpId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/>
      <p:bldP spid="152" grpId="1"/>
      <p:bldP spid="153" grpId="0"/>
      <p:bldP spid="154" grpId="0"/>
      <p:bldP spid="155" grpId="0"/>
      <p:bldP spid="2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28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1730976" y="1051875"/>
            <a:ext cx="7053729" cy="8125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对于最小不平衡二叉树，可以根据导致失去平衡的插入位置，分为</a:t>
            </a:r>
            <a:r>
              <a:rPr lang="en-US" altLang="zh-CN" dirty="0">
                <a:cs typeface="+mn-ea"/>
                <a:sym typeface="+mn-lt"/>
              </a:rPr>
              <a:t>LL</a:t>
            </a:r>
            <a:r>
              <a:rPr lang="zh-CN" altLang="en-US" dirty="0">
                <a:cs typeface="+mn-ea"/>
                <a:sym typeface="+mn-lt"/>
              </a:rPr>
              <a:t>型，</a:t>
            </a:r>
            <a:r>
              <a:rPr lang="en-US" altLang="zh-CN" dirty="0">
                <a:cs typeface="+mn-ea"/>
                <a:sym typeface="+mn-lt"/>
              </a:rPr>
              <a:t>RR</a:t>
            </a:r>
            <a:r>
              <a:rPr lang="zh-CN" altLang="en-US" dirty="0">
                <a:cs typeface="+mn-ea"/>
                <a:sym typeface="+mn-lt"/>
              </a:rPr>
              <a:t>型、</a:t>
            </a:r>
            <a:r>
              <a:rPr lang="en-US" altLang="zh-CN" dirty="0">
                <a:cs typeface="+mn-ea"/>
                <a:sym typeface="+mn-lt"/>
              </a:rPr>
              <a:t>LR</a:t>
            </a:r>
            <a:r>
              <a:rPr lang="zh-CN" altLang="en-US" dirty="0">
                <a:cs typeface="+mn-ea"/>
                <a:sym typeface="+mn-lt"/>
              </a:rPr>
              <a:t>型和</a:t>
            </a:r>
            <a:r>
              <a:rPr lang="en-US" altLang="zh-CN" dirty="0">
                <a:cs typeface="+mn-ea"/>
                <a:sym typeface="+mn-lt"/>
              </a:rPr>
              <a:t>RL</a:t>
            </a:r>
            <a:r>
              <a:rPr lang="zh-CN" altLang="en-US" dirty="0">
                <a:cs typeface="+mn-ea"/>
                <a:sym typeface="+mn-lt"/>
              </a:rPr>
              <a:t>型</a:t>
            </a: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种情况，并分别进行平衡化处理。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728765" y="632482"/>
            <a:ext cx="3789222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平衡化方法</a:t>
            </a:r>
          </a:p>
        </p:txBody>
      </p:sp>
      <p:sp>
        <p:nvSpPr>
          <p:cNvPr id="3" name="矩形 2"/>
          <p:cNvSpPr/>
          <p:nvPr/>
        </p:nvSpPr>
        <p:spPr>
          <a:xfrm>
            <a:off x="1728765" y="1785740"/>
            <a:ext cx="759855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RL</a:t>
            </a:r>
            <a:r>
              <a:rPr lang="zh-CN" altLang="en-US" dirty="0">
                <a:solidFill>
                  <a:srgbClr val="FF0000"/>
                </a:solidFill>
              </a:rPr>
              <a:t>型：</a:t>
            </a:r>
            <a:r>
              <a:rPr lang="zh-CN" altLang="en-US" sz="1600" dirty="0"/>
              <a:t>插入点是最小不平衡子树的</a:t>
            </a:r>
            <a:r>
              <a:rPr lang="zh-CN" altLang="en-US" sz="1600" dirty="0">
                <a:solidFill>
                  <a:srgbClr val="FF0000"/>
                </a:solidFill>
              </a:rPr>
              <a:t>右子树的左子树</a:t>
            </a:r>
            <a:r>
              <a:rPr lang="zh-CN" altLang="en-US" sz="1600" dirty="0"/>
              <a:t>，处理的方法是“</a:t>
            </a:r>
            <a:r>
              <a:rPr lang="zh-CN" altLang="en-US" sz="1600" dirty="0">
                <a:solidFill>
                  <a:srgbClr val="FF0000"/>
                </a:solidFill>
              </a:rPr>
              <a:t>右旋左旋</a:t>
            </a:r>
            <a:r>
              <a:rPr lang="zh-CN" altLang="en-US" sz="1600" dirty="0"/>
              <a:t>”</a:t>
            </a:r>
          </a:p>
        </p:txBody>
      </p:sp>
      <p:sp>
        <p:nvSpPr>
          <p:cNvPr id="87" name="Oval 3">
            <a:extLst>
              <a:ext uri="{FF2B5EF4-FFF2-40B4-BE49-F238E27FC236}">
                <a16:creationId xmlns:a16="http://schemas.microsoft.com/office/drawing/2014/main" id="{A93C13C0-5693-4EF5-854E-F8E064D00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117" y="2926311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endParaRPr kumimoji="0" lang="en-US" altLang="zh-CN" sz="18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8" name="Oval 4">
            <a:extLst>
              <a:ext uri="{FF2B5EF4-FFF2-40B4-BE49-F238E27FC236}">
                <a16:creationId xmlns:a16="http://schemas.microsoft.com/office/drawing/2014/main" id="{52A321F0-7DF3-4649-887E-2F9E9E901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017" y="2205586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</a:p>
        </p:txBody>
      </p:sp>
      <p:sp>
        <p:nvSpPr>
          <p:cNvPr id="89" name="Line 5">
            <a:extLst>
              <a:ext uri="{FF2B5EF4-FFF2-40B4-BE49-F238E27FC236}">
                <a16:creationId xmlns:a16="http://schemas.microsoft.com/office/drawing/2014/main" id="{3F1EFD5A-A824-4177-8C29-6E0F6E141A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75692" y="2494511"/>
            <a:ext cx="863600" cy="5762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0" name="Line 6">
            <a:extLst>
              <a:ext uri="{FF2B5EF4-FFF2-40B4-BE49-F238E27FC236}">
                <a16:creationId xmlns:a16="http://schemas.microsoft.com/office/drawing/2014/main" id="{A5ED263F-410C-49D6-94DF-62ABE8521E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5192" y="2565948"/>
            <a:ext cx="360363" cy="431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1" name="Text Box 7">
            <a:extLst>
              <a:ext uri="{FF2B5EF4-FFF2-40B4-BE49-F238E27FC236}">
                <a16:creationId xmlns:a16="http://schemas.microsoft.com/office/drawing/2014/main" id="{B25E89BA-851E-439B-8B7D-9720B19A6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217" y="2281786"/>
            <a:ext cx="304800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-1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2" name="Text Box 8">
            <a:extLst>
              <a:ext uri="{FF2B5EF4-FFF2-40B4-BE49-F238E27FC236}">
                <a16:creationId xmlns:a16="http://schemas.microsoft.com/office/drawing/2014/main" id="{FC0B471E-5A22-4B15-9965-8E5338770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842" y="3058073"/>
            <a:ext cx="304800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3" name="Rectangle 9">
            <a:extLst>
              <a:ext uri="{FF2B5EF4-FFF2-40B4-BE49-F238E27FC236}">
                <a16:creationId xmlns:a16="http://schemas.microsoft.com/office/drawing/2014/main" id="{7D425FE7-7B2B-4928-804F-C27281404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355" y="3645449"/>
            <a:ext cx="431800" cy="11601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B</a:t>
            </a:r>
            <a:r>
              <a:rPr kumimoji="0" lang="en-US" altLang="zh-CN" sz="1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</a:t>
            </a:r>
          </a:p>
        </p:txBody>
      </p:sp>
      <p:sp>
        <p:nvSpPr>
          <p:cNvPr id="94" name="Rectangle 10">
            <a:extLst>
              <a:ext uri="{FF2B5EF4-FFF2-40B4-BE49-F238E27FC236}">
                <a16:creationId xmlns:a16="http://schemas.microsoft.com/office/drawing/2014/main" id="{1AA1DA2B-3790-4E48-9D65-2C1B335C4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680" y="3862936"/>
            <a:ext cx="431800" cy="94106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en-US" altLang="zh-CN" sz="1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</a:t>
            </a:r>
          </a:p>
        </p:txBody>
      </p:sp>
      <p:sp>
        <p:nvSpPr>
          <p:cNvPr id="95" name="Rectangle 11">
            <a:extLst>
              <a:ext uri="{FF2B5EF4-FFF2-40B4-BE49-F238E27FC236}">
                <a16:creationId xmlns:a16="http://schemas.microsoft.com/office/drawing/2014/main" id="{83628AC6-5492-4414-B430-5C160FBE2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92" y="3070773"/>
            <a:ext cx="431800" cy="12428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</a:t>
            </a:r>
            <a:r>
              <a:rPr kumimoji="0" lang="en-US" altLang="zh-CN" sz="1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96" name="Line 12">
            <a:extLst>
              <a:ext uri="{FF2B5EF4-FFF2-40B4-BE49-F238E27FC236}">
                <a16:creationId xmlns:a16="http://schemas.microsoft.com/office/drawing/2014/main" id="{0C568ADC-35DA-4BC2-84F4-D8FA2EF8BA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71092" y="3286673"/>
            <a:ext cx="144463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7" name="Line 13">
            <a:extLst>
              <a:ext uri="{FF2B5EF4-FFF2-40B4-BE49-F238E27FC236}">
                <a16:creationId xmlns:a16="http://schemas.microsoft.com/office/drawing/2014/main" id="{5ABEA367-3114-4BC7-B36C-88E040EC7C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3042" y="3286673"/>
            <a:ext cx="358775" cy="358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8" name="Rectangle 16">
            <a:extLst>
              <a:ext uri="{FF2B5EF4-FFF2-40B4-BE49-F238E27FC236}">
                <a16:creationId xmlns:a16="http://schemas.microsoft.com/office/drawing/2014/main" id="{357188F8-6C02-484D-9205-8A29A2C3E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392" y="4805587"/>
            <a:ext cx="431800" cy="215900"/>
          </a:xfrm>
          <a:prstGeom prst="rect">
            <a:avLst/>
          </a:prstGeom>
          <a:solidFill>
            <a:srgbClr val="00E4A8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9" name="Oval 17">
            <a:extLst>
              <a:ext uri="{FF2B5EF4-FFF2-40B4-BE49-F238E27FC236}">
                <a16:creationId xmlns:a16="http://schemas.microsoft.com/office/drawing/2014/main" id="{872DF4EC-DCE4-44B8-9240-E8E11F721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755" y="3429548"/>
            <a:ext cx="381000" cy="381000"/>
          </a:xfrm>
          <a:prstGeom prst="ellipse">
            <a:avLst/>
          </a:prstGeom>
          <a:solidFill>
            <a:srgbClr val="CCFFCC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endParaRPr kumimoji="0" lang="en-US" altLang="zh-CN" sz="180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0" name="Rectangle 18">
            <a:extLst>
              <a:ext uri="{FF2B5EF4-FFF2-40B4-BE49-F238E27FC236}">
                <a16:creationId xmlns:a16="http://schemas.microsoft.com/office/drawing/2014/main" id="{92DF25CA-E3F7-4F5D-91EF-ECACE2071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392" y="3862936"/>
            <a:ext cx="431800" cy="942651"/>
          </a:xfrm>
          <a:prstGeom prst="rect">
            <a:avLst/>
          </a:prstGeom>
          <a:solidFill>
            <a:srgbClr val="CCE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en-US" altLang="zh-CN" sz="180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L</a:t>
            </a:r>
          </a:p>
        </p:txBody>
      </p:sp>
      <p:sp>
        <p:nvSpPr>
          <p:cNvPr id="101" name="Line 19">
            <a:extLst>
              <a:ext uri="{FF2B5EF4-FFF2-40B4-BE49-F238E27FC236}">
                <a16:creationId xmlns:a16="http://schemas.microsoft.com/office/drawing/2014/main" id="{8754C2E4-65C7-4E97-B520-D96A94FE1D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9292" y="3789911"/>
            <a:ext cx="215900" cy="730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2" name="Line 20">
            <a:extLst>
              <a:ext uri="{FF2B5EF4-FFF2-40B4-BE49-F238E27FC236}">
                <a16:creationId xmlns:a16="http://schemas.microsoft.com/office/drawing/2014/main" id="{93AAEC62-FD42-4692-86D5-F5DC96F4C6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092" y="3789911"/>
            <a:ext cx="144463" cy="730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3" name="Text Box 21">
            <a:extLst>
              <a:ext uri="{FF2B5EF4-FFF2-40B4-BE49-F238E27FC236}">
                <a16:creationId xmlns:a16="http://schemas.microsoft.com/office/drawing/2014/main" id="{D06FD5D1-422F-4E6B-8EA4-2B06E40CB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1117" y="3489873"/>
            <a:ext cx="304800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" name="Text Box 39">
            <a:extLst>
              <a:ext uri="{FF2B5EF4-FFF2-40B4-BE49-F238E27FC236}">
                <a16:creationId xmlns:a16="http://schemas.microsoft.com/office/drawing/2014/main" id="{32C313FA-D1B2-4900-858C-1BCE9008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217" y="2278611"/>
            <a:ext cx="304800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-2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5" name="Text Box 40">
            <a:extLst>
              <a:ext uri="{FF2B5EF4-FFF2-40B4-BE49-F238E27FC236}">
                <a16:creationId xmlns:a16="http://schemas.microsoft.com/office/drawing/2014/main" id="{4417E657-6D69-4C85-B4A6-295E6D063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1480" y="3054898"/>
            <a:ext cx="304800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en-US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6" name="Text Box 41">
            <a:extLst>
              <a:ext uri="{FF2B5EF4-FFF2-40B4-BE49-F238E27FC236}">
                <a16:creationId xmlns:a16="http://schemas.microsoft.com/office/drawing/2014/main" id="{BE58B9FA-F3B3-4455-98FE-7EC5CCCE2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2555" y="3486698"/>
            <a:ext cx="304800" cy="36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1800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</a:p>
        </p:txBody>
      </p:sp>
      <p:grpSp>
        <p:nvGrpSpPr>
          <p:cNvPr id="107" name="Group 42">
            <a:extLst>
              <a:ext uri="{FF2B5EF4-FFF2-40B4-BE49-F238E27FC236}">
                <a16:creationId xmlns:a16="http://schemas.microsoft.com/office/drawing/2014/main" id="{29B80AA9-6ABD-445B-A3E9-17B61D373141}"/>
              </a:ext>
            </a:extLst>
          </p:cNvPr>
          <p:cNvGrpSpPr>
            <a:grpSpLocks/>
          </p:cNvGrpSpPr>
          <p:nvPr/>
        </p:nvGrpSpPr>
        <p:grpSpPr bwMode="auto">
          <a:xfrm>
            <a:off x="3107717" y="3645448"/>
            <a:ext cx="647700" cy="1160141"/>
            <a:chOff x="1882" y="3521"/>
            <a:chExt cx="408" cy="499"/>
          </a:xfrm>
        </p:grpSpPr>
        <p:sp>
          <p:nvSpPr>
            <p:cNvPr id="108" name="Line 43">
              <a:extLst>
                <a:ext uri="{FF2B5EF4-FFF2-40B4-BE49-F238E27FC236}">
                  <a16:creationId xmlns:a16="http://schemas.microsoft.com/office/drawing/2014/main" id="{1EDFD265-DB08-4A9C-95A6-8A9792781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9" name="Line 44">
              <a:extLst>
                <a:ext uri="{FF2B5EF4-FFF2-40B4-BE49-F238E27FC236}">
                  <a16:creationId xmlns:a16="http://schemas.microsoft.com/office/drawing/2014/main" id="{181960FC-4162-4DEF-8522-348A13F37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0" name="Line 45">
              <a:extLst>
                <a:ext uri="{FF2B5EF4-FFF2-40B4-BE49-F238E27FC236}">
                  <a16:creationId xmlns:a16="http://schemas.microsoft.com/office/drawing/2014/main" id="{78D4FBEC-7106-4D73-BB0E-301F3142D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1" name="Line 46">
              <a:extLst>
                <a:ext uri="{FF2B5EF4-FFF2-40B4-BE49-F238E27FC236}">
                  <a16:creationId xmlns:a16="http://schemas.microsoft.com/office/drawing/2014/main" id="{88DD5B7F-700D-48B9-B22E-D7EF2DEB1E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884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2" name="Text Box 47">
              <a:extLst>
                <a:ext uri="{FF2B5EF4-FFF2-40B4-BE49-F238E27FC236}">
                  <a16:creationId xmlns:a16="http://schemas.microsoft.com/office/drawing/2014/main" id="{4BE34FDD-E49F-4BDA-9FF8-35DB80BDDD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408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h-1</a:t>
              </a:r>
            </a:p>
          </p:txBody>
        </p:sp>
      </p:grpSp>
      <p:grpSp>
        <p:nvGrpSpPr>
          <p:cNvPr id="113" name="Group 48">
            <a:extLst>
              <a:ext uri="{FF2B5EF4-FFF2-40B4-BE49-F238E27FC236}">
                <a16:creationId xmlns:a16="http://schemas.microsoft.com/office/drawing/2014/main" id="{A60F5816-E8E6-4E74-97EB-A10E965083BC}"/>
              </a:ext>
            </a:extLst>
          </p:cNvPr>
          <p:cNvGrpSpPr>
            <a:grpSpLocks/>
          </p:cNvGrpSpPr>
          <p:nvPr/>
        </p:nvGrpSpPr>
        <p:grpSpPr bwMode="auto">
          <a:xfrm>
            <a:off x="156555" y="3070773"/>
            <a:ext cx="647700" cy="1237498"/>
            <a:chOff x="1882" y="3521"/>
            <a:chExt cx="408" cy="499"/>
          </a:xfrm>
        </p:grpSpPr>
        <p:sp>
          <p:nvSpPr>
            <p:cNvPr id="114" name="Line 49">
              <a:extLst>
                <a:ext uri="{FF2B5EF4-FFF2-40B4-BE49-F238E27FC236}">
                  <a16:creationId xmlns:a16="http://schemas.microsoft.com/office/drawing/2014/main" id="{AA724F6E-732E-478C-8DB7-9958741AE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5" name="Line 50">
              <a:extLst>
                <a:ext uri="{FF2B5EF4-FFF2-40B4-BE49-F238E27FC236}">
                  <a16:creationId xmlns:a16="http://schemas.microsoft.com/office/drawing/2014/main" id="{7C855558-8586-43B7-ABB9-441D246B0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6" name="Line 51">
              <a:extLst>
                <a:ext uri="{FF2B5EF4-FFF2-40B4-BE49-F238E27FC236}">
                  <a16:creationId xmlns:a16="http://schemas.microsoft.com/office/drawing/2014/main" id="{8C6500DB-4FF6-47A6-9005-4BED88695F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7" name="Line 52">
              <a:extLst>
                <a:ext uri="{FF2B5EF4-FFF2-40B4-BE49-F238E27FC236}">
                  <a16:creationId xmlns:a16="http://schemas.microsoft.com/office/drawing/2014/main" id="{F0C52BEC-F34D-434E-9216-009EE9C153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884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8" name="Text Box 53">
              <a:extLst>
                <a:ext uri="{FF2B5EF4-FFF2-40B4-BE49-F238E27FC236}">
                  <a16:creationId xmlns:a16="http://schemas.microsoft.com/office/drawing/2014/main" id="{19A8DFC0-8398-4F32-8ADA-2D92A5FCD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408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h-1</a:t>
              </a:r>
            </a:p>
          </p:txBody>
        </p:sp>
      </p:grpSp>
      <p:grpSp>
        <p:nvGrpSpPr>
          <p:cNvPr id="119" name="Group 54">
            <a:extLst>
              <a:ext uri="{FF2B5EF4-FFF2-40B4-BE49-F238E27FC236}">
                <a16:creationId xmlns:a16="http://schemas.microsoft.com/office/drawing/2014/main" id="{2845D4A7-C6C9-435F-8765-F2ED27FD694D}"/>
              </a:ext>
            </a:extLst>
          </p:cNvPr>
          <p:cNvGrpSpPr>
            <a:grpSpLocks/>
          </p:cNvGrpSpPr>
          <p:nvPr/>
        </p:nvGrpSpPr>
        <p:grpSpPr bwMode="auto">
          <a:xfrm>
            <a:off x="1091592" y="3861348"/>
            <a:ext cx="647700" cy="942651"/>
            <a:chOff x="1882" y="3521"/>
            <a:chExt cx="408" cy="499"/>
          </a:xfrm>
        </p:grpSpPr>
        <p:sp>
          <p:nvSpPr>
            <p:cNvPr id="120" name="Line 55">
              <a:extLst>
                <a:ext uri="{FF2B5EF4-FFF2-40B4-BE49-F238E27FC236}">
                  <a16:creationId xmlns:a16="http://schemas.microsoft.com/office/drawing/2014/main" id="{A7793404-4360-4A1C-92C7-1C57298E0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3521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1" name="Line 56">
              <a:extLst>
                <a:ext uri="{FF2B5EF4-FFF2-40B4-BE49-F238E27FC236}">
                  <a16:creationId xmlns:a16="http://schemas.microsoft.com/office/drawing/2014/main" id="{7A540ACE-9BA9-453D-B55F-D84685E0D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3" y="4020"/>
              <a:ext cx="18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2" name="Line 57">
              <a:extLst>
                <a:ext uri="{FF2B5EF4-FFF2-40B4-BE49-F238E27FC236}">
                  <a16:creationId xmlns:a16="http://schemas.microsoft.com/office/drawing/2014/main" id="{A939A493-D4E4-490C-90BF-609B83234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521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3" name="Line 58">
              <a:extLst>
                <a:ext uri="{FF2B5EF4-FFF2-40B4-BE49-F238E27FC236}">
                  <a16:creationId xmlns:a16="http://schemas.microsoft.com/office/drawing/2014/main" id="{ECA0DE49-E069-45A0-8806-46E5B1849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3884"/>
              <a:ext cx="0" cy="1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4" name="Text Box 59">
              <a:extLst>
                <a:ext uri="{FF2B5EF4-FFF2-40B4-BE49-F238E27FC236}">
                  <a16:creationId xmlns:a16="http://schemas.microsoft.com/office/drawing/2014/main" id="{EEEA3F48-8820-4F8E-A0D5-858183AA0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3657"/>
              <a:ext cx="40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h-2</a:t>
              </a: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6E6A74E3-227C-4FF7-A488-7F8257A5F411}"/>
              </a:ext>
            </a:extLst>
          </p:cNvPr>
          <p:cNvGrpSpPr/>
          <p:nvPr/>
        </p:nvGrpSpPr>
        <p:grpSpPr>
          <a:xfrm>
            <a:off x="3290475" y="2337365"/>
            <a:ext cx="2594753" cy="2351095"/>
            <a:chOff x="1011096" y="2781300"/>
            <a:chExt cx="3416442" cy="3095625"/>
          </a:xfrm>
        </p:grpSpPr>
        <p:grpSp>
          <p:nvGrpSpPr>
            <p:cNvPr id="126" name="Group 111">
              <a:extLst>
                <a:ext uri="{FF2B5EF4-FFF2-40B4-BE49-F238E27FC236}">
                  <a16:creationId xmlns:a16="http://schemas.microsoft.com/office/drawing/2014/main" id="{1B58D94A-2D88-4992-BBED-82DAD2908F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2781300"/>
              <a:ext cx="2376488" cy="3095625"/>
              <a:chOff x="1292" y="1752"/>
              <a:chExt cx="1497" cy="1950"/>
            </a:xfrm>
          </p:grpSpPr>
          <p:sp>
            <p:nvSpPr>
              <p:cNvPr id="129" name="Line 73">
                <a:extLst>
                  <a:ext uri="{FF2B5EF4-FFF2-40B4-BE49-F238E27FC236}">
                    <a16:creationId xmlns:a16="http://schemas.microsoft.com/office/drawing/2014/main" id="{A65499CF-37D3-41EA-B27F-10EF6FB0B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8" y="1933"/>
                <a:ext cx="363" cy="36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0" name="Oval 71">
                <a:extLst>
                  <a:ext uri="{FF2B5EF4-FFF2-40B4-BE49-F238E27FC236}">
                    <a16:creationId xmlns:a16="http://schemas.microsoft.com/office/drawing/2014/main" id="{0FC608AA-E7F9-4385-85E7-3FCA50F89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5" y="2524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1" name="Oval 72">
                <a:extLst>
                  <a:ext uri="{FF2B5EF4-FFF2-40B4-BE49-F238E27FC236}">
                    <a16:creationId xmlns:a16="http://schemas.microsoft.com/office/drawing/2014/main" id="{4FC2AD42-1446-4447-8A92-7F8DEC06B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6" y="1752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</a:p>
            </p:txBody>
          </p:sp>
          <p:sp>
            <p:nvSpPr>
              <p:cNvPr id="132" name="Line 74">
                <a:extLst>
                  <a:ext uri="{FF2B5EF4-FFF2-40B4-BE49-F238E27FC236}">
                    <a16:creationId xmlns:a16="http://schemas.microsoft.com/office/drawing/2014/main" id="{B52FE31D-6A8A-4000-B167-2389EA7B4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7" y="1979"/>
                <a:ext cx="272" cy="27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" name="Rectangle 77">
                <a:extLst>
                  <a:ext uri="{FF2B5EF4-FFF2-40B4-BE49-F238E27FC236}">
                    <a16:creationId xmlns:a16="http://schemas.microsoft.com/office/drawing/2014/main" id="{3D4D2EB1-A71E-428E-9554-487DCCBFE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7" y="2931"/>
                <a:ext cx="272" cy="771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  <a:r>
                  <a:rPr kumimoji="0" lang="en-US" altLang="zh-CN" sz="18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R</a:t>
                </a:r>
              </a:p>
            </p:txBody>
          </p:sp>
          <p:sp>
            <p:nvSpPr>
              <p:cNvPr id="134" name="Rectangle 78">
                <a:extLst>
                  <a:ext uri="{FF2B5EF4-FFF2-40B4-BE49-F238E27FC236}">
                    <a16:creationId xmlns:a16="http://schemas.microsoft.com/office/drawing/2014/main" id="{9ED0AED1-998D-4C7F-B188-8C56128E8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9" y="2931"/>
                <a:ext cx="272" cy="635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r>
                  <a:rPr kumimoji="0" lang="en-US" altLang="zh-CN" sz="18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R</a:t>
                </a:r>
              </a:p>
            </p:txBody>
          </p:sp>
          <p:sp>
            <p:nvSpPr>
              <p:cNvPr id="135" name="Rectangle 79">
                <a:extLst>
                  <a:ext uri="{FF2B5EF4-FFF2-40B4-BE49-F238E27FC236}">
                    <a16:creationId xmlns:a16="http://schemas.microsoft.com/office/drawing/2014/main" id="{A6D5C589-F41E-4E8C-AD54-8139C633C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2297"/>
                <a:ext cx="272" cy="998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  <a:r>
                  <a:rPr kumimoji="0" lang="en-US" altLang="zh-CN" sz="18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</a:t>
                </a:r>
              </a:p>
            </p:txBody>
          </p:sp>
          <p:sp>
            <p:nvSpPr>
              <p:cNvPr id="213" name="Line 80">
                <a:extLst>
                  <a:ext uri="{FF2B5EF4-FFF2-40B4-BE49-F238E27FC236}">
                    <a16:creationId xmlns:a16="http://schemas.microsoft.com/office/drawing/2014/main" id="{ED32DE8E-57CA-431D-A834-2E79E6A638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290" y="2432"/>
                <a:ext cx="91" cy="13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4" name="Line 81">
                <a:extLst>
                  <a:ext uri="{FF2B5EF4-FFF2-40B4-BE49-F238E27FC236}">
                    <a16:creationId xmlns:a16="http://schemas.microsoft.com/office/drawing/2014/main" id="{F766A7BC-BE74-459E-B725-B632EB831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7" y="2750"/>
                <a:ext cx="136" cy="1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5" name="Rectangle 82">
                <a:extLst>
                  <a:ext uri="{FF2B5EF4-FFF2-40B4-BE49-F238E27FC236}">
                    <a16:creationId xmlns:a16="http://schemas.microsoft.com/office/drawing/2014/main" id="{D796B408-1785-4563-9381-3A4FEADD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3249"/>
                <a:ext cx="272" cy="136"/>
              </a:xfrm>
              <a:prstGeom prst="rect">
                <a:avLst/>
              </a:prstGeom>
              <a:solidFill>
                <a:srgbClr val="00E4A8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6" name="Oval 83">
                <a:extLst>
                  <a:ext uri="{FF2B5EF4-FFF2-40B4-BE49-F238E27FC236}">
                    <a16:creationId xmlns:a16="http://schemas.microsoft.com/office/drawing/2014/main" id="{6DD3398F-956F-4A6B-BA74-2AB2627CE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5" y="2205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7" name="Rectangle 84">
                <a:extLst>
                  <a:ext uri="{FF2B5EF4-FFF2-40B4-BE49-F238E27FC236}">
                    <a16:creationId xmlns:a16="http://schemas.microsoft.com/office/drawing/2014/main" id="{E5E6A362-B59B-4A1D-A452-D427D2ABF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614"/>
                <a:ext cx="272" cy="635"/>
              </a:xfrm>
              <a:prstGeom prst="rect">
                <a:avLst/>
              </a:prstGeom>
              <a:solidFill>
                <a:srgbClr val="CCE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r>
                  <a:rPr kumimoji="0" lang="en-US" altLang="zh-CN" sz="18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</a:t>
                </a:r>
              </a:p>
            </p:txBody>
          </p:sp>
          <p:sp>
            <p:nvSpPr>
              <p:cNvPr id="218" name="Line 85">
                <a:extLst>
                  <a:ext uri="{FF2B5EF4-FFF2-40B4-BE49-F238E27FC236}">
                    <a16:creationId xmlns:a16="http://schemas.microsoft.com/office/drawing/2014/main" id="{3318CBAC-3BB3-48D6-8B94-5C95931B2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82" y="2432"/>
                <a:ext cx="272" cy="18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19" name="Line 86">
                <a:extLst>
                  <a:ext uri="{FF2B5EF4-FFF2-40B4-BE49-F238E27FC236}">
                    <a16:creationId xmlns:a16="http://schemas.microsoft.com/office/drawing/2014/main" id="{41002AAF-C7B8-4308-891F-7C1F19828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90" y="2750"/>
                <a:ext cx="91" cy="18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27" name="Text Box 109">
              <a:extLst>
                <a:ext uri="{FF2B5EF4-FFF2-40B4-BE49-F238E27FC236}">
                  <a16:creationId xmlns:a16="http://schemas.microsoft.com/office/drawing/2014/main" id="{6506715E-4880-4AFB-8D25-F0F75FAEA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1096" y="2856506"/>
              <a:ext cx="1150650" cy="595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先右旋</a:t>
              </a:r>
            </a:p>
          </p:txBody>
        </p:sp>
        <p:sp>
          <p:nvSpPr>
            <p:cNvPr id="128" name="Line 110">
              <a:extLst>
                <a:ext uri="{FF2B5EF4-FFF2-40B4-BE49-F238E27FC236}">
                  <a16:creationId xmlns:a16="http://schemas.microsoft.com/office/drawing/2014/main" id="{88A5D768-2112-4330-A1CE-5CAD150ED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5907" y="3436108"/>
              <a:ext cx="1055839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0" name="组合 219">
            <a:extLst>
              <a:ext uri="{FF2B5EF4-FFF2-40B4-BE49-F238E27FC236}">
                <a16:creationId xmlns:a16="http://schemas.microsoft.com/office/drawing/2014/main" id="{5DA063C4-8647-4784-B6AF-5186A3895A46}"/>
              </a:ext>
            </a:extLst>
          </p:cNvPr>
          <p:cNvGrpSpPr/>
          <p:nvPr/>
        </p:nvGrpSpPr>
        <p:grpSpPr>
          <a:xfrm>
            <a:off x="5840966" y="2337365"/>
            <a:ext cx="2544053" cy="1960309"/>
            <a:chOff x="5455800" y="3284538"/>
            <a:chExt cx="3364352" cy="2592387"/>
          </a:xfrm>
        </p:grpSpPr>
        <p:grpSp>
          <p:nvGrpSpPr>
            <p:cNvPr id="221" name="Group 112">
              <a:extLst>
                <a:ext uri="{FF2B5EF4-FFF2-40B4-BE49-F238E27FC236}">
                  <a16:creationId xmlns:a16="http://schemas.microsoft.com/office/drawing/2014/main" id="{D3EFE6D3-8741-44DE-BDEC-6537B06DF4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43664" y="3284538"/>
              <a:ext cx="2376488" cy="2592387"/>
              <a:chOff x="4059" y="2069"/>
              <a:chExt cx="1497" cy="1633"/>
            </a:xfrm>
          </p:grpSpPr>
          <p:sp>
            <p:nvSpPr>
              <p:cNvPr id="224" name="Line 36">
                <a:extLst>
                  <a:ext uri="{FF2B5EF4-FFF2-40B4-BE49-F238E27FC236}">
                    <a16:creationId xmlns:a16="http://schemas.microsoft.com/office/drawing/2014/main" id="{A2882983-E42E-4402-BC4B-E78792885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8" y="2704"/>
                <a:ext cx="136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5" name="Line 37">
                <a:extLst>
                  <a:ext uri="{FF2B5EF4-FFF2-40B4-BE49-F238E27FC236}">
                    <a16:creationId xmlns:a16="http://schemas.microsoft.com/office/drawing/2014/main" id="{C58585D0-4CF6-42FC-ADBD-EA5A04B4B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67" y="2704"/>
                <a:ext cx="136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26" name="Oval 22">
                <a:extLst>
                  <a:ext uri="{FF2B5EF4-FFF2-40B4-BE49-F238E27FC236}">
                    <a16:creationId xmlns:a16="http://schemas.microsoft.com/office/drawing/2014/main" id="{A7BC2C24-11B4-4396-88F7-95CE50EF1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" y="2501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</a:p>
            </p:txBody>
          </p:sp>
          <p:sp>
            <p:nvSpPr>
              <p:cNvPr id="227" name="Oval 23">
                <a:extLst>
                  <a:ext uri="{FF2B5EF4-FFF2-40B4-BE49-F238E27FC236}">
                    <a16:creationId xmlns:a16="http://schemas.microsoft.com/office/drawing/2014/main" id="{4FF0100F-13CD-42F7-B3F3-C04C27F836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" y="2069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8" name="Oval 24">
                <a:extLst>
                  <a:ext uri="{FF2B5EF4-FFF2-40B4-BE49-F238E27FC236}">
                    <a16:creationId xmlns:a16="http://schemas.microsoft.com/office/drawing/2014/main" id="{C31B2691-A589-461F-A022-A334FDAC5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7" y="2501"/>
                <a:ext cx="240" cy="24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9" name="Line 25">
                <a:extLst>
                  <a:ext uri="{FF2B5EF4-FFF2-40B4-BE49-F238E27FC236}">
                    <a16:creationId xmlns:a16="http://schemas.microsoft.com/office/drawing/2014/main" id="{1B39D86C-9F7A-4D73-A0BE-DE2527E8EA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89" y="2309"/>
                <a:ext cx="288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0" name="Line 26">
                <a:extLst>
                  <a:ext uri="{FF2B5EF4-FFF2-40B4-BE49-F238E27FC236}">
                    <a16:creationId xmlns:a16="http://schemas.microsoft.com/office/drawing/2014/main" id="{76132865-F089-4FA1-90F6-2849DF1A3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25" y="2309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1" name="Text Box 27">
                <a:extLst>
                  <a:ext uri="{FF2B5EF4-FFF2-40B4-BE49-F238E27FC236}">
                    <a16:creationId xmlns:a16="http://schemas.microsoft.com/office/drawing/2014/main" id="{B4D00572-C0CE-4E5E-93D8-D3523167DF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5" y="2523"/>
                <a:ext cx="192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2" name="Text Box 28">
                <a:extLst>
                  <a:ext uri="{FF2B5EF4-FFF2-40B4-BE49-F238E27FC236}">
                    <a16:creationId xmlns:a16="http://schemas.microsoft.com/office/drawing/2014/main" id="{EFB697CD-41AC-4423-8B83-6EEEF919EF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9" y="2117"/>
                <a:ext cx="192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8000" tIns="0" rIns="1800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0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3" name="Text Box 29">
                <a:extLst>
                  <a:ext uri="{FF2B5EF4-FFF2-40B4-BE49-F238E27FC236}">
                    <a16:creationId xmlns:a16="http://schemas.microsoft.com/office/drawing/2014/main" id="{C3746D7A-659E-496C-B077-1671C08B44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5" y="2549"/>
                <a:ext cx="251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8000" tIns="0" rIns="1800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-1</a:t>
                </a:r>
                <a:endParaRPr kumimoji="0" lang="en-US" altLang="zh-CN" sz="1800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4" name="Rectangle 30">
                <a:extLst>
                  <a:ext uri="{FF2B5EF4-FFF2-40B4-BE49-F238E27FC236}">
                    <a16:creationId xmlns:a16="http://schemas.microsoft.com/office/drawing/2014/main" id="{C4AAD195-8EF1-474A-8D1F-D5C542F8A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9" y="2931"/>
                <a:ext cx="272" cy="771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A</a:t>
                </a:r>
                <a:r>
                  <a:rPr kumimoji="0" lang="en-US" altLang="zh-CN" sz="18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</a:t>
                </a:r>
              </a:p>
            </p:txBody>
          </p:sp>
          <p:sp>
            <p:nvSpPr>
              <p:cNvPr id="235" name="Rectangle 31">
                <a:extLst>
                  <a:ext uri="{FF2B5EF4-FFF2-40B4-BE49-F238E27FC236}">
                    <a16:creationId xmlns:a16="http://schemas.microsoft.com/office/drawing/2014/main" id="{C126138E-C402-4FF3-A6E9-AAA231E3D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3566"/>
                <a:ext cx="272" cy="136"/>
              </a:xfrm>
              <a:prstGeom prst="rect">
                <a:avLst/>
              </a:prstGeom>
              <a:solidFill>
                <a:srgbClr val="00E4A8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6" name="Rectangle 32">
                <a:extLst>
                  <a:ext uri="{FF2B5EF4-FFF2-40B4-BE49-F238E27FC236}">
                    <a16:creationId xmlns:a16="http://schemas.microsoft.com/office/drawing/2014/main" id="{DC114898-6237-4ED3-8958-EC8908A42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2931"/>
                <a:ext cx="272" cy="635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r>
                  <a:rPr kumimoji="0" lang="en-US" altLang="zh-CN" sz="18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L</a:t>
                </a:r>
              </a:p>
            </p:txBody>
          </p:sp>
          <p:sp>
            <p:nvSpPr>
              <p:cNvPr id="237" name="Rectangle 33">
                <a:extLst>
                  <a:ext uri="{FF2B5EF4-FFF2-40B4-BE49-F238E27FC236}">
                    <a16:creationId xmlns:a16="http://schemas.microsoft.com/office/drawing/2014/main" id="{3299B1DF-FE2E-4BD4-B895-028847B12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1" y="2931"/>
                <a:ext cx="272" cy="635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C</a:t>
                </a:r>
                <a:r>
                  <a:rPr kumimoji="0" lang="en-US" altLang="zh-CN" sz="18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R</a:t>
                </a:r>
              </a:p>
            </p:txBody>
          </p:sp>
          <p:sp>
            <p:nvSpPr>
              <p:cNvPr id="238" name="Rectangle 34">
                <a:extLst>
                  <a:ext uri="{FF2B5EF4-FFF2-40B4-BE49-F238E27FC236}">
                    <a16:creationId xmlns:a16="http://schemas.microsoft.com/office/drawing/2014/main" id="{41FE9BA1-3D02-44AD-A52F-BEC29520A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2931"/>
                <a:ext cx="272" cy="770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B</a:t>
                </a:r>
                <a:r>
                  <a:rPr kumimoji="0" lang="en-US" altLang="zh-CN" sz="180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R</a:t>
                </a:r>
              </a:p>
            </p:txBody>
          </p:sp>
          <p:sp>
            <p:nvSpPr>
              <p:cNvPr id="239" name="Line 35">
                <a:extLst>
                  <a:ext uri="{FF2B5EF4-FFF2-40B4-BE49-F238E27FC236}">
                    <a16:creationId xmlns:a16="http://schemas.microsoft.com/office/drawing/2014/main" id="{5EAA0EA9-51DE-47CD-AE26-D53539878B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50" y="2704"/>
                <a:ext cx="182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0" name="Line 38">
                <a:extLst>
                  <a:ext uri="{FF2B5EF4-FFF2-40B4-BE49-F238E27FC236}">
                    <a16:creationId xmlns:a16="http://schemas.microsoft.com/office/drawing/2014/main" id="{969AAE3C-52D2-4FF1-9967-A8C4F9BD8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9" y="2704"/>
                <a:ext cx="181" cy="22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22" name="Text Box 67">
              <a:extLst>
                <a:ext uri="{FF2B5EF4-FFF2-40B4-BE49-F238E27FC236}">
                  <a16:creationId xmlns:a16="http://schemas.microsoft.com/office/drawing/2014/main" id="{29D48380-1827-41E0-B098-E68906F80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5800" y="3299706"/>
              <a:ext cx="1367370" cy="598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8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后左旋</a:t>
              </a:r>
            </a:p>
          </p:txBody>
        </p:sp>
        <p:sp>
          <p:nvSpPr>
            <p:cNvPr id="223" name="Line 68">
              <a:extLst>
                <a:ext uri="{FF2B5EF4-FFF2-40B4-BE49-F238E27FC236}">
                  <a16:creationId xmlns:a16="http://schemas.microsoft.com/office/drawing/2014/main" id="{7C3A2B4B-CD1E-491F-84A4-67A434967C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7559" y="3864467"/>
              <a:ext cx="1052190" cy="15716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1" name="矩形 240"/>
          <p:cNvSpPr/>
          <p:nvPr/>
        </p:nvSpPr>
        <p:spPr>
          <a:xfrm>
            <a:off x="2851849" y="4830687"/>
            <a:ext cx="4314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注：</a:t>
            </a:r>
            <a:r>
              <a:rPr lang="en-US" altLang="zh-CN" sz="1400" dirty="0">
                <a:solidFill>
                  <a:srgbClr val="FF0000"/>
                </a:solidFill>
              </a:rPr>
              <a:t>h —— </a:t>
            </a:r>
            <a:r>
              <a:rPr lang="zh-CN" altLang="en-US" sz="1400" dirty="0">
                <a:solidFill>
                  <a:srgbClr val="FF0000"/>
                </a:solidFill>
              </a:rPr>
              <a:t>最小不平衡二叉树插入前的左子树之深度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697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7" grpId="0" animBg="1"/>
      <p:bldP spid="88" grpId="0" animBg="1"/>
      <p:bldP spid="89" grpId="0" animBg="1"/>
      <p:bldP spid="90" grpId="0" animBg="1"/>
      <p:bldP spid="91" grpId="0"/>
      <p:bldP spid="91" grpId="1"/>
      <p:bldP spid="92" grpId="0"/>
      <p:bldP spid="92" grpId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8" grpId="1" animBg="1"/>
      <p:bldP spid="99" grpId="0" animBg="1"/>
      <p:bldP spid="100" grpId="0" animBg="1"/>
      <p:bldP spid="101" grpId="0" animBg="1"/>
      <p:bldP spid="102" grpId="0" animBg="1"/>
      <p:bldP spid="103" grpId="0"/>
      <p:bldP spid="103" grpId="1"/>
      <p:bldP spid="104" grpId="0"/>
      <p:bldP spid="105" grpId="0"/>
      <p:bldP spid="106" grpId="0"/>
      <p:bldP spid="2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4969" y="4853620"/>
            <a:ext cx="2133600" cy="273844"/>
          </a:xfrm>
        </p:spPr>
        <p:txBody>
          <a:bodyPr>
            <a:normAutofit/>
          </a:bodyPr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29</a:t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1991122" y="1032171"/>
            <a:ext cx="7333406" cy="8125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假设关键字序列：</a:t>
            </a:r>
            <a:r>
              <a:rPr lang="en-US" altLang="zh-CN" dirty="0"/>
              <a:t>(13,24,37,53, 90)</a:t>
            </a:r>
            <a:r>
              <a:rPr lang="zh-CN" altLang="en-US" dirty="0"/>
              <a:t>，试构造平衡的二叉排序树，</a:t>
            </a:r>
            <a:endParaRPr lang="en-US" altLang="zh-CN" dirty="0"/>
          </a:p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en-US" altLang="zh-CN" dirty="0"/>
              <a:t>        </a:t>
            </a:r>
            <a:r>
              <a:rPr lang="zh-CN" altLang="en-US" dirty="0"/>
              <a:t>并计算其平均查找长度</a:t>
            </a:r>
            <a:r>
              <a:rPr lang="en-US" altLang="zh-CN" dirty="0"/>
              <a:t>ASL</a:t>
            </a:r>
            <a:r>
              <a:rPr lang="zh-CN" altLang="en-US" dirty="0"/>
              <a:t>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728765" y="632482"/>
            <a:ext cx="3789222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平衡化方法</a:t>
            </a:r>
          </a:p>
        </p:txBody>
      </p:sp>
      <p:sp>
        <p:nvSpPr>
          <p:cNvPr id="136" name="Oval 4">
            <a:extLst>
              <a:ext uri="{FF2B5EF4-FFF2-40B4-BE49-F238E27FC236}">
                <a16:creationId xmlns:a16="http://schemas.microsoft.com/office/drawing/2014/main" id="{C9029452-A7EA-493C-A283-ECBCED0CB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807" y="1881040"/>
            <a:ext cx="488149" cy="463652"/>
          </a:xfrm>
          <a:prstGeom prst="ellipse">
            <a:avLst/>
          </a:prstGeom>
          <a:solidFill>
            <a:srgbClr val="CCEC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</a:p>
          <a:p>
            <a:pPr marL="0" marR="0" lvl="0" indent="0" algn="ctr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13</a:t>
            </a: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1BDF59C9-D37D-4678-B3BF-1F4A6C5536A2}"/>
              </a:ext>
            </a:extLst>
          </p:cNvPr>
          <p:cNvGrpSpPr/>
          <p:nvPr/>
        </p:nvGrpSpPr>
        <p:grpSpPr>
          <a:xfrm>
            <a:off x="2453326" y="1897162"/>
            <a:ext cx="943390" cy="1180131"/>
            <a:chOff x="4214831" y="1275606"/>
            <a:chExt cx="1070248" cy="1338823"/>
          </a:xfrm>
        </p:grpSpPr>
        <p:sp>
          <p:nvSpPr>
            <p:cNvPr id="144" name="Oval 10">
              <a:extLst>
                <a:ext uri="{FF2B5EF4-FFF2-40B4-BE49-F238E27FC236}">
                  <a16:creationId xmlns:a16="http://schemas.microsoft.com/office/drawing/2014/main" id="{D4993DA2-C67F-4B1B-A128-7593FE867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477" y="2123747"/>
              <a:ext cx="566602" cy="490682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145" name="Oval 11">
              <a:extLst>
                <a:ext uri="{FF2B5EF4-FFF2-40B4-BE49-F238E27FC236}">
                  <a16:creationId xmlns:a16="http://schemas.microsoft.com/office/drawing/2014/main" id="{D2DD960D-93CE-4762-A7F9-15469204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831" y="1275606"/>
              <a:ext cx="566602" cy="531572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-1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13</a:t>
              </a:r>
            </a:p>
          </p:txBody>
        </p:sp>
        <p:sp>
          <p:nvSpPr>
            <p:cNvPr id="146" name="Line 16">
              <a:extLst>
                <a:ext uri="{FF2B5EF4-FFF2-40B4-BE49-F238E27FC236}">
                  <a16:creationId xmlns:a16="http://schemas.microsoft.com/office/drawing/2014/main" id="{CE846DCE-EC4F-426E-B47C-EB1AECB78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565" y="1807178"/>
              <a:ext cx="314779" cy="3165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47" name="组合 146">
            <a:extLst>
              <a:ext uri="{FF2B5EF4-FFF2-40B4-BE49-F238E27FC236}">
                <a16:creationId xmlns:a16="http://schemas.microsoft.com/office/drawing/2014/main" id="{0C0967EF-6380-485B-82D8-9904C171E520}"/>
              </a:ext>
            </a:extLst>
          </p:cNvPr>
          <p:cNvGrpSpPr/>
          <p:nvPr/>
        </p:nvGrpSpPr>
        <p:grpSpPr>
          <a:xfrm>
            <a:off x="3691474" y="1812404"/>
            <a:ext cx="1524802" cy="1721311"/>
            <a:chOff x="5977592" y="1275606"/>
            <a:chExt cx="1690752" cy="1908648"/>
          </a:xfrm>
        </p:grpSpPr>
        <p:sp>
          <p:nvSpPr>
            <p:cNvPr id="148" name="Oval 12">
              <a:extLst>
                <a:ext uri="{FF2B5EF4-FFF2-40B4-BE49-F238E27FC236}">
                  <a16:creationId xmlns:a16="http://schemas.microsoft.com/office/drawing/2014/main" id="{B3FAE890-CD35-4456-A1FF-027CBF7A9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751" y="2693572"/>
              <a:ext cx="494593" cy="490682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</a:p>
          </p:txBody>
        </p:sp>
        <p:sp>
          <p:nvSpPr>
            <p:cNvPr id="149" name="Oval 13">
              <a:extLst>
                <a:ext uri="{FF2B5EF4-FFF2-40B4-BE49-F238E27FC236}">
                  <a16:creationId xmlns:a16="http://schemas.microsoft.com/office/drawing/2014/main" id="{C45A8DA7-9A32-4295-A2E5-616138CC9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7149" y="1997120"/>
              <a:ext cx="566602" cy="490682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-1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150" name="Oval 14">
              <a:extLst>
                <a:ext uri="{FF2B5EF4-FFF2-40B4-BE49-F238E27FC236}">
                  <a16:creationId xmlns:a16="http://schemas.microsoft.com/office/drawing/2014/main" id="{BAEE746C-3335-43F7-9E18-E6E69545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592" y="1275606"/>
              <a:ext cx="566602" cy="531572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-2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13</a:t>
              </a:r>
            </a:p>
          </p:txBody>
        </p:sp>
        <p:sp>
          <p:nvSpPr>
            <p:cNvPr id="151" name="Line 17">
              <a:extLst>
                <a:ext uri="{FF2B5EF4-FFF2-40B4-BE49-F238E27FC236}">
                  <a16:creationId xmlns:a16="http://schemas.microsoft.com/office/drawing/2014/main" id="{E0255B39-640C-4637-B8B7-BFF89E1ED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3880" y="2377003"/>
              <a:ext cx="308738" cy="3165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2" name="Line 18">
              <a:extLst>
                <a:ext uri="{FF2B5EF4-FFF2-40B4-BE49-F238E27FC236}">
                  <a16:creationId xmlns:a16="http://schemas.microsoft.com/office/drawing/2014/main" id="{68298BA9-DC2F-4CCE-85A6-9E28D7B66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58164" y="1741190"/>
              <a:ext cx="314779" cy="31656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120380" y="1854460"/>
            <a:ext cx="1197038" cy="990121"/>
            <a:chOff x="6101666" y="1562932"/>
            <a:chExt cx="1447982" cy="1197687"/>
          </a:xfrm>
        </p:grpSpPr>
        <p:sp>
          <p:nvSpPr>
            <p:cNvPr id="139" name="Oval 7">
              <a:extLst>
                <a:ext uri="{FF2B5EF4-FFF2-40B4-BE49-F238E27FC236}">
                  <a16:creationId xmlns:a16="http://schemas.microsoft.com/office/drawing/2014/main" id="{B9113772-630D-4218-8E99-977DE4751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3046" y="2238280"/>
              <a:ext cx="566602" cy="522339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</a:p>
          </p:txBody>
        </p:sp>
        <p:sp>
          <p:nvSpPr>
            <p:cNvPr id="140" name="Oval 8">
              <a:extLst>
                <a:ext uri="{FF2B5EF4-FFF2-40B4-BE49-F238E27FC236}">
                  <a16:creationId xmlns:a16="http://schemas.microsoft.com/office/drawing/2014/main" id="{D59C9988-F776-43B2-95CC-5EE775982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666" y="2238280"/>
              <a:ext cx="566602" cy="522339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13</a:t>
              </a:r>
            </a:p>
          </p:txBody>
        </p:sp>
        <p:sp>
          <p:nvSpPr>
            <p:cNvPr id="141" name="Oval 9">
              <a:extLst>
                <a:ext uri="{FF2B5EF4-FFF2-40B4-BE49-F238E27FC236}">
                  <a16:creationId xmlns:a16="http://schemas.microsoft.com/office/drawing/2014/main" id="{9AF8E1E8-7197-4DF0-8469-AB36988C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5312" y="1562932"/>
              <a:ext cx="566602" cy="548720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6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16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154" name="Line 20">
              <a:extLst>
                <a:ext uri="{FF2B5EF4-FFF2-40B4-BE49-F238E27FC236}">
                  <a16:creationId xmlns:a16="http://schemas.microsoft.com/office/drawing/2014/main" id="{71658719-8EDC-41A3-A760-080828638B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9399" y="2028018"/>
              <a:ext cx="205134" cy="21026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6" name="Line 22">
              <a:extLst>
                <a:ext uri="{FF2B5EF4-FFF2-40B4-BE49-F238E27FC236}">
                  <a16:creationId xmlns:a16="http://schemas.microsoft.com/office/drawing/2014/main" id="{A6195CFA-0BD0-4FCE-A770-8931DF8AD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6002" y="2048339"/>
              <a:ext cx="188868" cy="1899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60" name="Text Box 26">
            <a:extLst>
              <a:ext uri="{FF2B5EF4-FFF2-40B4-BE49-F238E27FC236}">
                <a16:creationId xmlns:a16="http://schemas.microsoft.com/office/drawing/2014/main" id="{A09FBD88-85B3-47F3-8785-FB3EFA931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886" y="1962167"/>
            <a:ext cx="89318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左旋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943991" y="3129800"/>
            <a:ext cx="2577662" cy="1908730"/>
            <a:chOff x="3190244" y="3028352"/>
            <a:chExt cx="3165684" cy="2344155"/>
          </a:xfrm>
        </p:grpSpPr>
        <p:sp>
          <p:nvSpPr>
            <p:cNvPr id="161" name="Oval 7">
              <a:extLst>
                <a:ext uri="{FF2B5EF4-FFF2-40B4-BE49-F238E27FC236}">
                  <a16:creationId xmlns:a16="http://schemas.microsoft.com/office/drawing/2014/main" id="{6476068F-6746-49C6-A562-5774EC13C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386" y="4219973"/>
              <a:ext cx="559294" cy="515275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53</a:t>
              </a:r>
            </a:p>
          </p:txBody>
        </p:sp>
        <p:sp>
          <p:nvSpPr>
            <p:cNvPr id="164" name="Line 12">
              <a:extLst>
                <a:ext uri="{FF2B5EF4-FFF2-40B4-BE49-F238E27FC236}">
                  <a16:creationId xmlns:a16="http://schemas.microsoft.com/office/drawing/2014/main" id="{4EF44423-20FD-4C00-8E3E-DD1232386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20782" y="4611939"/>
              <a:ext cx="341727" cy="33406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5" name="Line 10">
              <a:extLst>
                <a:ext uri="{FF2B5EF4-FFF2-40B4-BE49-F238E27FC236}">
                  <a16:creationId xmlns:a16="http://schemas.microsoft.com/office/drawing/2014/main" id="{B57F6F6F-AF9F-4DC7-8A7B-6252C2B4A7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544" y="3503494"/>
              <a:ext cx="310719" cy="248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6" name="Oval 4">
              <a:extLst>
                <a:ext uri="{FF2B5EF4-FFF2-40B4-BE49-F238E27FC236}">
                  <a16:creationId xmlns:a16="http://schemas.microsoft.com/office/drawing/2014/main" id="{CDBEABEB-84B4-4E84-9F4D-B00A84061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1682" y="3028352"/>
              <a:ext cx="559294" cy="537285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-3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167" name="Oval 5">
              <a:extLst>
                <a:ext uri="{FF2B5EF4-FFF2-40B4-BE49-F238E27FC236}">
                  <a16:creationId xmlns:a16="http://schemas.microsoft.com/office/drawing/2014/main" id="{46E71000-263A-4EF1-B71A-3C32C60AE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6634" y="4881831"/>
              <a:ext cx="559294" cy="490676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0</a:t>
              </a:r>
              <a:endParaRPr kumimoji="0" lang="en-US" altLang="zh-CN" sz="16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90</a:t>
              </a:r>
            </a:p>
          </p:txBody>
        </p:sp>
        <p:sp>
          <p:nvSpPr>
            <p:cNvPr id="168" name="Oval 6">
              <a:extLst>
                <a:ext uri="{FF2B5EF4-FFF2-40B4-BE49-F238E27FC236}">
                  <a16:creationId xmlns:a16="http://schemas.microsoft.com/office/drawing/2014/main" id="{BF798EF5-AE61-43E8-8A1A-BABF97749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832" y="3689925"/>
              <a:ext cx="559294" cy="521748"/>
            </a:xfrm>
            <a:prstGeom prst="ellipse">
              <a:avLst/>
            </a:prstGeom>
            <a:solidFill>
              <a:srgbClr val="99C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-2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</a:p>
          </p:txBody>
        </p:sp>
        <p:sp>
          <p:nvSpPr>
            <p:cNvPr id="169" name="Oval 8">
              <a:extLst>
                <a:ext uri="{FF2B5EF4-FFF2-40B4-BE49-F238E27FC236}">
                  <a16:creationId xmlns:a16="http://schemas.microsoft.com/office/drawing/2014/main" id="{05F1DC87-EE5F-4F69-B4F7-51E198375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0244" y="3752069"/>
              <a:ext cx="559294" cy="508802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13</a:t>
              </a:r>
            </a:p>
          </p:txBody>
        </p:sp>
        <p:sp>
          <p:nvSpPr>
            <p:cNvPr id="170" name="Line 9">
              <a:extLst>
                <a:ext uri="{FF2B5EF4-FFF2-40B4-BE49-F238E27FC236}">
                  <a16:creationId xmlns:a16="http://schemas.microsoft.com/office/drawing/2014/main" id="{F7A0967F-9A82-4E51-818E-D07EED1748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63107" y="3503494"/>
              <a:ext cx="372863" cy="248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1" name="Line 11">
              <a:extLst>
                <a:ext uri="{FF2B5EF4-FFF2-40B4-BE49-F238E27FC236}">
                  <a16:creationId xmlns:a16="http://schemas.microsoft.com/office/drawing/2014/main" id="{40B424D5-0CC9-4933-BD0F-345EA89AC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5982" y="4062790"/>
              <a:ext cx="275127" cy="1864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59" name="Line 25">
            <a:extLst>
              <a:ext uri="{FF2B5EF4-FFF2-40B4-BE49-F238E27FC236}">
                <a16:creationId xmlns:a16="http://schemas.microsoft.com/office/drawing/2014/main" id="{A358CA10-D04F-4FE9-9E9D-ADB7DDC1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1511" y="2344692"/>
            <a:ext cx="107156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224530" y="3091194"/>
            <a:ext cx="2168668" cy="1600054"/>
            <a:chOff x="5976149" y="2623353"/>
            <a:chExt cx="2547894" cy="1879849"/>
          </a:xfrm>
        </p:grpSpPr>
        <p:sp>
          <p:nvSpPr>
            <p:cNvPr id="162" name="Line 20">
              <a:extLst>
                <a:ext uri="{FF2B5EF4-FFF2-40B4-BE49-F238E27FC236}">
                  <a16:creationId xmlns:a16="http://schemas.microsoft.com/office/drawing/2014/main" id="{B516022A-022E-4E79-8BE8-BDEC9729A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0462" y="3708280"/>
              <a:ext cx="310719" cy="248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3" name="Line 19">
              <a:extLst>
                <a:ext uri="{FF2B5EF4-FFF2-40B4-BE49-F238E27FC236}">
                  <a16:creationId xmlns:a16="http://schemas.microsoft.com/office/drawing/2014/main" id="{1D08446D-1A19-4C05-A9EA-6DE731595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4737" y="3770423"/>
              <a:ext cx="372863" cy="248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2" name="Oval 13">
              <a:extLst>
                <a:ext uri="{FF2B5EF4-FFF2-40B4-BE49-F238E27FC236}">
                  <a16:creationId xmlns:a16="http://schemas.microsoft.com/office/drawing/2014/main" id="{F4D42CD4-1E09-4F35-9E20-CD526B105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730" y="2623353"/>
              <a:ext cx="559294" cy="525633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-1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173" name="Oval 14">
              <a:extLst>
                <a:ext uri="{FF2B5EF4-FFF2-40B4-BE49-F238E27FC236}">
                  <a16:creationId xmlns:a16="http://schemas.microsoft.com/office/drawing/2014/main" id="{9EFC0D78-541E-4C36-B528-9C97FED16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6149" y="3273273"/>
              <a:ext cx="559294" cy="583892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13</a:t>
              </a:r>
            </a:p>
          </p:txBody>
        </p:sp>
        <p:sp>
          <p:nvSpPr>
            <p:cNvPr id="174" name="Oval 15">
              <a:extLst>
                <a:ext uri="{FF2B5EF4-FFF2-40B4-BE49-F238E27FC236}">
                  <a16:creationId xmlns:a16="http://schemas.microsoft.com/office/drawing/2014/main" id="{4283C47C-1778-4DBD-B184-A515FF55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312" y="3335417"/>
              <a:ext cx="559294" cy="521748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53</a:t>
              </a:r>
            </a:p>
          </p:txBody>
        </p:sp>
        <p:sp>
          <p:nvSpPr>
            <p:cNvPr id="175" name="Oval 16">
              <a:extLst>
                <a:ext uri="{FF2B5EF4-FFF2-40B4-BE49-F238E27FC236}">
                  <a16:creationId xmlns:a16="http://schemas.microsoft.com/office/drawing/2014/main" id="{14433C40-3731-461A-9F44-EAD733850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749" y="3956855"/>
              <a:ext cx="559294" cy="546347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90</a:t>
              </a:r>
            </a:p>
          </p:txBody>
        </p:sp>
        <p:sp>
          <p:nvSpPr>
            <p:cNvPr id="176" name="Oval 17">
              <a:extLst>
                <a:ext uri="{FF2B5EF4-FFF2-40B4-BE49-F238E27FC236}">
                  <a16:creationId xmlns:a16="http://schemas.microsoft.com/office/drawing/2014/main" id="{2B4638E2-C772-4C55-995B-9956D2B5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162" y="4018998"/>
              <a:ext cx="559294" cy="484203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</a:p>
          </p:txBody>
        </p:sp>
        <p:sp>
          <p:nvSpPr>
            <p:cNvPr id="177" name="Line 18">
              <a:extLst>
                <a:ext uri="{FF2B5EF4-FFF2-40B4-BE49-F238E27FC236}">
                  <a16:creationId xmlns:a16="http://schemas.microsoft.com/office/drawing/2014/main" id="{23E81545-491E-43D8-AA6F-3E44E197B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55954" y="3086842"/>
              <a:ext cx="365919" cy="2364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8" name="Line 21">
              <a:extLst>
                <a:ext uri="{FF2B5EF4-FFF2-40B4-BE49-F238E27FC236}">
                  <a16:creationId xmlns:a16="http://schemas.microsoft.com/office/drawing/2014/main" id="{DF8C3930-0B07-4D57-A89E-AF0416D18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880" y="3086842"/>
              <a:ext cx="310719" cy="248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79" name="Text Box 26">
            <a:extLst>
              <a:ext uri="{FF2B5EF4-FFF2-40B4-BE49-F238E27FC236}">
                <a16:creationId xmlns:a16="http://schemas.microsoft.com/office/drawing/2014/main" id="{A09FBD88-85B3-47F3-8785-FB3EFA931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153" y="3709395"/>
            <a:ext cx="11094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右旋左旋</a:t>
            </a: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A358CA10-D04F-4FE9-9E9D-ADB7DDC1B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7732" y="4065675"/>
            <a:ext cx="1071560" cy="0"/>
          </a:xfrm>
          <a:prstGeom prst="line">
            <a:avLst/>
          </a:prstGeom>
          <a:noFill/>
          <a:ln w="762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1600">
              <a:solidFill>
                <a:srgbClr val="000000"/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780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6" grpId="0" animBg="1"/>
      <p:bldP spid="160" grpId="0"/>
      <p:bldP spid="159" grpId="0" animBg="1"/>
      <p:bldP spid="179" grpId="0"/>
      <p:bldP spid="1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86445A7-43BB-4513-8979-CD262A030A47}"/>
              </a:ext>
            </a:extLst>
          </p:cNvPr>
          <p:cNvSpPr txBox="1"/>
          <p:nvPr/>
        </p:nvSpPr>
        <p:spPr>
          <a:xfrm>
            <a:off x="3675967" y="1254456"/>
            <a:ext cx="19918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中序遍历的顺序：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6525D5E-3E32-4358-96D7-4902B091CE0C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10637C7-2784-47CA-B901-6A622C695F18}"/>
              </a:ext>
            </a:extLst>
          </p:cNvPr>
          <p:cNvSpPr txBox="1"/>
          <p:nvPr/>
        </p:nvSpPr>
        <p:spPr>
          <a:xfrm>
            <a:off x="1728766" y="632482"/>
            <a:ext cx="2843234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5386D84-B4B0-488F-BF3F-A094614FC3E3}"/>
              </a:ext>
            </a:extLst>
          </p:cNvPr>
          <p:cNvGrpSpPr/>
          <p:nvPr/>
        </p:nvGrpSpPr>
        <p:grpSpPr>
          <a:xfrm>
            <a:off x="1301843" y="1870852"/>
            <a:ext cx="6740095" cy="700898"/>
            <a:chOff x="1236735" y="1923678"/>
            <a:chExt cx="6740095" cy="70089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F107CAA-74FE-4FBA-A8C6-C3900E7E9194}"/>
                </a:ext>
              </a:extLst>
            </p:cNvPr>
            <p:cNvSpPr txBox="1"/>
            <p:nvPr/>
          </p:nvSpPr>
          <p:spPr>
            <a:xfrm>
              <a:off x="1236735" y="1923678"/>
              <a:ext cx="1487793" cy="700898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cs typeface="+mn-ea"/>
                  <a:sym typeface="+mn-lt"/>
                </a:rPr>
                <a:t>对树中的任何一个节点</a:t>
              </a:r>
              <a:r>
                <a:rPr lang="en-US" altLang="zh-CN" sz="1600" dirty="0">
                  <a:cs typeface="+mn-ea"/>
                  <a:sym typeface="+mn-lt"/>
                </a:rPr>
                <a:t>N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5712BCF-83C7-48BA-A8DC-261500A211D8}"/>
                </a:ext>
              </a:extLst>
            </p:cNvPr>
            <p:cNvSpPr txBox="1"/>
            <p:nvPr/>
          </p:nvSpPr>
          <p:spPr>
            <a:xfrm>
              <a:off x="3203848" y="1923678"/>
              <a:ext cx="1271357" cy="700898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cs typeface="+mn-ea"/>
                  <a:sym typeface="+mn-lt"/>
                </a:rPr>
                <a:t>左子树中的所有节点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5430E1C-0FEA-43F8-9932-8A2C026BBBA1}"/>
                </a:ext>
              </a:extLst>
            </p:cNvPr>
            <p:cNvSpPr txBox="1"/>
            <p:nvPr/>
          </p:nvSpPr>
          <p:spPr>
            <a:xfrm>
              <a:off x="4954525" y="2084588"/>
              <a:ext cx="1271628" cy="379078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600" dirty="0">
                  <a:cs typeface="+mn-ea"/>
                  <a:sym typeface="+mn-lt"/>
                </a:rPr>
                <a:t>节点</a:t>
              </a:r>
              <a:r>
                <a:rPr lang="en-US" altLang="zh-CN" sz="1600" dirty="0">
                  <a:cs typeface="+mn-ea"/>
                  <a:sym typeface="+mn-lt"/>
                </a:rPr>
                <a:t>N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3A29DE9E-6F4E-4923-8A77-46F90359FCBA}"/>
                </a:ext>
              </a:extLst>
            </p:cNvPr>
            <p:cNvSpPr txBox="1"/>
            <p:nvPr/>
          </p:nvSpPr>
          <p:spPr>
            <a:xfrm>
              <a:off x="6705473" y="1923678"/>
              <a:ext cx="1271357" cy="700898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bg1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cs typeface="+mn-ea"/>
                  <a:sym typeface="+mn-lt"/>
                </a:rPr>
                <a:t>右子树中的所有节点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226261B-23CA-4130-A0FC-30F64598AB58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2724528" y="2274127"/>
              <a:ext cx="479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9FF82B0-4126-40FD-B7CA-15D663733492}"/>
                </a:ext>
              </a:extLst>
            </p:cNvPr>
            <p:cNvCxnSpPr>
              <a:stCxn id="22" idx="3"/>
              <a:endCxn id="23" idx="1"/>
            </p:cNvCxnSpPr>
            <p:nvPr/>
          </p:nvCxnSpPr>
          <p:spPr>
            <a:xfrm>
              <a:off x="4475205" y="2274127"/>
              <a:ext cx="479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19FA9B2-57C5-424F-AB63-A9C7F9D43671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6226153" y="2274127"/>
              <a:ext cx="479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CC4310DA-5F97-4582-8DCC-998C47CA02B1}"/>
              </a:ext>
            </a:extLst>
          </p:cNvPr>
          <p:cNvSpPr txBox="1"/>
          <p:nvPr/>
        </p:nvSpPr>
        <p:spPr>
          <a:xfrm>
            <a:off x="2150807" y="2955529"/>
            <a:ext cx="4842386" cy="12894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cs typeface="+mn-ea"/>
                <a:sym typeface="+mn-lt"/>
              </a:rPr>
              <a:t>根据前面的二叉排序树的定义和中序遍历的顺序要求，对任何一颗二叉排序树进行中序遍历，得到的节点的值是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递增有序</a:t>
            </a:r>
            <a:r>
              <a:rPr lang="zh-CN" altLang="en-US" sz="1800" dirty="0">
                <a:cs typeface="+mn-ea"/>
                <a:sym typeface="+mn-lt"/>
              </a:rPr>
              <a:t>的。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927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4969" y="4853620"/>
            <a:ext cx="2133600" cy="273844"/>
          </a:xfrm>
        </p:spPr>
        <p:txBody>
          <a:bodyPr>
            <a:normAutofit/>
          </a:bodyPr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30</a:t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1991122" y="1032171"/>
            <a:ext cx="7333406" cy="8125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 dirty="0">
                <a:solidFill>
                  <a:srgbClr val="FF0000"/>
                </a:solidFill>
              </a:rPr>
              <a:t>例：</a:t>
            </a:r>
            <a:r>
              <a:rPr lang="zh-CN" altLang="en-US" dirty="0"/>
              <a:t>假设关键字序列：</a:t>
            </a:r>
            <a:r>
              <a:rPr lang="en-US" altLang="zh-CN" dirty="0"/>
              <a:t>(13,24,37,53, 90)</a:t>
            </a:r>
            <a:r>
              <a:rPr lang="zh-CN" altLang="en-US" dirty="0"/>
              <a:t>，试构造平衡的二叉排序树，</a:t>
            </a:r>
            <a:endParaRPr lang="en-US" altLang="zh-CN" dirty="0"/>
          </a:p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en-US" altLang="zh-CN" dirty="0"/>
              <a:t>        </a:t>
            </a:r>
            <a:r>
              <a:rPr lang="zh-CN" altLang="en-US" dirty="0"/>
              <a:t>并计算其平均查找长度</a:t>
            </a:r>
            <a:r>
              <a:rPr lang="en-US" altLang="zh-CN" dirty="0"/>
              <a:t>ASL</a:t>
            </a:r>
            <a:r>
              <a:rPr lang="zh-CN" altLang="en-US" dirty="0"/>
              <a:t>。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728765" y="632482"/>
            <a:ext cx="3789222" cy="416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平衡化方法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2539042" y="1936620"/>
            <a:ext cx="2168668" cy="1600054"/>
            <a:chOff x="5976149" y="2623353"/>
            <a:chExt cx="2547894" cy="1879849"/>
          </a:xfrm>
        </p:grpSpPr>
        <p:sp>
          <p:nvSpPr>
            <p:cNvPr id="162" name="Line 20">
              <a:extLst>
                <a:ext uri="{FF2B5EF4-FFF2-40B4-BE49-F238E27FC236}">
                  <a16:creationId xmlns:a16="http://schemas.microsoft.com/office/drawing/2014/main" id="{B516022A-022E-4E79-8BE8-BDEC9729A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40462" y="3708280"/>
              <a:ext cx="310719" cy="248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3" name="Line 19">
              <a:extLst>
                <a:ext uri="{FF2B5EF4-FFF2-40B4-BE49-F238E27FC236}">
                  <a16:creationId xmlns:a16="http://schemas.microsoft.com/office/drawing/2014/main" id="{1D08446D-1A19-4C05-A9EA-6DE731595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4737" y="3770423"/>
              <a:ext cx="372863" cy="248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2" name="Oval 13">
              <a:extLst>
                <a:ext uri="{FF2B5EF4-FFF2-40B4-BE49-F238E27FC236}">
                  <a16:creationId xmlns:a16="http://schemas.microsoft.com/office/drawing/2014/main" id="{F4D42CD4-1E09-4F35-9E20-CD526B105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9730" y="2623353"/>
              <a:ext cx="559294" cy="525633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-1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24</a:t>
              </a:r>
            </a:p>
          </p:txBody>
        </p:sp>
        <p:sp>
          <p:nvSpPr>
            <p:cNvPr id="173" name="Oval 14">
              <a:extLst>
                <a:ext uri="{FF2B5EF4-FFF2-40B4-BE49-F238E27FC236}">
                  <a16:creationId xmlns:a16="http://schemas.microsoft.com/office/drawing/2014/main" id="{9EFC0D78-541E-4C36-B528-9C97FED16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6149" y="3273273"/>
              <a:ext cx="559294" cy="583892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13</a:t>
              </a:r>
            </a:p>
          </p:txBody>
        </p:sp>
        <p:sp>
          <p:nvSpPr>
            <p:cNvPr id="174" name="Oval 15">
              <a:extLst>
                <a:ext uri="{FF2B5EF4-FFF2-40B4-BE49-F238E27FC236}">
                  <a16:creationId xmlns:a16="http://schemas.microsoft.com/office/drawing/2014/main" id="{4283C47C-1778-4DBD-B184-A515FF553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3312" y="3335417"/>
              <a:ext cx="559294" cy="521748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53</a:t>
              </a:r>
            </a:p>
          </p:txBody>
        </p:sp>
        <p:sp>
          <p:nvSpPr>
            <p:cNvPr id="175" name="Oval 16">
              <a:extLst>
                <a:ext uri="{FF2B5EF4-FFF2-40B4-BE49-F238E27FC236}">
                  <a16:creationId xmlns:a16="http://schemas.microsoft.com/office/drawing/2014/main" id="{14433C40-3731-461A-9F44-EAD733850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749" y="3956855"/>
              <a:ext cx="559294" cy="546347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90</a:t>
              </a:r>
            </a:p>
          </p:txBody>
        </p:sp>
        <p:sp>
          <p:nvSpPr>
            <p:cNvPr id="176" name="Oval 17">
              <a:extLst>
                <a:ext uri="{FF2B5EF4-FFF2-40B4-BE49-F238E27FC236}">
                  <a16:creationId xmlns:a16="http://schemas.microsoft.com/office/drawing/2014/main" id="{2B4638E2-C772-4C55-995B-9956D2B5B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162" y="4018998"/>
              <a:ext cx="559294" cy="484203"/>
            </a:xfrm>
            <a:prstGeom prst="ellipse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0</a:t>
              </a:r>
            </a:p>
            <a:p>
              <a:pPr marL="0" marR="0" lvl="0" indent="0" algn="ctr" defTabSz="91440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37</a:t>
              </a:r>
            </a:p>
          </p:txBody>
        </p:sp>
        <p:sp>
          <p:nvSpPr>
            <p:cNvPr id="177" name="Line 18">
              <a:extLst>
                <a:ext uri="{FF2B5EF4-FFF2-40B4-BE49-F238E27FC236}">
                  <a16:creationId xmlns:a16="http://schemas.microsoft.com/office/drawing/2014/main" id="{23E81545-491E-43D8-AA6F-3E44E197B7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55954" y="3086842"/>
              <a:ext cx="365919" cy="23647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8" name="Line 21">
              <a:extLst>
                <a:ext uri="{FF2B5EF4-FFF2-40B4-BE49-F238E27FC236}">
                  <a16:creationId xmlns:a16="http://schemas.microsoft.com/office/drawing/2014/main" id="{DF8C3930-0B07-4D57-A89E-AF0416D18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6880" y="3086842"/>
              <a:ext cx="310719" cy="2485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4376804" y="2116265"/>
            <a:ext cx="4642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ASL</a:t>
            </a:r>
            <a:r>
              <a:rPr lang="zh-CN" altLang="en-US" baseline="-25000" dirty="0">
                <a:solidFill>
                  <a:srgbClr val="FF0000"/>
                </a:solidFill>
              </a:rPr>
              <a:t>成功</a:t>
            </a:r>
            <a:r>
              <a:rPr lang="en-US" altLang="zh-CN" dirty="0">
                <a:solidFill>
                  <a:srgbClr val="FF0000"/>
                </a:solidFill>
              </a:rPr>
              <a:t> = (1×1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 dirty="0">
                <a:solidFill>
                  <a:srgbClr val="FF0000"/>
                </a:solidFill>
              </a:rPr>
              <a:t>2×2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 dirty="0">
                <a:solidFill>
                  <a:srgbClr val="FF0000"/>
                </a:solidFill>
              </a:rPr>
              <a:t>3×2)/5 = 11/5 ≈ 2.2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401577" y="2519698"/>
            <a:ext cx="3902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FF0000"/>
                </a:solidFill>
              </a:rPr>
              <a:t>ASL</a:t>
            </a:r>
            <a:r>
              <a:rPr lang="zh-CN" altLang="en-US" baseline="-25000" dirty="0">
                <a:solidFill>
                  <a:srgbClr val="FF0000"/>
                </a:solidFill>
              </a:rPr>
              <a:t>失败</a:t>
            </a:r>
            <a:r>
              <a:rPr lang="en-US" altLang="zh-CN" dirty="0">
                <a:solidFill>
                  <a:srgbClr val="FF0000"/>
                </a:solidFill>
              </a:rPr>
              <a:t> = (2×2</a:t>
            </a:r>
            <a:r>
              <a:rPr lang="zh-CN" altLang="en-US" dirty="0">
                <a:solidFill>
                  <a:srgbClr val="FF0000"/>
                </a:solidFill>
              </a:rPr>
              <a:t>＋</a:t>
            </a:r>
            <a:r>
              <a:rPr lang="en-US" altLang="zh-CN" dirty="0">
                <a:solidFill>
                  <a:srgbClr val="FF0000"/>
                </a:solidFill>
              </a:rPr>
              <a:t>3×4)/6 = 8/3 ≈ 2.7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7624" y="3674418"/>
            <a:ext cx="7550031" cy="1172629"/>
          </a:xfrm>
          <a:prstGeom prst="rect">
            <a:avLst/>
          </a:prstGeom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/>
              <a:t>假设</a:t>
            </a:r>
            <a:r>
              <a:rPr lang="en-US" altLang="zh-CN" dirty="0"/>
              <a:t>N</a:t>
            </a:r>
            <a:r>
              <a:rPr lang="en-US" altLang="zh-CN" baseline="-25000" dirty="0"/>
              <a:t>h</a:t>
            </a:r>
            <a:r>
              <a:rPr lang="zh-CN" altLang="en-US" dirty="0"/>
              <a:t>表示深度为</a:t>
            </a:r>
            <a:r>
              <a:rPr lang="en-US" altLang="zh-CN" dirty="0"/>
              <a:t>h</a:t>
            </a:r>
            <a:r>
              <a:rPr lang="zh-CN" altLang="en-US" dirty="0"/>
              <a:t>的平衡二叉树至少含有的结点个数。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 = 0, N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 = 1, N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 = 2, … , N</a:t>
            </a:r>
            <a:r>
              <a:rPr lang="en-US" altLang="zh-CN" baseline="-25000" dirty="0">
                <a:solidFill>
                  <a:srgbClr val="FF0000"/>
                </a:solidFill>
              </a:rPr>
              <a:t>h</a:t>
            </a:r>
            <a:r>
              <a:rPr lang="en-US" altLang="zh-CN" dirty="0">
                <a:solidFill>
                  <a:srgbClr val="FF0000"/>
                </a:solidFill>
              </a:rPr>
              <a:t> = N</a:t>
            </a:r>
            <a:r>
              <a:rPr lang="en-US" altLang="zh-CN" baseline="-25000" dirty="0">
                <a:solidFill>
                  <a:srgbClr val="FF0000"/>
                </a:solidFill>
              </a:rPr>
              <a:t>h-1</a:t>
            </a:r>
            <a:r>
              <a:rPr lang="en-US" altLang="zh-CN" dirty="0">
                <a:solidFill>
                  <a:srgbClr val="FF0000"/>
                </a:solidFill>
              </a:rPr>
              <a:t> + N</a:t>
            </a:r>
            <a:r>
              <a:rPr lang="en-US" altLang="zh-CN" baseline="-25000" dirty="0">
                <a:solidFill>
                  <a:srgbClr val="FF0000"/>
                </a:solidFill>
              </a:rPr>
              <a:t>h-2</a:t>
            </a:r>
            <a:r>
              <a:rPr lang="en-US" altLang="zh-CN" dirty="0">
                <a:solidFill>
                  <a:srgbClr val="FF0000"/>
                </a:solidFill>
              </a:rPr>
              <a:t>+1, …</a:t>
            </a:r>
          </a:p>
          <a:p>
            <a:pPr>
              <a:lnSpc>
                <a:spcPct val="130000"/>
              </a:lnSpc>
            </a:pPr>
            <a:r>
              <a:rPr lang="zh-CN" altLang="en-US" dirty="0"/>
              <a:t>由此可以得出，平衡二叉树的最大深度 </a:t>
            </a:r>
            <a:r>
              <a:rPr lang="en-US" altLang="zh-CN" dirty="0"/>
              <a:t>&lt;= </a:t>
            </a:r>
            <a:r>
              <a:rPr lang="en-US" altLang="zh-CN" dirty="0" err="1"/>
              <a:t>Clogn</a:t>
            </a:r>
            <a:r>
              <a:rPr lang="zh-CN" altLang="en-US" dirty="0"/>
              <a:t>。即：</a:t>
            </a:r>
            <a:r>
              <a:rPr lang="en-US" altLang="zh-CN" dirty="0" err="1">
                <a:solidFill>
                  <a:srgbClr val="FF0000"/>
                </a:solidFill>
                <a:cs typeface="+mn-ea"/>
                <a:sym typeface="+mn-lt"/>
              </a:rPr>
              <a:t>T</a:t>
            </a:r>
            <a:r>
              <a:rPr lang="en-US" altLang="zh-CN" baseline="-25000" dirty="0" err="1">
                <a:solidFill>
                  <a:srgbClr val="FF0000"/>
                </a:solidFill>
                <a:cs typeface="+mn-ea"/>
                <a:sym typeface="+mn-lt"/>
              </a:rPr>
              <a:t>worst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(n) = O(</a:t>
            </a:r>
            <a:r>
              <a:rPr lang="en-US" altLang="zh-CN" dirty="0" err="1">
                <a:solidFill>
                  <a:srgbClr val="FF0000"/>
                </a:solidFill>
                <a:cs typeface="+mn-ea"/>
                <a:sym typeface="+mn-lt"/>
              </a:rPr>
              <a:t>logn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000000"/>
                </a:solidFill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131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9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91502" cy="15136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2" name="Text Box 30">
            <a:extLst>
              <a:ext uri="{FF2B5EF4-FFF2-40B4-BE49-F238E27FC236}">
                <a16:creationId xmlns:a16="http://schemas.microsoft.com/office/drawing/2014/main" id="{18C3E814-F058-4BA5-B897-430BDED4B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35" y="530780"/>
            <a:ext cx="8352928" cy="212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前面的查找称为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内部查找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，适合规模比较小的文件，统称为内查找法。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内查找法都以结点为单位进行查找，这样需要反复地进行内外存交换，很费时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如：以平衡二叉树作为磁盘文件的索引组织时，若以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结点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为内、外存交换单位，则</a:t>
            </a:r>
            <a:r>
              <a:rPr lang="zh-CN" altLang="en-US" sz="18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查找到需要的关键字，平均对磁盘进行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log n</a:t>
            </a:r>
            <a:r>
              <a:rPr lang="zh-CN" altLang="en-US" sz="18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次访问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1970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年，适用于外查找的平衡多叉树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——B-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</a:t>
            </a:r>
          </a:p>
        </p:txBody>
      </p:sp>
      <p:sp>
        <p:nvSpPr>
          <p:cNvPr id="14" name="Text Box 32">
            <a:extLst>
              <a:ext uri="{FF2B5EF4-FFF2-40B4-BE49-F238E27FC236}">
                <a16:creationId xmlns:a16="http://schemas.microsoft.com/office/drawing/2014/main" id="{7B90F472-3258-4DC7-9119-DC57B1D0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116501"/>
            <a:ext cx="5472112" cy="45326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+mn-ea"/>
                <a:cs typeface="+mn-ea"/>
                <a:sym typeface="+mn-lt"/>
              </a:rPr>
              <a:t>9.2.2 B-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+mn-ea"/>
                <a:cs typeface="+mn-ea"/>
                <a:sym typeface="+mn-lt"/>
              </a:rPr>
              <a:t>树和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+mn-ea"/>
                <a:cs typeface="+mn-ea"/>
                <a:sym typeface="+mn-lt"/>
              </a:rPr>
              <a:t>B+ </a:t>
            </a:r>
            <a:r>
              <a:rPr lang="zh-CN" altLang="en-US" sz="2000" b="1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+mn-ea"/>
                <a:cs typeface="+mn-ea"/>
                <a:sym typeface="+mn-lt"/>
              </a:rPr>
              <a:t>树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920B4F0-C762-48F6-B103-B0828577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31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51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91502" cy="15136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5441C90F-2A86-457E-9B4E-D9C30302C3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536" y="771550"/>
                <a:ext cx="8568952" cy="4479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285750" indent="-2857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树中每个结点至多有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m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棵子树；</a:t>
                </a:r>
                <a:endPara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若根结点不是叶子结点，则至少有两棵子树；</a:t>
                </a:r>
                <a:endPara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285750" indent="-2857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u"/>
                </a:pPr>
                <a:r>
                  <a:rPr lang="zh-CN" altLang="zh-CN" sz="160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除根之外的所有非终端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结点至少有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ea"/>
                            <a:sym typeface="+mn-lt"/>
                          </a:rPr>
                          <m:t>/2</m:t>
                        </m:r>
                      </m:e>
                    </m:d>
                  </m:oMath>
                </a14:m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棵子树；</a:t>
                </a:r>
                <a:endPara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lvl="1" indent="-2857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u"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Times New Roman"/>
                    <a:ea typeface="微软雅黑"/>
                    <a:cs typeface="+mn-ea"/>
                    <a:sym typeface="+mn-lt"/>
                  </a:rPr>
                  <a:t>所有的叶子结点都出现在同一层次上，并且不带信息，通常称为失败节点（失败结点，实际上不存在，指向这些结点的指针为空。引入失败节点是为了分析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/>
                    <a:ea typeface="微软雅黑"/>
                    <a:cs typeface="+mn-ea"/>
                    <a:sym typeface="+mn-lt"/>
                  </a:rPr>
                  <a:t>B-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Times New Roman"/>
                    <a:ea typeface="微软雅黑"/>
                    <a:cs typeface="+mn-ea"/>
                    <a:sym typeface="+mn-lt"/>
                  </a:rPr>
                  <a:t>树的性能）</a:t>
                </a:r>
                <a:endParaRPr lang="en-US" altLang="zh-CN" sz="1600" dirty="0">
                  <a:solidFill>
                    <a:srgbClr val="000000"/>
                  </a:solidFill>
                  <a:latin typeface="Times New Roman"/>
                  <a:ea typeface="微软雅黑"/>
                  <a:cs typeface="+mn-ea"/>
                  <a:sym typeface="+mn-lt"/>
                </a:endParaRPr>
              </a:p>
              <a:p>
                <a:pPr marL="0" lvl="1" indent="-2857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u"/>
                </a:pPr>
                <a:r>
                  <a:rPr lang="zh-CN" altLang="zh-CN" sz="160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所有的非终端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结点最多有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m-1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个关键字，结点的结构</a:t>
                </a:r>
                <a:endPara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lvl="1" indent="-285750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u"/>
                </a:pPr>
                <a:endPara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lvl="1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None/>
                </a:pPr>
                <a:endPara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marL="0" lvl="1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None/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其中：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K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i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(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i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= 1,…,n)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为关键字，且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K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i 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&lt; K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i+1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；  </a:t>
                </a:r>
                <a:endPara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lvl="1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  P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i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(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i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=1,…,n)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为指向子树根结点的指针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,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且指针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P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i-1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所指子树中所有结点的关键字均小于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K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i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</a:t>
                </a:r>
                <a:endPara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lvl="1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  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P</a:t>
                </a:r>
                <a:r>
                  <a:rPr lang="en-US" altLang="zh-CN" sz="1600" baseline="-25000" dirty="0" err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n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所指子树中所有结点的关键字均大于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K</a:t>
                </a:r>
                <a:r>
                  <a:rPr lang="en-US" altLang="zh-CN" sz="1600" baseline="-250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n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，</a:t>
                </a:r>
                <a:endPara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lvl="1" fontAlgn="base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   n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（</a:t>
                </a:r>
                <a:r>
                  <a:rPr lang="zh-CN" altLang="en-US" sz="1600" dirty="0">
                    <a:solidFill>
                      <a:srgbClr val="000000"/>
                    </a:solidFill>
                    <a:cs typeface="+mn-ea"/>
                    <a:sym typeface="+mn-lt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/2</m:t>
                        </m:r>
                      </m:e>
                    </m:d>
                    <m:r>
                      <a:rPr lang="en-US" altLang="zh-CN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-1 ≤ n ≤ m-1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）为关键字的个数（或为子树个数）</a:t>
                </a:r>
                <a:endParaRPr lang="en-US" altLang="zh-CN" sz="1600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5441C90F-2A86-457E-9B4E-D9C30302C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771550"/>
                <a:ext cx="8568952" cy="4479560"/>
              </a:xfrm>
              <a:prstGeom prst="rect">
                <a:avLst/>
              </a:prstGeom>
              <a:blipFill>
                <a:blip r:embed="rId3"/>
                <a:stretch>
                  <a:fillRect l="-427" r="-782" b="-9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A4FDAFF-5836-4507-B314-BE090CE341DD}"/>
              </a:ext>
            </a:extLst>
          </p:cNvPr>
          <p:cNvSpPr txBox="1"/>
          <p:nvPr/>
        </p:nvSpPr>
        <p:spPr>
          <a:xfrm>
            <a:off x="1450934" y="65917"/>
            <a:ext cx="21244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一、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B-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树定义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6A1C55-6369-4ADE-844B-15E9F125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1981" y="4803998"/>
            <a:ext cx="61724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32</a:t>
            </a:fld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4934" y="536425"/>
            <a:ext cx="5089617" cy="338554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一棵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m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阶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B-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树，或为空树，或为满足下列特性的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m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叉树：</a:t>
            </a:r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</p:txBody>
      </p:sp>
      <p:graphicFrame>
        <p:nvGraphicFramePr>
          <p:cNvPr id="9" name="表格占位符 56322">
            <a:extLst>
              <a:ext uri="{FF2B5EF4-FFF2-40B4-BE49-F238E27FC236}">
                <a16:creationId xmlns:a16="http://schemas.microsoft.com/office/drawing/2014/main" id="{1518681E-1A91-41A9-9CA5-6F72BA941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501030"/>
              </p:ext>
            </p:extLst>
          </p:nvPr>
        </p:nvGraphicFramePr>
        <p:xfrm>
          <a:off x="728662" y="3147814"/>
          <a:ext cx="7686675" cy="412496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1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46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</a:p>
                  </a:txBody>
                  <a:tcPr>
                    <a:lnL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</a:t>
                      </a:r>
                      <a:r>
                        <a:rPr lang="en-US" altLang="zh-CN" sz="1800" b="0" baseline="-25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0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k</a:t>
                      </a:r>
                      <a:r>
                        <a:rPr lang="en-US" altLang="zh-CN" sz="1800" b="0" baseline="-25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</a:t>
                      </a:r>
                      <a:r>
                        <a:rPr lang="en-US" altLang="zh-CN" sz="1800" b="0" baseline="-25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k</a:t>
                      </a:r>
                      <a:r>
                        <a:rPr lang="en-US" altLang="zh-CN" sz="1800" b="0" baseline="-250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…</a:t>
                      </a: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1800" b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1800" b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1800" b="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k</a:t>
                      </a:r>
                      <a:r>
                        <a:rPr lang="en-US" altLang="zh-CN" sz="1800" b="0" baseline="-250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  <a:endParaRPr lang="en-US" altLang="zh-CN" sz="1800" b="0" baseline="-25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lvl="0" eaLnBrk="1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800" b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p</a:t>
                      </a:r>
                      <a:r>
                        <a:rPr lang="en-US" altLang="zh-CN" sz="1800" b="0" baseline="-250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n</a:t>
                      </a:r>
                      <a:endParaRPr lang="en-US" altLang="zh-CN" sz="1800" b="0" baseline="-250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1276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5736B4A-0530-408F-A144-FB6A8FDC43FC}"/>
              </a:ext>
            </a:extLst>
          </p:cNvPr>
          <p:cNvGrpSpPr/>
          <p:nvPr/>
        </p:nvGrpSpPr>
        <p:grpSpPr>
          <a:xfrm>
            <a:off x="2411760" y="627534"/>
            <a:ext cx="6376022" cy="2418410"/>
            <a:chOff x="1043608" y="1465847"/>
            <a:chExt cx="7975982" cy="3200400"/>
          </a:xfrm>
        </p:grpSpPr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6C7BBFF2-03F1-404B-AE83-6789DF8C3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608" y="1999247"/>
              <a:ext cx="1143000" cy="39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第 </a:t>
              </a:r>
              <a:r>
                <a:rPr lang="en-US" altLang="zh-CN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 </a:t>
              </a:r>
              <a:r>
                <a:rPr lang="zh-CN" altLang="en-US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</a:p>
          </p:txBody>
        </p:sp>
        <p:sp>
          <p:nvSpPr>
            <p:cNvPr id="24" name="Text Box 7">
              <a:extLst>
                <a:ext uri="{FF2B5EF4-FFF2-40B4-BE49-F238E27FC236}">
                  <a16:creationId xmlns:a16="http://schemas.microsoft.com/office/drawing/2014/main" id="{0AA2C8B6-ECAB-459F-BD44-F3A450804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608" y="2761246"/>
              <a:ext cx="1143000" cy="39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第 </a:t>
              </a:r>
              <a:r>
                <a:rPr lang="en-US" altLang="zh-CN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2 </a:t>
              </a:r>
              <a:r>
                <a:rPr lang="zh-CN" altLang="en-US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</a:p>
          </p:txBody>
        </p: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8044C3D0-B22E-4D69-B79D-C2E73CCA3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608" y="3435565"/>
              <a:ext cx="1447800" cy="39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第 </a:t>
              </a:r>
              <a:r>
                <a:rPr lang="en-US" altLang="zh-CN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3 </a:t>
              </a:r>
              <a:r>
                <a:rPr lang="zh-CN" altLang="en-US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  <a:r>
                <a:rPr lang="en-US" altLang="zh-CN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(L</a:t>
              </a:r>
              <a:r>
                <a:rPr lang="zh-CN" altLang="zh-CN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  <a:r>
                <a:rPr lang="en-US" altLang="zh-CN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)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91A99032-B29A-4CBA-8E6F-827FD6EF4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4915" y="4129319"/>
              <a:ext cx="1844675" cy="390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第 </a:t>
              </a:r>
              <a:r>
                <a:rPr lang="en-US" altLang="zh-CN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4 </a:t>
              </a:r>
              <a:r>
                <a:rPr lang="zh-CN" altLang="en-US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  <a:r>
                <a:rPr lang="en-US" altLang="zh-CN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(L</a:t>
              </a:r>
              <a:r>
                <a:rPr lang="zh-CN" altLang="en-US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＋</a:t>
              </a:r>
              <a:r>
                <a:rPr lang="en-US" altLang="zh-CN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  <a:r>
                <a:rPr lang="zh-CN" altLang="zh-CN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层</a:t>
              </a:r>
              <a:r>
                <a:rPr lang="en-US" altLang="zh-CN" sz="1400" b="1" dirty="0">
                  <a:solidFill>
                    <a:srgbClr val="000000"/>
                  </a:solidFill>
                  <a:latin typeface="+mn-lt"/>
                  <a:ea typeface="+mn-ea"/>
                  <a:cs typeface="+mn-ea"/>
                  <a:sym typeface="+mn-lt"/>
                </a:rPr>
                <a:t>)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DAD3DF60-C7C7-4288-8C0D-CF43C43A7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533" y="3086685"/>
              <a:ext cx="209153" cy="5951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zh-CN" sz="2400" b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pic>
          <p:nvPicPr>
            <p:cNvPr id="29" name="Picture 13" descr="未命名4">
              <a:extLst>
                <a:ext uri="{FF2B5EF4-FFF2-40B4-BE49-F238E27FC236}">
                  <a16:creationId xmlns:a16="http://schemas.microsoft.com/office/drawing/2014/main" id="{BC3B6734-4A81-4B61-9780-DDE84EAF3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465847"/>
              <a:ext cx="57912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-540568" y="-598083"/>
            <a:ext cx="1991502" cy="15136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9" name="Rectangle 2">
            <a:extLst>
              <a:ext uri="{FF2B5EF4-FFF2-40B4-BE49-F238E27FC236}">
                <a16:creationId xmlns:a16="http://schemas.microsoft.com/office/drawing/2014/main" id="{6FEF20C1-5CF3-4351-A34E-276FB6756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840" y="757826"/>
            <a:ext cx="1957851" cy="41735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例：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m = 4 </a:t>
            </a:r>
            <a:r>
              <a:rPr lang="zh-CN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阶 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B- </a:t>
            </a:r>
            <a:r>
              <a:rPr lang="zh-CN" altLang="en-US" sz="14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树。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525B86-9F9F-44D4-B64C-50C14348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33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A4FDAFF-5836-4507-B314-BE090CE341DD}"/>
              </a:ext>
            </a:extLst>
          </p:cNvPr>
          <p:cNvSpPr txBox="1"/>
          <p:nvPr/>
        </p:nvSpPr>
        <p:spPr>
          <a:xfrm>
            <a:off x="1450934" y="155347"/>
            <a:ext cx="212448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一、</a:t>
            </a:r>
            <a:r>
              <a:rPr lang="en-US" altLang="zh-CN" sz="2000" b="1" dirty="0">
                <a:solidFill>
                  <a:srgbClr val="000000"/>
                </a:solidFill>
                <a:cs typeface="+mn-ea"/>
                <a:sym typeface="+mn-lt"/>
              </a:rPr>
              <a:t>B-</a:t>
            </a: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树定义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69D6931-B580-4036-93C0-F39BCEE2977B}"/>
                  </a:ext>
                </a:extLst>
              </p:cNvPr>
              <p:cNvSpPr/>
              <p:nvPr/>
            </p:nvSpPr>
            <p:spPr>
              <a:xfrm>
                <a:off x="529723" y="3216022"/>
                <a:ext cx="7883433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所有叶子结点均在同一层次，体现出平衡的特点；</a:t>
                </a:r>
                <a:endParaRPr lang="en-US" altLang="zh-CN" sz="14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en-US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树中每个结点中的关键字都是有序的，且关键字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K</a:t>
                </a:r>
                <a:r>
                  <a:rPr lang="en-US" altLang="zh-CN" sz="1400" baseline="-25000" dirty="0">
                    <a:solidFill>
                      <a:srgbClr val="000000"/>
                    </a:solidFill>
                    <a:cs typeface="+mn-ea"/>
                    <a:sym typeface="+mn-lt"/>
                  </a:rPr>
                  <a:t>i</a:t>
                </a:r>
                <a:r>
                  <a:rPr lang="zh-CN" altLang="en-US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的左子树中的关键字均小于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K</a:t>
                </a:r>
                <a:r>
                  <a:rPr lang="en-US" altLang="zh-CN" sz="1400" baseline="-25000" dirty="0">
                    <a:solidFill>
                      <a:srgbClr val="000000"/>
                    </a:solidFill>
                    <a:cs typeface="+mn-ea"/>
                    <a:sym typeface="+mn-lt"/>
                  </a:rPr>
                  <a:t>i</a:t>
                </a:r>
                <a:r>
                  <a:rPr lang="zh-CN" altLang="en-US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，右子树中的关键字均大于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K</a:t>
                </a:r>
                <a:r>
                  <a:rPr lang="en-US" altLang="zh-CN" sz="1400" baseline="-25000" dirty="0">
                    <a:solidFill>
                      <a:srgbClr val="000000"/>
                    </a:solidFill>
                    <a:cs typeface="+mn-ea"/>
                    <a:sym typeface="+mn-lt"/>
                  </a:rPr>
                  <a:t>i</a:t>
                </a:r>
                <a:r>
                  <a:rPr lang="zh-CN" altLang="en-US" sz="1400" baseline="-25000" dirty="0">
                    <a:solidFill>
                      <a:srgbClr val="000000"/>
                    </a:solidFill>
                    <a:cs typeface="+mn-ea"/>
                    <a:sym typeface="+mn-lt"/>
                  </a:rPr>
                  <a:t>，</a:t>
                </a:r>
                <a:r>
                  <a:rPr lang="zh-CN" altLang="en-US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这体现出有序的特点；</a:t>
                </a:r>
                <a:endParaRPr lang="en-US" altLang="zh-CN" sz="14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zh-CN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除根结点和叶子结点之外，每个结点的儿子个数至少为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𝑚</m:t>
                        </m:r>
                        <m:r>
                          <a:rPr lang="en-US" altLang="zh-CN" sz="1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/2</m:t>
                        </m:r>
                      </m:e>
                    </m:d>
                    <m:r>
                      <a:rPr lang="en-US" altLang="zh-CN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en-US" altLang="zh-CN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= 2 </a:t>
                </a:r>
                <a:r>
                  <a:rPr lang="zh-CN" altLang="zh-CN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个；结点的关键字个数至少为 1 </a:t>
                </a:r>
                <a:r>
                  <a:rPr lang="zh-CN" altLang="en-US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，这体现出多路的特点；</a:t>
                </a:r>
                <a:endParaRPr lang="en-US" altLang="zh-CN" sz="1400" dirty="0">
                  <a:solidFill>
                    <a:srgbClr val="000000"/>
                  </a:solidFill>
                  <a:cs typeface="+mn-ea"/>
                  <a:sym typeface="+mn-lt"/>
                </a:endParaRPr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zh-CN" altLang="zh-CN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该 </a:t>
                </a:r>
                <a:r>
                  <a:rPr lang="en-US" altLang="zh-CN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B-</a:t>
                </a:r>
                <a:r>
                  <a:rPr lang="zh-CN" altLang="zh-CN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树的深度为 4</a:t>
                </a:r>
                <a:r>
                  <a:rPr lang="zh-CN" altLang="en-US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，</a:t>
                </a:r>
                <a:r>
                  <a:rPr lang="zh-CN" altLang="zh-CN" sz="1400" dirty="0">
                    <a:solidFill>
                      <a:srgbClr val="000000"/>
                    </a:solidFill>
                    <a:cs typeface="+mn-ea"/>
                    <a:sym typeface="+mn-lt"/>
                  </a:rPr>
                  <a:t>叶子结点都在第 4 层上。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69D6931-B580-4036-93C0-F39BCEE29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23" y="3216022"/>
                <a:ext cx="7883433" cy="1384995"/>
              </a:xfrm>
              <a:prstGeom prst="rect">
                <a:avLst/>
              </a:prstGeom>
              <a:blipFill>
                <a:blip r:embed="rId4"/>
                <a:stretch>
                  <a:fillRect l="-387" t="-2643" b="-4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9428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91502" cy="15136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" name="Text Box 3">
            <a:extLst>
              <a:ext uri="{FF2B5EF4-FFF2-40B4-BE49-F238E27FC236}">
                <a16:creationId xmlns:a16="http://schemas.microsoft.com/office/drawing/2014/main" id="{22ED099D-C0E4-4F66-838B-1ABA2EFAD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772" y="693596"/>
            <a:ext cx="6803700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在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B-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树上进行查找的过程是一个</a:t>
            </a:r>
            <a:r>
              <a:rPr lang="zh-CN" altLang="en-US" sz="18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顺指针查找结点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和在结点的</a:t>
            </a:r>
            <a:r>
              <a:rPr lang="zh-CN" altLang="en-US" sz="1800" dirty="0">
                <a:solidFill>
                  <a:srgbClr val="0070C0"/>
                </a:solidFill>
                <a:latin typeface="+mn-lt"/>
                <a:ea typeface="+mn-ea"/>
                <a:cs typeface="+mn-ea"/>
                <a:sym typeface="+mn-lt"/>
              </a:rPr>
              <a:t>关键字中进行查找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交叉进行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的过程。</a:t>
            </a: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由于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B-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树主要用作文件的索引，因此它的查找涉及外存的存取，在此略去外存的读写，只作示意性的描述。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35DF92DA-2824-4EAD-A5DB-0922BC895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514" y="220185"/>
            <a:ext cx="6480175" cy="45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二、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B-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树上的查找过程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56A30B-5F5A-492A-BBAB-3BAB1AF0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9AE70B2-8BF9-45C0-BB95-33D1B9D3A854}" type="slidenum">
              <a:rPr lang="zh-CN" altLang="en-US" sz="1600" smtClean="0">
                <a:latin typeface="+mn-lt"/>
                <a:ea typeface="+mn-ea"/>
                <a:cs typeface="+mn-ea"/>
                <a:sym typeface="+mn-lt"/>
              </a:rPr>
              <a:t>34</a:t>
            </a:fld>
            <a:endParaRPr lang="zh-CN" altLang="en-US" sz="160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69563" y="644479"/>
            <a:ext cx="7156211" cy="1156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在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B-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树中查找元素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x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时，只须从根页起，每次把一个待查页从二级存储器调入内存（通常根页是常驻内存的），然后在该页中查找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x</a:t>
            </a:r>
            <a:r>
              <a:rPr lang="en-US" altLang="zh-CN" sz="1600" baseline="-25000" dirty="0">
                <a:solidFill>
                  <a:srgbClr val="000000"/>
                </a:solidFill>
                <a:cs typeface="+mn-ea"/>
                <a:sym typeface="+mn-lt"/>
              </a:rPr>
              <a:t>0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，若找到了元素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x</a:t>
            </a:r>
            <a:r>
              <a:rPr lang="en-US" altLang="zh-CN" sz="1600" baseline="-25000" dirty="0">
                <a:solidFill>
                  <a:srgbClr val="000000"/>
                </a:solidFill>
                <a:cs typeface="+mn-ea"/>
                <a:sym typeface="+mn-lt"/>
              </a:rPr>
              <a:t>0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，则检索成功，否则按下述方式继续查找，若：</a:t>
            </a:r>
            <a:endParaRPr lang="zh-CN" altLang="en-US" sz="1600" dirty="0"/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9012A292-0D6A-49B9-907C-EA3D1E283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896" y="1668389"/>
            <a:ext cx="7334592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en-US" altLang="zh-CN" sz="1600" baseline="-25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＜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＜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en-US" altLang="zh-CN" sz="1600" baseline="-25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i+1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(1≤i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＜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n)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准备查找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sz="1600" baseline="-25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页。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＜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en-US" altLang="zh-CN" sz="1600" baseline="-25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则准备查找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sz="1600" baseline="-25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页。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＞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en-US" altLang="zh-CN" sz="1600" baseline="-250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则准备查找</a:t>
            </a:r>
            <a:r>
              <a:rPr lang="en-US" altLang="zh-CN" sz="1600" dirty="0" err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lang="en-US" altLang="zh-CN" sz="1600" baseline="-25000" dirty="0" err="1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页。</a:t>
            </a: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如果已遇到空页，则检索失败，说明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x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不在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B-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树中；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否则重复上述（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~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）。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因为在内存中查找所需时间把比页调入内存的时间要少很多，所以一般的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B-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树</a:t>
            </a:r>
            <a:r>
              <a:rPr lang="en-US" altLang="zh-CN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lang="zh-CN" altLang="en-US" sz="16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值比树高要大很多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。一般地，元素在页内是顺序存储（或采用二叉排序树形式），而检索算法用简单的顺序检索算法（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较小时）或者采用折半查找（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较大时）。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m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的实用值大约在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+mn-ea"/>
                <a:cs typeface="+mn-ea"/>
                <a:sym typeface="+mn-lt"/>
              </a:rPr>
              <a:t>100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+mn-ea"/>
                <a:cs typeface="+mn-ea"/>
                <a:sym typeface="+mn-lt"/>
              </a:rPr>
              <a:t>到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+mn-ea"/>
                <a:cs typeface="+mn-ea"/>
                <a:sym typeface="+mn-lt"/>
              </a:rPr>
              <a:t>500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之间。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500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91502" cy="15136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" name="Text Box 4">
            <a:extLst>
              <a:ext uri="{FF2B5EF4-FFF2-40B4-BE49-F238E27FC236}">
                <a16:creationId xmlns:a16="http://schemas.microsoft.com/office/drawing/2014/main" id="{0B56C4C6-4E11-4F46-AAC1-81BAE6ACE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930" y="154263"/>
            <a:ext cx="2326990" cy="45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三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B-</a:t>
            </a:r>
            <a:r>
              <a:rPr lang="zh-CN" altLang="en-US" sz="20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树的应用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5008BB88-3D84-468C-8600-491FD4EAC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462" y="1071414"/>
            <a:ext cx="6912768" cy="113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通过对每个节点存储个数的扩展，使得对连续的数据能够进行较快的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定位和访问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，能够有效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减少查找时间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，提高存储的空间局部性从而减少IO操作。</a:t>
            </a:r>
            <a:endParaRPr lang="en-US" altLang="zh-CN" sz="20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6A35BD-3951-4EDA-8B3A-A9011C97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0676" y="4829395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35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4B0E67-AAD7-4869-98EE-4F401A5D6D2E}"/>
              </a:ext>
            </a:extLst>
          </p:cNvPr>
          <p:cNvSpPr txBox="1"/>
          <p:nvPr/>
        </p:nvSpPr>
        <p:spPr>
          <a:xfrm>
            <a:off x="2496493" y="2417858"/>
            <a:ext cx="4842588" cy="1661480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广泛用于文件系统及数据库中，如：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Windows：HPFS 文件系统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Mac：HFS，HFS+ 文件系统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Linux：ResiserFS，XFS，Ext3FS，JFS 文件系统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数据库：ORACLE，MYSQL，SQLSERVER 等中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433810-00F0-45F8-B13A-456F4121350B}"/>
              </a:ext>
            </a:extLst>
          </p:cNvPr>
          <p:cNvSpPr txBox="1"/>
          <p:nvPr/>
        </p:nvSpPr>
        <p:spPr>
          <a:xfrm>
            <a:off x="2089071" y="668461"/>
            <a:ext cx="5016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文件系统和数据库系统中常用的B/B+ 树。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532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91502" cy="15136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1A4C34C-961E-4C1B-8E4B-3574EA136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901" y="158741"/>
            <a:ext cx="3088779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B+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E7DDFBAB-D120-4D9A-A319-3B877634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654530"/>
            <a:ext cx="6912768" cy="3811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是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B-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树的一种变形，更适合用于文件检索系统。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384C89-6E68-493D-A7CA-A0728C56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85825" y="4666319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36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8C66838D-E4DE-428F-AB83-1840D1C29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058" y="1508943"/>
            <a:ext cx="6912768" cy="29418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B+</a:t>
            </a: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树和</a:t>
            </a:r>
            <a:r>
              <a:rPr lang="en-US" altLang="zh-CN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B-</a:t>
            </a:r>
            <a:r>
              <a:rPr lang="zh-CN" altLang="en-US" sz="16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树的差异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None/>
              <a:defRPr/>
            </a:pP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有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棵子树的结点中含有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n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个关键字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所有的叶子节点中包含了全部关键字的信息，以及指向含这些关键字记录的指针，且叶子结点本身依关键字的大小自小到大顺序链接；</a:t>
            </a: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ea"/>
              <a:buAutoNum type="circleNumDbPlain"/>
              <a:defRPr/>
            </a:pPr>
            <a:endParaRPr lang="en-US" altLang="zh-CN" sz="16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34290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+mj-ea"/>
              <a:buAutoNum type="circleNumDbPlain"/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所有的非终端结点可以看成是索引部分，结点中仅含有其子树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根结点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中的最大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或最小</a:t>
            </a:r>
            <a:r>
              <a:rPr lang="en-US" altLang="zh-CN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关键字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535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91502" cy="15136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31A4C34C-961E-4C1B-8E4B-3574EA136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901" y="158741"/>
            <a:ext cx="3088779" cy="52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B+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树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384C89-6E68-493D-A7CA-A0728C56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85825" y="4666319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37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Picture 2" descr="8">
            <a:extLst>
              <a:ext uri="{FF2B5EF4-FFF2-40B4-BE49-F238E27FC236}">
                <a16:creationId xmlns:a16="http://schemas.microsoft.com/office/drawing/2014/main" id="{36FC3826-37FD-402C-A65D-65049FE3E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62" y="1270456"/>
            <a:ext cx="3846069" cy="1939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A11F08D8-D323-4A2E-A50E-477BAE47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786846"/>
            <a:ext cx="7925689" cy="38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通常在树上有两个头指针，一个指向根结点，另一个指向关键字最小的叶子结点。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9D93A20-8C09-4DB4-A065-AA794BDEEBB8}"/>
              </a:ext>
            </a:extLst>
          </p:cNvPr>
          <p:cNvSpPr txBox="1"/>
          <p:nvPr/>
        </p:nvSpPr>
        <p:spPr>
          <a:xfrm>
            <a:off x="899592" y="4120251"/>
            <a:ext cx="7694456" cy="70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可以对树进行两种查找运算。</a:t>
            </a:r>
            <a:endParaRPr lang="en-US" altLang="zh-CN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一种是从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最小关键字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起顺序查找，另一种是从</a:t>
            </a:r>
            <a:r>
              <a:rPr lang="zh-CN" altLang="en-US" sz="1600" dirty="0">
                <a:solidFill>
                  <a:srgbClr val="FF0000"/>
                </a:solidFill>
                <a:cs typeface="+mn-ea"/>
                <a:sym typeface="+mn-lt"/>
              </a:rPr>
              <a:t>根结点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开始，进行随机查找。</a:t>
            </a:r>
            <a:endParaRPr lang="zh-CN" altLang="en-US" sz="1600" dirty="0"/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5914E134-B6D8-4E7E-90B1-20EEFB691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2568910"/>
            <a:ext cx="4104456" cy="338554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叶子节点形成有序链表，范围查询方便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FF9A31F-3F7B-408E-BFE0-998523825B3D}"/>
              </a:ext>
            </a:extLst>
          </p:cNvPr>
          <p:cNvSpPr txBox="1"/>
          <p:nvPr/>
        </p:nvSpPr>
        <p:spPr>
          <a:xfrm>
            <a:off x="4974922" y="1511396"/>
            <a:ext cx="2187194" cy="381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b="1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B+ 树的三个优点：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536C5B-BB45-4404-B4CD-7FB0286A312E}"/>
              </a:ext>
            </a:extLst>
          </p:cNvPr>
          <p:cNvSpPr txBox="1"/>
          <p:nvPr/>
        </p:nvSpPr>
        <p:spPr>
          <a:xfrm>
            <a:off x="5076056" y="1929192"/>
            <a:ext cx="4067944" cy="338554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层数更少，IO 次数更少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87EED1D-2CD5-44D9-873D-80070238603A}"/>
              </a:ext>
            </a:extLst>
          </p:cNvPr>
          <p:cNvSpPr txBox="1"/>
          <p:nvPr/>
        </p:nvSpPr>
        <p:spPr>
          <a:xfrm>
            <a:off x="5076056" y="2249051"/>
            <a:ext cx="4067944" cy="338554"/>
          </a:xfrm>
          <a:prstGeom prst="rect">
            <a:avLst/>
          </a:prstGeom>
          <a:solidFill>
            <a:srgbClr val="CCECFF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每次都需要查询到叶子节点，查询性能稳定</a:t>
            </a:r>
            <a:endParaRPr lang="zh-CN" altLang="en-US" sz="1600" dirty="0">
              <a:solidFill>
                <a:srgbClr val="000000"/>
              </a:solidFill>
              <a:highlight>
                <a:srgbClr val="FFFF00"/>
              </a:highlight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225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 animBg="1"/>
      <p:bldP spid="15" grpId="0"/>
      <p:bldP spid="16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91502" cy="15136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6" name="Text Box 3">
            <a:extLst>
              <a:ext uri="{FF2B5EF4-FFF2-40B4-BE49-F238E27FC236}">
                <a16:creationId xmlns:a16="http://schemas.microsoft.com/office/drawing/2014/main" id="{F3BC3A7B-577D-47EF-B04E-0D6BA267D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6991" y="3314394"/>
            <a:ext cx="6697131" cy="417165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CC"/>
                </a:solidFill>
                <a:latin typeface="+mn-lt"/>
                <a:ea typeface="+mn-ea"/>
                <a:cs typeface="+mn-ea"/>
                <a:sym typeface="+mn-lt"/>
              </a:rPr>
              <a:t>不足：查找时无法根据关键字的值估计数据元素可能在的位置。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FF9411-3A1F-4520-9795-77BA95B7F1C0}"/>
              </a:ext>
            </a:extLst>
          </p:cNvPr>
          <p:cNvSpPr txBox="1"/>
          <p:nvPr/>
        </p:nvSpPr>
        <p:spPr>
          <a:xfrm>
            <a:off x="1547664" y="223338"/>
            <a:ext cx="4840940" cy="453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000000"/>
                </a:solidFill>
                <a:cs typeface="+mn-ea"/>
                <a:sym typeface="+mn-lt"/>
              </a:rPr>
              <a:t>静态和动态查找表查找方法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D4B2FD-A9BD-427D-BDE0-39F54BF0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38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F40BFA-1591-48DB-912C-5AC45327E8CC}"/>
              </a:ext>
            </a:extLst>
          </p:cNvPr>
          <p:cNvSpPr txBox="1"/>
          <p:nvPr/>
        </p:nvSpPr>
        <p:spPr>
          <a:xfrm>
            <a:off x="1619672" y="794447"/>
            <a:ext cx="5832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静态查找表和动态查找表通过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比较关键字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进行查找：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F8234E-171C-4F27-A180-8E3062FF8D57}"/>
              </a:ext>
            </a:extLst>
          </p:cNvPr>
          <p:cNvSpPr txBox="1"/>
          <p:nvPr/>
        </p:nvSpPr>
        <p:spPr>
          <a:xfrm>
            <a:off x="1619672" y="1194068"/>
            <a:ext cx="4865648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顺序表，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对</a:t>
            </a:r>
            <a:r>
              <a:rPr lang="zh-CN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数据元素的存储一般有两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种形式：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1AE093-5C24-46B3-8CC6-486B172CA8BD}"/>
              </a:ext>
            </a:extLst>
          </p:cNvPr>
          <p:cNvSpPr txBox="1"/>
          <p:nvPr/>
        </p:nvSpPr>
        <p:spPr>
          <a:xfrm>
            <a:off x="1924463" y="1582124"/>
            <a:ext cx="5562188" cy="1137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按到来次序连续存放，查找时顺序比较查找；</a:t>
            </a:r>
          </a:p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按关键字的相对关系整理后以递增或递减形式连续存放，则查找时使用顺序法或二分法比较查找。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2B4EB2-19E8-4768-A0CA-E9F6AFEA5FB7}"/>
              </a:ext>
            </a:extLst>
          </p:cNvPr>
          <p:cNvSpPr txBox="1"/>
          <p:nvPr/>
        </p:nvSpPr>
        <p:spPr>
          <a:xfrm>
            <a:off x="1624668" y="2717129"/>
            <a:ext cx="4899102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Char char="u"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二叉排序树，从根开始进行比较查找。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9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1991502" cy="1513649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graphicFrame>
        <p:nvGraphicFramePr>
          <p:cNvPr id="15" name="Group 3">
            <a:extLst>
              <a:ext uri="{FF2B5EF4-FFF2-40B4-BE49-F238E27FC236}">
                <a16:creationId xmlns:a16="http://schemas.microsoft.com/office/drawing/2014/main" id="{D013A530-1C72-4ACB-BD2B-AF479017A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181512"/>
              </p:ext>
            </p:extLst>
          </p:nvPr>
        </p:nvGraphicFramePr>
        <p:xfrm>
          <a:off x="2362200" y="1180717"/>
          <a:ext cx="4419600" cy="86969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rowSpan="2"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lchild</a:t>
                      </a:r>
                      <a:endParaRPr kumimoji="1" lang="en-US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   data</a:t>
                      </a:r>
                      <a:endParaRPr kumimoji="1" lang="en-US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rchild</a:t>
                      </a:r>
                      <a:endParaRPr kumimoji="1" lang="en-US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67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key</a:t>
                      </a:r>
                      <a:endParaRPr kumimoji="1" lang="en-US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marL="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1pPr>
                      <a:lvl2pPr marL="34289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2pPr>
                      <a:lvl3pPr marL="685783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3pPr>
                      <a:lvl4pPr marL="1028674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4pPr>
                      <a:lvl5pPr marL="1371566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5pPr>
                      <a:lvl6pPr marL="1714457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6pPr>
                      <a:lvl7pPr marL="2057349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7pPr>
                      <a:lvl8pPr marL="2400240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8pPr>
                      <a:lvl9pPr marL="2743131" algn="l" defTabSz="685783" rtl="0" eaLnBrk="1" latinLnBrk="0" hangingPunct="1">
                        <a:defRPr sz="1351" kern="1200">
                          <a:solidFill>
                            <a:schemeClr val="tx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 .....</a:t>
                      </a:r>
                      <a:endParaRPr kumimoji="1" lang="en-US" altLang="zh-CN" sz="1800" b="0" i="0" u="none" strike="noStrike" cap="none" normalizeH="0" baseline="0" noProof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Line 17">
            <a:extLst>
              <a:ext uri="{FF2B5EF4-FFF2-40B4-BE49-F238E27FC236}">
                <a16:creationId xmlns:a16="http://schemas.microsoft.com/office/drawing/2014/main" id="{79396774-72F0-4D50-9DAD-C132255789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676017"/>
            <a:ext cx="152400" cy="54715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C6F5A81A-BD29-48A9-BE7F-8B5F36801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1599817"/>
            <a:ext cx="88022" cy="62335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5FC39766-DF3C-43FF-8E04-5D78D7444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381" y="2142454"/>
            <a:ext cx="877163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左子树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5794D11E-E66C-4F12-89FC-B9D0EB696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565" y="2142453"/>
            <a:ext cx="877163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右子树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C527364A-81E1-4391-B477-0A26D7FE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736" y="2878463"/>
            <a:ext cx="5020744" cy="220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struct  node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{ struct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{ int key ;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                   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关键字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.....                                        //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其它数据项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} data ;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struct node *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lchild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,*</a:t>
            </a:r>
            <a:r>
              <a:rPr lang="en-US" altLang="zh-CN" sz="1800" dirty="0" err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rchild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;  //</a:t>
            </a:r>
            <a:r>
              <a:rPr lang="zh-CN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左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右</a:t>
            </a:r>
            <a:r>
              <a:rPr lang="zh-CN" altLang="zh-CN" sz="1800" noProof="1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子树的指针</a:t>
            </a:r>
            <a:endParaRPr lang="zh-CN" altLang="en-US" sz="180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} *root,*t;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5B366A05-4816-4057-AE83-261F3CAC9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262" y="1356718"/>
            <a:ext cx="133882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结点形式：</a:t>
            </a:r>
            <a:endParaRPr lang="zh-CN" altLang="zh-CN" sz="1800" noProof="1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EE5E73-9D87-4B2E-A531-EA5BE2F3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4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97F837B-6D2F-42EA-AA31-B744144D29C7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EFFCC0E-5001-4FC2-B00A-FC1A454AF7CA}"/>
              </a:ext>
            </a:extLst>
          </p:cNvPr>
          <p:cNvSpPr txBox="1"/>
          <p:nvPr/>
        </p:nvSpPr>
        <p:spPr>
          <a:xfrm>
            <a:off x="1728766" y="632482"/>
            <a:ext cx="2843234" cy="417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二叉排序树的存储结构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91AFD6-C8D0-457C-9260-FA6B05D9E6C6}"/>
              </a:ext>
            </a:extLst>
          </p:cNvPr>
          <p:cNvSpPr txBox="1"/>
          <p:nvPr/>
        </p:nvSpPr>
        <p:spPr>
          <a:xfrm>
            <a:off x="2195736" y="2601933"/>
            <a:ext cx="187220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zh-CN" altLang="en-US" sz="180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结点类型定义：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4661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/>
      <p:bldP spid="20" grpId="0"/>
      <p:bldP spid="21" grpId="0"/>
      <p:bldP spid="22" grpId="0"/>
      <p:bldP spid="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5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728765" y="632482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二叉排序树“查找”算法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F5D76D-2CFD-4B6E-B40A-94B7E2796999}"/>
              </a:ext>
            </a:extLst>
          </p:cNvPr>
          <p:cNvGrpSpPr/>
          <p:nvPr/>
        </p:nvGrpSpPr>
        <p:grpSpPr>
          <a:xfrm>
            <a:off x="2442636" y="2088575"/>
            <a:ext cx="3111602" cy="2649712"/>
            <a:chOff x="2436772" y="1879488"/>
            <a:chExt cx="3111602" cy="264971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6579ED6-A062-4475-B597-E673DD509E3F}"/>
                </a:ext>
              </a:extLst>
            </p:cNvPr>
            <p:cNvGrpSpPr/>
            <p:nvPr/>
          </p:nvGrpSpPr>
          <p:grpSpPr>
            <a:xfrm>
              <a:off x="2843808" y="1879488"/>
              <a:ext cx="2704566" cy="2647468"/>
              <a:chOff x="2315842" y="2416298"/>
              <a:chExt cx="2704566" cy="2647468"/>
            </a:xfrm>
          </p:grpSpPr>
          <p:sp>
            <p:nvSpPr>
              <p:cNvPr id="15" name="Oval 5">
                <a:extLst>
                  <a:ext uri="{FF2B5EF4-FFF2-40B4-BE49-F238E27FC236}">
                    <a16:creationId xmlns:a16="http://schemas.microsoft.com/office/drawing/2014/main" id="{028D475C-50C4-4527-9CA4-881504472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719" y="2416298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45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Oval 6">
                <a:extLst>
                  <a:ext uri="{FF2B5EF4-FFF2-40B4-BE49-F238E27FC236}">
                    <a16:creationId xmlns:a16="http://schemas.microsoft.com/office/drawing/2014/main" id="{318527B3-A913-433F-914B-C266C0C0C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222" y="2863617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12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2F392BBB-BF1D-4D77-981F-4797D359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015" y="3336893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37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Oval 8">
                <a:extLst>
                  <a:ext uri="{FF2B5EF4-FFF2-40B4-BE49-F238E27FC236}">
                    <a16:creationId xmlns:a16="http://schemas.microsoft.com/office/drawing/2014/main" id="{3875CF58-5D2F-4ECA-B877-B5314000D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842" y="3336893"/>
                <a:ext cx="304277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Line 9">
                <a:extLst>
                  <a:ext uri="{FF2B5EF4-FFF2-40B4-BE49-F238E27FC236}">
                    <a16:creationId xmlns:a16="http://schemas.microsoft.com/office/drawing/2014/main" id="{28893981-35C2-4150-921C-0D7AC423E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3768" y="3171280"/>
                <a:ext cx="427519" cy="1656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Line 10">
                <a:extLst>
                  <a:ext uri="{FF2B5EF4-FFF2-40B4-BE49-F238E27FC236}">
                    <a16:creationId xmlns:a16="http://schemas.microsoft.com/office/drawing/2014/main" id="{F56F4F21-90D2-447F-8FAA-288721B62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1288" y="3150606"/>
                <a:ext cx="512188" cy="1836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Line 11">
                <a:extLst>
                  <a:ext uri="{FF2B5EF4-FFF2-40B4-BE49-F238E27FC236}">
                    <a16:creationId xmlns:a16="http://schemas.microsoft.com/office/drawing/2014/main" id="{3154A8D3-55C9-47A2-86ED-A8268CD20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3937" y="2704797"/>
                <a:ext cx="685998" cy="1761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Oval 12">
                <a:extLst>
                  <a:ext uri="{FF2B5EF4-FFF2-40B4-BE49-F238E27FC236}">
                    <a16:creationId xmlns:a16="http://schemas.microsoft.com/office/drawing/2014/main" id="{61040802-F78F-47BC-A3D9-D8E6F1332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755" y="2845805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53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88808D4D-CCE6-4987-82D1-8FC9C9047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9936" y="2718143"/>
                <a:ext cx="583405" cy="1628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Oval 14">
                <a:extLst>
                  <a:ext uri="{FF2B5EF4-FFF2-40B4-BE49-F238E27FC236}">
                    <a16:creationId xmlns:a16="http://schemas.microsoft.com/office/drawing/2014/main" id="{C9B6B131-F880-4334-9C2B-4037B57C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562" y="3839003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24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Line 15">
                <a:extLst>
                  <a:ext uri="{FF2B5EF4-FFF2-40B4-BE49-F238E27FC236}">
                    <a16:creationId xmlns:a16="http://schemas.microsoft.com/office/drawing/2014/main" id="{4B1F3CE5-C796-4FBB-82C7-DB2D8F8B2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4547" y="3673201"/>
                <a:ext cx="324921" cy="1656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Oval 16">
                <a:extLst>
                  <a:ext uri="{FF2B5EF4-FFF2-40B4-BE49-F238E27FC236}">
                    <a16:creationId xmlns:a16="http://schemas.microsoft.com/office/drawing/2014/main" id="{EA3E74C6-65B4-4CBF-A557-1DCE1ADD2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487" y="3326748"/>
                <a:ext cx="324921" cy="32548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99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Line 17">
                <a:extLst>
                  <a:ext uri="{FF2B5EF4-FFF2-40B4-BE49-F238E27FC236}">
                    <a16:creationId xmlns:a16="http://schemas.microsoft.com/office/drawing/2014/main" id="{1955FEF9-70C8-4FBC-A02B-227740436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8877" y="3146545"/>
                <a:ext cx="396272" cy="195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Oval 18">
                <a:extLst>
                  <a:ext uri="{FF2B5EF4-FFF2-40B4-BE49-F238E27FC236}">
                    <a16:creationId xmlns:a16="http://schemas.microsoft.com/office/drawing/2014/main" id="{BB9B0849-1D42-44C6-B40B-C90A0E23B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9426" y="3838811"/>
                <a:ext cx="324922" cy="325481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61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Line 19">
                <a:extLst>
                  <a:ext uri="{FF2B5EF4-FFF2-40B4-BE49-F238E27FC236}">
                    <a16:creationId xmlns:a16="http://schemas.microsoft.com/office/drawing/2014/main" id="{32DF7E4D-00D6-41DF-8848-7D1C97C1F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09742" y="3641216"/>
                <a:ext cx="424198" cy="1912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Oval 7">
                <a:extLst>
                  <a:ext uri="{FF2B5EF4-FFF2-40B4-BE49-F238E27FC236}">
                    <a16:creationId xmlns:a16="http://schemas.microsoft.com/office/drawing/2014/main" id="{3B590D47-287C-45B7-AAFC-A7FD60862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360" y="4267639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90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Line 10">
                <a:extLst>
                  <a:ext uri="{FF2B5EF4-FFF2-40B4-BE49-F238E27FC236}">
                    <a16:creationId xmlns:a16="http://schemas.microsoft.com/office/drawing/2014/main" id="{D948A286-AA7F-43A6-95E6-2B8AEEECA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887" y="4167038"/>
                <a:ext cx="324920" cy="1756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Oval 14">
                <a:extLst>
                  <a:ext uri="{FF2B5EF4-FFF2-40B4-BE49-F238E27FC236}">
                    <a16:creationId xmlns:a16="http://schemas.microsoft.com/office/drawing/2014/main" id="{0A0AA041-A81A-4CE3-B0F0-398DA9720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081" y="4738287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78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3C7DFAE4-1DFF-41C9-8D95-4514F983A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2641" y="4585514"/>
                <a:ext cx="401179" cy="1756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6A817BF-FB42-48A4-9866-0BF66E3784EB}"/>
                </a:ext>
              </a:extLst>
            </p:cNvPr>
            <p:cNvSpPr txBox="1"/>
            <p:nvPr/>
          </p:nvSpPr>
          <p:spPr>
            <a:xfrm>
              <a:off x="2436772" y="4148390"/>
              <a:ext cx="2089631" cy="380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buClr>
                  <a:srgbClr val="FF0000"/>
                </a:buClr>
              </a:pPr>
              <a:endParaRPr lang="zh-CN" altLang="en-US" sz="16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515B7FCB-A52B-4E67-8C2B-0DC9B381B90B}"/>
              </a:ext>
            </a:extLst>
          </p:cNvPr>
          <p:cNvSpPr txBox="1"/>
          <p:nvPr/>
        </p:nvSpPr>
        <p:spPr>
          <a:xfrm>
            <a:off x="1997501" y="1121369"/>
            <a:ext cx="4001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cs typeface="+mn-ea"/>
                <a:sym typeface="+mn-lt"/>
              </a:rPr>
              <a:t>树节点的值表示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数据元素的关键字值</a:t>
            </a:r>
            <a:r>
              <a:rPr lang="zh-CN" altLang="en-US" sz="1800" dirty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C025DE5-081F-40C3-92B0-C1286848812C}"/>
              </a:ext>
            </a:extLst>
          </p:cNvPr>
          <p:cNvSpPr txBox="1"/>
          <p:nvPr/>
        </p:nvSpPr>
        <p:spPr>
          <a:xfrm>
            <a:off x="1997501" y="1529489"/>
            <a:ext cx="4001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cs typeface="+mn-ea"/>
                <a:sym typeface="+mn-lt"/>
              </a:rPr>
              <a:t>查找数据元素</a:t>
            </a:r>
            <a:r>
              <a:rPr lang="en-US" altLang="zh-CN" sz="1800" dirty="0">
                <a:cs typeface="+mn-ea"/>
                <a:sym typeface="+mn-lt"/>
              </a:rPr>
              <a:t>X</a:t>
            </a:r>
            <a:r>
              <a:rPr lang="zh-CN" altLang="en-US" sz="1800" dirty="0"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K = 24</a:t>
            </a:r>
            <a:r>
              <a:rPr lang="zh-CN" altLang="en-US" sz="1800" dirty="0">
                <a:cs typeface="+mn-ea"/>
                <a:sym typeface="+mn-lt"/>
              </a:rPr>
              <a:t>）。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46B5FB4-52F3-4188-85DA-91B5053660C7}"/>
              </a:ext>
            </a:extLst>
          </p:cNvPr>
          <p:cNvSpPr/>
          <p:nvPr/>
        </p:nvSpPr>
        <p:spPr>
          <a:xfrm flipH="1">
            <a:off x="4033191" y="2012995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E23D506-E366-47B1-9D87-A26DB4FA9C31}"/>
              </a:ext>
            </a:extLst>
          </p:cNvPr>
          <p:cNvSpPr/>
          <p:nvPr/>
        </p:nvSpPr>
        <p:spPr>
          <a:xfrm flipH="1">
            <a:off x="3441661" y="3479227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2DFAA7-F6BE-4C4D-B57B-5DE70D448932}"/>
              </a:ext>
            </a:extLst>
          </p:cNvPr>
          <p:cNvSpPr/>
          <p:nvPr/>
        </p:nvSpPr>
        <p:spPr>
          <a:xfrm flipH="1">
            <a:off x="2766788" y="2488256"/>
            <a:ext cx="1419495" cy="1461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1CF214F-5C29-4469-84FB-1730E4E0B9C8}"/>
              </a:ext>
            </a:extLst>
          </p:cNvPr>
          <p:cNvCxnSpPr>
            <a:cxnSpLocks/>
          </p:cNvCxnSpPr>
          <p:nvPr/>
        </p:nvCxnSpPr>
        <p:spPr>
          <a:xfrm flipH="1">
            <a:off x="4355077" y="2018730"/>
            <a:ext cx="418179" cy="136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9E10258-02FA-4ACD-8C56-C21BBAE12FB6}"/>
              </a:ext>
            </a:extLst>
          </p:cNvPr>
          <p:cNvCxnSpPr>
            <a:cxnSpLocks/>
            <a:stCxn id="26" idx="0"/>
            <a:endCxn id="26" idx="1"/>
          </p:cNvCxnSpPr>
          <p:nvPr/>
        </p:nvCxnSpPr>
        <p:spPr>
          <a:xfrm flipH="1">
            <a:off x="3557767" y="2377074"/>
            <a:ext cx="685998" cy="1761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29A22034-7BA4-44B7-A135-8AECFCE250E8}"/>
              </a:ext>
            </a:extLst>
          </p:cNvPr>
          <p:cNvSpPr/>
          <p:nvPr/>
        </p:nvSpPr>
        <p:spPr>
          <a:xfrm flipH="1">
            <a:off x="3294609" y="2481691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54CAE08-81C3-479D-BFA7-E8179221A7B2}"/>
              </a:ext>
            </a:extLst>
          </p:cNvPr>
          <p:cNvSpPr/>
          <p:nvPr/>
        </p:nvSpPr>
        <p:spPr>
          <a:xfrm flipH="1">
            <a:off x="3436000" y="3465683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9843096-B815-4F7B-A167-AE782A53EE0E}"/>
              </a:ext>
            </a:extLst>
          </p:cNvPr>
          <p:cNvCxnSpPr>
            <a:cxnSpLocks/>
            <a:stCxn id="24" idx="0"/>
            <a:endCxn id="20" idx="7"/>
          </p:cNvCxnSpPr>
          <p:nvPr/>
        </p:nvCxnSpPr>
        <p:spPr>
          <a:xfrm>
            <a:off x="3445118" y="2822883"/>
            <a:ext cx="627064" cy="233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EA28C13C-4A59-4619-BB82-9C86779C4AA5}"/>
              </a:ext>
            </a:extLst>
          </p:cNvPr>
          <p:cNvSpPr/>
          <p:nvPr/>
        </p:nvSpPr>
        <p:spPr>
          <a:xfrm flipH="1">
            <a:off x="3758650" y="2961371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32FB0B1-F2D3-41F5-A543-BCB6BEDBB1EE}"/>
              </a:ext>
            </a:extLst>
          </p:cNvPr>
          <p:cNvSpPr/>
          <p:nvPr/>
        </p:nvSpPr>
        <p:spPr>
          <a:xfrm flipH="1">
            <a:off x="3430339" y="3459846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12BD8BC-214E-43E0-8A0F-6DFA98916412}"/>
              </a:ext>
            </a:extLst>
          </p:cNvPr>
          <p:cNvCxnSpPr>
            <a:cxnSpLocks/>
            <a:stCxn id="79" idx="2"/>
            <a:endCxn id="30" idx="0"/>
          </p:cNvCxnSpPr>
          <p:nvPr/>
        </p:nvCxnSpPr>
        <p:spPr>
          <a:xfrm flipH="1">
            <a:off x="3639852" y="3355097"/>
            <a:ext cx="311640" cy="156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6009B2A-C163-460A-ADC8-FA5C7C2AB2AD}"/>
              </a:ext>
            </a:extLst>
          </p:cNvPr>
          <p:cNvSpPr txBox="1"/>
          <p:nvPr/>
        </p:nvSpPr>
        <p:spPr>
          <a:xfrm>
            <a:off x="2377427" y="4156394"/>
            <a:ext cx="231336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查找成功情况示意图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35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 animBg="1"/>
      <p:bldP spid="72" grpId="1" animBg="1"/>
      <p:bldP spid="73" grpId="1" animBg="1"/>
      <p:bldP spid="73" grpId="3" animBg="1"/>
      <p:bldP spid="74" grpId="0" animBg="1"/>
      <p:bldP spid="74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8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6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728765" y="632482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二叉排序树“查找”算法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EF5D76D-2CFD-4B6E-B40A-94B7E2796999}"/>
              </a:ext>
            </a:extLst>
          </p:cNvPr>
          <p:cNvGrpSpPr/>
          <p:nvPr/>
        </p:nvGrpSpPr>
        <p:grpSpPr>
          <a:xfrm>
            <a:off x="2442636" y="2088575"/>
            <a:ext cx="3111602" cy="2649712"/>
            <a:chOff x="2436772" y="1879488"/>
            <a:chExt cx="3111602" cy="264971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6579ED6-A062-4475-B597-E673DD509E3F}"/>
                </a:ext>
              </a:extLst>
            </p:cNvPr>
            <p:cNvGrpSpPr/>
            <p:nvPr/>
          </p:nvGrpSpPr>
          <p:grpSpPr>
            <a:xfrm>
              <a:off x="2843808" y="1879488"/>
              <a:ext cx="2704566" cy="2647468"/>
              <a:chOff x="2315842" y="2416298"/>
              <a:chExt cx="2704566" cy="2647468"/>
            </a:xfrm>
          </p:grpSpPr>
          <p:sp>
            <p:nvSpPr>
              <p:cNvPr id="15" name="Oval 5">
                <a:extLst>
                  <a:ext uri="{FF2B5EF4-FFF2-40B4-BE49-F238E27FC236}">
                    <a16:creationId xmlns:a16="http://schemas.microsoft.com/office/drawing/2014/main" id="{028D475C-50C4-4527-9CA4-881504472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719" y="2416298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45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Oval 6">
                <a:extLst>
                  <a:ext uri="{FF2B5EF4-FFF2-40B4-BE49-F238E27FC236}">
                    <a16:creationId xmlns:a16="http://schemas.microsoft.com/office/drawing/2014/main" id="{318527B3-A913-433F-914B-C266C0C0C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222" y="2863617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12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2F392BBB-BF1D-4D77-981F-4797D3592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015" y="3336893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37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Oval 8">
                <a:extLst>
                  <a:ext uri="{FF2B5EF4-FFF2-40B4-BE49-F238E27FC236}">
                    <a16:creationId xmlns:a16="http://schemas.microsoft.com/office/drawing/2014/main" id="{3875CF58-5D2F-4ECA-B877-B5314000D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842" y="3336893"/>
                <a:ext cx="304277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Line 9">
                <a:extLst>
                  <a:ext uri="{FF2B5EF4-FFF2-40B4-BE49-F238E27FC236}">
                    <a16:creationId xmlns:a16="http://schemas.microsoft.com/office/drawing/2014/main" id="{28893981-35C2-4150-921C-0D7AC423E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3768" y="3171280"/>
                <a:ext cx="427519" cy="1656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4" name="Line 10">
                <a:extLst>
                  <a:ext uri="{FF2B5EF4-FFF2-40B4-BE49-F238E27FC236}">
                    <a16:creationId xmlns:a16="http://schemas.microsoft.com/office/drawing/2014/main" id="{F56F4F21-90D2-447F-8FAA-288721B629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1288" y="3150606"/>
                <a:ext cx="512188" cy="1836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Line 11">
                <a:extLst>
                  <a:ext uri="{FF2B5EF4-FFF2-40B4-BE49-F238E27FC236}">
                    <a16:creationId xmlns:a16="http://schemas.microsoft.com/office/drawing/2014/main" id="{3154A8D3-55C9-47A2-86ED-A8268CD20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3937" y="2704797"/>
                <a:ext cx="685998" cy="1761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7" name="Oval 12">
                <a:extLst>
                  <a:ext uri="{FF2B5EF4-FFF2-40B4-BE49-F238E27FC236}">
                    <a16:creationId xmlns:a16="http://schemas.microsoft.com/office/drawing/2014/main" id="{61040802-F78F-47BC-A3D9-D8E6F1332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755" y="2845805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53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Line 13">
                <a:extLst>
                  <a:ext uri="{FF2B5EF4-FFF2-40B4-BE49-F238E27FC236}">
                    <a16:creationId xmlns:a16="http://schemas.microsoft.com/office/drawing/2014/main" id="{88808D4D-CCE6-4987-82D1-8FC9C9047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9936" y="2718143"/>
                <a:ext cx="583405" cy="1628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" name="Oval 14">
                <a:extLst>
                  <a:ext uri="{FF2B5EF4-FFF2-40B4-BE49-F238E27FC236}">
                    <a16:creationId xmlns:a16="http://schemas.microsoft.com/office/drawing/2014/main" id="{C9B6B131-F880-4334-9C2B-4037B57C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562" y="3839003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24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Line 15">
                <a:extLst>
                  <a:ext uri="{FF2B5EF4-FFF2-40B4-BE49-F238E27FC236}">
                    <a16:creationId xmlns:a16="http://schemas.microsoft.com/office/drawing/2014/main" id="{4B1F3CE5-C796-4FBB-82C7-DB2D8F8B2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4547" y="3673201"/>
                <a:ext cx="324921" cy="1656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2" name="Oval 16">
                <a:extLst>
                  <a:ext uri="{FF2B5EF4-FFF2-40B4-BE49-F238E27FC236}">
                    <a16:creationId xmlns:a16="http://schemas.microsoft.com/office/drawing/2014/main" id="{EA3E74C6-65B4-4CBF-A557-1DCE1ADD2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487" y="3326748"/>
                <a:ext cx="324921" cy="32548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99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Line 17">
                <a:extLst>
                  <a:ext uri="{FF2B5EF4-FFF2-40B4-BE49-F238E27FC236}">
                    <a16:creationId xmlns:a16="http://schemas.microsoft.com/office/drawing/2014/main" id="{1955FEF9-70C8-4FBC-A02B-227740436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8877" y="3146545"/>
                <a:ext cx="396272" cy="195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Oval 18">
                <a:extLst>
                  <a:ext uri="{FF2B5EF4-FFF2-40B4-BE49-F238E27FC236}">
                    <a16:creationId xmlns:a16="http://schemas.microsoft.com/office/drawing/2014/main" id="{BB9B0849-1D42-44C6-B40B-C90A0E23B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9426" y="3838811"/>
                <a:ext cx="324922" cy="325481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61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Line 19">
                <a:extLst>
                  <a:ext uri="{FF2B5EF4-FFF2-40B4-BE49-F238E27FC236}">
                    <a16:creationId xmlns:a16="http://schemas.microsoft.com/office/drawing/2014/main" id="{32DF7E4D-00D6-41DF-8848-7D1C97C1F2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09742" y="3641216"/>
                <a:ext cx="424198" cy="1912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0" name="Oval 7">
                <a:extLst>
                  <a:ext uri="{FF2B5EF4-FFF2-40B4-BE49-F238E27FC236}">
                    <a16:creationId xmlns:a16="http://schemas.microsoft.com/office/drawing/2014/main" id="{3B590D47-287C-45B7-AAFC-A7FD60862C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360" y="4267639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90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Line 10">
                <a:extLst>
                  <a:ext uri="{FF2B5EF4-FFF2-40B4-BE49-F238E27FC236}">
                    <a16:creationId xmlns:a16="http://schemas.microsoft.com/office/drawing/2014/main" id="{D948A286-AA7F-43A6-95E6-2B8AEEECAF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887" y="4167038"/>
                <a:ext cx="324920" cy="1756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Oval 14">
                <a:extLst>
                  <a:ext uri="{FF2B5EF4-FFF2-40B4-BE49-F238E27FC236}">
                    <a16:creationId xmlns:a16="http://schemas.microsoft.com/office/drawing/2014/main" id="{0A0AA041-A81A-4CE3-B0F0-398DA9720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081" y="4738287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78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Line 15">
                <a:extLst>
                  <a:ext uri="{FF2B5EF4-FFF2-40B4-BE49-F238E27FC236}">
                    <a16:creationId xmlns:a16="http://schemas.microsoft.com/office/drawing/2014/main" id="{3C7DFAE4-1DFF-41C9-8D95-4514F983A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2641" y="4585514"/>
                <a:ext cx="401179" cy="1756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6A817BF-FB42-48A4-9866-0BF66E3784EB}"/>
                </a:ext>
              </a:extLst>
            </p:cNvPr>
            <p:cNvSpPr txBox="1"/>
            <p:nvPr/>
          </p:nvSpPr>
          <p:spPr>
            <a:xfrm>
              <a:off x="2436772" y="4148390"/>
              <a:ext cx="2089631" cy="380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buClr>
                  <a:srgbClr val="FF0000"/>
                </a:buClr>
              </a:pPr>
              <a:endParaRPr lang="zh-CN" altLang="en-US" sz="16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0" name="文本框 69">
            <a:extLst>
              <a:ext uri="{FF2B5EF4-FFF2-40B4-BE49-F238E27FC236}">
                <a16:creationId xmlns:a16="http://schemas.microsoft.com/office/drawing/2014/main" id="{515B7FCB-A52B-4E67-8C2B-0DC9B381B90B}"/>
              </a:ext>
            </a:extLst>
          </p:cNvPr>
          <p:cNvSpPr txBox="1"/>
          <p:nvPr/>
        </p:nvSpPr>
        <p:spPr>
          <a:xfrm>
            <a:off x="1997501" y="1121369"/>
            <a:ext cx="4001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cs typeface="+mn-ea"/>
                <a:sym typeface="+mn-lt"/>
              </a:rPr>
              <a:t>树节点的值表示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数据元素的关键字值</a:t>
            </a:r>
            <a:r>
              <a:rPr lang="zh-CN" altLang="en-US" sz="1800" dirty="0">
                <a:cs typeface="+mn-ea"/>
                <a:sym typeface="+mn-lt"/>
              </a:rPr>
              <a:t>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C025DE5-081F-40C3-92B0-C1286848812C}"/>
              </a:ext>
            </a:extLst>
          </p:cNvPr>
          <p:cNvSpPr txBox="1"/>
          <p:nvPr/>
        </p:nvSpPr>
        <p:spPr>
          <a:xfrm>
            <a:off x="1997501" y="1529489"/>
            <a:ext cx="4001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cs typeface="+mn-ea"/>
                <a:sym typeface="+mn-lt"/>
              </a:rPr>
              <a:t>查找数据元素</a:t>
            </a:r>
            <a:r>
              <a:rPr lang="en-US" altLang="zh-CN" sz="1800" dirty="0">
                <a:cs typeface="+mn-ea"/>
                <a:sym typeface="+mn-lt"/>
              </a:rPr>
              <a:t>X</a:t>
            </a:r>
            <a:r>
              <a:rPr lang="zh-CN" altLang="en-US" sz="1800" dirty="0">
                <a:cs typeface="+mn-ea"/>
                <a:sym typeface="+mn-lt"/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  <a:cs typeface="+mn-ea"/>
                <a:sym typeface="+mn-lt"/>
              </a:rPr>
              <a:t>K = 30</a:t>
            </a:r>
            <a:r>
              <a:rPr lang="zh-CN" altLang="en-US" sz="1800" dirty="0">
                <a:cs typeface="+mn-ea"/>
                <a:sym typeface="+mn-lt"/>
              </a:rPr>
              <a:t>）。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46B5FB4-52F3-4188-85DA-91B5053660C7}"/>
              </a:ext>
            </a:extLst>
          </p:cNvPr>
          <p:cNvSpPr/>
          <p:nvPr/>
        </p:nvSpPr>
        <p:spPr>
          <a:xfrm flipH="1">
            <a:off x="4033191" y="2012995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E23D506-E366-47B1-9D87-A26DB4FA9C31}"/>
              </a:ext>
            </a:extLst>
          </p:cNvPr>
          <p:cNvSpPr/>
          <p:nvPr/>
        </p:nvSpPr>
        <p:spPr>
          <a:xfrm flipH="1">
            <a:off x="3441661" y="3479227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CF2DFAA7-F6BE-4C4D-B57B-5DE70D448932}"/>
              </a:ext>
            </a:extLst>
          </p:cNvPr>
          <p:cNvSpPr/>
          <p:nvPr/>
        </p:nvSpPr>
        <p:spPr>
          <a:xfrm flipH="1">
            <a:off x="2766788" y="2488256"/>
            <a:ext cx="1419495" cy="1461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1CF214F-5C29-4469-84FB-1730E4E0B9C8}"/>
              </a:ext>
            </a:extLst>
          </p:cNvPr>
          <p:cNvCxnSpPr>
            <a:cxnSpLocks/>
          </p:cNvCxnSpPr>
          <p:nvPr/>
        </p:nvCxnSpPr>
        <p:spPr>
          <a:xfrm flipH="1">
            <a:off x="4355077" y="2018730"/>
            <a:ext cx="418179" cy="136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F9E10258-02FA-4ACD-8C56-C21BBAE12FB6}"/>
              </a:ext>
            </a:extLst>
          </p:cNvPr>
          <p:cNvCxnSpPr>
            <a:cxnSpLocks/>
            <a:stCxn id="26" idx="0"/>
            <a:endCxn id="26" idx="1"/>
          </p:cNvCxnSpPr>
          <p:nvPr/>
        </p:nvCxnSpPr>
        <p:spPr>
          <a:xfrm flipH="1">
            <a:off x="3557767" y="2377074"/>
            <a:ext cx="685998" cy="1761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29A22034-7BA4-44B7-A135-8AECFCE250E8}"/>
              </a:ext>
            </a:extLst>
          </p:cNvPr>
          <p:cNvSpPr/>
          <p:nvPr/>
        </p:nvSpPr>
        <p:spPr>
          <a:xfrm flipH="1">
            <a:off x="3294609" y="2481691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54CAE08-81C3-479D-BFA7-E8179221A7B2}"/>
              </a:ext>
            </a:extLst>
          </p:cNvPr>
          <p:cNvSpPr/>
          <p:nvPr/>
        </p:nvSpPr>
        <p:spPr>
          <a:xfrm flipH="1">
            <a:off x="3436000" y="3465683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9843096-B815-4F7B-A167-AE782A53EE0E}"/>
              </a:ext>
            </a:extLst>
          </p:cNvPr>
          <p:cNvCxnSpPr>
            <a:cxnSpLocks/>
            <a:stCxn id="24" idx="0"/>
            <a:endCxn id="20" idx="7"/>
          </p:cNvCxnSpPr>
          <p:nvPr/>
        </p:nvCxnSpPr>
        <p:spPr>
          <a:xfrm>
            <a:off x="3445118" y="2822883"/>
            <a:ext cx="627064" cy="233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EA28C13C-4A59-4619-BB82-9C86779C4AA5}"/>
              </a:ext>
            </a:extLst>
          </p:cNvPr>
          <p:cNvSpPr/>
          <p:nvPr/>
        </p:nvSpPr>
        <p:spPr>
          <a:xfrm flipH="1">
            <a:off x="3758650" y="2961371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32FB0B1-F2D3-41F5-A543-BCB6BEDBB1EE}"/>
              </a:ext>
            </a:extLst>
          </p:cNvPr>
          <p:cNvSpPr/>
          <p:nvPr/>
        </p:nvSpPr>
        <p:spPr>
          <a:xfrm flipH="1">
            <a:off x="3430339" y="3459846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D12BD8BC-214E-43E0-8A0F-6DFA98916412}"/>
              </a:ext>
            </a:extLst>
          </p:cNvPr>
          <p:cNvCxnSpPr>
            <a:cxnSpLocks/>
            <a:stCxn id="79" idx="2"/>
            <a:endCxn id="30" idx="0"/>
          </p:cNvCxnSpPr>
          <p:nvPr/>
        </p:nvCxnSpPr>
        <p:spPr>
          <a:xfrm flipH="1">
            <a:off x="3639852" y="3355097"/>
            <a:ext cx="311640" cy="156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6009B2A-C163-460A-ADC8-FA5C7C2AB2AD}"/>
              </a:ext>
            </a:extLst>
          </p:cNvPr>
          <p:cNvSpPr txBox="1"/>
          <p:nvPr/>
        </p:nvSpPr>
        <p:spPr>
          <a:xfrm>
            <a:off x="2377427" y="4156394"/>
            <a:ext cx="231336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查找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失败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情况示意图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420236-ADF5-47CF-9C15-B2D9E27FB130}"/>
              </a:ext>
            </a:extLst>
          </p:cNvPr>
          <p:cNvSpPr/>
          <p:nvPr/>
        </p:nvSpPr>
        <p:spPr>
          <a:xfrm flipH="1">
            <a:off x="3425531" y="3468043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108D498-9D53-479C-8738-6A6616A23885}"/>
              </a:ext>
            </a:extLst>
          </p:cNvPr>
          <p:cNvCxnSpPr>
            <a:cxnSpLocks/>
          </p:cNvCxnSpPr>
          <p:nvPr/>
        </p:nvCxnSpPr>
        <p:spPr>
          <a:xfrm>
            <a:off x="3618373" y="3829699"/>
            <a:ext cx="282393" cy="229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5400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6" grpId="0" animBg="1"/>
      <p:bldP spid="76" grpId="1" animBg="1"/>
      <p:bldP spid="77" grpId="0" animBg="1"/>
      <p:bldP spid="77" grpId="1" animBg="1"/>
      <p:bldP spid="79" grpId="0" animBg="1"/>
      <p:bldP spid="79" grpId="1" animBg="1"/>
      <p:bldP spid="80" grpId="0" animBg="1"/>
      <p:bldP spid="80" grpId="1" animBg="1"/>
      <p:bldP spid="45" grpId="0" animBg="1"/>
      <p:bldP spid="4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7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394278-95EA-4843-8072-252A2C2DC254}"/>
              </a:ext>
            </a:extLst>
          </p:cNvPr>
          <p:cNvSpPr txBox="1"/>
          <p:nvPr/>
        </p:nvSpPr>
        <p:spPr>
          <a:xfrm>
            <a:off x="3563888" y="1666677"/>
            <a:ext cx="4865610" cy="30716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struct node *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search_tr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(struct node *t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keytype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k)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{ if (t==NULL) return NULL;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         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查找失败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else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if (k==t-&gt;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data.key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      return t;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                                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查找成功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else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      if (k&lt;t-&gt;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data.key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             return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search_tr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lchild,k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); 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查</a:t>
            </a:r>
            <a:r>
              <a:rPr lang="zh-CN" altLang="zh-CN" sz="1600" noProof="1">
                <a:solidFill>
                  <a:srgbClr val="000000"/>
                </a:solidFill>
                <a:cs typeface="+mn-ea"/>
                <a:sym typeface="+mn-lt"/>
              </a:rPr>
              <a:t>左子树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      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else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             return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search_tr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rchild,k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); 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查右</a:t>
            </a:r>
            <a:r>
              <a:rPr lang="zh-CN" altLang="zh-CN" sz="1600" noProof="1">
                <a:solidFill>
                  <a:srgbClr val="000000"/>
                </a:solidFill>
                <a:cs typeface="+mn-ea"/>
                <a:sym typeface="+mn-lt"/>
              </a:rPr>
              <a:t>子树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AC3866-65C4-43E5-817C-C2C51283E2E9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501A40-BA8E-47E3-9E8F-9EDB95491FEA}"/>
              </a:ext>
            </a:extLst>
          </p:cNvPr>
          <p:cNvSpPr txBox="1"/>
          <p:nvPr/>
        </p:nvSpPr>
        <p:spPr>
          <a:xfrm>
            <a:off x="2051720" y="670412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二叉排序树“查找”算法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9FEE48F-55FD-41E5-A8F1-4CB1A15C9EAE}"/>
              </a:ext>
            </a:extLst>
          </p:cNvPr>
          <p:cNvGrpSpPr/>
          <p:nvPr/>
        </p:nvGrpSpPr>
        <p:grpSpPr>
          <a:xfrm>
            <a:off x="388272" y="1356737"/>
            <a:ext cx="2884046" cy="2994531"/>
            <a:chOff x="365760" y="1169670"/>
            <a:chExt cx="3427380" cy="355868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FC1EF2D-AC50-47DB-ADDF-09AE8D46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" y="1169670"/>
              <a:ext cx="2804160" cy="2804160"/>
            </a:xfrm>
            <a:prstGeom prst="rect">
              <a:avLst/>
            </a:prstGeom>
          </p:spPr>
        </p:pic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903BB87-19B9-4447-A298-5A898D2F962E}"/>
                </a:ext>
              </a:extLst>
            </p:cNvPr>
            <p:cNvSpPr/>
            <p:nvPr/>
          </p:nvSpPr>
          <p:spPr>
            <a:xfrm>
              <a:off x="2631432" y="2939344"/>
              <a:ext cx="1161708" cy="1161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23AF19F-745A-4728-95BE-A8BA302EAD2C}"/>
                </a:ext>
              </a:extLst>
            </p:cNvPr>
            <p:cNvSpPr/>
            <p:nvPr/>
          </p:nvSpPr>
          <p:spPr>
            <a:xfrm>
              <a:off x="2438907" y="4343301"/>
              <a:ext cx="385049" cy="3850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442695" y="1160423"/>
            <a:ext cx="1107996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>
                <a:cs typeface="+mn-ea"/>
                <a:sym typeface="+mn-lt"/>
              </a:rPr>
              <a:t>递归算法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9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8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1394278-95EA-4843-8072-252A2C2DC254}"/>
              </a:ext>
            </a:extLst>
          </p:cNvPr>
          <p:cNvSpPr txBox="1"/>
          <p:nvPr/>
        </p:nvSpPr>
        <p:spPr>
          <a:xfrm>
            <a:off x="3491880" y="1491630"/>
            <a:ext cx="4865610" cy="332283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struct node *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search_tree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(struct node *t , 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keytype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k)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{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while (t!=NULL)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 if (k==t-&gt;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data.key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        return t;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         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查找成功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 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else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        if (k&lt;t-&gt;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data.key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)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               t=t-&gt;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lchild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查</a:t>
            </a:r>
            <a:r>
              <a:rPr lang="zh-CN" altLang="zh-CN" sz="1600" noProof="1">
                <a:solidFill>
                  <a:srgbClr val="000000"/>
                </a:solidFill>
                <a:cs typeface="+mn-ea"/>
                <a:sym typeface="+mn-lt"/>
              </a:rPr>
              <a:t>左子树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        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else 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                        t=t-&gt;</a:t>
            </a:r>
            <a:r>
              <a:rPr lang="en-US" altLang="zh-CN" sz="1600" dirty="0" err="1">
                <a:solidFill>
                  <a:srgbClr val="000000"/>
                </a:solidFill>
                <a:cs typeface="+mn-ea"/>
                <a:sym typeface="+mn-lt"/>
              </a:rPr>
              <a:t>rchild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;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查右</a:t>
            </a:r>
            <a:r>
              <a:rPr lang="zh-CN" altLang="zh-CN" sz="1600" noProof="1">
                <a:solidFill>
                  <a:srgbClr val="000000"/>
                </a:solidFill>
                <a:cs typeface="+mn-ea"/>
                <a:sym typeface="+mn-lt"/>
              </a:rPr>
              <a:t>子树</a:t>
            </a:r>
            <a:endParaRPr lang="zh-CN" altLang="en-US" sz="1600" dirty="0">
              <a:solidFill>
                <a:srgbClr val="000000"/>
              </a:solidFill>
              <a:cs typeface="+mn-ea"/>
              <a:sym typeface="+mn-lt"/>
            </a:endParaRP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return t;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                             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//</a:t>
            </a: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查找失败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000000"/>
                </a:solidFill>
                <a:cs typeface="+mn-ea"/>
                <a:sym typeface="+mn-lt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cs typeface="+mn-ea"/>
                <a:sym typeface="+mn-lt"/>
              </a:rPr>
              <a:t>} </a:t>
            </a:r>
            <a:endParaRPr lang="en-US" altLang="zh-CN" sz="1600" noProof="1">
              <a:solidFill>
                <a:srgbClr val="000000"/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AC3866-65C4-43E5-817C-C2C51283E2E9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501A40-BA8E-47E3-9E8F-9EDB95491FEA}"/>
              </a:ext>
            </a:extLst>
          </p:cNvPr>
          <p:cNvSpPr txBox="1"/>
          <p:nvPr/>
        </p:nvSpPr>
        <p:spPr>
          <a:xfrm>
            <a:off x="2051720" y="670412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二叉排序树“查找”算法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9FEE48F-55FD-41E5-A8F1-4CB1A15C9EAE}"/>
              </a:ext>
            </a:extLst>
          </p:cNvPr>
          <p:cNvGrpSpPr/>
          <p:nvPr/>
        </p:nvGrpSpPr>
        <p:grpSpPr>
          <a:xfrm>
            <a:off x="388272" y="1356737"/>
            <a:ext cx="2884046" cy="2994531"/>
            <a:chOff x="365760" y="1169670"/>
            <a:chExt cx="3427380" cy="3558680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DFC1EF2D-AC50-47DB-ADDF-09AE8D461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760" y="1169670"/>
              <a:ext cx="2804160" cy="2804160"/>
            </a:xfrm>
            <a:prstGeom prst="rect">
              <a:avLst/>
            </a:prstGeom>
          </p:spPr>
        </p:pic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7903BB87-19B9-4447-A298-5A898D2F962E}"/>
                </a:ext>
              </a:extLst>
            </p:cNvPr>
            <p:cNvSpPr/>
            <p:nvPr/>
          </p:nvSpPr>
          <p:spPr>
            <a:xfrm>
              <a:off x="2631432" y="2939344"/>
              <a:ext cx="1161708" cy="116170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23AF19F-745A-4728-95BE-A8BA302EAD2C}"/>
                </a:ext>
              </a:extLst>
            </p:cNvPr>
            <p:cNvSpPr/>
            <p:nvPr/>
          </p:nvSpPr>
          <p:spPr>
            <a:xfrm>
              <a:off x="2438907" y="4343301"/>
              <a:ext cx="385049" cy="3850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364088" y="1023505"/>
            <a:ext cx="1338828" cy="369332"/>
          </a:xfrm>
          <a:prstGeom prst="rect">
            <a:avLst/>
          </a:prstGeom>
          <a:solidFill>
            <a:srgbClr val="CCECFF"/>
          </a:solidFill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</a:pPr>
            <a:r>
              <a:rPr lang="zh-CN" altLang="en-US" dirty="0">
                <a:cs typeface="+mn-ea"/>
                <a:sym typeface="+mn-lt"/>
              </a:rPr>
              <a:t>非递归算法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39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540568" y="-598083"/>
            <a:ext cx="2150080" cy="1634177"/>
            <a:chOff x="6084168" y="3923907"/>
            <a:chExt cx="3445634" cy="2618868"/>
          </a:xfrm>
        </p:grpSpPr>
        <p:sp>
          <p:nvSpPr>
            <p:cNvPr id="10" name="Freeform 5"/>
            <p:cNvSpPr/>
            <p:nvPr/>
          </p:nvSpPr>
          <p:spPr bwMode="auto">
            <a:xfrm>
              <a:off x="6084168" y="3923907"/>
              <a:ext cx="2615636" cy="2618868"/>
            </a:xfrm>
            <a:custGeom>
              <a:avLst/>
              <a:gdLst>
                <a:gd name="T0" fmla="*/ 809 w 1619"/>
                <a:gd name="T1" fmla="*/ 1621 h 1621"/>
                <a:gd name="T2" fmla="*/ 0 w 1619"/>
                <a:gd name="T3" fmla="*/ 810 h 1621"/>
                <a:gd name="T4" fmla="*/ 809 w 1619"/>
                <a:gd name="T5" fmla="*/ 0 h 1621"/>
                <a:gd name="T6" fmla="*/ 1619 w 1619"/>
                <a:gd name="T7" fmla="*/ 810 h 1621"/>
                <a:gd name="T8" fmla="*/ 809 w 1619"/>
                <a:gd name="T9" fmla="*/ 1621 h 1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19" h="1621">
                  <a:moveTo>
                    <a:pt x="809" y="1621"/>
                  </a:moveTo>
                  <a:lnTo>
                    <a:pt x="0" y="810"/>
                  </a:lnTo>
                  <a:lnTo>
                    <a:pt x="809" y="0"/>
                  </a:lnTo>
                  <a:lnTo>
                    <a:pt x="1619" y="810"/>
                  </a:lnTo>
                  <a:lnTo>
                    <a:pt x="809" y="1621"/>
                  </a:lnTo>
                  <a:close/>
                </a:path>
              </a:pathLst>
            </a:custGeom>
            <a:solidFill>
              <a:srgbClr val="DD243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3" name="Freeform 3301"/>
            <p:cNvSpPr/>
            <p:nvPr/>
          </p:nvSpPr>
          <p:spPr bwMode="auto">
            <a:xfrm>
              <a:off x="7893162" y="4520570"/>
              <a:ext cx="1636640" cy="1638160"/>
            </a:xfrm>
            <a:custGeom>
              <a:avLst/>
              <a:gdLst>
                <a:gd name="T0" fmla="*/ 1617 w 3233"/>
                <a:gd name="T1" fmla="*/ 3236 h 3236"/>
                <a:gd name="T2" fmla="*/ 0 w 3233"/>
                <a:gd name="T3" fmla="*/ 1619 h 3236"/>
                <a:gd name="T4" fmla="*/ 1617 w 3233"/>
                <a:gd name="T5" fmla="*/ 0 h 3236"/>
                <a:gd name="T6" fmla="*/ 3233 w 3233"/>
                <a:gd name="T7" fmla="*/ 1619 h 3236"/>
                <a:gd name="T8" fmla="*/ 1617 w 3233"/>
                <a:gd name="T9" fmla="*/ 3236 h 3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3" h="3236">
                  <a:moveTo>
                    <a:pt x="1617" y="3236"/>
                  </a:moveTo>
                  <a:lnTo>
                    <a:pt x="0" y="1619"/>
                  </a:lnTo>
                  <a:lnTo>
                    <a:pt x="1617" y="0"/>
                  </a:lnTo>
                  <a:lnTo>
                    <a:pt x="3233" y="1619"/>
                  </a:lnTo>
                  <a:lnTo>
                    <a:pt x="1617" y="323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ct val="130000"/>
                </a:lnSpc>
              </a:pPr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90690-6CB5-43F4-8705-BC124DF37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9130" y="4601365"/>
            <a:ext cx="2133600" cy="273844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latin typeface="+mn-lt"/>
                <a:ea typeface="+mn-ea"/>
                <a:cs typeface="+mn-ea"/>
                <a:sym typeface="+mn-lt"/>
              </a:rPr>
              <a:t>9</a:t>
            </a:fld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A9062C6-5E11-4E01-917A-9144AF277F1B}"/>
              </a:ext>
            </a:extLst>
          </p:cNvPr>
          <p:cNvSpPr txBox="1"/>
          <p:nvPr/>
        </p:nvSpPr>
        <p:spPr>
          <a:xfrm>
            <a:off x="1682572" y="205462"/>
            <a:ext cx="273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cs typeface="+mn-ea"/>
                <a:sym typeface="+mn-lt"/>
              </a:rPr>
              <a:t>9.2 </a:t>
            </a:r>
            <a:r>
              <a:rPr lang="zh-CN" altLang="en-US" sz="2000" b="1" dirty="0">
                <a:cs typeface="+mn-ea"/>
                <a:sym typeface="+mn-lt"/>
              </a:rPr>
              <a:t>动态查找表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746CDB-DC1C-4E1B-B90D-01274B698226}"/>
              </a:ext>
            </a:extLst>
          </p:cNvPr>
          <p:cNvSpPr txBox="1"/>
          <p:nvPr/>
        </p:nvSpPr>
        <p:spPr>
          <a:xfrm>
            <a:off x="2024979" y="1443744"/>
            <a:ext cx="6376971" cy="77508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cs typeface="+mn-ea"/>
                <a:sym typeface="+mn-lt"/>
              </a:rPr>
              <a:t>T</a:t>
            </a:r>
            <a:r>
              <a:rPr lang="zh-CN" altLang="en-US" dirty="0">
                <a:cs typeface="+mn-ea"/>
                <a:sym typeface="+mn-lt"/>
              </a:rPr>
              <a:t>表示已经存在的一棵二叉排序树的根节点，</a:t>
            </a:r>
            <a:r>
              <a:rPr lang="en-US" altLang="zh-CN" dirty="0">
                <a:cs typeface="+mn-ea"/>
                <a:sym typeface="+mn-lt"/>
              </a:rPr>
              <a:t>K</a:t>
            </a:r>
            <a:r>
              <a:rPr lang="zh-CN" altLang="en-US" dirty="0">
                <a:cs typeface="+mn-ea"/>
                <a:sym typeface="+mn-lt"/>
              </a:rPr>
              <a:t>为待插入的数据元素的关键字。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55F33-1868-4E8A-9734-75C28AE1B0E7}"/>
              </a:ext>
            </a:extLst>
          </p:cNvPr>
          <p:cNvSpPr txBox="1"/>
          <p:nvPr/>
        </p:nvSpPr>
        <p:spPr>
          <a:xfrm>
            <a:off x="1728765" y="632482"/>
            <a:ext cx="320879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cs typeface="+mn-ea"/>
                <a:sym typeface="+mn-lt"/>
              </a:rPr>
              <a:t>二叉排序树“插入”算法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5C17382-F57E-4231-8199-411586CB252F}"/>
              </a:ext>
            </a:extLst>
          </p:cNvPr>
          <p:cNvSpPr txBox="1"/>
          <p:nvPr/>
        </p:nvSpPr>
        <p:spPr>
          <a:xfrm>
            <a:off x="2024979" y="2160051"/>
            <a:ext cx="5976664" cy="77508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cs typeface="+mn-ea"/>
                <a:sym typeface="+mn-lt"/>
              </a:rPr>
              <a:t>根据给定的关键字</a:t>
            </a:r>
            <a:r>
              <a:rPr lang="en-US" altLang="zh-CN" dirty="0">
                <a:cs typeface="+mn-ea"/>
                <a:sym typeface="+mn-lt"/>
              </a:rPr>
              <a:t>K</a:t>
            </a:r>
            <a:r>
              <a:rPr lang="zh-CN" altLang="en-US" dirty="0">
                <a:cs typeface="+mn-ea"/>
                <a:sym typeface="+mn-lt"/>
              </a:rPr>
              <a:t>，在</a:t>
            </a:r>
            <a:r>
              <a:rPr lang="en-US" altLang="zh-CN" dirty="0">
                <a:cs typeface="+mn-ea"/>
                <a:sym typeface="+mn-lt"/>
              </a:rPr>
              <a:t>T</a:t>
            </a:r>
            <a:r>
              <a:rPr lang="zh-CN" altLang="en-US" dirty="0">
                <a:cs typeface="+mn-ea"/>
                <a:sym typeface="+mn-lt"/>
              </a:rPr>
              <a:t>为根节点的二叉排序树中查找，并在失败处插入该数据元素。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73FF49-07B8-4D7A-AC08-98A7A11CA420}"/>
              </a:ext>
            </a:extLst>
          </p:cNvPr>
          <p:cNvSpPr txBox="1"/>
          <p:nvPr/>
        </p:nvSpPr>
        <p:spPr>
          <a:xfrm>
            <a:off x="2024979" y="1019885"/>
            <a:ext cx="1486727" cy="414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Insert(&amp;T,K)</a:t>
            </a: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DC012B8D-692A-4F8B-AF68-4D42B8C4CA3B}"/>
              </a:ext>
            </a:extLst>
          </p:cNvPr>
          <p:cNvGrpSpPr/>
          <p:nvPr/>
        </p:nvGrpSpPr>
        <p:grpSpPr>
          <a:xfrm>
            <a:off x="2483768" y="1707654"/>
            <a:ext cx="3111602" cy="2649712"/>
            <a:chOff x="2436772" y="1879488"/>
            <a:chExt cx="3111602" cy="2649712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4F935168-718D-40DA-ACDA-601214C5C9B1}"/>
                </a:ext>
              </a:extLst>
            </p:cNvPr>
            <p:cNvGrpSpPr/>
            <p:nvPr/>
          </p:nvGrpSpPr>
          <p:grpSpPr>
            <a:xfrm>
              <a:off x="2843808" y="1879488"/>
              <a:ext cx="2704566" cy="2647468"/>
              <a:chOff x="2315842" y="2416298"/>
              <a:chExt cx="2704566" cy="2647468"/>
            </a:xfrm>
          </p:grpSpPr>
          <p:sp>
            <p:nvSpPr>
              <p:cNvPr id="145" name="Oval 5">
                <a:extLst>
                  <a:ext uri="{FF2B5EF4-FFF2-40B4-BE49-F238E27FC236}">
                    <a16:creationId xmlns:a16="http://schemas.microsoft.com/office/drawing/2014/main" id="{BB2CD65B-9B0C-4622-8877-36A2B000C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1719" y="2416298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45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6" name="Oval 6">
                <a:extLst>
                  <a:ext uri="{FF2B5EF4-FFF2-40B4-BE49-F238E27FC236}">
                    <a16:creationId xmlns:a16="http://schemas.microsoft.com/office/drawing/2014/main" id="{53EECCD0-7C26-4EEB-9896-F056B6B93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222" y="2863617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12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7" name="Oval 7">
                <a:extLst>
                  <a:ext uri="{FF2B5EF4-FFF2-40B4-BE49-F238E27FC236}">
                    <a16:creationId xmlns:a16="http://schemas.microsoft.com/office/drawing/2014/main" id="{E62ED184-1C3A-4B60-8E5C-800B1FBAC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015" y="3336893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37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8" name="Oval 8">
                <a:extLst>
                  <a:ext uri="{FF2B5EF4-FFF2-40B4-BE49-F238E27FC236}">
                    <a16:creationId xmlns:a16="http://schemas.microsoft.com/office/drawing/2014/main" id="{65CF75C1-32D4-4CDC-ABAF-6BE93281F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842" y="3336893"/>
                <a:ext cx="304277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1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9" name="Line 9">
                <a:extLst>
                  <a:ext uri="{FF2B5EF4-FFF2-40B4-BE49-F238E27FC236}">
                    <a16:creationId xmlns:a16="http://schemas.microsoft.com/office/drawing/2014/main" id="{E2A9D594-0D51-40DB-81EC-4C8D968A0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83768" y="3171280"/>
                <a:ext cx="427519" cy="16561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0" name="Line 10">
                <a:extLst>
                  <a:ext uri="{FF2B5EF4-FFF2-40B4-BE49-F238E27FC236}">
                    <a16:creationId xmlns:a16="http://schemas.microsoft.com/office/drawing/2014/main" id="{CC37CA7F-B279-4E26-8832-9268DEB8E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1288" y="3150606"/>
                <a:ext cx="512188" cy="18361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1" name="Line 11">
                <a:extLst>
                  <a:ext uri="{FF2B5EF4-FFF2-40B4-BE49-F238E27FC236}">
                    <a16:creationId xmlns:a16="http://schemas.microsoft.com/office/drawing/2014/main" id="{726BCE45-7AFF-4770-8D4F-BD8BE1334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3937" y="2704797"/>
                <a:ext cx="685998" cy="17617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2" name="Oval 12">
                <a:extLst>
                  <a:ext uri="{FF2B5EF4-FFF2-40B4-BE49-F238E27FC236}">
                    <a16:creationId xmlns:a16="http://schemas.microsoft.com/office/drawing/2014/main" id="{C84C15CF-AEA8-44EC-AC57-1F75536DD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755" y="2845805"/>
                <a:ext cx="304800" cy="30480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53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3" name="Line 13">
                <a:extLst>
                  <a:ext uri="{FF2B5EF4-FFF2-40B4-BE49-F238E27FC236}">
                    <a16:creationId xmlns:a16="http://schemas.microsoft.com/office/drawing/2014/main" id="{EE9C64F5-C8DD-477D-ACE6-4DEBBB8242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9936" y="2718143"/>
                <a:ext cx="583405" cy="1628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4" name="Oval 14">
                <a:extLst>
                  <a:ext uri="{FF2B5EF4-FFF2-40B4-BE49-F238E27FC236}">
                    <a16:creationId xmlns:a16="http://schemas.microsoft.com/office/drawing/2014/main" id="{432FF90E-B50D-4D30-B56C-E97852A7B5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3562" y="3839003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24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5" name="Line 15">
                <a:extLst>
                  <a:ext uri="{FF2B5EF4-FFF2-40B4-BE49-F238E27FC236}">
                    <a16:creationId xmlns:a16="http://schemas.microsoft.com/office/drawing/2014/main" id="{DA9B571D-3FCE-43A6-8C93-CF755EF144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4547" y="3673201"/>
                <a:ext cx="324921" cy="165609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6" name="Oval 16">
                <a:extLst>
                  <a:ext uri="{FF2B5EF4-FFF2-40B4-BE49-F238E27FC236}">
                    <a16:creationId xmlns:a16="http://schemas.microsoft.com/office/drawing/2014/main" id="{39CD4BBF-99CA-4B19-8E32-2CEFA93FC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5487" y="3326748"/>
                <a:ext cx="324921" cy="325480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99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7" name="Line 17">
                <a:extLst>
                  <a:ext uri="{FF2B5EF4-FFF2-40B4-BE49-F238E27FC236}">
                    <a16:creationId xmlns:a16="http://schemas.microsoft.com/office/drawing/2014/main" id="{FC189940-F838-446F-9730-DEFF2E2D8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8877" y="3146545"/>
                <a:ext cx="396272" cy="195008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58" name="Oval 18">
                <a:extLst>
                  <a:ext uri="{FF2B5EF4-FFF2-40B4-BE49-F238E27FC236}">
                    <a16:creationId xmlns:a16="http://schemas.microsoft.com/office/drawing/2014/main" id="{49B48A07-5E29-4A04-8A32-F749DB8F9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9426" y="3838811"/>
                <a:ext cx="324922" cy="325481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61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9" name="Line 19">
                <a:extLst>
                  <a:ext uri="{FF2B5EF4-FFF2-40B4-BE49-F238E27FC236}">
                    <a16:creationId xmlns:a16="http://schemas.microsoft.com/office/drawing/2014/main" id="{04BE8D53-2F99-4AE1-BCA8-B0AC7ED2F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09742" y="3641216"/>
                <a:ext cx="424198" cy="19121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0" name="Oval 7">
                <a:extLst>
                  <a:ext uri="{FF2B5EF4-FFF2-40B4-BE49-F238E27FC236}">
                    <a16:creationId xmlns:a16="http://schemas.microsoft.com/office/drawing/2014/main" id="{1DF7CADD-2685-426C-BB80-738F53B3D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1360" y="4267639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noProof="1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90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1" name="Line 10">
                <a:extLst>
                  <a:ext uri="{FF2B5EF4-FFF2-40B4-BE49-F238E27FC236}">
                    <a16:creationId xmlns:a16="http://schemas.microsoft.com/office/drawing/2014/main" id="{808B9A6D-A5E7-4465-A76E-434CF45AA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887" y="4167038"/>
                <a:ext cx="324920" cy="1756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1278CCB5-6460-4C06-B168-D7369EEF4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081" y="4738287"/>
                <a:ext cx="324920" cy="325479"/>
              </a:xfrm>
              <a:prstGeom prst="ellipse">
                <a:avLst/>
              </a:prstGeom>
              <a:solidFill>
                <a:srgbClr val="CCFFCC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800" b="1" kern="0" dirty="0">
                    <a:solidFill>
                      <a:srgbClr val="000000"/>
                    </a:solidFill>
                    <a:latin typeface="+mn-lt"/>
                    <a:ea typeface="+mn-ea"/>
                    <a:cs typeface="+mn-ea"/>
                    <a:sym typeface="+mn-lt"/>
                  </a:rPr>
                  <a:t>78</a:t>
                </a:r>
                <a:endParaRPr kumimoji="0" lang="en-US" altLang="zh-CN" sz="1800" b="1" i="0" u="none" strike="noStrike" kern="0" cap="none" spc="0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3" name="Line 15">
                <a:extLst>
                  <a:ext uri="{FF2B5EF4-FFF2-40B4-BE49-F238E27FC236}">
                    <a16:creationId xmlns:a16="http://schemas.microsoft.com/office/drawing/2014/main" id="{337CD5B5-3B34-4670-8923-4FEAE2C27A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52641" y="4585514"/>
                <a:ext cx="401179" cy="175633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3A032B63-AEE7-4A5E-8E9C-FAB2958EE347}"/>
                </a:ext>
              </a:extLst>
            </p:cNvPr>
            <p:cNvSpPr txBox="1"/>
            <p:nvPr/>
          </p:nvSpPr>
          <p:spPr>
            <a:xfrm>
              <a:off x="2436772" y="4148390"/>
              <a:ext cx="2089631" cy="3808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buClr>
                  <a:srgbClr val="FF0000"/>
                </a:buClr>
              </a:pPr>
              <a:endParaRPr lang="zh-CN" altLang="en-US" sz="1600" dirty="0">
                <a:solidFill>
                  <a:srgbClr val="FF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4" name="矩形 163">
            <a:extLst>
              <a:ext uri="{FF2B5EF4-FFF2-40B4-BE49-F238E27FC236}">
                <a16:creationId xmlns:a16="http://schemas.microsoft.com/office/drawing/2014/main" id="{9A77E234-1072-49A9-9404-8282FA21F44B}"/>
              </a:ext>
            </a:extLst>
          </p:cNvPr>
          <p:cNvSpPr/>
          <p:nvPr/>
        </p:nvSpPr>
        <p:spPr>
          <a:xfrm flipH="1">
            <a:off x="4074323" y="1632074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0A2F858-A255-4E64-A08B-ADEE9FA65252}"/>
              </a:ext>
            </a:extLst>
          </p:cNvPr>
          <p:cNvSpPr/>
          <p:nvPr/>
        </p:nvSpPr>
        <p:spPr>
          <a:xfrm flipH="1">
            <a:off x="3482793" y="3098306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F3E3F75B-03CB-4D3A-B9C4-D03B26E0A3D0}"/>
              </a:ext>
            </a:extLst>
          </p:cNvPr>
          <p:cNvSpPr/>
          <p:nvPr/>
        </p:nvSpPr>
        <p:spPr>
          <a:xfrm flipH="1">
            <a:off x="2807920" y="2107335"/>
            <a:ext cx="1419495" cy="1461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32CEF886-99A3-4E04-8EBD-8FDA986457CA}"/>
              </a:ext>
            </a:extLst>
          </p:cNvPr>
          <p:cNvCxnSpPr>
            <a:cxnSpLocks/>
          </p:cNvCxnSpPr>
          <p:nvPr/>
        </p:nvCxnSpPr>
        <p:spPr>
          <a:xfrm flipH="1">
            <a:off x="4276511" y="1402827"/>
            <a:ext cx="272180" cy="3171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E09F4F2-4A05-4F00-9AC9-C462E32CE798}"/>
              </a:ext>
            </a:extLst>
          </p:cNvPr>
          <p:cNvCxnSpPr>
            <a:cxnSpLocks/>
            <a:stCxn id="151" idx="0"/>
            <a:endCxn id="151" idx="1"/>
          </p:cNvCxnSpPr>
          <p:nvPr/>
        </p:nvCxnSpPr>
        <p:spPr>
          <a:xfrm flipH="1">
            <a:off x="3598899" y="1996153"/>
            <a:ext cx="685998" cy="1761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矩形 168">
            <a:extLst>
              <a:ext uri="{FF2B5EF4-FFF2-40B4-BE49-F238E27FC236}">
                <a16:creationId xmlns:a16="http://schemas.microsoft.com/office/drawing/2014/main" id="{E25A6EEB-2436-4F9F-B8BF-3FF4CDB30815}"/>
              </a:ext>
            </a:extLst>
          </p:cNvPr>
          <p:cNvSpPr/>
          <p:nvPr/>
        </p:nvSpPr>
        <p:spPr>
          <a:xfrm flipH="1">
            <a:off x="3335741" y="2100770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EAF6C148-ABCC-4693-B832-A80A13CEF139}"/>
              </a:ext>
            </a:extLst>
          </p:cNvPr>
          <p:cNvSpPr/>
          <p:nvPr/>
        </p:nvSpPr>
        <p:spPr>
          <a:xfrm flipH="1">
            <a:off x="3477132" y="3084762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E45FFEB5-04F1-4824-96B8-E11AE856FE5C}"/>
              </a:ext>
            </a:extLst>
          </p:cNvPr>
          <p:cNvCxnSpPr>
            <a:cxnSpLocks/>
            <a:stCxn id="150" idx="0"/>
            <a:endCxn id="147" idx="7"/>
          </p:cNvCxnSpPr>
          <p:nvPr/>
        </p:nvCxnSpPr>
        <p:spPr>
          <a:xfrm>
            <a:off x="3486250" y="2441962"/>
            <a:ext cx="627064" cy="2339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69EDE82D-FA02-4785-A9A7-F9C70E1213B4}"/>
              </a:ext>
            </a:extLst>
          </p:cNvPr>
          <p:cNvSpPr/>
          <p:nvPr/>
        </p:nvSpPr>
        <p:spPr>
          <a:xfrm flipH="1">
            <a:off x="3799782" y="2580450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39FA7118-A7EC-4D0C-B606-B4A50F0DCB5B}"/>
              </a:ext>
            </a:extLst>
          </p:cNvPr>
          <p:cNvSpPr/>
          <p:nvPr/>
        </p:nvSpPr>
        <p:spPr>
          <a:xfrm flipH="1">
            <a:off x="3471471" y="3078925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B5273D05-7DD6-4285-BC41-00BBAF2D562D}"/>
              </a:ext>
            </a:extLst>
          </p:cNvPr>
          <p:cNvCxnSpPr>
            <a:cxnSpLocks/>
            <a:stCxn id="172" idx="2"/>
            <a:endCxn id="154" idx="0"/>
          </p:cNvCxnSpPr>
          <p:nvPr/>
        </p:nvCxnSpPr>
        <p:spPr>
          <a:xfrm flipH="1">
            <a:off x="3680984" y="2974176"/>
            <a:ext cx="311640" cy="1561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>
            <a:extLst>
              <a:ext uri="{FF2B5EF4-FFF2-40B4-BE49-F238E27FC236}">
                <a16:creationId xmlns:a16="http://schemas.microsoft.com/office/drawing/2014/main" id="{998BFFA1-1BD9-475A-A320-435CF784D0EA}"/>
              </a:ext>
            </a:extLst>
          </p:cNvPr>
          <p:cNvSpPr txBox="1"/>
          <p:nvPr/>
        </p:nvSpPr>
        <p:spPr>
          <a:xfrm>
            <a:off x="2355021" y="4002935"/>
            <a:ext cx="2313369" cy="416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FF0000"/>
              </a:buClr>
            </a:pP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查找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失败</a:t>
            </a:r>
            <a:r>
              <a:rPr lang="zh-CN" altLang="en-US" sz="1800" dirty="0">
                <a:solidFill>
                  <a:srgbClr val="FF0000"/>
                </a:solidFill>
                <a:cs typeface="+mn-ea"/>
                <a:sym typeface="+mn-lt"/>
              </a:rPr>
              <a:t>情况示意图</a:t>
            </a: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33E59FE3-B020-476F-8E00-D02FC117EEAB}"/>
              </a:ext>
            </a:extLst>
          </p:cNvPr>
          <p:cNvSpPr/>
          <p:nvPr/>
        </p:nvSpPr>
        <p:spPr>
          <a:xfrm flipH="1">
            <a:off x="3466663" y="3087122"/>
            <a:ext cx="385685" cy="39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B5CEBF20-F3C2-4C96-8254-3E2C106999A3}"/>
              </a:ext>
            </a:extLst>
          </p:cNvPr>
          <p:cNvCxnSpPr>
            <a:cxnSpLocks/>
          </p:cNvCxnSpPr>
          <p:nvPr/>
        </p:nvCxnSpPr>
        <p:spPr>
          <a:xfrm>
            <a:off x="3690274" y="3475011"/>
            <a:ext cx="282393" cy="2293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F76676F2-6EA1-42F3-B4C7-50885C61561F}"/>
              </a:ext>
            </a:extLst>
          </p:cNvPr>
          <p:cNvGrpSpPr/>
          <p:nvPr/>
        </p:nvGrpSpPr>
        <p:grpSpPr>
          <a:xfrm>
            <a:off x="3670559" y="3445929"/>
            <a:ext cx="451933" cy="493273"/>
            <a:chOff x="7694487" y="3634027"/>
            <a:chExt cx="451933" cy="493273"/>
          </a:xfrm>
        </p:grpSpPr>
        <p:sp>
          <p:nvSpPr>
            <p:cNvPr id="178" name="Line 10">
              <a:extLst>
                <a:ext uri="{FF2B5EF4-FFF2-40B4-BE49-F238E27FC236}">
                  <a16:creationId xmlns:a16="http://schemas.microsoft.com/office/drawing/2014/main" id="{56462584-3D2C-4D9D-A00A-20265A018D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4487" y="3634027"/>
              <a:ext cx="243414" cy="20445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9" name="Oval 7">
              <a:extLst>
                <a:ext uri="{FF2B5EF4-FFF2-40B4-BE49-F238E27FC236}">
                  <a16:creationId xmlns:a16="http://schemas.microsoft.com/office/drawing/2014/main" id="{3F01D8C7-4900-4ED1-840C-6A32FAAA4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1500" y="3801821"/>
              <a:ext cx="324920" cy="325479"/>
            </a:xfrm>
            <a:prstGeom prst="ellipse">
              <a:avLst/>
            </a:prstGeom>
            <a:solidFill>
              <a:srgbClr val="CCFFCC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800" b="1" kern="0" noProof="1">
                  <a:solidFill>
                    <a:srgbClr val="FF0000"/>
                  </a:solidFill>
                  <a:latin typeface="+mn-lt"/>
                  <a:ea typeface="+mn-ea"/>
                  <a:cs typeface="+mn-ea"/>
                  <a:sym typeface="+mn-lt"/>
                </a:rPr>
                <a:t>30</a:t>
              </a:r>
              <a:endParaRPr kumimoji="0" lang="en-US" altLang="zh-CN" sz="1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633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500"/>
                            </p:stCondLst>
                            <p:childTnLst>
                              <p:par>
                                <p:cTn id="9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000"/>
                            </p:stCondLst>
                            <p:childTnLst>
                              <p:par>
                                <p:cTn id="102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8" grpId="0"/>
      <p:bldP spid="28" grpId="1"/>
      <p:bldP spid="16" grpId="0"/>
      <p:bldP spid="164" grpId="0" animBg="1"/>
      <p:bldP spid="164" grpId="1" animBg="1"/>
      <p:bldP spid="165" grpId="0" animBg="1"/>
      <p:bldP spid="165" grpId="1" animBg="1"/>
      <p:bldP spid="166" grpId="0" animBg="1"/>
      <p:bldP spid="166" grpId="1" animBg="1"/>
      <p:bldP spid="169" grpId="0" animBg="1"/>
      <p:bldP spid="169" grpId="1" animBg="1"/>
      <p:bldP spid="170" grpId="0" animBg="1"/>
      <p:bldP spid="170" grpId="1" animBg="1"/>
      <p:bldP spid="172" grpId="0" animBg="1"/>
      <p:bldP spid="172" grpId="1" animBg="1"/>
      <p:bldP spid="173" grpId="0" animBg="1"/>
      <p:bldP spid="173" grpId="1" animBg="1"/>
      <p:bldP spid="175" grpId="0"/>
      <p:bldP spid="175" grpId="1"/>
      <p:bldP spid="176" grpId="0" animBg="1"/>
      <p:bldP spid="176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1944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1944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TEMPLATE_THUMBS_INDEX" val="1、6、10、14、20、26、27、28、29、31"/>
  <p:tag name="KSO_WM_TAG_VERSION" val="1.0"/>
  <p:tag name="KSO_WM_BEAUTIFY_FLAG" val="#wm#"/>
  <p:tag name="KSO_WM_TEMPLATE_CATEGORY" val="diagram"/>
  <p:tag name="KSO_WM_TEMPLATE_INDEX" val="2019442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4421"/>
  <p:tag name="KSO_WM_SLIDE_ID" val="diagram20194421_4"/>
  <p:tag name="KSO_WM_SLIDE_TYPE" val="text"/>
  <p:tag name="KSO_WM_SLIDE_SUBTYPE" val="diag"/>
  <p:tag name="KSO_WM_SLIDE_ITEM_CNT" val="8"/>
  <p:tag name="KSO_WM_SLIDE_INDEX" val="4"/>
  <p:tag name="KSO_WM_SLIDE_SIZE" val="827.65*441.2"/>
  <p:tag name="KSO_WM_SLIDE_POSITION" val="49*50.8"/>
  <p:tag name="KSO_WM_DIAGRAM_GROUP_CODE" val="ε1-1"/>
  <p:tag name="KSO_WM_SLIDE_DIAGTYPE" val="ε"/>
  <p:tag name="KSO_WM_TAG_VERSION" val="1.0"/>
  <p:tag name="KSO_WM_SLIDE_LAYOUT" val="ε"/>
  <p:tag name="KSO_WM_SLIDE_LAYOUT_CNT" val="1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71C2B"/>
      </a:accent1>
      <a:accent2>
        <a:srgbClr val="333333"/>
      </a:accent2>
      <a:accent3>
        <a:srgbClr val="B71C2B"/>
      </a:accent3>
      <a:accent4>
        <a:srgbClr val="333333"/>
      </a:accent4>
      <a:accent5>
        <a:srgbClr val="B71C2B"/>
      </a:accent5>
      <a:accent6>
        <a:srgbClr val="333333"/>
      </a:accent6>
      <a:hlink>
        <a:srgbClr val="586371"/>
      </a:hlink>
      <a:folHlink>
        <a:srgbClr val="3B424B"/>
      </a:folHlink>
    </a:clrScheme>
    <a:fontScheme name="yz3cegte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5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34D4D"/>
      </a:accent1>
      <a:accent2>
        <a:srgbClr val="E1448B"/>
      </a:accent2>
      <a:accent3>
        <a:srgbClr val="A94EAF"/>
      </a:accent3>
      <a:accent4>
        <a:srgbClr val="7E4CBF"/>
      </a:accent4>
      <a:accent5>
        <a:srgbClr val="5454D5"/>
      </a:accent5>
      <a:accent6>
        <a:srgbClr val="3268B5"/>
      </a:accent6>
      <a:hlink>
        <a:srgbClr val="3268B5"/>
      </a:hlink>
      <a:folHlink>
        <a:srgbClr val="954F72"/>
      </a:folHlink>
    </a:clrScheme>
    <a:fontScheme name="yz3cegte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3575</TotalTime>
  <Words>4154</Words>
  <Application>Microsoft Office PowerPoint</Application>
  <PresentationFormat>全屏显示(16:9)</PresentationFormat>
  <Paragraphs>701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黑体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第一PPT，www.1ppt.com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通用</dc:title>
  <dc:creator>第一PPT模板网-WWW.1PPT.COM</dc:creator>
  <cp:keywords>第一PPT模板网-WWW.1PPT.COM</cp:keywords>
  <cp:lastModifiedBy>Administrator</cp:lastModifiedBy>
  <cp:revision>326</cp:revision>
  <dcterms:created xsi:type="dcterms:W3CDTF">2015-12-11T17:46:00Z</dcterms:created>
  <dcterms:modified xsi:type="dcterms:W3CDTF">2022-11-02T13:13:36Z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