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9" r:id="rId2"/>
    <p:sldId id="511" r:id="rId3"/>
    <p:sldId id="512" r:id="rId4"/>
    <p:sldId id="513" r:id="rId5"/>
    <p:sldId id="514" r:id="rId6"/>
    <p:sldId id="515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26" r:id="rId1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4" userDrawn="1">
          <p15:clr>
            <a:srgbClr val="A4A3A4"/>
          </p15:clr>
        </p15:guide>
        <p15:guide id="2" pos="2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7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FF"/>
    <a:srgbClr val="FFCF01"/>
    <a:srgbClr val="CCFFCC"/>
    <a:srgbClr val="DF2D3E"/>
    <a:srgbClr val="B71C2B"/>
    <a:srgbClr val="FF0000"/>
    <a:srgbClr val="333333"/>
    <a:srgbClr val="3B424B"/>
    <a:srgbClr val="586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35" autoAdjust="0"/>
    <p:restoredTop sz="94660" autoAdjust="0"/>
  </p:normalViewPr>
  <p:slideViewPr>
    <p:cSldViewPr>
      <p:cViewPr varScale="1">
        <p:scale>
          <a:sx n="201" d="100"/>
          <a:sy n="201" d="100"/>
        </p:scale>
        <p:origin x="828" y="684"/>
      </p:cViewPr>
      <p:guideLst>
        <p:guide orient="horz" pos="1574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797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80528" y="-11432"/>
            <a:ext cx="5434698" cy="5467302"/>
            <a:chOff x="-180528" y="-11432"/>
            <a:chExt cx="5125768" cy="5156519"/>
          </a:xfrm>
        </p:grpSpPr>
        <p:sp>
          <p:nvSpPr>
            <p:cNvPr id="3324" name="Freeform 3305"/>
            <p:cNvSpPr/>
            <p:nvPr/>
          </p:nvSpPr>
          <p:spPr bwMode="auto">
            <a:xfrm>
              <a:off x="-180528" y="-11432"/>
              <a:ext cx="5108575" cy="5146675"/>
            </a:xfrm>
            <a:custGeom>
              <a:avLst/>
              <a:gdLst>
                <a:gd name="T0" fmla="*/ 2365 w 3218"/>
                <a:gd name="T1" fmla="*/ 0 h 3242"/>
                <a:gd name="T2" fmla="*/ 0 w 3218"/>
                <a:gd name="T3" fmla="*/ 0 h 3242"/>
                <a:gd name="T4" fmla="*/ 0 w 3218"/>
                <a:gd name="T5" fmla="*/ 2356 h 3242"/>
                <a:gd name="T6" fmla="*/ 885 w 3218"/>
                <a:gd name="T7" fmla="*/ 3242 h 3242"/>
                <a:gd name="T8" fmla="*/ 3218 w 3218"/>
                <a:gd name="T9" fmla="*/ 907 h 3242"/>
                <a:gd name="T10" fmla="*/ 3218 w 3218"/>
                <a:gd name="T11" fmla="*/ 854 h 3242"/>
                <a:gd name="T12" fmla="*/ 2365 w 3218"/>
                <a:gd name="T13" fmla="*/ 0 h 3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8" h="3242">
                  <a:moveTo>
                    <a:pt x="2365" y="0"/>
                  </a:moveTo>
                  <a:lnTo>
                    <a:pt x="0" y="0"/>
                  </a:lnTo>
                  <a:lnTo>
                    <a:pt x="0" y="2356"/>
                  </a:lnTo>
                  <a:lnTo>
                    <a:pt x="885" y="3242"/>
                  </a:lnTo>
                  <a:lnTo>
                    <a:pt x="3218" y="907"/>
                  </a:lnTo>
                  <a:lnTo>
                    <a:pt x="3218" y="854"/>
                  </a:lnTo>
                  <a:lnTo>
                    <a:pt x="2365" y="0"/>
                  </a:lnTo>
                  <a:close/>
                </a:path>
              </a:pathLst>
            </a:custGeom>
            <a:solidFill>
              <a:srgbClr val="FB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5" name="Freeform 3306"/>
            <p:cNvSpPr/>
            <p:nvPr/>
          </p:nvSpPr>
          <p:spPr bwMode="auto">
            <a:xfrm>
              <a:off x="-163335" y="-1588"/>
              <a:ext cx="5108575" cy="5146675"/>
            </a:xfrm>
            <a:custGeom>
              <a:avLst/>
              <a:gdLst>
                <a:gd name="T0" fmla="*/ 2365 w 3218"/>
                <a:gd name="T1" fmla="*/ 0 h 3242"/>
                <a:gd name="T2" fmla="*/ 0 w 3218"/>
                <a:gd name="T3" fmla="*/ 0 h 3242"/>
                <a:gd name="T4" fmla="*/ 0 w 3218"/>
                <a:gd name="T5" fmla="*/ 2356 h 3242"/>
                <a:gd name="T6" fmla="*/ 885 w 3218"/>
                <a:gd name="T7" fmla="*/ 3242 h 3242"/>
                <a:gd name="T8" fmla="*/ 3218 w 3218"/>
                <a:gd name="T9" fmla="*/ 907 h 3242"/>
                <a:gd name="T10" fmla="*/ 3218 w 3218"/>
                <a:gd name="T11" fmla="*/ 854 h 3242"/>
                <a:gd name="T12" fmla="*/ 2365 w 3218"/>
                <a:gd name="T13" fmla="*/ 0 h 3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8" h="3242">
                  <a:moveTo>
                    <a:pt x="2365" y="0"/>
                  </a:moveTo>
                  <a:lnTo>
                    <a:pt x="0" y="0"/>
                  </a:lnTo>
                  <a:lnTo>
                    <a:pt x="0" y="2356"/>
                  </a:lnTo>
                  <a:lnTo>
                    <a:pt x="885" y="3242"/>
                  </a:lnTo>
                  <a:lnTo>
                    <a:pt x="3218" y="907"/>
                  </a:lnTo>
                  <a:lnTo>
                    <a:pt x="3218" y="854"/>
                  </a:lnTo>
                  <a:lnTo>
                    <a:pt x="23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55771" y="281861"/>
              <a:ext cx="2229488" cy="2232243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755771" y="2514104"/>
              <a:ext cx="2229488" cy="2230865"/>
            </a:xfrm>
            <a:custGeom>
              <a:avLst/>
              <a:gdLst>
                <a:gd name="T0" fmla="*/ 809 w 1619"/>
                <a:gd name="T1" fmla="*/ 1620 h 1620"/>
                <a:gd name="T2" fmla="*/ 0 w 1619"/>
                <a:gd name="T3" fmla="*/ 810 h 1620"/>
                <a:gd name="T4" fmla="*/ 809 w 1619"/>
                <a:gd name="T5" fmla="*/ 0 h 1620"/>
                <a:gd name="T6" fmla="*/ 1619 w 1619"/>
                <a:gd name="T7" fmla="*/ 810 h 1620"/>
                <a:gd name="T8" fmla="*/ 809 w 1619"/>
                <a:gd name="T9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0">
                  <a:moveTo>
                    <a:pt x="809" y="1620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0"/>
                  </a:lnTo>
                  <a:close/>
                </a:path>
              </a:pathLst>
            </a:custGeom>
            <a:solidFill>
              <a:srgbClr val="961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69827" y="1397295"/>
              <a:ext cx="2230865" cy="2232243"/>
            </a:xfrm>
            <a:custGeom>
              <a:avLst/>
              <a:gdLst>
                <a:gd name="T0" fmla="*/ 810 w 1620"/>
                <a:gd name="T1" fmla="*/ 1621 h 1621"/>
                <a:gd name="T2" fmla="*/ 0 w 1620"/>
                <a:gd name="T3" fmla="*/ 811 h 1621"/>
                <a:gd name="T4" fmla="*/ 810 w 1620"/>
                <a:gd name="T5" fmla="*/ 0 h 1621"/>
                <a:gd name="T6" fmla="*/ 1620 w 1620"/>
                <a:gd name="T7" fmla="*/ 811 h 1621"/>
                <a:gd name="T8" fmla="*/ 810 w 1620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621">
                  <a:moveTo>
                    <a:pt x="810" y="1621"/>
                  </a:moveTo>
                  <a:lnTo>
                    <a:pt x="0" y="811"/>
                  </a:lnTo>
                  <a:lnTo>
                    <a:pt x="810" y="0"/>
                  </a:lnTo>
                  <a:lnTo>
                    <a:pt x="1620" y="811"/>
                  </a:lnTo>
                  <a:lnTo>
                    <a:pt x="810" y="1621"/>
                  </a:lnTo>
                  <a:close/>
                </a:path>
              </a:pathLst>
            </a:custGeom>
            <a:solidFill>
              <a:srgbClr val="B71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0" name="Freeform 3297"/>
            <p:cNvSpPr/>
            <p:nvPr/>
          </p:nvSpPr>
          <p:spPr bwMode="auto">
            <a:xfrm>
              <a:off x="100316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7" t="445" r="10012" b="-445"/>
            <a:stretch>
              <a:fillRect/>
            </a:stretch>
          </p:blipFill>
          <p:spPr>
            <a:xfrm>
              <a:off x="230613" y="1256278"/>
              <a:ext cx="2539608" cy="2539608"/>
            </a:xfrm>
            <a:prstGeom prst="diamond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7176244" y="1627969"/>
            <a:ext cx="1728193" cy="525657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哈希表</a:t>
            </a:r>
          </a:p>
        </p:txBody>
      </p:sp>
      <p:sp>
        <p:nvSpPr>
          <p:cNvPr id="29" name="矩形 28"/>
          <p:cNvSpPr/>
          <p:nvPr/>
        </p:nvSpPr>
        <p:spPr>
          <a:xfrm>
            <a:off x="5235941" y="771550"/>
            <a:ext cx="4016579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b="1" kern="0" dirty="0">
                <a:cs typeface="+mn-ea"/>
                <a:sym typeface="+mn-lt"/>
              </a:rPr>
              <a:t>第</a:t>
            </a:r>
            <a:r>
              <a:rPr lang="en-US" altLang="zh-CN" sz="3600" b="1" kern="0" dirty="0">
                <a:cs typeface="+mn-ea"/>
                <a:sym typeface="+mn-lt"/>
              </a:rPr>
              <a:t>9</a:t>
            </a:r>
            <a:r>
              <a:rPr lang="zh-CN" altLang="en-US" sz="3600" b="1" kern="0" dirty="0">
                <a:cs typeface="+mn-ea"/>
                <a:sym typeface="+mn-lt"/>
              </a:rPr>
              <a:t>章　查找</a:t>
            </a:r>
            <a:br>
              <a:rPr lang="en-US" altLang="zh-CN" sz="4000" b="1" kern="0" dirty="0">
                <a:solidFill>
                  <a:srgbClr val="006600"/>
                </a:solidFill>
                <a:cs typeface="+mn-ea"/>
                <a:sym typeface="+mn-lt"/>
              </a:rPr>
            </a:br>
            <a:endParaRPr lang="zh-CN" altLang="en-US" sz="3600" b="1" spc="300" dirty="0">
              <a:solidFill>
                <a:srgbClr val="333333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>
            <a:stCxn id="29" idx="1"/>
          </p:cNvCxnSpPr>
          <p:nvPr/>
        </p:nvCxnSpPr>
        <p:spPr>
          <a:xfrm>
            <a:off x="5235941" y="1537914"/>
            <a:ext cx="3908063" cy="15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148064" y="1627969"/>
            <a:ext cx="3995940" cy="196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 flipV="1">
            <a:off x="7289745" y="2143015"/>
            <a:ext cx="1544225" cy="120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6084168" y="3923911"/>
            <a:ext cx="3445635" cy="2618868"/>
            <a:chOff x="6084168" y="3923907"/>
            <a:chExt cx="3445634" cy="2618868"/>
          </a:xfrm>
        </p:grpSpPr>
        <p:sp>
          <p:nvSpPr>
            <p:cNvPr id="41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12" y="2375774"/>
            <a:ext cx="3261293" cy="1612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44216" cy="147770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378671" y="106717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05193" y="522374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处理冲突的方法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334644" y="936591"/>
            <a:ext cx="1728192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开放地址法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22676" y="1283820"/>
            <a:ext cx="5832046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当关键字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在哈希函数</a:t>
            </a:r>
            <a:r>
              <a:rPr lang="en-US" altLang="zh-CN" sz="1600" dirty="0"/>
              <a:t>H(key)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出现冲突的情况时，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/>
              <a:t>H(key)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为起点，取一个增量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，作为下一个探测的位置。即：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2431814" y="2080023"/>
            <a:ext cx="2893741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600" dirty="0"/>
              <a:t>H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(key) = (H(key) +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/>
              <a:t> ) MOD m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1473458" y="2541532"/>
            <a:ext cx="46586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（</a:t>
            </a:r>
            <a:r>
              <a:rPr lang="en-US" altLang="zh-CN" sz="1600" dirty="0"/>
              <a:t>H(key)</a:t>
            </a:r>
            <a:r>
              <a:rPr lang="zh-CN" altLang="en-US" sz="1600" dirty="0"/>
              <a:t>为哈希函数，</a:t>
            </a:r>
            <a:r>
              <a:rPr lang="en-US" altLang="zh-CN" sz="1600" dirty="0"/>
              <a:t>m</a:t>
            </a:r>
            <a:r>
              <a:rPr lang="zh-CN" altLang="en-US" sz="1600" dirty="0"/>
              <a:t>为哈希表长，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d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sz="1600" dirty="0"/>
              <a:t> </a:t>
            </a:r>
            <a:r>
              <a:rPr lang="zh-CN" altLang="en-US" sz="1600" dirty="0"/>
              <a:t>为增量）</a:t>
            </a:r>
          </a:p>
        </p:txBody>
      </p:sp>
      <p:sp>
        <p:nvSpPr>
          <p:cNvPr id="7" name="矩形 6"/>
          <p:cNvSpPr/>
          <p:nvPr/>
        </p:nvSpPr>
        <p:spPr>
          <a:xfrm>
            <a:off x="1694684" y="1357364"/>
            <a:ext cx="2664296" cy="338554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对于增量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sz="1600" baseline="-25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，有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种取法：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1636324" y="1717462"/>
            <a:ext cx="4763270" cy="381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线性探测再散列：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d</a:t>
            </a:r>
            <a:r>
              <a:rPr lang="en-US" altLang="zh-CN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=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1, 2, 3, … , m-1)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19" name="Group 29">
            <a:extLst>
              <a:ext uri="{FF2B5EF4-FFF2-40B4-BE49-F238E27FC236}">
                <a16:creationId xmlns:a16="http://schemas.microsoft.com/office/drawing/2014/main" id="{659EBE4A-DB37-4A69-ACAD-FC125D0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457447"/>
              </p:ext>
            </p:extLst>
          </p:nvPr>
        </p:nvGraphicFramePr>
        <p:xfrm>
          <a:off x="2822103" y="2507850"/>
          <a:ext cx="3899511" cy="376955"/>
        </p:xfrm>
        <a:graphic>
          <a:graphicData uri="http://schemas.openxmlformats.org/drawingml/2006/table">
            <a:tbl>
              <a:tblPr/>
              <a:tblGrid>
                <a:gridCol w="38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9650">
                  <a:extLst>
                    <a:ext uri="{9D8B030D-6E8A-4147-A177-3AD203B41FA5}">
                      <a16:colId xmlns:a16="http://schemas.microsoft.com/office/drawing/2014/main" val="1629996787"/>
                    </a:ext>
                  </a:extLst>
                </a:gridCol>
                <a:gridCol w="11704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9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428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25742" y="254709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哈希表</a:t>
            </a:r>
          </a:p>
        </p:txBody>
      </p:sp>
      <p:sp>
        <p:nvSpPr>
          <p:cNvPr id="11" name="矩形 10"/>
          <p:cNvSpPr/>
          <p:nvPr/>
        </p:nvSpPr>
        <p:spPr>
          <a:xfrm>
            <a:off x="5492629" y="2064589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H(key)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4645242" y="2239051"/>
            <a:ext cx="847387" cy="275773"/>
          </a:xfrm>
          <a:custGeom>
            <a:avLst/>
            <a:gdLst>
              <a:gd name="connsiteX0" fmla="*/ 658624 w 658624"/>
              <a:gd name="connsiteY0" fmla="*/ 8038 h 410886"/>
              <a:gd name="connsiteX1" fmla="*/ 319721 w 658624"/>
              <a:gd name="connsiteY1" fmla="*/ 20827 h 410886"/>
              <a:gd name="connsiteX2" fmla="*/ 102311 w 658624"/>
              <a:gd name="connsiteY2" fmla="*/ 187082 h 410886"/>
              <a:gd name="connsiteX3" fmla="*/ 0 w 658624"/>
              <a:gd name="connsiteY3" fmla="*/ 410886 h 41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624" h="410886">
                <a:moveTo>
                  <a:pt x="658624" y="8038"/>
                </a:moveTo>
                <a:cubicBezTo>
                  <a:pt x="535532" y="-488"/>
                  <a:pt x="412440" y="-9014"/>
                  <a:pt x="319721" y="20827"/>
                </a:cubicBezTo>
                <a:cubicBezTo>
                  <a:pt x="227002" y="50668"/>
                  <a:pt x="155598" y="122072"/>
                  <a:pt x="102311" y="187082"/>
                </a:cubicBezTo>
                <a:cubicBezTo>
                  <a:pt x="49024" y="252092"/>
                  <a:pt x="24512" y="331489"/>
                  <a:pt x="0" y="41088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右箭头 14"/>
          <p:cNvSpPr/>
          <p:nvPr/>
        </p:nvSpPr>
        <p:spPr>
          <a:xfrm rot="16200000">
            <a:off x="4479580" y="3026005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6" name="右箭头 25"/>
          <p:cNvSpPr/>
          <p:nvPr/>
        </p:nvSpPr>
        <p:spPr>
          <a:xfrm rot="16200000">
            <a:off x="4868401" y="3026004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7" name="右箭头 26"/>
          <p:cNvSpPr/>
          <p:nvPr/>
        </p:nvSpPr>
        <p:spPr>
          <a:xfrm rot="16200000">
            <a:off x="6452577" y="3026003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8" name="右箭头 27"/>
          <p:cNvSpPr/>
          <p:nvPr/>
        </p:nvSpPr>
        <p:spPr>
          <a:xfrm rot="16200000">
            <a:off x="2883610" y="3026002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9" name="右箭头 28"/>
          <p:cNvSpPr/>
          <p:nvPr/>
        </p:nvSpPr>
        <p:spPr>
          <a:xfrm rot="16200000">
            <a:off x="3287776" y="3026002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0" name="右箭头 29"/>
          <p:cNvSpPr/>
          <p:nvPr/>
        </p:nvSpPr>
        <p:spPr>
          <a:xfrm rot="16200000">
            <a:off x="4479580" y="3026002"/>
            <a:ext cx="201622" cy="95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aphicFrame>
        <p:nvGraphicFramePr>
          <p:cNvPr id="33" name="Group 29">
            <a:extLst>
              <a:ext uri="{FF2B5EF4-FFF2-40B4-BE49-F238E27FC236}">
                <a16:creationId xmlns:a16="http://schemas.microsoft.com/office/drawing/2014/main" id="{659EBE4A-DB37-4A69-ACAD-FC125D0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030363"/>
              </p:ext>
            </p:extLst>
          </p:nvPr>
        </p:nvGraphicFramePr>
        <p:xfrm>
          <a:off x="2822103" y="3915144"/>
          <a:ext cx="4628738" cy="376955"/>
        </p:xfrm>
        <a:graphic>
          <a:graphicData uri="http://schemas.openxmlformats.org/drawingml/2006/table">
            <a:tbl>
              <a:tblPr/>
              <a:tblGrid>
                <a:gridCol w="272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884207208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3644593522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1629996787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3618355790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3874594203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610254702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3665926938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2600458154"/>
                    </a:ext>
                  </a:extLst>
                </a:gridCol>
                <a:gridCol w="8175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21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4289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矩形 33"/>
          <p:cNvSpPr/>
          <p:nvPr/>
        </p:nvSpPr>
        <p:spPr>
          <a:xfrm>
            <a:off x="1925740" y="395439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哈希表</a:t>
            </a:r>
          </a:p>
        </p:txBody>
      </p:sp>
      <p:sp>
        <p:nvSpPr>
          <p:cNvPr id="35" name="矩形 34"/>
          <p:cNvSpPr/>
          <p:nvPr/>
        </p:nvSpPr>
        <p:spPr>
          <a:xfrm>
            <a:off x="5728621" y="3462712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H(key)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5115549" y="3608944"/>
            <a:ext cx="667710" cy="275773"/>
          </a:xfrm>
          <a:custGeom>
            <a:avLst/>
            <a:gdLst>
              <a:gd name="connsiteX0" fmla="*/ 658624 w 658624"/>
              <a:gd name="connsiteY0" fmla="*/ 8038 h 410886"/>
              <a:gd name="connsiteX1" fmla="*/ 319721 w 658624"/>
              <a:gd name="connsiteY1" fmla="*/ 20827 h 410886"/>
              <a:gd name="connsiteX2" fmla="*/ 102311 w 658624"/>
              <a:gd name="connsiteY2" fmla="*/ 187082 h 410886"/>
              <a:gd name="connsiteX3" fmla="*/ 0 w 658624"/>
              <a:gd name="connsiteY3" fmla="*/ 410886 h 41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624" h="410886">
                <a:moveTo>
                  <a:pt x="658624" y="8038"/>
                </a:moveTo>
                <a:cubicBezTo>
                  <a:pt x="535532" y="-488"/>
                  <a:pt x="412440" y="-9014"/>
                  <a:pt x="319721" y="20827"/>
                </a:cubicBezTo>
                <a:cubicBezTo>
                  <a:pt x="227002" y="50668"/>
                  <a:pt x="155598" y="122072"/>
                  <a:pt x="102311" y="187082"/>
                </a:cubicBezTo>
                <a:cubicBezTo>
                  <a:pt x="49024" y="252092"/>
                  <a:pt x="24512" y="331489"/>
                  <a:pt x="0" y="410886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7" name="右箭头 36"/>
          <p:cNvSpPr/>
          <p:nvPr/>
        </p:nvSpPr>
        <p:spPr>
          <a:xfrm rot="16200000">
            <a:off x="5017327" y="4427027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8" name="右箭头 37"/>
          <p:cNvSpPr/>
          <p:nvPr/>
        </p:nvSpPr>
        <p:spPr>
          <a:xfrm rot="16200000">
            <a:off x="5287381" y="4436223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39" name="右箭头 38"/>
          <p:cNvSpPr/>
          <p:nvPr/>
        </p:nvSpPr>
        <p:spPr>
          <a:xfrm rot="16200000">
            <a:off x="4771906" y="4427027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右箭头 39"/>
          <p:cNvSpPr/>
          <p:nvPr/>
        </p:nvSpPr>
        <p:spPr>
          <a:xfrm rot="16200000">
            <a:off x="6123365" y="4435250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1" name="右箭头 40"/>
          <p:cNvSpPr/>
          <p:nvPr/>
        </p:nvSpPr>
        <p:spPr>
          <a:xfrm rot="16200000">
            <a:off x="3959089" y="4435249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1636324" y="3136430"/>
                <a:ext cx="6423532" cy="412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</a:pPr>
                <a:r>
                  <a:rPr lang="zh-CN" altLang="en-US" sz="1600" dirty="0">
                    <a:solidFill>
                      <a:srgbClr val="FF0000"/>
                    </a:solidFill>
                    <a:cs typeface="+mn-ea"/>
                    <a:sym typeface="+mn-lt"/>
                  </a:rPr>
                  <a:t>二次探测再散列：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d</a:t>
                </a:r>
                <a:r>
                  <a:rPr lang="en-US" altLang="zh-CN" sz="1600" baseline="-25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 </a:t>
                </a:r>
                <a:r>
                  <a:rPr lang="en-US" altLang="zh-CN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= 1</a:t>
                </a:r>
                <a:r>
                  <a:rPr lang="en-US" altLang="zh-CN" sz="1600" baseline="30000" dirty="0">
                    <a:solidFill>
                      <a:srgbClr val="000000"/>
                    </a:solidFill>
                    <a:cs typeface="+mn-ea"/>
                    <a:sym typeface="+mn-lt"/>
                  </a:rPr>
                  <a:t>2</a:t>
                </a:r>
                <a:r>
                  <a:rPr lang="en-US" altLang="zh-CN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, -1</a:t>
                </a:r>
                <a:r>
                  <a:rPr lang="en-US" altLang="zh-CN" sz="1600" baseline="30000" dirty="0">
                    <a:solidFill>
                      <a:srgbClr val="000000"/>
                    </a:solidFill>
                    <a:cs typeface="+mn-ea"/>
                    <a:sym typeface="+mn-lt"/>
                  </a:rPr>
                  <a:t>2</a:t>
                </a:r>
                <a:r>
                  <a:rPr lang="en-US" altLang="zh-CN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, 2</a:t>
                </a:r>
                <a:r>
                  <a:rPr lang="en-US" altLang="zh-CN" sz="1600" baseline="30000" dirty="0">
                    <a:solidFill>
                      <a:srgbClr val="000000"/>
                    </a:solidFill>
                    <a:cs typeface="+mn-ea"/>
                    <a:sym typeface="+mn-lt"/>
                  </a:rPr>
                  <a:t>2</a:t>
                </a:r>
                <a:r>
                  <a:rPr lang="en-US" altLang="zh-CN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, -2</a:t>
                </a:r>
                <a:r>
                  <a:rPr lang="en-US" altLang="zh-CN" sz="1600" baseline="30000" dirty="0">
                    <a:solidFill>
                      <a:srgbClr val="000000"/>
                    </a:solidFill>
                    <a:cs typeface="+mn-ea"/>
                    <a:sym typeface="+mn-lt"/>
                  </a:rPr>
                  <a:t>2</a:t>
                </a:r>
                <a:r>
                  <a:rPr lang="en-US" altLang="zh-CN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, 3</a:t>
                </a:r>
                <a:r>
                  <a:rPr lang="en-US" altLang="zh-CN" sz="1600" baseline="30000" dirty="0">
                    <a:solidFill>
                      <a:srgbClr val="000000"/>
                    </a:solidFill>
                    <a:cs typeface="+mn-ea"/>
                    <a:sym typeface="+mn-lt"/>
                  </a:rPr>
                  <a:t>2</a:t>
                </a:r>
                <a:r>
                  <a:rPr lang="en-US" altLang="zh-CN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, … ,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±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k</a:t>
                </a:r>
                <a:r>
                  <a:rPr lang="en-US" altLang="zh-CN" sz="1600" baseline="30000" dirty="0">
                    <a:solidFill>
                      <a:srgbClr val="000000"/>
                    </a:solidFill>
                    <a:cs typeface="+mn-ea"/>
                    <a:sym typeface="+mn-lt"/>
                  </a:rPr>
                  <a:t>2   </a:t>
                </a:r>
                <a:r>
                  <a:rPr lang="en-US" altLang="zh-CN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(k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≤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m/2)</a:t>
                </a:r>
                <a:endParaRPr lang="zh-CN" altLang="en-US" sz="16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324" y="3136430"/>
                <a:ext cx="6423532" cy="412421"/>
              </a:xfrm>
              <a:prstGeom prst="rect">
                <a:avLst/>
              </a:prstGeom>
              <a:blipFill>
                <a:blip r:embed="rId3"/>
                <a:stretch>
                  <a:fillRect l="-380" b="-11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/>
          <p:cNvSpPr/>
          <p:nvPr/>
        </p:nvSpPr>
        <p:spPr>
          <a:xfrm>
            <a:off x="1636324" y="4585903"/>
            <a:ext cx="6423532" cy="41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伪随机探测再散列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560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6" grpId="0"/>
      <p:bldP spid="6" grpId="1"/>
      <p:bldP spid="7" grpId="0" animBg="1"/>
      <p:bldP spid="8" grpId="0"/>
      <p:bldP spid="9" grpId="0"/>
      <p:bldP spid="11" grpId="0"/>
      <p:bldP spid="12" grpId="0" animBg="1"/>
      <p:bldP spid="15" grpId="0" animBg="1"/>
      <p:bldP spid="1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4" grpId="0"/>
      <p:bldP spid="35" grpId="0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3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44216" cy="147770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378671" y="106717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4237" y="465409"/>
            <a:ext cx="254672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处理冲突的方法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4237" y="918675"/>
            <a:ext cx="172819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再哈希法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3546" y="1138711"/>
            <a:ext cx="6678488" cy="701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当关键字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key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在哈希函数</a:t>
            </a:r>
            <a:r>
              <a:rPr lang="en-US" altLang="zh-CN" sz="1600" dirty="0"/>
              <a:t>H(key)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出现冲突的情况时，</a:t>
            </a:r>
            <a:r>
              <a:rPr lang="zh-CN" altLang="en-US" sz="1600" dirty="0"/>
              <a:t>依次采用其它哈希函数</a:t>
            </a:r>
            <a:r>
              <a:rPr lang="en-US" altLang="zh-CN" sz="1600" dirty="0" err="1"/>
              <a:t>Rh</a:t>
            </a:r>
            <a:r>
              <a:rPr lang="en-US" altLang="zh-CN" sz="1600" baseline="-25000" dirty="0" err="1"/>
              <a:t>i</a:t>
            </a:r>
            <a:r>
              <a:rPr lang="zh-CN" altLang="en-US" sz="1600" dirty="0"/>
              <a:t>计算关键字</a:t>
            </a:r>
            <a:r>
              <a:rPr lang="en-US" altLang="zh-CN" sz="1600" dirty="0"/>
              <a:t>key</a:t>
            </a:r>
            <a:r>
              <a:rPr lang="zh-CN" altLang="en-US" sz="1600" dirty="0"/>
              <a:t>的下一个地址，直到冲突不再发生为止。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38428" y="2001400"/>
            <a:ext cx="3528392" cy="3385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/>
              <a:t>H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(key) = RH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(key)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1, 2, 3, … , k)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5188" y="2434057"/>
            <a:ext cx="3044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（</a:t>
            </a:r>
            <a:r>
              <a:rPr lang="en-US" altLang="zh-CN" sz="1600" dirty="0"/>
              <a:t>RH</a:t>
            </a:r>
            <a:r>
              <a:rPr lang="en-US" altLang="zh-CN" sz="1600" baseline="-25000" dirty="0"/>
              <a:t>i</a:t>
            </a:r>
            <a:r>
              <a:rPr lang="en-US" altLang="zh-CN" sz="1600" dirty="0"/>
              <a:t>(key) </a:t>
            </a:r>
            <a:r>
              <a:rPr lang="zh-CN" altLang="en-US" sz="1600" dirty="0"/>
              <a:t>为不同的哈希函数）</a:t>
            </a:r>
          </a:p>
        </p:txBody>
      </p:sp>
      <p:sp>
        <p:nvSpPr>
          <p:cNvPr id="42" name="矩形 41"/>
          <p:cNvSpPr/>
          <p:nvPr/>
        </p:nvSpPr>
        <p:spPr>
          <a:xfrm>
            <a:off x="2685874" y="2896756"/>
            <a:ext cx="3888432" cy="338554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该方法不易产生聚集，但增加了计算时间。</a:t>
            </a:r>
          </a:p>
        </p:txBody>
      </p:sp>
      <p:sp>
        <p:nvSpPr>
          <p:cNvPr id="45" name="矩形 44"/>
          <p:cNvSpPr/>
          <p:nvPr/>
        </p:nvSpPr>
        <p:spPr>
          <a:xfrm>
            <a:off x="1750476" y="918675"/>
            <a:ext cx="1728192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链地址法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2035481" y="1223245"/>
            <a:ext cx="4912783" cy="3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/>
              <a:t>将所有关键字为同义词的记录存储在同一线性链表中。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" name="Group 7">
            <a:extLst>
              <a:ext uri="{FF2B5EF4-FFF2-40B4-BE49-F238E27FC236}">
                <a16:creationId xmlns:a16="http://schemas.microsoft.com/office/drawing/2014/main" id="{068501F2-9AEF-4FB7-A365-B0FEF1BB4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6305"/>
              </p:ext>
            </p:extLst>
          </p:nvPr>
        </p:nvGraphicFramePr>
        <p:xfrm>
          <a:off x="2302370" y="2024847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zh-CN" sz="12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宋体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endParaRPr kumimoji="1" lang="zh-CN" altLang="zh-CN" sz="1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1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endParaRPr kumimoji="1" lang="zh-CN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zh-CN" sz="12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宋体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8" name="Group 94">
            <a:extLst>
              <a:ext uri="{FF2B5EF4-FFF2-40B4-BE49-F238E27FC236}">
                <a16:creationId xmlns:a16="http://schemas.microsoft.com/office/drawing/2014/main" id="{2BCF0082-D300-4958-8270-555FCDE18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90217"/>
              </p:ext>
            </p:extLst>
          </p:nvPr>
        </p:nvGraphicFramePr>
        <p:xfrm>
          <a:off x="2904420" y="2484307"/>
          <a:ext cx="792000" cy="324000"/>
        </p:xfrm>
        <a:graphic>
          <a:graphicData uri="http://schemas.openxmlformats.org/drawingml/2006/table">
            <a:tbl>
              <a:tblPr/>
              <a:tblGrid>
                <a:gridCol w="50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zh-CN" sz="12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宋体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Line 102">
            <a:extLst>
              <a:ext uri="{FF2B5EF4-FFF2-40B4-BE49-F238E27FC236}">
                <a16:creationId xmlns:a16="http://schemas.microsoft.com/office/drawing/2014/main" id="{6013C720-D47F-4D1D-8343-F17194916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3420" y="2636707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0" name="Line 103">
            <a:extLst>
              <a:ext uri="{FF2B5EF4-FFF2-40B4-BE49-F238E27FC236}">
                <a16:creationId xmlns:a16="http://schemas.microsoft.com/office/drawing/2014/main" id="{DEF8837C-71B5-4B23-B3A6-559A9E2497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379" y="3281623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1" name="Group 104">
            <a:extLst>
              <a:ext uri="{FF2B5EF4-FFF2-40B4-BE49-F238E27FC236}">
                <a16:creationId xmlns:a16="http://schemas.microsoft.com/office/drawing/2014/main" id="{BB2CECA1-F2FD-4443-83B2-2E9F6C146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15922"/>
              </p:ext>
            </p:extLst>
          </p:nvPr>
        </p:nvGraphicFramePr>
        <p:xfrm>
          <a:off x="2911969" y="1996334"/>
          <a:ext cx="784451" cy="305435"/>
        </p:xfrm>
        <a:graphic>
          <a:graphicData uri="http://schemas.openxmlformats.org/drawingml/2006/table">
            <a:tbl>
              <a:tblPr/>
              <a:tblGrid>
                <a:gridCol w="5452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Group 112">
            <a:extLst>
              <a:ext uri="{FF2B5EF4-FFF2-40B4-BE49-F238E27FC236}">
                <a16:creationId xmlns:a16="http://schemas.microsoft.com/office/drawing/2014/main" id="{87D3DED5-5FCA-4E27-A43D-7AFE95201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7230"/>
              </p:ext>
            </p:extLst>
          </p:nvPr>
        </p:nvGraphicFramePr>
        <p:xfrm>
          <a:off x="4054970" y="1994746"/>
          <a:ext cx="792000" cy="305435"/>
        </p:xfrm>
        <a:graphic>
          <a:graphicData uri="http://schemas.openxmlformats.org/drawingml/2006/table">
            <a:tbl>
              <a:tblPr/>
              <a:tblGrid>
                <a:gridCol w="50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en-US" altLang="zh-CN" sz="12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zh-CN" altLang="zh-CN" sz="12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宋体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Line 120">
            <a:extLst>
              <a:ext uri="{FF2B5EF4-FFF2-40B4-BE49-F238E27FC236}">
                <a16:creationId xmlns:a16="http://schemas.microsoft.com/office/drawing/2014/main" id="{64A49FEE-A6FB-4618-8315-E9E74E6DFA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970" y="2147146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4" name="Line 121">
            <a:extLst>
              <a:ext uri="{FF2B5EF4-FFF2-40B4-BE49-F238E27FC236}">
                <a16:creationId xmlns:a16="http://schemas.microsoft.com/office/drawing/2014/main" id="{19FB5C30-549A-4BD2-997B-816E8AA40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0970" y="2147146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5" name="Group 122">
            <a:extLst>
              <a:ext uri="{FF2B5EF4-FFF2-40B4-BE49-F238E27FC236}">
                <a16:creationId xmlns:a16="http://schemas.microsoft.com/office/drawing/2014/main" id="{A6DEC361-7CF2-4029-9398-E16C642C2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570430"/>
              </p:ext>
            </p:extLst>
          </p:nvPr>
        </p:nvGraphicFramePr>
        <p:xfrm>
          <a:off x="4058394" y="3117721"/>
          <a:ext cx="720000" cy="324000"/>
        </p:xfrm>
        <a:graphic>
          <a:graphicData uri="http://schemas.openxmlformats.org/drawingml/2006/table">
            <a:tbl>
              <a:tblPr/>
              <a:tblGrid>
                <a:gridCol w="50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Group 130">
            <a:extLst>
              <a:ext uri="{FF2B5EF4-FFF2-40B4-BE49-F238E27FC236}">
                <a16:creationId xmlns:a16="http://schemas.microsoft.com/office/drawing/2014/main" id="{18DC4139-E00E-433C-92D8-F3E523203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39044"/>
              </p:ext>
            </p:extLst>
          </p:nvPr>
        </p:nvGraphicFramePr>
        <p:xfrm>
          <a:off x="10387184" y="3698372"/>
          <a:ext cx="792000" cy="365760"/>
        </p:xfrm>
        <a:graphic>
          <a:graphicData uri="http://schemas.openxmlformats.org/drawingml/2006/table">
            <a:tbl>
              <a:tblPr/>
              <a:tblGrid>
                <a:gridCol w="50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" name="Line 138">
            <a:extLst>
              <a:ext uri="{FF2B5EF4-FFF2-40B4-BE49-F238E27FC236}">
                <a16:creationId xmlns:a16="http://schemas.microsoft.com/office/drawing/2014/main" id="{37CDF167-4BF5-4860-B633-865B92050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8394" y="3232815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58" name="Line 139">
            <a:extLst>
              <a:ext uri="{FF2B5EF4-FFF2-40B4-BE49-F238E27FC236}">
                <a16:creationId xmlns:a16="http://schemas.microsoft.com/office/drawing/2014/main" id="{FAAC7958-008F-4F30-8073-FA68BEF17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8379" y="3232815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59" name="Group 140">
            <a:extLst>
              <a:ext uri="{FF2B5EF4-FFF2-40B4-BE49-F238E27FC236}">
                <a16:creationId xmlns:a16="http://schemas.microsoft.com/office/drawing/2014/main" id="{EF822694-2380-4D40-9720-76C4F90B4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189326"/>
              </p:ext>
            </p:extLst>
          </p:nvPr>
        </p:nvGraphicFramePr>
        <p:xfrm>
          <a:off x="2904420" y="3886385"/>
          <a:ext cx="792000" cy="274320"/>
        </p:xfrm>
        <a:graphic>
          <a:graphicData uri="http://schemas.openxmlformats.org/drawingml/2006/table">
            <a:tbl>
              <a:tblPr/>
              <a:tblGrid>
                <a:gridCol w="50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zh-CN" sz="12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宋体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Line 148">
            <a:extLst>
              <a:ext uri="{FF2B5EF4-FFF2-40B4-BE49-F238E27FC236}">
                <a16:creationId xmlns:a16="http://schemas.microsoft.com/office/drawing/2014/main" id="{4B1FECE1-8A07-4371-A052-2169D78324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3420" y="4038785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377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kern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61" name="Group 94">
            <a:extLst>
              <a:ext uri="{FF2B5EF4-FFF2-40B4-BE49-F238E27FC236}">
                <a16:creationId xmlns:a16="http://schemas.microsoft.com/office/drawing/2014/main" id="{725CF6B8-9678-41D1-80F0-AA8089A67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574779"/>
              </p:ext>
            </p:extLst>
          </p:nvPr>
        </p:nvGraphicFramePr>
        <p:xfrm>
          <a:off x="2898830" y="3117721"/>
          <a:ext cx="792000" cy="324000"/>
        </p:xfrm>
        <a:graphic>
          <a:graphicData uri="http://schemas.openxmlformats.org/drawingml/2006/table">
            <a:tbl>
              <a:tblPr/>
              <a:tblGrid>
                <a:gridCol w="50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roup 122">
            <a:extLst>
              <a:ext uri="{FF2B5EF4-FFF2-40B4-BE49-F238E27FC236}">
                <a16:creationId xmlns:a16="http://schemas.microsoft.com/office/drawing/2014/main" id="{A6DEC361-7CF2-4029-9398-E16C642C2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11439"/>
              </p:ext>
            </p:extLst>
          </p:nvPr>
        </p:nvGraphicFramePr>
        <p:xfrm>
          <a:off x="5159394" y="3104346"/>
          <a:ext cx="720000" cy="324000"/>
        </p:xfrm>
        <a:graphic>
          <a:graphicData uri="http://schemas.openxmlformats.org/drawingml/2006/table">
            <a:tbl>
              <a:tblPr/>
              <a:tblGrid>
                <a:gridCol w="500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zh-CN" sz="12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/>
                          <a:ea typeface="宋体"/>
                          <a:cs typeface="+mn-ea"/>
                          <a:sym typeface="+mn-lt"/>
                        </a:rPr>
                        <a:t>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矩形 62"/>
          <p:cNvSpPr/>
          <p:nvPr/>
        </p:nvSpPr>
        <p:spPr>
          <a:xfrm>
            <a:off x="2100671" y="166142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哈希表</a:t>
            </a:r>
          </a:p>
        </p:txBody>
      </p:sp>
      <p:sp>
        <p:nvSpPr>
          <p:cNvPr id="21" name="矩形 20"/>
          <p:cNvSpPr/>
          <p:nvPr/>
        </p:nvSpPr>
        <p:spPr>
          <a:xfrm>
            <a:off x="1559869" y="3082789"/>
            <a:ext cx="7665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H(key)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 rot="16200000">
            <a:off x="3082169" y="3534470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5" name="右箭头 64"/>
          <p:cNvSpPr/>
          <p:nvPr/>
        </p:nvSpPr>
        <p:spPr>
          <a:xfrm rot="16200000">
            <a:off x="4169705" y="3534469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6" name="右箭头 65"/>
          <p:cNvSpPr/>
          <p:nvPr/>
        </p:nvSpPr>
        <p:spPr>
          <a:xfrm rot="16200000">
            <a:off x="5325749" y="3534469"/>
            <a:ext cx="201622" cy="95600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7" name="右箭头 66"/>
          <p:cNvSpPr/>
          <p:nvPr/>
        </p:nvSpPr>
        <p:spPr>
          <a:xfrm rot="16200000">
            <a:off x="6197034" y="3534468"/>
            <a:ext cx="201622" cy="95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811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2" grpId="0"/>
      <p:bldP spid="2" grpId="1"/>
      <p:bldP spid="17" grpId="0" animBg="1"/>
      <p:bldP spid="17" grpId="1" animBg="1"/>
      <p:bldP spid="20" grpId="0"/>
      <p:bldP spid="20" grpId="2"/>
      <p:bldP spid="42" grpId="0" animBg="1"/>
      <p:bldP spid="42" grpId="1" animBg="1"/>
      <p:bldP spid="46" grpId="0"/>
      <p:bldP spid="49" grpId="0" animBg="1"/>
      <p:bldP spid="50" grpId="0" animBg="1"/>
      <p:bldP spid="53" grpId="0" animBg="1"/>
      <p:bldP spid="54" grpId="0" animBg="1"/>
      <p:bldP spid="57" grpId="0" animBg="1"/>
      <p:bldP spid="58" grpId="0" animBg="1"/>
      <p:bldP spid="60" grpId="0" animBg="1"/>
      <p:bldP spid="63" grpId="0"/>
      <p:bldP spid="21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44216" cy="147770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378671" y="106717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4237" y="465409"/>
            <a:ext cx="254672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处理冲突的方法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34236" y="918675"/>
            <a:ext cx="2045675" cy="45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51720" y="1255207"/>
            <a:ext cx="6678488" cy="70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当增加关键字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到哈希表中遇到冲突时，将所有同义词统一存储到“公共溢出区”中。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6" name="Group 130">
            <a:extLst>
              <a:ext uri="{FF2B5EF4-FFF2-40B4-BE49-F238E27FC236}">
                <a16:creationId xmlns:a16="http://schemas.microsoft.com/office/drawing/2014/main" id="{18DC4139-E00E-433C-92D8-F3E5232033C7}"/>
              </a:ext>
            </a:extLst>
          </p:cNvPr>
          <p:cNvGraphicFramePr>
            <a:graphicFrameLocks noGrp="1"/>
          </p:cNvGraphicFramePr>
          <p:nvPr/>
        </p:nvGraphicFramePr>
        <p:xfrm>
          <a:off x="10387184" y="3698372"/>
          <a:ext cx="792000" cy="365760"/>
        </p:xfrm>
        <a:graphic>
          <a:graphicData uri="http://schemas.openxmlformats.org/drawingml/2006/table">
            <a:tbl>
              <a:tblPr/>
              <a:tblGrid>
                <a:gridCol w="50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21653"/>
            <a:ext cx="4219575" cy="1724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555776" y="1970290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哈希表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3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allAtOnce"/>
      <p:bldP spid="2" grpId="0"/>
      <p:bldP spid="2" grpId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44216" cy="147770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378671" y="106717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531622"/>
            <a:ext cx="254672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哈希查找及其分析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83159" y="1874130"/>
            <a:ext cx="7309319" cy="452432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+mj-ea"/>
              <a:buAutoNum type="circleNumDbPlain" startAt="3"/>
            </a:pPr>
            <a:r>
              <a:rPr lang="zh-CN" altLang="en-US" dirty="0"/>
              <a:t>重复②，直到查找成功、或遇到“结束标志”为止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6" name="矩形 5"/>
          <p:cNvSpPr/>
          <p:nvPr/>
        </p:nvSpPr>
        <p:spPr>
          <a:xfrm>
            <a:off x="1583159" y="235652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说明：</a:t>
            </a:r>
          </a:p>
        </p:txBody>
      </p:sp>
      <p:sp>
        <p:nvSpPr>
          <p:cNvPr id="7" name="矩形 6"/>
          <p:cNvSpPr/>
          <p:nvPr/>
        </p:nvSpPr>
        <p:spPr>
          <a:xfrm>
            <a:off x="1583159" y="2643758"/>
            <a:ext cx="7704856" cy="2264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FFC000"/>
                </a:solidFill>
              </a:rPr>
              <a:t>“下一个地址”</a:t>
            </a:r>
            <a:r>
              <a:rPr lang="zh-CN" altLang="en-US" sz="1600" dirty="0"/>
              <a:t>和</a:t>
            </a:r>
            <a:r>
              <a:rPr lang="zh-CN" altLang="en-US" sz="1600" dirty="0">
                <a:solidFill>
                  <a:srgbClr val="FFC000"/>
                </a:solidFill>
              </a:rPr>
              <a:t>“结束标志”</a:t>
            </a:r>
            <a:r>
              <a:rPr lang="zh-CN" altLang="en-US" sz="1600" dirty="0"/>
              <a:t>是由处理冲突方法决定的；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/>
              <a:t>查找算法中既使用了“算术”运算，又使用了“比较”运算；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/>
              <a:t>“插入”算法是在查找失败处增加新关键字；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/>
              <a:t>“创建”算法可以循环调用“插入”运算实现。</a:t>
            </a:r>
            <a:endParaRPr lang="en-US" altLang="zh-CN" sz="1600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00" dirty="0"/>
              <a:t>“删除”运算的实现是在查找成功处删除某个数据元素。</a:t>
            </a:r>
            <a:endParaRPr lang="en-US" altLang="zh-CN" sz="1600" dirty="0"/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sz="1600" dirty="0"/>
              <a:t>       </a:t>
            </a:r>
            <a:r>
              <a:rPr lang="zh-CN" altLang="en-US" sz="1600" dirty="0"/>
              <a:t>对于某些处理冲突的方法，删除实际上是填入删除标志。 </a:t>
            </a:r>
          </a:p>
        </p:txBody>
      </p:sp>
      <p:sp>
        <p:nvSpPr>
          <p:cNvPr id="8" name="矩形 7"/>
          <p:cNvSpPr/>
          <p:nvPr/>
        </p:nvSpPr>
        <p:spPr>
          <a:xfrm>
            <a:off x="1583160" y="1065497"/>
            <a:ext cx="7309319" cy="369332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ea"/>
              <a:buAutoNum type="circleNumDbPlain"/>
            </a:pPr>
            <a:r>
              <a:rPr lang="zh-CN" altLang="en-US" dirty="0"/>
              <a:t>在给定值</a:t>
            </a:r>
            <a:r>
              <a:rPr lang="en-US" altLang="zh-CN" dirty="0"/>
              <a:t>key</a:t>
            </a:r>
            <a:r>
              <a:rPr lang="zh-CN" altLang="en-US" dirty="0"/>
              <a:t>对应计算的哈希地址</a:t>
            </a:r>
            <a:r>
              <a:rPr lang="en-US" altLang="zh-CN" dirty="0"/>
              <a:t>H(key)</a:t>
            </a:r>
            <a:r>
              <a:rPr lang="zh-CN" altLang="en-US" dirty="0"/>
              <a:t>处查找；</a:t>
            </a:r>
            <a:endParaRPr lang="en-US" altLang="zh-CN" dirty="0"/>
          </a:p>
        </p:txBody>
      </p:sp>
      <p:sp>
        <p:nvSpPr>
          <p:cNvPr id="9" name="矩形 8"/>
          <p:cNvSpPr/>
          <p:nvPr/>
        </p:nvSpPr>
        <p:spPr>
          <a:xfrm>
            <a:off x="1583160" y="1429831"/>
            <a:ext cx="7309320" cy="452432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Clr>
                <a:schemeClr val="tx1"/>
              </a:buClr>
              <a:buFont typeface="+mj-ea"/>
              <a:buAutoNum type="circleNumDbPlain" startAt="2"/>
            </a:pPr>
            <a:r>
              <a:rPr lang="zh-CN" altLang="en-US" dirty="0"/>
              <a:t>如果①查找不成功，根据处理冲突方法确定“下一个地址” 处查找；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14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44216" cy="147770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378671" y="106717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63688" y="577401"/>
            <a:ext cx="2546727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哈希查找及其分析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3728" y="1203598"/>
            <a:ext cx="1569660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线性探索法：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109211" y="1681590"/>
                <a:ext cx="2551532" cy="913263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ASL</a:t>
                </a:r>
                <a:r>
                  <a:rPr lang="zh-CN" altLang="en-US" baseline="-25000" dirty="0"/>
                  <a:t>成功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ASL</a:t>
                </a:r>
                <a:r>
                  <a:rPr lang="zh-CN" altLang="en-US" baseline="-25000" dirty="0"/>
                  <a:t>失败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(1+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)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11" y="1681590"/>
                <a:ext cx="2551532" cy="913263"/>
              </a:xfrm>
              <a:prstGeom prst="rect">
                <a:avLst/>
              </a:prstGeom>
              <a:blipFill>
                <a:blip r:embed="rId3"/>
                <a:stretch>
                  <a:fillRect l="-1663" r="-713" b="-19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2096056" y="2870802"/>
            <a:ext cx="1569660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二次探索法：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08669" y="3390129"/>
                <a:ext cx="2499402" cy="876074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ASL</a:t>
                </a:r>
                <a:r>
                  <a:rPr lang="zh-CN" altLang="en-US" baseline="-25000" dirty="0"/>
                  <a:t>成功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ASL</a:t>
                </a:r>
                <a:r>
                  <a:rPr lang="zh-CN" altLang="en-US" baseline="-25000" dirty="0"/>
                  <a:t>失败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669" y="3390129"/>
                <a:ext cx="2499402" cy="876074"/>
              </a:xfrm>
              <a:prstGeom prst="rect">
                <a:avLst/>
              </a:prstGeom>
              <a:blipFill>
                <a:blip r:embed="rId4"/>
                <a:stretch>
                  <a:fillRect l="-1942" r="-728" b="-205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5450613" y="1203598"/>
            <a:ext cx="1611339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链接地址法：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450366" y="1768985"/>
                <a:ext cx="2055114" cy="7384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ASL</a:t>
                </a:r>
                <a:r>
                  <a:rPr lang="zh-CN" altLang="en-US" baseline="-25000" dirty="0"/>
                  <a:t>成功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)</a:t>
                </a:r>
              </a:p>
              <a:p>
                <a:r>
                  <a:rPr lang="en-US" altLang="zh-CN" dirty="0"/>
                  <a:t>ASL</a:t>
                </a:r>
                <a:r>
                  <a:rPr lang="zh-CN" altLang="en-US" baseline="-25000" dirty="0"/>
                  <a:t>失败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366" y="1768985"/>
                <a:ext cx="2055114" cy="738472"/>
              </a:xfrm>
              <a:prstGeom prst="rect">
                <a:avLst/>
              </a:prstGeom>
              <a:blipFill>
                <a:blip r:embed="rId5"/>
                <a:stretch>
                  <a:fillRect l="-2065" b="-113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941907" y="4436960"/>
                <a:ext cx="7936019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称为哈希表的装填因子，即：哈希表中填入的关键字个数与哈希表长之比。</a:t>
                </a: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907" y="4436960"/>
                <a:ext cx="7936019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999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  <p:bldP spid="17" grpId="0" animBg="1"/>
      <p:bldP spid="19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44216" cy="147770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378671" y="106717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9816" y="577627"/>
            <a:ext cx="7149714" cy="11726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设关键字序列</a:t>
            </a:r>
            <a:r>
              <a:rPr lang="en-US" altLang="zh-CN" dirty="0">
                <a:solidFill>
                  <a:srgbClr val="0070C0"/>
                </a:solidFill>
              </a:rPr>
              <a:t>{19, 14, 23, 01, 68, 20, 84, 27, 55, 11, 10, 79}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        哈希函数</a:t>
            </a:r>
            <a:r>
              <a:rPr lang="en-US" altLang="zh-CN" dirty="0">
                <a:solidFill>
                  <a:srgbClr val="C00000"/>
                </a:solidFill>
              </a:rPr>
              <a:t>H(key) = key MOD 13</a:t>
            </a:r>
            <a:r>
              <a:rPr lang="zh-CN" altLang="en-US" dirty="0"/>
              <a:t>，哈希表长</a:t>
            </a:r>
            <a:r>
              <a:rPr lang="en-US" altLang="zh-CN" dirty="0"/>
              <a:t>16</a:t>
            </a:r>
            <a:r>
              <a:rPr lang="zh-CN" altLang="en-US" dirty="0"/>
              <a:t>，并采用线性探测法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        处理冲突，构造哈希表，并计算其平均查找长度</a:t>
            </a:r>
            <a:r>
              <a:rPr lang="en-US" altLang="zh-CN" dirty="0"/>
              <a:t>ASL</a:t>
            </a:r>
            <a:r>
              <a:rPr lang="zh-CN" altLang="en-US" dirty="0"/>
              <a:t>。</a:t>
            </a:r>
          </a:p>
        </p:txBody>
      </p:sp>
      <p:sp>
        <p:nvSpPr>
          <p:cNvPr id="7" name="矩形 6"/>
          <p:cNvSpPr/>
          <p:nvPr/>
        </p:nvSpPr>
        <p:spPr>
          <a:xfrm>
            <a:off x="1218749" y="1824971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dirty="0"/>
              <a:t>构造哈希表如下：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57762" y="2322842"/>
            <a:ext cx="42484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19, 14, 23, 01, 68, 20, 84, 27, 55, 11, 10, 79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039671" y="2303470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key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575085" y="2871429"/>
            <a:ext cx="424847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06, 01, 10, 01, 03, 07, 06, 01, 03, 11, 10, 01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740697" y="2871429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H(key)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83799"/>
              </p:ext>
            </p:extLst>
          </p:nvPr>
        </p:nvGraphicFramePr>
        <p:xfrm>
          <a:off x="1593716" y="359392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151465483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1011555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062205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390348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6317499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694899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330293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013832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134526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674608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9429352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4682144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620061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2369354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9612953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80404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276297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1538039" y="3985749"/>
            <a:ext cx="6293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0      1    2     3     4     5     6     7     8     9   10   11   12  13   14   15</a:t>
            </a:r>
            <a:endParaRPr lang="zh-CN" altLang="en-US" dirty="0"/>
          </a:p>
        </p:txBody>
      </p:sp>
      <p:sp>
        <p:nvSpPr>
          <p:cNvPr id="25" name="下箭头 24"/>
          <p:cNvSpPr/>
          <p:nvPr/>
        </p:nvSpPr>
        <p:spPr>
          <a:xfrm flipV="1">
            <a:off x="2745844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flipV="1">
            <a:off x="4006033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838678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19</a:t>
            </a:r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 flipV="1">
            <a:off x="3033876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 flipV="1">
            <a:off x="2123840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956485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14</a:t>
            </a:r>
            <a:endParaRPr lang="zh-CN" altLang="en-US" dirty="0"/>
          </a:p>
        </p:txBody>
      </p:sp>
      <p:sp>
        <p:nvSpPr>
          <p:cNvPr id="31" name="下箭头 30"/>
          <p:cNvSpPr/>
          <p:nvPr/>
        </p:nvSpPr>
        <p:spPr>
          <a:xfrm flipV="1">
            <a:off x="3393916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flipV="1">
            <a:off x="5599151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5379214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23</a:t>
            </a:r>
            <a:endParaRPr lang="zh-CN" altLang="en-US" dirty="0"/>
          </a:p>
        </p:txBody>
      </p:sp>
      <p:sp>
        <p:nvSpPr>
          <p:cNvPr id="34" name="下箭头 33"/>
          <p:cNvSpPr/>
          <p:nvPr/>
        </p:nvSpPr>
        <p:spPr>
          <a:xfrm flipV="1">
            <a:off x="3763871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下箭头 34"/>
          <p:cNvSpPr/>
          <p:nvPr/>
        </p:nvSpPr>
        <p:spPr>
          <a:xfrm flipV="1">
            <a:off x="2123840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下箭头 35"/>
          <p:cNvSpPr/>
          <p:nvPr/>
        </p:nvSpPr>
        <p:spPr>
          <a:xfrm flipV="1">
            <a:off x="2465449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2335052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01</a:t>
            </a:r>
            <a:endParaRPr lang="zh-CN" altLang="en-US" dirty="0"/>
          </a:p>
        </p:txBody>
      </p:sp>
      <p:sp>
        <p:nvSpPr>
          <p:cNvPr id="38" name="下箭头 37"/>
          <p:cNvSpPr/>
          <p:nvPr/>
        </p:nvSpPr>
        <p:spPr>
          <a:xfrm flipV="1">
            <a:off x="4104173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下箭头 38"/>
          <p:cNvSpPr/>
          <p:nvPr/>
        </p:nvSpPr>
        <p:spPr>
          <a:xfrm flipV="1">
            <a:off x="2846100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713619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68</a:t>
            </a:r>
            <a:endParaRPr lang="zh-CN" altLang="en-US" dirty="0"/>
          </a:p>
        </p:txBody>
      </p:sp>
      <p:sp>
        <p:nvSpPr>
          <p:cNvPr id="41" name="下箭头 40"/>
          <p:cNvSpPr/>
          <p:nvPr/>
        </p:nvSpPr>
        <p:spPr>
          <a:xfrm flipV="1">
            <a:off x="4434725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下箭头 41"/>
          <p:cNvSpPr/>
          <p:nvPr/>
        </p:nvSpPr>
        <p:spPr>
          <a:xfrm flipV="1">
            <a:off x="4447284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4254155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20</a:t>
            </a:r>
            <a:endParaRPr lang="zh-CN" altLang="en-US" dirty="0"/>
          </a:p>
        </p:txBody>
      </p:sp>
      <p:sp>
        <p:nvSpPr>
          <p:cNvPr id="44" name="下箭头 43"/>
          <p:cNvSpPr/>
          <p:nvPr/>
        </p:nvSpPr>
        <p:spPr>
          <a:xfrm flipV="1">
            <a:off x="4775027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下箭头 44"/>
          <p:cNvSpPr/>
          <p:nvPr/>
        </p:nvSpPr>
        <p:spPr>
          <a:xfrm flipV="1">
            <a:off x="4011860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下箭头 45"/>
          <p:cNvSpPr/>
          <p:nvPr/>
        </p:nvSpPr>
        <p:spPr>
          <a:xfrm flipV="1">
            <a:off x="4432784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下箭头 46"/>
          <p:cNvSpPr/>
          <p:nvPr/>
        </p:nvSpPr>
        <p:spPr>
          <a:xfrm flipV="1">
            <a:off x="4853708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4640150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84</a:t>
            </a:r>
            <a:endParaRPr lang="zh-CN" altLang="en-US" dirty="0"/>
          </a:p>
        </p:txBody>
      </p:sp>
      <p:sp>
        <p:nvSpPr>
          <p:cNvPr id="49" name="下箭头 48"/>
          <p:cNvSpPr/>
          <p:nvPr/>
        </p:nvSpPr>
        <p:spPr>
          <a:xfrm flipV="1">
            <a:off x="5105579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下箭头 49"/>
          <p:cNvSpPr/>
          <p:nvPr/>
        </p:nvSpPr>
        <p:spPr>
          <a:xfrm flipV="1">
            <a:off x="2129984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下箭头 51"/>
          <p:cNvSpPr/>
          <p:nvPr/>
        </p:nvSpPr>
        <p:spPr>
          <a:xfrm flipV="1">
            <a:off x="2466501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下箭头 52"/>
          <p:cNvSpPr/>
          <p:nvPr/>
        </p:nvSpPr>
        <p:spPr>
          <a:xfrm flipV="1">
            <a:off x="2845048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下箭头 53"/>
          <p:cNvSpPr/>
          <p:nvPr/>
        </p:nvSpPr>
        <p:spPr>
          <a:xfrm flipV="1">
            <a:off x="3251472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109034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27</a:t>
            </a:r>
            <a:endParaRPr lang="zh-CN" altLang="en-US" dirty="0"/>
          </a:p>
        </p:txBody>
      </p:sp>
      <p:sp>
        <p:nvSpPr>
          <p:cNvPr id="56" name="下箭头 55"/>
          <p:cNvSpPr/>
          <p:nvPr/>
        </p:nvSpPr>
        <p:spPr>
          <a:xfrm flipV="1">
            <a:off x="5449498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下箭头 56"/>
          <p:cNvSpPr/>
          <p:nvPr/>
        </p:nvSpPr>
        <p:spPr>
          <a:xfrm flipV="1">
            <a:off x="2859548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下箭头 57"/>
          <p:cNvSpPr/>
          <p:nvPr/>
        </p:nvSpPr>
        <p:spPr>
          <a:xfrm flipV="1">
            <a:off x="3260590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下箭头 58"/>
          <p:cNvSpPr/>
          <p:nvPr/>
        </p:nvSpPr>
        <p:spPr>
          <a:xfrm flipV="1">
            <a:off x="3638693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477187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55</a:t>
            </a:r>
            <a:endParaRPr lang="zh-CN" altLang="en-US" dirty="0"/>
          </a:p>
        </p:txBody>
      </p:sp>
      <p:sp>
        <p:nvSpPr>
          <p:cNvPr id="61" name="下箭头 60"/>
          <p:cNvSpPr/>
          <p:nvPr/>
        </p:nvSpPr>
        <p:spPr>
          <a:xfrm flipV="1">
            <a:off x="5819453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下箭头 61"/>
          <p:cNvSpPr/>
          <p:nvPr/>
        </p:nvSpPr>
        <p:spPr>
          <a:xfrm flipV="1">
            <a:off x="5987774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5782285" y="3618425"/>
            <a:ext cx="406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11</a:t>
            </a:r>
            <a:endParaRPr lang="zh-CN" altLang="en-US" dirty="0"/>
          </a:p>
        </p:txBody>
      </p:sp>
      <p:sp>
        <p:nvSpPr>
          <p:cNvPr id="64" name="下箭头 63"/>
          <p:cNvSpPr/>
          <p:nvPr/>
        </p:nvSpPr>
        <p:spPr>
          <a:xfrm flipV="1">
            <a:off x="6174815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下箭头 64"/>
          <p:cNvSpPr/>
          <p:nvPr/>
        </p:nvSpPr>
        <p:spPr>
          <a:xfrm flipV="1">
            <a:off x="5603504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下箭头 65"/>
          <p:cNvSpPr/>
          <p:nvPr/>
        </p:nvSpPr>
        <p:spPr>
          <a:xfrm flipV="1">
            <a:off x="5987774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下箭头 66"/>
          <p:cNvSpPr/>
          <p:nvPr/>
        </p:nvSpPr>
        <p:spPr>
          <a:xfrm flipV="1">
            <a:off x="6377271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6144616" y="361842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10</a:t>
            </a:r>
            <a:endParaRPr lang="zh-CN" altLang="en-US" dirty="0"/>
          </a:p>
        </p:txBody>
      </p:sp>
      <p:sp>
        <p:nvSpPr>
          <p:cNvPr id="69" name="下箭头 68"/>
          <p:cNvSpPr/>
          <p:nvPr/>
        </p:nvSpPr>
        <p:spPr>
          <a:xfrm flipV="1">
            <a:off x="6484176" y="3306781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下箭头 69"/>
          <p:cNvSpPr/>
          <p:nvPr/>
        </p:nvSpPr>
        <p:spPr>
          <a:xfrm flipV="1">
            <a:off x="6394198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下箭头 70"/>
          <p:cNvSpPr/>
          <p:nvPr/>
        </p:nvSpPr>
        <p:spPr>
          <a:xfrm flipV="1">
            <a:off x="6748154" y="4330849"/>
            <a:ext cx="130600" cy="21101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5000387" y="35946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79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189140" y="4330849"/>
            <a:ext cx="5324077" cy="369332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ASL</a:t>
            </a:r>
            <a:r>
              <a:rPr lang="zh-CN" altLang="en-US" baseline="-25000" dirty="0"/>
              <a:t>成功 </a:t>
            </a:r>
            <a:r>
              <a:rPr lang="en-US" altLang="zh-CN" dirty="0"/>
              <a:t>= (1+1+1+2+1+1+3+4+3+1+3+9)/12=30/12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5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4" fill="hold">
                      <p:stCondLst>
                        <p:cond delay="indefinite"/>
                      </p:stCondLst>
                      <p:childTnLst>
                        <p:par>
                          <p:cTn id="335" fill="hold">
                            <p:stCondLst>
                              <p:cond delay="0"/>
                            </p:stCondLst>
                            <p:childTnLst>
                              <p:par>
                                <p:cTn id="3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500"/>
                            </p:stCondLst>
                            <p:childTnLst>
                              <p:par>
                                <p:cTn id="3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21" grpId="0" animBg="1"/>
      <p:bldP spid="22" grpId="0"/>
      <p:bldP spid="23" grpId="0"/>
      <p:bldP spid="25" grpId="0" animBg="1"/>
      <p:bldP spid="25" grpId="1" animBg="1"/>
      <p:bldP spid="26" grpId="0" animBg="1"/>
      <p:bldP spid="26" grpId="1" animBg="1"/>
      <p:bldP spid="27" grpId="0"/>
      <p:bldP spid="28" grpId="0" animBg="1"/>
      <p:bldP spid="28" grpId="1" animBg="1"/>
      <p:bldP spid="29" grpId="0" animBg="1"/>
      <p:bldP spid="29" grpId="1" animBg="1"/>
      <p:bldP spid="30" grpId="0"/>
      <p:bldP spid="31" grpId="0" animBg="1"/>
      <p:bldP spid="31" grpId="1" animBg="1"/>
      <p:bldP spid="32" grpId="0" animBg="1"/>
      <p:bldP spid="32" grpId="1" animBg="1"/>
      <p:bldP spid="33" grpId="0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8" grpId="0" animBg="1"/>
      <p:bldP spid="38" grpId="1" animBg="1"/>
      <p:bldP spid="39" grpId="0" animBg="1"/>
      <p:bldP spid="39" grpId="1" animBg="1"/>
      <p:bldP spid="40" grpId="0"/>
      <p:bldP spid="41" grpId="0" animBg="1"/>
      <p:bldP spid="41" grpId="1" animBg="1"/>
      <p:bldP spid="42" grpId="0" animBg="1"/>
      <p:bldP spid="42" grpId="1" animBg="1"/>
      <p:bldP spid="43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/>
      <p:bldP spid="61" grpId="0" animBg="1"/>
      <p:bldP spid="61" grpId="1" animBg="1"/>
      <p:bldP spid="62" grpId="0" animBg="1"/>
      <p:bldP spid="62" grpId="1" animBg="1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/>
      <p:bldP spid="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609515" y="261402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7158" y="705584"/>
            <a:ext cx="720080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一个哈希函数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H(k)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的作用是计算关键字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对应的数据元素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的存储地址。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23800" y="1247220"/>
            <a:ext cx="1440160" cy="369332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关键字序列：</a:t>
            </a:r>
          </a:p>
        </p:txBody>
      </p:sp>
      <p:sp>
        <p:nvSpPr>
          <p:cNvPr id="3" name="矩形 2"/>
          <p:cNvSpPr/>
          <p:nvPr/>
        </p:nvSpPr>
        <p:spPr>
          <a:xfrm>
            <a:off x="3620698" y="1247220"/>
            <a:ext cx="3026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key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key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… , key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…, key</a:t>
            </a:r>
            <a:r>
              <a:rPr lang="en-US" altLang="zh-CN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3800" y="1762512"/>
            <a:ext cx="1440160" cy="369332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哈希函数：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4000" y="1762512"/>
            <a:ext cx="620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H(k)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31580" y="2277804"/>
            <a:ext cx="1432380" cy="369332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7" name="Group 29">
            <a:extLst>
              <a:ext uri="{FF2B5EF4-FFF2-40B4-BE49-F238E27FC236}">
                <a16:creationId xmlns:a16="http://schemas.microsoft.com/office/drawing/2014/main" id="{659EBE4A-DB37-4A69-ACAD-FC125D0AF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50304"/>
              </p:ext>
            </p:extLst>
          </p:nvPr>
        </p:nvGraphicFramePr>
        <p:xfrm>
          <a:off x="3701621" y="2277804"/>
          <a:ext cx="3703643" cy="376955"/>
        </p:xfrm>
        <a:graphic>
          <a:graphicData uri="http://schemas.openxmlformats.org/drawingml/2006/table">
            <a:tbl>
              <a:tblPr/>
              <a:tblGrid>
                <a:gridCol w="41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50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1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6083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  <a:endParaRPr kumimoji="1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53">
            <a:extLst>
              <a:ext uri="{FF2B5EF4-FFF2-40B4-BE49-F238E27FC236}">
                <a16:creationId xmlns:a16="http://schemas.microsoft.com/office/drawing/2014/main" id="{E8970103-78D1-4F7B-9E81-0643A0860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2982" y="2586885"/>
            <a:ext cx="3910163" cy="380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       1         .....        h            …           m-1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496208" y="710417"/>
            <a:ext cx="1296144" cy="390843"/>
            <a:chOff x="5436096" y="1383915"/>
            <a:chExt cx="1296144" cy="390843"/>
          </a:xfrm>
        </p:grpSpPr>
        <p:sp>
          <p:nvSpPr>
            <p:cNvPr id="5" name="云形标注 4"/>
            <p:cNvSpPr/>
            <p:nvPr/>
          </p:nvSpPr>
          <p:spPr>
            <a:xfrm>
              <a:off x="5436096" y="1383915"/>
              <a:ext cx="1296144" cy="390843"/>
            </a:xfrm>
            <a:prstGeom prst="cloudCallout">
              <a:avLst>
                <a:gd name="adj1" fmla="val -59684"/>
                <a:gd name="adj2" fmla="val 123982"/>
              </a:avLst>
            </a:pr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5581466" y="1410059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存储过程</a:t>
              </a:r>
              <a:endParaRPr lang="zh-CN" altLang="en-US" sz="1600" dirty="0"/>
            </a:p>
          </p:txBody>
        </p:sp>
      </p:grpSp>
      <p:cxnSp>
        <p:nvCxnSpPr>
          <p:cNvPr id="21" name="直接箭头连接符 20"/>
          <p:cNvCxnSpPr/>
          <p:nvPr/>
        </p:nvCxnSpPr>
        <p:spPr>
          <a:xfrm>
            <a:off x="5352192" y="1572644"/>
            <a:ext cx="0" cy="20969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009776" y="1762512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key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>
            <a:stCxn id="22" idx="3"/>
          </p:cNvCxnSpPr>
          <p:nvPr/>
        </p:nvCxnSpPr>
        <p:spPr>
          <a:xfrm>
            <a:off x="5891749" y="1947178"/>
            <a:ext cx="2525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6144279" y="175393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endParaRPr lang="zh-CN" altLang="en-US" dirty="0"/>
          </a:p>
        </p:txBody>
      </p:sp>
      <p:sp>
        <p:nvSpPr>
          <p:cNvPr id="26" name="任意多边形 25"/>
          <p:cNvSpPr/>
          <p:nvPr/>
        </p:nvSpPr>
        <p:spPr>
          <a:xfrm>
            <a:off x="5707845" y="2101674"/>
            <a:ext cx="574024" cy="1003004"/>
          </a:xfrm>
          <a:custGeom>
            <a:avLst/>
            <a:gdLst>
              <a:gd name="connsiteX0" fmla="*/ 574024 w 574024"/>
              <a:gd name="connsiteY0" fmla="*/ 0 h 1003004"/>
              <a:gd name="connsiteX1" fmla="*/ 548446 w 574024"/>
              <a:gd name="connsiteY1" fmla="*/ 639441 h 1003004"/>
              <a:gd name="connsiteX2" fmla="*/ 452530 w 574024"/>
              <a:gd name="connsiteY2" fmla="*/ 888822 h 1003004"/>
              <a:gd name="connsiteX3" fmla="*/ 273487 w 574024"/>
              <a:gd name="connsiteY3" fmla="*/ 997527 h 1003004"/>
              <a:gd name="connsiteX4" fmla="*/ 139204 w 574024"/>
              <a:gd name="connsiteY4" fmla="*/ 971950 h 1003004"/>
              <a:gd name="connsiteX5" fmla="*/ 56077 w 574024"/>
              <a:gd name="connsiteY5" fmla="*/ 844062 h 1003004"/>
              <a:gd name="connsiteX6" fmla="*/ 4922 w 574024"/>
              <a:gd name="connsiteY6" fmla="*/ 696990 h 1003004"/>
              <a:gd name="connsiteX7" fmla="*/ 4922 w 574024"/>
              <a:gd name="connsiteY7" fmla="*/ 645835 h 100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4024" h="1003004">
                <a:moveTo>
                  <a:pt x="574024" y="0"/>
                </a:moveTo>
                <a:cubicBezTo>
                  <a:pt x="571359" y="245652"/>
                  <a:pt x="568695" y="491304"/>
                  <a:pt x="548446" y="639441"/>
                </a:cubicBezTo>
                <a:cubicBezTo>
                  <a:pt x="528197" y="787578"/>
                  <a:pt x="498356" y="829141"/>
                  <a:pt x="452530" y="888822"/>
                </a:cubicBezTo>
                <a:cubicBezTo>
                  <a:pt x="406704" y="948503"/>
                  <a:pt x="325708" y="983672"/>
                  <a:pt x="273487" y="997527"/>
                </a:cubicBezTo>
                <a:cubicBezTo>
                  <a:pt x="221266" y="1011382"/>
                  <a:pt x="175439" y="997528"/>
                  <a:pt x="139204" y="971950"/>
                </a:cubicBezTo>
                <a:cubicBezTo>
                  <a:pt x="102969" y="946373"/>
                  <a:pt x="78457" y="889889"/>
                  <a:pt x="56077" y="844062"/>
                </a:cubicBezTo>
                <a:cubicBezTo>
                  <a:pt x="33697" y="798235"/>
                  <a:pt x="13448" y="730028"/>
                  <a:pt x="4922" y="696990"/>
                </a:cubicBezTo>
                <a:cubicBezTo>
                  <a:pt x="-3604" y="663952"/>
                  <a:pt x="659" y="654893"/>
                  <a:pt x="4922" y="645835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>
            <a:off x="5496208" y="2040777"/>
            <a:ext cx="0" cy="20969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72756" y="225744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key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5719831" y="3502337"/>
            <a:ext cx="1296144" cy="390843"/>
            <a:chOff x="5436096" y="1383915"/>
            <a:chExt cx="1296144" cy="390843"/>
          </a:xfrm>
        </p:grpSpPr>
        <p:sp>
          <p:nvSpPr>
            <p:cNvPr id="31" name="云形标注 30"/>
            <p:cNvSpPr/>
            <p:nvPr/>
          </p:nvSpPr>
          <p:spPr>
            <a:xfrm>
              <a:off x="5436096" y="1383915"/>
              <a:ext cx="1296144" cy="390843"/>
            </a:xfrm>
            <a:prstGeom prst="cloudCallout">
              <a:avLst>
                <a:gd name="adj1" fmla="val -122590"/>
                <a:gd name="adj2" fmla="val 121266"/>
              </a:avLst>
            </a:pr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5581466" y="1410059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查找过程</a:t>
              </a:r>
              <a:endParaRPr lang="zh-CN" altLang="en-US" sz="1600" dirty="0"/>
            </a:p>
          </p:txBody>
        </p:sp>
      </p:grpSp>
      <p:sp>
        <p:nvSpPr>
          <p:cNvPr id="33" name="矩形 32"/>
          <p:cNvSpPr/>
          <p:nvPr/>
        </p:nvSpPr>
        <p:spPr>
          <a:xfrm>
            <a:off x="4211960" y="4150931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key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051661" y="3495526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/>
          <p:cNvCxnSpPr>
            <a:endCxn id="34" idx="2"/>
          </p:cNvCxnSpPr>
          <p:nvPr/>
        </p:nvCxnSpPr>
        <p:spPr>
          <a:xfrm flipV="1">
            <a:off x="4471006" y="3864858"/>
            <a:ext cx="1" cy="31292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>
            <a:off x="4869833" y="3697287"/>
            <a:ext cx="2525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122363" y="350404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endParaRPr lang="zh-CN" altLang="en-US" dirty="0"/>
          </a:p>
        </p:txBody>
      </p:sp>
      <p:sp>
        <p:nvSpPr>
          <p:cNvPr id="40" name="任意多边形 39"/>
          <p:cNvSpPr/>
          <p:nvPr/>
        </p:nvSpPr>
        <p:spPr>
          <a:xfrm>
            <a:off x="5256046" y="2915336"/>
            <a:ext cx="332509" cy="626651"/>
          </a:xfrm>
          <a:custGeom>
            <a:avLst/>
            <a:gdLst>
              <a:gd name="connsiteX0" fmla="*/ 0 w 332509"/>
              <a:gd name="connsiteY0" fmla="*/ 626651 h 626651"/>
              <a:gd name="connsiteX1" fmla="*/ 249382 w 332509"/>
              <a:gd name="connsiteY1" fmla="*/ 492369 h 626651"/>
              <a:gd name="connsiteX2" fmla="*/ 332509 w 332509"/>
              <a:gd name="connsiteY2" fmla="*/ 0 h 626651"/>
              <a:gd name="connsiteX3" fmla="*/ 332509 w 332509"/>
              <a:gd name="connsiteY3" fmla="*/ 0 h 626651"/>
              <a:gd name="connsiteX4" fmla="*/ 332509 w 332509"/>
              <a:gd name="connsiteY4" fmla="*/ 0 h 626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509" h="626651">
                <a:moveTo>
                  <a:pt x="0" y="626651"/>
                </a:moveTo>
                <a:cubicBezTo>
                  <a:pt x="96982" y="611731"/>
                  <a:pt x="193964" y="596811"/>
                  <a:pt x="249382" y="492369"/>
                </a:cubicBezTo>
                <a:cubicBezTo>
                  <a:pt x="304800" y="387927"/>
                  <a:pt x="332509" y="0"/>
                  <a:pt x="332509" y="0"/>
                </a:cubicBezTo>
                <a:lnTo>
                  <a:pt x="332509" y="0"/>
                </a:lnTo>
                <a:lnTo>
                  <a:pt x="332509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4482323" y="2627587"/>
            <a:ext cx="920795" cy="946372"/>
          </a:xfrm>
          <a:custGeom>
            <a:avLst/>
            <a:gdLst>
              <a:gd name="connsiteX0" fmla="*/ 920795 w 920795"/>
              <a:gd name="connsiteY0" fmla="*/ 0 h 946372"/>
              <a:gd name="connsiteX1" fmla="*/ 505158 w 920795"/>
              <a:gd name="connsiteY1" fmla="*/ 172649 h 946372"/>
              <a:gd name="connsiteX2" fmla="*/ 140677 w 920795"/>
              <a:gd name="connsiteY2" fmla="*/ 543525 h 946372"/>
              <a:gd name="connsiteX3" fmla="*/ 0 w 920795"/>
              <a:gd name="connsiteY3" fmla="*/ 946372 h 946372"/>
              <a:gd name="connsiteX4" fmla="*/ 0 w 920795"/>
              <a:gd name="connsiteY4" fmla="*/ 946372 h 94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0795" h="946372">
                <a:moveTo>
                  <a:pt x="920795" y="0"/>
                </a:moveTo>
                <a:cubicBezTo>
                  <a:pt x="777986" y="41031"/>
                  <a:pt x="635178" y="82062"/>
                  <a:pt x="505158" y="172649"/>
                </a:cubicBezTo>
                <a:cubicBezTo>
                  <a:pt x="375138" y="263236"/>
                  <a:pt x="224870" y="414571"/>
                  <a:pt x="140677" y="543525"/>
                </a:cubicBezTo>
                <a:cubicBezTo>
                  <a:pt x="56484" y="672479"/>
                  <a:pt x="0" y="946372"/>
                  <a:pt x="0" y="946372"/>
                </a:cubicBezTo>
                <a:lnTo>
                  <a:pt x="0" y="946372"/>
                </a:ln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368954" y="2993810"/>
            <a:ext cx="3415064" cy="137268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这种不依赖于“比较”运算，而是依靠算数“计算”的查找方法，在理想状况下，最坏时间复杂性可以达到常量级，即</a:t>
            </a:r>
            <a:r>
              <a:rPr lang="en-US" altLang="zh-CN" sz="1600" dirty="0" err="1">
                <a:cs typeface="+mn-ea"/>
                <a:sym typeface="+mn-lt"/>
              </a:rPr>
              <a:t>T</a:t>
            </a:r>
            <a:r>
              <a:rPr lang="en-US" altLang="zh-CN" sz="1600" baseline="-25000" dirty="0" err="1">
                <a:cs typeface="+mn-ea"/>
                <a:sym typeface="+mn-lt"/>
              </a:rPr>
              <a:t>worst</a:t>
            </a:r>
            <a:r>
              <a:rPr lang="en-US" altLang="zh-CN" sz="1600" dirty="0">
                <a:cs typeface="+mn-ea"/>
                <a:sym typeface="+mn-lt"/>
              </a:rPr>
              <a:t>(n) = O(1)</a:t>
            </a:r>
            <a:r>
              <a:rPr lang="zh-CN" altLang="en-US" sz="1600" dirty="0">
                <a:cs typeface="+mn-ea"/>
                <a:sym typeface="+mn-lt"/>
              </a:rPr>
              <a:t>。</a:t>
            </a:r>
            <a:endParaRPr lang="zh-CN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91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8" grpId="0" animBg="1"/>
      <p:bldP spid="3" grpId="0"/>
      <p:bldP spid="11" grpId="0" animBg="1"/>
      <p:bldP spid="4" grpId="0"/>
      <p:bldP spid="15" grpId="0" animBg="1"/>
      <p:bldP spid="19" grpId="0"/>
      <p:bldP spid="22" grpId="0"/>
      <p:bldP spid="25" grpId="0"/>
      <p:bldP spid="26" grpId="0" animBg="1"/>
      <p:bldP spid="29" grpId="0"/>
      <p:bldP spid="33" grpId="0"/>
      <p:bldP spid="34" grpId="0"/>
      <p:bldP spid="39" grpId="0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609515" y="261402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720" y="71469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如何考虑关键字的分布特点构造一个哈希函数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如何解决冲突情况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2994071" y="2181717"/>
            <a:ext cx="3456384" cy="864096"/>
            <a:chOff x="3006683" y="2283718"/>
            <a:chExt cx="3456384" cy="864096"/>
          </a:xfrm>
        </p:grpSpPr>
        <p:sp>
          <p:nvSpPr>
            <p:cNvPr id="9" name="云形标注 8"/>
            <p:cNvSpPr/>
            <p:nvPr/>
          </p:nvSpPr>
          <p:spPr>
            <a:xfrm>
              <a:off x="3006683" y="2283718"/>
              <a:ext cx="3456384" cy="864096"/>
            </a:xfrm>
            <a:prstGeom prst="cloudCallout">
              <a:avLst>
                <a:gd name="adj1" fmla="val -43630"/>
                <a:gd name="adj2" fmla="val -113119"/>
              </a:avLst>
            </a:pr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308843" y="2365157"/>
              <a:ext cx="2852063" cy="7325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根据哈希函数，不同的关键字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可能得到相同的哈希地址</a:t>
              </a:r>
              <a:endParaRPr lang="zh-CN" altLang="en-US" sz="16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915816" y="1712798"/>
            <a:ext cx="1088888" cy="1055916"/>
            <a:chOff x="800508" y="2786297"/>
            <a:chExt cx="1088888" cy="1055916"/>
          </a:xfrm>
        </p:grpSpPr>
        <p:sp>
          <p:nvSpPr>
            <p:cNvPr id="20" name="椭圆 19"/>
            <p:cNvSpPr/>
            <p:nvPr/>
          </p:nvSpPr>
          <p:spPr>
            <a:xfrm>
              <a:off x="800508" y="2786297"/>
              <a:ext cx="1080120" cy="1055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/>
                <p:cNvSpPr/>
                <p:nvPr/>
              </p:nvSpPr>
              <p:spPr>
                <a:xfrm>
                  <a:off x="800508" y="3054874"/>
                  <a:ext cx="108888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关键字集</a:t>
                  </a:r>
                  <a:endPara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≈</m:t>
                        </m:r>
                        <m:sSup>
                          <m:sSupPr>
                            <m:ctrlP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10</m:t>
                            </m:r>
                          </m:sup>
                        </m:sSup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08" y="3054874"/>
                  <a:ext cx="1088888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793" t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/>
          <p:cNvGrpSpPr/>
          <p:nvPr/>
        </p:nvGrpSpPr>
        <p:grpSpPr>
          <a:xfrm>
            <a:off x="5343181" y="1800089"/>
            <a:ext cx="944330" cy="905299"/>
            <a:chOff x="856684" y="2897584"/>
            <a:chExt cx="944330" cy="905299"/>
          </a:xfrm>
        </p:grpSpPr>
        <p:sp>
          <p:nvSpPr>
            <p:cNvPr id="45" name="椭圆 44"/>
            <p:cNvSpPr/>
            <p:nvPr/>
          </p:nvSpPr>
          <p:spPr>
            <a:xfrm>
              <a:off x="856684" y="2897584"/>
              <a:ext cx="926050" cy="9052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880121" y="3034861"/>
                  <a:ext cx="92089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地址集</a:t>
                  </a:r>
                  <a:endParaRPr lang="en-US" altLang="zh-CN" sz="16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≈</m:t>
                        </m:r>
                        <m: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3</m:t>
                        </m:r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  <m: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亿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121" y="3034861"/>
                  <a:ext cx="920893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3311" t="-3125"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直接箭头连接符 36"/>
          <p:cNvCxnSpPr/>
          <p:nvPr/>
        </p:nvCxnSpPr>
        <p:spPr>
          <a:xfrm>
            <a:off x="3995936" y="2240756"/>
            <a:ext cx="1347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4272016" y="189119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哈希函数</a:t>
            </a:r>
            <a:endParaRPr lang="zh-CN" altLang="en-US" sz="1600" dirty="0"/>
          </a:p>
        </p:txBody>
      </p:sp>
      <p:sp>
        <p:nvSpPr>
          <p:cNvPr id="48" name="矩形 47"/>
          <p:cNvSpPr/>
          <p:nvPr/>
        </p:nvSpPr>
        <p:spPr>
          <a:xfrm>
            <a:off x="1758645" y="2960638"/>
            <a:ext cx="738535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其定义域要考虑到理论上可能出现的所有关键字。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哈希表要考虑存储空间的有效利用和可行性，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哈希函数的值域取决于实际上出现关键字的数量，即实际取值范围。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通常，关键字的理论取值范围远远大于实际取值范围。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123728" y="3183240"/>
            <a:ext cx="4968552" cy="81253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设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和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为</a:t>
            </a:r>
            <a:r>
              <a:rPr lang="zh-CN" altLang="zh-CN" noProof="1">
                <a:solidFill>
                  <a:srgbClr val="000000"/>
                </a:solidFill>
                <a:cs typeface="+mn-ea"/>
                <a:sym typeface="+mn-lt"/>
              </a:rPr>
              <a:t>关键字</a:t>
            </a:r>
            <a:r>
              <a:rPr lang="zh-CN" altLang="en-US" noProof="1">
                <a:solidFill>
                  <a:srgbClr val="000000"/>
                </a:solidFill>
                <a:cs typeface="+mn-ea"/>
                <a:sym typeface="+mn-lt"/>
              </a:rPr>
              <a:t>，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若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1 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≠ 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H(K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) = H(K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，则称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，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为</a:t>
            </a:r>
            <a:r>
              <a:rPr lang="zh-CN" altLang="en-US" dirty="0">
                <a:solidFill>
                  <a:srgbClr val="6600CC"/>
                </a:solidFill>
                <a:cs typeface="+mn-ea"/>
                <a:sym typeface="+mn-lt"/>
              </a:rPr>
              <a:t>同义词，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2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与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  <a:cs typeface="+mn-ea"/>
                <a:sym typeface="+mn-lt"/>
              </a:rPr>
              <a:t>1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为发生了</a:t>
            </a:r>
            <a:r>
              <a:rPr lang="zh-CN" altLang="en-US" dirty="0">
                <a:solidFill>
                  <a:srgbClr val="6600CC"/>
                </a:solidFill>
                <a:cs typeface="+mn-ea"/>
                <a:sym typeface="+mn-lt"/>
              </a:rPr>
              <a:t>冲突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95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609515" y="261402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6823" y="1099661"/>
            <a:ext cx="7200800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基本原则：</a:t>
            </a:r>
          </a:p>
        </p:txBody>
      </p:sp>
      <p:sp>
        <p:nvSpPr>
          <p:cNvPr id="48" name="矩形 47"/>
          <p:cNvSpPr/>
          <p:nvPr/>
        </p:nvSpPr>
        <p:spPr>
          <a:xfrm>
            <a:off x="2915816" y="1615492"/>
            <a:ext cx="6474849" cy="2169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均匀的哈希函数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避免冲突情况即同义词的过度集中，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预期哈希查找的平均时间效率能够达到最佳。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如果对于关键字集合的每个关键字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key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，经哈希函数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H(k)</a:t>
            </a: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映射到哈希地址集合中的任何一个地址之概率是相等的，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则称哈希函数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H(key)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为均匀的哈希函数。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2660" y="658041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哈希函数的构造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539552" y="1615144"/>
            <a:ext cx="2476725" cy="2571606"/>
            <a:chOff x="365760" y="1169670"/>
            <a:chExt cx="3427380" cy="355868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34068" y="4002084"/>
            <a:ext cx="6186309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均匀的哈希函数是指每类同义词的个数相等，或大致相等。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566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609515" y="261402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cs typeface="+mn-ea"/>
                <a:sym typeface="+mn-lt"/>
              </a:rPr>
              <a:t>哈希</a:t>
            </a:r>
            <a:r>
              <a:rPr lang="en-US" altLang="zh-CN" sz="2000" b="1" dirty="0">
                <a:cs typeface="+mn-ea"/>
                <a:sym typeface="+mn-lt"/>
              </a:rPr>
              <a:t>(Hash)</a:t>
            </a:r>
            <a:r>
              <a:rPr lang="zh-CN" altLang="en-US" sz="2000" b="1" dirty="0">
                <a:cs typeface="+mn-ea"/>
                <a:sym typeface="+mn-lt"/>
              </a:rPr>
              <a:t>表和</a:t>
            </a:r>
            <a:r>
              <a:rPr lang="zh-CN" altLang="zh-CN" sz="2000" b="1" noProof="1">
                <a:cs typeface="+mn-ea"/>
                <a:sym typeface="+mn-lt"/>
              </a:rPr>
              <a:t>哈希法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9992" y="1522988"/>
            <a:ext cx="2845258" cy="369332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构造哈希函数的常见方法</a:t>
            </a:r>
          </a:p>
        </p:txBody>
      </p:sp>
      <p:sp>
        <p:nvSpPr>
          <p:cNvPr id="48" name="矩形 47"/>
          <p:cNvSpPr/>
          <p:nvPr/>
        </p:nvSpPr>
        <p:spPr>
          <a:xfrm>
            <a:off x="4139952" y="2007632"/>
            <a:ext cx="162736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平方取中法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余数法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7669" y="695151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哈希函数的构造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1226571" y="1707654"/>
            <a:ext cx="2476725" cy="2571606"/>
            <a:chOff x="365760" y="1169670"/>
            <a:chExt cx="3427380" cy="355868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6216152" y="2001308"/>
            <a:ext cx="162736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数字分析法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折叠法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6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609515" y="261402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39752" y="1025025"/>
            <a:ext cx="6242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直接定址法：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取关键字的某个线性函数值作为哈希地址。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7669" y="695151"/>
            <a:ext cx="4572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哈希函数的构造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923928" y="1620759"/>
                <a:ext cx="27574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000000"/>
                    </a:solidFill>
                    <a:cs typeface="+mn-ea"/>
                    <a:sym typeface="+mn-lt"/>
                  </a:rPr>
                  <a:t> </a:t>
                </a:r>
                <a:r>
                  <a:rPr lang="en-US" altLang="zh-CN" noProof="1">
                    <a:solidFill>
                      <a:srgbClr val="000000"/>
                    </a:solidFill>
                    <a:cs typeface="+mn-ea"/>
                    <a:sym typeface="+mn-lt"/>
                  </a:rPr>
                  <a:t>H(key) = a</a:t>
                </a:r>
                <a14:m>
                  <m:oMath xmlns:m="http://schemas.openxmlformats.org/officeDocument/2006/math">
                    <m:r>
                      <a:rPr lang="en-US" altLang="zh-CN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×</m:t>
                    </m:r>
                  </m:oMath>
                </a14:m>
                <a:r>
                  <a:rPr lang="en-US" altLang="zh-CN" noProof="1">
                    <a:solidFill>
                      <a:srgbClr val="000000"/>
                    </a:solidFill>
                    <a:cs typeface="+mn-ea"/>
                    <a:sym typeface="+mn-lt"/>
                  </a:rPr>
                  <a:t>key+b  (a</a:t>
                </a:r>
                <a14:m>
                  <m:oMath xmlns:m="http://schemas.openxmlformats.org/officeDocument/2006/math">
                    <m:r>
                      <a:rPr lang="en-US" altLang="zh-CN" b="0" i="0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i="1" noProof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≠</m:t>
                    </m:r>
                  </m:oMath>
                </a14:m>
                <a:r>
                  <a:rPr lang="en-US" altLang="zh-CN" dirty="0"/>
                  <a:t> 0)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620759"/>
                <a:ext cx="2757486" cy="369332"/>
              </a:xfrm>
              <a:prstGeom prst="rect">
                <a:avLst/>
              </a:prstGeom>
              <a:blipFill>
                <a:blip r:embed="rId3"/>
                <a:stretch>
                  <a:fillRect t="-10000" r="-88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598637" y="2129678"/>
            <a:ext cx="5724644" cy="923330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该哈希函数关键字的集合和地址集合的大小完全相同，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且不存在冲突情况，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  <a:cs typeface="+mn-ea"/>
                <a:sym typeface="+mn-lt"/>
              </a:rPr>
              <a:t>worst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(n) = O(1)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187624" y="1141733"/>
            <a:ext cx="7859844" cy="812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数字分析法：</a:t>
            </a:r>
            <a:r>
              <a:rPr lang="zh-CN" altLang="en-US" dirty="0"/>
              <a:t>对于可能出现的关键字集，事先分析这些关键字的每一位，</a:t>
            </a:r>
            <a:endParaRPr lang="en-US" altLang="zh-CN" dirty="0"/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dirty="0"/>
              <a:t>                             </a:t>
            </a:r>
            <a:r>
              <a:rPr lang="zh-CN" altLang="en-US" dirty="0"/>
              <a:t>选择其中“若干”“随机”位构成其哈希地址。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61609" y="1856895"/>
            <a:ext cx="2737715" cy="328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k</a:t>
            </a:r>
            <a:r>
              <a:rPr lang="en-US" altLang="zh-CN" b="1" baseline="-25000" dirty="0">
                <a:solidFill>
                  <a:srgbClr val="FFC000"/>
                </a:solidFill>
              </a:rPr>
              <a:t>1</a:t>
            </a:r>
            <a:r>
              <a:rPr lang="zh-CN" altLang="en-US" b="1" baseline="-25000" dirty="0">
                <a:solidFill>
                  <a:srgbClr val="FFC000"/>
                </a:solidFill>
              </a:rPr>
              <a:t>：</a:t>
            </a:r>
            <a:r>
              <a:rPr lang="en-US" altLang="zh-CN" dirty="0"/>
              <a:t>8   1   3   </a:t>
            </a:r>
            <a:r>
              <a:rPr lang="en-US" altLang="zh-CN" dirty="0">
                <a:solidFill>
                  <a:srgbClr val="00B0F0"/>
                </a:solidFill>
              </a:rPr>
              <a:t>4</a:t>
            </a:r>
            <a:r>
              <a:rPr lang="en-US" altLang="zh-CN" dirty="0"/>
              <a:t>   6   5   3   2</a:t>
            </a:r>
          </a:p>
          <a:p>
            <a:pPr lvl="0">
              <a:lnSpc>
                <a:spcPct val="120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k</a:t>
            </a:r>
            <a:r>
              <a:rPr lang="en-US" altLang="zh-CN" b="1" baseline="-25000" dirty="0">
                <a:solidFill>
                  <a:srgbClr val="FFC000"/>
                </a:solidFill>
              </a:rPr>
              <a:t>2</a:t>
            </a:r>
            <a:r>
              <a:rPr lang="zh-CN" altLang="en-US" b="1" baseline="-25000" dirty="0">
                <a:solidFill>
                  <a:srgbClr val="FFC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8   1   3   </a:t>
            </a:r>
            <a:r>
              <a:rPr lang="en-US" altLang="zh-CN" dirty="0">
                <a:solidFill>
                  <a:srgbClr val="00B0F0"/>
                </a:solidFill>
              </a:rPr>
              <a:t>7 </a:t>
            </a:r>
            <a:r>
              <a:rPr lang="en-US" altLang="zh-CN" dirty="0">
                <a:solidFill>
                  <a:srgbClr val="000000"/>
                </a:solidFill>
              </a:rPr>
              <a:t>  2   2   4   2</a:t>
            </a:r>
          </a:p>
          <a:p>
            <a:pPr lvl="0">
              <a:lnSpc>
                <a:spcPct val="120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k</a:t>
            </a:r>
            <a:r>
              <a:rPr lang="en-US" altLang="zh-CN" b="1" baseline="-25000" dirty="0">
                <a:solidFill>
                  <a:srgbClr val="FFC000"/>
                </a:solidFill>
              </a:rPr>
              <a:t>3</a:t>
            </a:r>
            <a:r>
              <a:rPr lang="zh-CN" altLang="en-US" b="1" baseline="-25000" dirty="0">
                <a:solidFill>
                  <a:srgbClr val="FFC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8   1   3   </a:t>
            </a:r>
            <a:r>
              <a:rPr lang="en-US" altLang="zh-CN" dirty="0">
                <a:solidFill>
                  <a:srgbClr val="00B0F0"/>
                </a:solidFill>
              </a:rPr>
              <a:t>8</a:t>
            </a:r>
            <a:r>
              <a:rPr lang="en-US" altLang="zh-CN" dirty="0">
                <a:solidFill>
                  <a:srgbClr val="000000"/>
                </a:solidFill>
              </a:rPr>
              <a:t>   7   4   2   2</a:t>
            </a:r>
            <a:endParaRPr lang="en-US" altLang="zh-CN" baseline="-25000" dirty="0">
              <a:solidFill>
                <a:srgbClr val="00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k</a:t>
            </a:r>
            <a:r>
              <a:rPr lang="en-US" altLang="zh-CN" b="1" baseline="-25000" dirty="0">
                <a:solidFill>
                  <a:srgbClr val="FFC000"/>
                </a:solidFill>
              </a:rPr>
              <a:t>4</a:t>
            </a:r>
            <a:r>
              <a:rPr lang="zh-CN" altLang="en-US" b="1" baseline="-25000" dirty="0">
                <a:solidFill>
                  <a:srgbClr val="FFC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8   1   3   </a:t>
            </a:r>
            <a:r>
              <a:rPr lang="en-US" altLang="zh-CN" dirty="0">
                <a:solidFill>
                  <a:srgbClr val="00B0F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   1   3   6   7 </a:t>
            </a:r>
            <a:endParaRPr lang="en-US" altLang="zh-CN" baseline="-25000" dirty="0">
              <a:solidFill>
                <a:srgbClr val="00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k</a:t>
            </a:r>
            <a:r>
              <a:rPr lang="en-US" altLang="zh-CN" b="1" baseline="-25000" dirty="0">
                <a:solidFill>
                  <a:srgbClr val="FFC000"/>
                </a:solidFill>
              </a:rPr>
              <a:t>5</a:t>
            </a:r>
            <a:r>
              <a:rPr lang="zh-CN" altLang="en-US" b="1" baseline="-25000" dirty="0">
                <a:solidFill>
                  <a:srgbClr val="FFC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8   1   3   </a:t>
            </a:r>
            <a:r>
              <a:rPr lang="en-US" altLang="zh-CN" dirty="0">
                <a:solidFill>
                  <a:srgbClr val="00B0F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   2   8   1   7 </a:t>
            </a:r>
            <a:endParaRPr lang="en-US" altLang="zh-CN" baseline="-25000" dirty="0">
              <a:solidFill>
                <a:srgbClr val="00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b="1" dirty="0">
                <a:solidFill>
                  <a:srgbClr val="FFC000"/>
                </a:solidFill>
              </a:rPr>
              <a:t>k</a:t>
            </a:r>
            <a:r>
              <a:rPr lang="en-US" altLang="zh-CN" b="1" baseline="-25000" dirty="0">
                <a:solidFill>
                  <a:srgbClr val="FFC000"/>
                </a:solidFill>
              </a:rPr>
              <a:t>6</a:t>
            </a:r>
            <a:r>
              <a:rPr lang="zh-CN" altLang="en-US" b="1" baseline="-25000" dirty="0">
                <a:solidFill>
                  <a:srgbClr val="FFC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8   1   3   </a:t>
            </a:r>
            <a:r>
              <a:rPr lang="en-US" altLang="zh-CN" dirty="0">
                <a:solidFill>
                  <a:srgbClr val="00B0F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   8   9   6   7</a:t>
            </a:r>
            <a:endParaRPr lang="en-US" altLang="zh-CN" baseline="-25000" dirty="0">
              <a:solidFill>
                <a:srgbClr val="00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</a:rPr>
              <a:t>7</a:t>
            </a:r>
            <a:r>
              <a:rPr lang="zh-CN" altLang="en-US" baseline="-25000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8   1   3   </a:t>
            </a:r>
            <a:r>
              <a:rPr lang="en-US" altLang="zh-CN" dirty="0">
                <a:solidFill>
                  <a:srgbClr val="00B0F0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   4   1   5   7</a:t>
            </a:r>
            <a:endParaRPr lang="en-US" altLang="zh-CN" baseline="-25000" dirty="0">
              <a:solidFill>
                <a:srgbClr val="00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</a:rPr>
              <a:t>8</a:t>
            </a:r>
            <a:r>
              <a:rPr lang="zh-CN" altLang="en-US" baseline="-25000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8   1   3   </a:t>
            </a:r>
            <a:r>
              <a:rPr lang="en-US" altLang="zh-CN" dirty="0">
                <a:solidFill>
                  <a:srgbClr val="00B0F0"/>
                </a:solidFill>
              </a:rPr>
              <a:t>6</a:t>
            </a:r>
            <a:r>
              <a:rPr lang="en-US" altLang="zh-CN" dirty="0">
                <a:solidFill>
                  <a:srgbClr val="000000"/>
                </a:solidFill>
              </a:rPr>
              <a:t>   8   5   3   7</a:t>
            </a:r>
            <a:endParaRPr lang="en-US" altLang="zh-CN" baseline="-25000" dirty="0">
              <a:solidFill>
                <a:srgbClr val="00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k</a:t>
            </a:r>
            <a:r>
              <a:rPr lang="en-US" altLang="zh-CN" baseline="-25000" dirty="0">
                <a:solidFill>
                  <a:srgbClr val="000000"/>
                </a:solidFill>
              </a:rPr>
              <a:t>9</a:t>
            </a:r>
            <a:r>
              <a:rPr lang="zh-CN" altLang="en-US" baseline="-25000" dirty="0">
                <a:solidFill>
                  <a:srgbClr val="000000"/>
                </a:solidFill>
              </a:rPr>
              <a:t>：</a:t>
            </a:r>
            <a:r>
              <a:rPr lang="en-US" altLang="zh-CN" dirty="0">
                <a:solidFill>
                  <a:srgbClr val="000000"/>
                </a:solidFill>
              </a:rPr>
              <a:t>8   1   3   </a:t>
            </a:r>
            <a:r>
              <a:rPr lang="en-US" altLang="zh-CN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  9   3   5   5 </a:t>
            </a:r>
            <a:endParaRPr lang="zh-CN" altLang="en-US" baseline="-25000" dirty="0">
              <a:solidFill>
                <a:srgbClr val="000000"/>
              </a:solidFill>
            </a:endParaRPr>
          </a:p>
          <a:p>
            <a:r>
              <a:rPr lang="zh-CN" altLang="en-US" baseline="-25000" dirty="0"/>
              <a:t>        ①    ②   ③    </a:t>
            </a:r>
            <a:r>
              <a:rPr lang="zh-CN" altLang="en-US" baseline="-25000" dirty="0">
                <a:solidFill>
                  <a:srgbClr val="00B0F0"/>
                </a:solidFill>
              </a:rPr>
              <a:t>④   ⑤    ⑥    ⑦    </a:t>
            </a:r>
            <a:r>
              <a:rPr lang="zh-CN" altLang="en-US" baseline="-25000" dirty="0"/>
              <a:t>⑧</a:t>
            </a:r>
          </a:p>
        </p:txBody>
      </p:sp>
      <p:sp>
        <p:nvSpPr>
          <p:cNvPr id="7" name="矩形 6"/>
          <p:cNvSpPr/>
          <p:nvPr/>
        </p:nvSpPr>
        <p:spPr>
          <a:xfrm>
            <a:off x="3995936" y="4876006"/>
            <a:ext cx="504056" cy="21602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559932" y="4617462"/>
            <a:ext cx="1173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H(k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 = 87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068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allAtOnce"/>
      <p:bldP spid="4" grpId="0"/>
      <p:bldP spid="4" grpId="1"/>
      <p:bldP spid="5" grpId="0" animBg="1"/>
      <p:bldP spid="5" grpId="1" animBg="1"/>
      <p:bldP spid="6" grpId="0"/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609515" y="261402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cs typeface="+mn-ea"/>
                <a:sym typeface="+mn-lt"/>
              </a:rPr>
              <a:t>9.3 </a:t>
            </a:r>
            <a:r>
              <a:rPr lang="zh-CN" altLang="zh-CN" sz="2000" b="1" noProof="1">
                <a:cs typeface="+mn-ea"/>
                <a:sym typeface="+mn-lt"/>
              </a:rPr>
              <a:t>哈希</a:t>
            </a:r>
            <a:r>
              <a:rPr lang="en-US" altLang="zh-CN" sz="2000" b="1" dirty="0">
                <a:cs typeface="+mn-ea"/>
                <a:sym typeface="+mn-lt"/>
              </a:rPr>
              <a:t>(Hash)</a:t>
            </a:r>
            <a:r>
              <a:rPr lang="zh-CN" altLang="en-US" sz="2000" b="1" dirty="0">
                <a:cs typeface="+mn-ea"/>
                <a:sym typeface="+mn-lt"/>
              </a:rPr>
              <a:t>表和</a:t>
            </a:r>
            <a:r>
              <a:rPr lang="zh-CN" altLang="zh-CN" sz="2000" b="1" noProof="1">
                <a:cs typeface="+mn-ea"/>
                <a:sym typeface="+mn-lt"/>
              </a:rPr>
              <a:t>哈希法</a:t>
            </a:r>
            <a:endParaRPr lang="zh-CN" altLang="en-US" sz="2000" b="1" dirty="0"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339752" y="1025025"/>
            <a:ext cx="6474849" cy="5627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平方取中法：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取关键字平方后的中间若干位作为哈希地址。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7669" y="695151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哈希函数的构造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671356"/>
            <a:ext cx="3390900" cy="25812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6804257" y="2715766"/>
            <a:ext cx="1440162" cy="822891"/>
            <a:chOff x="5436096" y="1383915"/>
            <a:chExt cx="1296144" cy="390843"/>
          </a:xfrm>
        </p:grpSpPr>
        <p:sp>
          <p:nvSpPr>
            <p:cNvPr id="19" name="云形标注 18"/>
            <p:cNvSpPr/>
            <p:nvPr/>
          </p:nvSpPr>
          <p:spPr>
            <a:xfrm>
              <a:off x="5436096" y="1383915"/>
              <a:ext cx="1296144" cy="390843"/>
            </a:xfrm>
            <a:prstGeom prst="cloudCallout">
              <a:avLst>
                <a:gd name="adj1" fmla="val -112822"/>
                <a:gd name="adj2" fmla="val 94069"/>
              </a:avLst>
            </a:prstGeom>
            <a:solidFill>
              <a:srgbClr val="CCECFF"/>
            </a:solidFill>
            <a:ln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458046" y="1412810"/>
              <a:ext cx="1274193" cy="3479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中间位随机性</a:t>
              </a:r>
              <a:endPara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高于两端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E3708AB-0F50-4564-BC18-1419399AA304}"/>
              </a:ext>
            </a:extLst>
          </p:cNvPr>
          <p:cNvSpPr/>
          <p:nvPr/>
        </p:nvSpPr>
        <p:spPr>
          <a:xfrm>
            <a:off x="22904" y="1516486"/>
            <a:ext cx="2664766" cy="2991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通常在选定哈希函数时不一定能知道关键字的全部情况，取其中哪几位也不一定合适；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一个数平方后的中间几位数和数的每一位都相关，由此使随机分布的关键字得到的哈希地址也是随机的；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取的位数由表长决定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  <a:buClr>
                <a:srgbClr val="FF0000"/>
              </a:buClr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516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609515" y="261402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68309" y="1123341"/>
            <a:ext cx="7200800" cy="4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折叠法：</a:t>
            </a:r>
            <a:r>
              <a:rPr lang="zh-CN" altLang="en-US" sz="1600" dirty="0"/>
              <a:t>将关键字分割成位数相同的若干个段，各段叠加求和作为哈希地址。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37542" y="693356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哈希函数的构造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92494"/>
              </p:ext>
            </p:extLst>
          </p:nvPr>
        </p:nvGraphicFramePr>
        <p:xfrm>
          <a:off x="3667692" y="1666201"/>
          <a:ext cx="35283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65">
                  <a:extLst>
                    <a:ext uri="{9D8B030D-6E8A-4147-A177-3AD203B41FA5}">
                      <a16:colId xmlns:a16="http://schemas.microsoft.com/office/drawing/2014/main" val="309028345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3593513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4260551181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3966404760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475660285"/>
                    </a:ext>
                  </a:extLst>
                </a:gridCol>
                <a:gridCol w="588065">
                  <a:extLst>
                    <a:ext uri="{9D8B030D-6E8A-4147-A177-3AD203B41FA5}">
                      <a16:colId xmlns:a16="http://schemas.microsoft.com/office/drawing/2014/main" val="1711003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b="0" baseline="-25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b="0" baseline="-25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b="0" baseline="-250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b="0" baseline="-250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b="0" baseline="-250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altLang="zh-CN" b="0" baseline="-250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b="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57862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081473" y="1667709"/>
            <a:ext cx="5389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solidFill>
                  <a:sysClr val="windowText" lastClr="000000"/>
                </a:solidFill>
              </a:rPr>
              <a:t>key:</a:t>
            </a:r>
            <a:endParaRPr lang="zh-CN" altLang="en-US" sz="16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59832" y="2037041"/>
            <a:ext cx="4572000" cy="7873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移位叠加：</a:t>
            </a:r>
            <a:r>
              <a:rPr lang="en-US" altLang="zh-CN" sz="1600" dirty="0"/>
              <a:t>H(key) = p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+p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+p</a:t>
            </a:r>
            <a:r>
              <a:rPr lang="en-US" altLang="zh-CN" sz="1600" baseline="-25000" dirty="0"/>
              <a:t>3</a:t>
            </a:r>
            <a:r>
              <a:rPr lang="en-US" altLang="zh-CN" sz="1600" dirty="0"/>
              <a:t>+p</a:t>
            </a:r>
            <a:r>
              <a:rPr lang="en-US" altLang="zh-CN" sz="1600" baseline="-25000" dirty="0"/>
              <a:t>4</a:t>
            </a:r>
            <a:r>
              <a:rPr lang="en-US" altLang="zh-CN" sz="1600" dirty="0"/>
              <a:t>+p</a:t>
            </a:r>
            <a:r>
              <a:rPr lang="en-US" altLang="zh-CN" sz="1600" baseline="-25000" dirty="0"/>
              <a:t>5</a:t>
            </a:r>
            <a:r>
              <a:rPr lang="en-US" altLang="zh-CN" sz="1600" dirty="0"/>
              <a:t>+p</a:t>
            </a:r>
            <a:r>
              <a:rPr lang="en-US" altLang="zh-CN" sz="1600" baseline="-25000" dirty="0"/>
              <a:t>6</a:t>
            </a:r>
            <a:r>
              <a:rPr lang="en-US" altLang="zh-CN" sz="1600" dirty="0"/>
              <a:t> 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FF0000"/>
                </a:solidFill>
              </a:rPr>
              <a:t>回折叠加：</a:t>
            </a:r>
            <a:r>
              <a:rPr lang="en-US" altLang="zh-CN" sz="1600" dirty="0"/>
              <a:t>H(key) = p</a:t>
            </a:r>
            <a:r>
              <a:rPr lang="en-US" altLang="zh-CN" sz="1600" baseline="-25000" dirty="0"/>
              <a:t>1</a:t>
            </a:r>
            <a:r>
              <a:rPr lang="en-US" altLang="zh-CN" sz="1600" dirty="0"/>
              <a:t>+p</a:t>
            </a:r>
            <a:r>
              <a:rPr lang="en-US" altLang="zh-CN" sz="1600" baseline="-25000" dirty="0"/>
              <a:t>2</a:t>
            </a:r>
            <a:r>
              <a:rPr lang="en-US" altLang="zh-CN" sz="1600" dirty="0"/>
              <a:t>’+p</a:t>
            </a:r>
            <a:r>
              <a:rPr lang="en-US" altLang="zh-CN" sz="1600" baseline="-25000" dirty="0"/>
              <a:t>3</a:t>
            </a:r>
            <a:r>
              <a:rPr lang="en-US" altLang="zh-CN" sz="1600" dirty="0"/>
              <a:t>+p</a:t>
            </a:r>
            <a:r>
              <a:rPr lang="en-US" altLang="zh-CN" sz="1600" baseline="-25000" dirty="0"/>
              <a:t>4</a:t>
            </a:r>
            <a:r>
              <a:rPr lang="en-US" altLang="zh-CN" sz="1600" dirty="0"/>
              <a:t>’+p</a:t>
            </a:r>
            <a:r>
              <a:rPr lang="en-US" altLang="zh-CN" sz="1600" baseline="-25000" dirty="0"/>
              <a:t>5</a:t>
            </a:r>
            <a:r>
              <a:rPr lang="en-US" altLang="zh-CN" sz="1600" dirty="0"/>
              <a:t>+p</a:t>
            </a:r>
            <a:r>
              <a:rPr lang="en-US" altLang="zh-CN" sz="1600" baseline="-25000" dirty="0"/>
              <a:t>6</a:t>
            </a:r>
            <a:r>
              <a:rPr lang="en-US" altLang="zh-CN" sz="1600" dirty="0"/>
              <a:t>’ </a:t>
            </a:r>
          </a:p>
        </p:txBody>
      </p:sp>
      <p:sp>
        <p:nvSpPr>
          <p:cNvPr id="7" name="矩形 6"/>
          <p:cNvSpPr/>
          <p:nvPr/>
        </p:nvSpPr>
        <p:spPr>
          <a:xfrm>
            <a:off x="3915288" y="3511310"/>
            <a:ext cx="1847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3491880" y="2923581"/>
            <a:ext cx="2549002" cy="338554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algn="dist"/>
            <a:r>
              <a:rPr lang="en-US" altLang="zh-CN" sz="1600" dirty="0"/>
              <a:t>p’</a:t>
            </a:r>
            <a:r>
              <a:rPr lang="zh-CN" altLang="en-US" sz="1600" dirty="0"/>
              <a:t>表示</a:t>
            </a:r>
            <a:r>
              <a:rPr lang="en-US" altLang="zh-CN" sz="1600" dirty="0"/>
              <a:t>p</a:t>
            </a:r>
            <a:r>
              <a:rPr lang="zh-CN" altLang="en-US" sz="1600" dirty="0"/>
              <a:t>逆序的结果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C1EF2D-AC50-47DB-ADDF-09AE8D461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0" y="1655345"/>
            <a:ext cx="1871339" cy="1871339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968309" y="2850407"/>
            <a:ext cx="7096815" cy="381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余数法：</a:t>
            </a:r>
            <a:r>
              <a:rPr lang="zh-CN" altLang="en-US" sz="1600" dirty="0"/>
              <a:t>取关键字被不大于哈希表长</a:t>
            </a:r>
            <a:r>
              <a:rPr lang="en-US" altLang="zh-CN" sz="1600" dirty="0"/>
              <a:t>m</a:t>
            </a:r>
            <a:r>
              <a:rPr lang="zh-CN" altLang="en-US" sz="1600" dirty="0"/>
              <a:t>的某个数</a:t>
            </a:r>
            <a:r>
              <a:rPr lang="en-US" altLang="zh-CN" sz="1600" dirty="0"/>
              <a:t>p</a:t>
            </a:r>
            <a:r>
              <a:rPr lang="zh-CN" altLang="en-US" sz="1600" dirty="0"/>
              <a:t>除后的余数为哈希地址。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667692" y="3232769"/>
                <a:ext cx="3109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H(key) = key MOD p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FF0000"/>
                        </a:solidFill>
                      </a:rPr>
                      <m:t>p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692" y="3232769"/>
                <a:ext cx="3109313" cy="369332"/>
              </a:xfrm>
              <a:prstGeom prst="rect">
                <a:avLst/>
              </a:prstGeom>
              <a:blipFill>
                <a:blip r:embed="rId4"/>
                <a:stretch>
                  <a:fillRect l="-176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3275856" y="3700202"/>
            <a:ext cx="5184576" cy="338554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algn="dist"/>
            <a:r>
              <a:rPr lang="zh-CN" altLang="en-US" sz="1600" dirty="0"/>
              <a:t>一般情况下，</a:t>
            </a:r>
            <a:r>
              <a:rPr lang="en-US" altLang="zh-CN" sz="1600" dirty="0"/>
              <a:t>p</a:t>
            </a:r>
            <a:r>
              <a:rPr lang="zh-CN" altLang="en-US" sz="1600" dirty="0"/>
              <a:t>为质数或不含小于</a:t>
            </a:r>
            <a:r>
              <a:rPr lang="en-US" altLang="zh-CN" sz="1600" dirty="0"/>
              <a:t>20</a:t>
            </a:r>
            <a:r>
              <a:rPr lang="zh-CN" altLang="en-US" sz="1600" dirty="0"/>
              <a:t>质因数的合数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73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8" grpId="1" animBg="1"/>
      <p:bldP spid="9" grpId="0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2D4659F-C364-40F4-BF2A-CC9F28D8D574}"/>
              </a:ext>
            </a:extLst>
          </p:cNvPr>
          <p:cNvSpPr txBox="1"/>
          <p:nvPr/>
        </p:nvSpPr>
        <p:spPr>
          <a:xfrm>
            <a:off x="1609515" y="261402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7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9.3 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(Hash)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表和</a:t>
            </a:r>
            <a:r>
              <a:rPr lang="zh-CN" altLang="zh-CN" sz="2000" b="1" noProof="1">
                <a:solidFill>
                  <a:srgbClr val="000000"/>
                </a:solidFill>
                <a:cs typeface="+mn-ea"/>
                <a:sym typeface="+mn-lt"/>
              </a:rPr>
              <a:t>哈希法</a:t>
            </a:r>
            <a:endParaRPr lang="zh-CN" altLang="en-US" sz="2000" b="1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99992" y="1522988"/>
            <a:ext cx="2160240" cy="369332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algn="dist">
              <a:buClr>
                <a:srgbClr val="FF0000"/>
              </a:buCl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处理冲突的方法：</a:t>
            </a:r>
          </a:p>
        </p:txBody>
      </p:sp>
      <p:sp>
        <p:nvSpPr>
          <p:cNvPr id="48" name="矩形 47"/>
          <p:cNvSpPr/>
          <p:nvPr/>
        </p:nvSpPr>
        <p:spPr>
          <a:xfrm>
            <a:off x="4478991" y="1892320"/>
            <a:ext cx="18582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开放地址法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再哈希法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链地址法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公共溢出区法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37669" y="695151"/>
            <a:ext cx="4572000" cy="458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哈希函数的构造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1226571" y="1707654"/>
            <a:ext cx="2476725" cy="2571606"/>
            <a:chOff x="365760" y="1169670"/>
            <a:chExt cx="3427380" cy="355868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4557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71C2B"/>
      </a:accent1>
      <a:accent2>
        <a:srgbClr val="333333"/>
      </a:accent2>
      <a:accent3>
        <a:srgbClr val="B71C2B"/>
      </a:accent3>
      <a:accent4>
        <a:srgbClr val="333333"/>
      </a:accent4>
      <a:accent5>
        <a:srgbClr val="B71C2B"/>
      </a:accent5>
      <a:accent6>
        <a:srgbClr val="333333"/>
      </a:accent6>
      <a:hlink>
        <a:srgbClr val="586371"/>
      </a:hlink>
      <a:folHlink>
        <a:srgbClr val="3B424B"/>
      </a:folHlink>
    </a:clrScheme>
    <a:fontScheme name="pgvckquh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B71C2B"/>
    </a:accent1>
    <a:accent2>
      <a:srgbClr val="333333"/>
    </a:accent2>
    <a:accent3>
      <a:srgbClr val="B71C2B"/>
    </a:accent3>
    <a:accent4>
      <a:srgbClr val="333333"/>
    </a:accent4>
    <a:accent5>
      <a:srgbClr val="B71C2B"/>
    </a:accent5>
    <a:accent6>
      <a:srgbClr val="333333"/>
    </a:accent6>
    <a:hlink>
      <a:srgbClr val="586371"/>
    </a:hlink>
    <a:folHlink>
      <a:srgbClr val="3B424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1637</Words>
  <Application>Microsoft Office PowerPoint</Application>
  <PresentationFormat>全屏显示(16:9)</PresentationFormat>
  <Paragraphs>195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</dc:title>
  <dc:creator>第一PPT模板网-WWW.1PPT.COM</dc:creator>
  <cp:keywords>第一PPT模板网-WWW.1PPT.COM</cp:keywords>
  <cp:lastModifiedBy>Administrator</cp:lastModifiedBy>
  <cp:revision>330</cp:revision>
  <dcterms:created xsi:type="dcterms:W3CDTF">2015-12-11T17:46:00Z</dcterms:created>
  <dcterms:modified xsi:type="dcterms:W3CDTF">2022-11-03T02:34:16Z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