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56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63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05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94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6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69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26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12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6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41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C30F-A422-478D-8631-6E97188E4D14}" type="datetimeFigureOut">
              <a:rPr lang="zh-TW" altLang="en-US" smtClean="0"/>
              <a:t>2023/7/28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8B92-13EC-4652-8A31-7054E5EBC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63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588" y="2959756"/>
            <a:ext cx="11742820" cy="900111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Speculation of NTD Foreign Exchange 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3999" y="4092490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Yu-</a:t>
            </a:r>
            <a:r>
              <a:rPr lang="en-US" altLang="zh-TW" dirty="0" err="1" smtClean="0"/>
              <a:t>Ching</a:t>
            </a:r>
            <a:r>
              <a:rPr lang="en-US" altLang="zh-TW" dirty="0" smtClean="0"/>
              <a:t> Liao, Futures Prop. Trading Dept.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6" y="1155508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587" y="3103447"/>
            <a:ext cx="11742820" cy="900111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Experiment</a:t>
            </a:r>
            <a:endParaRPr lang="zh-TW" altLang="en-US" sz="4800" b="1" dirty="0">
              <a:latin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72" y="1573521"/>
            <a:ext cx="2149251" cy="11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1" dirty="0" smtClean="0">
                <a:latin typeface="+mn-lt"/>
              </a:rPr>
              <a:t>Design of Experiment</a:t>
            </a:r>
            <a:endParaRPr lang="zh-TW" altLang="en-US" sz="4000" b="1" i="1" dirty="0">
              <a:latin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01" y="1882127"/>
            <a:ext cx="10322997" cy="2559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627810" y="5799908"/>
                <a:ext cx="69363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PMingLiU" panose="02020500000000000000" pitchFamily="18" charset="-120"/>
                    <a:ea typeface="PMingLiU" panose="02020500000000000000" pitchFamily="18" charset="-120"/>
                  </a:rPr>
                  <a:t>※</a:t>
                </a:r>
                <a:r>
                  <a:rPr lang="en-US" altLang="zh-TW" sz="2400" dirty="0" smtClean="0"/>
                  <a:t>Selection of </a:t>
                </a:r>
                <a:r>
                  <a:rPr lang="el-GR" altLang="zh-TW" sz="2400" dirty="0" smtClean="0"/>
                  <a:t>α</a:t>
                </a:r>
                <a:r>
                  <a:rPr lang="en-US" altLang="zh-TW" sz="2400" dirty="0" smtClean="0"/>
                  <a:t>: </a:t>
                </a:r>
                <a:r>
                  <a:rPr lang="en-US" altLang="zh-TW" sz="2400" i="1" dirty="0"/>
                  <a:t>V</a:t>
                </a:r>
                <a:r>
                  <a:rPr lang="en-US" altLang="zh-TW" sz="2400" i="1" dirty="0" smtClean="0"/>
                  <a:t>olume of CMPN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zh-TW" sz="2400" i="1" dirty="0" smtClean="0"/>
                  <a:t> Volume of TPFT</a:t>
                </a:r>
                <a:endParaRPr lang="zh-TW" altLang="en-US" sz="24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10" y="5799908"/>
                <a:ext cx="6936378" cy="461665"/>
              </a:xfrm>
              <a:prstGeom prst="rect">
                <a:avLst/>
              </a:prstGeom>
              <a:blipFill>
                <a:blip r:embed="rId3"/>
                <a:stretch>
                  <a:fillRect l="-1318" t="-1184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586568" y="4859029"/>
            <a:ext cx="5018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Replicate the volatility of </a:t>
            </a:r>
            <a:r>
              <a:rPr lang="en-US" altLang="zh-TW" sz="2800" dirty="0" smtClean="0">
                <a:solidFill>
                  <a:srgbClr val="FF0000"/>
                </a:solidFill>
              </a:rPr>
              <a:t>CMPN !!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i="1" dirty="0" smtClean="0">
                <a:latin typeface="+mn-lt"/>
              </a:rPr>
              <a:t>Data Overview</a:t>
            </a:r>
            <a:endParaRPr lang="zh-TW" altLang="en-US" sz="4000" b="1" i="1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01636" y="2668385"/>
            <a:ext cx="754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Time Interval: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 Interval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Linear Regression: TPFT</a:t>
            </a:r>
            <a:r>
              <a:rPr lang="zh-TW" altLang="en-US" dirty="0"/>
              <a:t> </a:t>
            </a:r>
            <a:r>
              <a:rPr lang="en-US" altLang="zh-TW" dirty="0" smtClean="0"/>
              <a:t>and CMPN data before 12:00:00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First value of </a:t>
            </a:r>
            <a:r>
              <a:rPr lang="en-US" altLang="zh-TW" dirty="0" err="1" smtClean="0"/>
              <a:t>Denoiser</a:t>
            </a:r>
            <a:r>
              <a:rPr lang="en-US" altLang="zh-TW" dirty="0" smtClean="0"/>
              <a:t>: TPFT data at 12:00:00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Shifting: based on TPFT</a:t>
            </a:r>
            <a:r>
              <a:rPr lang="zh-TW" altLang="en-US" dirty="0"/>
              <a:t> </a:t>
            </a:r>
            <a:r>
              <a:rPr lang="en-US" altLang="zh-TW" dirty="0" smtClean="0"/>
              <a:t>price at 12:00:00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9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4000" b="1" i="1" dirty="0" smtClean="0">
                    <a:latin typeface="+mn-lt"/>
                  </a:rPr>
                  <a:t>Model</a:t>
                </a:r>
                <a:r>
                  <a:rPr lang="zh-TW" altLang="en-US" sz="4000" b="1" i="1" dirty="0" smtClean="0">
                    <a:latin typeface="+mn-lt"/>
                  </a:rPr>
                  <a:t> </a:t>
                </a:r>
                <a:r>
                  <a:rPr lang="en-US" altLang="zh-TW" sz="4000" b="1" i="1" dirty="0" smtClean="0">
                    <a:latin typeface="+mn-lt"/>
                  </a:rPr>
                  <a:t>1:</a:t>
                </a:r>
                <a:r>
                  <a:rPr lang="zh-TW" altLang="en-US" sz="4000" b="1" i="1" dirty="0" smtClean="0">
                    <a:latin typeface="+mn-lt"/>
                  </a:rPr>
                  <a:t> </a:t>
                </a:r>
                <a:r>
                  <a:rPr lang="en-US" altLang="zh-TW" sz="4000" i="1" dirty="0" smtClean="0">
                    <a:latin typeface="+mn-lt"/>
                  </a:rPr>
                  <a:t>Linear Regression </a:t>
                </a:r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4000" i="1" dirty="0" smtClean="0">
                    <a:latin typeface="+mn-lt"/>
                  </a:rPr>
                  <a:t> EMA </a:t>
                </a:r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4000" i="1" dirty="0" smtClean="0">
                    <a:latin typeface="+mn-lt"/>
                  </a:rPr>
                  <a:t> Shifting</a:t>
                </a:r>
                <a:endParaRPr lang="zh-TW" altLang="en-US" sz="36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12" y="1517196"/>
            <a:ext cx="8755176" cy="24984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412" y="4127139"/>
            <a:ext cx="8755176" cy="2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4000" b="1" i="1" dirty="0" smtClean="0">
                    <a:latin typeface="+mn-lt"/>
                  </a:rPr>
                  <a:t>Model</a:t>
                </a:r>
                <a:r>
                  <a:rPr lang="zh-TW" altLang="en-US" sz="4000" b="1" i="1" dirty="0" smtClean="0">
                    <a:latin typeface="+mn-lt"/>
                  </a:rPr>
                  <a:t> </a:t>
                </a:r>
                <a:r>
                  <a:rPr lang="en-US" altLang="zh-TW" sz="4000" b="1" i="1" dirty="0">
                    <a:latin typeface="+mn-lt"/>
                  </a:rPr>
                  <a:t>2</a:t>
                </a:r>
                <a:r>
                  <a:rPr lang="en-US" altLang="zh-TW" sz="4000" b="1" i="1" dirty="0" smtClean="0">
                    <a:latin typeface="+mn-lt"/>
                  </a:rPr>
                  <a:t>:</a:t>
                </a:r>
                <a:r>
                  <a:rPr lang="zh-TW" altLang="en-US" sz="4000" b="1" i="1" dirty="0" smtClean="0">
                    <a:latin typeface="+mn-lt"/>
                  </a:rPr>
                  <a:t> </a:t>
                </a:r>
                <a:r>
                  <a:rPr lang="en-US" altLang="zh-TW" sz="4000" i="1" dirty="0" smtClean="0">
                    <a:latin typeface="+mn-lt"/>
                  </a:rPr>
                  <a:t>Linear Regression </a:t>
                </a:r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4000" i="1" dirty="0" smtClean="0">
                    <a:latin typeface="+mn-lt"/>
                  </a:rPr>
                  <a:t> Wavelet </a:t>
                </a:r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4000" i="1" dirty="0" smtClean="0">
                    <a:latin typeface="+mn-lt"/>
                  </a:rPr>
                  <a:t> Shifting</a:t>
                </a:r>
                <a:endParaRPr lang="zh-TW" altLang="en-US" sz="36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044" y="1387021"/>
            <a:ext cx="8317911" cy="23867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044" y="3917412"/>
            <a:ext cx="8317911" cy="23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587" y="3103447"/>
            <a:ext cx="11742820" cy="900111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Numerical Results</a:t>
            </a:r>
            <a:endParaRPr lang="zh-TW" altLang="en-US" sz="4800" b="1" dirty="0">
              <a:latin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72" y="1573521"/>
            <a:ext cx="2149251" cy="11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1" dirty="0" smtClean="0">
                <a:latin typeface="+mn-lt"/>
              </a:rPr>
              <a:t>Numerical Results (MSE)</a:t>
            </a:r>
            <a:endParaRPr lang="zh-TW" altLang="en-US" sz="4000" b="1" i="1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506229"/>
            <a:ext cx="501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(in comparison with 15:00 price)</a:t>
            </a:r>
            <a:endParaRPr lang="zh-TW" altLang="en-US" sz="2400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72" y="2831792"/>
            <a:ext cx="8143256" cy="17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587" y="3103447"/>
            <a:ext cx="11742820" cy="900111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Problem Formulation</a:t>
            </a:r>
            <a:endParaRPr lang="zh-TW" altLang="en-US" sz="4800" b="1" dirty="0">
              <a:latin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72" y="1573521"/>
            <a:ext cx="2149251" cy="11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Problem</a:t>
            </a:r>
            <a:r>
              <a:rPr lang="en-US" altLang="zh-TW" sz="4000" b="1" dirty="0">
                <a:latin typeface="+mn-lt"/>
              </a:rPr>
              <a:t> </a:t>
            </a:r>
            <a:r>
              <a:rPr lang="en-US" altLang="zh-TW" b="1" dirty="0">
                <a:latin typeface="+mn-lt"/>
              </a:rPr>
              <a:t>Formulation</a:t>
            </a:r>
            <a:r>
              <a:rPr lang="en-US" altLang="zh-TW" sz="4000" b="1" dirty="0">
                <a:latin typeface="+mn-lt"/>
              </a:rPr>
              <a:t>: </a:t>
            </a:r>
            <a:endParaRPr lang="zh-TW" altLang="en-US" sz="40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Trading halt between 12:00 to 14:00 at TPFT.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60" y="2593680"/>
            <a:ext cx="11465080" cy="32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Problem</a:t>
            </a:r>
            <a:r>
              <a:rPr lang="en-US" altLang="zh-TW" b="1" dirty="0" smtClean="0"/>
              <a:t> </a:t>
            </a:r>
            <a:r>
              <a:rPr lang="en-US" altLang="zh-TW" b="1" dirty="0">
                <a:latin typeface="+mn-lt"/>
              </a:rPr>
              <a:t>Formulation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90281" y="2291579"/>
            <a:ext cx="6611438" cy="225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We are aiming to…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Speculate</a:t>
            </a:r>
            <a:r>
              <a:rPr lang="en-US" altLang="zh-TW" sz="2800" dirty="0" smtClean="0"/>
              <a:t> the price during the halt. </a:t>
            </a:r>
          </a:p>
          <a:p>
            <a:pPr lvl="1"/>
            <a:r>
              <a:rPr lang="en-US" altLang="zh-TW" sz="2800" dirty="0" smtClean="0">
                <a:solidFill>
                  <a:schemeClr val="accent6">
                    <a:lumMod val="75000"/>
                  </a:schemeClr>
                </a:solidFill>
              </a:rPr>
              <a:t>Estimate</a:t>
            </a:r>
            <a:r>
              <a:rPr lang="en-US" altLang="zh-TW" sz="2800" dirty="0" smtClean="0"/>
              <a:t> the price after 14:00.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04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Problem</a:t>
            </a:r>
            <a:r>
              <a:rPr lang="en-US" altLang="zh-TW" b="1" dirty="0" smtClean="0"/>
              <a:t> </a:t>
            </a:r>
            <a:r>
              <a:rPr lang="en-US" altLang="zh-TW" b="1" dirty="0">
                <a:latin typeface="+mn-lt"/>
              </a:rPr>
              <a:t>Formulation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8706" y="1558154"/>
            <a:ext cx="6611438" cy="225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Using the FX at NYSE!!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37" y="2328975"/>
            <a:ext cx="10340126" cy="29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587" y="3103447"/>
            <a:ext cx="11742820" cy="900111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Methods Review</a:t>
            </a:r>
            <a:endParaRPr lang="zh-TW" altLang="en-US" sz="4800" b="1" dirty="0">
              <a:latin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72" y="1573521"/>
            <a:ext cx="2149251" cy="11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1" dirty="0" smtClean="0">
                <a:latin typeface="+mn-lt"/>
              </a:rPr>
              <a:t>Linear Regression</a:t>
            </a:r>
            <a:endParaRPr lang="zh-TW" altLang="en-US" sz="4000" b="1" i="1" dirty="0">
              <a:latin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11" y="2647897"/>
            <a:ext cx="6728777" cy="3656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980507" y="1690688"/>
                <a:ext cx="6230983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07" y="1690688"/>
                <a:ext cx="6230983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9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1" dirty="0" smtClean="0">
                <a:latin typeface="+mn-lt"/>
              </a:rPr>
              <a:t>Exponential Smoothing</a:t>
            </a:r>
            <a:endParaRPr lang="zh-TW" altLang="en-US" sz="4000" b="1" i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980507" y="1690688"/>
                <a:ext cx="6230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07" y="1690688"/>
                <a:ext cx="623098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81" y="2411080"/>
            <a:ext cx="6072263" cy="3538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007533" y="3385583"/>
                <a:ext cx="3788228" cy="76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P.S. </a:t>
                </a:r>
                <a:r>
                  <a:rPr lang="el-GR" altLang="zh-TW" dirty="0" smtClean="0"/>
                  <a:t>α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is normally calculated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dirty="0" smtClean="0"/>
                  <a:t> , whereas N = the span of window.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33" y="3385583"/>
                <a:ext cx="3788228" cy="762453"/>
              </a:xfrm>
              <a:prstGeom prst="rect">
                <a:avLst/>
              </a:prstGeom>
              <a:blipFill>
                <a:blip r:embed="rId4"/>
                <a:stretch>
                  <a:fillRect l="-1449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0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1" dirty="0" smtClean="0">
                <a:latin typeface="+mn-lt"/>
              </a:rPr>
              <a:t>Wavelet Signal </a:t>
            </a:r>
            <a:r>
              <a:rPr lang="en-US" altLang="zh-TW" b="1" i="1" dirty="0" err="1" smtClean="0">
                <a:latin typeface="+mn-lt"/>
              </a:rPr>
              <a:t>Denoiser</a:t>
            </a:r>
            <a:r>
              <a:rPr lang="zh-TW" altLang="en-US" b="1" i="1" dirty="0" smtClean="0">
                <a:latin typeface="+mn-lt"/>
              </a:rPr>
              <a:t> </a:t>
            </a:r>
            <a:r>
              <a:rPr lang="en-US" altLang="zh-TW" b="1" i="1" dirty="0" smtClean="0">
                <a:latin typeface="+mn-lt"/>
              </a:rPr>
              <a:t>(Cumulative)</a:t>
            </a:r>
            <a:endParaRPr lang="zh-TW" altLang="en-US" sz="4000" b="1" i="1" dirty="0">
              <a:latin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42" y="1489562"/>
            <a:ext cx="4783116" cy="9215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1080"/>
            <a:ext cx="5506065" cy="412954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412296" y="3265336"/>
            <a:ext cx="497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vs </a:t>
            </a:r>
            <a:r>
              <a:rPr lang="en-US" altLang="zh-TW" i="1" dirty="0" smtClean="0"/>
              <a:t>Fourier Transform:</a:t>
            </a:r>
          </a:p>
          <a:p>
            <a:r>
              <a:rPr lang="en-US" altLang="zh-TW" i="1" dirty="0" smtClean="0"/>
              <a:t>Ability to handle the </a:t>
            </a:r>
            <a:r>
              <a:rPr lang="en-US" altLang="zh-TW" b="1" i="1" dirty="0" smtClean="0"/>
              <a:t>High-Frequency</a:t>
            </a:r>
            <a:r>
              <a:rPr lang="en-US" altLang="zh-TW" i="1" dirty="0" smtClean="0"/>
              <a:t> data.  </a:t>
            </a:r>
            <a:endParaRPr lang="zh-TW" altLang="en-US" i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96" y="4178265"/>
            <a:ext cx="49060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235</Words>
  <Application>Microsoft Office PowerPoint</Application>
  <PresentationFormat>寬螢幕</PresentationFormat>
  <Paragraphs>34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新細明體</vt:lpstr>
      <vt:lpstr>Arial</vt:lpstr>
      <vt:lpstr>Calibri</vt:lpstr>
      <vt:lpstr>Calibri Light</vt:lpstr>
      <vt:lpstr>Cambria Math</vt:lpstr>
      <vt:lpstr>Office 佈景主題</vt:lpstr>
      <vt:lpstr>Speculation of NTD Foreign Exchange </vt:lpstr>
      <vt:lpstr>Problem Formulation</vt:lpstr>
      <vt:lpstr>Problem Formulation: </vt:lpstr>
      <vt:lpstr>Problem Formulation:</vt:lpstr>
      <vt:lpstr>Problem Formulation:</vt:lpstr>
      <vt:lpstr>Methods Review</vt:lpstr>
      <vt:lpstr>Linear Regression</vt:lpstr>
      <vt:lpstr>Exponential Smoothing</vt:lpstr>
      <vt:lpstr>Wavelet Signal Denoiser (Cumulative)</vt:lpstr>
      <vt:lpstr>Experiment</vt:lpstr>
      <vt:lpstr>Design of Experiment</vt:lpstr>
      <vt:lpstr>Data Overview</vt:lpstr>
      <vt:lpstr>Model 1: Linear Regression → EMA → Shifting</vt:lpstr>
      <vt:lpstr>Model 2: Linear Regression → Wavelet → Shifting</vt:lpstr>
      <vt:lpstr>Numerical Results</vt:lpstr>
      <vt:lpstr>Numerical Results (MSE)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Speculation of NTD Foreign Exchange</dc:title>
  <dc:creator>廖于慶自營部期貨自營處</dc:creator>
  <cp:lastModifiedBy>廖于慶自營部期貨自營處</cp:lastModifiedBy>
  <cp:revision>15</cp:revision>
  <dcterms:created xsi:type="dcterms:W3CDTF">2023-07-28T03:35:01Z</dcterms:created>
  <dcterms:modified xsi:type="dcterms:W3CDTF">2023-07-28T10:08:01Z</dcterms:modified>
</cp:coreProperties>
</file>