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95" r:id="rId5"/>
    <p:sldId id="297" r:id="rId6"/>
    <p:sldId id="298" r:id="rId7"/>
    <p:sldId id="329" r:id="rId8"/>
    <p:sldId id="327" r:id="rId9"/>
    <p:sldId id="328" r:id="rId10"/>
    <p:sldId id="319" r:id="rId11"/>
    <p:sldId id="324" r:id="rId12"/>
    <p:sldId id="299" r:id="rId13"/>
    <p:sldId id="323" r:id="rId14"/>
    <p:sldId id="321" r:id="rId15"/>
    <p:sldId id="330" r:id="rId16"/>
    <p:sldId id="322" r:id="rId17"/>
    <p:sldId id="296" r:id="rId18"/>
    <p:sldId id="320" r:id="rId19"/>
    <p:sldId id="309" r:id="rId20"/>
    <p:sldId id="325" r:id="rId21"/>
    <p:sldId id="326" r:id="rId22"/>
    <p:sldId id="307" r:id="rId23"/>
    <p:sldId id="306" r:id="rId24"/>
    <p:sldId id="308" r:id="rId25"/>
    <p:sldId id="317" r:id="rId26"/>
    <p:sldId id="302" r:id="rId27"/>
    <p:sldId id="331" r:id="rId28"/>
    <p:sldId id="318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jkhxiilTg0a3EZwEb88PqfIMc1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F4"/>
    <a:srgbClr val="283955"/>
    <a:srgbClr val="FE5F00"/>
    <a:srgbClr val="FA6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25"/>
    <p:restoredTop sz="94703"/>
  </p:normalViewPr>
  <p:slideViewPr>
    <p:cSldViewPr snapToGrid="0">
      <p:cViewPr varScale="1">
        <p:scale>
          <a:sx n="171" d="100"/>
          <a:sy n="171" d="100"/>
        </p:scale>
        <p:origin x="56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8" name="Google Shape;68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feb6d66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76" name="Google Shape;76;g1ffeb6d66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11812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feb6d66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" name="Google Shape;76;g1ffeb6d66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40644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6900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feb6d66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76" name="Google Shape;76;g1ffeb6d66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99190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feb6d66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76" name="Google Shape;76;g1ffeb6d66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649160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feb6d66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76" name="Google Shape;76;g1ffeb6d66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2796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60733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feb6d66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" name="Google Shape;76;g1ffeb6d66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628392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feb6d66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76" name="Google Shape;76;g1ffeb6d66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75418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feb6d66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" name="Google Shape;76;g1ffeb6d66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38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feb6d66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" name="Google Shape;76;g1ffeb6d66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feb6d66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76" name="Google Shape;76;g1ffeb6d66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551810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feb6d66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" name="Google Shape;76;g1ffeb6d66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604908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716607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feb6d66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" name="Google Shape;76;g1ffeb6d66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432750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92753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feb6d66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76" name="Google Shape;76;g1ffeb6d66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1649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feb6d66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76" name="Google Shape;76;g1ffeb6d66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233642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feb6d66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76" name="Google Shape;76;g1ffeb6d66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53053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65911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feb6d66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Images can be taken at different times, varying lighting, facial expressions and details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76" name="Google Shape;76;g1ffeb6d66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16226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30019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feb6d66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76" name="Google Shape;76;g1ffeb6d66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19007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feb6d66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</a:rPr>
              <a:t>Similarity </a:t>
            </a:r>
            <a:r>
              <a:rPr lang="en-US" sz="1100" i="1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</a:rPr>
              <a:t>s</a:t>
            </a:r>
            <a:r>
              <a:rPr lang="en-US" sz="11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</a:rPr>
              <a:t> is transformed from range [-1,1] to [0,1]</a:t>
            </a:r>
            <a:endParaRPr dirty="0"/>
          </a:p>
        </p:txBody>
      </p:sp>
      <p:sp>
        <p:nvSpPr>
          <p:cNvPr id="76" name="Google Shape;76;g1ffeb6d66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03482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10237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feb6d66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76" name="Google Shape;76;g1ffeb6d66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171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1">
  <p:cSld name="Transition Slide 1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2" descr="A picture containing out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8"/>
            <a:ext cx="9144000" cy="5140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8454" y="208354"/>
            <a:ext cx="397106" cy="57359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2"/>
          <p:cNvSpPr txBox="1">
            <a:spLocks noGrp="1"/>
          </p:cNvSpPr>
          <p:nvPr>
            <p:ph type="title"/>
          </p:nvPr>
        </p:nvSpPr>
        <p:spPr>
          <a:xfrm>
            <a:off x="628650" y="2015998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12"/>
          <p:cNvSpPr/>
          <p:nvPr/>
        </p:nvSpPr>
        <p:spPr>
          <a:xfrm>
            <a:off x="4091748" y="3119461"/>
            <a:ext cx="956662" cy="106467"/>
          </a:xfrm>
          <a:prstGeom prst="rect">
            <a:avLst/>
          </a:prstGeom>
          <a:solidFill>
            <a:srgbClr val="FF5F0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2"/>
          <p:cNvSpPr txBox="1">
            <a:spLocks noGrp="1"/>
          </p:cNvSpPr>
          <p:nvPr>
            <p:ph type="body" idx="1"/>
          </p:nvPr>
        </p:nvSpPr>
        <p:spPr>
          <a:xfrm>
            <a:off x="342900" y="4767263"/>
            <a:ext cx="6115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91440" y="9144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7">
  <p:cSld name="Image Slide 7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36018" y="208353"/>
            <a:ext cx="387174" cy="55925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4"/>
          <p:cNvSpPr txBox="1">
            <a:spLocks noGrp="1"/>
          </p:cNvSpPr>
          <p:nvPr>
            <p:ph type="body" idx="1"/>
          </p:nvPr>
        </p:nvSpPr>
        <p:spPr>
          <a:xfrm>
            <a:off x="1686185" y="3052869"/>
            <a:ext cx="5771630" cy="57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body" idx="2"/>
          </p:nvPr>
        </p:nvSpPr>
        <p:spPr>
          <a:xfrm>
            <a:off x="1686185" y="3735050"/>
            <a:ext cx="5771630" cy="45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3"/>
          </p:nvPr>
        </p:nvSpPr>
        <p:spPr>
          <a:xfrm>
            <a:off x="342900" y="4767263"/>
            <a:ext cx="6115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91440" y="9144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4">
  <p:cSld name="Section Divider 4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8454" y="208354"/>
            <a:ext cx="397106" cy="57359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3"/>
          <p:cNvSpPr/>
          <p:nvPr/>
        </p:nvSpPr>
        <p:spPr>
          <a:xfrm>
            <a:off x="1042987" y="1374458"/>
            <a:ext cx="71438" cy="2394585"/>
          </a:xfrm>
          <a:prstGeom prst="rect">
            <a:avLst/>
          </a:prstGeom>
          <a:solidFill>
            <a:srgbClr val="FF5F0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3"/>
          <p:cNvSpPr txBox="1">
            <a:spLocks noGrp="1"/>
          </p:cNvSpPr>
          <p:nvPr>
            <p:ph type="title"/>
          </p:nvPr>
        </p:nvSpPr>
        <p:spPr>
          <a:xfrm>
            <a:off x="1220657" y="1374458"/>
            <a:ext cx="710305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body" idx="1"/>
          </p:nvPr>
        </p:nvSpPr>
        <p:spPr>
          <a:xfrm>
            <a:off x="1220657" y="2702469"/>
            <a:ext cx="7103050" cy="1066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body" idx="2"/>
          </p:nvPr>
        </p:nvSpPr>
        <p:spPr>
          <a:xfrm>
            <a:off x="342900" y="4767263"/>
            <a:ext cx="6115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91440" y="9144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Art 3">
  <p:cSld name="Closing Art 3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50" y="521"/>
            <a:ext cx="9142150" cy="5142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17"/>
          <p:cNvCxnSpPr/>
          <p:nvPr/>
        </p:nvCxnSpPr>
        <p:spPr>
          <a:xfrm>
            <a:off x="401400" y="4885675"/>
            <a:ext cx="4472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" name="Google Shape;34;p17"/>
          <p:cNvSpPr/>
          <p:nvPr/>
        </p:nvSpPr>
        <p:spPr>
          <a:xfrm rot="5400000">
            <a:off x="7937350" y="-1079400"/>
            <a:ext cx="127200" cy="22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7"/>
          <p:cNvSpPr/>
          <p:nvPr/>
        </p:nvSpPr>
        <p:spPr>
          <a:xfrm rot="5400000">
            <a:off x="5651422" y="-1079400"/>
            <a:ext cx="127200" cy="228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7"/>
          <p:cNvSpPr/>
          <p:nvPr/>
        </p:nvSpPr>
        <p:spPr>
          <a:xfrm rot="5400000">
            <a:off x="3365495" y="-1079400"/>
            <a:ext cx="127200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/>
          <p:nvPr/>
        </p:nvSpPr>
        <p:spPr>
          <a:xfrm rot="5400000">
            <a:off x="1079303" y="-1079400"/>
            <a:ext cx="1272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7"/>
          <p:cNvSpPr/>
          <p:nvPr/>
        </p:nvSpPr>
        <p:spPr>
          <a:xfrm rot="-1799844">
            <a:off x="5290124" y="4290495"/>
            <a:ext cx="1914823" cy="1315607"/>
          </a:xfrm>
          <a:custGeom>
            <a:avLst/>
            <a:gdLst/>
            <a:ahLst/>
            <a:cxnLst/>
            <a:rect l="l" t="t" r="r" b="b"/>
            <a:pathLst>
              <a:path w="86676" h="59552" extrusionOk="0">
                <a:moveTo>
                  <a:pt x="12186" y="1"/>
                </a:moveTo>
                <a:cubicBezTo>
                  <a:pt x="8578" y="1"/>
                  <a:pt x="4536" y="1253"/>
                  <a:pt x="2253" y="3890"/>
                </a:cubicBezTo>
                <a:cubicBezTo>
                  <a:pt x="748" y="5624"/>
                  <a:pt x="0" y="8229"/>
                  <a:pt x="1065" y="10264"/>
                </a:cubicBezTo>
                <a:cubicBezTo>
                  <a:pt x="2091" y="12229"/>
                  <a:pt x="4396" y="13090"/>
                  <a:pt x="6108" y="14501"/>
                </a:cubicBezTo>
                <a:cubicBezTo>
                  <a:pt x="10265" y="17924"/>
                  <a:pt x="10575" y="24197"/>
                  <a:pt x="13669" y="28604"/>
                </a:cubicBezTo>
                <a:cubicBezTo>
                  <a:pt x="16071" y="32025"/>
                  <a:pt x="20259" y="34018"/>
                  <a:pt x="24417" y="34018"/>
                </a:cubicBezTo>
                <a:cubicBezTo>
                  <a:pt x="25866" y="34018"/>
                  <a:pt x="27311" y="33776"/>
                  <a:pt x="28676" y="33268"/>
                </a:cubicBezTo>
                <a:cubicBezTo>
                  <a:pt x="29887" y="32817"/>
                  <a:pt x="31315" y="32231"/>
                  <a:pt x="32547" y="32231"/>
                </a:cubicBezTo>
                <a:cubicBezTo>
                  <a:pt x="33298" y="32231"/>
                  <a:pt x="33976" y="32449"/>
                  <a:pt x="34487" y="33048"/>
                </a:cubicBezTo>
                <a:cubicBezTo>
                  <a:pt x="35182" y="33861"/>
                  <a:pt x="35168" y="35036"/>
                  <a:pt x="35268" y="36100"/>
                </a:cubicBezTo>
                <a:cubicBezTo>
                  <a:pt x="35807" y="41888"/>
                  <a:pt x="41418" y="46569"/>
                  <a:pt x="47139" y="46569"/>
                </a:cubicBezTo>
                <a:cubicBezTo>
                  <a:pt x="47909" y="46569"/>
                  <a:pt x="48681" y="46484"/>
                  <a:pt x="49443" y="46306"/>
                </a:cubicBezTo>
                <a:cubicBezTo>
                  <a:pt x="52571" y="45573"/>
                  <a:pt x="55581" y="43538"/>
                  <a:pt x="58665" y="43538"/>
                </a:cubicBezTo>
                <a:cubicBezTo>
                  <a:pt x="59188" y="43538"/>
                  <a:pt x="59714" y="43597"/>
                  <a:pt x="60243" y="43731"/>
                </a:cubicBezTo>
                <a:cubicBezTo>
                  <a:pt x="63329" y="44511"/>
                  <a:pt x="65211" y="47574"/>
                  <a:pt x="66522" y="50473"/>
                </a:cubicBezTo>
                <a:cubicBezTo>
                  <a:pt x="67832" y="53373"/>
                  <a:pt x="69058" y="56570"/>
                  <a:pt x="71728" y="58301"/>
                </a:cubicBezTo>
                <a:cubicBezTo>
                  <a:pt x="73074" y="59173"/>
                  <a:pt x="74641" y="59551"/>
                  <a:pt x="76242" y="59551"/>
                </a:cubicBezTo>
                <a:cubicBezTo>
                  <a:pt x="77998" y="59551"/>
                  <a:pt x="79794" y="59096"/>
                  <a:pt x="81382" y="58338"/>
                </a:cubicBezTo>
                <a:cubicBezTo>
                  <a:pt x="83802" y="57183"/>
                  <a:pt x="86047" y="55132"/>
                  <a:pt x="86380" y="52471"/>
                </a:cubicBezTo>
                <a:cubicBezTo>
                  <a:pt x="86675" y="50118"/>
                  <a:pt x="83986" y="46891"/>
                  <a:pt x="81650" y="46891"/>
                </a:cubicBezTo>
                <a:cubicBezTo>
                  <a:pt x="81344" y="46891"/>
                  <a:pt x="81044" y="46946"/>
                  <a:pt x="80757" y="47066"/>
                </a:cubicBezTo>
                <a:cubicBezTo>
                  <a:pt x="80414" y="47210"/>
                  <a:pt x="80066" y="47276"/>
                  <a:pt x="79722" y="47276"/>
                </a:cubicBezTo>
                <a:cubicBezTo>
                  <a:pt x="77885" y="47276"/>
                  <a:pt x="76150" y="45399"/>
                  <a:pt x="75688" y="43465"/>
                </a:cubicBezTo>
                <a:cubicBezTo>
                  <a:pt x="75139" y="41168"/>
                  <a:pt x="75636" y="38737"/>
                  <a:pt x="75213" y="36413"/>
                </a:cubicBezTo>
                <a:cubicBezTo>
                  <a:pt x="74505" y="32527"/>
                  <a:pt x="70974" y="29336"/>
                  <a:pt x="67035" y="29028"/>
                </a:cubicBezTo>
                <a:cubicBezTo>
                  <a:pt x="66777" y="29007"/>
                  <a:pt x="66517" y="28998"/>
                  <a:pt x="66257" y="28998"/>
                </a:cubicBezTo>
                <a:cubicBezTo>
                  <a:pt x="62267" y="28998"/>
                  <a:pt x="58046" y="31223"/>
                  <a:pt x="54331" y="31223"/>
                </a:cubicBezTo>
                <a:cubicBezTo>
                  <a:pt x="52934" y="31223"/>
                  <a:pt x="51608" y="30908"/>
                  <a:pt x="50393" y="30042"/>
                </a:cubicBezTo>
                <a:cubicBezTo>
                  <a:pt x="46448" y="27227"/>
                  <a:pt x="46885" y="20280"/>
                  <a:pt x="42512" y="18193"/>
                </a:cubicBezTo>
                <a:cubicBezTo>
                  <a:pt x="41666" y="17790"/>
                  <a:pt x="40786" y="17641"/>
                  <a:pt x="39884" y="17641"/>
                </a:cubicBezTo>
                <a:cubicBezTo>
                  <a:pt x="37308" y="17641"/>
                  <a:pt x="34548" y="18858"/>
                  <a:pt x="31871" y="18858"/>
                </a:cubicBezTo>
                <a:cubicBezTo>
                  <a:pt x="31516" y="18858"/>
                  <a:pt x="31163" y="18837"/>
                  <a:pt x="30812" y="18788"/>
                </a:cubicBezTo>
                <a:cubicBezTo>
                  <a:pt x="27273" y="18301"/>
                  <a:pt x="24690" y="15178"/>
                  <a:pt x="23089" y="11983"/>
                </a:cubicBezTo>
                <a:cubicBezTo>
                  <a:pt x="21491" y="8788"/>
                  <a:pt x="20461" y="5248"/>
                  <a:pt x="18204" y="2479"/>
                </a:cubicBezTo>
                <a:cubicBezTo>
                  <a:pt x="17146" y="1181"/>
                  <a:pt x="15105" y="190"/>
                  <a:pt x="13433" y="52"/>
                </a:cubicBezTo>
                <a:cubicBezTo>
                  <a:pt x="13025" y="18"/>
                  <a:pt x="12609" y="1"/>
                  <a:pt x="121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17"/>
          <p:cNvGrpSpPr/>
          <p:nvPr/>
        </p:nvGrpSpPr>
        <p:grpSpPr>
          <a:xfrm>
            <a:off x="7445503" y="4530120"/>
            <a:ext cx="1497202" cy="836356"/>
            <a:chOff x="5212653" y="3799095"/>
            <a:chExt cx="1497202" cy="836356"/>
          </a:xfrm>
        </p:grpSpPr>
        <p:sp>
          <p:nvSpPr>
            <p:cNvPr id="40" name="Google Shape;40;p17"/>
            <p:cNvSpPr/>
            <p:nvPr/>
          </p:nvSpPr>
          <p:spPr>
            <a:xfrm rot="5400000">
              <a:off x="5160901" y="3850847"/>
              <a:ext cx="836356" cy="732852"/>
            </a:xfrm>
            <a:custGeom>
              <a:avLst/>
              <a:gdLst/>
              <a:ahLst/>
              <a:cxnLst/>
              <a:rect l="l" t="t" r="r" b="b"/>
              <a:pathLst>
                <a:path w="37857" h="33172" extrusionOk="0">
                  <a:moveTo>
                    <a:pt x="27569" y="1"/>
                  </a:moveTo>
                  <a:cubicBezTo>
                    <a:pt x="27356" y="1"/>
                    <a:pt x="27152" y="125"/>
                    <a:pt x="27062" y="336"/>
                  </a:cubicBezTo>
                  <a:cubicBezTo>
                    <a:pt x="24878" y="5448"/>
                    <a:pt x="21068" y="10619"/>
                    <a:pt x="16286" y="13349"/>
                  </a:cubicBezTo>
                  <a:cubicBezTo>
                    <a:pt x="13217" y="15101"/>
                    <a:pt x="9684" y="16015"/>
                    <a:pt x="6153" y="16015"/>
                  </a:cubicBezTo>
                  <a:cubicBezTo>
                    <a:pt x="4786" y="16015"/>
                    <a:pt x="3419" y="15878"/>
                    <a:pt x="2080" y="15600"/>
                  </a:cubicBezTo>
                  <a:cubicBezTo>
                    <a:pt x="2011" y="15585"/>
                    <a:pt x="1941" y="15577"/>
                    <a:pt x="1873" y="15577"/>
                  </a:cubicBezTo>
                  <a:cubicBezTo>
                    <a:pt x="1618" y="15577"/>
                    <a:pt x="1399" y="15687"/>
                    <a:pt x="1362" y="15953"/>
                  </a:cubicBezTo>
                  <a:cubicBezTo>
                    <a:pt x="1" y="20666"/>
                    <a:pt x="635" y="25549"/>
                    <a:pt x="913" y="30448"/>
                  </a:cubicBezTo>
                  <a:cubicBezTo>
                    <a:pt x="930" y="30757"/>
                    <a:pt x="991" y="31161"/>
                    <a:pt x="1281" y="31265"/>
                  </a:cubicBezTo>
                  <a:cubicBezTo>
                    <a:pt x="4371" y="32382"/>
                    <a:pt x="7441" y="33172"/>
                    <a:pt x="10683" y="33172"/>
                  </a:cubicBezTo>
                  <a:cubicBezTo>
                    <a:pt x="12006" y="33172"/>
                    <a:pt x="13358" y="33040"/>
                    <a:pt x="14752" y="32746"/>
                  </a:cubicBezTo>
                  <a:cubicBezTo>
                    <a:pt x="20765" y="31476"/>
                    <a:pt x="25567" y="28686"/>
                    <a:pt x="30014" y="24446"/>
                  </a:cubicBezTo>
                  <a:cubicBezTo>
                    <a:pt x="34404" y="20258"/>
                    <a:pt x="37781" y="13772"/>
                    <a:pt x="37856" y="7718"/>
                  </a:cubicBezTo>
                  <a:cubicBezTo>
                    <a:pt x="37857" y="7566"/>
                    <a:pt x="37795" y="7415"/>
                    <a:pt x="37688" y="7308"/>
                  </a:cubicBezTo>
                  <a:cubicBezTo>
                    <a:pt x="35861" y="5480"/>
                    <a:pt x="34201" y="4361"/>
                    <a:pt x="32156" y="2719"/>
                  </a:cubicBezTo>
                  <a:cubicBezTo>
                    <a:pt x="30774" y="1610"/>
                    <a:pt x="29778" y="1030"/>
                    <a:pt x="27815" y="59"/>
                  </a:cubicBezTo>
                  <a:cubicBezTo>
                    <a:pt x="27735" y="19"/>
                    <a:pt x="27652" y="1"/>
                    <a:pt x="27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7"/>
            <p:cNvSpPr/>
            <p:nvPr/>
          </p:nvSpPr>
          <p:spPr>
            <a:xfrm rot="5400000">
              <a:off x="5925251" y="3850847"/>
              <a:ext cx="836356" cy="732852"/>
            </a:xfrm>
            <a:custGeom>
              <a:avLst/>
              <a:gdLst/>
              <a:ahLst/>
              <a:cxnLst/>
              <a:rect l="l" t="t" r="r" b="b"/>
              <a:pathLst>
                <a:path w="37857" h="33172" extrusionOk="0">
                  <a:moveTo>
                    <a:pt x="27569" y="1"/>
                  </a:moveTo>
                  <a:cubicBezTo>
                    <a:pt x="27356" y="1"/>
                    <a:pt x="27152" y="125"/>
                    <a:pt x="27062" y="336"/>
                  </a:cubicBezTo>
                  <a:cubicBezTo>
                    <a:pt x="24878" y="5448"/>
                    <a:pt x="21068" y="10619"/>
                    <a:pt x="16286" y="13349"/>
                  </a:cubicBezTo>
                  <a:cubicBezTo>
                    <a:pt x="13217" y="15101"/>
                    <a:pt x="9684" y="16015"/>
                    <a:pt x="6153" y="16015"/>
                  </a:cubicBezTo>
                  <a:cubicBezTo>
                    <a:pt x="4786" y="16015"/>
                    <a:pt x="3419" y="15878"/>
                    <a:pt x="2080" y="15600"/>
                  </a:cubicBezTo>
                  <a:cubicBezTo>
                    <a:pt x="2011" y="15585"/>
                    <a:pt x="1941" y="15577"/>
                    <a:pt x="1873" y="15577"/>
                  </a:cubicBezTo>
                  <a:cubicBezTo>
                    <a:pt x="1618" y="15577"/>
                    <a:pt x="1399" y="15687"/>
                    <a:pt x="1362" y="15953"/>
                  </a:cubicBezTo>
                  <a:cubicBezTo>
                    <a:pt x="1" y="20666"/>
                    <a:pt x="635" y="25549"/>
                    <a:pt x="913" y="30448"/>
                  </a:cubicBezTo>
                  <a:cubicBezTo>
                    <a:pt x="930" y="30757"/>
                    <a:pt x="991" y="31161"/>
                    <a:pt x="1281" y="31265"/>
                  </a:cubicBezTo>
                  <a:cubicBezTo>
                    <a:pt x="4371" y="32382"/>
                    <a:pt x="7441" y="33172"/>
                    <a:pt x="10683" y="33172"/>
                  </a:cubicBezTo>
                  <a:cubicBezTo>
                    <a:pt x="12006" y="33172"/>
                    <a:pt x="13358" y="33040"/>
                    <a:pt x="14752" y="32746"/>
                  </a:cubicBezTo>
                  <a:cubicBezTo>
                    <a:pt x="20765" y="31476"/>
                    <a:pt x="25567" y="28686"/>
                    <a:pt x="30014" y="24446"/>
                  </a:cubicBezTo>
                  <a:cubicBezTo>
                    <a:pt x="34404" y="20258"/>
                    <a:pt x="37781" y="13772"/>
                    <a:pt x="37856" y="7718"/>
                  </a:cubicBezTo>
                  <a:cubicBezTo>
                    <a:pt x="37857" y="7566"/>
                    <a:pt x="37795" y="7415"/>
                    <a:pt x="37688" y="7308"/>
                  </a:cubicBezTo>
                  <a:cubicBezTo>
                    <a:pt x="35861" y="5480"/>
                    <a:pt x="34201" y="4361"/>
                    <a:pt x="32156" y="2719"/>
                  </a:cubicBezTo>
                  <a:cubicBezTo>
                    <a:pt x="30774" y="1610"/>
                    <a:pt x="29778" y="1030"/>
                    <a:pt x="27815" y="59"/>
                  </a:cubicBezTo>
                  <a:cubicBezTo>
                    <a:pt x="27735" y="19"/>
                    <a:pt x="27652" y="1"/>
                    <a:pt x="27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/>
          <p:nvPr/>
        </p:nvSpPr>
        <p:spPr>
          <a:xfrm rot="5400000">
            <a:off x="7937350" y="3936900"/>
            <a:ext cx="127200" cy="22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8"/>
          <p:cNvSpPr/>
          <p:nvPr/>
        </p:nvSpPr>
        <p:spPr>
          <a:xfrm rot="5400000">
            <a:off x="5651422" y="3936900"/>
            <a:ext cx="127200" cy="228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8"/>
          <p:cNvSpPr/>
          <p:nvPr/>
        </p:nvSpPr>
        <p:spPr>
          <a:xfrm rot="5400000">
            <a:off x="3365495" y="3936900"/>
            <a:ext cx="127200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8"/>
          <p:cNvSpPr/>
          <p:nvPr/>
        </p:nvSpPr>
        <p:spPr>
          <a:xfrm rot="5400000">
            <a:off x="1079303" y="3936900"/>
            <a:ext cx="1272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18"/>
          <p:cNvCxnSpPr/>
          <p:nvPr/>
        </p:nvCxnSpPr>
        <p:spPr>
          <a:xfrm>
            <a:off x="401400" y="257825"/>
            <a:ext cx="363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18"/>
          <p:cNvSpPr/>
          <p:nvPr/>
        </p:nvSpPr>
        <p:spPr>
          <a:xfrm rot="5400000">
            <a:off x="4217049" y="-316735"/>
            <a:ext cx="812187" cy="638274"/>
          </a:xfrm>
          <a:custGeom>
            <a:avLst/>
            <a:gdLst/>
            <a:ahLst/>
            <a:cxnLst/>
            <a:rect l="l" t="t" r="r" b="b"/>
            <a:pathLst>
              <a:path w="36763" h="28891" extrusionOk="0">
                <a:moveTo>
                  <a:pt x="11424" y="1"/>
                </a:moveTo>
                <a:cubicBezTo>
                  <a:pt x="7121" y="1"/>
                  <a:pt x="1996" y="1930"/>
                  <a:pt x="547" y="5945"/>
                </a:cubicBezTo>
                <a:cubicBezTo>
                  <a:pt x="109" y="7159"/>
                  <a:pt x="0" y="8470"/>
                  <a:pt x="48" y="9760"/>
                </a:cubicBezTo>
                <a:cubicBezTo>
                  <a:pt x="110" y="11480"/>
                  <a:pt x="458" y="13220"/>
                  <a:pt x="1308" y="14715"/>
                </a:cubicBezTo>
                <a:cubicBezTo>
                  <a:pt x="3235" y="18108"/>
                  <a:pt x="7286" y="19611"/>
                  <a:pt x="11080" y="20526"/>
                </a:cubicBezTo>
                <a:cubicBezTo>
                  <a:pt x="14874" y="21441"/>
                  <a:pt x="18941" y="22125"/>
                  <a:pt x="21893" y="24677"/>
                </a:cubicBezTo>
                <a:cubicBezTo>
                  <a:pt x="23184" y="25794"/>
                  <a:pt x="24213" y="27236"/>
                  <a:pt x="25687" y="28097"/>
                </a:cubicBezTo>
                <a:cubicBezTo>
                  <a:pt x="26615" y="28640"/>
                  <a:pt x="27664" y="28890"/>
                  <a:pt x="28726" y="28890"/>
                </a:cubicBezTo>
                <a:cubicBezTo>
                  <a:pt x="30716" y="28890"/>
                  <a:pt x="32749" y="28011"/>
                  <a:pt x="34105" y="26524"/>
                </a:cubicBezTo>
                <a:cubicBezTo>
                  <a:pt x="36184" y="24242"/>
                  <a:pt x="36763" y="20842"/>
                  <a:pt x="36050" y="17838"/>
                </a:cubicBezTo>
                <a:cubicBezTo>
                  <a:pt x="35338" y="14834"/>
                  <a:pt x="33993" y="12352"/>
                  <a:pt x="31603" y="9657"/>
                </a:cubicBezTo>
                <a:cubicBezTo>
                  <a:pt x="29139" y="6877"/>
                  <a:pt x="27293" y="5605"/>
                  <a:pt x="23341" y="3411"/>
                </a:cubicBezTo>
                <a:cubicBezTo>
                  <a:pt x="19760" y="1424"/>
                  <a:pt x="16082" y="78"/>
                  <a:pt x="11674" y="3"/>
                </a:cubicBezTo>
                <a:cubicBezTo>
                  <a:pt x="11591" y="1"/>
                  <a:pt x="11507" y="1"/>
                  <a:pt x="114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8"/>
          <p:cNvSpPr/>
          <p:nvPr/>
        </p:nvSpPr>
        <p:spPr>
          <a:xfrm>
            <a:off x="6522076" y="-581089"/>
            <a:ext cx="1219683" cy="1166970"/>
          </a:xfrm>
          <a:custGeom>
            <a:avLst/>
            <a:gdLst/>
            <a:ahLst/>
            <a:cxnLst/>
            <a:rect l="l" t="t" r="r" b="b"/>
            <a:pathLst>
              <a:path w="55208" h="52822" extrusionOk="0">
                <a:moveTo>
                  <a:pt x="35953" y="12241"/>
                </a:moveTo>
                <a:cubicBezTo>
                  <a:pt x="36976" y="12241"/>
                  <a:pt x="37927" y="12839"/>
                  <a:pt x="38639" y="13583"/>
                </a:cubicBezTo>
                <a:cubicBezTo>
                  <a:pt x="40420" y="15439"/>
                  <a:pt x="41013" y="18344"/>
                  <a:pt x="40102" y="20749"/>
                </a:cubicBezTo>
                <a:cubicBezTo>
                  <a:pt x="38658" y="24567"/>
                  <a:pt x="34334" y="26246"/>
                  <a:pt x="31045" y="28664"/>
                </a:cubicBezTo>
                <a:cubicBezTo>
                  <a:pt x="28971" y="30188"/>
                  <a:pt x="27222" y="32120"/>
                  <a:pt x="25716" y="34208"/>
                </a:cubicBezTo>
                <a:cubicBezTo>
                  <a:pt x="24575" y="35789"/>
                  <a:pt x="23407" y="37588"/>
                  <a:pt x="21533" y="38121"/>
                </a:cubicBezTo>
                <a:cubicBezTo>
                  <a:pt x="21200" y="38215"/>
                  <a:pt x="20861" y="38260"/>
                  <a:pt x="20523" y="38260"/>
                </a:cubicBezTo>
                <a:cubicBezTo>
                  <a:pt x="18757" y="38260"/>
                  <a:pt x="17012" y="37045"/>
                  <a:pt x="16284" y="35392"/>
                </a:cubicBezTo>
                <a:cubicBezTo>
                  <a:pt x="15416" y="33422"/>
                  <a:pt x="15829" y="31052"/>
                  <a:pt x="16969" y="29228"/>
                </a:cubicBezTo>
                <a:cubicBezTo>
                  <a:pt x="18107" y="27402"/>
                  <a:pt x="19888" y="26060"/>
                  <a:pt x="21777" y="25028"/>
                </a:cubicBezTo>
                <a:cubicBezTo>
                  <a:pt x="23220" y="24239"/>
                  <a:pt x="24752" y="23604"/>
                  <a:pt x="26100" y="22661"/>
                </a:cubicBezTo>
                <a:cubicBezTo>
                  <a:pt x="29929" y="19985"/>
                  <a:pt x="30130" y="14927"/>
                  <a:pt x="34139" y="12783"/>
                </a:cubicBezTo>
                <a:cubicBezTo>
                  <a:pt x="34670" y="12500"/>
                  <a:pt x="35245" y="12268"/>
                  <a:pt x="35847" y="12243"/>
                </a:cubicBezTo>
                <a:cubicBezTo>
                  <a:pt x="35883" y="12241"/>
                  <a:pt x="35918" y="12241"/>
                  <a:pt x="35953" y="12241"/>
                </a:cubicBezTo>
                <a:close/>
                <a:moveTo>
                  <a:pt x="35696" y="0"/>
                </a:moveTo>
                <a:cubicBezTo>
                  <a:pt x="34922" y="0"/>
                  <a:pt x="34150" y="73"/>
                  <a:pt x="33386" y="232"/>
                </a:cubicBezTo>
                <a:cubicBezTo>
                  <a:pt x="29335" y="1074"/>
                  <a:pt x="26146" y="4146"/>
                  <a:pt x="23459" y="7293"/>
                </a:cubicBezTo>
                <a:cubicBezTo>
                  <a:pt x="21499" y="9589"/>
                  <a:pt x="19662" y="12312"/>
                  <a:pt x="17165" y="14070"/>
                </a:cubicBezTo>
                <a:cubicBezTo>
                  <a:pt x="15618" y="15158"/>
                  <a:pt x="13782" y="15706"/>
                  <a:pt x="12214" y="16774"/>
                </a:cubicBezTo>
                <a:cubicBezTo>
                  <a:pt x="7324" y="20099"/>
                  <a:pt x="3990" y="25599"/>
                  <a:pt x="1819" y="30982"/>
                </a:cubicBezTo>
                <a:cubicBezTo>
                  <a:pt x="819" y="33461"/>
                  <a:pt x="1" y="36163"/>
                  <a:pt x="545" y="38780"/>
                </a:cubicBezTo>
                <a:cubicBezTo>
                  <a:pt x="922" y="40596"/>
                  <a:pt x="1928" y="42220"/>
                  <a:pt x="3055" y="43694"/>
                </a:cubicBezTo>
                <a:cubicBezTo>
                  <a:pt x="6946" y="48791"/>
                  <a:pt x="12849" y="52677"/>
                  <a:pt x="19260" y="52817"/>
                </a:cubicBezTo>
                <a:cubicBezTo>
                  <a:pt x="19383" y="52820"/>
                  <a:pt x="19505" y="52821"/>
                  <a:pt x="19628" y="52821"/>
                </a:cubicBezTo>
                <a:cubicBezTo>
                  <a:pt x="24439" y="52821"/>
                  <a:pt x="29084" y="50752"/>
                  <a:pt x="32945" y="47867"/>
                </a:cubicBezTo>
                <a:cubicBezTo>
                  <a:pt x="36903" y="44910"/>
                  <a:pt x="40151" y="41121"/>
                  <a:pt x="43363" y="37367"/>
                </a:cubicBezTo>
                <a:cubicBezTo>
                  <a:pt x="45098" y="35340"/>
                  <a:pt x="46832" y="33313"/>
                  <a:pt x="48566" y="31284"/>
                </a:cubicBezTo>
                <a:cubicBezTo>
                  <a:pt x="50464" y="29067"/>
                  <a:pt x="52392" y="26799"/>
                  <a:pt x="53502" y="24101"/>
                </a:cubicBezTo>
                <a:cubicBezTo>
                  <a:pt x="55207" y="19954"/>
                  <a:pt x="54759" y="15081"/>
                  <a:pt x="52720" y="11088"/>
                </a:cubicBezTo>
                <a:cubicBezTo>
                  <a:pt x="50681" y="7095"/>
                  <a:pt x="47163" y="3962"/>
                  <a:pt x="43152" y="1961"/>
                </a:cubicBezTo>
                <a:cubicBezTo>
                  <a:pt x="40836" y="805"/>
                  <a:pt x="38261" y="0"/>
                  <a:pt x="3569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8"/>
          <p:cNvSpPr/>
          <p:nvPr/>
        </p:nvSpPr>
        <p:spPr>
          <a:xfrm>
            <a:off x="7859406" y="-316616"/>
            <a:ext cx="1220191" cy="963631"/>
          </a:xfrm>
          <a:custGeom>
            <a:avLst/>
            <a:gdLst/>
            <a:ahLst/>
            <a:cxnLst/>
            <a:rect l="l" t="t" r="r" b="b"/>
            <a:pathLst>
              <a:path w="55231" h="43618" extrusionOk="0">
                <a:moveTo>
                  <a:pt x="44624" y="0"/>
                </a:moveTo>
                <a:cubicBezTo>
                  <a:pt x="44528" y="0"/>
                  <a:pt x="44431" y="6"/>
                  <a:pt x="44333" y="17"/>
                </a:cubicBezTo>
                <a:lnTo>
                  <a:pt x="2923" y="4843"/>
                </a:lnTo>
                <a:cubicBezTo>
                  <a:pt x="2372" y="4906"/>
                  <a:pt x="1802" y="4978"/>
                  <a:pt x="1324" y="5254"/>
                </a:cubicBezTo>
                <a:cubicBezTo>
                  <a:pt x="193" y="5909"/>
                  <a:pt x="1" y="7408"/>
                  <a:pt x="4" y="8688"/>
                </a:cubicBezTo>
                <a:cubicBezTo>
                  <a:pt x="10" y="14512"/>
                  <a:pt x="1433" y="20325"/>
                  <a:pt x="4120" y="25515"/>
                </a:cubicBezTo>
                <a:cubicBezTo>
                  <a:pt x="4121" y="25515"/>
                  <a:pt x="7329" y="32191"/>
                  <a:pt x="14267" y="36709"/>
                </a:cubicBezTo>
                <a:cubicBezTo>
                  <a:pt x="21849" y="41514"/>
                  <a:pt x="30320" y="43618"/>
                  <a:pt x="39032" y="43618"/>
                </a:cubicBezTo>
                <a:cubicBezTo>
                  <a:pt x="43959" y="43618"/>
                  <a:pt x="48963" y="42945"/>
                  <a:pt x="53926" y="41708"/>
                </a:cubicBezTo>
                <a:cubicBezTo>
                  <a:pt x="54725" y="41509"/>
                  <a:pt x="55230" y="40734"/>
                  <a:pt x="55094" y="39942"/>
                </a:cubicBezTo>
                <a:cubicBezTo>
                  <a:pt x="52978" y="27638"/>
                  <a:pt x="49788" y="14042"/>
                  <a:pt x="46960" y="1821"/>
                </a:cubicBezTo>
                <a:cubicBezTo>
                  <a:pt x="46712" y="743"/>
                  <a:pt x="45732" y="0"/>
                  <a:pt x="446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8"/>
          <p:cNvSpPr/>
          <p:nvPr/>
        </p:nvSpPr>
        <p:spPr>
          <a:xfrm>
            <a:off x="5251775" y="-423504"/>
            <a:ext cx="1152676" cy="1009384"/>
          </a:xfrm>
          <a:custGeom>
            <a:avLst/>
            <a:gdLst/>
            <a:ahLst/>
            <a:cxnLst/>
            <a:rect l="l" t="t" r="r" b="b"/>
            <a:pathLst>
              <a:path w="52175" h="45689" extrusionOk="0">
                <a:moveTo>
                  <a:pt x="13768" y="1"/>
                </a:moveTo>
                <a:cubicBezTo>
                  <a:pt x="11106" y="1"/>
                  <a:pt x="8493" y="334"/>
                  <a:pt x="6058" y="1055"/>
                </a:cubicBezTo>
                <a:cubicBezTo>
                  <a:pt x="5857" y="1113"/>
                  <a:pt x="5684" y="1257"/>
                  <a:pt x="5588" y="1442"/>
                </a:cubicBezTo>
                <a:cubicBezTo>
                  <a:pt x="3928" y="4586"/>
                  <a:pt x="3132" y="7223"/>
                  <a:pt x="1805" y="10580"/>
                </a:cubicBezTo>
                <a:cubicBezTo>
                  <a:pt x="909" y="12847"/>
                  <a:pt x="550" y="14392"/>
                  <a:pt x="71" y="17367"/>
                </a:cubicBezTo>
                <a:cubicBezTo>
                  <a:pt x="1" y="17798"/>
                  <a:pt x="308" y="18196"/>
                  <a:pt x="741" y="18242"/>
                </a:cubicBezTo>
                <a:cubicBezTo>
                  <a:pt x="8348" y="19035"/>
                  <a:pt x="16694" y="21942"/>
                  <a:pt x="22229" y="27120"/>
                </a:cubicBezTo>
                <a:cubicBezTo>
                  <a:pt x="27152" y="31725"/>
                  <a:pt x="30318" y="38167"/>
                  <a:pt x="30960" y="44878"/>
                </a:cubicBezTo>
                <a:cubicBezTo>
                  <a:pt x="31001" y="45306"/>
                  <a:pt x="31216" y="45689"/>
                  <a:pt x="31608" y="45689"/>
                </a:cubicBezTo>
                <a:cubicBezTo>
                  <a:pt x="31643" y="45689"/>
                  <a:pt x="31679" y="45686"/>
                  <a:pt x="31717" y="45679"/>
                </a:cubicBezTo>
                <a:cubicBezTo>
                  <a:pt x="38465" y="45552"/>
                  <a:pt x="44626" y="42732"/>
                  <a:pt x="50951" y="40375"/>
                </a:cubicBezTo>
                <a:cubicBezTo>
                  <a:pt x="51349" y="40228"/>
                  <a:pt x="51856" y="39986"/>
                  <a:pt x="51876" y="39560"/>
                </a:cubicBezTo>
                <a:cubicBezTo>
                  <a:pt x="52174" y="33202"/>
                  <a:pt x="51637" y="27159"/>
                  <a:pt x="48347" y="21250"/>
                </a:cubicBezTo>
                <a:cubicBezTo>
                  <a:pt x="44234" y="13863"/>
                  <a:pt x="38617" y="8684"/>
                  <a:pt x="31233" y="4562"/>
                </a:cubicBezTo>
                <a:cubicBezTo>
                  <a:pt x="26166" y="1734"/>
                  <a:pt x="19839" y="1"/>
                  <a:pt x="1376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2">
  <p:cSld name="Transition Slide 2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20" descr="A picture containing orange, yellow, brigh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50" y="0"/>
            <a:ext cx="91403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3707" y="208353"/>
            <a:ext cx="396431" cy="573598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0"/>
          <p:cNvSpPr txBox="1">
            <a:spLocks noGrp="1"/>
          </p:cNvSpPr>
          <p:nvPr>
            <p:ph type="title"/>
          </p:nvPr>
        </p:nvSpPr>
        <p:spPr>
          <a:xfrm>
            <a:off x="628650" y="2015998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/>
          <p:nvPr/>
        </p:nvSpPr>
        <p:spPr>
          <a:xfrm>
            <a:off x="4091748" y="3119461"/>
            <a:ext cx="956662" cy="10646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"/>
          </p:nvPr>
        </p:nvSpPr>
        <p:spPr>
          <a:xfrm>
            <a:off x="342900" y="4767263"/>
            <a:ext cx="6115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antari SemiBold"/>
              <a:buNone/>
              <a:defRPr sz="3500" b="0" i="0" u="none" strike="noStrike" cap="none">
                <a:solidFill>
                  <a:schemeClr val="dk1"/>
                </a:solidFill>
                <a:latin typeface="Gantari SemiBold"/>
                <a:ea typeface="Gantari SemiBold"/>
                <a:cs typeface="Gantari SemiBold"/>
                <a:sym typeface="Gantari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web/packages/recommenderlab/vignettes/recommenderlab.pdf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cran.r-project.org/web/packages/recommenderlab/vignettes/recommenderlab.pdf" TargetMode="Externa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40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>
            <a:spLocks noGrp="1"/>
          </p:cNvSpPr>
          <p:nvPr>
            <p:ph type="title"/>
          </p:nvPr>
        </p:nvSpPr>
        <p:spPr>
          <a:xfrm>
            <a:off x="105446" y="1970471"/>
            <a:ext cx="8933108" cy="981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sz="4000" dirty="0">
                <a:solidFill>
                  <a:schemeClr val="accent4"/>
                </a:solidFill>
                <a:latin typeface="Lucida Fax" panose="02060602050505020204" pitchFamily="18" charset="77"/>
              </a:rPr>
              <a:t>Matrix Completion</a:t>
            </a:r>
            <a:br>
              <a:rPr lang="en-US" sz="4000" dirty="0">
                <a:solidFill>
                  <a:schemeClr val="accent4"/>
                </a:solidFill>
              </a:rPr>
            </a:br>
            <a:endParaRPr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808906-7E4C-74B4-4AF0-EE2360A411C7}"/>
              </a:ext>
            </a:extLst>
          </p:cNvPr>
          <p:cNvSpPr txBox="1"/>
          <p:nvPr/>
        </p:nvSpPr>
        <p:spPr>
          <a:xfrm>
            <a:off x="2281954" y="3892549"/>
            <a:ext cx="45800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Lucida Fax" panose="02060602050505020204" pitchFamily="18" charset="77"/>
                <a:sym typeface="Gantari SemiBold"/>
              </a:rPr>
              <a:t>STAT 542 Final Project</a:t>
            </a:r>
            <a:br>
              <a:rPr lang="en-US" sz="2000" dirty="0">
                <a:solidFill>
                  <a:schemeClr val="accent4"/>
                </a:solidFill>
                <a:latin typeface="Lucida Fax" panose="02060602050505020204" pitchFamily="18" charset="77"/>
                <a:sym typeface="Gantari SemiBold"/>
              </a:rPr>
            </a:br>
            <a:r>
              <a:rPr lang="en-US" sz="2000" dirty="0">
                <a:solidFill>
                  <a:schemeClr val="accent4"/>
                </a:solidFill>
                <a:latin typeface="Lucida Fax" panose="02060602050505020204" pitchFamily="18" charset="77"/>
                <a:sym typeface="Gantari SemiBold"/>
              </a:rPr>
              <a:t>Group 11</a:t>
            </a:r>
            <a:endParaRPr lang="en-TW" sz="2000" dirty="0">
              <a:solidFill>
                <a:schemeClr val="accent4"/>
              </a:solidFill>
              <a:latin typeface="Lucida Fax" panose="02060602050505020204" pitchFamily="18" charset="77"/>
              <a:sym typeface="Gantari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FE57218-A1A8-CACC-A9A8-9674E1ED1F31}"/>
              </a:ext>
            </a:extLst>
          </p:cNvPr>
          <p:cNvSpPr/>
          <p:nvPr/>
        </p:nvSpPr>
        <p:spPr>
          <a:xfrm>
            <a:off x="8160267" y="157731"/>
            <a:ext cx="673545" cy="806917"/>
          </a:xfrm>
          <a:prstGeom prst="rect">
            <a:avLst/>
          </a:prstGeom>
          <a:solidFill>
            <a:srgbClr val="FFF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pic>
        <p:nvPicPr>
          <p:cNvPr id="78" name="Google Shape;78;g1ffeb6d66c7_0_0"/>
          <p:cNvPicPr preferRelativeResize="0"/>
          <p:nvPr/>
        </p:nvPicPr>
        <p:blipFill rotWithShape="1">
          <a:blip r:embed="rId3">
            <a:alphaModFix amt="50000"/>
          </a:blip>
          <a:srcRect t="8675"/>
          <a:stretch/>
        </p:blipFill>
        <p:spPr>
          <a:xfrm>
            <a:off x="0" y="0"/>
            <a:ext cx="9155224" cy="514810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1ffeb6d66c7_0_0"/>
          <p:cNvSpPr/>
          <p:nvPr/>
        </p:nvSpPr>
        <p:spPr>
          <a:xfrm>
            <a:off x="784981" y="-52039"/>
            <a:ext cx="9221380" cy="5207581"/>
          </a:xfrm>
          <a:prstGeom prst="rect">
            <a:avLst/>
          </a:prstGeom>
          <a:solidFill>
            <a:srgbClr val="13294B">
              <a:alpha val="874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047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g1ffeb6d66c7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8903" y="157731"/>
            <a:ext cx="387175" cy="5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F8CA1BD-DAEC-B33D-53A1-FFF2AA39DF2C}"/>
              </a:ext>
            </a:extLst>
          </p:cNvPr>
          <p:cNvSpPr/>
          <p:nvPr/>
        </p:nvSpPr>
        <p:spPr>
          <a:xfrm>
            <a:off x="369632" y="1835662"/>
            <a:ext cx="45719" cy="2670372"/>
          </a:xfrm>
          <a:prstGeom prst="rect">
            <a:avLst/>
          </a:prstGeom>
          <a:solidFill>
            <a:srgbClr val="FE5F00"/>
          </a:solidFill>
          <a:ln w="12700">
            <a:solidFill>
              <a:srgbClr val="283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DEC27C-0493-8157-D3F0-7CA21C8C116B}"/>
              </a:ext>
            </a:extLst>
          </p:cNvPr>
          <p:cNvSpPr/>
          <p:nvPr/>
        </p:nvSpPr>
        <p:spPr>
          <a:xfrm>
            <a:off x="1141487" y="175153"/>
            <a:ext cx="7018780" cy="594944"/>
          </a:xfrm>
          <a:prstGeom prst="rect">
            <a:avLst/>
          </a:prstGeom>
          <a:solidFill>
            <a:srgbClr val="FA6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0243AA-751B-0090-EE4A-7F61655237CF}"/>
              </a:ext>
            </a:extLst>
          </p:cNvPr>
          <p:cNvSpPr txBox="1"/>
          <p:nvPr/>
        </p:nvSpPr>
        <p:spPr>
          <a:xfrm>
            <a:off x="1190243" y="206836"/>
            <a:ext cx="71526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sz="2800" b="1" dirty="0">
                <a:solidFill>
                  <a:schemeClr val="accent4"/>
                </a:solidFill>
                <a:latin typeface="Lucida Fax" panose="02060602050505020204" pitchFamily="18" charset="77"/>
              </a:rPr>
              <a:t>User-Based Collaborative Filtering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A0813E-6839-42C2-FDC0-777218BE299D}"/>
              </a:ext>
            </a:extLst>
          </p:cNvPr>
          <p:cNvSpPr txBox="1"/>
          <p:nvPr/>
        </p:nvSpPr>
        <p:spPr>
          <a:xfrm>
            <a:off x="185999" y="4647215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600" dirty="0">
                <a:solidFill>
                  <a:srgbClr val="FE5F00"/>
                </a:solidFill>
              </a:rPr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8C71D4-1F20-0722-DF78-209F1D7F0834}"/>
              </a:ext>
            </a:extLst>
          </p:cNvPr>
          <p:cNvSpPr txBox="1"/>
          <p:nvPr/>
        </p:nvSpPr>
        <p:spPr>
          <a:xfrm>
            <a:off x="178465" y="4641637"/>
            <a:ext cx="523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1600" dirty="0">
                <a:solidFill>
                  <a:srgbClr val="283955"/>
                </a:solidFill>
              </a:rPr>
              <a:t>10</a:t>
            </a:r>
            <a:endParaRPr lang="en-TW" dirty="0">
              <a:solidFill>
                <a:srgbClr val="283955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026B9-0318-9DA7-29B5-499D54AC8CB4}"/>
              </a:ext>
            </a:extLst>
          </p:cNvPr>
          <p:cNvSpPr txBox="1"/>
          <p:nvPr/>
        </p:nvSpPr>
        <p:spPr>
          <a:xfrm>
            <a:off x="1085845" y="924216"/>
            <a:ext cx="6493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20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Methodology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499CF8-0EA4-0FA8-CE9F-7FF4CD26F1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291"/>
          <a:stretch/>
        </p:blipFill>
        <p:spPr>
          <a:xfrm>
            <a:off x="1573619" y="1445056"/>
            <a:ext cx="7200749" cy="3146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6B5CC1-D4C2-6CB3-ACD0-8B6EB05E16F6}"/>
              </a:ext>
            </a:extLst>
          </p:cNvPr>
          <p:cNvSpPr txBox="1"/>
          <p:nvPr/>
        </p:nvSpPr>
        <p:spPr>
          <a:xfrm>
            <a:off x="1825721" y="4678864"/>
            <a:ext cx="7528406" cy="546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1300" b="0" i="0" u="sng" dirty="0">
                <a:solidFill>
                  <a:srgbClr val="FFF8F4"/>
                </a:solidFill>
                <a:effectLst/>
                <a:latin typeface="system-u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https://cran.r-project.org/web/packages/recommenderlab/vignettes/recommenderlab.pdf</a:t>
            </a:r>
            <a:endParaRPr lang="en-US" sz="1300" b="0" i="0" u="sng" dirty="0">
              <a:solidFill>
                <a:srgbClr val="FFF8F4"/>
              </a:solidFill>
              <a:effectLst/>
              <a:latin typeface="system-ui"/>
            </a:endParaRPr>
          </a:p>
          <a:p>
            <a:pPr>
              <a:buClr>
                <a:schemeClr val="accent3"/>
              </a:buClr>
            </a:pPr>
            <a:endParaRPr lang="en-US" sz="1600" b="0" i="0" u="sng" dirty="0">
              <a:solidFill>
                <a:srgbClr val="FFF8F4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2799651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FE57218-A1A8-CACC-A9A8-9674E1ED1F31}"/>
              </a:ext>
            </a:extLst>
          </p:cNvPr>
          <p:cNvSpPr/>
          <p:nvPr/>
        </p:nvSpPr>
        <p:spPr>
          <a:xfrm>
            <a:off x="8160267" y="157731"/>
            <a:ext cx="673545" cy="806917"/>
          </a:xfrm>
          <a:prstGeom prst="rect">
            <a:avLst/>
          </a:prstGeom>
          <a:solidFill>
            <a:srgbClr val="FFF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pic>
        <p:nvPicPr>
          <p:cNvPr id="78" name="Google Shape;78;g1ffeb6d66c7_0_0"/>
          <p:cNvPicPr preferRelativeResize="0"/>
          <p:nvPr/>
        </p:nvPicPr>
        <p:blipFill rotWithShape="1">
          <a:blip r:embed="rId3">
            <a:alphaModFix amt="50000"/>
          </a:blip>
          <a:srcRect t="8675"/>
          <a:stretch/>
        </p:blipFill>
        <p:spPr>
          <a:xfrm>
            <a:off x="0" y="0"/>
            <a:ext cx="9155224" cy="514810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1ffeb6d66c7_0_0"/>
          <p:cNvSpPr/>
          <p:nvPr/>
        </p:nvSpPr>
        <p:spPr>
          <a:xfrm>
            <a:off x="801629" y="-118946"/>
            <a:ext cx="9155224" cy="5292840"/>
          </a:xfrm>
          <a:prstGeom prst="rect">
            <a:avLst/>
          </a:prstGeom>
          <a:solidFill>
            <a:srgbClr val="13294B">
              <a:alpha val="874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047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endParaRPr sz="10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g1ffeb6d66c7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8903" y="157731"/>
            <a:ext cx="387175" cy="5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F8CA1BD-DAEC-B33D-53A1-FFF2AA39DF2C}"/>
              </a:ext>
            </a:extLst>
          </p:cNvPr>
          <p:cNvSpPr/>
          <p:nvPr/>
        </p:nvSpPr>
        <p:spPr>
          <a:xfrm>
            <a:off x="369632" y="1835662"/>
            <a:ext cx="45719" cy="2670372"/>
          </a:xfrm>
          <a:prstGeom prst="rect">
            <a:avLst/>
          </a:prstGeom>
          <a:solidFill>
            <a:srgbClr val="FE5F00"/>
          </a:solidFill>
          <a:ln w="12700">
            <a:solidFill>
              <a:srgbClr val="283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DEC27C-0493-8157-D3F0-7CA21C8C116B}"/>
              </a:ext>
            </a:extLst>
          </p:cNvPr>
          <p:cNvSpPr/>
          <p:nvPr/>
        </p:nvSpPr>
        <p:spPr>
          <a:xfrm>
            <a:off x="1141488" y="175153"/>
            <a:ext cx="5634869" cy="594944"/>
          </a:xfrm>
          <a:prstGeom prst="rect">
            <a:avLst/>
          </a:prstGeom>
          <a:solidFill>
            <a:srgbClr val="FA6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0243AA-751B-0090-EE4A-7F61655237CF}"/>
              </a:ext>
            </a:extLst>
          </p:cNvPr>
          <p:cNvSpPr txBox="1"/>
          <p:nvPr/>
        </p:nvSpPr>
        <p:spPr>
          <a:xfrm>
            <a:off x="1190242" y="206836"/>
            <a:ext cx="52105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  <a:latin typeface="Lucida Fax" panose="02060602050505020204" pitchFamily="18" charset="77"/>
                <a:sym typeface="Gantari SemiBold"/>
              </a:rPr>
              <a:t>User-Based CF using KNN</a:t>
            </a:r>
            <a:endParaRPr lang="en-TW" sz="28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A0813E-6839-42C2-FDC0-777218BE299D}"/>
              </a:ext>
            </a:extLst>
          </p:cNvPr>
          <p:cNvSpPr txBox="1"/>
          <p:nvPr/>
        </p:nvSpPr>
        <p:spPr>
          <a:xfrm>
            <a:off x="184983" y="4647215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600" dirty="0">
                <a:solidFill>
                  <a:srgbClr val="FE5F00"/>
                </a:solidFill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8C71D4-1F20-0722-DF78-209F1D7F0834}"/>
              </a:ext>
            </a:extLst>
          </p:cNvPr>
          <p:cNvSpPr txBox="1"/>
          <p:nvPr/>
        </p:nvSpPr>
        <p:spPr>
          <a:xfrm>
            <a:off x="197088" y="464721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283955"/>
                </a:solidFill>
              </a:rPr>
              <a:t>11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106960-F642-29BA-F4AD-595AF11707ED}"/>
              </a:ext>
            </a:extLst>
          </p:cNvPr>
          <p:cNvSpPr txBox="1"/>
          <p:nvPr/>
        </p:nvSpPr>
        <p:spPr>
          <a:xfrm>
            <a:off x="1084030" y="1035342"/>
            <a:ext cx="6493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20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Results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369AFF-0480-171D-5159-68409BEA7336}"/>
              </a:ext>
            </a:extLst>
          </p:cNvPr>
          <p:cNvCxnSpPr>
            <a:cxnSpLocks/>
          </p:cNvCxnSpPr>
          <p:nvPr/>
        </p:nvCxnSpPr>
        <p:spPr>
          <a:xfrm>
            <a:off x="2543175" y="2193134"/>
            <a:ext cx="537924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205FAD8-2CC4-E274-C7B3-6C9F53450FC0}"/>
              </a:ext>
            </a:extLst>
          </p:cNvPr>
          <p:cNvSpPr txBox="1"/>
          <p:nvPr/>
        </p:nvSpPr>
        <p:spPr>
          <a:xfrm>
            <a:off x="2533102" y="1460350"/>
            <a:ext cx="22538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en-US" sz="2000" b="1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Similarity measure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E5F0CE-D441-DA80-9914-74BDDFDC95D9}"/>
              </a:ext>
            </a:extLst>
          </p:cNvPr>
          <p:cNvSpPr txBox="1"/>
          <p:nvPr/>
        </p:nvSpPr>
        <p:spPr>
          <a:xfrm>
            <a:off x="3021621" y="2371695"/>
            <a:ext cx="2388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2000" b="1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Pearson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E9CD33-C0DE-7F85-C3CC-FE54D1FC8B2B}"/>
              </a:ext>
            </a:extLst>
          </p:cNvPr>
          <p:cNvSpPr txBox="1"/>
          <p:nvPr/>
        </p:nvSpPr>
        <p:spPr>
          <a:xfrm>
            <a:off x="6580863" y="2371695"/>
            <a:ext cx="15425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20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0.8609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2B573C-A9B5-CB91-1C52-F6ED53AE0226}"/>
              </a:ext>
            </a:extLst>
          </p:cNvPr>
          <p:cNvSpPr txBox="1"/>
          <p:nvPr/>
        </p:nvSpPr>
        <p:spPr>
          <a:xfrm>
            <a:off x="4281187" y="1730292"/>
            <a:ext cx="22538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en-US" sz="2000" b="1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Chosen 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0F0BB-5FCD-8A2F-F8BA-26956B15A218}"/>
              </a:ext>
            </a:extLst>
          </p:cNvPr>
          <p:cNvSpPr txBox="1"/>
          <p:nvPr/>
        </p:nvSpPr>
        <p:spPr>
          <a:xfrm>
            <a:off x="3112606" y="3458117"/>
            <a:ext cx="12595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2000" b="1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Cosine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DD652F-C953-A708-D1C3-05E9A635B8DE}"/>
              </a:ext>
            </a:extLst>
          </p:cNvPr>
          <p:cNvSpPr txBox="1"/>
          <p:nvPr/>
        </p:nvSpPr>
        <p:spPr>
          <a:xfrm>
            <a:off x="2929732" y="3824508"/>
            <a:ext cx="2388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2000" b="1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Euclidean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41C244-EEF8-18F6-0594-77C072EAFF58}"/>
              </a:ext>
            </a:extLst>
          </p:cNvPr>
          <p:cNvSpPr txBox="1"/>
          <p:nvPr/>
        </p:nvSpPr>
        <p:spPr>
          <a:xfrm>
            <a:off x="5957925" y="1722559"/>
            <a:ext cx="22538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en-US" sz="2000" b="1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RMSE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DF7A1C-B82F-D8C3-1F59-F8E1FA49D8AA}"/>
              </a:ext>
            </a:extLst>
          </p:cNvPr>
          <p:cNvSpPr txBox="1"/>
          <p:nvPr/>
        </p:nvSpPr>
        <p:spPr>
          <a:xfrm>
            <a:off x="5122869" y="2379463"/>
            <a:ext cx="5264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20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A5B736-B379-C044-C3B8-994022B5276C}"/>
              </a:ext>
            </a:extLst>
          </p:cNvPr>
          <p:cNvSpPr txBox="1"/>
          <p:nvPr/>
        </p:nvSpPr>
        <p:spPr>
          <a:xfrm>
            <a:off x="5135865" y="2735894"/>
            <a:ext cx="5264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20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7AFBFB-D0C7-10BE-CF8E-9C1C92F17D1B}"/>
              </a:ext>
            </a:extLst>
          </p:cNvPr>
          <p:cNvSpPr txBox="1"/>
          <p:nvPr/>
        </p:nvSpPr>
        <p:spPr>
          <a:xfrm>
            <a:off x="5127006" y="3095122"/>
            <a:ext cx="5738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20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7CC314-E834-0E25-87C6-09DCF3612EC9}"/>
              </a:ext>
            </a:extLst>
          </p:cNvPr>
          <p:cNvSpPr txBox="1"/>
          <p:nvPr/>
        </p:nvSpPr>
        <p:spPr>
          <a:xfrm>
            <a:off x="6587412" y="2735894"/>
            <a:ext cx="15425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20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0.8394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6A1ABB-6A47-9E34-A6E0-A80524ACBC19}"/>
              </a:ext>
            </a:extLst>
          </p:cNvPr>
          <p:cNvSpPr txBox="1"/>
          <p:nvPr/>
        </p:nvSpPr>
        <p:spPr>
          <a:xfrm>
            <a:off x="6588212" y="3089325"/>
            <a:ext cx="15425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20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0.6780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9E3376-921B-D6DC-07E4-DC6F7E65C71D}"/>
              </a:ext>
            </a:extLst>
          </p:cNvPr>
          <p:cNvSpPr txBox="1"/>
          <p:nvPr/>
        </p:nvSpPr>
        <p:spPr>
          <a:xfrm>
            <a:off x="3105197" y="3095122"/>
            <a:ext cx="13469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2000" b="1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Cosine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97DFBA-1F00-252C-E5D6-046DCD3CA7B9}"/>
              </a:ext>
            </a:extLst>
          </p:cNvPr>
          <p:cNvSpPr txBox="1"/>
          <p:nvPr/>
        </p:nvSpPr>
        <p:spPr>
          <a:xfrm>
            <a:off x="3018016" y="2744725"/>
            <a:ext cx="2388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2000" b="1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Pearson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186B9D-D6CE-7BD3-CC56-F2F417A5441E}"/>
              </a:ext>
            </a:extLst>
          </p:cNvPr>
          <p:cNvSpPr txBox="1"/>
          <p:nvPr/>
        </p:nvSpPr>
        <p:spPr>
          <a:xfrm>
            <a:off x="2929732" y="4172064"/>
            <a:ext cx="2388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2000" b="1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Euclidean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9AD0EB-8229-70AB-A593-F9649921D0C3}"/>
              </a:ext>
            </a:extLst>
          </p:cNvPr>
          <p:cNvSpPr txBox="1"/>
          <p:nvPr/>
        </p:nvSpPr>
        <p:spPr>
          <a:xfrm>
            <a:off x="5138969" y="3461499"/>
            <a:ext cx="5738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20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20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89B482-35EC-5A02-CF9A-B5630A1FA2EA}"/>
              </a:ext>
            </a:extLst>
          </p:cNvPr>
          <p:cNvSpPr txBox="1"/>
          <p:nvPr/>
        </p:nvSpPr>
        <p:spPr>
          <a:xfrm>
            <a:off x="5127908" y="3825970"/>
            <a:ext cx="5738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20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28750E-7801-2218-C457-EC4195FB6901}"/>
              </a:ext>
            </a:extLst>
          </p:cNvPr>
          <p:cNvSpPr txBox="1"/>
          <p:nvPr/>
        </p:nvSpPr>
        <p:spPr>
          <a:xfrm>
            <a:off x="5139871" y="4179735"/>
            <a:ext cx="5738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20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4D8C0D-87F8-7F1D-F143-2D1AE347B49E}"/>
              </a:ext>
            </a:extLst>
          </p:cNvPr>
          <p:cNvSpPr txBox="1"/>
          <p:nvPr/>
        </p:nvSpPr>
        <p:spPr>
          <a:xfrm>
            <a:off x="6592826" y="3454434"/>
            <a:ext cx="15425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20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0.6484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0C5B01-5770-16A6-C30A-2116457DEC7F}"/>
              </a:ext>
            </a:extLst>
          </p:cNvPr>
          <p:cNvSpPr txBox="1"/>
          <p:nvPr/>
        </p:nvSpPr>
        <p:spPr>
          <a:xfrm>
            <a:off x="6599375" y="3818633"/>
            <a:ext cx="15425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20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0.6896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ADEC40-88C9-6907-A5DD-1C2FC0DC79D9}"/>
              </a:ext>
            </a:extLst>
          </p:cNvPr>
          <p:cNvSpPr txBox="1"/>
          <p:nvPr/>
        </p:nvSpPr>
        <p:spPr>
          <a:xfrm>
            <a:off x="6600175" y="4172064"/>
            <a:ext cx="15425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20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0.6525</a:t>
            </a:r>
          </a:p>
        </p:txBody>
      </p:sp>
    </p:spTree>
    <p:extLst>
      <p:ext uri="{BB962C8B-B14F-4D97-AF65-F5344CB8AC3E}">
        <p14:creationId xmlns:p14="http://schemas.microsoft.com/office/powerpoint/2010/main" val="751409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1299000" y="1598550"/>
            <a:ext cx="6546000" cy="19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sz="4000" dirty="0">
                <a:solidFill>
                  <a:schemeClr val="accent4"/>
                </a:solidFill>
                <a:latin typeface="Lucida Fax" panose="02060602050505020204" pitchFamily="18" charset="77"/>
              </a:rPr>
              <a:t>Item-Based Collaborative Filtering Using KNN</a:t>
            </a:r>
            <a:endParaRPr sz="3600" dirty="0">
              <a:solidFill>
                <a:schemeClr val="accent4"/>
              </a:solidFill>
              <a:latin typeface="Lucida Fax" panose="020606020505050202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6540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FE57218-A1A8-CACC-A9A8-9674E1ED1F31}"/>
              </a:ext>
            </a:extLst>
          </p:cNvPr>
          <p:cNvSpPr/>
          <p:nvPr/>
        </p:nvSpPr>
        <p:spPr>
          <a:xfrm>
            <a:off x="8160267" y="157731"/>
            <a:ext cx="673545" cy="806917"/>
          </a:xfrm>
          <a:prstGeom prst="rect">
            <a:avLst/>
          </a:prstGeom>
          <a:solidFill>
            <a:srgbClr val="FFF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pic>
        <p:nvPicPr>
          <p:cNvPr id="78" name="Google Shape;78;g1ffeb6d66c7_0_0"/>
          <p:cNvPicPr preferRelativeResize="0"/>
          <p:nvPr/>
        </p:nvPicPr>
        <p:blipFill rotWithShape="1">
          <a:blip r:embed="rId3">
            <a:alphaModFix amt="50000"/>
          </a:blip>
          <a:srcRect t="8675"/>
          <a:stretch/>
        </p:blipFill>
        <p:spPr>
          <a:xfrm>
            <a:off x="0" y="0"/>
            <a:ext cx="9155224" cy="514810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1ffeb6d66c7_0_0"/>
          <p:cNvSpPr/>
          <p:nvPr/>
        </p:nvSpPr>
        <p:spPr>
          <a:xfrm>
            <a:off x="784981" y="0"/>
            <a:ext cx="9248516" cy="5148108"/>
          </a:xfrm>
          <a:prstGeom prst="rect">
            <a:avLst/>
          </a:prstGeom>
          <a:solidFill>
            <a:srgbClr val="13294B">
              <a:alpha val="874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047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g1ffeb6d66c7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8903" y="157731"/>
            <a:ext cx="387175" cy="5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F8CA1BD-DAEC-B33D-53A1-FFF2AA39DF2C}"/>
              </a:ext>
            </a:extLst>
          </p:cNvPr>
          <p:cNvSpPr/>
          <p:nvPr/>
        </p:nvSpPr>
        <p:spPr>
          <a:xfrm>
            <a:off x="369632" y="1835662"/>
            <a:ext cx="45719" cy="2670372"/>
          </a:xfrm>
          <a:prstGeom prst="rect">
            <a:avLst/>
          </a:prstGeom>
          <a:solidFill>
            <a:srgbClr val="FE5F00"/>
          </a:solidFill>
          <a:ln w="12700">
            <a:solidFill>
              <a:srgbClr val="283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DEC27C-0493-8157-D3F0-7CA21C8C116B}"/>
              </a:ext>
            </a:extLst>
          </p:cNvPr>
          <p:cNvSpPr/>
          <p:nvPr/>
        </p:nvSpPr>
        <p:spPr>
          <a:xfrm>
            <a:off x="1141487" y="175153"/>
            <a:ext cx="7018780" cy="594944"/>
          </a:xfrm>
          <a:prstGeom prst="rect">
            <a:avLst/>
          </a:prstGeom>
          <a:solidFill>
            <a:srgbClr val="FA6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0243AA-751B-0090-EE4A-7F61655237CF}"/>
              </a:ext>
            </a:extLst>
          </p:cNvPr>
          <p:cNvSpPr txBox="1"/>
          <p:nvPr/>
        </p:nvSpPr>
        <p:spPr>
          <a:xfrm>
            <a:off x="1190243" y="206836"/>
            <a:ext cx="68122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sz="2800" b="1" dirty="0">
                <a:solidFill>
                  <a:schemeClr val="accent4"/>
                </a:solidFill>
                <a:latin typeface="Lucida Fax" panose="02060602050505020204" pitchFamily="18" charset="77"/>
              </a:rPr>
              <a:t>Item-Based Collaborative Filtering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A0813E-6839-42C2-FDC0-777218BE299D}"/>
              </a:ext>
            </a:extLst>
          </p:cNvPr>
          <p:cNvSpPr txBox="1"/>
          <p:nvPr/>
        </p:nvSpPr>
        <p:spPr>
          <a:xfrm>
            <a:off x="186344" y="4647215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600" dirty="0">
                <a:solidFill>
                  <a:srgbClr val="FE5F00"/>
                </a:solidFill>
              </a:rPr>
              <a:t>13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8C71D4-1F20-0722-DF78-209F1D7F0834}"/>
              </a:ext>
            </a:extLst>
          </p:cNvPr>
          <p:cNvSpPr txBox="1"/>
          <p:nvPr/>
        </p:nvSpPr>
        <p:spPr>
          <a:xfrm>
            <a:off x="204714" y="466194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283955"/>
                </a:solidFill>
              </a:rPr>
              <a:t>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026B9-0318-9DA7-29B5-499D54AC8CB4}"/>
              </a:ext>
            </a:extLst>
          </p:cNvPr>
          <p:cNvSpPr txBox="1"/>
          <p:nvPr/>
        </p:nvSpPr>
        <p:spPr>
          <a:xfrm>
            <a:off x="901292" y="918842"/>
            <a:ext cx="6493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20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Methodology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BD47C-BAD1-0FA1-48A8-BF3CA73B37DB}"/>
              </a:ext>
            </a:extLst>
          </p:cNvPr>
          <p:cNvSpPr txBox="1"/>
          <p:nvPr/>
        </p:nvSpPr>
        <p:spPr>
          <a:xfrm>
            <a:off x="1212606" y="1440662"/>
            <a:ext cx="7313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</a:rPr>
              <a:t>Find a neighborhood of similar items: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4F7186-4B43-A314-6A4B-211221CCE55F}"/>
              </a:ext>
            </a:extLst>
          </p:cNvPr>
          <p:cNvSpPr txBox="1"/>
          <p:nvPr/>
        </p:nvSpPr>
        <p:spPr>
          <a:xfrm>
            <a:off x="1589117" y="1824254"/>
            <a:ext cx="7313669" cy="1041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25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</a:rPr>
              <a:t>Missing ratings are skipped.</a:t>
            </a:r>
          </a:p>
          <a:p>
            <a:pPr marL="342900" indent="-342900">
              <a:lnSpc>
                <a:spcPts val="25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</a:rPr>
              <a:t>Compute similarity.</a:t>
            </a: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4"/>
              </a:solidFill>
              <a:latin typeface="Lucida Fax" panose="02060602050505020204" pitchFamily="18" charset="77"/>
              <a:ea typeface="Apple Symbols" panose="02000000000000000000" pitchFamily="2" charset="-79"/>
              <a:cs typeface="Adelle Sans Devanagari" panose="02000503000000020004" pitchFamily="2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9A90A0-AD09-9F71-7CD4-C561FA36E494}"/>
              </a:ext>
            </a:extLst>
          </p:cNvPr>
          <p:cNvSpPr txBox="1"/>
          <p:nvPr/>
        </p:nvSpPr>
        <p:spPr>
          <a:xfrm>
            <a:off x="1589116" y="2487944"/>
            <a:ext cx="7313669" cy="377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25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</a:rPr>
              <a:t>Define number </a:t>
            </a:r>
            <a:r>
              <a:rPr lang="en-US" sz="1600" i="1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</a:rPr>
              <a:t>k</a:t>
            </a:r>
            <a:r>
              <a:rPr lang="en-US" sz="16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</a:rPr>
              <a:t> of nearest neighbors (select highest similarity).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1E616E-8BF3-F28E-E9C4-D0D64D5FF89F}"/>
              </a:ext>
            </a:extLst>
          </p:cNvPr>
          <p:cNvSpPr txBox="1"/>
          <p:nvPr/>
        </p:nvSpPr>
        <p:spPr>
          <a:xfrm>
            <a:off x="1212606" y="3289213"/>
            <a:ext cx="74805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</a:rPr>
              <a:t>Predict missing ratings by taking the weighted-average rating of items in the </a:t>
            </a:r>
            <a:r>
              <a:rPr lang="en-US" sz="1800" i="1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</a:rPr>
              <a:t>k</a:t>
            </a:r>
            <a:r>
              <a:rPr lang="en-US" sz="18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</a:rPr>
              <a:t> nearest neighborhood.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6F9AD9-4E95-105D-9066-F7DB642EADE6}"/>
              </a:ext>
            </a:extLst>
          </p:cNvPr>
          <p:cNvSpPr txBox="1"/>
          <p:nvPr/>
        </p:nvSpPr>
        <p:spPr>
          <a:xfrm>
            <a:off x="1589116" y="3894029"/>
            <a:ext cx="7313669" cy="697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25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</a:rPr>
              <a:t>Weight: similarity</a:t>
            </a:r>
          </a:p>
          <a:p>
            <a:pPr marL="342900" indent="-342900">
              <a:lnSpc>
                <a:spcPts val="25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</a:rPr>
              <a:t>Rating: user’s rating matched similar items</a:t>
            </a:r>
          </a:p>
        </p:txBody>
      </p:sp>
    </p:spTree>
    <p:extLst>
      <p:ext uri="{BB962C8B-B14F-4D97-AF65-F5344CB8AC3E}">
        <p14:creationId xmlns:p14="http://schemas.microsoft.com/office/powerpoint/2010/main" val="2380180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FE57218-A1A8-CACC-A9A8-9674E1ED1F31}"/>
              </a:ext>
            </a:extLst>
          </p:cNvPr>
          <p:cNvSpPr/>
          <p:nvPr/>
        </p:nvSpPr>
        <p:spPr>
          <a:xfrm>
            <a:off x="8160267" y="157731"/>
            <a:ext cx="673545" cy="806917"/>
          </a:xfrm>
          <a:prstGeom prst="rect">
            <a:avLst/>
          </a:prstGeom>
          <a:solidFill>
            <a:srgbClr val="FFF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pic>
        <p:nvPicPr>
          <p:cNvPr id="78" name="Google Shape;78;g1ffeb6d66c7_0_0"/>
          <p:cNvPicPr preferRelativeResize="0"/>
          <p:nvPr/>
        </p:nvPicPr>
        <p:blipFill rotWithShape="1">
          <a:blip r:embed="rId3">
            <a:alphaModFix amt="50000"/>
          </a:blip>
          <a:srcRect t="8675"/>
          <a:stretch/>
        </p:blipFill>
        <p:spPr>
          <a:xfrm>
            <a:off x="0" y="0"/>
            <a:ext cx="9155224" cy="514810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1ffeb6d66c7_0_0"/>
          <p:cNvSpPr/>
          <p:nvPr/>
        </p:nvSpPr>
        <p:spPr>
          <a:xfrm>
            <a:off x="803393" y="0"/>
            <a:ext cx="9248516" cy="5148108"/>
          </a:xfrm>
          <a:prstGeom prst="rect">
            <a:avLst/>
          </a:prstGeom>
          <a:solidFill>
            <a:srgbClr val="13294B">
              <a:alpha val="874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047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g1ffeb6d66c7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8903" y="157731"/>
            <a:ext cx="387175" cy="5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F8CA1BD-DAEC-B33D-53A1-FFF2AA39DF2C}"/>
              </a:ext>
            </a:extLst>
          </p:cNvPr>
          <p:cNvSpPr/>
          <p:nvPr/>
        </p:nvSpPr>
        <p:spPr>
          <a:xfrm>
            <a:off x="369632" y="1835662"/>
            <a:ext cx="45719" cy="2670372"/>
          </a:xfrm>
          <a:prstGeom prst="rect">
            <a:avLst/>
          </a:prstGeom>
          <a:solidFill>
            <a:srgbClr val="FE5F00"/>
          </a:solidFill>
          <a:ln w="12700">
            <a:solidFill>
              <a:srgbClr val="283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DEC27C-0493-8157-D3F0-7CA21C8C116B}"/>
              </a:ext>
            </a:extLst>
          </p:cNvPr>
          <p:cNvSpPr/>
          <p:nvPr/>
        </p:nvSpPr>
        <p:spPr>
          <a:xfrm>
            <a:off x="1141487" y="175153"/>
            <a:ext cx="7018780" cy="594944"/>
          </a:xfrm>
          <a:prstGeom prst="rect">
            <a:avLst/>
          </a:prstGeom>
          <a:solidFill>
            <a:srgbClr val="FA6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0243AA-751B-0090-EE4A-7F61655237CF}"/>
              </a:ext>
            </a:extLst>
          </p:cNvPr>
          <p:cNvSpPr txBox="1"/>
          <p:nvPr/>
        </p:nvSpPr>
        <p:spPr>
          <a:xfrm>
            <a:off x="1190243" y="206836"/>
            <a:ext cx="71526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sz="2800" b="1" dirty="0">
                <a:solidFill>
                  <a:schemeClr val="accent4"/>
                </a:solidFill>
                <a:latin typeface="Lucida Fax" panose="02060602050505020204" pitchFamily="18" charset="77"/>
              </a:rPr>
              <a:t>Item-Based Collaborative Filtering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A0813E-6839-42C2-FDC0-777218BE299D}"/>
              </a:ext>
            </a:extLst>
          </p:cNvPr>
          <p:cNvSpPr txBox="1"/>
          <p:nvPr/>
        </p:nvSpPr>
        <p:spPr>
          <a:xfrm>
            <a:off x="192198" y="4647215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600" dirty="0">
                <a:solidFill>
                  <a:srgbClr val="FE5F00"/>
                </a:solidFill>
              </a:rPr>
              <a:t>14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8C71D4-1F20-0722-DF78-209F1D7F0834}"/>
              </a:ext>
            </a:extLst>
          </p:cNvPr>
          <p:cNvSpPr txBox="1"/>
          <p:nvPr/>
        </p:nvSpPr>
        <p:spPr>
          <a:xfrm>
            <a:off x="186291" y="46377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600" dirty="0">
                <a:solidFill>
                  <a:srgbClr val="283955"/>
                </a:solidFill>
              </a:rPr>
              <a:t>14</a:t>
            </a:r>
            <a:endParaRPr lang="en-TW" dirty="0">
              <a:solidFill>
                <a:srgbClr val="283955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026B9-0318-9DA7-29B5-499D54AC8CB4}"/>
              </a:ext>
            </a:extLst>
          </p:cNvPr>
          <p:cNvSpPr txBox="1"/>
          <p:nvPr/>
        </p:nvSpPr>
        <p:spPr>
          <a:xfrm>
            <a:off x="1085845" y="924216"/>
            <a:ext cx="6493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20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6B5CC1-D4C2-6CB3-ACD0-8B6EB05E16F6}"/>
              </a:ext>
            </a:extLst>
          </p:cNvPr>
          <p:cNvSpPr txBox="1"/>
          <p:nvPr/>
        </p:nvSpPr>
        <p:spPr>
          <a:xfrm>
            <a:off x="2232282" y="4762817"/>
            <a:ext cx="75284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1200" b="0" i="0" u="sng" dirty="0">
                <a:solidFill>
                  <a:srgbClr val="FFF8F4"/>
                </a:solidFill>
                <a:effectLst/>
                <a:latin typeface="system-u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https://cran.r-project.org/web/packages/recommenderlab/vignettes/recommenderlab.pdf</a:t>
            </a:r>
            <a:endParaRPr lang="en-US" sz="1200" b="0" i="0" u="sng" dirty="0">
              <a:solidFill>
                <a:srgbClr val="FFF8F4"/>
              </a:solidFill>
              <a:effectLst/>
              <a:latin typeface="system-ui"/>
            </a:endParaRPr>
          </a:p>
          <a:p>
            <a:pPr>
              <a:buClr>
                <a:schemeClr val="accent3"/>
              </a:buClr>
            </a:pPr>
            <a:endParaRPr lang="en-US" sz="1600" b="0" i="0" u="sng" dirty="0">
              <a:solidFill>
                <a:srgbClr val="FFF8F4"/>
              </a:solidFill>
              <a:effectLst/>
              <a:latin typeface="system-u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7D3DD-8C58-E536-6BF0-DC9C889B5E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6867" y="1364867"/>
            <a:ext cx="4861896" cy="335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0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FE57218-A1A8-CACC-A9A8-9674E1ED1F31}"/>
              </a:ext>
            </a:extLst>
          </p:cNvPr>
          <p:cNvSpPr/>
          <p:nvPr/>
        </p:nvSpPr>
        <p:spPr>
          <a:xfrm>
            <a:off x="8160267" y="157731"/>
            <a:ext cx="673545" cy="806917"/>
          </a:xfrm>
          <a:prstGeom prst="rect">
            <a:avLst/>
          </a:prstGeom>
          <a:solidFill>
            <a:srgbClr val="FFF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pic>
        <p:nvPicPr>
          <p:cNvPr id="78" name="Google Shape;78;g1ffeb6d66c7_0_0"/>
          <p:cNvPicPr preferRelativeResize="0"/>
          <p:nvPr/>
        </p:nvPicPr>
        <p:blipFill rotWithShape="1">
          <a:blip r:embed="rId3">
            <a:alphaModFix amt="50000"/>
          </a:blip>
          <a:srcRect t="8675"/>
          <a:stretch/>
        </p:blipFill>
        <p:spPr>
          <a:xfrm>
            <a:off x="0" y="0"/>
            <a:ext cx="9155224" cy="514810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1ffeb6d66c7_0_0"/>
          <p:cNvSpPr/>
          <p:nvPr/>
        </p:nvSpPr>
        <p:spPr>
          <a:xfrm>
            <a:off x="782258" y="0"/>
            <a:ext cx="9248516" cy="5148108"/>
          </a:xfrm>
          <a:prstGeom prst="rect">
            <a:avLst/>
          </a:prstGeom>
          <a:solidFill>
            <a:srgbClr val="13294B">
              <a:alpha val="874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047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g1ffeb6d66c7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8903" y="157731"/>
            <a:ext cx="387175" cy="5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F8CA1BD-DAEC-B33D-53A1-FFF2AA39DF2C}"/>
              </a:ext>
            </a:extLst>
          </p:cNvPr>
          <p:cNvSpPr/>
          <p:nvPr/>
        </p:nvSpPr>
        <p:spPr>
          <a:xfrm>
            <a:off x="369632" y="1835662"/>
            <a:ext cx="45719" cy="2670372"/>
          </a:xfrm>
          <a:prstGeom prst="rect">
            <a:avLst/>
          </a:prstGeom>
          <a:solidFill>
            <a:srgbClr val="FE5F00"/>
          </a:solidFill>
          <a:ln w="12700">
            <a:solidFill>
              <a:srgbClr val="283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DEC27C-0493-8157-D3F0-7CA21C8C116B}"/>
              </a:ext>
            </a:extLst>
          </p:cNvPr>
          <p:cNvSpPr/>
          <p:nvPr/>
        </p:nvSpPr>
        <p:spPr>
          <a:xfrm>
            <a:off x="1141488" y="175153"/>
            <a:ext cx="5716745" cy="594944"/>
          </a:xfrm>
          <a:prstGeom prst="rect">
            <a:avLst/>
          </a:prstGeom>
          <a:solidFill>
            <a:srgbClr val="FA6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0243AA-751B-0090-EE4A-7F61655237CF}"/>
              </a:ext>
            </a:extLst>
          </p:cNvPr>
          <p:cNvSpPr txBox="1"/>
          <p:nvPr/>
        </p:nvSpPr>
        <p:spPr>
          <a:xfrm>
            <a:off x="1190242" y="206836"/>
            <a:ext cx="57167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  <a:latin typeface="Lucida Fax" panose="02060602050505020204" pitchFamily="18" charset="77"/>
                <a:sym typeface="Gantari SemiBold"/>
              </a:rPr>
              <a:t>Item-Based CF using KNN</a:t>
            </a:r>
            <a:endParaRPr lang="en-TW" sz="28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A0813E-6839-42C2-FDC0-777218BE299D}"/>
              </a:ext>
            </a:extLst>
          </p:cNvPr>
          <p:cNvSpPr txBox="1"/>
          <p:nvPr/>
        </p:nvSpPr>
        <p:spPr>
          <a:xfrm>
            <a:off x="184983" y="4647215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600" dirty="0">
                <a:solidFill>
                  <a:srgbClr val="FE5F00"/>
                </a:solidFill>
              </a:rPr>
              <a:t>15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8C71D4-1F20-0722-DF78-209F1D7F0834}"/>
              </a:ext>
            </a:extLst>
          </p:cNvPr>
          <p:cNvSpPr txBox="1"/>
          <p:nvPr/>
        </p:nvSpPr>
        <p:spPr>
          <a:xfrm>
            <a:off x="196831" y="465915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283955"/>
                </a:solidFill>
              </a:rPr>
              <a:t>15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106960-F642-29BA-F4AD-595AF11707ED}"/>
              </a:ext>
            </a:extLst>
          </p:cNvPr>
          <p:cNvSpPr txBox="1"/>
          <p:nvPr/>
        </p:nvSpPr>
        <p:spPr>
          <a:xfrm>
            <a:off x="1084030" y="1035342"/>
            <a:ext cx="6493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20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Results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369AFF-0480-171D-5159-68409BEA7336}"/>
              </a:ext>
            </a:extLst>
          </p:cNvPr>
          <p:cNvCxnSpPr>
            <a:cxnSpLocks/>
          </p:cNvCxnSpPr>
          <p:nvPr/>
        </p:nvCxnSpPr>
        <p:spPr>
          <a:xfrm>
            <a:off x="2357325" y="2401286"/>
            <a:ext cx="537924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205FAD8-2CC4-E274-C7B3-6C9F53450FC0}"/>
              </a:ext>
            </a:extLst>
          </p:cNvPr>
          <p:cNvSpPr txBox="1"/>
          <p:nvPr/>
        </p:nvSpPr>
        <p:spPr>
          <a:xfrm>
            <a:off x="2347252" y="1668502"/>
            <a:ext cx="22538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en-US" sz="2000" b="1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Similarity measure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E5F0CE-D441-DA80-9914-74BDDFDC95D9}"/>
              </a:ext>
            </a:extLst>
          </p:cNvPr>
          <p:cNvSpPr txBox="1"/>
          <p:nvPr/>
        </p:nvSpPr>
        <p:spPr>
          <a:xfrm>
            <a:off x="2835771" y="2579847"/>
            <a:ext cx="2388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2000" b="1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Pearson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E9CD33-C0DE-7F85-C3CC-FE54D1FC8B2B}"/>
              </a:ext>
            </a:extLst>
          </p:cNvPr>
          <p:cNvSpPr txBox="1"/>
          <p:nvPr/>
        </p:nvSpPr>
        <p:spPr>
          <a:xfrm>
            <a:off x="6395013" y="2579847"/>
            <a:ext cx="15425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20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0.6829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2B573C-A9B5-CB91-1C52-F6ED53AE0226}"/>
              </a:ext>
            </a:extLst>
          </p:cNvPr>
          <p:cNvSpPr txBox="1"/>
          <p:nvPr/>
        </p:nvSpPr>
        <p:spPr>
          <a:xfrm>
            <a:off x="4095337" y="1871538"/>
            <a:ext cx="22538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en-US" sz="2000" b="1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Optimal 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0F0BB-5FCD-8A2F-F8BA-26956B15A218}"/>
              </a:ext>
            </a:extLst>
          </p:cNvPr>
          <p:cNvSpPr txBox="1"/>
          <p:nvPr/>
        </p:nvSpPr>
        <p:spPr>
          <a:xfrm>
            <a:off x="2835771" y="3099822"/>
            <a:ext cx="2388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2000" b="1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Cosine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DD652F-C953-A708-D1C3-05E9A635B8DE}"/>
              </a:ext>
            </a:extLst>
          </p:cNvPr>
          <p:cNvSpPr txBox="1"/>
          <p:nvPr/>
        </p:nvSpPr>
        <p:spPr>
          <a:xfrm>
            <a:off x="2842985" y="3625397"/>
            <a:ext cx="2388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2000" b="1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Euclidean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41C244-EEF8-18F6-0594-77C072EAFF58}"/>
              </a:ext>
            </a:extLst>
          </p:cNvPr>
          <p:cNvSpPr txBox="1"/>
          <p:nvPr/>
        </p:nvSpPr>
        <p:spPr>
          <a:xfrm>
            <a:off x="5772075" y="1878673"/>
            <a:ext cx="22538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en-US" sz="2000" b="1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RMSE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DF7A1C-B82F-D8C3-1F59-F8E1FA49D8AA}"/>
              </a:ext>
            </a:extLst>
          </p:cNvPr>
          <p:cNvSpPr txBox="1"/>
          <p:nvPr/>
        </p:nvSpPr>
        <p:spPr>
          <a:xfrm>
            <a:off x="5071908" y="2608496"/>
            <a:ext cx="4138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20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A5B736-B379-C044-C3B8-994022B5276C}"/>
              </a:ext>
            </a:extLst>
          </p:cNvPr>
          <p:cNvSpPr txBox="1"/>
          <p:nvPr/>
        </p:nvSpPr>
        <p:spPr>
          <a:xfrm>
            <a:off x="5079052" y="3116946"/>
            <a:ext cx="4138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20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7AFBFB-D0C7-10BE-CF8E-9C1C92F17D1B}"/>
              </a:ext>
            </a:extLst>
          </p:cNvPr>
          <p:cNvSpPr txBox="1"/>
          <p:nvPr/>
        </p:nvSpPr>
        <p:spPr>
          <a:xfrm>
            <a:off x="5024555" y="3631561"/>
            <a:ext cx="5738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20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11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7CC314-E834-0E25-87C6-09DCF3612EC9}"/>
              </a:ext>
            </a:extLst>
          </p:cNvPr>
          <p:cNvSpPr txBox="1"/>
          <p:nvPr/>
        </p:nvSpPr>
        <p:spPr>
          <a:xfrm>
            <a:off x="6402267" y="3105106"/>
            <a:ext cx="15425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20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0.6338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6A1ABB-6A47-9E34-A6E0-A80524ACBC19}"/>
              </a:ext>
            </a:extLst>
          </p:cNvPr>
          <p:cNvSpPr txBox="1"/>
          <p:nvPr/>
        </p:nvSpPr>
        <p:spPr>
          <a:xfrm>
            <a:off x="6421280" y="3625397"/>
            <a:ext cx="15425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20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0.6337</a:t>
            </a:r>
          </a:p>
        </p:txBody>
      </p:sp>
    </p:spTree>
    <p:extLst>
      <p:ext uri="{BB962C8B-B14F-4D97-AF65-F5344CB8AC3E}">
        <p14:creationId xmlns:p14="http://schemas.microsoft.com/office/powerpoint/2010/main" val="1779760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1299000" y="1598550"/>
            <a:ext cx="6546000" cy="19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sz="4000" dirty="0">
                <a:solidFill>
                  <a:schemeClr val="accent4"/>
                </a:solidFill>
                <a:latin typeface="Lucida Fax" panose="02060602050505020204" pitchFamily="18" charset="77"/>
              </a:rPr>
              <a:t>Singular Value</a:t>
            </a:r>
            <a:br>
              <a:rPr lang="en-US" sz="4000" dirty="0">
                <a:solidFill>
                  <a:schemeClr val="accent4"/>
                </a:solidFill>
                <a:latin typeface="Lucida Fax" panose="02060602050505020204" pitchFamily="18" charset="77"/>
              </a:rPr>
            </a:br>
            <a:r>
              <a:rPr lang="en-US" sz="4000" dirty="0">
                <a:solidFill>
                  <a:schemeClr val="accent4"/>
                </a:solidFill>
                <a:latin typeface="Lucida Fax" panose="02060602050505020204" pitchFamily="18" charset="77"/>
              </a:rPr>
              <a:t>Decomposition (SVD)</a:t>
            </a:r>
            <a:endParaRPr lang="en-US" sz="3600" dirty="0">
              <a:solidFill>
                <a:schemeClr val="accent4"/>
              </a:solidFill>
              <a:latin typeface="Lucida Fax" panose="020606020505050202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87130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FE57218-A1A8-CACC-A9A8-9674E1ED1F31}"/>
              </a:ext>
            </a:extLst>
          </p:cNvPr>
          <p:cNvSpPr/>
          <p:nvPr/>
        </p:nvSpPr>
        <p:spPr>
          <a:xfrm>
            <a:off x="8179904" y="99391"/>
            <a:ext cx="673545" cy="806917"/>
          </a:xfrm>
          <a:prstGeom prst="rect">
            <a:avLst/>
          </a:prstGeom>
          <a:solidFill>
            <a:srgbClr val="FFF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pic>
        <p:nvPicPr>
          <p:cNvPr id="78" name="Google Shape;78;g1ffeb6d66c7_0_0"/>
          <p:cNvPicPr preferRelativeResize="0"/>
          <p:nvPr/>
        </p:nvPicPr>
        <p:blipFill rotWithShape="1">
          <a:blip r:embed="rId3">
            <a:alphaModFix amt="50000"/>
          </a:blip>
          <a:srcRect t="8675"/>
          <a:stretch/>
        </p:blipFill>
        <p:spPr>
          <a:xfrm>
            <a:off x="16184" y="-4608"/>
            <a:ext cx="9127816" cy="514810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1ffeb6d66c7_0_0"/>
          <p:cNvSpPr/>
          <p:nvPr/>
        </p:nvSpPr>
        <p:spPr>
          <a:xfrm>
            <a:off x="-68108" y="-476848"/>
            <a:ext cx="9280215" cy="5148108"/>
          </a:xfrm>
          <a:prstGeom prst="rect">
            <a:avLst/>
          </a:prstGeom>
          <a:solidFill>
            <a:srgbClr val="13294B">
              <a:alpha val="874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lvl="0" indent="-104775" algn="ctr">
              <a:buSzPts val="1050"/>
            </a:pPr>
            <a:endParaRPr lang="en-TW" sz="2800" b="0" i="0" u="none" strike="noStrike" cap="none" dirty="0">
              <a:solidFill>
                <a:schemeClr val="lt1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g1ffeb6d66c7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77315" y="182764"/>
            <a:ext cx="387175" cy="5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F8CA1BD-DAEC-B33D-53A1-FFF2AA39DF2C}"/>
              </a:ext>
            </a:extLst>
          </p:cNvPr>
          <p:cNvSpPr/>
          <p:nvPr/>
        </p:nvSpPr>
        <p:spPr>
          <a:xfrm rot="16200000">
            <a:off x="7198309" y="3527568"/>
            <a:ext cx="45719" cy="2670372"/>
          </a:xfrm>
          <a:prstGeom prst="rect">
            <a:avLst/>
          </a:prstGeom>
          <a:solidFill>
            <a:srgbClr val="FE5F00"/>
          </a:solidFill>
          <a:ln w="12700">
            <a:solidFill>
              <a:srgbClr val="283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DEC27C-0493-8157-D3F0-7CA21C8C116B}"/>
              </a:ext>
            </a:extLst>
          </p:cNvPr>
          <p:cNvSpPr/>
          <p:nvPr/>
        </p:nvSpPr>
        <p:spPr>
          <a:xfrm>
            <a:off x="290552" y="205377"/>
            <a:ext cx="1208640" cy="594944"/>
          </a:xfrm>
          <a:prstGeom prst="rect">
            <a:avLst/>
          </a:prstGeom>
          <a:solidFill>
            <a:srgbClr val="FA6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0243AA-751B-0090-EE4A-7F61655237CF}"/>
              </a:ext>
            </a:extLst>
          </p:cNvPr>
          <p:cNvSpPr txBox="1"/>
          <p:nvPr/>
        </p:nvSpPr>
        <p:spPr>
          <a:xfrm>
            <a:off x="339307" y="237060"/>
            <a:ext cx="9781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  <a:latin typeface="Lucida Fax" panose="02060602050505020204" pitchFamily="18" charset="77"/>
                <a:sym typeface="Gantari SemiBold"/>
              </a:rPr>
              <a:t>SVD</a:t>
            </a:r>
            <a:endParaRPr lang="en-TW" sz="28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A0813E-6839-42C2-FDC0-777218BE299D}"/>
              </a:ext>
            </a:extLst>
          </p:cNvPr>
          <p:cNvSpPr txBox="1"/>
          <p:nvPr/>
        </p:nvSpPr>
        <p:spPr>
          <a:xfrm>
            <a:off x="8631425" y="46712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600" dirty="0">
                <a:solidFill>
                  <a:srgbClr val="FE5F00"/>
                </a:solidFill>
              </a:rPr>
              <a:t>17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8C71D4-1F20-0722-DF78-209F1D7F0834}"/>
              </a:ext>
            </a:extLst>
          </p:cNvPr>
          <p:cNvSpPr txBox="1"/>
          <p:nvPr/>
        </p:nvSpPr>
        <p:spPr>
          <a:xfrm>
            <a:off x="8620579" y="466780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600" dirty="0">
                <a:solidFill>
                  <a:srgbClr val="283955"/>
                </a:solidFill>
              </a:rPr>
              <a:t>17</a:t>
            </a:r>
            <a:endParaRPr lang="en-TW" dirty="0">
              <a:solidFill>
                <a:srgbClr val="28395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106960-F642-29BA-F4AD-595AF11707ED}"/>
              </a:ext>
            </a:extLst>
          </p:cNvPr>
          <p:cNvSpPr txBox="1"/>
          <p:nvPr/>
        </p:nvSpPr>
        <p:spPr>
          <a:xfrm>
            <a:off x="290551" y="906308"/>
            <a:ext cx="6493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20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Methodology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8042BC-D6B9-8BBB-796C-AA1D2F068F6D}"/>
                  </a:ext>
                </a:extLst>
              </p:cNvPr>
              <p:cNvSpPr txBox="1"/>
              <p:nvPr/>
            </p:nvSpPr>
            <p:spPr>
              <a:xfrm>
                <a:off x="-5706907" y="4719730"/>
                <a:ext cx="5638799" cy="423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66675" lvl="0" algn="ctr">
                  <a:buSzPts val="105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000" i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ar-AE" sz="2000" i="1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 i="1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ar-AE" sz="2000" i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000" i="1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i="1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 sz="2000" i="1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 sz="2000" i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sz="2000" i="1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i="1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 sz="2000" i="1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sz="2000" i="1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i="1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ar-AE" sz="2000" i="1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sz="2000" i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sz="2000" i="1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i="1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 sz="2000" i="1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sz="2000" i="1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i="1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ar-AE" sz="2000" i="1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 sz="2000" i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ar-AE" sz="2000" i="1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i="1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 sz="2000" i="1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ar-AE" sz="2000" i="1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i="1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ar-AE" sz="2000" i="1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ar-AE" sz="2000" i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ar-AE" sz="2000" i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ar-AE" dirty="0">
                  <a:solidFill>
                    <a:schemeClr val="l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8042BC-D6B9-8BBB-796C-AA1D2F068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06907" y="4719730"/>
                <a:ext cx="5638799" cy="423770"/>
              </a:xfrm>
              <a:prstGeom prst="rect">
                <a:avLst/>
              </a:prstGeom>
              <a:blipFill>
                <a:blip r:embed="rId5"/>
                <a:stretch>
                  <a:fillRect t="-5714" b="-17143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CFC729E-59A5-6963-D6D4-A2302F633721}"/>
              </a:ext>
            </a:extLst>
          </p:cNvPr>
          <p:cNvSpPr txBox="1"/>
          <p:nvPr/>
        </p:nvSpPr>
        <p:spPr>
          <a:xfrm>
            <a:off x="885626" y="1367392"/>
            <a:ext cx="77349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</a:rPr>
              <a:t>Singular Value Decomposition (SVD) of a matrix </a:t>
            </a:r>
            <a:r>
              <a:rPr lang="en-US" sz="1800" i="1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</a:rPr>
              <a:t>A</a:t>
            </a:r>
            <a:r>
              <a:rPr lang="en-US" sz="18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</a:rPr>
              <a:t> is a factorization into three matrices </a:t>
            </a:r>
            <a:r>
              <a:rPr lang="en-US" sz="1800" i="1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</a:rPr>
              <a:t>U</a:t>
            </a:r>
            <a:r>
              <a:rPr lang="en-US" sz="18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</a:rPr>
              <a:t>, </a:t>
            </a:r>
            <a:r>
              <a:rPr lang="el-GR" sz="1800" i="1" dirty="0">
                <a:solidFill>
                  <a:schemeClr val="accent4"/>
                </a:solidFill>
                <a:ea typeface="Apple Symbols" panose="02000000000000000000" pitchFamily="2" charset="-79"/>
                <a:cs typeface="Adelle Sans Devanagari" panose="02000503000000020004" pitchFamily="2" charset="-78"/>
              </a:rPr>
              <a:t>Σ</a:t>
            </a:r>
            <a:r>
              <a:rPr lang="en-US" sz="18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</a:rPr>
              <a:t>, and </a:t>
            </a:r>
            <a:r>
              <a:rPr lang="en-US" sz="1800" i="1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</a:rPr>
              <a:t>V</a:t>
            </a:r>
            <a:r>
              <a:rPr lang="en-US" sz="18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</a:rPr>
              <a:t>, with </a:t>
            </a:r>
            <a:r>
              <a:rPr lang="en-US" sz="1800" i="1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</a:rPr>
              <a:t>U </a:t>
            </a:r>
            <a:r>
              <a:rPr lang="en-US" sz="18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</a:rPr>
              <a:t>and </a:t>
            </a:r>
            <a:r>
              <a:rPr lang="en-US" sz="1800" i="1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</a:rPr>
              <a:t>V</a:t>
            </a:r>
            <a:r>
              <a:rPr lang="en-US" sz="18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</a:rPr>
              <a:t> being orthogonal matrices and </a:t>
            </a:r>
            <a:r>
              <a:rPr lang="el-GR" sz="1800" i="1" dirty="0">
                <a:solidFill>
                  <a:schemeClr val="accent4"/>
                </a:solidFill>
                <a:ea typeface="Apple Symbols" panose="02000000000000000000" pitchFamily="2" charset="-79"/>
                <a:cs typeface="Adelle Sans Devanagari" panose="02000503000000020004" pitchFamily="2" charset="-78"/>
              </a:rPr>
              <a:t>Σ</a:t>
            </a:r>
            <a:r>
              <a:rPr lang="en-US" sz="18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</a:rPr>
              <a:t> being a diagonal matrix with singular value entries.</a:t>
            </a:r>
            <a:endParaRPr lang="en-US" sz="1800" dirty="0">
              <a:solidFill>
                <a:schemeClr val="accent4"/>
              </a:solidFill>
              <a:latin typeface="Lucida Fax" panose="02060602050505020204" pitchFamily="18" charset="77"/>
              <a:ea typeface="Apple Symbols" panose="02000000000000000000" pitchFamily="2" charset="-79"/>
              <a:cs typeface="Adelle Sans Devanagari" panose="02000503000000020004" pitchFamily="2" charset="-78"/>
              <a:sym typeface="Gantari SemiBold"/>
            </a:endParaRPr>
          </a:p>
        </p:txBody>
      </p:sp>
      <p:pic>
        <p:nvPicPr>
          <p:cNvPr id="3" name="Content Placeholder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80703518-F054-DE9E-B2B1-879ED0AAA60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880" t="37377" r="4363" b="13609"/>
          <a:stretch/>
        </p:blipFill>
        <p:spPr>
          <a:xfrm>
            <a:off x="2215094" y="3200399"/>
            <a:ext cx="4441051" cy="131382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F24142C-9520-D4C0-0A6F-9B278AE5C229}"/>
                  </a:ext>
                </a:extLst>
              </p:cNvPr>
              <p:cNvSpPr txBox="1"/>
              <p:nvPr/>
            </p:nvSpPr>
            <p:spPr>
              <a:xfrm>
                <a:off x="2514809" y="2581500"/>
                <a:ext cx="38416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accent6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F8F4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rgbClr val="FFF8F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F8F4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nor/>
                        </m:rPr>
                        <a:rPr lang="el-GR" sz="2400" dirty="0">
                          <a:solidFill>
                            <a:schemeClr val="accent4"/>
                          </a:solidFill>
                          <a:ea typeface="Apple Symbols" panose="02000000000000000000" pitchFamily="2" charset="-79"/>
                          <a:cs typeface="Adelle Sans Devanagari" panose="02000503000000020004" pitchFamily="2" charset="-78"/>
                        </a:rPr>
                        <m:t>Σ</m:t>
                      </m:r>
                      <m:sSup>
                        <m:sSupPr>
                          <m:ctrlPr>
                            <a:rPr lang="en-US" sz="240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Apple Symbols" panose="02000000000000000000" pitchFamily="2" charset="-79"/>
                              <a:cs typeface="Adelle Sans Devanagari" panose="02000503000000020004" pitchFamily="2" charset="-78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Apple Symbols" panose="02000000000000000000" pitchFamily="2" charset="-79"/>
                              <a:cs typeface="Adelle Sans Devanagari" panose="02000503000000020004" pitchFamily="2" charset="-78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Apple Symbols" panose="02000000000000000000" pitchFamily="2" charset="-79"/>
                              <a:cs typeface="Adelle Sans Devanagari" panose="02000503000000020004" pitchFamily="2" charset="-78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accent4"/>
                  </a:solidFill>
                  <a:latin typeface="Lucida Fax" panose="02060602050505020204" pitchFamily="18" charset="77"/>
                  <a:ea typeface="Apple Symbols" panose="02000000000000000000" pitchFamily="2" charset="-79"/>
                  <a:cs typeface="Adelle Sans Devanagari" panose="02000503000000020004" pitchFamily="2" charset="-78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F24142C-9520-D4C0-0A6F-9B278AE5C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809" y="2581500"/>
                <a:ext cx="3841619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7413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FE57218-A1A8-CACC-A9A8-9674E1ED1F31}"/>
              </a:ext>
            </a:extLst>
          </p:cNvPr>
          <p:cNvSpPr/>
          <p:nvPr/>
        </p:nvSpPr>
        <p:spPr>
          <a:xfrm>
            <a:off x="8160267" y="157731"/>
            <a:ext cx="673545" cy="806917"/>
          </a:xfrm>
          <a:prstGeom prst="rect">
            <a:avLst/>
          </a:prstGeom>
          <a:solidFill>
            <a:srgbClr val="FFF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pic>
        <p:nvPicPr>
          <p:cNvPr id="78" name="Google Shape;78;g1ffeb6d66c7_0_0"/>
          <p:cNvPicPr preferRelativeResize="0"/>
          <p:nvPr/>
        </p:nvPicPr>
        <p:blipFill rotWithShape="1">
          <a:blip r:embed="rId3">
            <a:alphaModFix amt="50000"/>
          </a:blip>
          <a:srcRect t="8675"/>
          <a:stretch/>
        </p:blipFill>
        <p:spPr>
          <a:xfrm>
            <a:off x="0" y="0"/>
            <a:ext cx="9155224" cy="514810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1ffeb6d66c7_0_0"/>
          <p:cNvSpPr/>
          <p:nvPr/>
        </p:nvSpPr>
        <p:spPr>
          <a:xfrm>
            <a:off x="784981" y="0"/>
            <a:ext cx="9248516" cy="5148108"/>
          </a:xfrm>
          <a:prstGeom prst="rect">
            <a:avLst/>
          </a:prstGeom>
          <a:solidFill>
            <a:srgbClr val="13294B">
              <a:alpha val="874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047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g1ffeb6d66c7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8903" y="157731"/>
            <a:ext cx="387175" cy="5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F8CA1BD-DAEC-B33D-53A1-FFF2AA39DF2C}"/>
              </a:ext>
            </a:extLst>
          </p:cNvPr>
          <p:cNvSpPr/>
          <p:nvPr/>
        </p:nvSpPr>
        <p:spPr>
          <a:xfrm>
            <a:off x="369632" y="1835662"/>
            <a:ext cx="45719" cy="2670372"/>
          </a:xfrm>
          <a:prstGeom prst="rect">
            <a:avLst/>
          </a:prstGeom>
          <a:solidFill>
            <a:srgbClr val="FE5F00"/>
          </a:solidFill>
          <a:ln w="12700">
            <a:solidFill>
              <a:srgbClr val="283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DEC27C-0493-8157-D3F0-7CA21C8C116B}"/>
              </a:ext>
            </a:extLst>
          </p:cNvPr>
          <p:cNvSpPr/>
          <p:nvPr/>
        </p:nvSpPr>
        <p:spPr>
          <a:xfrm>
            <a:off x="1141487" y="175153"/>
            <a:ext cx="2924557" cy="594944"/>
          </a:xfrm>
          <a:prstGeom prst="rect">
            <a:avLst/>
          </a:prstGeom>
          <a:solidFill>
            <a:srgbClr val="FA6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0243AA-751B-0090-EE4A-7F61655237CF}"/>
              </a:ext>
            </a:extLst>
          </p:cNvPr>
          <p:cNvSpPr txBox="1"/>
          <p:nvPr/>
        </p:nvSpPr>
        <p:spPr>
          <a:xfrm>
            <a:off x="1190243" y="206836"/>
            <a:ext cx="29245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sz="2800" b="1" dirty="0">
                <a:solidFill>
                  <a:schemeClr val="accent4"/>
                </a:solidFill>
                <a:latin typeface="Lucida Fax" panose="02060602050505020204" pitchFamily="18" charset="77"/>
              </a:rPr>
              <a:t>Iterative SVD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A0813E-6839-42C2-FDC0-777218BE299D}"/>
              </a:ext>
            </a:extLst>
          </p:cNvPr>
          <p:cNvSpPr txBox="1"/>
          <p:nvPr/>
        </p:nvSpPr>
        <p:spPr>
          <a:xfrm>
            <a:off x="186345" y="4647215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600" dirty="0">
                <a:solidFill>
                  <a:srgbClr val="FE5F00"/>
                </a:solidFill>
              </a:rPr>
              <a:t>18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8C71D4-1F20-0722-DF78-209F1D7F0834}"/>
              </a:ext>
            </a:extLst>
          </p:cNvPr>
          <p:cNvSpPr txBox="1"/>
          <p:nvPr/>
        </p:nvSpPr>
        <p:spPr>
          <a:xfrm>
            <a:off x="205996" y="46561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283955"/>
                </a:solidFill>
              </a:rPr>
              <a:t>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026B9-0318-9DA7-29B5-499D54AC8CB4}"/>
              </a:ext>
            </a:extLst>
          </p:cNvPr>
          <p:cNvSpPr txBox="1"/>
          <p:nvPr/>
        </p:nvSpPr>
        <p:spPr>
          <a:xfrm>
            <a:off x="1128376" y="918842"/>
            <a:ext cx="6493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20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Steps: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BD47C-BAD1-0FA1-48A8-BF3CA73B37DB}"/>
              </a:ext>
            </a:extLst>
          </p:cNvPr>
          <p:cNvSpPr txBox="1"/>
          <p:nvPr/>
        </p:nvSpPr>
        <p:spPr>
          <a:xfrm>
            <a:off x="1439690" y="1387497"/>
            <a:ext cx="731366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6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</a:rPr>
              <a:t>Initial guess for </a:t>
            </a:r>
            <a:r>
              <a:rPr lang="en-US" sz="1800" dirty="0" err="1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</a:rPr>
              <a:t>NaN</a:t>
            </a:r>
            <a:r>
              <a:rPr lang="en-US" sz="18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</a:rPr>
              <a:t> values in the matrix A</a:t>
            </a:r>
          </a:p>
          <a:p>
            <a:pPr marL="342900" indent="-342900">
              <a:lnSpc>
                <a:spcPct val="150000"/>
              </a:lnSpc>
              <a:buClr>
                <a:schemeClr val="accent6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</a:rPr>
              <a:t>Apply SVD to A</a:t>
            </a:r>
          </a:p>
          <a:p>
            <a:pPr marL="342900" indent="-342900">
              <a:lnSpc>
                <a:spcPct val="150000"/>
              </a:lnSpc>
              <a:buClr>
                <a:schemeClr val="accent6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</a:rPr>
              <a:t>Apply Low-Rank Matrix Approximation</a:t>
            </a:r>
          </a:p>
          <a:p>
            <a:pPr marL="342900" indent="-342900">
              <a:lnSpc>
                <a:spcPct val="150000"/>
              </a:lnSpc>
              <a:buClr>
                <a:schemeClr val="accent6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</a:rPr>
              <a:t>Replace the known value in A to get matrix A’</a:t>
            </a:r>
          </a:p>
          <a:p>
            <a:pPr marL="342900" indent="-342900">
              <a:lnSpc>
                <a:spcPct val="150000"/>
              </a:lnSpc>
              <a:buClr>
                <a:schemeClr val="accent6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</a:rPr>
              <a:t>Repeat the process until the difference between A and A’ is less than a pre-determined threshold</a:t>
            </a:r>
          </a:p>
          <a:p>
            <a:pPr>
              <a:buClr>
                <a:schemeClr val="accent6"/>
              </a:buClr>
            </a:pPr>
            <a:endParaRPr lang="en-US" sz="1800" dirty="0">
              <a:solidFill>
                <a:schemeClr val="accent4"/>
              </a:solidFill>
              <a:latin typeface="Lucida Fax" panose="02060602050505020204" pitchFamily="18" charset="77"/>
              <a:ea typeface="Apple Symbols" panose="02000000000000000000" pitchFamily="2" charset="-79"/>
              <a:cs typeface="Adelle Sans Devanagari" panose="02000503000000020004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8BD2E6-209D-14F8-57D2-3852067797E1}"/>
              </a:ext>
            </a:extLst>
          </p:cNvPr>
          <p:cNvSpPr txBox="1"/>
          <p:nvPr/>
        </p:nvSpPr>
        <p:spPr>
          <a:xfrm>
            <a:off x="1128376" y="4224606"/>
            <a:ext cx="76328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20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*Note that the results highly depend on the initial matrix.</a:t>
            </a:r>
          </a:p>
        </p:txBody>
      </p:sp>
    </p:spTree>
    <p:extLst>
      <p:ext uri="{BB962C8B-B14F-4D97-AF65-F5344CB8AC3E}">
        <p14:creationId xmlns:p14="http://schemas.microsoft.com/office/powerpoint/2010/main" val="54113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FE57218-A1A8-CACC-A9A8-9674E1ED1F31}"/>
              </a:ext>
            </a:extLst>
          </p:cNvPr>
          <p:cNvSpPr/>
          <p:nvPr/>
        </p:nvSpPr>
        <p:spPr>
          <a:xfrm>
            <a:off x="8160267" y="157731"/>
            <a:ext cx="673545" cy="806917"/>
          </a:xfrm>
          <a:prstGeom prst="rect">
            <a:avLst/>
          </a:prstGeom>
          <a:solidFill>
            <a:srgbClr val="FFF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pic>
        <p:nvPicPr>
          <p:cNvPr id="78" name="Google Shape;78;g1ffeb6d66c7_0_0"/>
          <p:cNvPicPr preferRelativeResize="0"/>
          <p:nvPr/>
        </p:nvPicPr>
        <p:blipFill rotWithShape="1">
          <a:blip r:embed="rId3">
            <a:alphaModFix amt="50000"/>
          </a:blip>
          <a:srcRect t="8675"/>
          <a:stretch/>
        </p:blipFill>
        <p:spPr>
          <a:xfrm>
            <a:off x="0" y="0"/>
            <a:ext cx="9155224" cy="514810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1ffeb6d66c7_0_0"/>
          <p:cNvSpPr/>
          <p:nvPr/>
        </p:nvSpPr>
        <p:spPr>
          <a:xfrm>
            <a:off x="782258" y="0"/>
            <a:ext cx="9248516" cy="5148108"/>
          </a:xfrm>
          <a:prstGeom prst="rect">
            <a:avLst/>
          </a:prstGeom>
          <a:solidFill>
            <a:srgbClr val="13294B">
              <a:alpha val="874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047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g1ffeb6d66c7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8903" y="157731"/>
            <a:ext cx="387175" cy="5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F8CA1BD-DAEC-B33D-53A1-FFF2AA39DF2C}"/>
              </a:ext>
            </a:extLst>
          </p:cNvPr>
          <p:cNvSpPr/>
          <p:nvPr/>
        </p:nvSpPr>
        <p:spPr>
          <a:xfrm>
            <a:off x="369632" y="1835662"/>
            <a:ext cx="45719" cy="2670372"/>
          </a:xfrm>
          <a:prstGeom prst="rect">
            <a:avLst/>
          </a:prstGeom>
          <a:solidFill>
            <a:srgbClr val="FE5F00"/>
          </a:solidFill>
          <a:ln w="12700">
            <a:solidFill>
              <a:srgbClr val="283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DEC27C-0493-8157-D3F0-7CA21C8C116B}"/>
              </a:ext>
            </a:extLst>
          </p:cNvPr>
          <p:cNvSpPr/>
          <p:nvPr/>
        </p:nvSpPr>
        <p:spPr>
          <a:xfrm>
            <a:off x="1141488" y="175153"/>
            <a:ext cx="1314634" cy="594944"/>
          </a:xfrm>
          <a:prstGeom prst="rect">
            <a:avLst/>
          </a:prstGeom>
          <a:solidFill>
            <a:srgbClr val="FA6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0243AA-751B-0090-EE4A-7F61655237CF}"/>
              </a:ext>
            </a:extLst>
          </p:cNvPr>
          <p:cNvSpPr txBox="1"/>
          <p:nvPr/>
        </p:nvSpPr>
        <p:spPr>
          <a:xfrm>
            <a:off x="1190243" y="206836"/>
            <a:ext cx="9362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  <a:latin typeface="Lucida Fax" panose="02060602050505020204" pitchFamily="18" charset="77"/>
                <a:sym typeface="Gantari SemiBold"/>
              </a:rPr>
              <a:t>SVD</a:t>
            </a:r>
            <a:endParaRPr lang="en-TW" sz="28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A0813E-6839-42C2-FDC0-777218BE299D}"/>
              </a:ext>
            </a:extLst>
          </p:cNvPr>
          <p:cNvSpPr txBox="1"/>
          <p:nvPr/>
        </p:nvSpPr>
        <p:spPr>
          <a:xfrm>
            <a:off x="184983" y="4647215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600" dirty="0">
                <a:solidFill>
                  <a:srgbClr val="FE5F00"/>
                </a:solidFill>
              </a:rPr>
              <a:t>19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8C71D4-1F20-0722-DF78-209F1D7F0834}"/>
              </a:ext>
            </a:extLst>
          </p:cNvPr>
          <p:cNvSpPr txBox="1"/>
          <p:nvPr/>
        </p:nvSpPr>
        <p:spPr>
          <a:xfrm>
            <a:off x="187146" y="46689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283955"/>
                </a:solidFill>
              </a:rPr>
              <a:t>19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106960-F642-29BA-F4AD-595AF11707ED}"/>
              </a:ext>
            </a:extLst>
          </p:cNvPr>
          <p:cNvSpPr txBox="1"/>
          <p:nvPr/>
        </p:nvSpPr>
        <p:spPr>
          <a:xfrm>
            <a:off x="1084030" y="1035342"/>
            <a:ext cx="6493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20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Results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369AFF-0480-171D-5159-68409BEA7336}"/>
              </a:ext>
            </a:extLst>
          </p:cNvPr>
          <p:cNvCxnSpPr>
            <a:cxnSpLocks/>
          </p:cNvCxnSpPr>
          <p:nvPr/>
        </p:nvCxnSpPr>
        <p:spPr>
          <a:xfrm>
            <a:off x="2543175" y="2193134"/>
            <a:ext cx="405964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205FAD8-2CC4-E274-C7B3-6C9F53450FC0}"/>
              </a:ext>
            </a:extLst>
          </p:cNvPr>
          <p:cNvSpPr txBox="1"/>
          <p:nvPr/>
        </p:nvSpPr>
        <p:spPr>
          <a:xfrm>
            <a:off x="4787996" y="1698956"/>
            <a:ext cx="22538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en-US" sz="2000" b="1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RMSE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E5F0CE-D441-DA80-9914-74BDDFDC95D9}"/>
              </a:ext>
            </a:extLst>
          </p:cNvPr>
          <p:cNvSpPr txBox="1"/>
          <p:nvPr/>
        </p:nvSpPr>
        <p:spPr>
          <a:xfrm>
            <a:off x="3176492" y="2917579"/>
            <a:ext cx="2388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2000" b="1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Row mean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E9CD33-C0DE-7F85-C3CC-FE54D1FC8B2B}"/>
              </a:ext>
            </a:extLst>
          </p:cNvPr>
          <p:cNvSpPr txBox="1"/>
          <p:nvPr/>
        </p:nvSpPr>
        <p:spPr>
          <a:xfrm>
            <a:off x="5425648" y="2453338"/>
            <a:ext cx="15425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20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0.5080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579170-6302-5E1A-35F5-6810488184B3}"/>
              </a:ext>
            </a:extLst>
          </p:cNvPr>
          <p:cNvSpPr txBox="1"/>
          <p:nvPr/>
        </p:nvSpPr>
        <p:spPr>
          <a:xfrm>
            <a:off x="1114735" y="4342137"/>
            <a:ext cx="77335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20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What if we used other initial matrices to implement SVD?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218BA9-5915-144C-1FE8-01068040DC6A}"/>
              </a:ext>
            </a:extLst>
          </p:cNvPr>
          <p:cNvSpPr txBox="1"/>
          <p:nvPr/>
        </p:nvSpPr>
        <p:spPr>
          <a:xfrm>
            <a:off x="2718196" y="1405867"/>
            <a:ext cx="23885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2000" b="1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How </a:t>
            </a:r>
            <a:r>
              <a:rPr lang="en-US" sz="2000" b="1" dirty="0" err="1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NaN</a:t>
            </a:r>
            <a:r>
              <a:rPr lang="en-US" sz="2000" b="1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 values were initialized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95C169-6CA7-358D-6FB6-16EE88FB833E}"/>
              </a:ext>
            </a:extLst>
          </p:cNvPr>
          <p:cNvSpPr txBox="1"/>
          <p:nvPr/>
        </p:nvSpPr>
        <p:spPr>
          <a:xfrm>
            <a:off x="2960492" y="3441527"/>
            <a:ext cx="2388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2000" b="1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Column mean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CF5896-BB49-26E5-D528-3B33B30EA114}"/>
              </a:ext>
            </a:extLst>
          </p:cNvPr>
          <p:cNvSpPr txBox="1"/>
          <p:nvPr/>
        </p:nvSpPr>
        <p:spPr>
          <a:xfrm>
            <a:off x="3737485" y="2413555"/>
            <a:ext cx="8345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2000" b="1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0A0FB9-F249-8095-CA68-8EE9EEB3C816}"/>
              </a:ext>
            </a:extLst>
          </p:cNvPr>
          <p:cNvSpPr txBox="1"/>
          <p:nvPr/>
        </p:nvSpPr>
        <p:spPr>
          <a:xfrm>
            <a:off x="5428921" y="2946713"/>
            <a:ext cx="15425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20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0.4435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8A06BC-B755-D0A2-D7D9-1566E1886213}"/>
              </a:ext>
            </a:extLst>
          </p:cNvPr>
          <p:cNvSpPr txBox="1"/>
          <p:nvPr/>
        </p:nvSpPr>
        <p:spPr>
          <a:xfrm>
            <a:off x="5425648" y="3441527"/>
            <a:ext cx="15425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20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0.4070</a:t>
            </a:r>
          </a:p>
        </p:txBody>
      </p:sp>
    </p:spTree>
    <p:extLst>
      <p:ext uri="{BB962C8B-B14F-4D97-AF65-F5344CB8AC3E}">
        <p14:creationId xmlns:p14="http://schemas.microsoft.com/office/powerpoint/2010/main" val="759023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FE57218-A1A8-CACC-A9A8-9674E1ED1F31}"/>
              </a:ext>
            </a:extLst>
          </p:cNvPr>
          <p:cNvSpPr/>
          <p:nvPr/>
        </p:nvSpPr>
        <p:spPr>
          <a:xfrm>
            <a:off x="8179904" y="99391"/>
            <a:ext cx="673545" cy="806917"/>
          </a:xfrm>
          <a:prstGeom prst="rect">
            <a:avLst/>
          </a:prstGeom>
          <a:solidFill>
            <a:srgbClr val="FFF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pic>
        <p:nvPicPr>
          <p:cNvPr id="78" name="Google Shape;78;g1ffeb6d66c7_0_0"/>
          <p:cNvPicPr preferRelativeResize="0"/>
          <p:nvPr/>
        </p:nvPicPr>
        <p:blipFill rotWithShape="1">
          <a:blip r:embed="rId3">
            <a:alphaModFix amt="50000"/>
          </a:blip>
          <a:srcRect t="8675"/>
          <a:stretch/>
        </p:blipFill>
        <p:spPr>
          <a:xfrm>
            <a:off x="16184" y="-4608"/>
            <a:ext cx="9127816" cy="514810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1ffeb6d66c7_0_0"/>
          <p:cNvSpPr/>
          <p:nvPr/>
        </p:nvSpPr>
        <p:spPr>
          <a:xfrm>
            <a:off x="-831753" y="-4608"/>
            <a:ext cx="9248516" cy="5148108"/>
          </a:xfrm>
          <a:prstGeom prst="rect">
            <a:avLst/>
          </a:prstGeom>
          <a:solidFill>
            <a:srgbClr val="13294B">
              <a:alpha val="874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047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g1ffeb6d66c7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77315" y="182764"/>
            <a:ext cx="387175" cy="5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F8CA1BD-DAEC-B33D-53A1-FFF2AA39DF2C}"/>
              </a:ext>
            </a:extLst>
          </p:cNvPr>
          <p:cNvSpPr/>
          <p:nvPr/>
        </p:nvSpPr>
        <p:spPr>
          <a:xfrm>
            <a:off x="8751485" y="1989970"/>
            <a:ext cx="45719" cy="2670372"/>
          </a:xfrm>
          <a:prstGeom prst="rect">
            <a:avLst/>
          </a:prstGeom>
          <a:solidFill>
            <a:srgbClr val="FE5F00"/>
          </a:solidFill>
          <a:ln w="12700">
            <a:solidFill>
              <a:srgbClr val="283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DEC27C-0493-8157-D3F0-7CA21C8C116B}"/>
              </a:ext>
            </a:extLst>
          </p:cNvPr>
          <p:cNvSpPr/>
          <p:nvPr/>
        </p:nvSpPr>
        <p:spPr>
          <a:xfrm>
            <a:off x="290552" y="205377"/>
            <a:ext cx="2381212" cy="594944"/>
          </a:xfrm>
          <a:prstGeom prst="rect">
            <a:avLst/>
          </a:prstGeom>
          <a:solidFill>
            <a:srgbClr val="FA6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0243AA-751B-0090-EE4A-7F61655237CF}"/>
              </a:ext>
            </a:extLst>
          </p:cNvPr>
          <p:cNvSpPr txBox="1"/>
          <p:nvPr/>
        </p:nvSpPr>
        <p:spPr>
          <a:xfrm>
            <a:off x="390107" y="237060"/>
            <a:ext cx="18101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  <a:latin typeface="Lucida Fax" panose="02060602050505020204" pitchFamily="18" charset="77"/>
                <a:sym typeface="Gantari SemiBold"/>
              </a:rPr>
              <a:t>Outline</a:t>
            </a:r>
            <a:endParaRPr lang="en-TW" sz="28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A0813E-6839-42C2-FDC0-777218BE299D}"/>
              </a:ext>
            </a:extLst>
          </p:cNvPr>
          <p:cNvSpPr txBox="1"/>
          <p:nvPr/>
        </p:nvSpPr>
        <p:spPr>
          <a:xfrm>
            <a:off x="8631425" y="467126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600" dirty="0">
                <a:solidFill>
                  <a:srgbClr val="FE5F00"/>
                </a:solidFill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8C71D4-1F20-0722-DF78-209F1D7F0834}"/>
              </a:ext>
            </a:extLst>
          </p:cNvPr>
          <p:cNvSpPr txBox="1"/>
          <p:nvPr/>
        </p:nvSpPr>
        <p:spPr>
          <a:xfrm>
            <a:off x="8616704" y="467209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600" dirty="0">
                <a:solidFill>
                  <a:srgbClr val="283955"/>
                </a:solidFill>
              </a:rPr>
              <a:t>2</a:t>
            </a:r>
            <a:endParaRPr lang="en-TW" dirty="0">
              <a:solidFill>
                <a:srgbClr val="28395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C064AA-4A81-0E70-0467-8941E78B0912}"/>
              </a:ext>
            </a:extLst>
          </p:cNvPr>
          <p:cNvSpPr txBox="1"/>
          <p:nvPr/>
        </p:nvSpPr>
        <p:spPr>
          <a:xfrm>
            <a:off x="8638639" y="46860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FE5F00"/>
                </a:solidFill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3D5E8E-D446-8B5D-4ACD-3EFE61492383}"/>
              </a:ext>
            </a:extLst>
          </p:cNvPr>
          <p:cNvSpPr txBox="1"/>
          <p:nvPr/>
        </p:nvSpPr>
        <p:spPr>
          <a:xfrm>
            <a:off x="290551" y="1576515"/>
            <a:ext cx="7994815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Dataset Introduction</a:t>
            </a:r>
          </a:p>
          <a:p>
            <a:pPr marL="457200" indent="-4572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Models  </a:t>
            </a:r>
          </a:p>
          <a:p>
            <a:pPr marL="457200" indent="-4572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Results Comparison (RMSE)</a:t>
            </a:r>
          </a:p>
          <a:p>
            <a:pPr marL="457200" indent="-4572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Difficulties</a:t>
            </a:r>
          </a:p>
          <a:p>
            <a:endParaRPr lang="en-US" sz="2800" dirty="0">
              <a:solidFill>
                <a:schemeClr val="accent4"/>
              </a:solidFill>
              <a:latin typeface="Franklin Gothic Book" panose="020B0503020102020204" pitchFamily="34" charset="0"/>
              <a:ea typeface="Apple Symbols" panose="02000000000000000000" pitchFamily="2" charset="-79"/>
              <a:cs typeface="Apple Symbols" panose="02000000000000000000" pitchFamily="2" charset="-79"/>
              <a:sym typeface="Gantari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FE57218-A1A8-CACC-A9A8-9674E1ED1F31}"/>
              </a:ext>
            </a:extLst>
          </p:cNvPr>
          <p:cNvSpPr/>
          <p:nvPr/>
        </p:nvSpPr>
        <p:spPr>
          <a:xfrm>
            <a:off x="8160267" y="157731"/>
            <a:ext cx="673545" cy="806917"/>
          </a:xfrm>
          <a:prstGeom prst="rect">
            <a:avLst/>
          </a:prstGeom>
          <a:solidFill>
            <a:srgbClr val="FFF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pic>
        <p:nvPicPr>
          <p:cNvPr id="78" name="Google Shape;78;g1ffeb6d66c7_0_0"/>
          <p:cNvPicPr preferRelativeResize="0"/>
          <p:nvPr/>
        </p:nvPicPr>
        <p:blipFill rotWithShape="1">
          <a:blip r:embed="rId3">
            <a:alphaModFix amt="50000"/>
          </a:blip>
          <a:srcRect t="8675"/>
          <a:stretch/>
        </p:blipFill>
        <p:spPr>
          <a:xfrm>
            <a:off x="0" y="0"/>
            <a:ext cx="9155224" cy="514810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1ffeb6d66c7_0_0"/>
          <p:cNvSpPr/>
          <p:nvPr/>
        </p:nvSpPr>
        <p:spPr>
          <a:xfrm>
            <a:off x="784981" y="0"/>
            <a:ext cx="9248516" cy="5148108"/>
          </a:xfrm>
          <a:prstGeom prst="rect">
            <a:avLst/>
          </a:prstGeom>
          <a:solidFill>
            <a:srgbClr val="13294B">
              <a:alpha val="874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047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g1ffeb6d66c7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8903" y="157731"/>
            <a:ext cx="387175" cy="5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F8CA1BD-DAEC-B33D-53A1-FFF2AA39DF2C}"/>
              </a:ext>
            </a:extLst>
          </p:cNvPr>
          <p:cNvSpPr/>
          <p:nvPr/>
        </p:nvSpPr>
        <p:spPr>
          <a:xfrm>
            <a:off x="369632" y="1835662"/>
            <a:ext cx="45719" cy="2670372"/>
          </a:xfrm>
          <a:prstGeom prst="rect">
            <a:avLst/>
          </a:prstGeom>
          <a:solidFill>
            <a:srgbClr val="FE5F00"/>
          </a:solidFill>
          <a:ln w="12700">
            <a:solidFill>
              <a:srgbClr val="283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DEC27C-0493-8157-D3F0-7CA21C8C116B}"/>
              </a:ext>
            </a:extLst>
          </p:cNvPr>
          <p:cNvSpPr/>
          <p:nvPr/>
        </p:nvSpPr>
        <p:spPr>
          <a:xfrm>
            <a:off x="1141487" y="175153"/>
            <a:ext cx="2924557" cy="594944"/>
          </a:xfrm>
          <a:prstGeom prst="rect">
            <a:avLst/>
          </a:prstGeom>
          <a:solidFill>
            <a:srgbClr val="FA6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0243AA-751B-0090-EE4A-7F61655237CF}"/>
              </a:ext>
            </a:extLst>
          </p:cNvPr>
          <p:cNvSpPr txBox="1"/>
          <p:nvPr/>
        </p:nvSpPr>
        <p:spPr>
          <a:xfrm>
            <a:off x="1190243" y="206836"/>
            <a:ext cx="29245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sz="2800" b="1" dirty="0">
                <a:solidFill>
                  <a:schemeClr val="accent4"/>
                </a:solidFill>
                <a:latin typeface="Lucida Fax" panose="02060602050505020204" pitchFamily="18" charset="77"/>
              </a:rPr>
              <a:t>KNN+SVD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A0813E-6839-42C2-FDC0-777218BE299D}"/>
              </a:ext>
            </a:extLst>
          </p:cNvPr>
          <p:cNvSpPr txBox="1"/>
          <p:nvPr/>
        </p:nvSpPr>
        <p:spPr>
          <a:xfrm>
            <a:off x="175792" y="463566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600" dirty="0">
                <a:solidFill>
                  <a:srgbClr val="FE5F00"/>
                </a:solidFill>
              </a:rPr>
              <a:t>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8C71D4-1F20-0722-DF78-209F1D7F0834}"/>
              </a:ext>
            </a:extLst>
          </p:cNvPr>
          <p:cNvSpPr txBox="1"/>
          <p:nvPr/>
        </p:nvSpPr>
        <p:spPr>
          <a:xfrm>
            <a:off x="198649" y="465143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283955"/>
                </a:solidFill>
              </a:rPr>
              <a:t>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026B9-0318-9DA7-29B5-499D54AC8CB4}"/>
              </a:ext>
            </a:extLst>
          </p:cNvPr>
          <p:cNvSpPr txBox="1"/>
          <p:nvPr/>
        </p:nvSpPr>
        <p:spPr>
          <a:xfrm>
            <a:off x="1128376" y="1000820"/>
            <a:ext cx="6493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20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Steps: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BD47C-BAD1-0FA1-48A8-BF3CA73B37DB}"/>
              </a:ext>
            </a:extLst>
          </p:cNvPr>
          <p:cNvSpPr txBox="1"/>
          <p:nvPr/>
        </p:nvSpPr>
        <p:spPr>
          <a:xfrm>
            <a:off x="1439690" y="1507311"/>
            <a:ext cx="731366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6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</a:rPr>
              <a:t>Use the results from KNN as matrix A</a:t>
            </a:r>
          </a:p>
          <a:p>
            <a:pPr marL="342900" indent="-342900">
              <a:lnSpc>
                <a:spcPct val="150000"/>
              </a:lnSpc>
              <a:buClr>
                <a:schemeClr val="accent6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</a:rPr>
              <a:t>Apply SVD to A</a:t>
            </a:r>
          </a:p>
          <a:p>
            <a:pPr marL="342900" indent="-342900">
              <a:lnSpc>
                <a:spcPct val="150000"/>
              </a:lnSpc>
              <a:buClr>
                <a:schemeClr val="accent6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</a:rPr>
              <a:t>Apply Low-Rank Matrix Approximation</a:t>
            </a:r>
          </a:p>
          <a:p>
            <a:pPr marL="342900" indent="-342900">
              <a:lnSpc>
                <a:spcPct val="150000"/>
              </a:lnSpc>
              <a:buClr>
                <a:schemeClr val="accent6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</a:rPr>
              <a:t>Replace the known value in A to get matrix A’</a:t>
            </a:r>
          </a:p>
          <a:p>
            <a:pPr marL="342900" indent="-342900">
              <a:lnSpc>
                <a:spcPct val="150000"/>
              </a:lnSpc>
              <a:buClr>
                <a:schemeClr val="accent6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</a:rPr>
              <a:t>Repeat the process until the difference between A and A’ is less than a pre-determined threshold</a:t>
            </a:r>
          </a:p>
          <a:p>
            <a:pPr>
              <a:buClr>
                <a:schemeClr val="accent6"/>
              </a:buClr>
            </a:pPr>
            <a:endParaRPr lang="en-US" sz="1800" dirty="0">
              <a:solidFill>
                <a:schemeClr val="accent4"/>
              </a:solidFill>
              <a:latin typeface="Lucida Fax" panose="02060602050505020204" pitchFamily="18" charset="77"/>
              <a:ea typeface="Apple Symbols" panose="02000000000000000000" pitchFamily="2" charset="-79"/>
              <a:cs typeface="Adelle Sans Devanagari" panose="02000503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91707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FE57218-A1A8-CACC-A9A8-9674E1ED1F31}"/>
              </a:ext>
            </a:extLst>
          </p:cNvPr>
          <p:cNvSpPr/>
          <p:nvPr/>
        </p:nvSpPr>
        <p:spPr>
          <a:xfrm>
            <a:off x="8160267" y="157731"/>
            <a:ext cx="673545" cy="806917"/>
          </a:xfrm>
          <a:prstGeom prst="rect">
            <a:avLst/>
          </a:prstGeom>
          <a:solidFill>
            <a:srgbClr val="FFF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pic>
        <p:nvPicPr>
          <p:cNvPr id="78" name="Google Shape;78;g1ffeb6d66c7_0_0"/>
          <p:cNvPicPr preferRelativeResize="0"/>
          <p:nvPr/>
        </p:nvPicPr>
        <p:blipFill rotWithShape="1">
          <a:blip r:embed="rId3">
            <a:alphaModFix amt="50000"/>
          </a:blip>
          <a:srcRect t="8675"/>
          <a:stretch/>
        </p:blipFill>
        <p:spPr>
          <a:xfrm>
            <a:off x="0" y="0"/>
            <a:ext cx="9155224" cy="514810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1ffeb6d66c7_0_0"/>
          <p:cNvSpPr/>
          <p:nvPr/>
        </p:nvSpPr>
        <p:spPr>
          <a:xfrm>
            <a:off x="782258" y="0"/>
            <a:ext cx="9248516" cy="5148108"/>
          </a:xfrm>
          <a:prstGeom prst="rect">
            <a:avLst/>
          </a:prstGeom>
          <a:solidFill>
            <a:srgbClr val="13294B">
              <a:alpha val="874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047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g1ffeb6d66c7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8903" y="157731"/>
            <a:ext cx="387175" cy="5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F8CA1BD-DAEC-B33D-53A1-FFF2AA39DF2C}"/>
              </a:ext>
            </a:extLst>
          </p:cNvPr>
          <p:cNvSpPr/>
          <p:nvPr/>
        </p:nvSpPr>
        <p:spPr>
          <a:xfrm>
            <a:off x="369632" y="1835662"/>
            <a:ext cx="45719" cy="2670372"/>
          </a:xfrm>
          <a:prstGeom prst="rect">
            <a:avLst/>
          </a:prstGeom>
          <a:solidFill>
            <a:srgbClr val="FE5F00"/>
          </a:solidFill>
          <a:ln w="12700">
            <a:solidFill>
              <a:srgbClr val="283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DEC27C-0493-8157-D3F0-7CA21C8C116B}"/>
              </a:ext>
            </a:extLst>
          </p:cNvPr>
          <p:cNvSpPr/>
          <p:nvPr/>
        </p:nvSpPr>
        <p:spPr>
          <a:xfrm>
            <a:off x="1141488" y="175153"/>
            <a:ext cx="2399154" cy="594944"/>
          </a:xfrm>
          <a:prstGeom prst="rect">
            <a:avLst/>
          </a:prstGeom>
          <a:solidFill>
            <a:srgbClr val="FA6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0243AA-751B-0090-EE4A-7F61655237CF}"/>
              </a:ext>
            </a:extLst>
          </p:cNvPr>
          <p:cNvSpPr txBox="1"/>
          <p:nvPr/>
        </p:nvSpPr>
        <p:spPr>
          <a:xfrm>
            <a:off x="1190243" y="206836"/>
            <a:ext cx="22547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  <a:latin typeface="Lucida Fax" panose="02060602050505020204" pitchFamily="18" charset="77"/>
                <a:sym typeface="Gantari SemiBold"/>
              </a:rPr>
              <a:t>KNN+SVD</a:t>
            </a:r>
            <a:endParaRPr lang="en-TW" sz="28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A0813E-6839-42C2-FDC0-777218BE299D}"/>
              </a:ext>
            </a:extLst>
          </p:cNvPr>
          <p:cNvSpPr txBox="1"/>
          <p:nvPr/>
        </p:nvSpPr>
        <p:spPr>
          <a:xfrm>
            <a:off x="184983" y="4647215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600" dirty="0">
                <a:solidFill>
                  <a:srgbClr val="FE5F00"/>
                </a:solidFill>
              </a:rPr>
              <a:t>21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8C71D4-1F20-0722-DF78-209F1D7F0834}"/>
              </a:ext>
            </a:extLst>
          </p:cNvPr>
          <p:cNvSpPr txBox="1"/>
          <p:nvPr/>
        </p:nvSpPr>
        <p:spPr>
          <a:xfrm>
            <a:off x="200216" y="466329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283955"/>
                </a:solidFill>
              </a:rPr>
              <a:t>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106960-F642-29BA-F4AD-595AF11707ED}"/>
              </a:ext>
            </a:extLst>
          </p:cNvPr>
          <p:cNvSpPr txBox="1"/>
          <p:nvPr/>
        </p:nvSpPr>
        <p:spPr>
          <a:xfrm>
            <a:off x="1084030" y="1035342"/>
            <a:ext cx="6493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20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Results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369AFF-0480-171D-5159-68409BEA7336}"/>
              </a:ext>
            </a:extLst>
          </p:cNvPr>
          <p:cNvCxnSpPr>
            <a:cxnSpLocks/>
          </p:cNvCxnSpPr>
          <p:nvPr/>
        </p:nvCxnSpPr>
        <p:spPr>
          <a:xfrm>
            <a:off x="2543175" y="2193134"/>
            <a:ext cx="405964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205FAD8-2CC4-E274-C7B3-6C9F53450FC0}"/>
              </a:ext>
            </a:extLst>
          </p:cNvPr>
          <p:cNvSpPr txBox="1"/>
          <p:nvPr/>
        </p:nvSpPr>
        <p:spPr>
          <a:xfrm>
            <a:off x="4787996" y="1698956"/>
            <a:ext cx="22538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en-US" sz="2000" b="1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RMSE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E5F0CE-D441-DA80-9914-74BDDFDC95D9}"/>
              </a:ext>
            </a:extLst>
          </p:cNvPr>
          <p:cNvSpPr txBox="1"/>
          <p:nvPr/>
        </p:nvSpPr>
        <p:spPr>
          <a:xfrm>
            <a:off x="2834563" y="2362570"/>
            <a:ext cx="2388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2000" b="1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User-Based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E9CD33-C0DE-7F85-C3CC-FE54D1FC8B2B}"/>
              </a:ext>
            </a:extLst>
          </p:cNvPr>
          <p:cNvSpPr txBox="1"/>
          <p:nvPr/>
        </p:nvSpPr>
        <p:spPr>
          <a:xfrm>
            <a:off x="5406516" y="2371944"/>
            <a:ext cx="15425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20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0.4350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1B6ED4-4989-A82D-F84C-68145CC18387}"/>
              </a:ext>
            </a:extLst>
          </p:cNvPr>
          <p:cNvSpPr txBox="1"/>
          <p:nvPr/>
        </p:nvSpPr>
        <p:spPr>
          <a:xfrm>
            <a:off x="3110111" y="1670178"/>
            <a:ext cx="11942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2000" b="1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KNN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88D326-6DBA-ECED-7C86-78635DCB7BBD}"/>
              </a:ext>
            </a:extLst>
          </p:cNvPr>
          <p:cNvSpPr txBox="1"/>
          <p:nvPr/>
        </p:nvSpPr>
        <p:spPr>
          <a:xfrm>
            <a:off x="2838168" y="2891670"/>
            <a:ext cx="2388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2000" b="1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Item Based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5F6F9F-2934-BC44-DF9F-FEB34B8DD4C6}"/>
              </a:ext>
            </a:extLst>
          </p:cNvPr>
          <p:cNvSpPr txBox="1"/>
          <p:nvPr/>
        </p:nvSpPr>
        <p:spPr>
          <a:xfrm>
            <a:off x="5406516" y="2878841"/>
            <a:ext cx="15425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20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0.4016</a:t>
            </a:r>
          </a:p>
        </p:txBody>
      </p:sp>
    </p:spTree>
    <p:extLst>
      <p:ext uri="{BB962C8B-B14F-4D97-AF65-F5344CB8AC3E}">
        <p14:creationId xmlns:p14="http://schemas.microsoft.com/office/powerpoint/2010/main" val="3477810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1299000" y="1598550"/>
            <a:ext cx="6546000" cy="19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sz="4000" dirty="0">
                <a:solidFill>
                  <a:schemeClr val="accent4"/>
                </a:solidFill>
                <a:latin typeface="Lucida Fax" panose="02060602050505020204" pitchFamily="18" charset="77"/>
              </a:rPr>
              <a:t>Results</a:t>
            </a:r>
            <a:br>
              <a:rPr lang="en-US" sz="4000" dirty="0">
                <a:solidFill>
                  <a:schemeClr val="accent4"/>
                </a:solidFill>
                <a:latin typeface="Lucida Fax" panose="02060602050505020204" pitchFamily="18" charset="77"/>
              </a:rPr>
            </a:br>
            <a:r>
              <a:rPr lang="en-US" sz="4000" dirty="0">
                <a:solidFill>
                  <a:schemeClr val="accent4"/>
                </a:solidFill>
                <a:latin typeface="Lucida Fax" panose="02060602050505020204" pitchFamily="18" charset="77"/>
              </a:rPr>
              <a:t>Comparison</a:t>
            </a:r>
            <a:endParaRPr sz="3600" dirty="0">
              <a:solidFill>
                <a:schemeClr val="accent4"/>
              </a:solidFill>
              <a:latin typeface="Lucida Fax" panose="020606020505050202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58690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FE57218-A1A8-CACC-A9A8-9674E1ED1F31}"/>
              </a:ext>
            </a:extLst>
          </p:cNvPr>
          <p:cNvSpPr/>
          <p:nvPr/>
        </p:nvSpPr>
        <p:spPr>
          <a:xfrm>
            <a:off x="8179904" y="99391"/>
            <a:ext cx="673545" cy="806917"/>
          </a:xfrm>
          <a:prstGeom prst="rect">
            <a:avLst/>
          </a:prstGeom>
          <a:solidFill>
            <a:srgbClr val="FFF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pic>
        <p:nvPicPr>
          <p:cNvPr id="78" name="Google Shape;78;g1ffeb6d66c7_0_0"/>
          <p:cNvPicPr preferRelativeResize="0"/>
          <p:nvPr/>
        </p:nvPicPr>
        <p:blipFill rotWithShape="1">
          <a:blip r:embed="rId3">
            <a:alphaModFix amt="50000"/>
          </a:blip>
          <a:srcRect t="8675"/>
          <a:stretch/>
        </p:blipFill>
        <p:spPr>
          <a:xfrm>
            <a:off x="16184" y="-4608"/>
            <a:ext cx="9127816" cy="514810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1ffeb6d66c7_0_0"/>
          <p:cNvSpPr/>
          <p:nvPr/>
        </p:nvSpPr>
        <p:spPr>
          <a:xfrm>
            <a:off x="-818944" y="-6450"/>
            <a:ext cx="9248516" cy="5148108"/>
          </a:xfrm>
          <a:prstGeom prst="rect">
            <a:avLst/>
          </a:prstGeom>
          <a:solidFill>
            <a:srgbClr val="13294B">
              <a:alpha val="874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047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g1ffeb6d66c7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77315" y="182764"/>
            <a:ext cx="387175" cy="5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F8CA1BD-DAEC-B33D-53A1-FFF2AA39DF2C}"/>
              </a:ext>
            </a:extLst>
          </p:cNvPr>
          <p:cNvSpPr/>
          <p:nvPr/>
        </p:nvSpPr>
        <p:spPr>
          <a:xfrm>
            <a:off x="8751485" y="1989970"/>
            <a:ext cx="45719" cy="2670372"/>
          </a:xfrm>
          <a:prstGeom prst="rect">
            <a:avLst/>
          </a:prstGeom>
          <a:solidFill>
            <a:srgbClr val="FE5F00"/>
          </a:solidFill>
          <a:ln w="12700">
            <a:solidFill>
              <a:srgbClr val="283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DEC27C-0493-8157-D3F0-7CA21C8C116B}"/>
              </a:ext>
            </a:extLst>
          </p:cNvPr>
          <p:cNvSpPr/>
          <p:nvPr/>
        </p:nvSpPr>
        <p:spPr>
          <a:xfrm>
            <a:off x="290551" y="205377"/>
            <a:ext cx="5257329" cy="594944"/>
          </a:xfrm>
          <a:prstGeom prst="rect">
            <a:avLst/>
          </a:prstGeom>
          <a:solidFill>
            <a:srgbClr val="FA6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0243AA-751B-0090-EE4A-7F61655237CF}"/>
              </a:ext>
            </a:extLst>
          </p:cNvPr>
          <p:cNvSpPr txBox="1"/>
          <p:nvPr/>
        </p:nvSpPr>
        <p:spPr>
          <a:xfrm>
            <a:off x="390107" y="237060"/>
            <a:ext cx="49401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  <a:latin typeface="Lucida Fax" panose="02060602050505020204" pitchFamily="18" charset="77"/>
                <a:sym typeface="Gantari SemiBold"/>
              </a:rPr>
              <a:t>Results Comparison</a:t>
            </a:r>
            <a:endParaRPr lang="en-TW" sz="28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A0813E-6839-42C2-FDC0-777218BE299D}"/>
              </a:ext>
            </a:extLst>
          </p:cNvPr>
          <p:cNvSpPr txBox="1"/>
          <p:nvPr/>
        </p:nvSpPr>
        <p:spPr>
          <a:xfrm>
            <a:off x="8574235" y="474139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600" dirty="0">
                <a:solidFill>
                  <a:srgbClr val="FE5F00"/>
                </a:solidFill>
              </a:rPr>
              <a:t>23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8C71D4-1F20-0722-DF78-209F1D7F0834}"/>
              </a:ext>
            </a:extLst>
          </p:cNvPr>
          <p:cNvSpPr txBox="1"/>
          <p:nvPr/>
        </p:nvSpPr>
        <p:spPr>
          <a:xfrm>
            <a:off x="8564756" y="4753299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600" dirty="0">
                <a:solidFill>
                  <a:srgbClr val="283955"/>
                </a:solidFill>
              </a:rPr>
              <a:t>23</a:t>
            </a:r>
            <a:endParaRPr lang="en-TW" dirty="0">
              <a:solidFill>
                <a:srgbClr val="283955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549413E-117B-8E94-B9F7-1AC8CADB1B1B}"/>
              </a:ext>
            </a:extLst>
          </p:cNvPr>
          <p:cNvCxnSpPr>
            <a:cxnSpLocks/>
          </p:cNvCxnSpPr>
          <p:nvPr/>
        </p:nvCxnSpPr>
        <p:spPr>
          <a:xfrm>
            <a:off x="585783" y="2211623"/>
            <a:ext cx="7284588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8002FB6-0B1B-7234-FC0B-A12E6AFE7078}"/>
              </a:ext>
            </a:extLst>
          </p:cNvPr>
          <p:cNvSpPr txBox="1"/>
          <p:nvPr/>
        </p:nvSpPr>
        <p:spPr>
          <a:xfrm>
            <a:off x="3018481" y="1498032"/>
            <a:ext cx="21926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en-US" sz="1800" b="1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Used-Based</a:t>
            </a:r>
          </a:p>
          <a:p>
            <a:pPr algn="ctr">
              <a:buClr>
                <a:schemeClr val="accent3"/>
              </a:buClr>
            </a:pPr>
            <a:r>
              <a:rPr lang="en-US" sz="1800" b="1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KNN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9029D0-367E-0946-293E-2031450D64AD}"/>
              </a:ext>
            </a:extLst>
          </p:cNvPr>
          <p:cNvSpPr txBox="1"/>
          <p:nvPr/>
        </p:nvSpPr>
        <p:spPr>
          <a:xfrm>
            <a:off x="1317794" y="1499745"/>
            <a:ext cx="21926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en-US" sz="1800" b="1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Item-Based</a:t>
            </a:r>
          </a:p>
          <a:p>
            <a:pPr algn="ctr">
              <a:buClr>
                <a:schemeClr val="accent3"/>
              </a:buClr>
            </a:pPr>
            <a:r>
              <a:rPr lang="en-US" sz="1800" b="1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KNN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27F53-EA5A-3FE5-7D6E-2963CE3A62EA}"/>
              </a:ext>
            </a:extLst>
          </p:cNvPr>
          <p:cNvSpPr txBox="1"/>
          <p:nvPr/>
        </p:nvSpPr>
        <p:spPr>
          <a:xfrm>
            <a:off x="4480095" y="1677651"/>
            <a:ext cx="2192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en-US" sz="1800" b="1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SVD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388655-327A-A441-F45B-B1807DEADBE4}"/>
              </a:ext>
            </a:extLst>
          </p:cNvPr>
          <p:cNvSpPr txBox="1"/>
          <p:nvPr/>
        </p:nvSpPr>
        <p:spPr>
          <a:xfrm>
            <a:off x="-55528" y="2527385"/>
            <a:ext cx="2192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en-US" sz="18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RMSE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91210E-2267-1A88-596A-8E9C8D9DB5B8}"/>
              </a:ext>
            </a:extLst>
          </p:cNvPr>
          <p:cNvSpPr txBox="1"/>
          <p:nvPr/>
        </p:nvSpPr>
        <p:spPr>
          <a:xfrm>
            <a:off x="1317798" y="2527385"/>
            <a:ext cx="2192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en-US" sz="18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0.6337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2D6E74-42E5-7297-F983-3F3E5C372194}"/>
              </a:ext>
            </a:extLst>
          </p:cNvPr>
          <p:cNvSpPr txBox="1"/>
          <p:nvPr/>
        </p:nvSpPr>
        <p:spPr>
          <a:xfrm>
            <a:off x="4544939" y="2527385"/>
            <a:ext cx="2192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en-US" sz="18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0.4070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B5A70C-351A-D71D-07AF-623F53BD5C1C}"/>
              </a:ext>
            </a:extLst>
          </p:cNvPr>
          <p:cNvSpPr txBox="1"/>
          <p:nvPr/>
        </p:nvSpPr>
        <p:spPr>
          <a:xfrm>
            <a:off x="3029034" y="2527385"/>
            <a:ext cx="2192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en-US" sz="18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0.6484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918C2D-2F15-5449-FE75-D63D0E3E6E50}"/>
              </a:ext>
            </a:extLst>
          </p:cNvPr>
          <p:cNvSpPr txBox="1"/>
          <p:nvPr/>
        </p:nvSpPr>
        <p:spPr>
          <a:xfrm>
            <a:off x="5884184" y="1692863"/>
            <a:ext cx="2192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en-US" sz="1800" b="1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KNN+SVD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87F7BF-4D34-D5F8-F8C9-BC1583899734}"/>
              </a:ext>
            </a:extLst>
          </p:cNvPr>
          <p:cNvSpPr txBox="1"/>
          <p:nvPr/>
        </p:nvSpPr>
        <p:spPr>
          <a:xfrm>
            <a:off x="5884184" y="2533993"/>
            <a:ext cx="2192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en-US" sz="18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0.4016</a:t>
            </a:r>
          </a:p>
        </p:txBody>
      </p:sp>
    </p:spTree>
    <p:extLst>
      <p:ext uri="{BB962C8B-B14F-4D97-AF65-F5344CB8AC3E}">
        <p14:creationId xmlns:p14="http://schemas.microsoft.com/office/powerpoint/2010/main" val="2418505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1299000" y="1413725"/>
            <a:ext cx="6546000" cy="19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sz="4400" dirty="0">
                <a:solidFill>
                  <a:schemeClr val="accent4"/>
                </a:solidFill>
                <a:latin typeface="Lucida Fax" panose="02060602050505020204" pitchFamily="18" charset="77"/>
              </a:rPr>
              <a:t>Difficulties</a:t>
            </a:r>
            <a:endParaRPr sz="4000" dirty="0">
              <a:solidFill>
                <a:schemeClr val="accent4"/>
              </a:solidFill>
              <a:latin typeface="Lucida Fax" panose="020606020505050202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19399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FE57218-A1A8-CACC-A9A8-9674E1ED1F31}"/>
              </a:ext>
            </a:extLst>
          </p:cNvPr>
          <p:cNvSpPr/>
          <p:nvPr/>
        </p:nvSpPr>
        <p:spPr>
          <a:xfrm>
            <a:off x="8160267" y="157731"/>
            <a:ext cx="673545" cy="806917"/>
          </a:xfrm>
          <a:prstGeom prst="rect">
            <a:avLst/>
          </a:prstGeom>
          <a:solidFill>
            <a:srgbClr val="FFF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pic>
        <p:nvPicPr>
          <p:cNvPr id="78" name="Google Shape;78;g1ffeb6d66c7_0_0"/>
          <p:cNvPicPr preferRelativeResize="0"/>
          <p:nvPr/>
        </p:nvPicPr>
        <p:blipFill rotWithShape="1">
          <a:blip r:embed="rId3">
            <a:alphaModFix amt="50000"/>
          </a:blip>
          <a:srcRect t="8675"/>
          <a:stretch/>
        </p:blipFill>
        <p:spPr>
          <a:xfrm>
            <a:off x="0" y="0"/>
            <a:ext cx="9155224" cy="514810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1ffeb6d66c7_0_0"/>
          <p:cNvSpPr/>
          <p:nvPr/>
        </p:nvSpPr>
        <p:spPr>
          <a:xfrm>
            <a:off x="784981" y="0"/>
            <a:ext cx="9248516" cy="5148108"/>
          </a:xfrm>
          <a:prstGeom prst="rect">
            <a:avLst/>
          </a:prstGeom>
          <a:solidFill>
            <a:srgbClr val="13294B">
              <a:alpha val="874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047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g1ffeb6d66c7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8903" y="157731"/>
            <a:ext cx="387175" cy="5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F8CA1BD-DAEC-B33D-53A1-FFF2AA39DF2C}"/>
              </a:ext>
            </a:extLst>
          </p:cNvPr>
          <p:cNvSpPr/>
          <p:nvPr/>
        </p:nvSpPr>
        <p:spPr>
          <a:xfrm>
            <a:off x="369632" y="1835662"/>
            <a:ext cx="45719" cy="2670372"/>
          </a:xfrm>
          <a:prstGeom prst="rect">
            <a:avLst/>
          </a:prstGeom>
          <a:solidFill>
            <a:srgbClr val="FE5F00"/>
          </a:solidFill>
          <a:ln w="12700">
            <a:solidFill>
              <a:srgbClr val="283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DEC27C-0493-8157-D3F0-7CA21C8C116B}"/>
              </a:ext>
            </a:extLst>
          </p:cNvPr>
          <p:cNvSpPr/>
          <p:nvPr/>
        </p:nvSpPr>
        <p:spPr>
          <a:xfrm>
            <a:off x="1141488" y="175153"/>
            <a:ext cx="3071058" cy="594944"/>
          </a:xfrm>
          <a:prstGeom prst="rect">
            <a:avLst/>
          </a:prstGeom>
          <a:solidFill>
            <a:srgbClr val="FA6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0243AA-751B-0090-EE4A-7F61655237CF}"/>
              </a:ext>
            </a:extLst>
          </p:cNvPr>
          <p:cNvSpPr txBox="1"/>
          <p:nvPr/>
        </p:nvSpPr>
        <p:spPr>
          <a:xfrm>
            <a:off x="1190243" y="206836"/>
            <a:ext cx="24862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  <a:latin typeface="Lucida Fax" panose="02060602050505020204" pitchFamily="18" charset="77"/>
                <a:sym typeface="Gantari SemiBold"/>
              </a:rPr>
              <a:t>Difficulties</a:t>
            </a:r>
            <a:endParaRPr lang="en-TW" sz="28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A0813E-6839-42C2-FDC0-777218BE299D}"/>
              </a:ext>
            </a:extLst>
          </p:cNvPr>
          <p:cNvSpPr txBox="1"/>
          <p:nvPr/>
        </p:nvSpPr>
        <p:spPr>
          <a:xfrm>
            <a:off x="186345" y="462206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600" dirty="0">
                <a:solidFill>
                  <a:srgbClr val="FE5F00"/>
                </a:solidFill>
              </a:rPr>
              <a:t>25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8C71D4-1F20-0722-DF78-209F1D7F0834}"/>
              </a:ext>
            </a:extLst>
          </p:cNvPr>
          <p:cNvSpPr txBox="1"/>
          <p:nvPr/>
        </p:nvSpPr>
        <p:spPr>
          <a:xfrm>
            <a:off x="173786" y="4621799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600" dirty="0">
                <a:solidFill>
                  <a:srgbClr val="283955"/>
                </a:solidFill>
              </a:rPr>
              <a:t>25</a:t>
            </a:r>
            <a:endParaRPr lang="en-TW" dirty="0">
              <a:solidFill>
                <a:srgbClr val="28395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058CAA-A629-9E0C-EE13-F0326EE4ACA4}"/>
              </a:ext>
            </a:extLst>
          </p:cNvPr>
          <p:cNvSpPr txBox="1"/>
          <p:nvPr/>
        </p:nvSpPr>
        <p:spPr>
          <a:xfrm>
            <a:off x="1468265" y="1518694"/>
            <a:ext cx="67923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We observed that most of the values in the provided dataset contains 3, making google reviews or other ratings online unreliable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0C6FAD-2C33-50D4-2136-6453EE1848C0}"/>
              </a:ext>
            </a:extLst>
          </p:cNvPr>
          <p:cNvSpPr txBox="1"/>
          <p:nvPr/>
        </p:nvSpPr>
        <p:spPr>
          <a:xfrm>
            <a:off x="1141487" y="919216"/>
            <a:ext cx="6493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20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Problem 1-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CD3FF-AE61-58AB-74A6-15831F6033A5}"/>
              </a:ext>
            </a:extLst>
          </p:cNvPr>
          <p:cNvSpPr txBox="1"/>
          <p:nvPr/>
        </p:nvSpPr>
        <p:spPr>
          <a:xfrm>
            <a:off x="1200332" y="2653689"/>
            <a:ext cx="6493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20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Solution: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BE061E-C912-FFD9-C515-3202D092FC3E}"/>
              </a:ext>
            </a:extLst>
          </p:cNvPr>
          <p:cNvSpPr txBox="1"/>
          <p:nvPr/>
        </p:nvSpPr>
        <p:spPr>
          <a:xfrm>
            <a:off x="1488742" y="3212773"/>
            <a:ext cx="61665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We decided to collect our own dataset, in ways that maximizes its similarity with </a:t>
            </a:r>
            <a:r>
              <a:rPr lang="en-US" sz="1600" dirty="0" err="1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Feedback.csv</a:t>
            </a:r>
            <a:r>
              <a:rPr lang="en-US" sz="16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9877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FE57218-A1A8-CACC-A9A8-9674E1ED1F31}"/>
              </a:ext>
            </a:extLst>
          </p:cNvPr>
          <p:cNvSpPr/>
          <p:nvPr/>
        </p:nvSpPr>
        <p:spPr>
          <a:xfrm>
            <a:off x="8160267" y="157731"/>
            <a:ext cx="673545" cy="806917"/>
          </a:xfrm>
          <a:prstGeom prst="rect">
            <a:avLst/>
          </a:prstGeom>
          <a:solidFill>
            <a:srgbClr val="FFF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pic>
        <p:nvPicPr>
          <p:cNvPr id="78" name="Google Shape;78;g1ffeb6d66c7_0_0"/>
          <p:cNvPicPr preferRelativeResize="0"/>
          <p:nvPr/>
        </p:nvPicPr>
        <p:blipFill rotWithShape="1">
          <a:blip r:embed="rId3">
            <a:alphaModFix amt="50000"/>
          </a:blip>
          <a:srcRect t="8675"/>
          <a:stretch/>
        </p:blipFill>
        <p:spPr>
          <a:xfrm>
            <a:off x="0" y="0"/>
            <a:ext cx="9155224" cy="514810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1ffeb6d66c7_0_0"/>
          <p:cNvSpPr/>
          <p:nvPr/>
        </p:nvSpPr>
        <p:spPr>
          <a:xfrm>
            <a:off x="784981" y="0"/>
            <a:ext cx="9248516" cy="5148108"/>
          </a:xfrm>
          <a:prstGeom prst="rect">
            <a:avLst/>
          </a:prstGeom>
          <a:solidFill>
            <a:srgbClr val="13294B">
              <a:alpha val="874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047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g1ffeb6d66c7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8903" y="157731"/>
            <a:ext cx="387175" cy="5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F8CA1BD-DAEC-B33D-53A1-FFF2AA39DF2C}"/>
              </a:ext>
            </a:extLst>
          </p:cNvPr>
          <p:cNvSpPr/>
          <p:nvPr/>
        </p:nvSpPr>
        <p:spPr>
          <a:xfrm>
            <a:off x="369632" y="1835662"/>
            <a:ext cx="45719" cy="2670372"/>
          </a:xfrm>
          <a:prstGeom prst="rect">
            <a:avLst/>
          </a:prstGeom>
          <a:solidFill>
            <a:srgbClr val="FE5F00"/>
          </a:solidFill>
          <a:ln w="12700">
            <a:solidFill>
              <a:srgbClr val="283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DEC27C-0493-8157-D3F0-7CA21C8C116B}"/>
              </a:ext>
            </a:extLst>
          </p:cNvPr>
          <p:cNvSpPr/>
          <p:nvPr/>
        </p:nvSpPr>
        <p:spPr>
          <a:xfrm>
            <a:off x="1141487" y="175153"/>
            <a:ext cx="3071059" cy="594944"/>
          </a:xfrm>
          <a:prstGeom prst="rect">
            <a:avLst/>
          </a:prstGeom>
          <a:solidFill>
            <a:srgbClr val="FA6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0243AA-751B-0090-EE4A-7F61655237CF}"/>
              </a:ext>
            </a:extLst>
          </p:cNvPr>
          <p:cNvSpPr txBox="1"/>
          <p:nvPr/>
        </p:nvSpPr>
        <p:spPr>
          <a:xfrm>
            <a:off x="1190243" y="206836"/>
            <a:ext cx="24169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  <a:latin typeface="Lucida Fax" panose="02060602050505020204" pitchFamily="18" charset="77"/>
                <a:sym typeface="Gantari SemiBold"/>
              </a:rPr>
              <a:t>Difficulties</a:t>
            </a:r>
            <a:endParaRPr lang="en-TW" sz="28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A0813E-6839-42C2-FDC0-777218BE299D}"/>
              </a:ext>
            </a:extLst>
          </p:cNvPr>
          <p:cNvSpPr txBox="1"/>
          <p:nvPr/>
        </p:nvSpPr>
        <p:spPr>
          <a:xfrm>
            <a:off x="186345" y="462206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600" dirty="0">
                <a:solidFill>
                  <a:srgbClr val="FE5F00"/>
                </a:solidFill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8C71D4-1F20-0722-DF78-209F1D7F0834}"/>
              </a:ext>
            </a:extLst>
          </p:cNvPr>
          <p:cNvSpPr txBox="1"/>
          <p:nvPr/>
        </p:nvSpPr>
        <p:spPr>
          <a:xfrm>
            <a:off x="181220" y="4616339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600" dirty="0">
                <a:solidFill>
                  <a:srgbClr val="283955"/>
                </a:solidFill>
              </a:rPr>
              <a:t>26</a:t>
            </a:r>
            <a:endParaRPr lang="en-TW" dirty="0">
              <a:solidFill>
                <a:srgbClr val="28395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058CAA-A629-9E0C-EE13-F0326EE4ACA4}"/>
              </a:ext>
            </a:extLst>
          </p:cNvPr>
          <p:cNvSpPr txBox="1"/>
          <p:nvPr/>
        </p:nvSpPr>
        <p:spPr>
          <a:xfrm>
            <a:off x="1468265" y="1445437"/>
            <a:ext cx="72222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Although increasing k still results in a decrease in RMSE, the decrease is only marginal after reaching k=10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0C6FAD-2C33-50D4-2136-6453EE1848C0}"/>
              </a:ext>
            </a:extLst>
          </p:cNvPr>
          <p:cNvSpPr txBox="1"/>
          <p:nvPr/>
        </p:nvSpPr>
        <p:spPr>
          <a:xfrm>
            <a:off x="1141487" y="954838"/>
            <a:ext cx="6493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20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Problem 2- User-Based CF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CD3FF-AE61-58AB-74A6-15831F6033A5}"/>
              </a:ext>
            </a:extLst>
          </p:cNvPr>
          <p:cNvSpPr txBox="1"/>
          <p:nvPr/>
        </p:nvSpPr>
        <p:spPr>
          <a:xfrm>
            <a:off x="1190243" y="2371695"/>
            <a:ext cx="6493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20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Solution: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BE061E-C912-FFD9-C515-3202D092FC3E}"/>
              </a:ext>
            </a:extLst>
          </p:cNvPr>
          <p:cNvSpPr txBox="1"/>
          <p:nvPr/>
        </p:nvSpPr>
        <p:spPr>
          <a:xfrm>
            <a:off x="1468266" y="2863531"/>
            <a:ext cx="31747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Decided to choose k=20 as it covers around 50% of the data</a:t>
            </a:r>
          </a:p>
        </p:txBody>
      </p:sp>
      <p:pic>
        <p:nvPicPr>
          <p:cNvPr id="2" name="Picture 1" descr="Chart&#10;&#10;Description automatically generated">
            <a:extLst>
              <a:ext uri="{FF2B5EF4-FFF2-40B4-BE49-F238E27FC236}">
                <a16:creationId xmlns:a16="http://schemas.microsoft.com/office/drawing/2014/main" id="{4E81EE96-0CDD-151C-55F1-2439086F83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35825"/>
            <a:ext cx="4304830" cy="265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60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FE57218-A1A8-CACC-A9A8-9674E1ED1F31}"/>
              </a:ext>
            </a:extLst>
          </p:cNvPr>
          <p:cNvSpPr/>
          <p:nvPr/>
        </p:nvSpPr>
        <p:spPr>
          <a:xfrm>
            <a:off x="8160267" y="157731"/>
            <a:ext cx="673545" cy="806917"/>
          </a:xfrm>
          <a:prstGeom prst="rect">
            <a:avLst/>
          </a:prstGeom>
          <a:solidFill>
            <a:srgbClr val="FFF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pic>
        <p:nvPicPr>
          <p:cNvPr id="78" name="Google Shape;78;g1ffeb6d66c7_0_0"/>
          <p:cNvPicPr preferRelativeResize="0"/>
          <p:nvPr/>
        </p:nvPicPr>
        <p:blipFill rotWithShape="1">
          <a:blip r:embed="rId3">
            <a:alphaModFix amt="50000"/>
          </a:blip>
          <a:srcRect t="8675"/>
          <a:stretch/>
        </p:blipFill>
        <p:spPr>
          <a:xfrm>
            <a:off x="0" y="0"/>
            <a:ext cx="9155224" cy="514810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1ffeb6d66c7_0_0"/>
          <p:cNvSpPr/>
          <p:nvPr/>
        </p:nvSpPr>
        <p:spPr>
          <a:xfrm>
            <a:off x="784981" y="0"/>
            <a:ext cx="9248516" cy="5148108"/>
          </a:xfrm>
          <a:prstGeom prst="rect">
            <a:avLst/>
          </a:prstGeom>
          <a:solidFill>
            <a:srgbClr val="13294B">
              <a:alpha val="874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047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endParaRPr sz="10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g1ffeb6d66c7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8903" y="157731"/>
            <a:ext cx="387175" cy="5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F8CA1BD-DAEC-B33D-53A1-FFF2AA39DF2C}"/>
              </a:ext>
            </a:extLst>
          </p:cNvPr>
          <p:cNvSpPr/>
          <p:nvPr/>
        </p:nvSpPr>
        <p:spPr>
          <a:xfrm>
            <a:off x="369632" y="1835662"/>
            <a:ext cx="45719" cy="2670372"/>
          </a:xfrm>
          <a:prstGeom prst="rect">
            <a:avLst/>
          </a:prstGeom>
          <a:solidFill>
            <a:srgbClr val="FE5F00"/>
          </a:solidFill>
          <a:ln w="12700">
            <a:solidFill>
              <a:srgbClr val="283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DEC27C-0493-8157-D3F0-7CA21C8C116B}"/>
              </a:ext>
            </a:extLst>
          </p:cNvPr>
          <p:cNvSpPr/>
          <p:nvPr/>
        </p:nvSpPr>
        <p:spPr>
          <a:xfrm>
            <a:off x="1141487" y="175153"/>
            <a:ext cx="3071059" cy="594944"/>
          </a:xfrm>
          <a:prstGeom prst="rect">
            <a:avLst/>
          </a:prstGeom>
          <a:solidFill>
            <a:srgbClr val="FA6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0243AA-751B-0090-EE4A-7F61655237CF}"/>
              </a:ext>
            </a:extLst>
          </p:cNvPr>
          <p:cNvSpPr txBox="1"/>
          <p:nvPr/>
        </p:nvSpPr>
        <p:spPr>
          <a:xfrm>
            <a:off x="1190243" y="206836"/>
            <a:ext cx="24547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  <a:latin typeface="Lucida Fax" panose="02060602050505020204" pitchFamily="18" charset="77"/>
                <a:sym typeface="Gantari SemiBold"/>
              </a:rPr>
              <a:t>Difficulties</a:t>
            </a:r>
            <a:endParaRPr lang="en-TW" sz="28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A0813E-6839-42C2-FDC0-777218BE299D}"/>
              </a:ext>
            </a:extLst>
          </p:cNvPr>
          <p:cNvSpPr txBox="1"/>
          <p:nvPr/>
        </p:nvSpPr>
        <p:spPr>
          <a:xfrm>
            <a:off x="186345" y="462206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600" dirty="0">
                <a:solidFill>
                  <a:srgbClr val="FE5F00"/>
                </a:solidFill>
              </a:rPr>
              <a:t>27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8C71D4-1F20-0722-DF78-209F1D7F0834}"/>
              </a:ext>
            </a:extLst>
          </p:cNvPr>
          <p:cNvSpPr txBox="1"/>
          <p:nvPr/>
        </p:nvSpPr>
        <p:spPr>
          <a:xfrm>
            <a:off x="176601" y="460890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600" dirty="0">
                <a:solidFill>
                  <a:srgbClr val="283955"/>
                </a:solidFill>
              </a:rPr>
              <a:t>27</a:t>
            </a:r>
            <a:endParaRPr lang="en-TW" dirty="0">
              <a:solidFill>
                <a:srgbClr val="28395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058CAA-A629-9E0C-EE13-F0326EE4ACA4}"/>
              </a:ext>
            </a:extLst>
          </p:cNvPr>
          <p:cNvSpPr txBox="1"/>
          <p:nvPr/>
        </p:nvSpPr>
        <p:spPr>
          <a:xfrm>
            <a:off x="1468266" y="1615704"/>
            <a:ext cx="73655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User rating bias: some users tend to use higher ratings while some tend to use lower ratings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0C6FAD-2C33-50D4-2136-6453EE1848C0}"/>
              </a:ext>
            </a:extLst>
          </p:cNvPr>
          <p:cNvSpPr txBox="1"/>
          <p:nvPr/>
        </p:nvSpPr>
        <p:spPr>
          <a:xfrm>
            <a:off x="1141487" y="1005286"/>
            <a:ext cx="6493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20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Problem 3- User-Based and Item-Based CF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CD3FF-AE61-58AB-74A6-15831F6033A5}"/>
              </a:ext>
            </a:extLst>
          </p:cNvPr>
          <p:cNvSpPr txBox="1"/>
          <p:nvPr/>
        </p:nvSpPr>
        <p:spPr>
          <a:xfrm>
            <a:off x="1190243" y="2541962"/>
            <a:ext cx="6493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20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Solution: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BE061E-C912-FFD9-C515-3202D092FC3E}"/>
              </a:ext>
            </a:extLst>
          </p:cNvPr>
          <p:cNvSpPr txBox="1"/>
          <p:nvPr/>
        </p:nvSpPr>
        <p:spPr>
          <a:xfrm>
            <a:off x="1468266" y="3033798"/>
            <a:ext cx="7539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Center the rows of user-item rating by doing normalization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368517-128E-8117-BCD5-FC3EED1FFB5E}"/>
                  </a:ext>
                </a:extLst>
              </p:cNvPr>
              <p:cNvSpPr txBox="1"/>
              <p:nvPr/>
            </p:nvSpPr>
            <p:spPr>
              <a:xfrm>
                <a:off x="1468266" y="3474546"/>
                <a:ext cx="7539256" cy="411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accent3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Apple Symbols" panose="02000000000000000000" pitchFamily="2" charset="-79"/>
                          <a:cs typeface="Adelle Sans Devanagari" panose="02000503000000020004" pitchFamily="2" charset="-78"/>
                          <a:sym typeface="Gantari SemiBold"/>
                        </a:rPr>
                        <m:t>h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Apple Symbols" panose="02000000000000000000" pitchFamily="2" charset="-79"/>
                              <a:cs typeface="Adelle Sans Devanagari" panose="02000503000000020004" pitchFamily="2" charset="-78"/>
                              <a:sym typeface="Gantari SemiBold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Apple Symbols" panose="02000000000000000000" pitchFamily="2" charset="-79"/>
                                  <a:cs typeface="Adelle Sans Devanagari" panose="02000503000000020004" pitchFamily="2" charset="-78"/>
                                  <a:sym typeface="Gantari SemiBold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Apple Symbols" panose="02000000000000000000" pitchFamily="2" charset="-79"/>
                                  <a:cs typeface="Adelle Sans Devanagari" panose="02000503000000020004" pitchFamily="2" charset="-78"/>
                                  <a:sym typeface="Gantari SemiBold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Apple Symbols" panose="02000000000000000000" pitchFamily="2" charset="-79"/>
                                  <a:cs typeface="Adelle Sans Devanagari" panose="02000503000000020004" pitchFamily="2" charset="-78"/>
                                  <a:sym typeface="Gantari SemiBold"/>
                                </a:rPr>
                                <m:t>𝑗𝑙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Apple Symbols" panose="02000000000000000000" pitchFamily="2" charset="-79"/>
                          <a:cs typeface="Adelle Sans Devanagari" panose="02000503000000020004" pitchFamily="2" charset="-78"/>
                          <a:sym typeface="Gantari SemiBold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Apple Symbols" panose="02000000000000000000" pitchFamily="2" charset="-79"/>
                              <a:cs typeface="Adelle Sans Devanagari" panose="02000503000000020004" pitchFamily="2" charset="-78"/>
                              <a:sym typeface="Gantari SemiBold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Apple Symbols" panose="02000000000000000000" pitchFamily="2" charset="-79"/>
                              <a:cs typeface="Adelle Sans Devanagari" panose="02000503000000020004" pitchFamily="2" charset="-78"/>
                              <a:sym typeface="Gantari SemiBold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Apple Symbols" panose="02000000000000000000" pitchFamily="2" charset="-79"/>
                              <a:cs typeface="Adelle Sans Devanagari" panose="02000503000000020004" pitchFamily="2" charset="-78"/>
                              <a:sym typeface="Gantari SemiBold"/>
                            </a:rPr>
                            <m:t>𝑗𝑙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Apple Symbols" panose="02000000000000000000" pitchFamily="2" charset="-79"/>
                          <a:cs typeface="Adelle Sans Devanagari" panose="02000503000000020004" pitchFamily="2" charset="-78"/>
                          <a:sym typeface="Gantari SemiBold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1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Apple Symbols" panose="02000000000000000000" pitchFamily="2" charset="-79"/>
                              <a:cs typeface="Adelle Sans Devanagari" panose="02000503000000020004" pitchFamily="2" charset="-78"/>
                              <a:sym typeface="Gantari SemiBold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Apple Symbols" panose="02000000000000000000" pitchFamily="2" charset="-79"/>
                                  <a:cs typeface="Adelle Sans Devanagari" panose="02000503000000020004" pitchFamily="2" charset="-78"/>
                                  <a:sym typeface="Gantari SemiBold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Apple Symbols" panose="02000000000000000000" pitchFamily="2" charset="-79"/>
                                  <a:cs typeface="Adelle Sans Devanagari" panose="02000503000000020004" pitchFamily="2" charset="-78"/>
                                  <a:sym typeface="Gantari SemiBold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Apple Symbols" panose="02000000000000000000" pitchFamily="2" charset="-79"/>
                                  <a:cs typeface="Adelle Sans Devanagari" panose="02000503000000020004" pitchFamily="2" charset="-78"/>
                                  <a:sym typeface="Gantari SemiBold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800" dirty="0">
                  <a:solidFill>
                    <a:schemeClr val="accent4"/>
                  </a:solidFill>
                  <a:latin typeface="Lucida Fax" panose="02060602050505020204" pitchFamily="18" charset="77"/>
                  <a:ea typeface="Apple Symbols" panose="02000000000000000000" pitchFamily="2" charset="-79"/>
                  <a:cs typeface="Adelle Sans Devanagari" panose="02000503000000020004" pitchFamily="2" charset="-78"/>
                  <a:sym typeface="Gantari SemiBold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368517-128E-8117-BCD5-FC3EED1FF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266" y="3474546"/>
                <a:ext cx="7539256" cy="411395"/>
              </a:xfrm>
              <a:prstGeom prst="rect">
                <a:avLst/>
              </a:prstGeom>
              <a:blipFill>
                <a:blip r:embed="rId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3135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1299000" y="1413725"/>
            <a:ext cx="6546000" cy="19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sz="4400" dirty="0">
                <a:solidFill>
                  <a:schemeClr val="accent4"/>
                </a:solidFill>
                <a:latin typeface="Lucida Fax" panose="02060602050505020204" pitchFamily="18" charset="77"/>
              </a:rPr>
              <a:t>Thank you</a:t>
            </a:r>
            <a:endParaRPr sz="4000" dirty="0">
              <a:solidFill>
                <a:schemeClr val="accent4"/>
              </a:solidFill>
              <a:latin typeface="Lucida Fax" panose="020606020505050202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6132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1299000" y="1300025"/>
            <a:ext cx="6546000" cy="19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sz="4000" dirty="0">
                <a:solidFill>
                  <a:schemeClr val="accent4"/>
                </a:solidFill>
                <a:latin typeface="Lucida Fax" panose="02060602050505020204" pitchFamily="18" charset="77"/>
              </a:rPr>
              <a:t>Dataset </a:t>
            </a:r>
            <a:br>
              <a:rPr lang="en-US" sz="4000" dirty="0">
                <a:solidFill>
                  <a:schemeClr val="accent4"/>
                </a:solidFill>
                <a:latin typeface="Lucida Fax" panose="02060602050505020204" pitchFamily="18" charset="77"/>
              </a:rPr>
            </a:br>
            <a:r>
              <a:rPr lang="en-US" sz="4000" dirty="0">
                <a:solidFill>
                  <a:schemeClr val="accent4"/>
                </a:solidFill>
                <a:latin typeface="Lucida Fax" panose="02060602050505020204" pitchFamily="18" charset="77"/>
              </a:rPr>
              <a:t>Introduction</a:t>
            </a:r>
            <a:endParaRPr sz="3600" dirty="0">
              <a:solidFill>
                <a:schemeClr val="accent4"/>
              </a:solidFill>
              <a:latin typeface="Lucida Fax" panose="02060602050505020204" pitchFamily="18" charset="7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FE57218-A1A8-CACC-A9A8-9674E1ED1F31}"/>
              </a:ext>
            </a:extLst>
          </p:cNvPr>
          <p:cNvSpPr/>
          <p:nvPr/>
        </p:nvSpPr>
        <p:spPr>
          <a:xfrm>
            <a:off x="8179904" y="99391"/>
            <a:ext cx="673545" cy="806917"/>
          </a:xfrm>
          <a:prstGeom prst="rect">
            <a:avLst/>
          </a:prstGeom>
          <a:solidFill>
            <a:srgbClr val="FFF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pic>
        <p:nvPicPr>
          <p:cNvPr id="78" name="Google Shape;78;g1ffeb6d66c7_0_0"/>
          <p:cNvPicPr preferRelativeResize="0"/>
          <p:nvPr/>
        </p:nvPicPr>
        <p:blipFill rotWithShape="1">
          <a:blip r:embed="rId3">
            <a:alphaModFix amt="50000"/>
          </a:blip>
          <a:srcRect t="8675"/>
          <a:stretch/>
        </p:blipFill>
        <p:spPr>
          <a:xfrm>
            <a:off x="16184" y="-4608"/>
            <a:ext cx="9127816" cy="514810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1ffeb6d66c7_0_0"/>
          <p:cNvSpPr/>
          <p:nvPr/>
        </p:nvSpPr>
        <p:spPr>
          <a:xfrm>
            <a:off x="-749736" y="-74342"/>
            <a:ext cx="9171263" cy="5257016"/>
          </a:xfrm>
          <a:prstGeom prst="rect">
            <a:avLst/>
          </a:prstGeom>
          <a:solidFill>
            <a:srgbClr val="13294B">
              <a:alpha val="874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047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endParaRPr sz="10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g1ffeb6d66c7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77315" y="182764"/>
            <a:ext cx="387175" cy="5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F8CA1BD-DAEC-B33D-53A1-FFF2AA39DF2C}"/>
              </a:ext>
            </a:extLst>
          </p:cNvPr>
          <p:cNvSpPr/>
          <p:nvPr/>
        </p:nvSpPr>
        <p:spPr>
          <a:xfrm>
            <a:off x="8751485" y="1989970"/>
            <a:ext cx="45719" cy="2670372"/>
          </a:xfrm>
          <a:prstGeom prst="rect">
            <a:avLst/>
          </a:prstGeom>
          <a:solidFill>
            <a:srgbClr val="FE5F00"/>
          </a:solidFill>
          <a:ln w="12700">
            <a:solidFill>
              <a:srgbClr val="283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DEC27C-0493-8157-D3F0-7CA21C8C116B}"/>
              </a:ext>
            </a:extLst>
          </p:cNvPr>
          <p:cNvSpPr/>
          <p:nvPr/>
        </p:nvSpPr>
        <p:spPr>
          <a:xfrm>
            <a:off x="290551" y="205377"/>
            <a:ext cx="5667337" cy="594944"/>
          </a:xfrm>
          <a:prstGeom prst="rect">
            <a:avLst/>
          </a:prstGeom>
          <a:solidFill>
            <a:srgbClr val="FA6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0243AA-751B-0090-EE4A-7F61655237CF}"/>
              </a:ext>
            </a:extLst>
          </p:cNvPr>
          <p:cNvSpPr txBox="1"/>
          <p:nvPr/>
        </p:nvSpPr>
        <p:spPr>
          <a:xfrm>
            <a:off x="339307" y="237060"/>
            <a:ext cx="54321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  <a:latin typeface="Lucida Fax" panose="02060602050505020204" pitchFamily="18" charset="77"/>
                <a:sym typeface="Gantari SemiBold"/>
              </a:rPr>
              <a:t>Dataset Introduction</a:t>
            </a:r>
            <a:endParaRPr lang="en-TW" sz="28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A0813E-6839-42C2-FDC0-777218BE299D}"/>
              </a:ext>
            </a:extLst>
          </p:cNvPr>
          <p:cNvSpPr txBox="1"/>
          <p:nvPr/>
        </p:nvSpPr>
        <p:spPr>
          <a:xfrm>
            <a:off x="8631425" y="467126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600" dirty="0">
                <a:solidFill>
                  <a:srgbClr val="FE5F00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8C71D4-1F20-0722-DF78-209F1D7F0834}"/>
              </a:ext>
            </a:extLst>
          </p:cNvPr>
          <p:cNvSpPr txBox="1"/>
          <p:nvPr/>
        </p:nvSpPr>
        <p:spPr>
          <a:xfrm>
            <a:off x="8621662" y="468217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600" dirty="0">
                <a:solidFill>
                  <a:srgbClr val="283955"/>
                </a:solidFill>
              </a:rPr>
              <a:t>4</a:t>
            </a:r>
            <a:endParaRPr lang="en-TW" dirty="0">
              <a:solidFill>
                <a:srgbClr val="283955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3D5E8E-D446-8B5D-4ACD-3EFE61492383}"/>
              </a:ext>
            </a:extLst>
          </p:cNvPr>
          <p:cNvSpPr txBox="1"/>
          <p:nvPr/>
        </p:nvSpPr>
        <p:spPr>
          <a:xfrm>
            <a:off x="588958" y="1292465"/>
            <a:ext cx="711249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4"/>
              </a:solidFill>
              <a:latin typeface="Lucida Fax" panose="02060602050505020204" pitchFamily="18" charset="77"/>
              <a:ea typeface="Apple Symbols" panose="02000000000000000000" pitchFamily="2" charset="-79"/>
              <a:cs typeface="Adelle Sans Devanagari" panose="02000503000000020004" pitchFamily="2" charset="-78"/>
              <a:sym typeface="Gantari SemiBold"/>
            </a:endParaRP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Most of the ratings are 3, and could be due to that the students have not tried the restaurants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The dataset was collected from students, and we want to obtain a similar dataset from students to work 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308F2B-B8AB-A441-C937-9ACAF0612D80}"/>
              </a:ext>
            </a:extLst>
          </p:cNvPr>
          <p:cNvSpPr txBox="1"/>
          <p:nvPr/>
        </p:nvSpPr>
        <p:spPr>
          <a:xfrm>
            <a:off x="588958" y="3372518"/>
            <a:ext cx="747052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Created an identical survey with the same 15 restaurants and the same rating scale (1 to 5)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Collected from 50 students of UIUC 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(</a:t>
            </a:r>
            <a:r>
              <a:rPr lang="en-US" sz="1800" i="1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n, p</a:t>
            </a:r>
            <a:r>
              <a:rPr lang="en-US" sz="18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) = (50, 15)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4"/>
              </a:solidFill>
              <a:latin typeface="Lucida Fax" panose="02060602050505020204" pitchFamily="18" charset="77"/>
              <a:ea typeface="Apple Symbols" panose="02000000000000000000" pitchFamily="2" charset="-79"/>
              <a:cs typeface="Adelle Sans Devanagari" panose="02000503000000020004" pitchFamily="2" charset="-78"/>
              <a:sym typeface="Gantari Semi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88F9B4-D8D4-0282-2C65-7372B729F75F}"/>
              </a:ext>
            </a:extLst>
          </p:cNvPr>
          <p:cNvSpPr txBox="1"/>
          <p:nvPr/>
        </p:nvSpPr>
        <p:spPr>
          <a:xfrm>
            <a:off x="290551" y="2932727"/>
            <a:ext cx="6493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20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Description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99DA30-8141-5BA8-CA98-037D32CC43F8}"/>
              </a:ext>
            </a:extLst>
          </p:cNvPr>
          <p:cNvSpPr txBox="1"/>
          <p:nvPr/>
        </p:nvSpPr>
        <p:spPr>
          <a:xfrm>
            <a:off x="290550" y="1090106"/>
            <a:ext cx="6493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20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24968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1299000" y="1598550"/>
            <a:ext cx="6546000" cy="19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br>
              <a:rPr lang="en-US" sz="4000" dirty="0">
                <a:solidFill>
                  <a:schemeClr val="accent4"/>
                </a:solidFill>
                <a:latin typeface="Lucida Fax" panose="02060602050505020204" pitchFamily="18" charset="77"/>
              </a:rPr>
            </a:br>
            <a:r>
              <a:rPr lang="en-US" sz="4000" dirty="0">
                <a:solidFill>
                  <a:schemeClr val="accent4"/>
                </a:solidFill>
                <a:latin typeface="Lucida Fax" panose="02060602050505020204" pitchFamily="18" charset="77"/>
              </a:rPr>
              <a:t>K Nearest Neighbor</a:t>
            </a:r>
            <a:endParaRPr sz="3600" dirty="0">
              <a:solidFill>
                <a:schemeClr val="accent4"/>
              </a:solidFill>
              <a:latin typeface="Lucida Fax" panose="020606020505050202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81970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FE57218-A1A8-CACC-A9A8-9674E1ED1F31}"/>
              </a:ext>
            </a:extLst>
          </p:cNvPr>
          <p:cNvSpPr/>
          <p:nvPr/>
        </p:nvSpPr>
        <p:spPr>
          <a:xfrm>
            <a:off x="8160267" y="157731"/>
            <a:ext cx="673545" cy="806917"/>
          </a:xfrm>
          <a:prstGeom prst="rect">
            <a:avLst/>
          </a:prstGeom>
          <a:solidFill>
            <a:srgbClr val="FFF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pic>
        <p:nvPicPr>
          <p:cNvPr id="78" name="Google Shape;78;g1ffeb6d66c7_0_0"/>
          <p:cNvPicPr preferRelativeResize="0"/>
          <p:nvPr/>
        </p:nvPicPr>
        <p:blipFill rotWithShape="1">
          <a:blip r:embed="rId3">
            <a:alphaModFix amt="50000"/>
          </a:blip>
          <a:srcRect t="8675"/>
          <a:stretch/>
        </p:blipFill>
        <p:spPr>
          <a:xfrm>
            <a:off x="0" y="0"/>
            <a:ext cx="9155224" cy="514810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1ffeb6d66c7_0_0"/>
          <p:cNvSpPr/>
          <p:nvPr/>
        </p:nvSpPr>
        <p:spPr>
          <a:xfrm>
            <a:off x="784981" y="0"/>
            <a:ext cx="9248516" cy="5148108"/>
          </a:xfrm>
          <a:prstGeom prst="rect">
            <a:avLst/>
          </a:prstGeom>
          <a:solidFill>
            <a:srgbClr val="13294B">
              <a:alpha val="874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047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g1ffeb6d66c7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8903" y="157731"/>
            <a:ext cx="387175" cy="5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F8CA1BD-DAEC-B33D-53A1-FFF2AA39DF2C}"/>
              </a:ext>
            </a:extLst>
          </p:cNvPr>
          <p:cNvSpPr/>
          <p:nvPr/>
        </p:nvSpPr>
        <p:spPr>
          <a:xfrm>
            <a:off x="369632" y="1835662"/>
            <a:ext cx="45719" cy="2670372"/>
          </a:xfrm>
          <a:prstGeom prst="rect">
            <a:avLst/>
          </a:prstGeom>
          <a:solidFill>
            <a:srgbClr val="FE5F00"/>
          </a:solidFill>
          <a:ln w="12700">
            <a:solidFill>
              <a:srgbClr val="283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DEC27C-0493-8157-D3F0-7CA21C8C116B}"/>
              </a:ext>
            </a:extLst>
          </p:cNvPr>
          <p:cNvSpPr/>
          <p:nvPr/>
        </p:nvSpPr>
        <p:spPr>
          <a:xfrm>
            <a:off x="1141487" y="175153"/>
            <a:ext cx="1367797" cy="594944"/>
          </a:xfrm>
          <a:prstGeom prst="rect">
            <a:avLst/>
          </a:prstGeom>
          <a:solidFill>
            <a:srgbClr val="FA6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0243AA-751B-0090-EE4A-7F61655237CF}"/>
              </a:ext>
            </a:extLst>
          </p:cNvPr>
          <p:cNvSpPr txBox="1"/>
          <p:nvPr/>
        </p:nvSpPr>
        <p:spPr>
          <a:xfrm>
            <a:off x="1190243" y="206836"/>
            <a:ext cx="11595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sz="2800" b="1" dirty="0">
                <a:solidFill>
                  <a:schemeClr val="accent4"/>
                </a:solidFill>
                <a:latin typeface="Lucida Fax" panose="02060602050505020204" pitchFamily="18" charset="77"/>
              </a:rPr>
              <a:t>KNN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A0813E-6839-42C2-FDC0-777218BE299D}"/>
              </a:ext>
            </a:extLst>
          </p:cNvPr>
          <p:cNvSpPr txBox="1"/>
          <p:nvPr/>
        </p:nvSpPr>
        <p:spPr>
          <a:xfrm>
            <a:off x="272434" y="463566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600" dirty="0">
                <a:solidFill>
                  <a:srgbClr val="FE5F00"/>
                </a:solidFill>
              </a:rPr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8C71D4-1F20-0722-DF78-209F1D7F0834}"/>
              </a:ext>
            </a:extLst>
          </p:cNvPr>
          <p:cNvSpPr txBox="1"/>
          <p:nvPr/>
        </p:nvSpPr>
        <p:spPr>
          <a:xfrm>
            <a:off x="287598" y="463566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600" dirty="0">
                <a:solidFill>
                  <a:srgbClr val="283955"/>
                </a:solidFill>
              </a:rPr>
              <a:t>6</a:t>
            </a:r>
            <a:endParaRPr lang="en-TW" dirty="0">
              <a:solidFill>
                <a:srgbClr val="283955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026B9-0318-9DA7-29B5-499D54AC8CB4}"/>
              </a:ext>
            </a:extLst>
          </p:cNvPr>
          <p:cNvSpPr txBox="1"/>
          <p:nvPr/>
        </p:nvSpPr>
        <p:spPr>
          <a:xfrm>
            <a:off x="1022047" y="918842"/>
            <a:ext cx="6493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20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Methodology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BD47C-BAD1-0FA1-48A8-BF3CA73B37DB}"/>
              </a:ext>
            </a:extLst>
          </p:cNvPr>
          <p:cNvSpPr txBox="1"/>
          <p:nvPr/>
        </p:nvSpPr>
        <p:spPr>
          <a:xfrm>
            <a:off x="1333361" y="1440662"/>
            <a:ext cx="7313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</a:rPr>
              <a:t>Compute similarity of the data points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1E616E-8BF3-F28E-E9C4-D0D64D5FF89F}"/>
              </a:ext>
            </a:extLst>
          </p:cNvPr>
          <p:cNvSpPr txBox="1"/>
          <p:nvPr/>
        </p:nvSpPr>
        <p:spPr>
          <a:xfrm>
            <a:off x="1353303" y="1846773"/>
            <a:ext cx="7480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</a:rPr>
              <a:t>Define </a:t>
            </a:r>
            <a:r>
              <a:rPr lang="en-US" sz="1800" i="1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</a:rPr>
              <a:t>k</a:t>
            </a:r>
            <a:r>
              <a:rPr lang="en-US" sz="18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</a:rPr>
              <a:t> nearest neighbor</a:t>
            </a:r>
          </a:p>
        </p:txBody>
      </p:sp>
      <p:pic>
        <p:nvPicPr>
          <p:cNvPr id="30" name="Picture 29" descr="A picture containing icon&#10;&#10;Description automatically generated">
            <a:extLst>
              <a:ext uri="{FF2B5EF4-FFF2-40B4-BE49-F238E27FC236}">
                <a16:creationId xmlns:a16="http://schemas.microsoft.com/office/drawing/2014/main" id="{D40BB291-A8D6-26FE-2C86-F1B7958EF1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8812" y="2490440"/>
            <a:ext cx="3491793" cy="218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80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FE57218-A1A8-CACC-A9A8-9674E1ED1F31}"/>
              </a:ext>
            </a:extLst>
          </p:cNvPr>
          <p:cNvSpPr/>
          <p:nvPr/>
        </p:nvSpPr>
        <p:spPr>
          <a:xfrm>
            <a:off x="8160267" y="157731"/>
            <a:ext cx="673545" cy="806917"/>
          </a:xfrm>
          <a:prstGeom prst="rect">
            <a:avLst/>
          </a:prstGeom>
          <a:solidFill>
            <a:srgbClr val="FFF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pic>
        <p:nvPicPr>
          <p:cNvPr id="78" name="Google Shape;78;g1ffeb6d66c7_0_0"/>
          <p:cNvPicPr preferRelativeResize="0"/>
          <p:nvPr/>
        </p:nvPicPr>
        <p:blipFill rotWithShape="1">
          <a:blip r:embed="rId3">
            <a:alphaModFix amt="50000"/>
          </a:blip>
          <a:srcRect t="8675"/>
          <a:stretch/>
        </p:blipFill>
        <p:spPr>
          <a:xfrm>
            <a:off x="0" y="0"/>
            <a:ext cx="9155224" cy="514810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1ffeb6d66c7_0_0"/>
          <p:cNvSpPr/>
          <p:nvPr/>
        </p:nvSpPr>
        <p:spPr>
          <a:xfrm>
            <a:off x="784981" y="0"/>
            <a:ext cx="9248516" cy="5148108"/>
          </a:xfrm>
          <a:prstGeom prst="rect">
            <a:avLst/>
          </a:prstGeom>
          <a:solidFill>
            <a:srgbClr val="13294B">
              <a:alpha val="874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lvl="0" indent="-104775" algn="ctr">
              <a:buSzPts val="1050"/>
            </a:pPr>
            <a:endParaRPr sz="10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g1ffeb6d66c7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8903" y="157731"/>
            <a:ext cx="387175" cy="5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F8CA1BD-DAEC-B33D-53A1-FFF2AA39DF2C}"/>
              </a:ext>
            </a:extLst>
          </p:cNvPr>
          <p:cNvSpPr/>
          <p:nvPr/>
        </p:nvSpPr>
        <p:spPr>
          <a:xfrm>
            <a:off x="369632" y="1835662"/>
            <a:ext cx="45719" cy="2670372"/>
          </a:xfrm>
          <a:prstGeom prst="rect">
            <a:avLst/>
          </a:prstGeom>
          <a:solidFill>
            <a:srgbClr val="FE5F00"/>
          </a:solidFill>
          <a:ln w="12700">
            <a:solidFill>
              <a:srgbClr val="283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DEC27C-0493-8157-D3F0-7CA21C8C116B}"/>
              </a:ext>
            </a:extLst>
          </p:cNvPr>
          <p:cNvSpPr/>
          <p:nvPr/>
        </p:nvSpPr>
        <p:spPr>
          <a:xfrm>
            <a:off x="1141487" y="175153"/>
            <a:ext cx="4281118" cy="594944"/>
          </a:xfrm>
          <a:prstGeom prst="rect">
            <a:avLst/>
          </a:prstGeom>
          <a:solidFill>
            <a:srgbClr val="FA6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0243AA-751B-0090-EE4A-7F61655237CF}"/>
              </a:ext>
            </a:extLst>
          </p:cNvPr>
          <p:cNvSpPr txBox="1"/>
          <p:nvPr/>
        </p:nvSpPr>
        <p:spPr>
          <a:xfrm>
            <a:off x="1190243" y="206836"/>
            <a:ext cx="40941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sz="2800" b="1" dirty="0">
                <a:solidFill>
                  <a:schemeClr val="accent4"/>
                </a:solidFill>
                <a:latin typeface="Lucida Fax" panose="02060602050505020204" pitchFamily="18" charset="77"/>
              </a:rPr>
              <a:t>Similarity Measures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A0813E-6839-42C2-FDC0-777218BE299D}"/>
              </a:ext>
            </a:extLst>
          </p:cNvPr>
          <p:cNvSpPr txBox="1"/>
          <p:nvPr/>
        </p:nvSpPr>
        <p:spPr>
          <a:xfrm>
            <a:off x="272434" y="463566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600" dirty="0">
                <a:solidFill>
                  <a:srgbClr val="FE5F00"/>
                </a:solidFill>
              </a:rPr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8C71D4-1F20-0722-DF78-209F1D7F0834}"/>
              </a:ext>
            </a:extLst>
          </p:cNvPr>
          <p:cNvSpPr txBox="1"/>
          <p:nvPr/>
        </p:nvSpPr>
        <p:spPr>
          <a:xfrm>
            <a:off x="266111" y="462234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600" dirty="0">
                <a:solidFill>
                  <a:srgbClr val="283955"/>
                </a:solidFill>
              </a:rPr>
              <a:t>7</a:t>
            </a:r>
            <a:endParaRPr lang="en-TW" dirty="0">
              <a:solidFill>
                <a:srgbClr val="28395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BD47C-BAD1-0FA1-48A8-BF3CA73B37DB}"/>
              </a:ext>
            </a:extLst>
          </p:cNvPr>
          <p:cNvSpPr txBox="1"/>
          <p:nvPr/>
        </p:nvSpPr>
        <p:spPr>
          <a:xfrm>
            <a:off x="1190243" y="903150"/>
            <a:ext cx="7313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</a:rPr>
              <a:t>Pearson correlation: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900365-F12E-4D70-A6EE-FA7B9D3E4696}"/>
                  </a:ext>
                </a:extLst>
              </p:cNvPr>
              <p:cNvSpPr txBox="1"/>
              <p:nvPr/>
            </p:nvSpPr>
            <p:spPr>
              <a:xfrm>
                <a:off x="492483" y="1196470"/>
                <a:ext cx="7313669" cy="848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accent6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FFF8F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FFF8F4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FFF8F4"/>
                              </a:solidFill>
                              <a:latin typeface="Cambria Math" panose="02040503050406030204" pitchFamily="18" charset="0"/>
                            </a:rPr>
                            <m:t>𝑃𝑒𝑎𝑟𝑠𝑜𝑛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solidFill>
                                <a:srgbClr val="FFF8F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F8F4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800" i="1">
                              <a:solidFill>
                                <a:srgbClr val="FFF8F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FFF8F4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1800" i="1">
                          <a:solidFill>
                            <a:srgbClr val="FFF8F4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FFF8F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FFF8F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FFF8F4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FFF8F4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FFF8F4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i="1">
                              <a:solidFill>
                                <a:srgbClr val="FFF8F4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solidFill>
                                <a:srgbClr val="FFF8F4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800" i="1">
                              <a:solidFill>
                                <a:srgbClr val="FFF8F4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rgbClr val="FFF8F4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800" i="1">
                              <a:solidFill>
                                <a:srgbClr val="FFF8F4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800" i="1">
                                  <a:solidFill>
                                    <a:srgbClr val="FFF8F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8F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8F4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8F4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FFF8F4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800" i="1">
                                      <a:solidFill>
                                        <a:srgbClr val="FFF8F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solidFill>
                                        <a:srgbClr val="FFF8F4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num>
                            <m:den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8F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8F4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8F4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800" i="1">
                              <a:solidFill>
                                <a:srgbClr val="FFF8F4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f>
                            <m:fPr>
                              <m:ctrlPr>
                                <a:rPr lang="en-US" sz="1800" i="1">
                                  <a:solidFill>
                                    <a:srgbClr val="FFF8F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8F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8F4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8F4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FFF8F4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800" i="1">
                                      <a:solidFill>
                                        <a:srgbClr val="FFF8F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solidFill>
                                        <a:srgbClr val="FFF8F4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num>
                            <m:den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8F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8F4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8F4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800" i="1">
                              <a:solidFill>
                                <a:srgbClr val="FFF8F4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>
                  <a:solidFill>
                    <a:schemeClr val="accent4"/>
                  </a:solidFill>
                  <a:latin typeface="Lucida Fax" panose="02060602050505020204" pitchFamily="18" charset="77"/>
                  <a:ea typeface="Apple Symbols" panose="02000000000000000000" pitchFamily="2" charset="-79"/>
                  <a:cs typeface="Adelle Sans Devanagari" panose="02000503000000020004" pitchFamily="2" charset="-78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900365-F12E-4D70-A6EE-FA7B9D3E4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83" y="1196470"/>
                <a:ext cx="7313669" cy="848502"/>
              </a:xfrm>
              <a:prstGeom prst="rect">
                <a:avLst/>
              </a:prstGeom>
              <a:blipFill>
                <a:blip r:embed="rId5"/>
                <a:stretch>
                  <a:fillRect t="-101493" b="-155224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37F12DC-13F8-4C3C-DB36-54172CD3F9F1}"/>
              </a:ext>
            </a:extLst>
          </p:cNvPr>
          <p:cNvSpPr txBox="1"/>
          <p:nvPr/>
        </p:nvSpPr>
        <p:spPr>
          <a:xfrm>
            <a:off x="1247174" y="2097933"/>
            <a:ext cx="7313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</a:rPr>
              <a:t>Cosine Similarity: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8FBD9-D716-2DFA-A9C1-FD9705B6B905}"/>
              </a:ext>
            </a:extLst>
          </p:cNvPr>
          <p:cNvSpPr txBox="1"/>
          <p:nvPr/>
        </p:nvSpPr>
        <p:spPr>
          <a:xfrm>
            <a:off x="1247174" y="3356627"/>
            <a:ext cx="7313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</a:rPr>
              <a:t>Euclidean Distance: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4065DA-035A-254F-7B44-323443F15F91}"/>
                  </a:ext>
                </a:extLst>
              </p:cNvPr>
              <p:cNvSpPr txBox="1"/>
              <p:nvPr/>
            </p:nvSpPr>
            <p:spPr>
              <a:xfrm>
                <a:off x="-406688" y="2499834"/>
                <a:ext cx="7313669" cy="6480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accent6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FFF8F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FFF8F4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FFF8F4"/>
                              </a:solidFill>
                              <a:latin typeface="Cambria Math" panose="02040503050406030204" pitchFamily="18" charset="0"/>
                            </a:rPr>
                            <m:t>𝑐𝑜𝑠𝑖𝑛𝑒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solidFill>
                                <a:srgbClr val="FFF8F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F8F4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800" i="1">
                              <a:solidFill>
                                <a:srgbClr val="FFF8F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FFF8F4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1800" i="1">
                          <a:solidFill>
                            <a:srgbClr val="FFF8F4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FFF8F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FFF8F4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800" i="1">
                              <a:solidFill>
                                <a:srgbClr val="FFF8F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800" i="1">
                              <a:solidFill>
                                <a:srgbClr val="FFF8F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FFF8F4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1800" i="1">
                                  <a:solidFill>
                                    <a:srgbClr val="FFF8F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FFF8F4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sz="1800" i="1">
                                  <a:solidFill>
                                    <a:srgbClr val="FFF8F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FFF8F4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800" dirty="0">
                  <a:solidFill>
                    <a:schemeClr val="accent4"/>
                  </a:solidFill>
                  <a:latin typeface="Lucida Fax" panose="02060602050505020204" pitchFamily="18" charset="77"/>
                  <a:ea typeface="Apple Symbols" panose="02000000000000000000" pitchFamily="2" charset="-79"/>
                  <a:cs typeface="Adelle Sans Devanagari" panose="02000503000000020004" pitchFamily="2" charset="-78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4065DA-035A-254F-7B44-323443F15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6688" y="2499834"/>
                <a:ext cx="7313669" cy="648063"/>
              </a:xfrm>
              <a:prstGeom prst="rect">
                <a:avLst/>
              </a:prstGeom>
              <a:blipFill>
                <a:blip r:embed="rId6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92E723-FBED-1340-9996-CD011C6C3E04}"/>
                  </a:ext>
                </a:extLst>
              </p:cNvPr>
              <p:cNvSpPr txBox="1"/>
              <p:nvPr/>
            </p:nvSpPr>
            <p:spPr>
              <a:xfrm>
                <a:off x="4572000" y="2717330"/>
                <a:ext cx="2429241" cy="430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500"/>
                  </a:lnSpc>
                  <a:buClr>
                    <a:schemeClr val="accent6"/>
                  </a:buClr>
                </a:pPr>
                <a:r>
                  <a:rPr lang="en-US" sz="1800" dirty="0">
                    <a:solidFill>
                      <a:schemeClr val="accent4"/>
                    </a:solidFill>
                    <a:latin typeface="Lucida Fax" panose="02060602050505020204" pitchFamily="18" charset="77"/>
                    <a:ea typeface="Apple Symbols" panose="02000000000000000000" pitchFamily="2" charset="-79"/>
                    <a:cs typeface="Adelle Sans Devanagari" panose="02000503000000020004" pitchFamily="2" charset="-78"/>
                  </a:rPr>
                  <a:t>, Similarity </a:t>
                </a:r>
                <a:r>
                  <a:rPr lang="en-US" sz="1800" i="1" dirty="0">
                    <a:solidFill>
                      <a:schemeClr val="accent4"/>
                    </a:solidFill>
                    <a:latin typeface="Lucida Fax" panose="02060602050505020204" pitchFamily="18" charset="77"/>
                    <a:ea typeface="Apple Symbols" panose="02000000000000000000" pitchFamily="2" charset="-79"/>
                    <a:cs typeface="Adelle Sans Devanagari" panose="02000503000000020004" pitchFamily="2" charset="-78"/>
                  </a:rPr>
                  <a:t>s</a:t>
                </a:r>
                <a:r>
                  <a:rPr lang="en-US" sz="1800" dirty="0">
                    <a:solidFill>
                      <a:srgbClr val="FFF8F4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FFF8F4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>
                            <a:solidFill>
                              <a:srgbClr val="FFF8F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FFF8F4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i="1">
                            <a:solidFill>
                              <a:srgbClr val="FFF8F4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1800" i="1">
                            <a:solidFill>
                              <a:srgbClr val="FFF8F4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800" dirty="0">
                  <a:solidFill>
                    <a:schemeClr val="accent4"/>
                  </a:solidFill>
                  <a:latin typeface="Lucida Fax" panose="02060602050505020204" pitchFamily="18" charset="77"/>
                  <a:ea typeface="Apple Symbols" panose="02000000000000000000" pitchFamily="2" charset="-79"/>
                  <a:cs typeface="Adelle Sans Devanagari" panose="02000503000000020004" pitchFamily="2" charset="-78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92E723-FBED-1340-9996-CD011C6C3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717330"/>
                <a:ext cx="2429241" cy="430567"/>
              </a:xfrm>
              <a:prstGeom prst="rect">
                <a:avLst/>
              </a:prstGeom>
              <a:blipFill>
                <a:blip r:embed="rId7"/>
                <a:stretch>
                  <a:fillRect l="-2083" t="-11765" b="-5882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09DC49-B1C0-F596-07C2-6597C5F69662}"/>
                  </a:ext>
                </a:extLst>
              </p:cNvPr>
              <p:cNvSpPr txBox="1"/>
              <p:nvPr/>
            </p:nvSpPr>
            <p:spPr>
              <a:xfrm>
                <a:off x="6300655" y="1520109"/>
                <a:ext cx="2429241" cy="430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500"/>
                  </a:lnSpc>
                  <a:buClr>
                    <a:schemeClr val="accent6"/>
                  </a:buClr>
                </a:pPr>
                <a:r>
                  <a:rPr lang="en-US" sz="1800" dirty="0">
                    <a:solidFill>
                      <a:schemeClr val="accent4"/>
                    </a:solidFill>
                    <a:latin typeface="Lucida Fax" panose="02060602050505020204" pitchFamily="18" charset="77"/>
                    <a:ea typeface="Apple Symbols" panose="02000000000000000000" pitchFamily="2" charset="-79"/>
                    <a:cs typeface="Adelle Sans Devanagari" panose="02000503000000020004" pitchFamily="2" charset="-78"/>
                  </a:rPr>
                  <a:t>, Similarity </a:t>
                </a:r>
                <a:r>
                  <a:rPr lang="en-US" sz="1800" i="1" dirty="0">
                    <a:solidFill>
                      <a:schemeClr val="accent4"/>
                    </a:solidFill>
                    <a:latin typeface="Lucida Fax" panose="02060602050505020204" pitchFamily="18" charset="77"/>
                    <a:ea typeface="Apple Symbols" panose="02000000000000000000" pitchFamily="2" charset="-79"/>
                    <a:cs typeface="Adelle Sans Devanagari" panose="02000503000000020004" pitchFamily="2" charset="-78"/>
                  </a:rPr>
                  <a:t>s</a:t>
                </a:r>
                <a:r>
                  <a:rPr lang="en-US" sz="1800" dirty="0">
                    <a:solidFill>
                      <a:srgbClr val="FFF8F4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FFF8F4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>
                            <a:solidFill>
                              <a:srgbClr val="FFF8F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FFF8F4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i="1">
                            <a:solidFill>
                              <a:srgbClr val="FFF8F4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1800" i="1">
                            <a:solidFill>
                              <a:srgbClr val="FFF8F4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800" dirty="0">
                  <a:solidFill>
                    <a:schemeClr val="accent4"/>
                  </a:solidFill>
                  <a:latin typeface="Lucida Fax" panose="02060602050505020204" pitchFamily="18" charset="77"/>
                  <a:ea typeface="Apple Symbols" panose="02000000000000000000" pitchFamily="2" charset="-79"/>
                  <a:cs typeface="Adelle Sans Devanagari" panose="02000503000000020004" pitchFamily="2" charset="-78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09DC49-B1C0-F596-07C2-6597C5F69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655" y="1520109"/>
                <a:ext cx="2429241" cy="430567"/>
              </a:xfrm>
              <a:prstGeom prst="rect">
                <a:avLst/>
              </a:prstGeom>
              <a:blipFill>
                <a:blip r:embed="rId8"/>
                <a:stretch>
                  <a:fillRect l="-2083" t="-8571" b="-5714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A09D328-5536-A252-2923-1895AA6B0433}"/>
                  </a:ext>
                </a:extLst>
              </p:cNvPr>
              <p:cNvSpPr txBox="1"/>
              <p:nvPr/>
            </p:nvSpPr>
            <p:spPr>
              <a:xfrm>
                <a:off x="1610223" y="3694531"/>
                <a:ext cx="3301111" cy="1169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accent6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F8F4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F8F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F8F4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800" i="1">
                              <a:solidFill>
                                <a:srgbClr val="FFF8F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FFF8F4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1800" i="1">
                          <a:solidFill>
                            <a:srgbClr val="FFF8F4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1800" i="1">
                              <a:solidFill>
                                <a:srgbClr val="FFF8F4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sz="1800" i="1">
                                  <a:solidFill>
                                    <a:srgbClr val="FFF8F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i="1">
                                  <a:solidFill>
                                    <a:srgbClr val="FFF8F4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solidFill>
                                    <a:srgbClr val="FFF8F4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i="1">
                                  <a:solidFill>
                                    <a:srgbClr val="FFF8F4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800" i="1">
                                      <a:solidFill>
                                        <a:srgbClr val="FFF8F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FFF8F4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FFF8F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FFF8F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FFF8F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rgbClr val="FFF8F4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FFF8F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FFF8F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FFF8F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rgbClr val="FFF8F4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FFF8F4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sz="1800" dirty="0">
                  <a:solidFill>
                    <a:srgbClr val="FFF8F4"/>
                  </a:solidFill>
                  <a:latin typeface="Lucida Fax" panose="02060602050505020204" pitchFamily="18" charset="77"/>
                  <a:ea typeface="Apple Symbols" panose="02000000000000000000" pitchFamily="2" charset="-79"/>
                  <a:cs typeface="Adelle Sans Devanagari" panose="02000503000000020004" pitchFamily="2" charset="-78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A09D328-5536-A252-2923-1895AA6B0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223" y="3694531"/>
                <a:ext cx="3301111" cy="1169936"/>
              </a:xfrm>
              <a:prstGeom prst="rect">
                <a:avLst/>
              </a:prstGeom>
              <a:blipFill>
                <a:blip r:embed="rId9"/>
                <a:stretch>
                  <a:fillRect t="-56383" b="-97872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54F9B66-138A-63F8-37C2-5B0E0068765A}"/>
                  </a:ext>
                </a:extLst>
              </p:cNvPr>
              <p:cNvSpPr txBox="1"/>
              <p:nvPr/>
            </p:nvSpPr>
            <p:spPr>
              <a:xfrm>
                <a:off x="4604037" y="4114239"/>
                <a:ext cx="2429241" cy="430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500"/>
                  </a:lnSpc>
                  <a:buClr>
                    <a:schemeClr val="accent6"/>
                  </a:buClr>
                </a:pPr>
                <a:r>
                  <a:rPr lang="en-US" sz="1800" dirty="0">
                    <a:solidFill>
                      <a:schemeClr val="accent4"/>
                    </a:solidFill>
                    <a:latin typeface="Lucida Fax" panose="02060602050505020204" pitchFamily="18" charset="77"/>
                    <a:ea typeface="Apple Symbols" panose="02000000000000000000" pitchFamily="2" charset="-79"/>
                    <a:cs typeface="Adelle Sans Devanagari" panose="02000503000000020004" pitchFamily="2" charset="-78"/>
                  </a:rPr>
                  <a:t>, Similarity </a:t>
                </a:r>
                <a:r>
                  <a:rPr lang="en-US" sz="1800" i="1" dirty="0">
                    <a:solidFill>
                      <a:schemeClr val="accent4"/>
                    </a:solidFill>
                    <a:latin typeface="Lucida Fax" panose="02060602050505020204" pitchFamily="18" charset="77"/>
                    <a:ea typeface="Apple Symbols" panose="02000000000000000000" pitchFamily="2" charset="-79"/>
                    <a:cs typeface="Adelle Sans Devanagari" panose="02000503000000020004" pitchFamily="2" charset="-78"/>
                  </a:rPr>
                  <a:t>s</a:t>
                </a:r>
                <a:r>
                  <a:rPr lang="en-US" sz="1800" dirty="0">
                    <a:solidFill>
                      <a:srgbClr val="FFF8F4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FFF8F4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>
                            <a:solidFill>
                              <a:srgbClr val="FFF8F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FFF8F4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FFF8F4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1800" b="0" i="1" smtClean="0">
                            <a:solidFill>
                              <a:srgbClr val="FFF8F4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sz="1800" dirty="0">
                  <a:solidFill>
                    <a:schemeClr val="accent4"/>
                  </a:solidFill>
                  <a:latin typeface="Lucida Fax" panose="02060602050505020204" pitchFamily="18" charset="77"/>
                  <a:ea typeface="Apple Symbols" panose="02000000000000000000" pitchFamily="2" charset="-79"/>
                  <a:cs typeface="Adelle Sans Devanagari" panose="02000503000000020004" pitchFamily="2" charset="-78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54F9B66-138A-63F8-37C2-5B0E00687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037" y="4114239"/>
                <a:ext cx="2429241" cy="430567"/>
              </a:xfrm>
              <a:prstGeom prst="rect">
                <a:avLst/>
              </a:prstGeom>
              <a:blipFill>
                <a:blip r:embed="rId10"/>
                <a:stretch>
                  <a:fillRect l="-2083" t="-11429" b="-2857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603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1299000" y="1598550"/>
            <a:ext cx="6546000" cy="19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sz="4000" dirty="0">
                <a:solidFill>
                  <a:schemeClr val="accent4"/>
                </a:solidFill>
                <a:latin typeface="Lucida Fax" panose="02060602050505020204" pitchFamily="18" charset="77"/>
              </a:rPr>
              <a:t>User-Based Collaborative Filtering Using KNN</a:t>
            </a:r>
            <a:endParaRPr sz="3600" dirty="0">
              <a:solidFill>
                <a:schemeClr val="accent4"/>
              </a:solidFill>
              <a:latin typeface="Lucida Fax" panose="020606020505050202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93402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FE57218-A1A8-CACC-A9A8-9674E1ED1F31}"/>
              </a:ext>
            </a:extLst>
          </p:cNvPr>
          <p:cNvSpPr/>
          <p:nvPr/>
        </p:nvSpPr>
        <p:spPr>
          <a:xfrm>
            <a:off x="8160267" y="157731"/>
            <a:ext cx="673545" cy="806917"/>
          </a:xfrm>
          <a:prstGeom prst="rect">
            <a:avLst/>
          </a:prstGeom>
          <a:solidFill>
            <a:srgbClr val="FFF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pic>
        <p:nvPicPr>
          <p:cNvPr id="78" name="Google Shape;78;g1ffeb6d66c7_0_0"/>
          <p:cNvPicPr preferRelativeResize="0"/>
          <p:nvPr/>
        </p:nvPicPr>
        <p:blipFill rotWithShape="1">
          <a:blip r:embed="rId3">
            <a:alphaModFix amt="50000"/>
          </a:blip>
          <a:srcRect t="8675"/>
          <a:stretch/>
        </p:blipFill>
        <p:spPr>
          <a:xfrm>
            <a:off x="0" y="0"/>
            <a:ext cx="9155224" cy="514810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1ffeb6d66c7_0_0"/>
          <p:cNvSpPr/>
          <p:nvPr/>
        </p:nvSpPr>
        <p:spPr>
          <a:xfrm>
            <a:off x="784981" y="0"/>
            <a:ext cx="9248516" cy="5148108"/>
          </a:xfrm>
          <a:prstGeom prst="rect">
            <a:avLst/>
          </a:prstGeom>
          <a:solidFill>
            <a:srgbClr val="13294B">
              <a:alpha val="874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047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g1ffeb6d66c7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8903" y="157731"/>
            <a:ext cx="387175" cy="5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F8CA1BD-DAEC-B33D-53A1-FFF2AA39DF2C}"/>
              </a:ext>
            </a:extLst>
          </p:cNvPr>
          <p:cNvSpPr/>
          <p:nvPr/>
        </p:nvSpPr>
        <p:spPr>
          <a:xfrm>
            <a:off x="369632" y="1835662"/>
            <a:ext cx="45719" cy="2670372"/>
          </a:xfrm>
          <a:prstGeom prst="rect">
            <a:avLst/>
          </a:prstGeom>
          <a:solidFill>
            <a:srgbClr val="FE5F00"/>
          </a:solidFill>
          <a:ln w="12700">
            <a:solidFill>
              <a:srgbClr val="283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DEC27C-0493-8157-D3F0-7CA21C8C116B}"/>
              </a:ext>
            </a:extLst>
          </p:cNvPr>
          <p:cNvSpPr/>
          <p:nvPr/>
        </p:nvSpPr>
        <p:spPr>
          <a:xfrm>
            <a:off x="1141487" y="175153"/>
            <a:ext cx="7018780" cy="594944"/>
          </a:xfrm>
          <a:prstGeom prst="rect">
            <a:avLst/>
          </a:prstGeom>
          <a:solidFill>
            <a:srgbClr val="FA6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0243AA-751B-0090-EE4A-7F61655237CF}"/>
              </a:ext>
            </a:extLst>
          </p:cNvPr>
          <p:cNvSpPr txBox="1"/>
          <p:nvPr/>
        </p:nvSpPr>
        <p:spPr>
          <a:xfrm>
            <a:off x="1190243" y="206836"/>
            <a:ext cx="68122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sz="2800" b="1" dirty="0">
                <a:solidFill>
                  <a:schemeClr val="accent4"/>
                </a:solidFill>
                <a:latin typeface="Lucida Fax" panose="02060602050505020204" pitchFamily="18" charset="77"/>
              </a:rPr>
              <a:t>User-Based Collaborative Filtering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A0813E-6839-42C2-FDC0-777218BE299D}"/>
              </a:ext>
            </a:extLst>
          </p:cNvPr>
          <p:cNvSpPr txBox="1"/>
          <p:nvPr/>
        </p:nvSpPr>
        <p:spPr>
          <a:xfrm>
            <a:off x="272434" y="463566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600" dirty="0">
                <a:solidFill>
                  <a:srgbClr val="FE5F00"/>
                </a:solidFill>
              </a:rPr>
              <a:t>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8C71D4-1F20-0722-DF78-209F1D7F0834}"/>
              </a:ext>
            </a:extLst>
          </p:cNvPr>
          <p:cNvSpPr txBox="1"/>
          <p:nvPr/>
        </p:nvSpPr>
        <p:spPr>
          <a:xfrm>
            <a:off x="276402" y="465105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283955"/>
                </a:solidFill>
              </a:rPr>
              <a:t>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026B9-0318-9DA7-29B5-499D54AC8CB4}"/>
              </a:ext>
            </a:extLst>
          </p:cNvPr>
          <p:cNvSpPr txBox="1"/>
          <p:nvPr/>
        </p:nvSpPr>
        <p:spPr>
          <a:xfrm>
            <a:off x="1141487" y="997768"/>
            <a:ext cx="6493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20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  <a:sym typeface="Gantari SemiBold"/>
              </a:rPr>
              <a:t>Methodology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BD47C-BAD1-0FA1-48A8-BF3CA73B37DB}"/>
              </a:ext>
            </a:extLst>
          </p:cNvPr>
          <p:cNvSpPr txBox="1"/>
          <p:nvPr/>
        </p:nvSpPr>
        <p:spPr>
          <a:xfrm>
            <a:off x="1333361" y="1566785"/>
            <a:ext cx="7313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</a:rPr>
              <a:t>Find a neighborhood of similar users: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A4E6BD9-9F21-39F9-8D1D-4E527AD1A573}"/>
              </a:ext>
            </a:extLst>
          </p:cNvPr>
          <p:cNvGrpSpPr/>
          <p:nvPr/>
        </p:nvGrpSpPr>
        <p:grpSpPr>
          <a:xfrm>
            <a:off x="1709871" y="1992909"/>
            <a:ext cx="7313670" cy="1019515"/>
            <a:chOff x="1709871" y="1866786"/>
            <a:chExt cx="7313670" cy="101951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C4F7186-4B43-A314-6A4B-211221CCE55F}"/>
                </a:ext>
              </a:extLst>
            </p:cNvPr>
            <p:cNvSpPr txBox="1"/>
            <p:nvPr/>
          </p:nvSpPr>
          <p:spPr>
            <a:xfrm>
              <a:off x="1709872" y="1866786"/>
              <a:ext cx="7313669" cy="6974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ts val="2500"/>
                </a:lnSpc>
                <a:buClr>
                  <a:schemeClr val="accent6"/>
                </a:buClr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4"/>
                  </a:solidFill>
                  <a:latin typeface="Lucida Fax" panose="02060602050505020204" pitchFamily="18" charset="77"/>
                  <a:ea typeface="Apple Symbols" panose="02000000000000000000" pitchFamily="2" charset="-79"/>
                  <a:cs typeface="Adelle Sans Devanagari" panose="02000503000000020004" pitchFamily="2" charset="-78"/>
                </a:rPr>
                <a:t>Missing ratings are skipped in the calculation.</a:t>
              </a:r>
            </a:p>
            <a:p>
              <a:pPr marL="342900" indent="-342900">
                <a:lnSpc>
                  <a:spcPts val="2500"/>
                </a:lnSpc>
                <a:buClr>
                  <a:schemeClr val="accent6"/>
                </a:buClr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4"/>
                  </a:solidFill>
                  <a:latin typeface="Lucida Fax" panose="02060602050505020204" pitchFamily="18" charset="77"/>
                  <a:ea typeface="Apple Symbols" panose="02000000000000000000" pitchFamily="2" charset="-79"/>
                  <a:cs typeface="Adelle Sans Devanagari" panose="02000503000000020004" pitchFamily="2" charset="-78"/>
                </a:rPr>
                <a:t>Compute similarity. </a:t>
              </a:r>
              <a:endParaRPr lang="en-US" sz="20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9A90A0-AD09-9F71-7CD4-C561FA36E494}"/>
                </a:ext>
              </a:extLst>
            </p:cNvPr>
            <p:cNvSpPr txBox="1"/>
            <p:nvPr/>
          </p:nvSpPr>
          <p:spPr>
            <a:xfrm>
              <a:off x="1709871" y="2509018"/>
              <a:ext cx="7313669" cy="3772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ts val="2500"/>
                </a:lnSpc>
                <a:buClr>
                  <a:schemeClr val="accent6"/>
                </a:buClr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4"/>
                  </a:solidFill>
                  <a:latin typeface="Lucida Fax" panose="02060602050505020204" pitchFamily="18" charset="77"/>
                  <a:ea typeface="Apple Symbols" panose="02000000000000000000" pitchFamily="2" charset="-79"/>
                  <a:cs typeface="Adelle Sans Devanagari" panose="02000503000000020004" pitchFamily="2" charset="-78"/>
                </a:rPr>
                <a:t>Define number </a:t>
              </a:r>
              <a:r>
                <a:rPr lang="en-US" sz="1600" i="1" dirty="0">
                  <a:solidFill>
                    <a:schemeClr val="accent4"/>
                  </a:solidFill>
                  <a:latin typeface="Lucida Fax" panose="02060602050505020204" pitchFamily="18" charset="77"/>
                  <a:ea typeface="Apple Symbols" panose="02000000000000000000" pitchFamily="2" charset="-79"/>
                  <a:cs typeface="Adelle Sans Devanagari" panose="02000503000000020004" pitchFamily="2" charset="-78"/>
                </a:rPr>
                <a:t>k</a:t>
              </a:r>
              <a:r>
                <a:rPr lang="en-US" sz="1600" dirty="0">
                  <a:solidFill>
                    <a:schemeClr val="accent4"/>
                  </a:solidFill>
                  <a:latin typeface="Lucida Fax" panose="02060602050505020204" pitchFamily="18" charset="77"/>
                  <a:ea typeface="Apple Symbols" panose="02000000000000000000" pitchFamily="2" charset="-79"/>
                  <a:cs typeface="Adelle Sans Devanagari" panose="02000503000000020004" pitchFamily="2" charset="-78"/>
                </a:rPr>
                <a:t> of nearest neighbors (select highest similarity).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61E616E-8BF3-F28E-E9C4-D0D64D5FF89F}"/>
              </a:ext>
            </a:extLst>
          </p:cNvPr>
          <p:cNvSpPr txBox="1"/>
          <p:nvPr/>
        </p:nvSpPr>
        <p:spPr>
          <a:xfrm>
            <a:off x="1333361" y="3329195"/>
            <a:ext cx="74805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</a:rPr>
              <a:t>Predict missing ratings by taking the average rating of users in the </a:t>
            </a:r>
            <a:r>
              <a:rPr lang="en-US" sz="1800" i="1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</a:rPr>
              <a:t>k</a:t>
            </a:r>
            <a:r>
              <a:rPr lang="en-US" sz="1800" dirty="0">
                <a:solidFill>
                  <a:schemeClr val="accent4"/>
                </a:solidFill>
                <a:latin typeface="Lucida Fax" panose="02060602050505020204" pitchFamily="18" charset="77"/>
                <a:ea typeface="Apple Symbols" panose="02000000000000000000" pitchFamily="2" charset="-79"/>
                <a:cs typeface="Adelle Sans Devanagari" panose="02000503000000020004" pitchFamily="2" charset="-78"/>
              </a:rPr>
              <a:t> nearest neighborhood.</a:t>
            </a:r>
          </a:p>
        </p:txBody>
      </p:sp>
    </p:spTree>
    <p:extLst>
      <p:ext uri="{BB962C8B-B14F-4D97-AF65-F5344CB8AC3E}">
        <p14:creationId xmlns:p14="http://schemas.microsoft.com/office/powerpoint/2010/main" val="293286605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 Portfolio by Slidesgo">
  <a:themeElements>
    <a:clrScheme name="Simple Light">
      <a:dk1>
        <a:srgbClr val="252525"/>
      </a:dk1>
      <a:lt1>
        <a:srgbClr val="FFF8F3"/>
      </a:lt1>
      <a:dk2>
        <a:srgbClr val="264394"/>
      </a:dk2>
      <a:lt2>
        <a:srgbClr val="EF99A7"/>
      </a:lt2>
      <a:accent1>
        <a:srgbClr val="D69067"/>
      </a:accent1>
      <a:accent2>
        <a:srgbClr val="B7AFAD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525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17397</TotalTime>
  <Words>804</Words>
  <Application>Microsoft Macintosh PowerPoint</Application>
  <PresentationFormat>On-screen Show (16:9)</PresentationFormat>
  <Paragraphs>206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Gantari SemiBold</vt:lpstr>
      <vt:lpstr>Noto Sans Symbols</vt:lpstr>
      <vt:lpstr>system-ui</vt:lpstr>
      <vt:lpstr>Arial</vt:lpstr>
      <vt:lpstr>Bebas Neue</vt:lpstr>
      <vt:lpstr>Cambria Math</vt:lpstr>
      <vt:lpstr>Franklin Gothic Book</vt:lpstr>
      <vt:lpstr>Lucida Fax</vt:lpstr>
      <vt:lpstr>Open Sans</vt:lpstr>
      <vt:lpstr>Personal Portfolio by Slidesgo</vt:lpstr>
      <vt:lpstr>Matrix Completion </vt:lpstr>
      <vt:lpstr>PowerPoint Presentation</vt:lpstr>
      <vt:lpstr>Dataset  Introduction</vt:lpstr>
      <vt:lpstr>PowerPoint Presentation</vt:lpstr>
      <vt:lpstr> K Nearest Neighbor</vt:lpstr>
      <vt:lpstr>PowerPoint Presentation</vt:lpstr>
      <vt:lpstr>PowerPoint Presentation</vt:lpstr>
      <vt:lpstr>User-Based Collaborative Filtering Using KNN</vt:lpstr>
      <vt:lpstr>PowerPoint Presentation</vt:lpstr>
      <vt:lpstr>PowerPoint Presentation</vt:lpstr>
      <vt:lpstr>PowerPoint Presentation</vt:lpstr>
      <vt:lpstr>Item-Based Collaborative Filtering Using KNN</vt:lpstr>
      <vt:lpstr>PowerPoint Presentation</vt:lpstr>
      <vt:lpstr>PowerPoint Presentation</vt:lpstr>
      <vt:lpstr>PowerPoint Presentation</vt:lpstr>
      <vt:lpstr>Singular Value Decomposition (SVD)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 Comparison</vt:lpstr>
      <vt:lpstr>PowerPoint Presentation</vt:lpstr>
      <vt:lpstr>Difficulties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 </dc:title>
  <dc:creator>Saranpat Prasertthum</dc:creator>
  <cp:lastModifiedBy>Lin, Jui-Yu</cp:lastModifiedBy>
  <cp:revision>14</cp:revision>
  <dcterms:modified xsi:type="dcterms:W3CDTF">2023-04-27T03:23:53Z</dcterms:modified>
</cp:coreProperties>
</file>