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8"/>
  </p:notesMasterIdLst>
  <p:sldIdLst>
    <p:sldId id="328" r:id="rId2"/>
    <p:sldId id="329" r:id="rId3"/>
    <p:sldId id="342" r:id="rId4"/>
    <p:sldId id="330" r:id="rId5"/>
    <p:sldId id="331" r:id="rId6"/>
    <p:sldId id="332" r:id="rId7"/>
    <p:sldId id="334" r:id="rId8"/>
    <p:sldId id="335" r:id="rId9"/>
    <p:sldId id="339" r:id="rId10"/>
    <p:sldId id="340" r:id="rId11"/>
    <p:sldId id="336" r:id="rId12"/>
    <p:sldId id="337" r:id="rId13"/>
    <p:sldId id="338" r:id="rId14"/>
    <p:sldId id="341" r:id="rId15"/>
    <p:sldId id="343" r:id="rId16"/>
    <p:sldId id="344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概念" id="{EF12EA94-D525-344E-B18B-F13C676D2EFB}">
          <p14:sldIdLst>
            <p14:sldId id="329"/>
            <p14:sldId id="342"/>
            <p14:sldId id="330"/>
          </p14:sldIdLst>
        </p14:section>
        <p14:section name="服务器" id="{208F9089-F0E9-1143-960B-4A33C3182D7F}">
          <p14:sldIdLst>
            <p14:sldId id="331"/>
            <p14:sldId id="332"/>
          </p14:sldIdLst>
        </p14:section>
        <p14:section name="配置本地服务器" id="{C373E8DC-EBCE-E140-A23B-95B076F5A541}">
          <p14:sldIdLst>
            <p14:sldId id="334"/>
            <p14:sldId id="335"/>
            <p14:sldId id="339"/>
          </p14:sldIdLst>
        </p14:section>
        <p14:section name="导入服务器程序" id="{D6F48B26-2477-F04D-B42A-66DAC14F5D95}">
          <p14:sldIdLst>
            <p14:sldId id="340"/>
            <p14:sldId id="336"/>
            <p14:sldId id="337"/>
            <p14:sldId id="338"/>
          </p14:sldIdLst>
        </p14:section>
        <p14:section name="启动服务器" id="{B86DC5E7-2A0C-3340-8E3C-4EAD5E8AB1DC}">
          <p14:sldIdLst>
            <p14:sldId id="341"/>
            <p14:sldId id="343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1664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14-6-25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14-6-25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downloads" TargetMode="External"/><Relationship Id="rId3" Type="http://schemas.openxmlformats.org/officeDocument/2006/relationships/hyperlink" Target="http://tomcat.apache.org/download-80.cg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CN" altLang="en-US" dirty="0"/>
              <a:t>基础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</a:t>
            </a:r>
            <a:r>
              <a:rPr kumimoji="1" lang="zh-CN" altLang="en-US" dirty="0"/>
              <a:t> </a:t>
            </a:r>
            <a:r>
              <a:rPr kumimoji="1" lang="zh-CN" altLang="en-US"/>
              <a:t>导入服务器程序</a:t>
            </a:r>
            <a:endParaRPr kumimoji="1" lang="zh-CN" altLang="en-US" dirty="0"/>
          </a:p>
        </p:txBody>
      </p:sp>
      <p:pic>
        <p:nvPicPr>
          <p:cNvPr id="5" name="图片 4" descr="QQ20140622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0" y="1450975"/>
            <a:ext cx="2529131" cy="2418428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图片 5" descr="QQ20140622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33" y="1988005"/>
            <a:ext cx="4216400" cy="15367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7" name="图片 6" descr="QQ20140622-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8" y="3993414"/>
            <a:ext cx="6591300" cy="24257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618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</a:t>
            </a:r>
            <a:r>
              <a:rPr kumimoji="1" lang="zh-CN" altLang="en-US" dirty="0"/>
              <a:t> </a:t>
            </a:r>
            <a:r>
              <a:rPr kumimoji="1" lang="zh-CN" altLang="en-US"/>
              <a:t>导入服务器程序</a:t>
            </a:r>
            <a:endParaRPr kumimoji="1" lang="zh-CN" altLang="en-US" dirty="0"/>
          </a:p>
        </p:txBody>
      </p:sp>
      <p:pic>
        <p:nvPicPr>
          <p:cNvPr id="3" name="图片 2" descr="QQ20140622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6" y="2503792"/>
            <a:ext cx="6493278" cy="3895967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55147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为项目添加服务器依赖库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7095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</a:t>
            </a:r>
            <a:r>
              <a:rPr kumimoji="1" lang="zh-CN" altLang="en-US" dirty="0"/>
              <a:t> </a:t>
            </a:r>
            <a:r>
              <a:rPr kumimoji="1" lang="zh-CN" altLang="en-US"/>
              <a:t>导入服务器程序</a:t>
            </a:r>
            <a:endParaRPr kumimoji="1" lang="zh-CN" altLang="en-US" dirty="0"/>
          </a:p>
        </p:txBody>
      </p:sp>
      <p:pic>
        <p:nvPicPr>
          <p:cNvPr id="4" name="图片 3" descr="QQ20140622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29" y="2272111"/>
            <a:ext cx="6629400" cy="41402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55147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删除之前丢失的依赖库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239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</a:t>
            </a:r>
            <a:r>
              <a:rPr kumimoji="1" lang="zh-CN" altLang="en-US" dirty="0"/>
              <a:t> </a:t>
            </a:r>
            <a:r>
              <a:rPr kumimoji="1" lang="zh-CN" altLang="en-US"/>
              <a:t>导入服务器程序</a:t>
            </a:r>
            <a:endParaRPr kumimoji="1" lang="zh-CN" altLang="en-US" dirty="0"/>
          </a:p>
        </p:txBody>
      </p:sp>
      <p:pic>
        <p:nvPicPr>
          <p:cNvPr id="3" name="图片 2" descr="QQ20140622-1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9" y="2033122"/>
            <a:ext cx="3632200" cy="35052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图片 4" descr="QQ20140622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56" y="2033122"/>
            <a:ext cx="2286105" cy="1983379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图片 5" descr="QQ20140622-1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56" y="4327414"/>
            <a:ext cx="3346745" cy="1834512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5159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选择</a:t>
            </a:r>
            <a:r>
              <a:rPr lang="en-US" altLang="zh-CN" sz="1800"/>
              <a:t>Tomcat</a:t>
            </a:r>
            <a:r>
              <a:rPr lang="zh-CN" altLang="en-US" sz="1800"/>
              <a:t> </a:t>
            </a:r>
            <a:r>
              <a:rPr lang="en-US" altLang="zh-CN" sz="1800"/>
              <a:t>6.0</a:t>
            </a:r>
            <a:r>
              <a:rPr lang="zh-CN" altLang="en-US" sz="1800"/>
              <a:t>依赖库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3558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</a:t>
            </a:r>
            <a:r>
              <a:rPr kumimoji="1" lang="zh-CN" altLang="en-US" dirty="0"/>
              <a:t> </a:t>
            </a:r>
            <a:r>
              <a:rPr kumimoji="1" lang="en-US" altLang="en-US" dirty="0"/>
              <a:t>启动服务器</a:t>
            </a:r>
            <a:endParaRPr kumimoji="1" lang="zh-CN" altLang="en-US" dirty="0"/>
          </a:p>
        </p:txBody>
      </p:sp>
      <p:pic>
        <p:nvPicPr>
          <p:cNvPr id="3" name="图片 2" descr="QQ20140623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81" y="1414618"/>
            <a:ext cx="6676847" cy="1498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 descr="QQ20140623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78" y="3009009"/>
            <a:ext cx="5445252" cy="179786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图片 7" descr="QQ20140623-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4956451"/>
            <a:ext cx="7061200" cy="1397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9860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本地服务器的主机地址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5231680"/>
          </a:xfrm>
        </p:spPr>
        <p:txBody>
          <a:bodyPr>
            <a:normAutofit/>
          </a:bodyPr>
          <a:lstStyle/>
          <a:p>
            <a:r>
              <a:rPr lang="zh-CN" altLang="en-US" sz="1800"/>
              <a:t>本地服务器的主机地址一般有</a:t>
            </a:r>
            <a:r>
              <a:rPr lang="en-US" altLang="zh-CN" sz="1800"/>
              <a:t>3</a:t>
            </a:r>
            <a:r>
              <a:rPr lang="zh-CN" altLang="en-US" sz="1800"/>
              <a:t>种写法：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FF"/>
                </a:solidFill>
              </a:rPr>
              <a:t>127.0.0.1</a:t>
            </a:r>
            <a:r>
              <a:rPr lang="zh-CN" altLang="en-US" sz="1800"/>
              <a:t> ：每台机器内置的</a:t>
            </a:r>
            <a:r>
              <a:rPr lang="en-US" altLang="zh-CN" sz="1800"/>
              <a:t>IP</a:t>
            </a:r>
            <a:r>
              <a:rPr lang="zh-CN" altLang="en-US" sz="1800"/>
              <a:t>地址，指的就是机器本身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FF"/>
                </a:solidFill>
              </a:rPr>
              <a:t>localhost</a:t>
            </a:r>
            <a:r>
              <a:rPr lang="zh-CN" altLang="en-US" sz="1800">
                <a:solidFill>
                  <a:srgbClr val="0000FF"/>
                </a:solidFill>
              </a:rPr>
              <a:t> </a:t>
            </a:r>
            <a:r>
              <a:rPr lang="zh-CN" altLang="en-US" sz="1800"/>
              <a:t>：等价于第</a:t>
            </a:r>
            <a:r>
              <a:rPr lang="en-US" altLang="zh-CN" sz="1800"/>
              <a:t>1</a:t>
            </a:r>
            <a:r>
              <a:rPr lang="zh-CN" altLang="en-US" sz="1800"/>
              <a:t>种情况的</a:t>
            </a:r>
            <a:r>
              <a:rPr lang="en-US" altLang="zh-CN" sz="1800"/>
              <a:t>127.0.0.1</a:t>
            </a:r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交换机</a:t>
            </a:r>
            <a:r>
              <a:rPr lang="en-US" altLang="zh-CN" sz="1800">
                <a:solidFill>
                  <a:srgbClr val="0000FF"/>
                </a:solidFill>
              </a:rPr>
              <a:t>\</a:t>
            </a:r>
            <a:r>
              <a:rPr lang="zh-CN" altLang="en-US" sz="1800">
                <a:solidFill>
                  <a:srgbClr val="0000FF"/>
                </a:solidFill>
              </a:rPr>
              <a:t>路由器分配的</a:t>
            </a:r>
            <a:r>
              <a:rPr lang="en-US" altLang="zh-CN" sz="1800">
                <a:solidFill>
                  <a:srgbClr val="0000FF"/>
                </a:solidFill>
              </a:rPr>
              <a:t>IP</a:t>
            </a:r>
            <a:r>
              <a:rPr lang="zh-CN" altLang="en-US" sz="1800">
                <a:solidFill>
                  <a:srgbClr val="0000FF"/>
                </a:solidFill>
              </a:rPr>
              <a:t>地址 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F0000"/>
                </a:solidFill>
              </a:rPr>
              <a:t>真机测试一定要用这个，且真机和服务器得在同一个局域网内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 – </a:t>
            </a:r>
            <a:r>
              <a:rPr kumimoji="1" lang="zh-CN" altLang="en-US" dirty="0"/>
              <a:t>输出乱码</a:t>
            </a:r>
          </a:p>
        </p:txBody>
      </p:sp>
      <p:pic>
        <p:nvPicPr>
          <p:cNvPr id="5" name="图片 4" descr="QQ20140623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94" y="680580"/>
            <a:ext cx="2538711" cy="3009143"/>
          </a:xfrm>
          <a:prstGeom prst="rect">
            <a:avLst/>
          </a:prstGeom>
        </p:spPr>
      </p:pic>
      <p:pic>
        <p:nvPicPr>
          <p:cNvPr id="6" name="图片 5" descr="QQ20140623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3" y="3760941"/>
            <a:ext cx="6833323" cy="25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为什么要学习网络编程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523168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600"/>
              <a:t>在移动互联网时代，移动应用的特征有</a:t>
            </a:r>
            <a:endParaRPr kumimoji="1"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几乎所有应用都需要用到网络</a:t>
            </a:r>
            <a:r>
              <a:rPr lang="zh-CN" altLang="en-US" sz="1600"/>
              <a:t>，比如</a:t>
            </a:r>
            <a:r>
              <a:rPr lang="en-US" altLang="zh-CN" sz="1600"/>
              <a:t>QQ</a:t>
            </a:r>
            <a:r>
              <a:rPr lang="zh-CN" altLang="en-US" sz="1600"/>
              <a:t>、微博、网易新闻、优酷、百度地图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只有通过网络跟外界进行</a:t>
            </a:r>
            <a:r>
              <a:rPr lang="zh-CN" altLang="en-US" sz="1600">
                <a:solidFill>
                  <a:srgbClr val="FF0000"/>
                </a:solidFill>
              </a:rPr>
              <a:t>数据交互</a:t>
            </a:r>
            <a:r>
              <a:rPr lang="zh-CN" altLang="zh-CN" sz="1600"/>
              <a:t>、</a:t>
            </a:r>
            <a:r>
              <a:rPr lang="zh-CN" altLang="en-US" sz="1600">
                <a:solidFill>
                  <a:srgbClr val="FF0000"/>
                </a:solidFill>
              </a:rPr>
              <a:t>数据更新</a:t>
            </a:r>
            <a:r>
              <a:rPr lang="zh-CN" altLang="en-US" sz="1600"/>
              <a:t>，应用才能保持</a:t>
            </a:r>
            <a:r>
              <a:rPr lang="zh-CN" altLang="en-US" sz="1600">
                <a:solidFill>
                  <a:srgbClr val="FF0000"/>
                </a:solidFill>
              </a:rPr>
              <a:t>新鲜</a:t>
            </a:r>
            <a:r>
              <a:rPr lang="zh-CN" altLang="en-US" sz="1600"/>
              <a:t>、</a:t>
            </a:r>
            <a:r>
              <a:rPr lang="zh-CN" altLang="en-US" sz="1600">
                <a:solidFill>
                  <a:srgbClr val="FF0000"/>
                </a:solidFill>
              </a:rPr>
              <a:t>活力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600"/>
              <a:t>如果没有了网络，也就</a:t>
            </a:r>
            <a:r>
              <a:rPr lang="zh-CN" altLang="en-US" sz="1600">
                <a:solidFill>
                  <a:srgbClr val="FF0000"/>
                </a:solidFill>
              </a:rPr>
              <a:t>缺少</a:t>
            </a:r>
            <a:r>
              <a:rPr lang="zh-CN" altLang="en-US" sz="1600"/>
              <a:t>了</a:t>
            </a:r>
            <a:r>
              <a:rPr lang="zh-CN" altLang="en-US" sz="1600">
                <a:solidFill>
                  <a:srgbClr val="FF0000"/>
                </a:solidFill>
              </a:rPr>
              <a:t>数据变化</a:t>
            </a:r>
            <a:r>
              <a:rPr lang="zh-CN" altLang="en-US" sz="1600"/>
              <a:t>，无论外观多么华丽，终将变成</a:t>
            </a:r>
            <a:r>
              <a:rPr lang="zh-CN" altLang="en-US" sz="1600">
                <a:solidFill>
                  <a:srgbClr val="FF0000"/>
                </a:solidFill>
              </a:rPr>
              <a:t>一潭死水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r>
              <a:rPr lang="zh-CN" altLang="en-US" sz="1600"/>
              <a:t>移动网络应用 </a:t>
            </a:r>
            <a:r>
              <a:rPr lang="en-US" altLang="zh-CN" sz="1600"/>
              <a:t>=</a:t>
            </a:r>
            <a:r>
              <a:rPr lang="zh-CN" altLang="en-US" sz="1600"/>
              <a:t> </a:t>
            </a:r>
            <a:r>
              <a:rPr lang="zh-CN" altLang="en-US" sz="1600">
                <a:solidFill>
                  <a:srgbClr val="FF0000"/>
                </a:solidFill>
              </a:rPr>
              <a:t>良好的</a:t>
            </a:r>
            <a:r>
              <a:rPr lang="en-US" altLang="zh-CN" sz="1600">
                <a:solidFill>
                  <a:srgbClr val="FF0000"/>
                </a:solidFill>
              </a:rPr>
              <a:t>UI</a:t>
            </a:r>
            <a:r>
              <a:rPr lang="zh-CN" altLang="en-US" sz="1600">
                <a:solidFill>
                  <a:srgbClr val="FF0000"/>
                </a:solidFill>
              </a:rPr>
              <a:t> </a:t>
            </a:r>
            <a:r>
              <a:rPr lang="en-US" altLang="zh-CN" sz="1600"/>
              <a:t>+</a:t>
            </a:r>
            <a:r>
              <a:rPr lang="zh-CN" altLang="en-US" sz="1600"/>
              <a:t> </a:t>
            </a:r>
            <a:r>
              <a:rPr lang="zh-CN" altLang="en-US" sz="1600">
                <a:solidFill>
                  <a:srgbClr val="FF0000"/>
                </a:solidFill>
              </a:rPr>
              <a:t>良好的用户体验 </a:t>
            </a:r>
            <a:r>
              <a:rPr lang="en-US" altLang="zh-CN" sz="1600"/>
              <a:t>+</a:t>
            </a:r>
            <a:r>
              <a:rPr lang="zh-CN" altLang="en-US" sz="1600"/>
              <a:t> </a:t>
            </a:r>
            <a:r>
              <a:rPr lang="zh-CN" altLang="en-US" sz="1600">
                <a:solidFill>
                  <a:srgbClr val="FF0000"/>
                </a:solidFill>
              </a:rPr>
              <a:t>实时更新的数据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新闻</a:t>
            </a:r>
            <a:r>
              <a:rPr lang="zh-CN" altLang="en-US" sz="1600"/>
              <a:t>：网易新闻、新浪新闻、搜狐新闻、腾讯新闻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视频</a:t>
            </a:r>
            <a:r>
              <a:rPr lang="zh-CN" altLang="en-US" sz="1600"/>
              <a:t>：优酷、百度视频、搜狐视频、爱奇艺视频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音乐</a:t>
            </a:r>
            <a:r>
              <a:rPr lang="zh-CN" altLang="en-US" sz="1600"/>
              <a:t>：</a:t>
            </a:r>
            <a:r>
              <a:rPr lang="en-US" altLang="zh-CN" sz="1600"/>
              <a:t>QQ</a:t>
            </a:r>
            <a:r>
              <a:rPr lang="zh-CN" altLang="en-US" sz="1600"/>
              <a:t>音乐、百度音乐、酷狗音乐、酷我音乐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FF"/>
                </a:solidFill>
              </a:rPr>
              <a:t>LBS</a:t>
            </a:r>
            <a:r>
              <a:rPr lang="zh-CN" altLang="en-US" sz="1600"/>
              <a:t>：百度地图、高德地图、大众点评、墨迹天气、滴滴打车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电商</a:t>
            </a:r>
            <a:r>
              <a:rPr lang="zh-CN" altLang="en-US" sz="1600"/>
              <a:t>：淘宝、京东商城、天猫、蘑菇街、凡客诚品、美丽说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社交</a:t>
            </a:r>
            <a:r>
              <a:rPr lang="zh-CN" altLang="en-US" sz="1600"/>
              <a:t>：</a:t>
            </a:r>
            <a:r>
              <a:rPr lang="en-US" altLang="zh-CN" sz="1600"/>
              <a:t>QQ</a:t>
            </a:r>
            <a:r>
              <a:rPr lang="zh-CN" altLang="en-US" sz="1600"/>
              <a:t>、微信、微博、陌陌、比邻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r>
              <a:rPr lang="zh-CN" altLang="en-US" sz="1600"/>
              <a:t>为什么要学习网络编程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网络编程是一种实时更新应用数据的常用手段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网络编程是开发优秀网络应用的前提和基础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网络编程示例</a:t>
            </a:r>
          </a:p>
        </p:txBody>
      </p:sp>
      <p:pic>
        <p:nvPicPr>
          <p:cNvPr id="3" name="图片 2" descr="IMG_048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612388"/>
            <a:ext cx="2383220" cy="4230215"/>
          </a:xfrm>
          <a:prstGeom prst="rect">
            <a:avLst/>
          </a:prstGeom>
        </p:spPr>
      </p:pic>
      <p:pic>
        <p:nvPicPr>
          <p:cNvPr id="4" name="图片 3" descr="IMG_04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9" y="1612388"/>
            <a:ext cx="2383219" cy="4230215"/>
          </a:xfrm>
          <a:prstGeom prst="rect">
            <a:avLst/>
          </a:prstGeom>
        </p:spPr>
      </p:pic>
      <p:pic>
        <p:nvPicPr>
          <p:cNvPr id="5" name="图片 4" descr="IMG_048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55" y="1612388"/>
            <a:ext cx="2362052" cy="41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229228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在网络编程中，有几个必须掌握的基本概念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客户端（</a:t>
            </a:r>
            <a:r>
              <a:rPr lang="en-US" altLang="zh-CN" sz="1800">
                <a:solidFill>
                  <a:srgbClr val="0000FF"/>
                </a:solidFill>
              </a:rPr>
              <a:t>Client</a:t>
            </a:r>
            <a:r>
              <a:rPr lang="zh-CN" altLang="en-US" sz="1800">
                <a:solidFill>
                  <a:srgbClr val="0000FF"/>
                </a:solidFill>
              </a:rPr>
              <a:t>）</a:t>
            </a:r>
            <a:r>
              <a:rPr lang="zh-CN" altLang="zh-CN" sz="1800"/>
              <a:t>：</a:t>
            </a:r>
            <a:r>
              <a:rPr lang="zh-CN" altLang="en-US" sz="1800"/>
              <a:t>移动应用（</a:t>
            </a:r>
            <a:r>
              <a:rPr lang="en-US" altLang="zh-CN" sz="1800"/>
              <a:t>iOS</a:t>
            </a:r>
            <a:r>
              <a:rPr lang="zh-CN" altLang="en-US" sz="1800"/>
              <a:t>、</a:t>
            </a:r>
            <a:r>
              <a:rPr lang="en-US" altLang="zh-CN" sz="1800"/>
              <a:t>android</a:t>
            </a:r>
            <a:r>
              <a:rPr lang="zh-CN" altLang="en-US" sz="1800"/>
              <a:t>等应用）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服务器（</a:t>
            </a:r>
            <a:r>
              <a:rPr lang="en-US" altLang="zh-CN" sz="1800">
                <a:solidFill>
                  <a:srgbClr val="0000FF"/>
                </a:solidFill>
              </a:rPr>
              <a:t>Server</a:t>
            </a:r>
            <a:r>
              <a:rPr lang="zh-CN" altLang="en-US" sz="1800">
                <a:solidFill>
                  <a:srgbClr val="0000FF"/>
                </a:solidFill>
              </a:rPr>
              <a:t>）</a:t>
            </a:r>
            <a:r>
              <a:rPr lang="zh-CN" altLang="en-US" sz="1800"/>
              <a:t>：为客户端提供服务、提供数据、提供资源的机器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请求（</a:t>
            </a:r>
            <a:r>
              <a:rPr lang="en-US" altLang="zh-CN" sz="1800">
                <a:solidFill>
                  <a:srgbClr val="0000FF"/>
                </a:solidFill>
              </a:rPr>
              <a:t>Request</a:t>
            </a:r>
            <a:r>
              <a:rPr lang="zh-CN" altLang="en-US" sz="1800">
                <a:solidFill>
                  <a:srgbClr val="0000FF"/>
                </a:solidFill>
              </a:rPr>
              <a:t>）</a:t>
            </a:r>
            <a:r>
              <a:rPr lang="zh-CN" altLang="en-US" sz="1800"/>
              <a:t>：客户端向服务器索取数据的一种行为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响应（</a:t>
            </a:r>
            <a:r>
              <a:rPr lang="en-US" altLang="zh-CN" sz="1800">
                <a:solidFill>
                  <a:srgbClr val="0000FF"/>
                </a:solidFill>
              </a:rPr>
              <a:t>Response</a:t>
            </a:r>
            <a:r>
              <a:rPr lang="zh-CN" altLang="en-US" sz="1800">
                <a:solidFill>
                  <a:srgbClr val="0000FF"/>
                </a:solidFill>
              </a:rPr>
              <a:t>）</a:t>
            </a:r>
            <a:r>
              <a:rPr lang="zh-CN" altLang="en-US" sz="1800"/>
              <a:t>：服务器对客户端的请求做出的反应，一般指返回数据给客户端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作为移动开发工程师，主要的精力都是放在</a:t>
            </a:r>
            <a:r>
              <a:rPr lang="zh-CN" altLang="en-US" sz="1800">
                <a:solidFill>
                  <a:srgbClr val="FF0000"/>
                </a:solidFill>
              </a:rPr>
              <a:t>前端</a:t>
            </a:r>
            <a:r>
              <a:rPr lang="zh-CN" altLang="en-US" sz="1800"/>
              <a:t>开发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158038" y="3809800"/>
            <a:ext cx="1526438" cy="155530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  <a:endParaRPr kumimoji="1" lang="en-US" altLang="zh-CN"/>
          </a:p>
          <a:p>
            <a:pPr algn="ctr"/>
            <a:r>
              <a:rPr kumimoji="1" lang="zh-CN" altLang="zh-CN"/>
              <a:t>（</a:t>
            </a:r>
            <a:r>
              <a:rPr kumimoji="1" lang="zh-CN" altLang="en-US"/>
              <a:t>移动）</a:t>
            </a:r>
          </a:p>
        </p:txBody>
      </p:sp>
      <p:sp>
        <p:nvSpPr>
          <p:cNvPr id="5" name="矩形 4"/>
          <p:cNvSpPr/>
          <p:nvPr/>
        </p:nvSpPr>
        <p:spPr>
          <a:xfrm>
            <a:off x="5395130" y="3809800"/>
            <a:ext cx="1176950" cy="155530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7" name="直线箭头连接符 6"/>
          <p:cNvCxnSpPr/>
          <p:nvPr/>
        </p:nvCxnSpPr>
        <p:spPr>
          <a:xfrm>
            <a:off x="1698747" y="4394823"/>
            <a:ext cx="3681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>
          <a:xfrm>
            <a:off x="1722705" y="3681375"/>
            <a:ext cx="3486113" cy="656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p"/>
            </a:pPr>
            <a:r>
              <a:rPr lang="zh-CN" altLang="en-US" sz="1600"/>
              <a:t>通过网络向服务器发送一个</a:t>
            </a:r>
            <a:r>
              <a:rPr lang="zh-CN" altLang="en-US" sz="1600">
                <a:solidFill>
                  <a:srgbClr val="0000FF"/>
                </a:solidFill>
              </a:rPr>
              <a:t>请求</a:t>
            </a:r>
            <a:endParaRPr lang="en-US" altLang="zh-CN" sz="160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600"/>
              <a:t>目的是向服务器索要资源（数据）</a:t>
            </a:r>
            <a:endParaRPr lang="en-US" altLang="zh-CN" sz="1600">
              <a:solidFill>
                <a:srgbClr val="0000FF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1698748" y="4708740"/>
            <a:ext cx="36813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1722705" y="4739625"/>
            <a:ext cx="3657362" cy="668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p"/>
            </a:pPr>
            <a:r>
              <a:rPr lang="zh-CN" altLang="en-US" sz="1600"/>
              <a:t>服务器对客户端的请求做出</a:t>
            </a:r>
            <a:r>
              <a:rPr lang="zh-CN" altLang="en-US" sz="1600">
                <a:solidFill>
                  <a:srgbClr val="0000FF"/>
                </a:solidFill>
              </a:rPr>
              <a:t>响应</a:t>
            </a:r>
            <a:endParaRPr lang="en-US" altLang="zh-CN" sz="160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600"/>
              <a:t>返回客户端想要的资源（数据）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18" name="磁盘 17"/>
          <p:cNvSpPr/>
          <p:nvPr/>
        </p:nvSpPr>
        <p:spPr>
          <a:xfrm>
            <a:off x="7827520" y="3809800"/>
            <a:ext cx="1006089" cy="1555309"/>
          </a:xfrm>
          <a:prstGeom prst="flowChartMagneticDisk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数据库</a:t>
            </a: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6572080" y="4380554"/>
            <a:ext cx="1255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572080" y="4704180"/>
            <a:ext cx="1255441" cy="4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7513" y="5493532"/>
            <a:ext cx="1526438" cy="399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前端（前台）</a:t>
            </a:r>
          </a:p>
        </p:txBody>
      </p:sp>
      <p:sp>
        <p:nvSpPr>
          <p:cNvPr id="26" name="矩形 25"/>
          <p:cNvSpPr/>
          <p:nvPr/>
        </p:nvSpPr>
        <p:spPr>
          <a:xfrm>
            <a:off x="5380067" y="5493532"/>
            <a:ext cx="3453542" cy="39952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后端（后台）</a:t>
            </a:r>
          </a:p>
        </p:txBody>
      </p:sp>
      <p:sp>
        <p:nvSpPr>
          <p:cNvPr id="27" name="矩形 26"/>
          <p:cNvSpPr/>
          <p:nvPr/>
        </p:nvSpPr>
        <p:spPr>
          <a:xfrm>
            <a:off x="157513" y="6031192"/>
            <a:ext cx="1526438" cy="2665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iOS</a:t>
            </a:r>
            <a:r>
              <a:rPr kumimoji="1" lang="zh-CN" altLang="en-US" sz="1600"/>
              <a:t>、</a:t>
            </a:r>
            <a:r>
              <a:rPr kumimoji="1" lang="en-US" altLang="zh-CN" sz="1600"/>
              <a:t>android</a:t>
            </a:r>
            <a:endParaRPr kumimoji="1"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5380067" y="6031193"/>
            <a:ext cx="3453542" cy="266546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Java</a:t>
            </a:r>
            <a:r>
              <a:rPr kumimoji="1" lang="zh-CN" altLang="en-US" sz="1600"/>
              <a:t>、</a:t>
            </a:r>
            <a:r>
              <a:rPr kumimoji="1" lang="en-US" altLang="zh-CN" sz="1600"/>
              <a:t>PHP</a:t>
            </a:r>
            <a:r>
              <a:rPr kumimoji="1" lang="zh-CN" altLang="en-US" sz="1600"/>
              <a:t>、</a:t>
            </a:r>
            <a:r>
              <a:rPr kumimoji="1" lang="en-US" altLang="zh-CN" sz="1600"/>
              <a:t>.NET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8579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67519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按照软件开发阶段来分，服务器可以大致分为</a:t>
            </a:r>
            <a:r>
              <a:rPr lang="en-US" altLang="zh-CN" sz="1800"/>
              <a:t>2</a:t>
            </a:r>
            <a:r>
              <a:rPr lang="zh-CN" altLang="en-US" sz="1800"/>
              <a:t>种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远程服务器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chemeClr val="accent6"/>
                </a:solidFill>
              </a:rPr>
              <a:t>别名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F0000"/>
                </a:solidFill>
              </a:rPr>
              <a:t>外网</a:t>
            </a:r>
            <a:r>
              <a:rPr lang="zh-CN" altLang="en-US" sz="1800"/>
              <a:t>服务器、</a:t>
            </a:r>
            <a:r>
              <a:rPr lang="zh-CN" altLang="en-US" sz="1800">
                <a:solidFill>
                  <a:srgbClr val="FF0000"/>
                </a:solidFill>
              </a:rPr>
              <a:t>正式</a:t>
            </a:r>
            <a:r>
              <a:rPr lang="zh-CN" altLang="en-US" sz="1800"/>
              <a:t>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使用阶段</a:t>
            </a:r>
            <a:r>
              <a:rPr lang="zh-CN" altLang="en-US" sz="1800"/>
              <a:t>：应用</a:t>
            </a:r>
            <a:r>
              <a:rPr lang="zh-CN" altLang="en-US" sz="1800">
                <a:solidFill>
                  <a:srgbClr val="FF0000"/>
                </a:solidFill>
              </a:rPr>
              <a:t>上线</a:t>
            </a:r>
            <a:r>
              <a:rPr lang="zh-CN" altLang="en-US" sz="1800"/>
              <a:t>后使用的服务器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使用人群</a:t>
            </a:r>
            <a:r>
              <a:rPr lang="zh-CN" altLang="en-US" sz="1800"/>
              <a:t>：供全体用户使用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速度</a:t>
            </a:r>
            <a:r>
              <a:rPr lang="zh-CN" altLang="en-US" sz="1800"/>
              <a:t>：服务器的性能、用户的网速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本地服务器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别名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F0000"/>
                </a:solidFill>
              </a:rPr>
              <a:t>内网</a:t>
            </a:r>
            <a:r>
              <a:rPr lang="zh-CN" altLang="en-US" sz="1800"/>
              <a:t>服务器、</a:t>
            </a:r>
            <a:r>
              <a:rPr lang="zh-CN" altLang="en-US" sz="1800">
                <a:solidFill>
                  <a:srgbClr val="FF0000"/>
                </a:solidFill>
              </a:rPr>
              <a:t>测试</a:t>
            </a:r>
            <a:r>
              <a:rPr lang="zh-CN" altLang="en-US" sz="1800"/>
              <a:t>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使用阶段</a:t>
            </a:r>
            <a:r>
              <a:rPr lang="zh-CN" altLang="en-US" sz="1800"/>
              <a:t>：应用处于</a:t>
            </a:r>
            <a:r>
              <a:rPr lang="zh-CN" altLang="en-US" sz="1800">
                <a:solidFill>
                  <a:srgbClr val="FF0000"/>
                </a:solidFill>
              </a:rPr>
              <a:t>开发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测试</a:t>
            </a:r>
            <a:r>
              <a:rPr lang="zh-CN" altLang="en-US" sz="1800"/>
              <a:t>阶段使用的服务器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使用人群</a:t>
            </a:r>
            <a:r>
              <a:rPr lang="zh-CN" altLang="en-US" sz="1800"/>
              <a:t>：仅供公司内部的开发人员、测试人员使用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速度</a:t>
            </a:r>
            <a:r>
              <a:rPr lang="zh-CN" altLang="en-US" sz="1800"/>
              <a:t>：由于是</a:t>
            </a:r>
            <a:r>
              <a:rPr lang="zh-CN" altLang="en-US" sz="1800">
                <a:solidFill>
                  <a:srgbClr val="FF0000"/>
                </a:solidFill>
              </a:rPr>
              <a:t>局域网</a:t>
            </a:r>
            <a:r>
              <a:rPr lang="zh-CN" altLang="en-US" sz="1800"/>
              <a:t>，所以速度飞快，有助于提高开发测试效率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76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本地服务器的选择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523168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如果处于学习、开发阶段，自己搭建一个本地服务器即可</a:t>
            </a: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选择怎样的本地服务器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在公司开发阶段，已经有专门的后端人员开发服务器程序，不由得你选择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在学习阶段，选择什么本地服务器都可以，能用就行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在我们课程中，我选择比较常见的</a:t>
            </a:r>
            <a:r>
              <a:rPr lang="en-US" altLang="zh-CN" sz="1800"/>
              <a:t>Java</a:t>
            </a:r>
            <a:r>
              <a:rPr lang="zh-CN" altLang="en-US" sz="1800"/>
              <a:t>服务器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要想在</a:t>
            </a:r>
            <a:r>
              <a:rPr lang="en-US" altLang="zh-CN" sz="1800"/>
              <a:t>Mac</a:t>
            </a:r>
            <a:r>
              <a:rPr lang="zh-CN" altLang="en-US" sz="1800"/>
              <a:t>上方便地启动</a:t>
            </a:r>
            <a:r>
              <a:rPr lang="en-US" altLang="zh-CN" sz="1800"/>
              <a:t>Java</a:t>
            </a:r>
            <a:r>
              <a:rPr lang="zh-CN" altLang="en-US" sz="1800"/>
              <a:t>服务器，大致有以下步骤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安装</a:t>
            </a:r>
            <a:r>
              <a:rPr lang="en-US" altLang="zh-CN" sz="1800"/>
              <a:t>Java</a:t>
            </a:r>
            <a:r>
              <a:rPr lang="zh-CN" altLang="en-US" sz="1800"/>
              <a:t>的开发工具：</a:t>
            </a:r>
            <a:r>
              <a:rPr lang="en-US" altLang="zh-CN" sz="1800"/>
              <a:t>eclipse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下载地址：</a:t>
            </a:r>
            <a:r>
              <a:rPr lang="en-US" altLang="zh-CN" sz="1800">
                <a:hlinkClick r:id="rId2"/>
              </a:rPr>
              <a:t>http://www.eclipse.org/downloads</a:t>
            </a:r>
            <a:r>
              <a:rPr lang="zh-CN" altLang="en-US" sz="1800"/>
              <a:t>，选择</a:t>
            </a:r>
            <a:r>
              <a:rPr lang="en-US" altLang="zh-CN" sz="1800"/>
              <a:t>64bit</a:t>
            </a:r>
            <a:r>
              <a:rPr lang="zh-CN" altLang="en-US" sz="1800"/>
              <a:t>、</a:t>
            </a:r>
            <a:r>
              <a:rPr lang="en-US" altLang="zh-CN" sz="1800"/>
              <a:t>Java</a:t>
            </a:r>
            <a:r>
              <a:rPr lang="zh-CN" altLang="en-US" sz="1800"/>
              <a:t> </a:t>
            </a:r>
            <a:r>
              <a:rPr lang="en-US" altLang="zh-CN" sz="1800"/>
              <a:t>EE</a:t>
            </a:r>
            <a:r>
              <a:rPr lang="zh-CN" altLang="en-US" sz="1800"/>
              <a:t>版本的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利用</a:t>
            </a:r>
            <a:r>
              <a:rPr lang="en-US" altLang="zh-CN" sz="1800"/>
              <a:t>Java</a:t>
            </a:r>
            <a:r>
              <a:rPr lang="zh-CN" altLang="en-US" sz="1800"/>
              <a:t>编写一套服务器程序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配置服务器的容器：</a:t>
            </a:r>
            <a:r>
              <a:rPr lang="en-US" altLang="zh-CN" sz="1800"/>
              <a:t>Apache</a:t>
            </a:r>
            <a:r>
              <a:rPr lang="zh-CN" altLang="en-US" sz="1800"/>
              <a:t> </a:t>
            </a:r>
            <a:r>
              <a:rPr lang="en-US" altLang="zh-CN" sz="1800"/>
              <a:t>Tomcat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下载地址：</a:t>
            </a:r>
            <a:r>
              <a:rPr lang="en-US" altLang="zh-CN" sz="1800">
                <a:hlinkClick r:id="rId3"/>
              </a:rPr>
              <a:t>http://tomcat.apache.org/download-60.cgi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启动</a:t>
            </a:r>
            <a:r>
              <a:rPr lang="en-US" altLang="zh-CN" sz="1800"/>
              <a:t>Apache</a:t>
            </a:r>
            <a:r>
              <a:rPr lang="zh-CN" altLang="en-US" sz="1800"/>
              <a:t> </a:t>
            </a:r>
            <a:r>
              <a:rPr lang="en-US" altLang="zh-CN" sz="1800"/>
              <a:t>Tomcat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8467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 </a:t>
            </a:r>
            <a:r>
              <a:rPr kumimoji="1" lang="en-US" altLang="en-US" dirty="0"/>
              <a:t>配置Apache Tomcat</a:t>
            </a:r>
            <a:endParaRPr kumimoji="1" lang="zh-CN" altLang="en-US" dirty="0"/>
          </a:p>
        </p:txBody>
      </p:sp>
      <p:pic>
        <p:nvPicPr>
          <p:cNvPr id="3" name="图片 2" descr="QQ20140622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813557"/>
            <a:ext cx="4003605" cy="4614907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4" name="图片 3" descr="QQ20140622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04" y="2173947"/>
            <a:ext cx="3633999" cy="147363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8" name="图片 7" descr="QQ20140622-7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55" y="4121011"/>
            <a:ext cx="4570890" cy="95872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38024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打开服务器管理界面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9406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 </a:t>
            </a:r>
            <a:r>
              <a:rPr kumimoji="1" lang="en-US" altLang="en-US" dirty="0"/>
              <a:t>配置Apache Tomcat</a:t>
            </a:r>
            <a:endParaRPr kumimoji="1" lang="zh-CN" altLang="en-US" dirty="0"/>
          </a:p>
        </p:txBody>
      </p:sp>
      <p:pic>
        <p:nvPicPr>
          <p:cNvPr id="6" name="图片 5" descr="QQ20140622-1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78" y="2432357"/>
            <a:ext cx="6527800" cy="39624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38024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选择</a:t>
            </a:r>
            <a:r>
              <a:rPr lang="en-US" altLang="zh-CN" sz="1800"/>
              <a:t>Tomcat</a:t>
            </a:r>
            <a:r>
              <a:rPr lang="zh-CN" altLang="en-US" sz="1800"/>
              <a:t> </a:t>
            </a:r>
            <a:r>
              <a:rPr lang="en-US" altLang="zh-CN" sz="1800"/>
              <a:t>6.0</a:t>
            </a:r>
            <a:r>
              <a:rPr lang="zh-CN" altLang="en-US" sz="1800"/>
              <a:t>版本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6389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 </a:t>
            </a:r>
            <a:r>
              <a:rPr kumimoji="1" lang="en-US" altLang="en-US" dirty="0"/>
              <a:t>配置Apache Tomcat</a:t>
            </a:r>
            <a:endParaRPr kumimoji="1" lang="zh-CN" altLang="en-US" dirty="0"/>
          </a:p>
        </p:txBody>
      </p:sp>
      <p:pic>
        <p:nvPicPr>
          <p:cNvPr id="3" name="图片 2" descr="QQ20140622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05" y="2391414"/>
            <a:ext cx="6489700" cy="35179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8939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选择</a:t>
            </a:r>
            <a:r>
              <a:rPr lang="en-US" altLang="zh-CN" sz="1800"/>
              <a:t>Tomcat</a:t>
            </a:r>
            <a:r>
              <a:rPr lang="zh-CN" altLang="en-US" sz="1800"/>
              <a:t> </a:t>
            </a:r>
            <a:r>
              <a:rPr lang="en-US" altLang="zh-CN" sz="1800"/>
              <a:t>6.0</a:t>
            </a:r>
            <a:r>
              <a:rPr lang="zh-CN" altLang="en-US" sz="1800"/>
              <a:t>的文件夹路径</a:t>
            </a: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选择</a:t>
            </a:r>
            <a:r>
              <a:rPr lang="en-US" altLang="zh-CN" sz="1800"/>
              <a:t>Mac</a:t>
            </a:r>
            <a:r>
              <a:rPr lang="zh-CN" altLang="en-US" sz="1800"/>
              <a:t>默认的</a:t>
            </a:r>
            <a:r>
              <a:rPr lang="en-US" altLang="zh-CN" sz="1800"/>
              <a:t>JRE</a:t>
            </a:r>
            <a:r>
              <a:rPr lang="zh-CN" altLang="en-US" sz="1800"/>
              <a:t>（</a:t>
            </a:r>
            <a:r>
              <a:rPr lang="en-US" altLang="zh-CN" sz="1800"/>
              <a:t>Java</a:t>
            </a:r>
            <a:r>
              <a:rPr lang="zh-CN" altLang="en-US" sz="1800"/>
              <a:t> </a:t>
            </a:r>
            <a:r>
              <a:rPr lang="en-US" altLang="zh-CN" sz="1800"/>
              <a:t>Runtime</a:t>
            </a:r>
            <a:r>
              <a:rPr lang="zh-CN" altLang="en-US" sz="1800"/>
              <a:t> </a:t>
            </a:r>
            <a:r>
              <a:rPr lang="en-US" altLang="zh-CN" sz="1800"/>
              <a:t>Environment</a:t>
            </a:r>
            <a:r>
              <a:rPr lang="zh-CN" altLang="en-US" sz="1800"/>
              <a:t>，</a:t>
            </a:r>
            <a:r>
              <a:rPr lang="en-US" altLang="zh-CN" sz="1800"/>
              <a:t>Java</a:t>
            </a:r>
            <a:r>
              <a:rPr lang="zh-CN" altLang="en-US" sz="1800"/>
              <a:t>运行时环境）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727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7236</TotalTime>
  <Words>511</Words>
  <Application>Microsoft Macintosh PowerPoint</Application>
  <PresentationFormat>全屏显示(4:3)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框架PPT2014</vt:lpstr>
      <vt:lpstr>网络 基础</vt:lpstr>
      <vt:lpstr>为什么要学习网络编程</vt:lpstr>
      <vt:lpstr>网络编程示例</vt:lpstr>
      <vt:lpstr>基本概念</vt:lpstr>
      <vt:lpstr>服务器</vt:lpstr>
      <vt:lpstr>本地服务器的选择</vt:lpstr>
      <vt:lpstr>eclipse操作 – 配置Apache Tomcat</vt:lpstr>
      <vt:lpstr>eclipse操作 – 配置Apache Tomcat</vt:lpstr>
      <vt:lpstr>eclipse操作 – 配置Apache Tomcat</vt:lpstr>
      <vt:lpstr>eclipse操作 – 导入服务器程序</vt:lpstr>
      <vt:lpstr>eclipse操作 – 导入服务器程序</vt:lpstr>
      <vt:lpstr>eclipse操作 – 导入服务器程序</vt:lpstr>
      <vt:lpstr>eclipse操作 – 导入服务器程序</vt:lpstr>
      <vt:lpstr>eclipse操作 – 启动服务器</vt:lpstr>
      <vt:lpstr>本地服务器的主机地址</vt:lpstr>
      <vt:lpstr>eclipse – 输出乱码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4101</cp:revision>
  <dcterms:created xsi:type="dcterms:W3CDTF">2013-07-22T07:36:09Z</dcterms:created>
  <dcterms:modified xsi:type="dcterms:W3CDTF">2014-06-25T00:27:30Z</dcterms:modified>
</cp:coreProperties>
</file>