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33"/>
  </p:notesMasterIdLst>
  <p:sldIdLst>
    <p:sldId id="355" r:id="rId5"/>
    <p:sldId id="285" r:id="rId6"/>
    <p:sldId id="328" r:id="rId7"/>
    <p:sldId id="329" r:id="rId8"/>
    <p:sldId id="330" r:id="rId9"/>
    <p:sldId id="331" r:id="rId10"/>
    <p:sldId id="332" r:id="rId11"/>
    <p:sldId id="333" r:id="rId12"/>
    <p:sldId id="357" r:id="rId13"/>
    <p:sldId id="335" r:id="rId14"/>
    <p:sldId id="336" r:id="rId15"/>
    <p:sldId id="337" r:id="rId16"/>
    <p:sldId id="338" r:id="rId17"/>
    <p:sldId id="340" r:id="rId18"/>
    <p:sldId id="341" r:id="rId19"/>
    <p:sldId id="342" r:id="rId20"/>
    <p:sldId id="343" r:id="rId21"/>
    <p:sldId id="344" r:id="rId22"/>
    <p:sldId id="345" r:id="rId23"/>
    <p:sldId id="354" r:id="rId24"/>
    <p:sldId id="346" r:id="rId25"/>
    <p:sldId id="348" r:id="rId26"/>
    <p:sldId id="349" r:id="rId27"/>
    <p:sldId id="350" r:id="rId28"/>
    <p:sldId id="351" r:id="rId29"/>
    <p:sldId id="352" r:id="rId30"/>
    <p:sldId id="353" r:id="rId31"/>
    <p:sldId id="282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  <p:cmAuthor id="2" name="Swift, Alison" initials="SA" lastIdx="32" clrIdx="2">
    <p:extLst>
      <p:ext uri="{19B8F6BF-5375-455C-9EA6-DF929625EA0E}">
        <p15:presenceInfo xmlns:p15="http://schemas.microsoft.com/office/powerpoint/2012/main" userId="S-1-5-21-1407069837-2091007605-538272213-25275072" providerId="AD"/>
      </p:ext>
    </p:extLst>
  </p:cmAuthor>
  <p:cmAuthor id="3" name="Klein, Nicki" initials="KN" lastIdx="2" clrIdx="3">
    <p:extLst>
      <p:ext uri="{19B8F6BF-5375-455C-9EA6-DF929625EA0E}">
        <p15:presenceInfo xmlns:p15="http://schemas.microsoft.com/office/powerpoint/2012/main" userId="S-1-5-21-1407069837-2091007605-538272213-290546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A5D"/>
    <a:srgbClr val="414042"/>
    <a:srgbClr val="DCDCDC"/>
    <a:srgbClr val="4F81BD"/>
    <a:srgbClr val="0C9B2E"/>
    <a:srgbClr val="FFFAD0"/>
    <a:srgbClr val="FFF8AE"/>
    <a:srgbClr val="FCB64C"/>
    <a:srgbClr val="FEC46F"/>
    <a:srgbClr val="FFE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0" autoAdjust="0"/>
    <p:restoredTop sz="86671" autoAdjust="0"/>
  </p:normalViewPr>
  <p:slideViewPr>
    <p:cSldViewPr snapToGrid="0" showGuides="1">
      <p:cViewPr varScale="1">
        <p:scale>
          <a:sx n="144" d="100"/>
          <a:sy n="144" d="100"/>
        </p:scale>
        <p:origin x="728" y="19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0B25AC41-3BEC-9247-8322-91B80C013F2D}" type="datetimeFigureOut">
              <a:rPr lang="en-US" smtClean="0"/>
              <a:pPr/>
              <a:t>7/16/19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mazon Ember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mazon Ember Regular" charset="0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mazon Ember Regular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7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200" b="0" i="0" kern="1200" dirty="0">
              <a:solidFill>
                <a:schemeClr val="tx1"/>
              </a:solidFill>
              <a:effectLst/>
              <a:latin typeface="Amazon Ember Regular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67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1596633">
              <a:defRPr/>
            </a:pPr>
            <a:endParaRPr lang="en-US" sz="1400" dirty="0">
              <a:solidFill>
                <a:srgbClr val="FF9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CD708E-DFEE-E142-905D-1F9E2F96A87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42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43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Description Framework(RDF)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Amazon Ember Regular" charset="0"/>
                <a:ea typeface="+mn-ea"/>
                <a:cs typeface="+mn-cs"/>
              </a:rPr>
              <a:t>World Wide Web Consortium (W3C)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54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93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6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87899" y="3956022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 dirty="0"/>
              <a:t>Click to edit Presenter, Team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487899" y="4337023"/>
            <a:ext cx="3683000" cy="369888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87899" y="1908228"/>
            <a:ext cx="7324988" cy="744537"/>
          </a:xfrm>
        </p:spPr>
        <p:txBody>
          <a:bodyPr>
            <a:noAutofit/>
          </a:bodyPr>
          <a:lstStyle>
            <a:lvl1pPr marL="0" indent="0" algn="l">
              <a:buNone/>
              <a:defRPr sz="4000" b="1" baseline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87899" y="2658575"/>
            <a:ext cx="6041582" cy="487849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37" y="437055"/>
            <a:ext cx="979394" cy="5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06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024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7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" t="265" r="1" b="-1674"/>
          <a:stretch/>
        </p:blipFill>
        <p:spPr>
          <a:xfrm>
            <a:off x="0" y="0"/>
            <a:ext cx="9144000" cy="5242737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2018, Amazon Web Services, Inc. or its Affiliates. All rights reserved.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475260" y="930149"/>
            <a:ext cx="6069541" cy="1250668"/>
          </a:xfrm>
        </p:spPr>
        <p:txBody>
          <a:bodyPr anchor="ctr" anchorCtr="0">
            <a:noAutofit/>
          </a:bodyPr>
          <a:lstStyle>
            <a:lvl1pPr algn="r"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822713" y="-28425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436224" y="61049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1647" y="1674428"/>
            <a:ext cx="6069541" cy="1250668"/>
          </a:xfrm>
        </p:spPr>
        <p:txBody>
          <a:bodyPr anchor="ctr" anchorCtr="0">
            <a:noAutofit/>
          </a:bodyPr>
          <a:lstStyle>
            <a:lvl1pPr algn="l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0702" y="1550831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none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87899" y="2572387"/>
            <a:ext cx="3683000" cy="433387"/>
          </a:xfrm>
        </p:spPr>
        <p:txBody>
          <a:bodyPr>
            <a:normAutofit/>
          </a:bodyPr>
          <a:lstStyle>
            <a:lvl1pPr marL="0" indent="0" algn="l">
              <a:buNone/>
              <a:defRPr sz="160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336613" y="1010408"/>
            <a:ext cx="8207742" cy="3641926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rgbClr val="3366FF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394" y="1969202"/>
            <a:ext cx="7772400" cy="930105"/>
          </a:xfrm>
        </p:spPr>
        <p:txBody>
          <a:bodyPr anchor="ctr">
            <a:noAutofit/>
          </a:bodyPr>
          <a:lstStyle>
            <a:lvl1pPr algn="l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24575" y="1012507"/>
            <a:ext cx="4038600" cy="3472073"/>
          </a:xfrm>
        </p:spPr>
        <p:txBody>
          <a:bodyPr/>
          <a:lstStyle>
            <a:lvl1pPr>
              <a:defRPr sz="22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743" y="1008053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7743" y="1487874"/>
            <a:ext cx="4040188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25569" y="1008053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525569" y="1487874"/>
            <a:ext cx="4041775" cy="296346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18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231001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124485" y="1011542"/>
            <a:ext cx="2442633" cy="33944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339939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79314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624980" y="2151897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39939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79308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24974" y="3963640"/>
            <a:ext cx="1924050" cy="340940"/>
          </a:xfrm>
        </p:spPr>
        <p:txBody>
          <a:bodyPr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39939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79308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624974" y="928298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339939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79308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624974" y="2782372"/>
            <a:ext cx="1924050" cy="1100667"/>
          </a:xfrm>
        </p:spPr>
        <p:txBody>
          <a:bodyPr>
            <a:normAutofit/>
          </a:bodyPr>
          <a:lstStyle>
            <a:lvl1pPr>
              <a:defRPr sz="1400">
                <a:solidFill>
                  <a:srgbClr val="C2C2C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8572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592" y="1009332"/>
            <a:ext cx="8205304" cy="35539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489150" y="4802438"/>
            <a:ext cx="302777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latin typeface="Amazon Ember Regular" charset="0"/>
              </a:rPr>
              <a:t>© 2019, Amazon Web Services, Inc. or its Affiliates. All rights reserved.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1438" y="4706911"/>
            <a:ext cx="443363" cy="26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2" r:id="rId3"/>
    <p:sldLayoutId id="2147483677" r:id="rId4"/>
    <p:sldLayoutId id="2147483678" r:id="rId5"/>
    <p:sldLayoutId id="2147483679" r:id="rId6"/>
    <p:sldLayoutId id="2147483689" r:id="rId7"/>
    <p:sldLayoutId id="2147483690" r:id="rId8"/>
    <p:sldLayoutId id="2147483691" r:id="rId9"/>
    <p:sldLayoutId id="2147483680" r:id="rId10"/>
    <p:sldLayoutId id="2147483681" r:id="rId11"/>
    <p:sldLayoutId id="2147483682" r:id="rId12"/>
    <p:sldLayoutId id="2147483693" r:id="rId13"/>
    <p:sldLayoutId id="2147483694" r:id="rId14"/>
    <p:sldLayoutId id="2147483695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chemeClr val="bg1"/>
          </a:solidFill>
          <a:latin typeface="Amazon Ember Regular" charset="0"/>
          <a:ea typeface="+mj-ea"/>
          <a:cs typeface="Amazon Ember Regular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4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Regular" charset="0"/>
          <a:ea typeface="+mn-ea"/>
          <a:cs typeface="Amazon Ember Regular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microsoft.com/office/2007/relationships/hdphoto" Target="../media/hdphoto1.wdp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333" y="225778"/>
            <a:ext cx="13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Changelog</a:t>
            </a:r>
            <a:endParaRPr lang="en-US" b="1" dirty="0">
              <a:solidFill>
                <a:schemeClr val="bg1"/>
              </a:solidFill>
              <a:latin typeface="Amazon Ember" charset="0"/>
              <a:ea typeface="Amazon Ember" charset="0"/>
              <a:cs typeface="Amazon Ember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30510"/>
              </p:ext>
            </p:extLst>
          </p:nvPr>
        </p:nvGraphicFramePr>
        <p:xfrm>
          <a:off x="352778" y="709082"/>
          <a:ext cx="8500599" cy="2605793"/>
        </p:xfrm>
        <a:graphic>
          <a:graphicData uri="http://schemas.openxmlformats.org/drawingml/2006/table">
            <a:tbl>
              <a:tblPr bandRow="1">
                <a:tableStyleId>{68D230F3-CF80-4859-8CE7-A43EE81993B5}</a:tableStyleId>
              </a:tblPr>
              <a:tblGrid>
                <a:gridCol w="1564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1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67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2016-12-01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Created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Chijiiuzo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30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2018-02-14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Updated to use new AWS branding and new PPT template. Cleanup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 of layout and pictures on some cluttered slides. Added a few slides from </a:t>
                      </a:r>
                      <a:r>
                        <a:rPr lang="en-US" sz="1400" baseline="0" dirty="0" err="1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re:Invent</a:t>
                      </a:r>
                      <a:r>
                        <a:rPr lang="en-US" sz="1400" baseline="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 2017.</a:t>
                      </a:r>
                      <a:endParaRPr lang="en-US" sz="1400" dirty="0">
                        <a:solidFill>
                          <a:schemeClr val="bg2"/>
                        </a:solidFill>
                        <a:latin typeface="Amazon Ember" charset="0"/>
                        <a:ea typeface="Amazon Ember" charset="0"/>
                        <a:cs typeface="Amazon Emb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eromani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30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2018-04-20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Updated from https://tt.amazon.com/0147593454</a:t>
                      </a:r>
                    </a:p>
                    <a:p>
                      <a:endParaRPr lang="en-US" sz="1400" dirty="0">
                        <a:solidFill>
                          <a:schemeClr val="bg2"/>
                        </a:solidFill>
                        <a:latin typeface="Amazon Ember" charset="0"/>
                        <a:ea typeface="Amazon Ember" charset="0"/>
                        <a:cs typeface="Amazon Ember" charset="0"/>
                      </a:endParaRPr>
                    </a:p>
                    <a:p>
                      <a:endParaRPr lang="en-US" sz="1400" dirty="0">
                        <a:solidFill>
                          <a:schemeClr val="bg2"/>
                        </a:solidFill>
                        <a:latin typeface="Amazon Ember" charset="0"/>
                        <a:ea typeface="Amazon Ember" charset="0"/>
                        <a:cs typeface="Amazon Ember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anupsiva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03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2019-01-15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2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Update Database portfolio + logos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xraffin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latin typeface="Amazon Ember" charset="0"/>
                          <a:ea typeface="Amazon Ember" charset="0"/>
                          <a:cs typeface="Amazon Ember" charset="0"/>
                        </a:rPr>
                        <a:t>@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290690"/>
                  </a:ext>
                </a:extLst>
              </a:tr>
            </a:tbl>
          </a:graphicData>
        </a:graphic>
      </p:graphicFrame>
      <p:sp>
        <p:nvSpPr>
          <p:cNvPr id="2" name="Heart 1"/>
          <p:cNvSpPr/>
          <p:nvPr/>
        </p:nvSpPr>
        <p:spPr>
          <a:xfrm>
            <a:off x="1488558" y="1176670"/>
            <a:ext cx="128331" cy="120502"/>
          </a:xfrm>
          <a:prstGeom prst="heart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14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9FAF13-C4F2-4745-8CC6-859F8575235B}"/>
              </a:ext>
            </a:extLst>
          </p:cNvPr>
          <p:cNvSpPr txBox="1">
            <a:spLocks/>
          </p:cNvSpPr>
          <p:nvPr/>
        </p:nvSpPr>
        <p:spPr>
          <a:xfrm>
            <a:off x="2298360" y="689497"/>
            <a:ext cx="6677390" cy="2031325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Cantarell" pitchFamily="2" charset="0"/>
                <a:ea typeface="ＭＳ Ｐゴシック" charset="0"/>
                <a:cs typeface="Arial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Relational Databases</a:t>
            </a:r>
          </a:p>
          <a:p>
            <a:pPr lvl="1">
              <a:lnSpc>
                <a:spcPct val="150000"/>
              </a:lnSpc>
            </a:pPr>
            <a:r>
              <a:rPr lang="en-US" sz="1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Amazon Aurora, MySQL, PostgreSQL, Oracle, SQL Server, MariaDB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Fully managed; zero admin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41EF2B3-2991-244A-9F3C-4F95CBACDC24}"/>
              </a:ext>
            </a:extLst>
          </p:cNvPr>
          <p:cNvCxnSpPr>
            <a:cxnSpLocks/>
          </p:cNvCxnSpPr>
          <p:nvPr/>
        </p:nvCxnSpPr>
        <p:spPr>
          <a:xfrm>
            <a:off x="2140276" y="122313"/>
            <a:ext cx="0" cy="4484131"/>
          </a:xfrm>
          <a:prstGeom prst="straightConnector1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4213F4C3-6BFD-0A4D-ADBD-FFBDD719A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01" y="3085027"/>
            <a:ext cx="1434789" cy="62027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15E09E-92BE-464A-BA0A-F99832F8E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35" y="3080192"/>
            <a:ext cx="1475594" cy="62351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568702-673A-C946-B743-5732A108A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590" y="3838396"/>
            <a:ext cx="1427197" cy="6169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4AA982-47A0-C44E-82D0-FE9111D82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000" y="3835114"/>
            <a:ext cx="1434789" cy="6202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368249-5E23-C644-B02B-35DF17EE9F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35" y="3838396"/>
            <a:ext cx="1475594" cy="637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5C9B96-2DF4-5240-92FB-7DA8364B84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565" y="3080192"/>
            <a:ext cx="1475594" cy="6379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656791E-AC67-2E49-A3DA-F1529579BC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302" y="1571395"/>
            <a:ext cx="1268772" cy="15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A053845.png">
            <a:extLst>
              <a:ext uri="{FF2B5EF4-FFF2-40B4-BE49-F238E27FC236}">
                <a16:creationId xmlns:a16="http://schemas.microsoft.com/office/drawing/2014/main" id="{C60384FB-E6C1-A343-9C0D-B81F2A773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9" y="3698570"/>
            <a:ext cx="590249" cy="106789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6E7F07-D99D-334E-95F4-136E38D8C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If you host your databases on-premises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AE5EC2E-5841-5147-91CE-FCD7DBA3B829}"/>
              </a:ext>
            </a:extLst>
          </p:cNvPr>
          <p:cNvSpPr/>
          <p:nvPr/>
        </p:nvSpPr>
        <p:spPr>
          <a:xfrm>
            <a:off x="1541819" y="362243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E9A46C-249A-C042-A9E5-C53DE8E0F165}"/>
              </a:ext>
            </a:extLst>
          </p:cNvPr>
          <p:cNvSpPr/>
          <p:nvPr/>
        </p:nvSpPr>
        <p:spPr>
          <a:xfrm>
            <a:off x="1541819" y="3348058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E830D12-C13E-8040-B4C6-6DDCBAFB1020}"/>
              </a:ext>
            </a:extLst>
          </p:cNvPr>
          <p:cNvSpPr/>
          <p:nvPr/>
        </p:nvSpPr>
        <p:spPr>
          <a:xfrm>
            <a:off x="1541819" y="3052860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8C76D9-4170-D747-B0DB-FB8E5290A951}"/>
              </a:ext>
            </a:extLst>
          </p:cNvPr>
          <p:cNvSpPr/>
          <p:nvPr/>
        </p:nvSpPr>
        <p:spPr>
          <a:xfrm>
            <a:off x="1541819" y="2487022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504AC98-F6A2-4B4D-8591-D7C875F7DD6F}"/>
              </a:ext>
            </a:extLst>
          </p:cNvPr>
          <p:cNvSpPr/>
          <p:nvPr/>
        </p:nvSpPr>
        <p:spPr>
          <a:xfrm>
            <a:off x="1541819" y="1952407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8ABAE8-A26B-704F-A101-6B743D78BECC}"/>
              </a:ext>
            </a:extLst>
          </p:cNvPr>
          <p:cNvSpPr/>
          <p:nvPr/>
        </p:nvSpPr>
        <p:spPr>
          <a:xfrm>
            <a:off x="1541819" y="1688434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7A6580C-DFCD-D646-BC92-994AE9AA0884}"/>
              </a:ext>
            </a:extLst>
          </p:cNvPr>
          <p:cNvSpPr/>
          <p:nvPr/>
        </p:nvSpPr>
        <p:spPr>
          <a:xfrm>
            <a:off x="1541819" y="116422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A6CAA8-711E-484F-85A0-851676E5E5FC}"/>
              </a:ext>
            </a:extLst>
          </p:cNvPr>
          <p:cNvSpPr/>
          <p:nvPr/>
        </p:nvSpPr>
        <p:spPr>
          <a:xfrm>
            <a:off x="1541819" y="1424463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4434612-3674-6D4F-A687-AAF7F481F38F}"/>
              </a:ext>
            </a:extLst>
          </p:cNvPr>
          <p:cNvSpPr/>
          <p:nvPr/>
        </p:nvSpPr>
        <p:spPr>
          <a:xfrm>
            <a:off x="1541819" y="221930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8A4A1D7-1E59-2F46-9F39-B465947FB20F}"/>
              </a:ext>
            </a:extLst>
          </p:cNvPr>
          <p:cNvSpPr/>
          <p:nvPr/>
        </p:nvSpPr>
        <p:spPr>
          <a:xfrm>
            <a:off x="1541819" y="2764333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D888BC-515F-3143-ADE7-A323D1EAE9EC}"/>
              </a:ext>
            </a:extLst>
          </p:cNvPr>
          <p:cNvSpPr/>
          <p:nvPr/>
        </p:nvSpPr>
        <p:spPr>
          <a:xfrm>
            <a:off x="1119823" y="4042078"/>
            <a:ext cx="614197" cy="20151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FFFF"/>
                </a:solidFill>
              </a:rPr>
              <a:t>you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835AEDA-A81E-9B4F-BFAE-762B8FE352FF}"/>
              </a:ext>
            </a:extLst>
          </p:cNvPr>
          <p:cNvSpPr/>
          <p:nvPr/>
        </p:nvSpPr>
        <p:spPr>
          <a:xfrm>
            <a:off x="1538067" y="90025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App optimization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9D7FB4E-09D5-494C-99DD-6E31A71CC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3918717"/>
            <a:ext cx="1246076" cy="7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53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1DE965-BD19-BF44-A569-233271807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If you host your databases in Amazon EC2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0F9A8E3-9662-8543-A9FD-80EFCB5BAE1C}"/>
              </a:ext>
            </a:extLst>
          </p:cNvPr>
          <p:cNvSpPr/>
          <p:nvPr/>
        </p:nvSpPr>
        <p:spPr>
          <a:xfrm>
            <a:off x="4966753" y="3639312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4EE9562-D12C-8E4D-92CD-0FC8A34B6895}"/>
              </a:ext>
            </a:extLst>
          </p:cNvPr>
          <p:cNvSpPr/>
          <p:nvPr/>
        </p:nvSpPr>
        <p:spPr>
          <a:xfrm>
            <a:off x="4966753" y="3359907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AAAAAA3-8621-8E42-A3FD-86E33E0D0D7D}"/>
              </a:ext>
            </a:extLst>
          </p:cNvPr>
          <p:cNvSpPr/>
          <p:nvPr/>
        </p:nvSpPr>
        <p:spPr>
          <a:xfrm>
            <a:off x="4966753" y="3064709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A11C9B-AB65-B84F-B24F-6D37A0D1984F}"/>
              </a:ext>
            </a:extLst>
          </p:cNvPr>
          <p:cNvSpPr/>
          <p:nvPr/>
        </p:nvSpPr>
        <p:spPr>
          <a:xfrm>
            <a:off x="4966753" y="2776182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4941F5-D427-754B-A0E1-8ABB0F92CAF9}"/>
              </a:ext>
            </a:extLst>
          </p:cNvPr>
          <p:cNvSpPr/>
          <p:nvPr/>
        </p:nvSpPr>
        <p:spPr>
          <a:xfrm>
            <a:off x="1541819" y="3622436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A0EA564-87D8-FE44-95BC-D23597E6B461}"/>
              </a:ext>
            </a:extLst>
          </p:cNvPr>
          <p:cNvSpPr/>
          <p:nvPr/>
        </p:nvSpPr>
        <p:spPr>
          <a:xfrm>
            <a:off x="1541819" y="3348058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66D35B7-3D9C-F042-B54A-85A55572907A}"/>
              </a:ext>
            </a:extLst>
          </p:cNvPr>
          <p:cNvSpPr/>
          <p:nvPr/>
        </p:nvSpPr>
        <p:spPr>
          <a:xfrm>
            <a:off x="1541819" y="3052860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8D8285-5EF8-CF4B-A150-71D996A5EBF5}"/>
              </a:ext>
            </a:extLst>
          </p:cNvPr>
          <p:cNvSpPr/>
          <p:nvPr/>
        </p:nvSpPr>
        <p:spPr>
          <a:xfrm>
            <a:off x="1541819" y="2487022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3DF4E2-C351-4547-8F29-F7BEB4ED312C}"/>
              </a:ext>
            </a:extLst>
          </p:cNvPr>
          <p:cNvSpPr/>
          <p:nvPr/>
        </p:nvSpPr>
        <p:spPr>
          <a:xfrm>
            <a:off x="1541819" y="1952407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55B32D1-18E8-F342-9BFD-C8E53D4A812F}"/>
              </a:ext>
            </a:extLst>
          </p:cNvPr>
          <p:cNvSpPr/>
          <p:nvPr/>
        </p:nvSpPr>
        <p:spPr>
          <a:xfrm>
            <a:off x="1541819" y="1688434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9C6491B-7E61-5345-B522-A822784DC876}"/>
              </a:ext>
            </a:extLst>
          </p:cNvPr>
          <p:cNvSpPr/>
          <p:nvPr/>
        </p:nvSpPr>
        <p:spPr>
          <a:xfrm>
            <a:off x="1541819" y="116422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E9BE69A-952B-C645-B475-4AC0CD931E8E}"/>
              </a:ext>
            </a:extLst>
          </p:cNvPr>
          <p:cNvSpPr/>
          <p:nvPr/>
        </p:nvSpPr>
        <p:spPr>
          <a:xfrm>
            <a:off x="1541819" y="1424463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4DFDD6D-0D9B-AE41-B347-424442872038}"/>
              </a:ext>
            </a:extLst>
          </p:cNvPr>
          <p:cNvSpPr/>
          <p:nvPr/>
        </p:nvSpPr>
        <p:spPr>
          <a:xfrm>
            <a:off x="1541819" y="2219309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F4F5AFC-187B-A645-AF53-ABFBE5ED9207}"/>
              </a:ext>
            </a:extLst>
          </p:cNvPr>
          <p:cNvSpPr/>
          <p:nvPr/>
        </p:nvSpPr>
        <p:spPr>
          <a:xfrm>
            <a:off x="1541819" y="2764333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5856542-5A38-CE42-A10B-7D9BA71F398E}"/>
              </a:ext>
            </a:extLst>
          </p:cNvPr>
          <p:cNvSpPr/>
          <p:nvPr/>
        </p:nvSpPr>
        <p:spPr>
          <a:xfrm>
            <a:off x="1538067" y="90025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App optimization</a:t>
            </a:r>
          </a:p>
        </p:txBody>
      </p:sp>
      <p:pic>
        <p:nvPicPr>
          <p:cNvPr id="20" name="Picture 19" descr="AA053845.png">
            <a:extLst>
              <a:ext uri="{FF2B5EF4-FFF2-40B4-BE49-F238E27FC236}">
                <a16:creationId xmlns:a16="http://schemas.microsoft.com/office/drawing/2014/main" id="{E99F7FAB-9985-624D-94EB-7D85782AA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9" y="3698570"/>
            <a:ext cx="590249" cy="1067891"/>
          </a:xfrm>
          <a:prstGeom prst="rect">
            <a:avLst/>
          </a:prstGeom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E1F574F-C8C3-5C4B-9616-A67BE38E1E49}"/>
              </a:ext>
            </a:extLst>
          </p:cNvPr>
          <p:cNvSpPr/>
          <p:nvPr/>
        </p:nvSpPr>
        <p:spPr>
          <a:xfrm>
            <a:off x="1119823" y="4042078"/>
            <a:ext cx="614197" cy="20151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FFFF"/>
                </a:solidFill>
              </a:rPr>
              <a:t>you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956816-BEE0-6645-BEBC-8E182B2E6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3918717"/>
            <a:ext cx="1246076" cy="7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4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CA9838-B717-7643-ABCF-E95FB6E7C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If you choose Amazon RDS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A7AA23-FD66-9940-A958-8D6E3F8468DE}"/>
              </a:ext>
            </a:extLst>
          </p:cNvPr>
          <p:cNvSpPr/>
          <p:nvPr/>
        </p:nvSpPr>
        <p:spPr>
          <a:xfrm>
            <a:off x="4966753" y="3639312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776719-CE70-0149-9940-6224BEA18AB7}"/>
              </a:ext>
            </a:extLst>
          </p:cNvPr>
          <p:cNvSpPr/>
          <p:nvPr/>
        </p:nvSpPr>
        <p:spPr>
          <a:xfrm>
            <a:off x="4966753" y="3367161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41E99A8-0B76-FF40-9AC4-359D4B78D67F}"/>
              </a:ext>
            </a:extLst>
          </p:cNvPr>
          <p:cNvSpPr/>
          <p:nvPr/>
        </p:nvSpPr>
        <p:spPr>
          <a:xfrm>
            <a:off x="4966753" y="3071963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017A89D-9B37-E642-AF54-E528A03F9807}"/>
              </a:ext>
            </a:extLst>
          </p:cNvPr>
          <p:cNvSpPr/>
          <p:nvPr/>
        </p:nvSpPr>
        <p:spPr>
          <a:xfrm>
            <a:off x="4966752" y="2516534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1187C9A-CEA4-A543-86B1-A8B49B0E1085}"/>
              </a:ext>
            </a:extLst>
          </p:cNvPr>
          <p:cNvSpPr/>
          <p:nvPr/>
        </p:nvSpPr>
        <p:spPr>
          <a:xfrm>
            <a:off x="4966752" y="1981919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D3A0F4-32EA-8E41-A750-6A26674AEB56}"/>
              </a:ext>
            </a:extLst>
          </p:cNvPr>
          <p:cNvSpPr/>
          <p:nvPr/>
        </p:nvSpPr>
        <p:spPr>
          <a:xfrm>
            <a:off x="4966752" y="1717946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9584CD7-48F6-214C-9599-38926BEC6ED8}"/>
              </a:ext>
            </a:extLst>
          </p:cNvPr>
          <p:cNvSpPr/>
          <p:nvPr/>
        </p:nvSpPr>
        <p:spPr>
          <a:xfrm>
            <a:off x="4966752" y="1453975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8F71CC7-908C-B24B-A4AC-06067698E5AF}"/>
              </a:ext>
            </a:extLst>
          </p:cNvPr>
          <p:cNvSpPr/>
          <p:nvPr/>
        </p:nvSpPr>
        <p:spPr>
          <a:xfrm>
            <a:off x="4966752" y="2248821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098518-8E9E-5140-89F8-07A13042B7A3}"/>
              </a:ext>
            </a:extLst>
          </p:cNvPr>
          <p:cNvSpPr/>
          <p:nvPr/>
        </p:nvSpPr>
        <p:spPr>
          <a:xfrm>
            <a:off x="4966753" y="2783436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747758-9B1B-C641-94ED-5158D0091FD9}"/>
              </a:ext>
            </a:extLst>
          </p:cNvPr>
          <p:cNvSpPr/>
          <p:nvPr/>
        </p:nvSpPr>
        <p:spPr>
          <a:xfrm>
            <a:off x="4963000" y="1179593"/>
            <a:ext cx="1828800" cy="2286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A50C2FC-1635-DA45-A9B7-36D70DD2AA83}"/>
              </a:ext>
            </a:extLst>
          </p:cNvPr>
          <p:cNvSpPr/>
          <p:nvPr/>
        </p:nvSpPr>
        <p:spPr>
          <a:xfrm>
            <a:off x="1541819" y="3622436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Power, HVAC, net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477866C-6BC6-7A49-AAD6-0D6DDE86AF55}"/>
              </a:ext>
            </a:extLst>
          </p:cNvPr>
          <p:cNvSpPr/>
          <p:nvPr/>
        </p:nvSpPr>
        <p:spPr>
          <a:xfrm>
            <a:off x="1541819" y="3348058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Rack &amp; stack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579F893-45A5-DE48-949C-5119AAB4F67A}"/>
              </a:ext>
            </a:extLst>
          </p:cNvPr>
          <p:cNvSpPr/>
          <p:nvPr/>
        </p:nvSpPr>
        <p:spPr>
          <a:xfrm>
            <a:off x="1541819" y="3052860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Server maintenance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6BC4C5-054A-9143-8594-6A42FAA256AE}"/>
              </a:ext>
            </a:extLst>
          </p:cNvPr>
          <p:cNvSpPr/>
          <p:nvPr/>
        </p:nvSpPr>
        <p:spPr>
          <a:xfrm>
            <a:off x="1541819" y="2487022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patches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E602C15-D110-B745-8A8A-B8F0378B189A}"/>
              </a:ext>
            </a:extLst>
          </p:cNvPr>
          <p:cNvSpPr/>
          <p:nvPr/>
        </p:nvSpPr>
        <p:spPr>
          <a:xfrm>
            <a:off x="1541819" y="1952407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patches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2C1FC6-15D7-4746-B473-5EACF450147B}"/>
              </a:ext>
            </a:extLst>
          </p:cNvPr>
          <p:cNvSpPr/>
          <p:nvPr/>
        </p:nvSpPr>
        <p:spPr>
          <a:xfrm>
            <a:off x="1541819" y="1688434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Database backups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832F025-27C3-4044-8BA5-B4BCA121B79F}"/>
              </a:ext>
            </a:extLst>
          </p:cNvPr>
          <p:cNvSpPr/>
          <p:nvPr/>
        </p:nvSpPr>
        <p:spPr>
          <a:xfrm>
            <a:off x="1541819" y="1164229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Scaling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FFB7986-8E04-0F42-A941-9A1259EFE6E8}"/>
              </a:ext>
            </a:extLst>
          </p:cNvPr>
          <p:cNvSpPr/>
          <p:nvPr/>
        </p:nvSpPr>
        <p:spPr>
          <a:xfrm>
            <a:off x="1541819" y="1424463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High availability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625A147-D700-C543-B86C-6E1153A734E4}"/>
              </a:ext>
            </a:extLst>
          </p:cNvPr>
          <p:cNvSpPr/>
          <p:nvPr/>
        </p:nvSpPr>
        <p:spPr>
          <a:xfrm>
            <a:off x="1541819" y="2219309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DB s/w installs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A18039B-86AA-6E45-A941-20B78A6D47B3}"/>
              </a:ext>
            </a:extLst>
          </p:cNvPr>
          <p:cNvSpPr/>
          <p:nvPr/>
        </p:nvSpPr>
        <p:spPr>
          <a:xfrm>
            <a:off x="1541819" y="2764333"/>
            <a:ext cx="1828800" cy="228600"/>
          </a:xfrm>
          <a:prstGeom prst="roundRect">
            <a:avLst/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OS installation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DC04CD64-1CB1-FD45-BB9E-903F029ABA12}"/>
              </a:ext>
            </a:extLst>
          </p:cNvPr>
          <p:cNvSpPr/>
          <p:nvPr/>
        </p:nvSpPr>
        <p:spPr>
          <a:xfrm>
            <a:off x="1538067" y="900256"/>
            <a:ext cx="1828800" cy="2286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FFFF"/>
                </a:solidFill>
              </a:rPr>
              <a:t>App optimization</a:t>
            </a:r>
          </a:p>
        </p:txBody>
      </p:sp>
      <p:pic>
        <p:nvPicPr>
          <p:cNvPr id="26" name="Picture 25" descr="AA053845.png">
            <a:extLst>
              <a:ext uri="{FF2B5EF4-FFF2-40B4-BE49-F238E27FC236}">
                <a16:creationId xmlns:a16="http://schemas.microsoft.com/office/drawing/2014/main" id="{2237DFB2-C143-4A40-89C0-205F7EBC7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39" y="3698570"/>
            <a:ext cx="590249" cy="1067891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F5ABDFAD-927D-6444-8AB8-D2DF07C8F58D}"/>
              </a:ext>
            </a:extLst>
          </p:cNvPr>
          <p:cNvSpPr/>
          <p:nvPr/>
        </p:nvSpPr>
        <p:spPr>
          <a:xfrm>
            <a:off x="1119823" y="4042078"/>
            <a:ext cx="614197" cy="201515"/>
          </a:xfrm>
          <a:prstGeom prst="round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FFFFFF"/>
                </a:solidFill>
              </a:rPr>
              <a:t>you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0D3F024-2FD6-6143-B40B-22717C792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785" y="3918717"/>
            <a:ext cx="1246076" cy="7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E2970E-3D1D-A347-A3C5-3677EEBB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Amazon Amazon RDS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698A4B-BB6E-4748-96E0-812072E81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88117"/>
              </p:ext>
            </p:extLst>
          </p:nvPr>
        </p:nvGraphicFramePr>
        <p:xfrm>
          <a:off x="233916" y="914400"/>
          <a:ext cx="6104905" cy="1666875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28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3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Amazon</a:t>
                      </a:r>
                      <a:r>
                        <a:rPr lang="en-US" sz="1600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 </a:t>
                      </a: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RDS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Configuration</a:t>
                      </a:r>
                      <a:endParaRPr lang="en-US" sz="20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Improve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Availability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Increase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Throughput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Reduce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Latency</a:t>
                      </a:r>
                      <a:endParaRPr lang="en-US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Push-Button Scaling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Multi AZ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Read Replicas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  <a:cs typeface="Arial" pitchFamily="34" charset="0"/>
                        </a:rPr>
                        <a:t>Provisioned IOPS</a:t>
                      </a:r>
                      <a:endParaRPr lang="en-US" sz="1400" b="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j-lt"/>
                        <a:ea typeface="Calibri"/>
                        <a:cs typeface="Arial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C1F853B5-3734-CC48-9EEB-78E353302911}"/>
              </a:ext>
            </a:extLst>
          </p:cNvPr>
          <p:cNvGrpSpPr/>
          <p:nvPr/>
        </p:nvGrpSpPr>
        <p:grpSpPr>
          <a:xfrm>
            <a:off x="3505200" y="2990850"/>
            <a:ext cx="2082800" cy="1716590"/>
            <a:chOff x="6223000" y="3733800"/>
            <a:chExt cx="2082800" cy="228878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41E400-22D0-9F43-BADD-C4059C2B2EC5}"/>
                </a:ext>
              </a:extLst>
            </p:cNvPr>
            <p:cNvSpPr/>
            <p:nvPr/>
          </p:nvSpPr>
          <p:spPr>
            <a:xfrm>
              <a:off x="6477000" y="3733800"/>
              <a:ext cx="1681871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Read Replicas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DF433E1-2F9D-924B-AC95-547CACBB7DDF}"/>
                </a:ext>
              </a:extLst>
            </p:cNvPr>
            <p:cNvGrpSpPr/>
            <p:nvPr/>
          </p:nvGrpSpPr>
          <p:grpSpPr>
            <a:xfrm>
              <a:off x="6223000" y="4153930"/>
              <a:ext cx="2082800" cy="1868657"/>
              <a:chOff x="6223000" y="4153930"/>
              <a:chExt cx="2082800" cy="186865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B6E1E686-B51E-3747-8B80-BB8991A59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23000" y="4715195"/>
                <a:ext cx="787400" cy="736600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B55B4033-416B-A947-9CF7-AE8452CDA69C}"/>
                  </a:ext>
                </a:extLst>
              </p:cNvPr>
              <p:cNvCxnSpPr/>
              <p:nvPr/>
            </p:nvCxnSpPr>
            <p:spPr>
              <a:xfrm flipV="1">
                <a:off x="6985000" y="5007295"/>
                <a:ext cx="431800" cy="12700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013535D-4129-6340-8E63-029307A90717}"/>
                  </a:ext>
                </a:extLst>
              </p:cNvPr>
              <p:cNvCxnSpPr/>
              <p:nvPr/>
            </p:nvCxnSpPr>
            <p:spPr>
              <a:xfrm>
                <a:off x="7010400" y="5483613"/>
                <a:ext cx="406400" cy="248247"/>
              </a:xfrm>
              <a:prstGeom prst="straightConnector1">
                <a:avLst/>
              </a:prstGeom>
              <a:ln w="19050">
                <a:solidFill>
                  <a:schemeClr val="tx2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D5A71363-EBE4-1B48-B873-4CC55BD0D80E}"/>
                  </a:ext>
                </a:extLst>
              </p:cNvPr>
              <p:cNvCxnSpPr/>
              <p:nvPr/>
            </p:nvCxnSpPr>
            <p:spPr>
              <a:xfrm>
                <a:off x="6616700" y="4160133"/>
                <a:ext cx="0" cy="49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B61C5F9C-31B2-FE49-A9BD-BE2D58A5B3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400" y="5410200"/>
                <a:ext cx="787400" cy="612387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0862D85-0476-9647-9B4A-22040E4D8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400" y="4715195"/>
                <a:ext cx="787400" cy="612387"/>
              </a:xfrm>
              <a:prstGeom prst="rect">
                <a:avLst/>
              </a:prstGeom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</p:pic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3DD2FE0-32B1-9948-8F32-9C4A1F62FE04}"/>
                  </a:ext>
                </a:extLst>
              </p:cNvPr>
              <p:cNvCxnSpPr/>
              <p:nvPr/>
            </p:nvCxnSpPr>
            <p:spPr>
              <a:xfrm>
                <a:off x="8001000" y="4153930"/>
                <a:ext cx="0" cy="49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FC1F39C-E971-A64A-91C4-BFA73C200F32}"/>
                  </a:ext>
                </a:extLst>
              </p:cNvPr>
              <p:cNvCxnSpPr/>
              <p:nvPr/>
            </p:nvCxnSpPr>
            <p:spPr>
              <a:xfrm>
                <a:off x="7772400" y="4153930"/>
                <a:ext cx="0" cy="4942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4726F88-5CEF-AF4D-92FC-EBBD74A016A0}"/>
              </a:ext>
            </a:extLst>
          </p:cNvPr>
          <p:cNvGrpSpPr/>
          <p:nvPr/>
        </p:nvGrpSpPr>
        <p:grpSpPr>
          <a:xfrm>
            <a:off x="466668" y="2990850"/>
            <a:ext cx="2454518" cy="1581150"/>
            <a:chOff x="314267" y="3530600"/>
            <a:chExt cx="2454518" cy="2108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2B8863-E8FB-8645-9805-EBE3FA4DA924}"/>
                </a:ext>
              </a:extLst>
            </p:cNvPr>
            <p:cNvSpPr/>
            <p:nvPr/>
          </p:nvSpPr>
          <p:spPr>
            <a:xfrm>
              <a:off x="314267" y="3530600"/>
              <a:ext cx="2454518" cy="4924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Push-Button Scaling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F048730-CECD-5446-9E1C-A7F8F2D784AF}"/>
                </a:ext>
              </a:extLst>
            </p:cNvPr>
            <p:cNvGrpSpPr/>
            <p:nvPr/>
          </p:nvGrpSpPr>
          <p:grpSpPr>
            <a:xfrm>
              <a:off x="463882" y="4103132"/>
              <a:ext cx="1676400" cy="1535668"/>
              <a:chOff x="463882" y="4103132"/>
              <a:chExt cx="1676400" cy="153566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4328EE-8085-4546-846D-594C5C052085}"/>
                  </a:ext>
                </a:extLst>
              </p:cNvPr>
              <p:cNvGrpSpPr/>
              <p:nvPr/>
            </p:nvGrpSpPr>
            <p:grpSpPr>
              <a:xfrm>
                <a:off x="463882" y="4537113"/>
                <a:ext cx="1676400" cy="1101687"/>
                <a:chOff x="463882" y="4384713"/>
                <a:chExt cx="1676400" cy="1101687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DA9BD98-E139-194D-A8E0-0D378CDC44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25882" y="4384713"/>
                  <a:ext cx="914400" cy="1005840"/>
                </a:xfrm>
                <a:prstGeom prst="rect">
                  <a:avLst/>
                </a:prstGeom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</p:pic>
            <p:sp>
              <p:nvSpPr>
                <p:cNvPr id="24" name="Right Arrow 23">
                  <a:extLst>
                    <a:ext uri="{FF2B5EF4-FFF2-40B4-BE49-F238E27FC236}">
                      <a16:creationId xmlns:a16="http://schemas.microsoft.com/office/drawing/2014/main" id="{9B6AFE8F-271D-5B4E-A29C-2977BC4C3BEC}"/>
                    </a:ext>
                  </a:extLst>
                </p:cNvPr>
                <p:cNvSpPr/>
                <p:nvPr/>
              </p:nvSpPr>
              <p:spPr>
                <a:xfrm rot="20319825">
                  <a:off x="1049776" y="4794070"/>
                  <a:ext cx="576916" cy="397232"/>
                </a:xfrm>
                <a:prstGeom prst="rightArrow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cs typeface="Arial" pitchFamily="34" charset="0"/>
                  </a:endParaRPr>
                </a:p>
              </p:txBody>
            </p:sp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A27B80D-E14A-E34D-B297-BDA22E163D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3882" y="4724400"/>
                  <a:ext cx="674221" cy="762000"/>
                </a:xfrm>
                <a:prstGeom prst="rect">
                  <a:avLst/>
                </a:prstGeom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</p:spPr>
            </p:pic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665B043-B9F5-2842-A8DD-2F03E861CAC4}"/>
                  </a:ext>
                </a:extLst>
              </p:cNvPr>
              <p:cNvCxnSpPr/>
              <p:nvPr/>
            </p:nvCxnSpPr>
            <p:spPr>
              <a:xfrm>
                <a:off x="1683082" y="4103132"/>
                <a:ext cx="0" cy="3926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0929D54-8BED-544B-AFE5-37D18E9C8860}"/>
                  </a:ext>
                </a:extLst>
              </p:cNvPr>
              <p:cNvCxnSpPr/>
              <p:nvPr/>
            </p:nvCxnSpPr>
            <p:spPr>
              <a:xfrm>
                <a:off x="800992" y="4112339"/>
                <a:ext cx="0" cy="688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sysDot"/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32D3FF-C43B-3043-89D7-27AEFF319F93}"/>
              </a:ext>
            </a:extLst>
          </p:cNvPr>
          <p:cNvGrpSpPr/>
          <p:nvPr/>
        </p:nvGrpSpPr>
        <p:grpSpPr>
          <a:xfrm>
            <a:off x="6284824" y="2990850"/>
            <a:ext cx="2250638" cy="1243965"/>
            <a:chOff x="3562350" y="2647950"/>
            <a:chExt cx="2250638" cy="12439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DAF427-B87B-7347-A12B-47D4CCC4184B}"/>
                </a:ext>
              </a:extLst>
            </p:cNvPr>
            <p:cNvSpPr/>
            <p:nvPr/>
          </p:nvSpPr>
          <p:spPr>
            <a:xfrm>
              <a:off x="3752809" y="2647950"/>
              <a:ext cx="206017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Provisioned IOPS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A21A1A07-05E3-6E45-BF8E-58240934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1591" y="3137535"/>
              <a:ext cx="914400" cy="754380"/>
            </a:xfrm>
            <a:prstGeom prst="rect">
              <a:avLst/>
            </a:prstGeom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sp>
          <p:nvSpPr>
            <p:cNvPr id="29" name="Left-Right Arrow 28">
              <a:extLst>
                <a:ext uri="{FF2B5EF4-FFF2-40B4-BE49-F238E27FC236}">
                  <a16:creationId xmlns:a16="http://schemas.microsoft.com/office/drawing/2014/main" id="{9510F0E8-D368-BF42-848F-FDAF47DE892F}"/>
                </a:ext>
              </a:extLst>
            </p:cNvPr>
            <p:cNvSpPr/>
            <p:nvPr/>
          </p:nvSpPr>
          <p:spPr>
            <a:xfrm>
              <a:off x="4076700" y="3337502"/>
              <a:ext cx="679024" cy="439742"/>
            </a:xfrm>
            <a:prstGeom prst="leftRightArrow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E8E0308-04C4-504F-9030-BAA92B22C385}"/>
                </a:ext>
              </a:extLst>
            </p:cNvPr>
            <p:cNvSpPr/>
            <p:nvPr/>
          </p:nvSpPr>
          <p:spPr>
            <a:xfrm>
              <a:off x="3562350" y="3337502"/>
              <a:ext cx="495300" cy="43974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94214E-82FE-624D-8982-2E5CF2FA2788}"/>
              </a:ext>
            </a:extLst>
          </p:cNvPr>
          <p:cNvGrpSpPr/>
          <p:nvPr/>
        </p:nvGrpSpPr>
        <p:grpSpPr>
          <a:xfrm>
            <a:off x="6414977" y="668296"/>
            <a:ext cx="2349544" cy="2025447"/>
            <a:chOff x="6253052" y="553996"/>
            <a:chExt cx="2349544" cy="202544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53DB561-F95D-C548-9492-7304507E61C3}"/>
                </a:ext>
              </a:extLst>
            </p:cNvPr>
            <p:cNvGrpSpPr/>
            <p:nvPr/>
          </p:nvGrpSpPr>
          <p:grpSpPr>
            <a:xfrm>
              <a:off x="6253052" y="553996"/>
              <a:ext cx="2349544" cy="2025447"/>
              <a:chOff x="2908257" y="3591817"/>
              <a:chExt cx="2349544" cy="2700596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B15E8A6-F4E4-2A49-B77F-12A131C11038}"/>
                  </a:ext>
                </a:extLst>
              </p:cNvPr>
              <p:cNvGrpSpPr/>
              <p:nvPr/>
            </p:nvGrpSpPr>
            <p:grpSpPr>
              <a:xfrm>
                <a:off x="2908257" y="4026934"/>
                <a:ext cx="2349544" cy="2265479"/>
                <a:chOff x="2908257" y="3950734"/>
                <a:chExt cx="2349544" cy="226547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9FE0AAE3-DCA9-C642-B06C-78BF133EDA8B}"/>
                    </a:ext>
                  </a:extLst>
                </p:cNvPr>
                <p:cNvGrpSpPr/>
                <p:nvPr/>
              </p:nvGrpSpPr>
              <p:grpSpPr>
                <a:xfrm>
                  <a:off x="2908257" y="3950734"/>
                  <a:ext cx="2349544" cy="2265479"/>
                  <a:chOff x="2908257" y="4103132"/>
                  <a:chExt cx="2349544" cy="2265479"/>
                </a:xfrm>
              </p:grpSpPr>
              <p:grpSp>
                <p:nvGrpSpPr>
                  <p:cNvPr id="40" name="Group 39">
                    <a:extLst>
                      <a:ext uri="{FF2B5EF4-FFF2-40B4-BE49-F238E27FC236}">
                        <a16:creationId xmlns:a16="http://schemas.microsoft.com/office/drawing/2014/main" id="{ADE48C52-53EB-B246-8980-A29E072CD3DE}"/>
                      </a:ext>
                    </a:extLst>
                  </p:cNvPr>
                  <p:cNvGrpSpPr/>
                  <p:nvPr/>
                </p:nvGrpSpPr>
                <p:grpSpPr>
                  <a:xfrm>
                    <a:off x="2971800" y="4267198"/>
                    <a:ext cx="2286000" cy="2101413"/>
                    <a:chOff x="2971800" y="4061817"/>
                    <a:chExt cx="2286000" cy="2101413"/>
                  </a:xfrm>
                </p:grpSpPr>
                <p:sp>
                  <p:nvSpPr>
                    <p:cNvPr id="42" name="Rounded Rectangle 41">
                      <a:extLst>
                        <a:ext uri="{FF2B5EF4-FFF2-40B4-BE49-F238E27FC236}">
                          <a16:creationId xmlns:a16="http://schemas.microsoft.com/office/drawing/2014/main" id="{612AF3F7-83A0-D14D-BE56-905A9B6C7A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6488" y="4179332"/>
                      <a:ext cx="1022112" cy="1637871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9050">
                      <a:solidFill>
                        <a:srgbClr val="F7981F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2000" dirty="0">
                        <a:solidFill>
                          <a:srgbClr val="41404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pitchFamily="34" charset="0"/>
                      </a:endParaRPr>
                    </a:p>
                  </p:txBody>
                </p:sp>
                <p:pic>
                  <p:nvPicPr>
                    <p:cNvPr id="43" name="Picture 42">
                      <a:extLst>
                        <a:ext uri="{FF2B5EF4-FFF2-40B4-BE49-F238E27FC236}">
                          <a16:creationId xmlns:a16="http://schemas.microsoft.com/office/drawing/2014/main" id="{73C0EBB9-3993-2546-82CB-E95CADA04B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"/>
                    <a:stretch>
                      <a:fillRect/>
                    </a:stretch>
                  </p:blipFill>
                  <p:spPr>
                    <a:xfrm>
                      <a:off x="3124200" y="4544419"/>
                      <a:ext cx="787400" cy="736600"/>
                    </a:xfrm>
                    <a:prstGeom prst="rect">
                      <a:avLst/>
                    </a:prstGeom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p:spPr>
                </p:pic>
                <p:pic>
                  <p:nvPicPr>
                    <p:cNvPr id="44" name="Picture 43">
                      <a:extLst>
                        <a:ext uri="{FF2B5EF4-FFF2-40B4-BE49-F238E27FC236}">
                          <a16:creationId xmlns:a16="http://schemas.microsoft.com/office/drawing/2014/main" id="{AD08BC4C-029C-4748-AB8E-163F9D655C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4343400" y="4531719"/>
                      <a:ext cx="787400" cy="736600"/>
                    </a:xfrm>
                    <a:prstGeom prst="rect">
                      <a:avLst/>
                    </a:prstGeom>
                    <a:effectLst>
                      <a:innerShdw blurRad="63500" dist="50800" dir="13500000">
                        <a:prstClr val="black">
                          <a:alpha val="50000"/>
                        </a:prstClr>
                      </a:innerShdw>
                    </a:effectLst>
                  </p:spPr>
                </p:pic>
                <p:grpSp>
                  <p:nvGrpSpPr>
                    <p:cNvPr id="45" name="Group 44">
                      <a:extLst>
                        <a:ext uri="{FF2B5EF4-FFF2-40B4-BE49-F238E27FC236}">
                          <a16:creationId xmlns:a16="http://schemas.microsoft.com/office/drawing/2014/main" id="{B12F040C-DE7F-A340-872C-3F115815BC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971800" y="4061817"/>
                      <a:ext cx="2286000" cy="2101413"/>
                      <a:chOff x="4614863" y="564205"/>
                      <a:chExt cx="1752600" cy="1900646"/>
                    </a:xfrm>
                  </p:grpSpPr>
                  <p:sp>
                    <p:nvSpPr>
                      <p:cNvPr id="48" name="Rounded Rectangle 47">
                        <a:extLst>
                          <a:ext uri="{FF2B5EF4-FFF2-40B4-BE49-F238E27FC236}">
                            <a16:creationId xmlns:a16="http://schemas.microsoft.com/office/drawing/2014/main" id="{82D9C278-4633-414F-8A2D-6E6C934243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14863" y="564205"/>
                        <a:ext cx="1752600" cy="1823470"/>
                      </a:xfrm>
                      <a:prstGeom prst="roundRect">
                        <a:avLst>
                          <a:gd name="adj" fmla="val 9818"/>
                        </a:avLst>
                      </a:prstGeom>
                      <a:noFill/>
                      <a:ln w="19050">
                        <a:solidFill>
                          <a:schemeClr val="tx1"/>
                        </a:solidFill>
                        <a:prstDash val="sysDot"/>
                      </a:ln>
                      <a:effectLst>
                        <a:outerShdw blurRad="50800" dist="38100" dir="2700000" algn="tl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1">
                        <a:schemeClr val="accent1"/>
                      </a:lnRef>
                      <a:fillRef idx="3">
                        <a:schemeClr val="accent1"/>
                      </a:fillRef>
                      <a:effectRef idx="2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>
                          <a:defRPr/>
                        </a:pPr>
                        <a:endParaRPr lang="en-US" sz="2000" dirty="0">
                          <a:solidFill>
                            <a:srgbClr val="414042"/>
                          </a:solidFill>
                          <a:cs typeface="Arial" pitchFamily="34" charset="0"/>
                        </a:endParaRPr>
                      </a:p>
                    </p:txBody>
                  </p:sp>
                  <p:sp>
                    <p:nvSpPr>
                      <p:cNvPr id="49" name="TextBox 33">
                        <a:extLst>
                          <a:ext uri="{FF2B5EF4-FFF2-40B4-BE49-F238E27FC236}">
                            <a16:creationId xmlns:a16="http://schemas.microsoft.com/office/drawing/2014/main" id="{2614F37C-BDF5-074C-9B1F-10C8F36D9749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4721225" y="2149363"/>
                        <a:ext cx="1555750" cy="3154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 algn="ctr" fontAlgn="base">
                          <a:spcBef>
                            <a:spcPct val="0"/>
                          </a:spcBef>
                          <a:spcAft>
                            <a:spcPct val="0"/>
                          </a:spcAft>
                        </a:pPr>
                        <a:r>
                          <a:rPr lang="en-US" sz="1100" b="1" dirty="0">
                            <a:solidFill>
                              <a:schemeClr val="bg1"/>
                            </a:solidFill>
                            <a:latin typeface="Amazon Ember" charset="0"/>
                            <a:ea typeface="Amazon Ember" charset="0"/>
                            <a:cs typeface="Amazon Ember" charset="0"/>
                          </a:rPr>
                          <a:t>Region</a:t>
                        </a:r>
                      </a:p>
                    </p:txBody>
                  </p:sp>
                </p:grpSp>
                <p:sp>
                  <p:nvSpPr>
                    <p:cNvPr id="46" name="Rounded Rectangle 45">
                      <a:extLst>
                        <a:ext uri="{FF2B5EF4-FFF2-40B4-BE49-F238E27FC236}">
                          <a16:creationId xmlns:a16="http://schemas.microsoft.com/office/drawing/2014/main" id="{E0AAA36E-38FF-5D41-B2FC-4071243E4C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59488" y="4179332"/>
                      <a:ext cx="1022112" cy="1637873"/>
                    </a:xfrm>
                    <a:prstGeom prst="roundRect">
                      <a:avLst>
                        <a:gd name="adj" fmla="val 9818"/>
                      </a:avLst>
                    </a:prstGeom>
                    <a:noFill/>
                    <a:ln w="19050">
                      <a:solidFill>
                        <a:srgbClr val="F7981F"/>
                      </a:solidFill>
                      <a:prstDash val="lgDash"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en-US" sz="2000" dirty="0">
                        <a:solidFill>
                          <a:srgbClr val="41404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cs typeface="Arial" pitchFamily="34" charset="0"/>
                      </a:endParaRPr>
                    </a:p>
                  </p:txBody>
                </p:sp>
                <p:cxnSp>
                  <p:nvCxnSpPr>
                    <p:cNvPr id="47" name="Straight Arrow Connector 46">
                      <a:extLst>
                        <a:ext uri="{FF2B5EF4-FFF2-40B4-BE49-F238E27FC236}">
                          <a16:creationId xmlns:a16="http://schemas.microsoft.com/office/drawing/2014/main" id="{3EEAA543-7D05-994E-AAF8-C0E1C6EE448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886200" y="4823819"/>
                      <a:ext cx="431800" cy="12700"/>
                    </a:xfrm>
                    <a:prstGeom prst="straightConnector1">
                      <a:avLst/>
                    </a:prstGeom>
                    <a:ln w="19050">
                      <a:solidFill>
                        <a:schemeClr val="tx2"/>
                      </a:solidFill>
                      <a:prstDash val="solid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32DAFDC-7743-A541-855C-917FCC2E0CE1}"/>
                      </a:ext>
                    </a:extLst>
                  </p:cNvPr>
                  <p:cNvSpPr/>
                  <p:nvPr/>
                </p:nvSpPr>
                <p:spPr>
                  <a:xfrm>
                    <a:off x="2908257" y="4103132"/>
                    <a:ext cx="2349544" cy="477856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000">
                      <a:solidFill>
                        <a:srgbClr val="FFFFFF"/>
                      </a:solidFill>
                      <a:cs typeface="Arial" pitchFamily="34" charset="0"/>
                    </a:endParaRPr>
                  </a:p>
                </p:txBody>
              </p:sp>
            </p:grp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89EF21D-9EDB-9F44-963F-A86C7ECE9EE9}"/>
                    </a:ext>
                  </a:extLst>
                </p:cNvPr>
                <p:cNvCxnSpPr/>
                <p:nvPr/>
              </p:nvCxnSpPr>
              <p:spPr>
                <a:xfrm>
                  <a:off x="3517900" y="4038600"/>
                  <a:ext cx="0" cy="49673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390EF14B-E615-8641-8AA7-CFC2CDCB463A}"/>
                    </a:ext>
                  </a:extLst>
                </p:cNvPr>
                <p:cNvCxnSpPr/>
                <p:nvPr/>
              </p:nvCxnSpPr>
              <p:spPr>
                <a:xfrm>
                  <a:off x="3517900" y="4077730"/>
                  <a:ext cx="977900" cy="41807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prstDash val="sysDot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E5A7CA-1C1D-8D42-8B25-4532F9D7C1C2}"/>
                  </a:ext>
                </a:extLst>
              </p:cNvPr>
              <p:cNvSpPr/>
              <p:nvPr/>
            </p:nvSpPr>
            <p:spPr>
              <a:xfrm>
                <a:off x="3552343" y="3591817"/>
                <a:ext cx="1140056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Amazon Ember" charset="0"/>
                    <a:ea typeface="Amazon Ember" charset="0"/>
                    <a:cs typeface="Amazon Ember" charset="0"/>
                  </a:rPr>
                  <a:t>Multi-AZ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37A1512-AA90-A045-987F-291600250239}"/>
                </a:ext>
              </a:extLst>
            </p:cNvPr>
            <p:cNvSpPr txBox="1"/>
            <p:nvPr/>
          </p:nvSpPr>
          <p:spPr>
            <a:xfrm>
              <a:off x="6371397" y="1917787"/>
              <a:ext cx="98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availability zone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75E9EFF-9258-A744-AC9F-C26404D6BADC}"/>
                </a:ext>
              </a:extLst>
            </p:cNvPr>
            <p:cNvSpPr txBox="1"/>
            <p:nvPr/>
          </p:nvSpPr>
          <p:spPr>
            <a:xfrm>
              <a:off x="7554980" y="1885950"/>
              <a:ext cx="9825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Amazon Ember" charset="0"/>
                  <a:ea typeface="Amazon Ember" charset="0"/>
                  <a:cs typeface="Amazon Ember" charset="0"/>
                </a:rPr>
                <a:t>availability zone</a:t>
              </a:r>
            </a:p>
          </p:txBody>
        </p:sp>
      </p:grpSp>
      <p:pic>
        <p:nvPicPr>
          <p:cNvPr id="50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BE9C01ED-0A40-A949-81F5-F21DC1993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945" y="2301270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87DBA515-B86D-E44A-BD50-F6BF28B46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683" y="2321457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9CD1FE43-034D-8A41-A6DB-712AB8D81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39" y="2011844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A8418C96-A7B9-004A-9D6B-3A93EC2D5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854" y="1714500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pearsond\AppData\Local\Microsoft\Windows\Temporary Internet Files\Content.IE5\KN7VU8I4\MC900441310[1].png">
            <a:extLst>
              <a:ext uri="{FF2B5EF4-FFF2-40B4-BE49-F238E27FC236}">
                <a16:creationId xmlns:a16="http://schemas.microsoft.com/office/drawing/2014/main" id="{9705533B-875A-6B45-8C10-2ABBC4163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639" y="1453526"/>
            <a:ext cx="423144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919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8768DD-9344-3245-BD81-847C92939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/>
          <a:p>
            <a:r>
              <a:rPr lang="en-US" dirty="0"/>
              <a:t>Amazon RDS -- Aurora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1B905C-3276-F245-B9E2-8E2D37C7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789" y="761238"/>
            <a:ext cx="8601648" cy="388164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Amazon Aurora is a MySQL-compatible relational database engine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Built from the ground up to leverage AWS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Speed and availability of high-end commercial databases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Simplicity and cost-effectiveness of open source databases</a:t>
            </a:r>
          </a:p>
          <a:p>
            <a:pPr marL="457200" lvl="1" indent="0">
              <a:buNone/>
            </a:pPr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Retains compatibility with MySQL 5.6</a:t>
            </a:r>
          </a:p>
          <a:p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Up to 5x better performance than MySQL</a:t>
            </a:r>
          </a:p>
          <a:p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At a price point 1/10 of a commercial database</a:t>
            </a:r>
          </a:p>
          <a:p>
            <a:pPr marL="342900" lvl="1" indent="-342900">
              <a:buFont typeface="Arial"/>
              <a:buChar char="•"/>
            </a:pPr>
            <a:endParaRPr lang="en-US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Data is transparently replicated 6 ways among 3 Availability Zones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Encryption at rest and in transit</a:t>
            </a:r>
          </a:p>
          <a:p>
            <a:pPr marL="342900" lvl="1" indent="-342900">
              <a:buFont typeface="Arial"/>
              <a:buChar char="•"/>
            </a:pPr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pPr marL="342900" lvl="1" indent="-342900">
              <a:buFont typeface="Arial"/>
              <a:buChar char="•"/>
            </a:pPr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Add up to 15 Replicas </a:t>
            </a:r>
          </a:p>
          <a:p>
            <a:endParaRPr lang="en-US" sz="16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600" dirty="0">
                <a:latin typeface="Amazon Ember Cd RC" charset="0"/>
                <a:ea typeface="Amazon Ember Cd RC" charset="0"/>
                <a:cs typeface="Amazon Ember Cd RC" charset="0"/>
              </a:rPr>
              <a:t>Compatibility with PostgreSQL</a:t>
            </a:r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604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28">
            <a:extLst>
              <a:ext uri="{FF2B5EF4-FFF2-40B4-BE49-F238E27FC236}">
                <a16:creationId xmlns:a16="http://schemas.microsoft.com/office/drawing/2014/main" id="{8C09CE5A-480C-F442-BF21-BF406C1A594A}"/>
              </a:ext>
            </a:extLst>
          </p:cNvPr>
          <p:cNvSpPr/>
          <p:nvPr/>
        </p:nvSpPr>
        <p:spPr>
          <a:xfrm rot="5400000">
            <a:off x="2399103" y="2362923"/>
            <a:ext cx="2546035" cy="1197008"/>
          </a:xfrm>
          <a:prstGeom prst="round2SameRect">
            <a:avLst>
              <a:gd name="adj1" fmla="val 1287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338F6-B83D-5844-9C40-9A5A3401B7C5}"/>
              </a:ext>
            </a:extLst>
          </p:cNvPr>
          <p:cNvSpPr/>
          <p:nvPr/>
        </p:nvSpPr>
        <p:spPr>
          <a:xfrm>
            <a:off x="1525133" y="1688409"/>
            <a:ext cx="1565126" cy="2546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Rectangle: Top Corners Rounded 30">
            <a:extLst>
              <a:ext uri="{FF2B5EF4-FFF2-40B4-BE49-F238E27FC236}">
                <a16:creationId xmlns:a16="http://schemas.microsoft.com/office/drawing/2014/main" id="{25455BC0-54AA-BE4B-940B-771ED0C15CA1}"/>
              </a:ext>
            </a:extLst>
          </p:cNvPr>
          <p:cNvSpPr/>
          <p:nvPr/>
        </p:nvSpPr>
        <p:spPr>
          <a:xfrm rot="16200000">
            <a:off x="-339625" y="2362921"/>
            <a:ext cx="2546035" cy="1197008"/>
          </a:xfrm>
          <a:prstGeom prst="round2SameRect">
            <a:avLst>
              <a:gd name="adj1" fmla="val 9833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186C1C-4587-774F-8D16-A66456FE9BB0}"/>
              </a:ext>
            </a:extLst>
          </p:cNvPr>
          <p:cNvSpPr txBox="1">
            <a:spLocks/>
          </p:cNvSpPr>
          <p:nvPr/>
        </p:nvSpPr>
        <p:spPr>
          <a:xfrm>
            <a:off x="4368800" y="1468438"/>
            <a:ext cx="4670797" cy="3232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Zero application downtime from ANY instance failure</a:t>
            </a:r>
          </a:p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Zero application downtime from ANY AZ failure</a:t>
            </a:r>
          </a:p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Faster write performance and higher scale</a:t>
            </a:r>
          </a:p>
          <a:p>
            <a:endParaRPr lang="en-US" sz="16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r>
              <a:rPr lang="en-US" sz="1600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Sign up for single-region multi-master preview today; multi-region multi-master </a:t>
            </a:r>
            <a:r>
              <a:rPr lang="en-US" sz="1600" b="1" dirty="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coming in 2019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E71E9A28-E70E-4F40-8798-FA0AC23EBA2C}"/>
              </a:ext>
            </a:extLst>
          </p:cNvPr>
          <p:cNvSpPr txBox="1">
            <a:spLocks/>
          </p:cNvSpPr>
          <p:nvPr/>
        </p:nvSpPr>
        <p:spPr>
          <a:xfrm>
            <a:off x="595129" y="267643"/>
            <a:ext cx="8314785" cy="77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>
              <a:defRPr/>
            </a:pPr>
            <a:r>
              <a:rPr lang="en-US" sz="2300" b="1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Aurora Multi-Master </a:t>
            </a:r>
          </a:p>
          <a:p>
            <a:pPr>
              <a:defRPr/>
            </a:pPr>
            <a:r>
              <a:rPr lang="en-US" sz="1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First relational DB service with scale-out reads and writes, </a:t>
            </a:r>
            <a:br>
              <a:rPr lang="en-US" sz="1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17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across multiple datacenters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F65059-E12C-ED41-8CA6-7236E1891040}"/>
              </a:ext>
            </a:extLst>
          </p:cNvPr>
          <p:cNvCxnSpPr>
            <a:cxnSpLocks/>
          </p:cNvCxnSpPr>
          <p:nvPr/>
        </p:nvCxnSpPr>
        <p:spPr>
          <a:xfrm flipH="1">
            <a:off x="915310" y="3103750"/>
            <a:ext cx="1" cy="25148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04311C-4790-3A40-8723-5ACF93D21A03}"/>
              </a:ext>
            </a:extLst>
          </p:cNvPr>
          <p:cNvSpPr txBox="1"/>
          <p:nvPr/>
        </p:nvSpPr>
        <p:spPr>
          <a:xfrm>
            <a:off x="494554" y="3774956"/>
            <a:ext cx="871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4FEB64-311D-F24A-A3F1-F1180F3C94F2}"/>
              </a:ext>
            </a:extLst>
          </p:cNvPr>
          <p:cNvCxnSpPr>
            <a:cxnSpLocks/>
          </p:cNvCxnSpPr>
          <p:nvPr/>
        </p:nvCxnSpPr>
        <p:spPr>
          <a:xfrm>
            <a:off x="2284974" y="2163234"/>
            <a:ext cx="0" cy="412750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622DC-1485-4842-85E0-360652B2E2A8}"/>
              </a:ext>
            </a:extLst>
          </p:cNvPr>
          <p:cNvCxnSpPr>
            <a:cxnSpLocks/>
          </p:cNvCxnSpPr>
          <p:nvPr/>
        </p:nvCxnSpPr>
        <p:spPr>
          <a:xfrm flipH="1">
            <a:off x="2284974" y="3103750"/>
            <a:ext cx="1" cy="25148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CF7E44-DB59-7041-9BD9-95FC2B9DCBA0}"/>
              </a:ext>
            </a:extLst>
          </p:cNvPr>
          <p:cNvCxnSpPr>
            <a:cxnSpLocks/>
          </p:cNvCxnSpPr>
          <p:nvPr/>
        </p:nvCxnSpPr>
        <p:spPr>
          <a:xfrm flipH="1">
            <a:off x="3639643" y="3103750"/>
            <a:ext cx="1" cy="251489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EF7304A-75D3-2D4B-BF48-FB764B4D4AC0}"/>
              </a:ext>
            </a:extLst>
          </p:cNvPr>
          <p:cNvSpPr txBox="1"/>
          <p:nvPr/>
        </p:nvSpPr>
        <p:spPr>
          <a:xfrm>
            <a:off x="516386" y="1338298"/>
            <a:ext cx="3699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Scale out both reads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and writes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D67600-C46E-D74D-A264-1600675F33E2}"/>
              </a:ext>
            </a:extLst>
          </p:cNvPr>
          <p:cNvSpPr txBox="1"/>
          <p:nvPr/>
        </p:nvSpPr>
        <p:spPr>
          <a:xfrm>
            <a:off x="1860422" y="3774956"/>
            <a:ext cx="87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B60A3F-06BC-184B-955E-54279B690008}"/>
              </a:ext>
            </a:extLst>
          </p:cNvPr>
          <p:cNvSpPr txBox="1"/>
          <p:nvPr/>
        </p:nvSpPr>
        <p:spPr>
          <a:xfrm>
            <a:off x="3215123" y="3774956"/>
            <a:ext cx="87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Availability Zone 3</a:t>
            </a:r>
          </a:p>
        </p:txBody>
      </p:sp>
      <p:sp>
        <p:nvSpPr>
          <p:cNvPr id="17" name="Rectangle: Rounded Corners 46">
            <a:extLst>
              <a:ext uri="{FF2B5EF4-FFF2-40B4-BE49-F238E27FC236}">
                <a16:creationId xmlns:a16="http://schemas.microsoft.com/office/drawing/2014/main" id="{A5C2F3B2-3049-DA48-8B0C-DDCEA1595BE7}"/>
              </a:ext>
            </a:extLst>
          </p:cNvPr>
          <p:cNvSpPr/>
          <p:nvPr/>
        </p:nvSpPr>
        <p:spPr>
          <a:xfrm>
            <a:off x="1661694" y="1854801"/>
            <a:ext cx="1288701" cy="262876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6942">
                      <a:srgbClr val="FF9600"/>
                    </a:gs>
                    <a:gs pos="32000">
                      <a:srgbClr val="FF9600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16942">
                    <a:srgbClr val="FF9600"/>
                  </a:gs>
                  <a:gs pos="32000">
                    <a:srgbClr val="FF9600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Rectangle: Rounded Corners 49">
            <a:extLst>
              <a:ext uri="{FF2B5EF4-FFF2-40B4-BE49-F238E27FC236}">
                <a16:creationId xmlns:a16="http://schemas.microsoft.com/office/drawing/2014/main" id="{1D671753-ED3B-2A4C-9007-66417DA5AC92}"/>
              </a:ext>
            </a:extLst>
          </p:cNvPr>
          <p:cNvSpPr/>
          <p:nvPr/>
        </p:nvSpPr>
        <p:spPr>
          <a:xfrm>
            <a:off x="454523" y="2615345"/>
            <a:ext cx="960506" cy="428491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Read/Write Master 1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34FC64-E9B7-1A40-BD5D-5FC598826A5E}"/>
              </a:ext>
            </a:extLst>
          </p:cNvPr>
          <p:cNvCxnSpPr>
            <a:cxnSpLocks/>
          </p:cNvCxnSpPr>
          <p:nvPr/>
        </p:nvCxnSpPr>
        <p:spPr>
          <a:xfrm>
            <a:off x="2934956" y="2176984"/>
            <a:ext cx="248218" cy="394049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6CD232-375A-E641-93CC-F6393B2B6BE1}"/>
              </a:ext>
            </a:extLst>
          </p:cNvPr>
          <p:cNvSpPr txBox="1"/>
          <p:nvPr/>
        </p:nvSpPr>
        <p:spPr>
          <a:xfrm>
            <a:off x="485564" y="3415154"/>
            <a:ext cx="3699576" cy="27699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200">
                <a:gradFill>
                  <a:gsLst>
                    <a:gs pos="16942">
                      <a:schemeClr val="accent1"/>
                    </a:gs>
                    <a:gs pos="32000">
                      <a:schemeClr val="accent1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5124">
                      <a:srgbClr val="69E319">
                        <a:lumMod val="75000"/>
                      </a:srgbClr>
                    </a:gs>
                    <a:gs pos="28000">
                      <a:srgbClr val="69E319">
                        <a:lumMod val="7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 distributed storage volume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51022-DBE1-1841-B3C9-D1CDDF3AC698}"/>
              </a:ext>
            </a:extLst>
          </p:cNvPr>
          <p:cNvCxnSpPr>
            <a:cxnSpLocks/>
          </p:cNvCxnSpPr>
          <p:nvPr/>
        </p:nvCxnSpPr>
        <p:spPr>
          <a:xfrm flipH="1">
            <a:off x="1376596" y="2182419"/>
            <a:ext cx="248218" cy="394049"/>
          </a:xfrm>
          <a:prstGeom prst="straightConnector1">
            <a:avLst/>
          </a:prstGeom>
          <a:ln w="12700"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56">
            <a:extLst>
              <a:ext uri="{FF2B5EF4-FFF2-40B4-BE49-F238E27FC236}">
                <a16:creationId xmlns:a16="http://schemas.microsoft.com/office/drawing/2014/main" id="{70097D74-7AA9-3A41-BC96-97F715C6AADE}"/>
              </a:ext>
            </a:extLst>
          </p:cNvPr>
          <p:cNvSpPr/>
          <p:nvPr/>
        </p:nvSpPr>
        <p:spPr>
          <a:xfrm>
            <a:off x="1818558" y="2610112"/>
            <a:ext cx="960506" cy="428491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Read/Write Master 2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Rectangle: Rounded Corners 57">
            <a:extLst>
              <a:ext uri="{FF2B5EF4-FFF2-40B4-BE49-F238E27FC236}">
                <a16:creationId xmlns:a16="http://schemas.microsoft.com/office/drawing/2014/main" id="{9153EABF-A82A-CD42-B823-D214A7E37378}"/>
              </a:ext>
            </a:extLst>
          </p:cNvPr>
          <p:cNvSpPr/>
          <p:nvPr/>
        </p:nvSpPr>
        <p:spPr>
          <a:xfrm>
            <a:off x="3192453" y="2605161"/>
            <a:ext cx="960506" cy="428491"/>
          </a:xfrm>
          <a:prstGeom prst="roundRect">
            <a:avLst>
              <a:gd name="adj" fmla="val 14741"/>
            </a:avLst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Read/Write Master 3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31BAE-443E-FC48-8162-97C5C8DB8280}"/>
              </a:ext>
            </a:extLst>
          </p:cNvPr>
          <p:cNvCxnSpPr>
            <a:cxnSpLocks/>
          </p:cNvCxnSpPr>
          <p:nvPr/>
        </p:nvCxnSpPr>
        <p:spPr>
          <a:xfrm>
            <a:off x="4340783" y="2210004"/>
            <a:ext cx="463204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0BFF76A-65DE-324F-A63C-6EF81BA9C41E}"/>
              </a:ext>
            </a:extLst>
          </p:cNvPr>
          <p:cNvCxnSpPr>
            <a:cxnSpLocks/>
          </p:cNvCxnSpPr>
          <p:nvPr/>
        </p:nvCxnSpPr>
        <p:spPr>
          <a:xfrm>
            <a:off x="4339091" y="2801849"/>
            <a:ext cx="463204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7F1617-04A2-AE46-87B0-C095C0F74863}"/>
              </a:ext>
            </a:extLst>
          </p:cNvPr>
          <p:cNvCxnSpPr>
            <a:cxnSpLocks/>
          </p:cNvCxnSpPr>
          <p:nvPr/>
        </p:nvCxnSpPr>
        <p:spPr>
          <a:xfrm>
            <a:off x="4339091" y="3340631"/>
            <a:ext cx="463204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E2BD140-B49F-8442-A939-C1C9149196A1}"/>
              </a:ext>
            </a:extLst>
          </p:cNvPr>
          <p:cNvSpPr/>
          <p:nvPr/>
        </p:nvSpPr>
        <p:spPr>
          <a:xfrm rot="19866168">
            <a:off x="3969640" y="226995"/>
            <a:ext cx="14984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spc="300" dirty="0">
                <a:solidFill>
                  <a:srgbClr val="C00000"/>
                </a:solidFill>
                <a:latin typeface="Amazon Ember Light" charset="0"/>
                <a:ea typeface="Amazon Ember Light" charset="0"/>
                <a:cs typeface="Amazon Ember Light" charset="0"/>
              </a:rPr>
              <a:t>(Preview)</a:t>
            </a:r>
          </a:p>
        </p:txBody>
      </p:sp>
    </p:spTree>
    <p:extLst>
      <p:ext uri="{BB962C8B-B14F-4D97-AF65-F5344CB8AC3E}">
        <p14:creationId xmlns:p14="http://schemas.microsoft.com/office/powerpoint/2010/main" val="3250470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A21D63A-0F91-0046-8413-C56EECA353F4}"/>
              </a:ext>
            </a:extLst>
          </p:cNvPr>
          <p:cNvSpPr/>
          <p:nvPr/>
        </p:nvSpPr>
        <p:spPr>
          <a:xfrm>
            <a:off x="560044" y="1290152"/>
            <a:ext cx="3761141" cy="3158756"/>
          </a:xfrm>
          <a:prstGeom prst="roundRect">
            <a:avLst>
              <a:gd name="adj" fmla="val 4222"/>
            </a:avLst>
          </a:prstGeom>
          <a:solidFill>
            <a:srgbClr val="F2F2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E34F126-359A-B84A-B2B5-9DC3D656CB82}"/>
              </a:ext>
            </a:extLst>
          </p:cNvPr>
          <p:cNvSpPr txBox="1">
            <a:spLocks/>
          </p:cNvSpPr>
          <p:nvPr/>
        </p:nvSpPr>
        <p:spPr>
          <a:xfrm>
            <a:off x="4486275" y="1806575"/>
            <a:ext cx="4657725" cy="700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800"/>
              </a:spcAft>
            </a:pPr>
            <a:r>
              <a:rPr lang="en-US" sz="170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sym typeface="Helvetica Neue"/>
              </a:rPr>
              <a:t>Starts up on demand, shuts down when not in use</a:t>
            </a:r>
            <a:endParaRPr lang="en-US" sz="170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>
              <a:spcAft>
                <a:spcPts val="1800"/>
              </a:spcAft>
            </a:pPr>
            <a:r>
              <a:rPr lang="en-US" sz="170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sym typeface="Helvetica Neue"/>
              </a:rPr>
              <a:t>Automatically scales with no instances to manage</a:t>
            </a:r>
          </a:p>
          <a:p>
            <a:pPr>
              <a:spcAft>
                <a:spcPts val="1800"/>
              </a:spcAft>
            </a:pPr>
            <a:r>
              <a:rPr lang="en-US" sz="1700"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  <a:sym typeface="Helvetica Neue"/>
              </a:rPr>
              <a:t>Pay per second for the database capacity you use</a:t>
            </a:r>
            <a:endParaRPr lang="en-US" sz="1700" dirty="0"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  <a:sym typeface="Helvetica Neue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CB8D07-B7EF-EA4E-913A-9F0C8E068230}"/>
              </a:ext>
            </a:extLst>
          </p:cNvPr>
          <p:cNvSpPr txBox="1">
            <a:spLocks/>
          </p:cNvSpPr>
          <p:nvPr/>
        </p:nvSpPr>
        <p:spPr>
          <a:xfrm>
            <a:off x="452563" y="254684"/>
            <a:ext cx="8449056" cy="7701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 spc="300">
                <a:solidFill>
                  <a:schemeClr val="tx1">
                    <a:lumMod val="95000"/>
                  </a:schemeClr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Light" charset="0"/>
                <a:ea typeface="Amazon Ember Light" charset="0"/>
                <a:cs typeface="Amazon Ember Light" charset="0"/>
              </a:rPr>
              <a:t>Aurora</a:t>
            </a: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mazon Ember Light" charset="0"/>
                <a:ea typeface="Amazon Ember Light" charset="0"/>
                <a:cs typeface="Amazon Ember Light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Serverless</a:t>
            </a:r>
          </a:p>
          <a:p>
            <a:pPr lvl="0">
              <a:defRPr/>
            </a:pPr>
            <a:r>
              <a:rPr lang="en-US" sz="1700" dirty="0">
                <a:solidFill>
                  <a:schemeClr val="bg1"/>
                </a:solidFill>
                <a:latin typeface="Amazon Ember Cd Light" charset="0"/>
                <a:ea typeface="Amazon Ember Cd Light" charset="0"/>
                <a:cs typeface="Amazon Ember Cd Light" charset="0"/>
              </a:rPr>
              <a:t>On-demand, auto-scaling database for applications with variable workloads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025DECB-A715-1647-BE10-20E91E407E41}"/>
              </a:ext>
            </a:extLst>
          </p:cNvPr>
          <p:cNvCxnSpPr>
            <a:cxnSpLocks/>
          </p:cNvCxnSpPr>
          <p:nvPr/>
        </p:nvCxnSpPr>
        <p:spPr>
          <a:xfrm flipV="1">
            <a:off x="4485791" y="2797701"/>
            <a:ext cx="438912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90F860D8-D4C2-7F4B-B32F-90EC202FDD08}"/>
              </a:ext>
            </a:extLst>
          </p:cNvPr>
          <p:cNvSpPr/>
          <p:nvPr/>
        </p:nvSpPr>
        <p:spPr>
          <a:xfrm>
            <a:off x="2769285" y="2510303"/>
            <a:ext cx="1551900" cy="1543393"/>
          </a:xfrm>
          <a:prstGeom prst="cloud">
            <a:avLst/>
          </a:prstGeom>
          <a:solidFill>
            <a:schemeClr val="bg1"/>
          </a:solidFill>
          <a:ln w="15875">
            <a:solidFill>
              <a:srgbClr val="00B9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A0A7DD-6C86-2C4B-BAFE-C73A8A1852DD}"/>
              </a:ext>
            </a:extLst>
          </p:cNvPr>
          <p:cNvSpPr txBox="1"/>
          <p:nvPr/>
        </p:nvSpPr>
        <p:spPr>
          <a:xfrm>
            <a:off x="3026507" y="2702623"/>
            <a:ext cx="11591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pPr algn="ctr"/>
            <a:r>
              <a:rPr lang="en-US" dirty="0"/>
              <a:t>Warm Capacity</a:t>
            </a:r>
          </a:p>
          <a:p>
            <a:pPr algn="ctr"/>
            <a:r>
              <a:rPr lang="en-US" dirty="0"/>
              <a:t>Pool</a:t>
            </a:r>
          </a:p>
        </p:txBody>
      </p:sp>
      <p:sp>
        <p:nvSpPr>
          <p:cNvPr id="10" name="Rectangle: Rounded Corners 2">
            <a:extLst>
              <a:ext uri="{FF2B5EF4-FFF2-40B4-BE49-F238E27FC236}">
                <a16:creationId xmlns:a16="http://schemas.microsoft.com/office/drawing/2014/main" id="{AA727D94-3BF5-0448-BA93-73936025CA59}"/>
              </a:ext>
            </a:extLst>
          </p:cNvPr>
          <p:cNvSpPr/>
          <p:nvPr/>
        </p:nvSpPr>
        <p:spPr>
          <a:xfrm>
            <a:off x="3383500" y="3130693"/>
            <a:ext cx="319172" cy="27286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AE153A-61F7-B34B-BC79-7254A97E2134}"/>
              </a:ext>
            </a:extLst>
          </p:cNvPr>
          <p:cNvCxnSpPr>
            <a:cxnSpLocks/>
          </p:cNvCxnSpPr>
          <p:nvPr/>
        </p:nvCxnSpPr>
        <p:spPr>
          <a:xfrm flipV="1">
            <a:off x="4485790" y="2298692"/>
            <a:ext cx="438912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AAB1A7-BCD1-0049-8B46-D1883811E13A}"/>
              </a:ext>
            </a:extLst>
          </p:cNvPr>
          <p:cNvSpPr/>
          <p:nvPr/>
        </p:nvSpPr>
        <p:spPr>
          <a:xfrm>
            <a:off x="687540" y="1469369"/>
            <a:ext cx="1895402" cy="317085"/>
          </a:xfrm>
          <a:prstGeom prst="roundRect">
            <a:avLst/>
          </a:prstGeom>
          <a:ln w="15875">
            <a:solidFill>
              <a:srgbClr val="FF980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9804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2105D22-989E-C44E-BB6E-58271481BB10}"/>
              </a:ext>
            </a:extLst>
          </p:cNvPr>
          <p:cNvSpPr/>
          <p:nvPr/>
        </p:nvSpPr>
        <p:spPr>
          <a:xfrm>
            <a:off x="706009" y="1979374"/>
            <a:ext cx="1895402" cy="329099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Database Endpoint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0917AB1-F534-3048-8F09-3613BA9BD015}"/>
              </a:ext>
            </a:extLst>
          </p:cNvPr>
          <p:cNvSpPr/>
          <p:nvPr/>
        </p:nvSpPr>
        <p:spPr>
          <a:xfrm>
            <a:off x="687540" y="2501393"/>
            <a:ext cx="1895402" cy="1359383"/>
          </a:xfrm>
          <a:prstGeom prst="roundRect">
            <a:avLst>
              <a:gd name="adj" fmla="val 9405"/>
            </a:avLst>
          </a:prstGeom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B95A13-5689-C442-8449-22649DF26C77}"/>
              </a:ext>
            </a:extLst>
          </p:cNvPr>
          <p:cNvSpPr/>
          <p:nvPr/>
        </p:nvSpPr>
        <p:spPr>
          <a:xfrm>
            <a:off x="666312" y="2575318"/>
            <a:ext cx="201788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gradFill>
                  <a:gsLst>
                    <a:gs pos="25207">
                      <a:srgbClr val="474746"/>
                    </a:gs>
                    <a:gs pos="16942">
                      <a:srgbClr val="474746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Scalable Database Capacity (Compute + Memory)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B226ED-4B11-7C41-B0A0-F59F8F15965C}"/>
              </a:ext>
            </a:extLst>
          </p:cNvPr>
          <p:cNvSpPr/>
          <p:nvPr/>
        </p:nvSpPr>
        <p:spPr>
          <a:xfrm>
            <a:off x="2011860" y="3268668"/>
            <a:ext cx="438942" cy="443666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20712E9-6597-2D4E-8E44-AA9BCE383984}"/>
              </a:ext>
            </a:extLst>
          </p:cNvPr>
          <p:cNvSpPr/>
          <p:nvPr/>
        </p:nvSpPr>
        <p:spPr>
          <a:xfrm>
            <a:off x="1125537" y="3423200"/>
            <a:ext cx="288018" cy="275013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2227F2-A846-6249-A441-1DE8A2A83E01}"/>
              </a:ext>
            </a:extLst>
          </p:cNvPr>
          <p:cNvCxnSpPr/>
          <p:nvPr/>
        </p:nvCxnSpPr>
        <p:spPr>
          <a:xfrm flipH="1" flipV="1">
            <a:off x="794232" y="3783876"/>
            <a:ext cx="1727014" cy="2680"/>
          </a:xfrm>
          <a:prstGeom prst="straightConnector1">
            <a:avLst/>
          </a:prstGeom>
          <a:ln w="158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31AFD6D-1D43-4349-8EFA-8EF7EE9C68CD}"/>
              </a:ext>
            </a:extLst>
          </p:cNvPr>
          <p:cNvSpPr/>
          <p:nvPr/>
        </p:nvSpPr>
        <p:spPr>
          <a:xfrm>
            <a:off x="853819" y="3486476"/>
            <a:ext cx="164188" cy="201683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7CEE77C-07E2-F84E-9275-BCD07B06E840}"/>
              </a:ext>
            </a:extLst>
          </p:cNvPr>
          <p:cNvSpPr/>
          <p:nvPr/>
        </p:nvSpPr>
        <p:spPr>
          <a:xfrm>
            <a:off x="1551729" y="3348398"/>
            <a:ext cx="326288" cy="349814"/>
          </a:xfrm>
          <a:prstGeom prst="roundRect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6CD566-A049-D544-9667-DBF8263B0D58}"/>
              </a:ext>
            </a:extLst>
          </p:cNvPr>
          <p:cNvSpPr txBox="1"/>
          <p:nvPr/>
        </p:nvSpPr>
        <p:spPr>
          <a:xfrm>
            <a:off x="687540" y="4053697"/>
            <a:ext cx="1898133" cy="276999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en-US"/>
            </a:defPPr>
            <a:lvl1pPr algn="ctr">
              <a:defRPr sz="1200">
                <a:gradFill>
                  <a:gsLst>
                    <a:gs pos="16942">
                      <a:schemeClr val="accent1"/>
                    </a:gs>
                    <a:gs pos="32000">
                      <a:schemeClr val="accent1"/>
                    </a:gs>
                  </a:gsLst>
                  <a:lin ang="5400000" scaled="1"/>
                </a:gra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35124">
                      <a:srgbClr val="69E319">
                        <a:lumMod val="75000"/>
                      </a:srgbClr>
                    </a:gs>
                    <a:gs pos="28000">
                      <a:srgbClr val="69E319">
                        <a:lumMod val="75000"/>
                      </a:srgbClr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Shared Distributed Storage</a:t>
            </a:r>
          </a:p>
        </p:txBody>
      </p:sp>
      <p:sp>
        <p:nvSpPr>
          <p:cNvPr id="22" name="Rectangle: Rounded Corners 2">
            <a:extLst>
              <a:ext uri="{FF2B5EF4-FFF2-40B4-BE49-F238E27FC236}">
                <a16:creationId xmlns:a16="http://schemas.microsoft.com/office/drawing/2014/main" id="{2698FBE6-1579-9245-A5A8-7DDDC0586408}"/>
              </a:ext>
            </a:extLst>
          </p:cNvPr>
          <p:cNvSpPr/>
          <p:nvPr/>
        </p:nvSpPr>
        <p:spPr>
          <a:xfrm>
            <a:off x="2989313" y="3136493"/>
            <a:ext cx="332257" cy="575841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3162128D-9148-834E-8A38-E34CE2733E4A}"/>
              </a:ext>
            </a:extLst>
          </p:cNvPr>
          <p:cNvSpPr/>
          <p:nvPr/>
        </p:nvSpPr>
        <p:spPr>
          <a:xfrm>
            <a:off x="3391600" y="3439471"/>
            <a:ext cx="319172" cy="272863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Rectangle: Rounded Corners 2">
            <a:extLst>
              <a:ext uri="{FF2B5EF4-FFF2-40B4-BE49-F238E27FC236}">
                <a16:creationId xmlns:a16="http://schemas.microsoft.com/office/drawing/2014/main" id="{1F5139BE-2F75-6D4E-B7F1-5D0373583E97}"/>
              </a:ext>
            </a:extLst>
          </p:cNvPr>
          <p:cNvSpPr/>
          <p:nvPr/>
        </p:nvSpPr>
        <p:spPr>
          <a:xfrm>
            <a:off x="3774955" y="3128754"/>
            <a:ext cx="319172" cy="15054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5" name="Rectangle: Rounded Corners 2">
            <a:extLst>
              <a:ext uri="{FF2B5EF4-FFF2-40B4-BE49-F238E27FC236}">
                <a16:creationId xmlns:a16="http://schemas.microsoft.com/office/drawing/2014/main" id="{3FA0DB2A-4072-564B-AC82-8055F3AB9C71}"/>
              </a:ext>
            </a:extLst>
          </p:cNvPr>
          <p:cNvSpPr/>
          <p:nvPr/>
        </p:nvSpPr>
        <p:spPr>
          <a:xfrm>
            <a:off x="3775525" y="3333370"/>
            <a:ext cx="319172" cy="15054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6" name="Rectangle: Rounded Corners 2">
            <a:extLst>
              <a:ext uri="{FF2B5EF4-FFF2-40B4-BE49-F238E27FC236}">
                <a16:creationId xmlns:a16="http://schemas.microsoft.com/office/drawing/2014/main" id="{F82922B8-279D-B348-A056-036130A448E4}"/>
              </a:ext>
            </a:extLst>
          </p:cNvPr>
          <p:cNvSpPr/>
          <p:nvPr/>
        </p:nvSpPr>
        <p:spPr>
          <a:xfrm>
            <a:off x="3789749" y="3548619"/>
            <a:ext cx="319172" cy="150547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900" dirty="0">
              <a:gradFill>
                <a:gsLst>
                  <a:gs pos="25207">
                    <a:srgbClr val="474746"/>
                  </a:gs>
                  <a:gs pos="16942">
                    <a:srgbClr val="474746"/>
                  </a:gs>
                </a:gsLst>
                <a:lin ang="5400000" scaled="1"/>
              </a:gra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9F058E-5C86-D54D-98DC-25C457DEA4DE}"/>
              </a:ext>
            </a:extLst>
          </p:cNvPr>
          <p:cNvCxnSpPr/>
          <p:nvPr/>
        </p:nvCxnSpPr>
        <p:spPr>
          <a:xfrm>
            <a:off x="1635241" y="1786454"/>
            <a:ext cx="0" cy="18288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0C99B5-033C-3F45-B458-82333F0EEE8B}"/>
              </a:ext>
            </a:extLst>
          </p:cNvPr>
          <p:cNvCxnSpPr/>
          <p:nvPr/>
        </p:nvCxnSpPr>
        <p:spPr>
          <a:xfrm>
            <a:off x="1635241" y="2308473"/>
            <a:ext cx="0" cy="18288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E55B2D2-B8E1-D042-9719-06852D3E1DB9}"/>
              </a:ext>
            </a:extLst>
          </p:cNvPr>
          <p:cNvCxnSpPr/>
          <p:nvPr/>
        </p:nvCxnSpPr>
        <p:spPr>
          <a:xfrm>
            <a:off x="1675256" y="3870816"/>
            <a:ext cx="0" cy="182880"/>
          </a:xfrm>
          <a:prstGeom prst="straightConnector1">
            <a:avLst/>
          </a:prstGeom>
          <a:ln w="3175">
            <a:solidFill>
              <a:schemeClr val="accent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628BDBF-2C9D-D844-B2A7-8B88B4F345D2}"/>
              </a:ext>
            </a:extLst>
          </p:cNvPr>
          <p:cNvCxnSpPr>
            <a:stCxn id="8" idx="2"/>
            <a:endCxn id="14" idx="3"/>
          </p:cNvCxnSpPr>
          <p:nvPr/>
        </p:nvCxnSpPr>
        <p:spPr>
          <a:xfrm flipH="1" flipV="1">
            <a:off x="2582942" y="3181085"/>
            <a:ext cx="191157" cy="10091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645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61A2F6-9132-7340-956E-CD4B2AB297CD}"/>
              </a:ext>
            </a:extLst>
          </p:cNvPr>
          <p:cNvSpPr txBox="1">
            <a:spLocks/>
          </p:cNvSpPr>
          <p:nvPr/>
        </p:nvSpPr>
        <p:spPr>
          <a:xfrm>
            <a:off x="3412785" y="914337"/>
            <a:ext cx="5305913" cy="3323987"/>
          </a:xfrm>
          <a:prstGeom prst="rect">
            <a:avLst/>
          </a:prstGeom>
        </p:spPr>
        <p:txBody>
          <a:bodyPr wrap="square" anchor="ctr">
            <a:sp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1"/>
                </a:solidFill>
                <a:latin typeface="Cantarell" pitchFamily="2" charset="0"/>
                <a:ea typeface="ＭＳ Ｐゴシック" charset="0"/>
                <a:cs typeface="Arial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Petabyte scale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Massively parallel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Columnar Store</a:t>
            </a:r>
            <a:b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Relational data warehouse</a:t>
            </a:r>
            <a:b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</a:br>
            <a:r>
              <a:rPr lang="en-US" sz="2800" b="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Fully managed = no admin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733C53-6FBC-FD43-9FAB-DA771A546221}"/>
              </a:ext>
            </a:extLst>
          </p:cNvPr>
          <p:cNvGrpSpPr/>
          <p:nvPr/>
        </p:nvGrpSpPr>
        <p:grpSpPr>
          <a:xfrm>
            <a:off x="5892734" y="506226"/>
            <a:ext cx="2632142" cy="907807"/>
            <a:chOff x="5035464" y="1932374"/>
            <a:chExt cx="2632142" cy="90780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4B158-0B66-D244-B385-E11842E3A157}"/>
                </a:ext>
              </a:extLst>
            </p:cNvPr>
            <p:cNvSpPr txBox="1"/>
            <p:nvPr/>
          </p:nvSpPr>
          <p:spPr>
            <a:xfrm>
              <a:off x="5889234" y="1932374"/>
              <a:ext cx="1778372" cy="55399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i="1" dirty="0">
                  <a:solidFill>
                    <a:schemeClr val="bg1"/>
                  </a:solidFill>
                  <a:cs typeface="Arial" charset="0"/>
                </a:rPr>
                <a:t>for as low as $934/TB per year</a:t>
              </a:r>
            </a:p>
          </p:txBody>
        </p:sp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565AA586-ABF2-0748-91FD-0EB1E894D50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" cstate="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1406065">
              <a:off x="5035464" y="2239074"/>
              <a:ext cx="732630" cy="601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15EA61-B5F7-2048-AED1-47C93E9CE669}"/>
              </a:ext>
            </a:extLst>
          </p:cNvPr>
          <p:cNvCxnSpPr/>
          <p:nvPr/>
        </p:nvCxnSpPr>
        <p:spPr>
          <a:xfrm>
            <a:off x="2140276" y="122313"/>
            <a:ext cx="0" cy="4484131"/>
          </a:xfrm>
          <a:prstGeom prst="straightConnector1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6CC5A6D8-F092-6E41-B14F-E12F65BE0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1738" y="1434209"/>
            <a:ext cx="1299741" cy="186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9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938859-3000-EB4C-85C5-5EE483C0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Verdana" pitchFamily="34" charset="0"/>
                <a:cs typeface="Verdana" pitchFamily="34" charset="0"/>
              </a:rPr>
              <a:t>Amazon Redshift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F56A29-CA03-F349-ABA0-73316C4A4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Fast and powerful, petabyte-scale data warehouse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Fully managed Relational Database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Highly-parallel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Columnar Data Store</a:t>
            </a:r>
          </a:p>
          <a:p>
            <a:pPr lvl="1"/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Data warehouse-type queries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Aggregations, historical analysis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BI Tool integration</a:t>
            </a:r>
          </a:p>
          <a:p>
            <a:pPr lvl="1"/>
            <a:endParaRPr lang="en-US" sz="1400" dirty="0">
              <a:latin typeface="Amazon Ember Cd RC" charset="0"/>
              <a:ea typeface="Amazon Ember Cd RC" charset="0"/>
              <a:cs typeface="Amazon Ember Cd RC" charset="0"/>
            </a:endParaRPr>
          </a:p>
          <a:p>
            <a:r>
              <a:rPr lang="en-US" sz="1800" dirty="0">
                <a:latin typeface="Amazon Ember Cd RC" charset="0"/>
                <a:ea typeface="Amazon Ember Cd RC" charset="0"/>
                <a:cs typeface="Amazon Ember Cd RC" charset="0"/>
              </a:rPr>
              <a:t>Grow with your data</a:t>
            </a:r>
          </a:p>
          <a:p>
            <a:pPr lvl="1"/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160 GB </a:t>
            </a:r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  <a:sym typeface="Wingdings" pitchFamily="2" charset="2"/>
              </a:rPr>
              <a:t></a:t>
            </a:r>
            <a:r>
              <a:rPr lang="en-US" sz="1400" dirty="0">
                <a:latin typeface="Amazon Ember Cd RC" charset="0"/>
                <a:ea typeface="Amazon Ember Cd RC" charset="0"/>
                <a:cs typeface="Amazon Ember Cd RC" charset="0"/>
              </a:rPr>
              <a:t> 1.6 PB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BEB8C02-BCBA-974F-9D4E-E1A772944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7859" y="288905"/>
            <a:ext cx="1614233" cy="231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6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21DDEA8F-EFFD-F54F-BD8A-50937C4F08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7899" y="1908228"/>
            <a:ext cx="7324988" cy="744537"/>
          </a:xfrm>
        </p:spPr>
        <p:txBody>
          <a:bodyPr/>
          <a:lstStyle/>
          <a:p>
            <a:r>
              <a:rPr lang="en-US" dirty="0"/>
              <a:t>Databases on AWS</a:t>
            </a:r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302C1AE-DBED-454A-9D65-E396D107B7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7898" y="3956022"/>
            <a:ext cx="4318277" cy="433387"/>
          </a:xfrm>
        </p:spPr>
        <p:txBody>
          <a:bodyPr>
            <a:normAutofit/>
          </a:bodyPr>
          <a:lstStyle/>
          <a:p>
            <a:r>
              <a:rPr lang="en-US" dirty="0"/>
              <a:t>Presenter Name, Email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44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FFACB2CD-5F10-CF49-9814-B8E80036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Verdana" pitchFamily="34" charset="0"/>
                <a:cs typeface="Verdana" pitchFamily="34" charset="0"/>
              </a:rPr>
              <a:t>AWS DMS &amp; AWS SCT</a:t>
            </a:r>
            <a:endParaRPr lang="en-US" sz="3200" b="1" dirty="0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D0D56FA-53B8-254B-B497-D1FB8D0D39F9}"/>
              </a:ext>
            </a:extLst>
          </p:cNvPr>
          <p:cNvSpPr txBox="1">
            <a:spLocks/>
          </p:cNvSpPr>
          <p:nvPr/>
        </p:nvSpPr>
        <p:spPr>
          <a:xfrm>
            <a:off x="237160" y="346473"/>
            <a:ext cx="7886700" cy="6250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endParaRPr lang="en-GB" b="1" dirty="0"/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9BCA19F4-C3DE-4447-A3E4-BD8A4F980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9243" y="1252406"/>
            <a:ext cx="2916685" cy="115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C011BA8D-528F-F840-8D2C-F074EF8BB4AE}"/>
              </a:ext>
            </a:extLst>
          </p:cNvPr>
          <p:cNvSpPr/>
          <p:nvPr/>
        </p:nvSpPr>
        <p:spPr>
          <a:xfrm>
            <a:off x="237160" y="1370241"/>
            <a:ext cx="6653498" cy="923328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defTabSz="914355"/>
            <a:r>
              <a:rPr lang="en-US" b="1" i="1" dirty="0">
                <a:solidFill>
                  <a:srgbClr val="FFC000"/>
                </a:solidFill>
                <a:cs typeface="Arial" pitchFamily="34" charset="0"/>
              </a:rPr>
              <a:t>AWS Database Migration Service (DMS) </a:t>
            </a:r>
            <a:r>
              <a:rPr lang="en-US" dirty="0">
                <a:solidFill>
                  <a:schemeClr val="bg1"/>
                </a:solidFill>
              </a:rPr>
              <a:t>easily and securely migrates and/or replicates your databases </a:t>
            </a:r>
            <a:r>
              <a:rPr lang="en-US" i="1" dirty="0">
                <a:solidFill>
                  <a:schemeClr val="bg1"/>
                </a:solidFill>
              </a:rPr>
              <a:t>and</a:t>
            </a:r>
            <a:r>
              <a:rPr lang="en-US" dirty="0">
                <a:solidFill>
                  <a:schemeClr val="bg1"/>
                </a:solidFill>
              </a:rPr>
              <a:t> data warehouses to AWS</a:t>
            </a:r>
            <a:endParaRPr lang="en-US" i="1" dirty="0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8A7F09-E9B3-9C40-9906-098C5479A511}"/>
              </a:ext>
            </a:extLst>
          </p:cNvPr>
          <p:cNvGrpSpPr/>
          <p:nvPr/>
        </p:nvGrpSpPr>
        <p:grpSpPr>
          <a:xfrm>
            <a:off x="237160" y="2675947"/>
            <a:ext cx="8768048" cy="1200327"/>
            <a:chOff x="316213" y="2852254"/>
            <a:chExt cx="11690730" cy="1600436"/>
          </a:xfrm>
        </p:grpSpPr>
        <p:pic>
          <p:nvPicPr>
            <p:cNvPr id="49" name="Picture 4" descr="688_2up_SchemaConversion">
              <a:extLst>
                <a:ext uri="{FF2B5EF4-FFF2-40B4-BE49-F238E27FC236}">
                  <a16:creationId xmlns:a16="http://schemas.microsoft.com/office/drawing/2014/main" id="{4EB16B55-9591-9C4E-8458-B82E96A1BA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13" y="2879807"/>
              <a:ext cx="1944456" cy="15453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2DD89042-D911-4E45-BA1A-CC7F89F09A1D}"/>
                </a:ext>
              </a:extLst>
            </p:cNvPr>
            <p:cNvSpPr/>
            <p:nvPr/>
          </p:nvSpPr>
          <p:spPr>
            <a:xfrm>
              <a:off x="2260668" y="2852254"/>
              <a:ext cx="9746275" cy="1600436"/>
            </a:xfrm>
            <a:prstGeom prst="rect">
              <a:avLst/>
            </a:prstGeom>
          </p:spPr>
          <p:txBody>
            <a:bodyPr wrap="square" lIns="91438" tIns="45719" rIns="91438" bIns="45719">
              <a:spAutoFit/>
            </a:bodyPr>
            <a:lstStyle/>
            <a:p>
              <a:pPr defTabSz="914355"/>
              <a:r>
                <a:rPr lang="en-US" b="1" i="1" dirty="0">
                  <a:solidFill>
                    <a:srgbClr val="FFC000"/>
                  </a:solidFill>
                </a:rPr>
                <a:t>AWS Schema Conversion Tool (SCT) </a:t>
              </a:r>
              <a:r>
                <a:rPr lang="en-US" dirty="0">
                  <a:solidFill>
                    <a:schemeClr val="bg1"/>
                  </a:solidFill>
                </a:rPr>
                <a:t>converts your commercial database and data warehouse schemas to open-source engines, Amazon Aurora and Redshift. Converts and loads data warehouse data into Amazon Redshift</a:t>
              </a:r>
              <a:endParaRPr lang="en-US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7AEF764-55C6-CD49-B2AB-2760461C0BDE}"/>
              </a:ext>
            </a:extLst>
          </p:cNvPr>
          <p:cNvSpPr txBox="1"/>
          <p:nvPr/>
        </p:nvSpPr>
        <p:spPr>
          <a:xfrm>
            <a:off x="840154" y="4242008"/>
            <a:ext cx="752152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We have migrated over 103,000 unique databases. And counting</a:t>
            </a:r>
            <a:r>
              <a:rPr lang="is-IS" b="1" dirty="0"/>
              <a:t>…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9609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7BDC7D1-C910-C14D-9893-A08B42B15A3F}"/>
              </a:ext>
            </a:extLst>
          </p:cNvPr>
          <p:cNvSpPr txBox="1">
            <a:spLocks/>
          </p:cNvSpPr>
          <p:nvPr/>
        </p:nvSpPr>
        <p:spPr>
          <a:xfrm>
            <a:off x="2626355" y="431637"/>
            <a:ext cx="5624512" cy="397031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bg1"/>
                </a:solidFill>
                <a:latin typeface="Amazon Ember Regular" charset="0"/>
                <a:ea typeface="+mj-ea"/>
                <a:cs typeface="Amazon Ember Regular" charset="0"/>
              </a:defRPr>
            </a:lvl1pPr>
          </a:lstStyle>
          <a:p>
            <a:pPr>
              <a:lnSpc>
                <a:spcPct val="150000"/>
              </a:lnSpc>
            </a:pPr>
            <a:r>
              <a:rPr lang="en-US"/>
              <a:t>NoSQL Database</a:t>
            </a:r>
            <a:br>
              <a:rPr lang="en-US"/>
            </a:br>
            <a:r>
              <a:rPr lang="en-US"/>
              <a:t>Seamless scalability</a:t>
            </a:r>
            <a:br>
              <a:rPr lang="en-US"/>
            </a:br>
            <a:r>
              <a:rPr lang="en-US"/>
              <a:t>Zero admin</a:t>
            </a:r>
            <a:br>
              <a:rPr lang="en-US"/>
            </a:br>
            <a:r>
              <a:rPr lang="en-US"/>
              <a:t>Single digit millisecond latency</a:t>
            </a:r>
            <a:br>
              <a:rPr lang="en-US"/>
            </a:br>
            <a:r>
              <a:rPr lang="en-US"/>
              <a:t>Multi-Master </a:t>
            </a:r>
            <a:br>
              <a:rPr lang="en-US"/>
            </a:br>
            <a:r>
              <a:rPr lang="en-US"/>
              <a:t>Multi-Region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2FC33-376C-DD41-985F-AC0FAA7265A7}"/>
              </a:ext>
            </a:extLst>
          </p:cNvPr>
          <p:cNvCxnSpPr/>
          <p:nvPr/>
        </p:nvCxnSpPr>
        <p:spPr>
          <a:xfrm>
            <a:off x="2140276" y="122313"/>
            <a:ext cx="0" cy="4484131"/>
          </a:xfrm>
          <a:prstGeom prst="straightConnector1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33E723E4-F71A-1F4E-B00A-4B6B7B86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6788" y="1331089"/>
            <a:ext cx="1403037" cy="20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56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90F884D5-9521-B540-9319-4EE5ACF1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b="1" dirty="0"/>
              <a:t>DynamoDB Global Tables </a:t>
            </a:r>
            <a:br>
              <a:rPr lang="en-US" b="1" dirty="0"/>
            </a:br>
            <a:r>
              <a:rPr lang="en-US" sz="1700" dirty="0">
                <a:latin typeface="Amazon Ember Cd Light" charset="0"/>
                <a:ea typeface="Amazon Ember Cd Light" charset="0"/>
                <a:cs typeface="Amazon Ember Cd Light" charset="0"/>
              </a:rPr>
              <a:t>First fully managed, multi-master, multi-region database</a:t>
            </a:r>
            <a:br>
              <a:rPr lang="en-US" sz="1700" dirty="0">
                <a:latin typeface="Amazon Ember Cd Light" charset="0"/>
                <a:ea typeface="Amazon Ember Cd Light" charset="0"/>
                <a:cs typeface="Amazon Ember Cd Light" charset="0"/>
              </a:rPr>
            </a:br>
            <a:endParaRPr lang="en-US" sz="1700" dirty="0">
              <a:latin typeface="Amazon Ember Cd Light" charset="0"/>
              <a:ea typeface="Amazon Ember Cd Light" charset="0"/>
              <a:cs typeface="Amazon Ember Cd Light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79F66-FD82-DE42-B3BA-3E1A294B33F2}"/>
              </a:ext>
            </a:extLst>
          </p:cNvPr>
          <p:cNvSpPr txBox="1"/>
          <p:nvPr/>
        </p:nvSpPr>
        <p:spPr>
          <a:xfrm>
            <a:off x="4385103" y="2082000"/>
            <a:ext cx="441599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Build high performance, globally distributed applications</a:t>
            </a:r>
          </a:p>
          <a:p>
            <a:pPr lvl="0">
              <a:defRPr/>
            </a:pPr>
            <a:endParaRPr lang="en-US" sz="1500" dirty="0">
              <a:solidFill>
                <a:schemeClr val="bg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Low latency reads &amp; writes to locally available tables</a:t>
            </a:r>
          </a:p>
          <a:p>
            <a:pPr lvl="0">
              <a:defRPr/>
            </a:pPr>
            <a:endParaRPr lang="en-US" sz="1500" dirty="0">
              <a:solidFill>
                <a:schemeClr val="bg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Disaster proof with multi-region redundancy</a:t>
            </a:r>
          </a:p>
          <a:p>
            <a:pPr lvl="0">
              <a:defRPr/>
            </a:pPr>
            <a:endParaRPr lang="en-US" sz="1500" dirty="0">
              <a:solidFill>
                <a:schemeClr val="bg1"/>
              </a:solidFill>
              <a:latin typeface="Amazon Ember Cd" panose="020B0606020204020204" pitchFamily="34" charset="0"/>
              <a:ea typeface="Amazon Ember Cd" panose="020B0606020204020204" pitchFamily="34" charset="0"/>
              <a:cs typeface="Amazon Ember Cd" panose="020B0606020204020204" pitchFamily="34" charset="0"/>
            </a:endParaRPr>
          </a:p>
          <a:p>
            <a:pPr lvl="0">
              <a:defRPr/>
            </a:pPr>
            <a:r>
              <a:rPr lang="en-US" sz="1500" dirty="0">
                <a:solidFill>
                  <a:schemeClr val="bg1"/>
                </a:solidFill>
                <a:latin typeface="Amazon Ember Cd" panose="020B0606020204020204" pitchFamily="34" charset="0"/>
                <a:ea typeface="Amazon Ember Cd" panose="020B0606020204020204" pitchFamily="34" charset="0"/>
                <a:cs typeface="Amazon Ember Cd" panose="020B0606020204020204" pitchFamily="34" charset="0"/>
              </a:rPr>
              <a:t>Easy to setup and no application re-writes required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7FD62C-0D1F-DF4E-98AA-D08FD0BF5623}"/>
              </a:ext>
            </a:extLst>
          </p:cNvPr>
          <p:cNvCxnSpPr>
            <a:cxnSpLocks/>
          </p:cNvCxnSpPr>
          <p:nvPr/>
        </p:nvCxnSpPr>
        <p:spPr>
          <a:xfrm>
            <a:off x="4465460" y="2429062"/>
            <a:ext cx="41148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43C937-0A00-8948-8AA4-2611A6E9AB1C}"/>
              </a:ext>
            </a:extLst>
          </p:cNvPr>
          <p:cNvCxnSpPr>
            <a:cxnSpLocks/>
          </p:cNvCxnSpPr>
          <p:nvPr/>
        </p:nvCxnSpPr>
        <p:spPr>
          <a:xfrm>
            <a:off x="4465460" y="2928941"/>
            <a:ext cx="41148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7BA024-2525-E840-955A-7B80241B648A}"/>
              </a:ext>
            </a:extLst>
          </p:cNvPr>
          <p:cNvCxnSpPr>
            <a:cxnSpLocks/>
          </p:cNvCxnSpPr>
          <p:nvPr/>
        </p:nvCxnSpPr>
        <p:spPr>
          <a:xfrm>
            <a:off x="4465460" y="3428820"/>
            <a:ext cx="4114800" cy="0"/>
          </a:xfrm>
          <a:prstGeom prst="line">
            <a:avLst/>
          </a:prstGeom>
          <a:ln w="190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E364179-0AFE-4448-977C-2E730949421E}"/>
              </a:ext>
            </a:extLst>
          </p:cNvPr>
          <p:cNvGrpSpPr/>
          <p:nvPr/>
        </p:nvGrpSpPr>
        <p:grpSpPr>
          <a:xfrm>
            <a:off x="403514" y="1367885"/>
            <a:ext cx="3807647" cy="3160939"/>
            <a:chOff x="831790" y="1925303"/>
            <a:chExt cx="4757532" cy="4050677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E5DE89B-5240-A845-981F-98A9F16457D3}"/>
                </a:ext>
              </a:extLst>
            </p:cNvPr>
            <p:cNvSpPr/>
            <p:nvPr/>
          </p:nvSpPr>
          <p:spPr>
            <a:xfrm>
              <a:off x="831790" y="1925303"/>
              <a:ext cx="4757532" cy="4050677"/>
            </a:xfrm>
            <a:prstGeom prst="roundRect">
              <a:avLst>
                <a:gd name="adj" fmla="val 7500"/>
              </a:avLst>
            </a:prstGeom>
            <a:solidFill>
              <a:srgbClr val="F2F2F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729C264-0662-804F-812F-A69BF05270FA}"/>
                </a:ext>
              </a:extLst>
            </p:cNvPr>
            <p:cNvGrpSpPr/>
            <p:nvPr/>
          </p:nvGrpSpPr>
          <p:grpSpPr>
            <a:xfrm>
              <a:off x="1061073" y="2059228"/>
              <a:ext cx="4298966" cy="3695043"/>
              <a:chOff x="-202527" y="826889"/>
              <a:chExt cx="4165665" cy="317960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944C969-6EDF-4D42-A99B-4F858F562C85}"/>
                  </a:ext>
                </a:extLst>
              </p:cNvPr>
              <p:cNvGrpSpPr/>
              <p:nvPr/>
            </p:nvGrpSpPr>
            <p:grpSpPr>
              <a:xfrm>
                <a:off x="-202527" y="2085161"/>
                <a:ext cx="4165665" cy="1921337"/>
                <a:chOff x="1350677" y="2204503"/>
                <a:chExt cx="8960354" cy="3603763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F7CBC597-D2C6-944F-AD49-2E307ECB0B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50677" y="2204503"/>
                  <a:ext cx="8960354" cy="3603763"/>
                </a:xfrm>
                <a:prstGeom prst="rect">
                  <a:avLst/>
                </a:prstGeom>
              </p:spPr>
            </p:pic>
            <p:sp>
              <p:nvSpPr>
                <p:cNvPr id="32" name="5-Point Star 31">
                  <a:extLst>
                    <a:ext uri="{FF2B5EF4-FFF2-40B4-BE49-F238E27FC236}">
                      <a16:creationId xmlns:a16="http://schemas.microsoft.com/office/drawing/2014/main" id="{AE23D754-3687-374F-B26C-913BD1B5C104}"/>
                    </a:ext>
                  </a:extLst>
                </p:cNvPr>
                <p:cNvSpPr/>
                <p:nvPr/>
              </p:nvSpPr>
              <p:spPr>
                <a:xfrm>
                  <a:off x="3096180" y="4544249"/>
                  <a:ext cx="133006" cy="133003"/>
                </a:xfrm>
                <a:prstGeom prst="star5">
                  <a:avLst/>
                </a:prstGeom>
                <a:solidFill>
                  <a:srgbClr val="FFFFCC"/>
                </a:solidFill>
                <a:ln w="9525" cap="flat" cmpd="sng">
                  <a:solidFill>
                    <a:srgbClr val="E7E6E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marL="0" marR="0" lvl="0" indent="0" algn="l" defTabSz="1625479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6" name="Rectangle: Rounded Corners 46">
                <a:extLst>
                  <a:ext uri="{FF2B5EF4-FFF2-40B4-BE49-F238E27FC236}">
                    <a16:creationId xmlns:a16="http://schemas.microsoft.com/office/drawing/2014/main" id="{FF13F271-8280-B849-ADF7-6829377A91F8}"/>
                  </a:ext>
                </a:extLst>
              </p:cNvPr>
              <p:cNvSpPr/>
              <p:nvPr/>
            </p:nvSpPr>
            <p:spPr>
              <a:xfrm>
                <a:off x="522957" y="826889"/>
                <a:ext cx="2560597" cy="420201"/>
              </a:xfrm>
              <a:prstGeom prst="roundRect">
                <a:avLst>
                  <a:gd name="adj" fmla="val 14741"/>
                </a:avLst>
              </a:prstGeom>
              <a:solidFill>
                <a:schemeClr val="bg1"/>
              </a:solidFill>
              <a:ln w="15875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Globally dispersed users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endParaRP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952B05C8-4DA2-7840-A884-4328F3FB46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0756" y="1828248"/>
                <a:ext cx="842797" cy="755834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A0C656-FD96-BB47-BAD4-60A619E64506}"/>
                  </a:ext>
                </a:extLst>
              </p:cNvPr>
              <p:cNvSpPr txBox="1"/>
              <p:nvPr/>
            </p:nvSpPr>
            <p:spPr>
              <a:xfrm>
                <a:off x="-164863" y="2669909"/>
                <a:ext cx="1311755" cy="191393"/>
              </a:xfrm>
              <a:prstGeom prst="roundRect">
                <a:avLst/>
              </a:prstGeom>
              <a:solidFill>
                <a:schemeClr val="bg1"/>
              </a:solidFill>
              <a:ln w="15875">
                <a:solidFill>
                  <a:schemeClr val="accent3">
                    <a:lumMod val="7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ctr">
                  <a:defRPr sz="1200">
                    <a:gradFill>
                      <a:gsLst>
                        <a:gs pos="16942">
                          <a:schemeClr val="accent1"/>
                        </a:gs>
                        <a:gs pos="32000">
                          <a:schemeClr val="accent1"/>
                        </a:gs>
                      </a:gsLst>
                      <a:lin ang="5400000" scaled="1"/>
                    </a:gradFill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marL="0" marR="0" lvl="0" indent="0" algn="ctr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gradFill>
                      <a:gsLst>
                        <a:gs pos="35124">
                          <a:srgbClr val="69E319">
                            <a:lumMod val="75000"/>
                          </a:srgbClr>
                        </a:gs>
                        <a:gs pos="28000">
                          <a:srgbClr val="69E319">
                            <a:lumMod val="75000"/>
                          </a:srgbClr>
                        </a:gs>
                      </a:gsLst>
                      <a:lin ang="5400000" scaled="1"/>
                    </a:gradFill>
                    <a:effectLst/>
                    <a:uLnTx/>
                    <a:uFillTx/>
                    <a:latin typeface="Amazon Ember" panose="020B0603020204020204" pitchFamily="34" charset="0"/>
                    <a:ea typeface="Amazon Ember" panose="020B0603020204020204" pitchFamily="34" charset="0"/>
                    <a:cs typeface="Amazon Ember" panose="020B0603020204020204" pitchFamily="34" charset="0"/>
                  </a:rPr>
                  <a:t>Replica (N. America)</a:t>
                </a:r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8E4CE96-90A2-9043-8E66-D88CC3D312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9873" y="1837137"/>
                <a:ext cx="854347" cy="70908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17315B0-82C1-1B48-97F7-495332767D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80306" y="1837137"/>
                <a:ext cx="6605" cy="60939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CF0DBF0-F0FB-7644-ABC2-CED6EB1B4A22}"/>
                </a:ext>
              </a:extLst>
            </p:cNvPr>
            <p:cNvSpPr txBox="1"/>
            <p:nvPr/>
          </p:nvSpPr>
          <p:spPr>
            <a:xfrm>
              <a:off x="2516417" y="3922912"/>
              <a:ext cx="1353733" cy="22241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>
                  <a:gradFill>
                    <a:gsLst>
                      <a:gs pos="16942">
                        <a:schemeClr val="accent1"/>
                      </a:gs>
                      <a:gs pos="32000">
                        <a:schemeClr val="accent1"/>
                      </a:gs>
                    </a:gsLst>
                    <a:lin ang="5400000" scaled="1"/>
                  </a:gra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35124">
                        <a:srgbClr val="69E319">
                          <a:lumMod val="75000"/>
                        </a:srgbClr>
                      </a:gs>
                      <a:gs pos="28000">
                        <a:srgbClr val="69E319">
                          <a:lumMod val="7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Replica (Europe)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48368B-1CA8-6F46-A451-789EF1EC6547}"/>
                </a:ext>
              </a:extLst>
            </p:cNvPr>
            <p:cNvSpPr txBox="1"/>
            <p:nvPr/>
          </p:nvSpPr>
          <p:spPr>
            <a:xfrm>
              <a:off x="3938228" y="4154584"/>
              <a:ext cx="1353733" cy="222419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sz="1200">
                  <a:gradFill>
                    <a:gsLst>
                      <a:gs pos="16942">
                        <a:schemeClr val="accent1"/>
                      </a:gs>
                      <a:gs pos="32000">
                        <a:schemeClr val="accent1"/>
                      </a:gs>
                    </a:gsLst>
                    <a:lin ang="5400000" scaled="1"/>
                  </a:gra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35124">
                        <a:srgbClr val="69E319">
                          <a:lumMod val="75000"/>
                        </a:srgbClr>
                      </a:gs>
                      <a:gs pos="28000">
                        <a:srgbClr val="69E319">
                          <a:lumMod val="75000"/>
                        </a:srgbClr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Replica (Asia)</a:t>
              </a:r>
            </a:p>
          </p:txBody>
        </p:sp>
        <p:sp>
          <p:nvSpPr>
            <p:cNvPr id="14" name="Rectangle: Rounded Corners 46">
              <a:extLst>
                <a:ext uri="{FF2B5EF4-FFF2-40B4-BE49-F238E27FC236}">
                  <a16:creationId xmlns:a16="http://schemas.microsoft.com/office/drawing/2014/main" id="{5E491982-7D65-0B4A-B7A1-162B215C29CB}"/>
                </a:ext>
              </a:extLst>
            </p:cNvPr>
            <p:cNvSpPr/>
            <p:nvPr/>
          </p:nvSpPr>
          <p:spPr>
            <a:xfrm>
              <a:off x="1809771" y="2885567"/>
              <a:ext cx="2642536" cy="285835"/>
            </a:xfrm>
            <a:prstGeom prst="roundRect">
              <a:avLst>
                <a:gd name="adj" fmla="val 14741"/>
              </a:avLst>
            </a:prstGeom>
            <a:solidFill>
              <a:schemeClr val="bg1"/>
            </a:solidFill>
            <a:ln w="15875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gradFill>
                    <a:gsLst>
                      <a:gs pos="16942">
                        <a:srgbClr val="FF9600"/>
                      </a:gs>
                      <a:gs pos="32000">
                        <a:srgbClr val="FF9600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Global App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6942">
                      <a:srgbClr val="FF9600"/>
                    </a:gs>
                    <a:gs pos="32000">
                      <a:srgbClr val="FF9600"/>
                    </a:gs>
                  </a:gsLst>
                  <a:lin ang="5400000" scaled="1"/>
                </a:gra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FEC5A3A-F31C-2143-94E9-EED44299F93A}"/>
                </a:ext>
              </a:extLst>
            </p:cNvPr>
            <p:cNvCxnSpPr>
              <a:cxnSpLocks/>
            </p:cNvCxnSpPr>
            <p:nvPr/>
          </p:nvCxnSpPr>
          <p:spPr>
            <a:xfrm>
              <a:off x="2148942" y="2555662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2EE15A6-41FD-594F-B881-3612EDEA1375}"/>
                </a:ext>
              </a:extLst>
            </p:cNvPr>
            <p:cNvCxnSpPr>
              <a:cxnSpLocks/>
            </p:cNvCxnSpPr>
            <p:nvPr/>
          </p:nvCxnSpPr>
          <p:spPr>
            <a:xfrm>
              <a:off x="2634843" y="2555662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2C3A9-7A64-D148-8023-27CBFF22DE48}"/>
                </a:ext>
              </a:extLst>
            </p:cNvPr>
            <p:cNvCxnSpPr>
              <a:cxnSpLocks/>
            </p:cNvCxnSpPr>
            <p:nvPr/>
          </p:nvCxnSpPr>
          <p:spPr>
            <a:xfrm>
              <a:off x="3176413" y="2555661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4C1F6EB-2A64-E344-B5EC-84FB7579A276}"/>
                </a:ext>
              </a:extLst>
            </p:cNvPr>
            <p:cNvCxnSpPr>
              <a:cxnSpLocks/>
            </p:cNvCxnSpPr>
            <p:nvPr/>
          </p:nvCxnSpPr>
          <p:spPr>
            <a:xfrm>
              <a:off x="3716674" y="2555661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22C10A-3EFB-0E4D-891E-A297FC729483}"/>
                </a:ext>
              </a:extLst>
            </p:cNvPr>
            <p:cNvCxnSpPr>
              <a:cxnSpLocks/>
            </p:cNvCxnSpPr>
            <p:nvPr/>
          </p:nvCxnSpPr>
          <p:spPr>
            <a:xfrm>
              <a:off x="4209655" y="2555661"/>
              <a:ext cx="0" cy="329905"/>
            </a:xfrm>
            <a:prstGeom prst="straightConnector1">
              <a:avLst/>
            </a:prstGeom>
            <a:ln w="12700"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A3D4C0-21F7-5A43-B913-EF549AD69C2C}"/>
                </a:ext>
              </a:extLst>
            </p:cNvPr>
            <p:cNvSpPr/>
            <p:nvPr/>
          </p:nvSpPr>
          <p:spPr>
            <a:xfrm>
              <a:off x="1016079" y="3869825"/>
              <a:ext cx="4402587" cy="154573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3B84023-8245-E241-BF15-C55B6D74896B}"/>
                </a:ext>
              </a:extLst>
            </p:cNvPr>
            <p:cNvSpPr txBox="1"/>
            <p:nvPr/>
          </p:nvSpPr>
          <p:spPr>
            <a:xfrm>
              <a:off x="2444834" y="5442432"/>
              <a:ext cx="1291551" cy="354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474746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Global Table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74746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311ED0E-498F-4140-B8F5-A00EA5F4263C}"/>
                </a:ext>
              </a:extLst>
            </p:cNvPr>
            <p:cNvCxnSpPr/>
            <p:nvPr/>
          </p:nvCxnSpPr>
          <p:spPr>
            <a:xfrm flipV="1">
              <a:off x="2415098" y="4418298"/>
              <a:ext cx="410087" cy="1582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64CACC7-21DE-7344-826B-B57EF2BD02D5}"/>
                </a:ext>
              </a:extLst>
            </p:cNvPr>
            <p:cNvCxnSpPr/>
            <p:nvPr/>
          </p:nvCxnSpPr>
          <p:spPr>
            <a:xfrm>
              <a:off x="3479272" y="4411896"/>
              <a:ext cx="423458" cy="17732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6AD9AE7-CC5D-C743-B68D-4C18DD7E7A96}"/>
                </a:ext>
              </a:extLst>
            </p:cNvPr>
            <p:cNvCxnSpPr/>
            <p:nvPr/>
          </p:nvCxnSpPr>
          <p:spPr>
            <a:xfrm>
              <a:off x="2516417" y="4855784"/>
              <a:ext cx="1262424" cy="1989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7DE852-B057-7F44-A7D5-731700DF0CE0}"/>
              </a:ext>
            </a:extLst>
          </p:cNvPr>
          <p:cNvGrpSpPr/>
          <p:nvPr/>
        </p:nvGrpSpPr>
        <p:grpSpPr>
          <a:xfrm>
            <a:off x="1302241" y="3402172"/>
            <a:ext cx="321538" cy="321538"/>
            <a:chOff x="4392642" y="4085843"/>
            <a:chExt cx="419864" cy="4198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0850013-7BC2-4C42-9D7B-5277140879FA}"/>
                </a:ext>
              </a:extLst>
            </p:cNvPr>
            <p:cNvSpPr/>
            <p:nvPr/>
          </p:nvSpPr>
          <p:spPr>
            <a:xfrm>
              <a:off x="4392642" y="4085843"/>
              <a:ext cx="419864" cy="41986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D2899D0-7825-6140-83B8-FBCD87977108}"/>
                </a:ext>
              </a:extLst>
            </p:cNvPr>
            <p:cNvGrpSpPr/>
            <p:nvPr/>
          </p:nvGrpSpPr>
          <p:grpSpPr>
            <a:xfrm>
              <a:off x="4523836" y="4212173"/>
              <a:ext cx="200338" cy="167204"/>
              <a:chOff x="371169" y="3173251"/>
              <a:chExt cx="290844" cy="242742"/>
            </a:xfrm>
          </p:grpSpPr>
          <p:pic>
            <p:nvPicPr>
              <p:cNvPr id="36" name="Graphic 90">
                <a:extLst>
                  <a:ext uri="{FF2B5EF4-FFF2-40B4-BE49-F238E27FC236}">
                    <a16:creationId xmlns:a16="http://schemas.microsoft.com/office/drawing/2014/main" id="{84037A85-A8D7-E046-AF26-94D1578525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169" y="3173251"/>
                <a:ext cx="226560" cy="242742"/>
              </a:xfrm>
              <a:prstGeom prst="rect">
                <a:avLst/>
              </a:prstGeom>
            </p:spPr>
          </p:pic>
          <p:pic>
            <p:nvPicPr>
              <p:cNvPr id="37" name="Graphic 91">
                <a:extLst>
                  <a:ext uri="{FF2B5EF4-FFF2-40B4-BE49-F238E27FC236}">
                    <a16:creationId xmlns:a16="http://schemas.microsoft.com/office/drawing/2014/main" id="{9FB1A409-6CA7-2949-A34C-391D8E3016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95" y="3201321"/>
                <a:ext cx="160018" cy="200022"/>
              </a:xfrm>
              <a:prstGeom prst="rect">
                <a:avLst/>
              </a:prstGeom>
            </p:spPr>
          </p:pic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2202069-4A86-1842-906D-868FB567E480}"/>
              </a:ext>
            </a:extLst>
          </p:cNvPr>
          <p:cNvGrpSpPr/>
          <p:nvPr/>
        </p:nvGrpSpPr>
        <p:grpSpPr>
          <a:xfrm>
            <a:off x="2119378" y="3110440"/>
            <a:ext cx="321538" cy="321538"/>
            <a:chOff x="4392642" y="4085843"/>
            <a:chExt cx="419864" cy="419864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8F2044D-F1A2-0D4E-8B0F-B50BB816256E}"/>
                </a:ext>
              </a:extLst>
            </p:cNvPr>
            <p:cNvSpPr/>
            <p:nvPr/>
          </p:nvSpPr>
          <p:spPr>
            <a:xfrm>
              <a:off x="4392642" y="4085843"/>
              <a:ext cx="419864" cy="41986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1A5429C-5A91-944B-A076-33EDD0C9B366}"/>
                </a:ext>
              </a:extLst>
            </p:cNvPr>
            <p:cNvGrpSpPr/>
            <p:nvPr/>
          </p:nvGrpSpPr>
          <p:grpSpPr>
            <a:xfrm>
              <a:off x="4523836" y="4212173"/>
              <a:ext cx="200338" cy="167204"/>
              <a:chOff x="371169" y="3173251"/>
              <a:chExt cx="290844" cy="242742"/>
            </a:xfrm>
          </p:grpSpPr>
          <p:pic>
            <p:nvPicPr>
              <p:cNvPr id="41" name="Graphic 90">
                <a:extLst>
                  <a:ext uri="{FF2B5EF4-FFF2-40B4-BE49-F238E27FC236}">
                    <a16:creationId xmlns:a16="http://schemas.microsoft.com/office/drawing/2014/main" id="{63F9EE18-0FCE-F249-B966-4EDE5AE8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169" y="3173251"/>
                <a:ext cx="226560" cy="242742"/>
              </a:xfrm>
              <a:prstGeom prst="rect">
                <a:avLst/>
              </a:prstGeom>
            </p:spPr>
          </p:pic>
          <p:pic>
            <p:nvPicPr>
              <p:cNvPr id="42" name="Graphic 91">
                <a:extLst>
                  <a:ext uri="{FF2B5EF4-FFF2-40B4-BE49-F238E27FC236}">
                    <a16:creationId xmlns:a16="http://schemas.microsoft.com/office/drawing/2014/main" id="{CEE1298E-E03D-464B-99E2-D8200B4EA5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95" y="3201321"/>
                <a:ext cx="160018" cy="200022"/>
              </a:xfrm>
              <a:prstGeom prst="rect">
                <a:avLst/>
              </a:prstGeom>
            </p:spPr>
          </p:pic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DA9F54B-D6E4-D843-96B7-4E04D732C002}"/>
              </a:ext>
            </a:extLst>
          </p:cNvPr>
          <p:cNvGrpSpPr/>
          <p:nvPr/>
        </p:nvGrpSpPr>
        <p:grpSpPr>
          <a:xfrm>
            <a:off x="2910824" y="3416219"/>
            <a:ext cx="321538" cy="321538"/>
            <a:chOff x="4392642" y="4085843"/>
            <a:chExt cx="419864" cy="41986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8EF959B-9104-2A47-9A01-56625D22E03B}"/>
                </a:ext>
              </a:extLst>
            </p:cNvPr>
            <p:cNvSpPr/>
            <p:nvPr/>
          </p:nvSpPr>
          <p:spPr>
            <a:xfrm>
              <a:off x="4392642" y="4085843"/>
              <a:ext cx="419864" cy="419864"/>
            </a:xfrm>
            <a:prstGeom prst="ellipse">
              <a:avLst/>
            </a:prstGeom>
            <a:solidFill>
              <a:srgbClr val="191919"/>
            </a:solidFill>
            <a:ln w="19050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41FA35D-CF69-A14B-9D63-048FED8F8607}"/>
                </a:ext>
              </a:extLst>
            </p:cNvPr>
            <p:cNvGrpSpPr/>
            <p:nvPr/>
          </p:nvGrpSpPr>
          <p:grpSpPr>
            <a:xfrm>
              <a:off x="4523836" y="4212173"/>
              <a:ext cx="200338" cy="167204"/>
              <a:chOff x="371169" y="3173251"/>
              <a:chExt cx="290844" cy="242742"/>
            </a:xfrm>
          </p:grpSpPr>
          <p:pic>
            <p:nvPicPr>
              <p:cNvPr id="46" name="Graphic 90">
                <a:extLst>
                  <a:ext uri="{FF2B5EF4-FFF2-40B4-BE49-F238E27FC236}">
                    <a16:creationId xmlns:a16="http://schemas.microsoft.com/office/drawing/2014/main" id="{9974E314-3A2D-D743-9E3D-860E7F69F8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71169" y="3173251"/>
                <a:ext cx="226560" cy="242742"/>
              </a:xfrm>
              <a:prstGeom prst="rect">
                <a:avLst/>
              </a:prstGeom>
            </p:spPr>
          </p:pic>
          <p:pic>
            <p:nvPicPr>
              <p:cNvPr id="47" name="Graphic 91">
                <a:extLst>
                  <a:ext uri="{FF2B5EF4-FFF2-40B4-BE49-F238E27FC236}">
                    <a16:creationId xmlns:a16="http://schemas.microsoft.com/office/drawing/2014/main" id="{7420A8E1-94A9-6B4D-A005-1D51A1BECD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01995" y="3201321"/>
                <a:ext cx="160018" cy="200022"/>
              </a:xfrm>
              <a:prstGeom prst="rect">
                <a:avLst/>
              </a:prstGeom>
            </p:spPr>
          </p:pic>
        </p:grpSp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D40A7402-8976-7341-8EC3-017B223E47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prstClr val="black"/>
              <a:schemeClr val="tx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8176" y="1489156"/>
            <a:ext cx="336771" cy="33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D157C3C-AA13-4849-A7E0-79113564A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/>
          </a:bodyPr>
          <a:lstStyle/>
          <a:p>
            <a:r>
              <a:rPr lang="en-US" dirty="0"/>
              <a:t>NoSQL vs. SQL for a new app: how to choose?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637C2888-7D73-984E-BEE3-C3AD580B9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3575" y="1012507"/>
            <a:ext cx="4038600" cy="3472073"/>
          </a:xfrm>
        </p:spPr>
        <p:txBody>
          <a:bodyPr>
            <a:normAutofit/>
          </a:bodyPr>
          <a:lstStyle/>
          <a:p>
            <a:r>
              <a:rPr lang="en-US" sz="1800" dirty="0"/>
              <a:t>Want simplest possible DB management?</a:t>
            </a:r>
          </a:p>
          <a:p>
            <a:r>
              <a:rPr lang="en-US" sz="1800" dirty="0"/>
              <a:t>Want app to manage DB integrity?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88D8AB36-EFD8-0F44-BEF8-129565435216}"/>
              </a:ext>
            </a:extLst>
          </p:cNvPr>
          <p:cNvSpPr txBox="1">
            <a:spLocks/>
          </p:cNvSpPr>
          <p:nvPr/>
        </p:nvSpPr>
        <p:spPr>
          <a:xfrm>
            <a:off x="4524575" y="1012507"/>
            <a:ext cx="4038600" cy="3472073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Need joins, transactions, frequent table scans?</a:t>
            </a:r>
          </a:p>
          <a:p>
            <a:r>
              <a:rPr lang="en-US" sz="1800" dirty="0"/>
              <a:t>Want DB engine to manage DB integrity?</a:t>
            </a:r>
          </a:p>
          <a:p>
            <a:r>
              <a:rPr lang="en-US" sz="1800" dirty="0"/>
              <a:t>Team has SQL skills?</a:t>
            </a:r>
          </a:p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6A98B1-AF19-9C46-8312-97D9F5FB984B}"/>
              </a:ext>
            </a:extLst>
          </p:cNvPr>
          <p:cNvCxnSpPr/>
          <p:nvPr/>
        </p:nvCxnSpPr>
        <p:spPr>
          <a:xfrm flipV="1">
            <a:off x="4372175" y="1012507"/>
            <a:ext cx="0" cy="3472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:a16="http://schemas.microsoft.com/office/drawing/2014/main" id="{6AA60656-006A-C243-8BAA-407682AA7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4808" y="2352640"/>
            <a:ext cx="1318391" cy="1889694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16EB0D2-0D0E-F046-B906-B94562600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01151" y="2748543"/>
            <a:ext cx="1268772" cy="158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95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B77655-4BF3-6D44-8684-7E9426E4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ea typeface="Verdana" pitchFamily="34" charset="0"/>
                <a:cs typeface="Verdana" pitchFamily="34" charset="0"/>
              </a:rPr>
              <a:t>Amazon ElastiCache</a:t>
            </a:r>
            <a:endParaRPr lang="en-US" sz="32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D59A9E-D0F0-FC47-BBB5-7F6E6E4B5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1"/>
            <a:ext cx="8205304" cy="3782587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In-memory cache in the cloud</a:t>
            </a:r>
          </a:p>
          <a:p>
            <a:r>
              <a:rPr lang="en-US" sz="2000" dirty="0"/>
              <a:t>Improve latency and throughput for read-heavy workloads</a:t>
            </a:r>
          </a:p>
          <a:p>
            <a:r>
              <a:rPr lang="en-US" sz="1900" dirty="0"/>
              <a:t>Supports open-source caching engines</a:t>
            </a:r>
          </a:p>
          <a:p>
            <a:pPr lvl="1"/>
            <a:r>
              <a:rPr lang="en-US" sz="1500" dirty="0"/>
              <a:t>Memcached</a:t>
            </a:r>
          </a:p>
          <a:p>
            <a:pPr lvl="1"/>
            <a:r>
              <a:rPr lang="en-US" sz="1500" dirty="0"/>
              <a:t>Redis</a:t>
            </a:r>
          </a:p>
          <a:p>
            <a:r>
              <a:rPr lang="en-US" sz="1900" dirty="0"/>
              <a:t>Fully managed</a:t>
            </a:r>
          </a:p>
          <a:p>
            <a:r>
              <a:rPr lang="en-US" sz="2000" dirty="0"/>
              <a:t>Multi-AZ</a:t>
            </a:r>
          </a:p>
          <a:p>
            <a:endParaRPr lang="en-US" sz="2000" dirty="0"/>
          </a:p>
          <a:p>
            <a:r>
              <a:rPr lang="en-US" sz="2000" dirty="0"/>
              <a:t>Examples</a:t>
            </a:r>
          </a:p>
          <a:p>
            <a:pPr lvl="1"/>
            <a:r>
              <a:rPr lang="en-US" sz="1800" dirty="0"/>
              <a:t>Caching of MySQL database query results</a:t>
            </a:r>
          </a:p>
          <a:p>
            <a:pPr lvl="1"/>
            <a:r>
              <a:rPr lang="en-US" sz="1800" dirty="0"/>
              <a:t>Caching of post-processing results</a:t>
            </a:r>
          </a:p>
          <a:p>
            <a:pPr lvl="1"/>
            <a:r>
              <a:rPr lang="en-US" sz="1800" dirty="0"/>
              <a:t>Caching of user session &amp; frequently accessed data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9C8FA4A-9132-5E47-835D-C122DFE73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9264" y="293027"/>
            <a:ext cx="1562829" cy="224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84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E070DD28-D340-A645-9B44-625D967C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b="1" dirty="0"/>
              <a:t>Amazon Neptune</a:t>
            </a:r>
            <a:br>
              <a:rPr lang="en-US" sz="1800" b="1" dirty="0"/>
            </a:br>
            <a:r>
              <a:rPr lang="en-US" sz="1800" dirty="0"/>
              <a:t>Fully managed graph database for highly connected data</a:t>
            </a:r>
            <a:br>
              <a:rPr lang="en-US" sz="2000" dirty="0"/>
            </a:br>
            <a:endParaRPr lang="en-US" sz="26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9BC077-4F24-2D40-B119-F064CDA4DB85}"/>
              </a:ext>
            </a:extLst>
          </p:cNvPr>
          <p:cNvGrpSpPr/>
          <p:nvPr/>
        </p:nvGrpSpPr>
        <p:grpSpPr>
          <a:xfrm>
            <a:off x="957207" y="2631613"/>
            <a:ext cx="577004" cy="447164"/>
            <a:chOff x="5436484" y="816509"/>
            <a:chExt cx="912921" cy="707490"/>
          </a:xfrm>
          <a:solidFill>
            <a:schemeClr val="bg1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2CB000-2D4E-9842-B879-6F9E6F3D5629}"/>
                </a:ext>
              </a:extLst>
            </p:cNvPr>
            <p:cNvSpPr/>
            <p:nvPr/>
          </p:nvSpPr>
          <p:spPr>
            <a:xfrm>
              <a:off x="5776969" y="1054280"/>
              <a:ext cx="231950" cy="231950"/>
            </a:xfrm>
            <a:prstGeom prst="ellips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BB2FC1-268E-3A49-8B7E-E59DC69F0A64}"/>
                </a:ext>
              </a:extLst>
            </p:cNvPr>
            <p:cNvSpPr/>
            <p:nvPr/>
          </p:nvSpPr>
          <p:spPr>
            <a:xfrm>
              <a:off x="5436484" y="1054280"/>
              <a:ext cx="231950" cy="231950"/>
            </a:xfrm>
            <a:prstGeom prst="ellips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89"/>
              <a:endPara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DB055B-4F16-AF4E-B644-20C63BAD725A}"/>
                </a:ext>
              </a:extLst>
            </p:cNvPr>
            <p:cNvGrpSpPr/>
            <p:nvPr/>
          </p:nvGrpSpPr>
          <p:grpSpPr>
            <a:xfrm>
              <a:off x="6117455" y="816509"/>
              <a:ext cx="231950" cy="707490"/>
              <a:chOff x="6117455" y="816509"/>
              <a:chExt cx="231950" cy="707490"/>
            </a:xfrm>
            <a:grpFill/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47401BE-0C31-A849-A283-D06356C470C9}"/>
                  </a:ext>
                </a:extLst>
              </p:cNvPr>
              <p:cNvSpPr/>
              <p:nvPr/>
            </p:nvSpPr>
            <p:spPr>
              <a:xfrm>
                <a:off x="6117455" y="816509"/>
                <a:ext cx="231950" cy="231950"/>
              </a:xfrm>
              <a:prstGeom prst="ellipse">
                <a:avLst/>
              </a:prstGeom>
              <a:grp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2210654-4F9C-CD47-9CF5-8C97EE284FAC}"/>
                  </a:ext>
                </a:extLst>
              </p:cNvPr>
              <p:cNvSpPr/>
              <p:nvPr/>
            </p:nvSpPr>
            <p:spPr>
              <a:xfrm>
                <a:off x="6117455" y="1292049"/>
                <a:ext cx="231950" cy="231950"/>
              </a:xfrm>
              <a:prstGeom prst="ellipse">
                <a:avLst/>
              </a:prstGeom>
              <a:grp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457189"/>
                <a:endPara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378061-39B3-3B44-8968-0D2E0F5C5447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5668434" y="1170255"/>
              <a:ext cx="103122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F55DE-AA6C-2D4B-877E-981267729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4951" y="986320"/>
              <a:ext cx="157265" cy="101928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7DE078-7316-B14D-9082-5633B8EDDA02}"/>
                </a:ext>
              </a:extLst>
            </p:cNvPr>
            <p:cNvCxnSpPr>
              <a:cxnSpLocks/>
            </p:cNvCxnSpPr>
            <p:nvPr/>
          </p:nvCxnSpPr>
          <p:spPr>
            <a:xfrm>
              <a:off x="5986238" y="1254122"/>
              <a:ext cx="125786" cy="101989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</p:cxn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7480590E-6A7B-B947-92E5-BA915C20B5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2038" y="2643707"/>
            <a:ext cx="663836" cy="398848"/>
            <a:chOff x="2637" y="1473"/>
            <a:chExt cx="486" cy="292"/>
          </a:xfrm>
          <a:solidFill>
            <a:schemeClr val="bg2"/>
          </a:solidFill>
        </p:grpSpPr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AC70764-808C-6C4A-B8D2-477E739EA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7" y="1473"/>
              <a:ext cx="407" cy="292"/>
            </a:xfrm>
            <a:custGeom>
              <a:avLst/>
              <a:gdLst>
                <a:gd name="T0" fmla="*/ 407 w 407"/>
                <a:gd name="T1" fmla="*/ 266 h 292"/>
                <a:gd name="T2" fmla="*/ 407 w 407"/>
                <a:gd name="T3" fmla="*/ 292 h 292"/>
                <a:gd name="T4" fmla="*/ 0 w 407"/>
                <a:gd name="T5" fmla="*/ 292 h 292"/>
                <a:gd name="T6" fmla="*/ 0 w 407"/>
                <a:gd name="T7" fmla="*/ 0 h 292"/>
                <a:gd name="T8" fmla="*/ 407 w 407"/>
                <a:gd name="T9" fmla="*/ 0 h 292"/>
                <a:gd name="T10" fmla="*/ 407 w 407"/>
                <a:gd name="T11" fmla="*/ 153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7" h="292">
                  <a:moveTo>
                    <a:pt x="407" y="266"/>
                  </a:moveTo>
                  <a:lnTo>
                    <a:pt x="407" y="292"/>
                  </a:lnTo>
                  <a:lnTo>
                    <a:pt x="0" y="292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153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DA8ED513-D7EC-E645-9333-2387D0869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" y="1521"/>
              <a:ext cx="195" cy="195"/>
            </a:xfrm>
            <a:prstGeom prst="ellips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9ACDDC0C-798D-8A44-A416-53498B87E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1" y="1561"/>
              <a:ext cx="33" cy="92"/>
            </a:xfrm>
            <a:custGeom>
              <a:avLst/>
              <a:gdLst>
                <a:gd name="T0" fmla="*/ 0 w 33"/>
                <a:gd name="T1" fmla="*/ 0 h 92"/>
                <a:gd name="T2" fmla="*/ 0 w 33"/>
                <a:gd name="T3" fmla="*/ 57 h 92"/>
                <a:gd name="T4" fmla="*/ 33 w 33"/>
                <a:gd name="T5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92">
                  <a:moveTo>
                    <a:pt x="0" y="0"/>
                  </a:moveTo>
                  <a:lnTo>
                    <a:pt x="0" y="57"/>
                  </a:lnTo>
                  <a:lnTo>
                    <a:pt x="33" y="92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8E9774CB-F2F2-A942-88B0-8661669A0C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626"/>
              <a:ext cx="160" cy="113"/>
            </a:xfrm>
            <a:custGeom>
              <a:avLst/>
              <a:gdLst>
                <a:gd name="T0" fmla="*/ 160 w 160"/>
                <a:gd name="T1" fmla="*/ 32 h 113"/>
                <a:gd name="T2" fmla="*/ 81 w 160"/>
                <a:gd name="T3" fmla="*/ 113 h 113"/>
                <a:gd name="T4" fmla="*/ 0 w 160"/>
                <a:gd name="T5" fmla="*/ 32 h 113"/>
                <a:gd name="T6" fmla="*/ 21 w 160"/>
                <a:gd name="T7" fmla="*/ 0 h 113"/>
                <a:gd name="T8" fmla="*/ 139 w 160"/>
                <a:gd name="T9" fmla="*/ 0 h 113"/>
                <a:gd name="T10" fmla="*/ 160 w 160"/>
                <a:gd name="T11" fmla="*/ 3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0" h="113">
                  <a:moveTo>
                    <a:pt x="160" y="32"/>
                  </a:moveTo>
                  <a:lnTo>
                    <a:pt x="81" y="113"/>
                  </a:lnTo>
                  <a:lnTo>
                    <a:pt x="0" y="32"/>
                  </a:lnTo>
                  <a:lnTo>
                    <a:pt x="21" y="0"/>
                  </a:lnTo>
                  <a:lnTo>
                    <a:pt x="139" y="0"/>
                  </a:lnTo>
                  <a:lnTo>
                    <a:pt x="160" y="32"/>
                  </a:lnTo>
                  <a:close/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4EAD04D1-1CA0-3C40-B2DC-3151B8A93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3" y="1658"/>
              <a:ext cx="160" cy="0"/>
            </a:xfrm>
            <a:prstGeom prst="line">
              <a:avLst/>
            </a:pr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EAD595E-3718-3442-AF60-7F1212AE3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4" y="1626"/>
              <a:ext cx="48" cy="113"/>
            </a:xfrm>
            <a:custGeom>
              <a:avLst/>
              <a:gdLst>
                <a:gd name="T0" fmla="*/ 33 w 48"/>
                <a:gd name="T1" fmla="*/ 0 h 113"/>
                <a:gd name="T2" fmla="*/ 48 w 48"/>
                <a:gd name="T3" fmla="*/ 32 h 113"/>
                <a:gd name="T4" fmla="*/ 0 w 48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13">
                  <a:moveTo>
                    <a:pt x="33" y="0"/>
                  </a:moveTo>
                  <a:lnTo>
                    <a:pt x="48" y="32"/>
                  </a:lnTo>
                  <a:lnTo>
                    <a:pt x="0" y="113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97AC0C17-AF2A-874D-A5D2-8F50A383B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6" y="1626"/>
              <a:ext cx="48" cy="113"/>
            </a:xfrm>
            <a:custGeom>
              <a:avLst/>
              <a:gdLst>
                <a:gd name="T0" fmla="*/ 15 w 48"/>
                <a:gd name="T1" fmla="*/ 0 h 113"/>
                <a:gd name="T2" fmla="*/ 0 w 48"/>
                <a:gd name="T3" fmla="*/ 32 h 113"/>
                <a:gd name="T4" fmla="*/ 48 w 48"/>
                <a:gd name="T5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113">
                  <a:moveTo>
                    <a:pt x="15" y="0"/>
                  </a:moveTo>
                  <a:lnTo>
                    <a:pt x="0" y="32"/>
                  </a:lnTo>
                  <a:lnTo>
                    <a:pt x="48" y="113"/>
                  </a:lnTo>
                </a:path>
              </a:pathLst>
            </a:custGeom>
            <a:grp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2B4C56A-EAF2-D047-A1C4-99D7A0CC4FE1}"/>
              </a:ext>
            </a:extLst>
          </p:cNvPr>
          <p:cNvGrpSpPr/>
          <p:nvPr/>
        </p:nvGrpSpPr>
        <p:grpSpPr>
          <a:xfrm>
            <a:off x="3257799" y="2627551"/>
            <a:ext cx="524024" cy="551475"/>
            <a:chOff x="1992957" y="3946860"/>
            <a:chExt cx="524024" cy="55147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8AD41D3-3D36-5147-AFF7-5672123A1B14}"/>
                </a:ext>
              </a:extLst>
            </p:cNvPr>
            <p:cNvGrpSpPr/>
            <p:nvPr/>
          </p:nvGrpSpPr>
          <p:grpSpPr>
            <a:xfrm>
              <a:off x="1992957" y="3946860"/>
              <a:ext cx="431662" cy="496654"/>
              <a:chOff x="786472" y="4572218"/>
              <a:chExt cx="459449" cy="528625"/>
            </a:xfrm>
          </p:grpSpPr>
          <p:sp>
            <p:nvSpPr>
              <p:cNvPr id="26" name="Freeform 33">
                <a:extLst>
                  <a:ext uri="{FF2B5EF4-FFF2-40B4-BE49-F238E27FC236}">
                    <a16:creationId xmlns:a16="http://schemas.microsoft.com/office/drawing/2014/main" id="{17BB3111-66AB-A74C-B9AD-9D183CC98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72" y="4642426"/>
                <a:ext cx="459449" cy="458417"/>
              </a:xfrm>
              <a:custGeom>
                <a:avLst/>
                <a:gdLst>
                  <a:gd name="T0" fmla="*/ 426 w 426"/>
                  <a:gd name="T1" fmla="*/ 0 h 425"/>
                  <a:gd name="T2" fmla="*/ 426 w 426"/>
                  <a:gd name="T3" fmla="*/ 360 h 425"/>
                  <a:gd name="T4" fmla="*/ 213 w 426"/>
                  <a:gd name="T5" fmla="*/ 425 h 425"/>
                  <a:gd name="T6" fmla="*/ 0 w 426"/>
                  <a:gd name="T7" fmla="*/ 360 h 425"/>
                  <a:gd name="T8" fmla="*/ 0 w 426"/>
                  <a:gd name="T9" fmla="*/ 0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6" h="425">
                    <a:moveTo>
                      <a:pt x="426" y="0"/>
                    </a:moveTo>
                    <a:cubicBezTo>
                      <a:pt x="426" y="360"/>
                      <a:pt x="426" y="360"/>
                      <a:pt x="426" y="360"/>
                    </a:cubicBezTo>
                    <a:cubicBezTo>
                      <a:pt x="426" y="396"/>
                      <a:pt x="331" y="425"/>
                      <a:pt x="213" y="425"/>
                    </a:cubicBezTo>
                    <a:cubicBezTo>
                      <a:pt x="95" y="425"/>
                      <a:pt x="0" y="396"/>
                      <a:pt x="0" y="36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FFFF"/>
              </a:solidFill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27" name="Oval 30">
                <a:extLst>
                  <a:ext uri="{FF2B5EF4-FFF2-40B4-BE49-F238E27FC236}">
                    <a16:creationId xmlns:a16="http://schemas.microsoft.com/office/drawing/2014/main" id="{0D40DD5E-E127-8E4C-8AA6-8856EBE0A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472" y="4572218"/>
                <a:ext cx="459449" cy="139898"/>
              </a:xfrm>
              <a:prstGeom prst="ellipse">
                <a:avLst/>
              </a:prstGeom>
              <a:no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43B3C7DE-EE4E-244D-958B-AF33DDBECD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72" y="4771484"/>
                <a:ext cx="459449" cy="70209"/>
              </a:xfrm>
              <a:custGeom>
                <a:avLst/>
                <a:gdLst>
                  <a:gd name="T0" fmla="*/ 0 w 426"/>
                  <a:gd name="T1" fmla="*/ 0 h 65"/>
                  <a:gd name="T2" fmla="*/ 213 w 426"/>
                  <a:gd name="T3" fmla="*/ 65 h 65"/>
                  <a:gd name="T4" fmla="*/ 426 w 4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" h="65">
                    <a:moveTo>
                      <a:pt x="0" y="0"/>
                    </a:moveTo>
                    <a:cubicBezTo>
                      <a:pt x="0" y="36"/>
                      <a:pt x="95" y="65"/>
                      <a:pt x="213" y="65"/>
                    </a:cubicBezTo>
                    <a:cubicBezTo>
                      <a:pt x="331" y="65"/>
                      <a:pt x="426" y="36"/>
                      <a:pt x="426" y="0"/>
                    </a:cubicBezTo>
                  </a:path>
                </a:pathLst>
              </a:custGeom>
              <a:no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FDDADA2C-A617-544F-9CA5-34C560DD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6472" y="4896931"/>
                <a:ext cx="459449" cy="70209"/>
              </a:xfrm>
              <a:custGeom>
                <a:avLst/>
                <a:gdLst>
                  <a:gd name="T0" fmla="*/ 0 w 426"/>
                  <a:gd name="T1" fmla="*/ 0 h 65"/>
                  <a:gd name="T2" fmla="*/ 213 w 426"/>
                  <a:gd name="T3" fmla="*/ 65 h 65"/>
                  <a:gd name="T4" fmla="*/ 426 w 426"/>
                  <a:gd name="T5" fmla="*/ 0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6" h="65">
                    <a:moveTo>
                      <a:pt x="0" y="0"/>
                    </a:moveTo>
                    <a:cubicBezTo>
                      <a:pt x="0" y="36"/>
                      <a:pt x="95" y="65"/>
                      <a:pt x="213" y="65"/>
                    </a:cubicBezTo>
                    <a:cubicBezTo>
                      <a:pt x="331" y="65"/>
                      <a:pt x="426" y="36"/>
                      <a:pt x="426" y="0"/>
                    </a:cubicBezTo>
                  </a:path>
                </a:pathLst>
              </a:custGeom>
              <a:noFill/>
              <a:ln w="19050" cap="rnd">
                <a:solidFill>
                  <a:schemeClr val="tx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05DFB6E-34A9-824E-8A38-0B114A5ACE27}"/>
                </a:ext>
              </a:extLst>
            </p:cNvPr>
            <p:cNvSpPr/>
            <p:nvPr/>
          </p:nvSpPr>
          <p:spPr>
            <a:xfrm>
              <a:off x="2253903" y="4235257"/>
              <a:ext cx="263078" cy="263078"/>
            </a:xfrm>
            <a:prstGeom prst="ellipse">
              <a:avLst/>
            </a:prstGeom>
            <a:solidFill>
              <a:schemeClr val="bg1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809F67F-5816-6E48-BC47-639227F8E8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50" y="4347635"/>
              <a:ext cx="88106" cy="57678"/>
            </a:xfrm>
            <a:prstGeom prst="line">
              <a:avLst/>
            </a:prstGeom>
            <a:noFill/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06614DF-ED54-7A40-BD27-74B4A3550826}"/>
              </a:ext>
            </a:extLst>
          </p:cNvPr>
          <p:cNvSpPr txBox="1"/>
          <p:nvPr/>
        </p:nvSpPr>
        <p:spPr>
          <a:xfrm>
            <a:off x="2556901" y="2214450"/>
            <a:ext cx="188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Fast &amp; Scalable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8C3E2-B0FF-934C-838D-4F84B9A6FCC9}"/>
              </a:ext>
            </a:extLst>
          </p:cNvPr>
          <p:cNvSpPr txBox="1"/>
          <p:nvPr/>
        </p:nvSpPr>
        <p:spPr>
          <a:xfrm>
            <a:off x="4916802" y="2214450"/>
            <a:ext cx="166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Reliable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388025-8866-8B42-B5EE-1538C2D84C87}"/>
              </a:ext>
            </a:extLst>
          </p:cNvPr>
          <p:cNvSpPr txBox="1"/>
          <p:nvPr/>
        </p:nvSpPr>
        <p:spPr>
          <a:xfrm>
            <a:off x="919973" y="2227225"/>
            <a:ext cx="17258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079487-86BF-0F44-8E0B-FA2A4DE6E287}"/>
              </a:ext>
            </a:extLst>
          </p:cNvPr>
          <p:cNvSpPr txBox="1"/>
          <p:nvPr/>
        </p:nvSpPr>
        <p:spPr>
          <a:xfrm>
            <a:off x="2237539" y="3346640"/>
            <a:ext cx="2562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Store billions of relationships; query with millisecond latency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A155C9-2FF5-E04C-A1A4-D822F529C6F9}"/>
              </a:ext>
            </a:extLst>
          </p:cNvPr>
          <p:cNvSpPr txBox="1"/>
          <p:nvPr/>
        </p:nvSpPr>
        <p:spPr>
          <a:xfrm>
            <a:off x="4760138" y="3346640"/>
            <a:ext cx="20225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6 replicas of your data across 3 AZs with full backup and restore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977A0C-17F9-ED46-92CA-8CCBF22A912D}"/>
              </a:ext>
            </a:extLst>
          </p:cNvPr>
          <p:cNvSpPr txBox="1"/>
          <p:nvPr/>
        </p:nvSpPr>
        <p:spPr>
          <a:xfrm>
            <a:off x="6860967" y="3346640"/>
            <a:ext cx="19051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Build powerful queries easily with Gremlin and SPARQL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+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GRAPHQL with AppSync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462B29B-9367-A043-9068-E5F7D4CDC24E}"/>
              </a:ext>
            </a:extLst>
          </p:cNvPr>
          <p:cNvSpPr txBox="1"/>
          <p:nvPr/>
        </p:nvSpPr>
        <p:spPr>
          <a:xfrm>
            <a:off x="402698" y="3346640"/>
            <a:ext cx="1905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Supports Apache </a:t>
            </a:r>
            <a:r>
              <a:rPr lang="en-US" sz="1400" dirty="0" err="1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TinkerPop</a:t>
            </a:r>
            <a:r>
              <a:rPr lang="en-US" sz="1400" baseline="30000" dirty="0" err="1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TM</a:t>
            </a:r>
            <a:r>
              <a:rPr lang="en-US" sz="14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 &amp; W3C RDF graph models</a:t>
            </a:r>
          </a:p>
        </p:txBody>
      </p:sp>
      <p:grpSp>
        <p:nvGrpSpPr>
          <p:cNvPr id="37" name="Group 4">
            <a:extLst>
              <a:ext uri="{FF2B5EF4-FFF2-40B4-BE49-F238E27FC236}">
                <a16:creationId xmlns:a16="http://schemas.microsoft.com/office/drawing/2014/main" id="{F90D1003-1876-8D4B-80D6-A23481AD346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23869" y="2548005"/>
            <a:ext cx="690780" cy="492202"/>
            <a:chOff x="2644" y="1449"/>
            <a:chExt cx="407" cy="290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2F7CAF73-CF4A-6845-86D2-AC5276AFC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4" y="1449"/>
              <a:ext cx="407" cy="290"/>
            </a:xfrm>
            <a:custGeom>
              <a:avLst/>
              <a:gdLst>
                <a:gd name="T0" fmla="*/ 356 w 407"/>
                <a:gd name="T1" fmla="*/ 290 h 290"/>
                <a:gd name="T2" fmla="*/ 0 w 407"/>
                <a:gd name="T3" fmla="*/ 290 h 290"/>
                <a:gd name="T4" fmla="*/ 0 w 407"/>
                <a:gd name="T5" fmla="*/ 0 h 290"/>
                <a:gd name="T6" fmla="*/ 407 w 407"/>
                <a:gd name="T7" fmla="*/ 0 h 290"/>
                <a:gd name="T8" fmla="*/ 407 w 407"/>
                <a:gd name="T9" fmla="*/ 219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290">
                  <a:moveTo>
                    <a:pt x="356" y="290"/>
                  </a:moveTo>
                  <a:lnTo>
                    <a:pt x="0" y="290"/>
                  </a:lnTo>
                  <a:lnTo>
                    <a:pt x="0" y="0"/>
                  </a:lnTo>
                  <a:lnTo>
                    <a:pt x="407" y="0"/>
                  </a:lnTo>
                  <a:lnTo>
                    <a:pt x="407" y="219"/>
                  </a:lnTo>
                </a:path>
              </a:pathLst>
            </a:cu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1BFF18E0-EA65-BA47-9E3C-B31D1F36E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4" y="1505"/>
              <a:ext cx="407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F12E3631-F7CD-FB4B-A466-7EFD3D39D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7" y="1505"/>
              <a:ext cx="0" cy="234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AB4E635E-C6CA-0B4F-BB67-AE9ECDCF7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55"/>
              <a:ext cx="244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8BBDE6AB-FD74-2D4F-90D2-D4950E29B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595"/>
              <a:ext cx="156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D401A772-0A92-6741-ADA0-A143BCCF67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56" y="1637"/>
              <a:ext cx="187" cy="0"/>
            </a:xfrm>
            <a:prstGeom prst="line">
              <a:avLst/>
            </a:prstGeom>
            <a:solidFill>
              <a:srgbClr val="FFFFFF"/>
            </a:solidFill>
            <a:ln w="19050" cap="rnd">
              <a:solidFill>
                <a:schemeClr val="tx2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39B47706-9A0F-944E-9B4C-28EC5427C231}"/>
              </a:ext>
            </a:extLst>
          </p:cNvPr>
          <p:cNvSpPr txBox="1"/>
          <p:nvPr/>
        </p:nvSpPr>
        <p:spPr>
          <a:xfrm>
            <a:off x="7928803" y="2858254"/>
            <a:ext cx="67472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Gremlin</a:t>
            </a:r>
          </a:p>
          <a:p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SPARQL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7379460-A3DD-D04A-AD37-BE72645CD2D8}"/>
              </a:ext>
            </a:extLst>
          </p:cNvPr>
          <p:cNvSpPr txBox="1"/>
          <p:nvPr/>
        </p:nvSpPr>
        <p:spPr>
          <a:xfrm>
            <a:off x="6888096" y="2172322"/>
            <a:ext cx="1662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Easy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B0BDD458-FEFF-4240-9008-EF8EFA90A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7204" y="122498"/>
            <a:ext cx="1218284" cy="174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850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A9DBFBB-740A-9C42-B484-04A3440B1CBE}"/>
              </a:ext>
            </a:extLst>
          </p:cNvPr>
          <p:cNvSpPr txBox="1">
            <a:spLocks/>
          </p:cNvSpPr>
          <p:nvPr/>
        </p:nvSpPr>
        <p:spPr>
          <a:xfrm>
            <a:off x="0" y="1836738"/>
            <a:ext cx="9144000" cy="20494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GB" sz="4100" b="1" dirty="0"/>
              <a:t>It’s all about</a:t>
            </a:r>
            <a:endParaRPr lang="en-GB" sz="4500" b="1" dirty="0"/>
          </a:p>
          <a:p>
            <a:pPr algn="ctr">
              <a:lnSpc>
                <a:spcPct val="60000"/>
              </a:lnSpc>
            </a:pPr>
            <a:r>
              <a:rPr lang="en-GB" sz="8000" b="1" dirty="0"/>
              <a:t>choice</a:t>
            </a:r>
            <a:endParaRPr lang="en-GB" sz="6000" b="1" dirty="0"/>
          </a:p>
          <a:p>
            <a:pPr algn="ctr">
              <a:lnSpc>
                <a:spcPct val="80000"/>
              </a:lnSpc>
            </a:pPr>
            <a:r>
              <a:rPr lang="en-GB" sz="1800" dirty="0">
                <a:solidFill>
                  <a:schemeClr val="accent1"/>
                </a:solidFill>
              </a:rPr>
              <a:t>Performance-oriented</a:t>
            </a:r>
          </a:p>
          <a:p>
            <a:pPr algn="ctr">
              <a:lnSpc>
                <a:spcPct val="80000"/>
              </a:lnSpc>
            </a:pPr>
            <a:r>
              <a:rPr lang="en-GB" sz="1800" dirty="0">
                <a:solidFill>
                  <a:schemeClr val="accent1"/>
                </a:solidFill>
              </a:rPr>
              <a:t>Cost-oriented</a:t>
            </a:r>
          </a:p>
        </p:txBody>
      </p:sp>
    </p:spTree>
    <p:extLst>
      <p:ext uri="{BB962C8B-B14F-4D97-AF65-F5344CB8AC3E}">
        <p14:creationId xmlns:p14="http://schemas.microsoft.com/office/powerpoint/2010/main" val="2776178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B1F89AD-B2ED-AF41-BF75-6F599923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pic>
        <p:nvPicPr>
          <p:cNvPr id="5" name="Picture 4" descr="question.png">
            <a:extLst>
              <a:ext uri="{FF2B5EF4-FFF2-40B4-BE49-F238E27FC236}">
                <a16:creationId xmlns:a16="http://schemas.microsoft.com/office/drawing/2014/main" id="{58B44013-BCCD-AA40-BF73-13AD5E5BF8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0972" y="972186"/>
            <a:ext cx="2059630" cy="304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83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7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4">
            <a:extLst>
              <a:ext uri="{FF2B5EF4-FFF2-40B4-BE49-F238E27FC236}">
                <a16:creationId xmlns:a16="http://schemas.microsoft.com/office/drawing/2014/main" id="{EDC0F1E0-5A07-0845-AE1A-04FDC5C2A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E35A815-338B-BC40-B0DF-4EAA8B654412}"/>
              </a:ext>
            </a:extLst>
          </p:cNvPr>
          <p:cNvSpPr txBox="1">
            <a:spLocks/>
          </p:cNvSpPr>
          <p:nvPr/>
        </p:nvSpPr>
        <p:spPr>
          <a:xfrm>
            <a:off x="340592" y="1009332"/>
            <a:ext cx="8205304" cy="34544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bg1"/>
                </a:solidFill>
                <a:latin typeface="Amazon Ember Regular" charset="0"/>
                <a:ea typeface="+mn-ea"/>
                <a:cs typeface="Amazon Ember Regular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charset="0"/>
              <a:buChar char="•"/>
            </a:pPr>
            <a:r>
              <a:rPr lang="en-US" sz="2000" dirty="0"/>
              <a:t>AWS Database Services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Traditional vs AWS Data services 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Amazon RDS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Redshift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DynamoDB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ElastiCache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dirty="0"/>
              <a:t>Neptune</a:t>
            </a:r>
          </a:p>
        </p:txBody>
      </p:sp>
    </p:spTree>
    <p:extLst>
      <p:ext uri="{BB962C8B-B14F-4D97-AF65-F5344CB8AC3E}">
        <p14:creationId xmlns:p14="http://schemas.microsoft.com/office/powerpoint/2010/main" val="151683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B06DA979-6C0A-0643-B8A6-BD939C4C3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AWS Database Services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EAAA66-FA39-3C4E-AB91-2A37632D2810}"/>
              </a:ext>
            </a:extLst>
          </p:cNvPr>
          <p:cNvSpPr/>
          <p:nvPr/>
        </p:nvSpPr>
        <p:spPr>
          <a:xfrm>
            <a:off x="1158985" y="1041037"/>
            <a:ext cx="23102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Managed Relational 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Database Service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2777BD-5157-B741-B5F3-FB8DA3FDC2EE}"/>
              </a:ext>
            </a:extLst>
          </p:cNvPr>
          <p:cNvSpPr/>
          <p:nvPr/>
        </p:nvSpPr>
        <p:spPr>
          <a:xfrm>
            <a:off x="1183843" y="2342020"/>
            <a:ext cx="193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NoSQL Key Value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Oriented Service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1DBC47F-1E81-6440-A2BF-D0CAD6101421}"/>
              </a:ext>
            </a:extLst>
          </p:cNvPr>
          <p:cNvSpPr/>
          <p:nvPr/>
        </p:nvSpPr>
        <p:spPr>
          <a:xfrm>
            <a:off x="4182820" y="1076005"/>
            <a:ext cx="2411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Petabyte-scale 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Data Warehouse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Service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75ED21-C40A-8A46-B032-34287B9C3827}"/>
              </a:ext>
            </a:extLst>
          </p:cNvPr>
          <p:cNvSpPr/>
          <p:nvPr/>
        </p:nvSpPr>
        <p:spPr>
          <a:xfrm>
            <a:off x="4168452" y="2352598"/>
            <a:ext cx="21237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NoSQL Graph Oriented Service 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138697F-323D-8243-BFB7-14A83455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251" y="920139"/>
            <a:ext cx="762000" cy="1092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E356FA2-FD83-5644-83B1-A64F03FE5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51638" y="2189853"/>
            <a:ext cx="762000" cy="10922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8010FB49-8056-AA4E-849D-5B47CD3F82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84806" y="906486"/>
            <a:ext cx="762000" cy="10922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D3590151-BDE8-274B-8700-E3531E8B08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6789" y="2053139"/>
            <a:ext cx="762000" cy="10922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3440700-0A05-FE44-9588-657B28CCD5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36789" y="919330"/>
            <a:ext cx="762000" cy="952500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9B35ED33-8616-8144-A069-F1A7904FE8B5}"/>
              </a:ext>
            </a:extLst>
          </p:cNvPr>
          <p:cNvGrpSpPr/>
          <p:nvPr/>
        </p:nvGrpSpPr>
        <p:grpSpPr>
          <a:xfrm>
            <a:off x="336789" y="3421749"/>
            <a:ext cx="762000" cy="1092200"/>
            <a:chOff x="3658712" y="3457760"/>
            <a:chExt cx="762000" cy="1092200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4D22DFDF-24B9-B54B-891F-3160A4673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58712" y="3457760"/>
              <a:ext cx="762000" cy="109220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1EFE966-0C96-DE40-9B2C-791BCB4A6C1F}"/>
                </a:ext>
              </a:extLst>
            </p:cNvPr>
            <p:cNvSpPr txBox="1"/>
            <p:nvPr/>
          </p:nvSpPr>
          <p:spPr>
            <a:xfrm>
              <a:off x="3685139" y="4239460"/>
              <a:ext cx="7270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800" b="1" dirty="0"/>
                <a:t>Amazon</a:t>
              </a:r>
            </a:p>
            <a:p>
              <a:pPr algn="ctr"/>
              <a:r>
                <a:rPr lang="en-US" sz="800" b="1" dirty="0"/>
                <a:t>Timestream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3427B69-C33B-B043-B3C4-CB9318944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08289" y="3519311"/>
              <a:ext cx="470172" cy="598401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407A033-2BE5-FF4C-BE6A-19CC43B94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898517" y="3520445"/>
              <a:ext cx="470172" cy="59840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F838640-02C6-CD43-A7B8-40F6D5DC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18836" y="3530019"/>
              <a:ext cx="441752" cy="62491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828EF2-1426-5B41-A70E-5CFC6BF28B0E}"/>
              </a:ext>
            </a:extLst>
          </p:cNvPr>
          <p:cNvGrpSpPr/>
          <p:nvPr/>
        </p:nvGrpSpPr>
        <p:grpSpPr>
          <a:xfrm>
            <a:off x="3351638" y="3421749"/>
            <a:ext cx="762000" cy="1092200"/>
            <a:chOff x="4586290" y="3457760"/>
            <a:chExt cx="762000" cy="1092200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229A8295-73B5-B24F-B13E-0F6C1C582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86290" y="3457760"/>
              <a:ext cx="762000" cy="10922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5BFF2B5-A1D2-4D47-AF8A-08EF04AB50E8}"/>
                </a:ext>
              </a:extLst>
            </p:cNvPr>
            <p:cNvSpPr txBox="1"/>
            <p:nvPr/>
          </p:nvSpPr>
          <p:spPr>
            <a:xfrm>
              <a:off x="4612717" y="4239460"/>
              <a:ext cx="7270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800" b="1" dirty="0"/>
                <a:t>Amazon</a:t>
              </a:r>
            </a:p>
            <a:p>
              <a:pPr algn="ctr"/>
              <a:r>
                <a:rPr lang="en-US" sz="800" b="1" dirty="0"/>
                <a:t>QLDB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F72A3E7-7ED7-6743-A835-A6338F60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635867" y="3519311"/>
              <a:ext cx="470172" cy="59840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14FED941-176B-DB47-8CAD-4D57AA64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826095" y="3520445"/>
              <a:ext cx="470172" cy="59840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96B5A732-CC37-7944-9C97-81DB89A45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46414" y="3530019"/>
              <a:ext cx="441752" cy="624918"/>
            </a:xfrm>
            <a:prstGeom prst="rect">
              <a:avLst/>
            </a:prstGeom>
          </p:spPr>
        </p:pic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4296AF1B-779C-7A4C-92E2-442EABCA4685}"/>
              </a:ext>
            </a:extLst>
          </p:cNvPr>
          <p:cNvSpPr/>
          <p:nvPr/>
        </p:nvSpPr>
        <p:spPr>
          <a:xfrm>
            <a:off x="1183843" y="3682020"/>
            <a:ext cx="193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Time Series Database 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CF77F56-EA69-BB46-AFD4-DB8D6024E38B}"/>
              </a:ext>
            </a:extLst>
          </p:cNvPr>
          <p:cNvSpPr/>
          <p:nvPr/>
        </p:nvSpPr>
        <p:spPr>
          <a:xfrm>
            <a:off x="4154684" y="3694865"/>
            <a:ext cx="193878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Quantum Ledger Database Service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92E1A7-2026-EC44-A568-2DB2FA7B102D}"/>
              </a:ext>
            </a:extLst>
          </p:cNvPr>
          <p:cNvGrpSpPr/>
          <p:nvPr/>
        </p:nvGrpSpPr>
        <p:grpSpPr>
          <a:xfrm>
            <a:off x="6284806" y="2195770"/>
            <a:ext cx="762000" cy="1092200"/>
            <a:chOff x="3677441" y="1980582"/>
            <a:chExt cx="762000" cy="1092200"/>
          </a:xfrm>
        </p:grpSpPr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F8944A5C-EEB6-B04B-8F40-27B636CC7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77441" y="1980582"/>
              <a:ext cx="762000" cy="10922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9019C61-5143-5442-9051-0B23D67752EE}"/>
                </a:ext>
              </a:extLst>
            </p:cNvPr>
            <p:cNvSpPr txBox="1"/>
            <p:nvPr/>
          </p:nvSpPr>
          <p:spPr>
            <a:xfrm>
              <a:off x="3703868" y="2762282"/>
              <a:ext cx="7270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sz="800" b="1" dirty="0"/>
                <a:t>Amazon</a:t>
              </a:r>
            </a:p>
            <a:p>
              <a:pPr algn="ctr"/>
              <a:r>
                <a:rPr lang="en-US" sz="800" b="1" dirty="0" err="1"/>
                <a:t>DocumentDB</a:t>
              </a:r>
              <a:endParaRPr lang="en-US" sz="800" b="1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6EF21DD-9CE5-104B-BF5F-490F225FC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727018" y="2042133"/>
              <a:ext cx="470172" cy="59840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79EC153-8B26-F547-B674-F437C4B22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917246" y="2043267"/>
              <a:ext cx="470172" cy="598401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F3966AC-2F6E-CA4A-BE65-9D52CE72B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37565" y="2052841"/>
              <a:ext cx="441752" cy="624918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27922F4-411E-7648-B666-D329A5D49721}"/>
              </a:ext>
            </a:extLst>
          </p:cNvPr>
          <p:cNvSpPr/>
          <p:nvPr/>
        </p:nvSpPr>
        <p:spPr>
          <a:xfrm>
            <a:off x="7080504" y="2352598"/>
            <a:ext cx="2123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NoSQL Document Oriented Service </a:t>
            </a:r>
          </a:p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Mongo Compatible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C5E672-745A-EB42-A151-284F2C00661B}"/>
              </a:ext>
            </a:extLst>
          </p:cNvPr>
          <p:cNvSpPr/>
          <p:nvPr/>
        </p:nvSpPr>
        <p:spPr>
          <a:xfrm>
            <a:off x="7080504" y="1056272"/>
            <a:ext cx="193878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rPr>
              <a:t>In-Memory key Value Store Service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3B20A8C-4F0D-A140-B868-53F51C48B235}"/>
              </a:ext>
            </a:extLst>
          </p:cNvPr>
          <p:cNvSpPr/>
          <p:nvPr/>
        </p:nvSpPr>
        <p:spPr>
          <a:xfrm rot="19866168">
            <a:off x="5933584" y="2136094"/>
            <a:ext cx="1271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300" dirty="0">
                <a:solidFill>
                  <a:srgbClr val="C00000"/>
                </a:solidFill>
                <a:latin typeface="Impact" panose="020B080603090205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(Preview)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C7780B-59C7-1648-8C2A-8ADE7A7E4B40}"/>
              </a:ext>
            </a:extLst>
          </p:cNvPr>
          <p:cNvSpPr/>
          <p:nvPr/>
        </p:nvSpPr>
        <p:spPr>
          <a:xfrm rot="19866168">
            <a:off x="3011741" y="3374621"/>
            <a:ext cx="1271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300" dirty="0">
                <a:solidFill>
                  <a:srgbClr val="C00000"/>
                </a:solidFill>
                <a:latin typeface="Impact" panose="020B080603090205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(Preview)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15EAB4B-B726-C64D-89A4-223CA87E62E4}"/>
              </a:ext>
            </a:extLst>
          </p:cNvPr>
          <p:cNvSpPr/>
          <p:nvPr/>
        </p:nvSpPr>
        <p:spPr>
          <a:xfrm rot="19866168">
            <a:off x="-15965" y="3363202"/>
            <a:ext cx="12717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spc="300" dirty="0">
                <a:solidFill>
                  <a:srgbClr val="C00000"/>
                </a:solidFill>
                <a:latin typeface="Impact" panose="020B0806030902050204" pitchFamily="34" charset="0"/>
                <a:ea typeface="Amazon Ember Cd RC" panose="020B0606020204020204" pitchFamily="34" charset="0"/>
                <a:cs typeface="Amazon Ember Cd RC" panose="020B0606020204020204" pitchFamily="34" charset="0"/>
              </a:rPr>
              <a:t>(Preview)</a:t>
            </a:r>
          </a:p>
        </p:txBody>
      </p:sp>
    </p:spTree>
    <p:extLst>
      <p:ext uri="{BB962C8B-B14F-4D97-AF65-F5344CB8AC3E}">
        <p14:creationId xmlns:p14="http://schemas.microsoft.com/office/powerpoint/2010/main" val="78600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0DFB31-FFD0-1544-86FF-4BC8B2E9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/>
          <a:lstStyle/>
          <a:p>
            <a:r>
              <a:rPr lang="en-US" dirty="0"/>
              <a:t>Traditional Database Architecture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20DE8-D629-854E-803A-64A29AA479C9}"/>
              </a:ext>
            </a:extLst>
          </p:cNvPr>
          <p:cNvSpPr/>
          <p:nvPr/>
        </p:nvSpPr>
        <p:spPr bwMode="auto">
          <a:xfrm>
            <a:off x="3462536" y="1992086"/>
            <a:ext cx="2204357" cy="483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App/Web Tier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E2109-3688-2B42-9D79-296FCC986A1D}"/>
              </a:ext>
            </a:extLst>
          </p:cNvPr>
          <p:cNvSpPr/>
          <p:nvPr/>
        </p:nvSpPr>
        <p:spPr bwMode="auto">
          <a:xfrm>
            <a:off x="3462535" y="1109417"/>
            <a:ext cx="2204358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Client Tier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B18166-FBA8-3749-9B4E-3ECDB753E5A8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4564714" y="1623767"/>
            <a:ext cx="1" cy="368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A1476A8-2DE0-C94D-9763-A21BB1996F47}"/>
              </a:ext>
            </a:extLst>
          </p:cNvPr>
          <p:cNvSpPr/>
          <p:nvPr/>
        </p:nvSpPr>
        <p:spPr bwMode="auto">
          <a:xfrm>
            <a:off x="3462536" y="2847976"/>
            <a:ext cx="2204358" cy="600074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RDBMS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0534A6-F009-204A-8EB4-6CDF1099271D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4564715" y="2475820"/>
            <a:ext cx="0" cy="3721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00E558-CD69-C844-8556-9DB746DA53C9}"/>
              </a:ext>
            </a:extLst>
          </p:cNvPr>
          <p:cNvGrpSpPr/>
          <p:nvPr/>
        </p:nvGrpSpPr>
        <p:grpSpPr>
          <a:xfrm>
            <a:off x="910260" y="1638143"/>
            <a:ext cx="2409411" cy="1509872"/>
            <a:chOff x="910260" y="1638143"/>
            <a:chExt cx="2409411" cy="150987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792947-26B5-244E-B76A-705450AA1EDE}"/>
                </a:ext>
              </a:extLst>
            </p:cNvPr>
            <p:cNvSpPr/>
            <p:nvPr/>
          </p:nvSpPr>
          <p:spPr>
            <a:xfrm>
              <a:off x="910260" y="1638143"/>
              <a:ext cx="1967118" cy="1200329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1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one database for all workloads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45F9F19-623D-EF4B-9C00-922FA00BEC78}"/>
                </a:ext>
              </a:extLst>
            </p:cNvPr>
            <p:cNvCxnSpPr/>
            <p:nvPr/>
          </p:nvCxnSpPr>
          <p:spPr>
            <a:xfrm flipH="1" flipV="1">
              <a:off x="2586789" y="2743200"/>
              <a:ext cx="732882" cy="404815"/>
            </a:xfrm>
            <a:prstGeom prst="line">
              <a:avLst/>
            </a:prstGeom>
            <a:ln w="3175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768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E39DFF0-96CE-F040-8226-D096DA5B0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741"/>
          </a:xfrm>
        </p:spPr>
        <p:txBody>
          <a:bodyPr/>
          <a:lstStyle/>
          <a:p>
            <a:r>
              <a:rPr lang="en-US" dirty="0"/>
              <a:t>Traditional Database Architecture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8E9F843-D322-244D-B3D7-289B4BEE1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592" y="1009332"/>
            <a:ext cx="8205304" cy="355392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200" dirty="0"/>
              <a:t>Key-value access</a:t>
            </a:r>
          </a:p>
          <a:p>
            <a:r>
              <a:rPr lang="en-US" sz="2200" dirty="0"/>
              <a:t>Complex queries</a:t>
            </a:r>
          </a:p>
          <a:p>
            <a:r>
              <a:rPr lang="en-US" sz="2200" dirty="0"/>
              <a:t>OLAP transactions</a:t>
            </a:r>
          </a:p>
          <a:p>
            <a:r>
              <a:rPr lang="en-US" sz="2200" dirty="0"/>
              <a:t>Analytics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A8AA8-045D-A647-B495-2C6974DC06FF}"/>
              </a:ext>
            </a:extLst>
          </p:cNvPr>
          <p:cNvSpPr/>
          <p:nvPr/>
        </p:nvSpPr>
        <p:spPr bwMode="auto">
          <a:xfrm>
            <a:off x="3462536" y="1992086"/>
            <a:ext cx="2204357" cy="483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App/Web Tier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5607F-FA10-AC43-A2D4-DA1952AE513F}"/>
              </a:ext>
            </a:extLst>
          </p:cNvPr>
          <p:cNvSpPr/>
          <p:nvPr/>
        </p:nvSpPr>
        <p:spPr bwMode="auto">
          <a:xfrm>
            <a:off x="3462535" y="1109417"/>
            <a:ext cx="2204358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</a:rPr>
              <a:t>Client Tier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499926-37E4-A64A-89EE-6D3CADDD98A4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4564714" y="1623767"/>
            <a:ext cx="1" cy="368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A51B6F6-F32E-6147-9A2E-E52016EB051E}"/>
              </a:ext>
            </a:extLst>
          </p:cNvPr>
          <p:cNvSpPr/>
          <p:nvPr/>
        </p:nvSpPr>
        <p:spPr bwMode="auto">
          <a:xfrm>
            <a:off x="3462536" y="2847976"/>
            <a:ext cx="2204358" cy="600074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RDBMS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D70C3E-1C34-394D-8E7D-AA88E494EEED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4564715" y="2475820"/>
            <a:ext cx="0" cy="37215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ecx.images-amazon.com/images/I/71xfr3-tY%2BL._SL1500_.jpg">
            <a:extLst>
              <a:ext uri="{FF2B5EF4-FFF2-40B4-BE49-F238E27FC236}">
                <a16:creationId xmlns:a16="http://schemas.microsoft.com/office/drawing/2014/main" id="{F48E9914-6996-0045-978D-38C4A91FE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07" b="13666"/>
          <a:stretch/>
        </p:blipFill>
        <p:spPr bwMode="auto">
          <a:xfrm>
            <a:off x="4919270" y="2714847"/>
            <a:ext cx="3217210" cy="231080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2438AEC-C9C6-3646-A8F8-9A0C1BF07F11}"/>
              </a:ext>
            </a:extLst>
          </p:cNvPr>
          <p:cNvGrpSpPr/>
          <p:nvPr/>
        </p:nvGrpSpPr>
        <p:grpSpPr>
          <a:xfrm>
            <a:off x="229325" y="3059526"/>
            <a:ext cx="3167400" cy="977631"/>
            <a:chOff x="360946" y="3035764"/>
            <a:chExt cx="3167400" cy="97763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CC6474B-E40F-F24B-AE4E-5CEB176A70CF}"/>
                </a:ext>
              </a:extLst>
            </p:cNvPr>
            <p:cNvSpPr/>
            <p:nvPr/>
          </p:nvSpPr>
          <p:spPr>
            <a:xfrm>
              <a:off x="360946" y="3367064"/>
              <a:ext cx="244168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All forced into the relational database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44703D8-9254-F847-96E2-29E7A3E5CFF2}"/>
                </a:ext>
              </a:extLst>
            </p:cNvPr>
            <p:cNvCxnSpPr/>
            <p:nvPr/>
          </p:nvCxnSpPr>
          <p:spPr>
            <a:xfrm flipV="1">
              <a:off x="2441321" y="3035764"/>
              <a:ext cx="1087025" cy="473142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551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10CC4-1EC6-B04C-B4A8-8167E7951BAA}"/>
              </a:ext>
            </a:extLst>
          </p:cNvPr>
          <p:cNvSpPr/>
          <p:nvPr/>
        </p:nvSpPr>
        <p:spPr bwMode="auto">
          <a:xfrm>
            <a:off x="3462536" y="1691523"/>
            <a:ext cx="2204357" cy="4837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mazon Ember" charset="0"/>
                <a:ea typeface="Amazon Ember" charset="0"/>
                <a:cs typeface="Amazon Ember" charset="0"/>
              </a:rPr>
              <a:t>App/Web Tier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0D5E9F-A9CE-1D4D-97F9-EDF4796702B5}"/>
              </a:ext>
            </a:extLst>
          </p:cNvPr>
          <p:cNvSpPr/>
          <p:nvPr/>
        </p:nvSpPr>
        <p:spPr bwMode="auto">
          <a:xfrm>
            <a:off x="3462535" y="808854"/>
            <a:ext cx="2204358" cy="5143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10000"/>
                  </a:schemeClr>
                </a:solidFill>
                <a:latin typeface="Amazon Ember" charset="0"/>
                <a:ea typeface="Amazon Ember" charset="0"/>
                <a:cs typeface="Amazon Ember" charset="0"/>
              </a:rPr>
              <a:t>Client Tier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72890E8-F0DD-E645-B202-9B35DC658A0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4564714" y="1323204"/>
            <a:ext cx="1" cy="3683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A6AEA-1CC1-9240-9624-4F156BECD8F7}"/>
              </a:ext>
            </a:extLst>
          </p:cNvPr>
          <p:cNvCxnSpPr>
            <a:stCxn id="4" idx="2"/>
          </p:cNvCxnSpPr>
          <p:nvPr/>
        </p:nvCxnSpPr>
        <p:spPr>
          <a:xfrm flipH="1">
            <a:off x="4564714" y="2175257"/>
            <a:ext cx="1" cy="3721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18030EC-96B3-384A-8FC5-55765BA150BB}"/>
              </a:ext>
            </a:extLst>
          </p:cNvPr>
          <p:cNvGrpSpPr/>
          <p:nvPr/>
        </p:nvGrpSpPr>
        <p:grpSpPr>
          <a:xfrm>
            <a:off x="587335" y="1096404"/>
            <a:ext cx="2618132" cy="1451008"/>
            <a:chOff x="910260" y="1501494"/>
            <a:chExt cx="2618132" cy="144731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7F25B2E-E639-5D45-8E5D-B0B59E8EA201}"/>
                </a:ext>
              </a:extLst>
            </p:cNvPr>
            <p:cNvSpPr/>
            <p:nvPr/>
          </p:nvSpPr>
          <p:spPr>
            <a:xfrm>
              <a:off x="910260" y="1501494"/>
              <a:ext cx="2408528" cy="1015663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On AWS choose best database service for each workload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E33DAA-1BBA-B54C-B109-E63051B0DD8F}"/>
                </a:ext>
              </a:extLst>
            </p:cNvPr>
            <p:cNvCxnSpPr/>
            <p:nvPr/>
          </p:nvCxnSpPr>
          <p:spPr>
            <a:xfrm flipH="1" flipV="1">
              <a:off x="2981904" y="2446643"/>
              <a:ext cx="546488" cy="502165"/>
            </a:xfrm>
            <a:prstGeom prst="line">
              <a:avLst/>
            </a:prstGeom>
            <a:ln w="3175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5F92275A-836E-FE42-8A05-FC315DE8F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ea typeface="Verdana" pitchFamily="34" charset="0"/>
                <a:cs typeface="Verdana" pitchFamily="34" charset="0"/>
              </a:rPr>
              <a:t>AWS Data Tier Architecture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4D6B1CD-82DA-8B4C-B9B2-2A3FBF2C212D}"/>
              </a:ext>
            </a:extLst>
          </p:cNvPr>
          <p:cNvSpPr/>
          <p:nvPr/>
        </p:nvSpPr>
        <p:spPr bwMode="auto">
          <a:xfrm>
            <a:off x="404177" y="2658991"/>
            <a:ext cx="8070528" cy="1857375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t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792E7B-0DD8-6A43-A0DE-E0E8218E610E}"/>
              </a:ext>
            </a:extLst>
          </p:cNvPr>
          <p:cNvSpPr/>
          <p:nvPr/>
        </p:nvSpPr>
        <p:spPr>
          <a:xfrm>
            <a:off x="804729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1312C9-BBF8-5142-9FF5-CA50EC0EB076}"/>
              </a:ext>
            </a:extLst>
          </p:cNvPr>
          <p:cNvSpPr/>
          <p:nvPr/>
        </p:nvSpPr>
        <p:spPr>
          <a:xfrm>
            <a:off x="2680046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B3607E-AFD5-E04D-9AC4-DB2D3E7B3777}"/>
              </a:ext>
            </a:extLst>
          </p:cNvPr>
          <p:cNvSpPr/>
          <p:nvPr/>
        </p:nvSpPr>
        <p:spPr>
          <a:xfrm>
            <a:off x="4564714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677F7-AEBF-AA4D-8AB7-0058683968F9}"/>
              </a:ext>
            </a:extLst>
          </p:cNvPr>
          <p:cNvSpPr/>
          <p:nvPr/>
        </p:nvSpPr>
        <p:spPr>
          <a:xfrm>
            <a:off x="2675976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A4B9A-9C28-FF4F-B96E-4FBC28D7862D}"/>
              </a:ext>
            </a:extLst>
          </p:cNvPr>
          <p:cNvSpPr/>
          <p:nvPr/>
        </p:nvSpPr>
        <p:spPr>
          <a:xfrm>
            <a:off x="797871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NoSQL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200879-5285-234B-9DD4-2DC5D3984745}"/>
              </a:ext>
            </a:extLst>
          </p:cNvPr>
          <p:cNvSpPr/>
          <p:nvPr/>
        </p:nvSpPr>
        <p:spPr>
          <a:xfrm>
            <a:off x="4564714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Ledger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D4A17-79FB-F241-BC7E-86C93EFD6FF5}"/>
              </a:ext>
            </a:extLst>
          </p:cNvPr>
          <p:cNvSpPr/>
          <p:nvPr/>
        </p:nvSpPr>
        <p:spPr>
          <a:xfrm>
            <a:off x="6449382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Blob Store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60B602-9FE9-4E4B-A5AE-7132BA26963D}"/>
              </a:ext>
            </a:extLst>
          </p:cNvPr>
          <p:cNvSpPr/>
          <p:nvPr/>
        </p:nvSpPr>
        <p:spPr>
          <a:xfrm>
            <a:off x="6449382" y="372096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16439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C8660C-3D31-1442-A2EE-CB0923C34E68}"/>
              </a:ext>
            </a:extLst>
          </p:cNvPr>
          <p:cNvSpPr/>
          <p:nvPr/>
        </p:nvSpPr>
        <p:spPr bwMode="auto">
          <a:xfrm>
            <a:off x="404177" y="2658991"/>
            <a:ext cx="8070528" cy="1857375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t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D639D-E010-A146-B056-A823A708678F}"/>
              </a:ext>
            </a:extLst>
          </p:cNvPr>
          <p:cNvSpPr/>
          <p:nvPr/>
        </p:nvSpPr>
        <p:spPr>
          <a:xfrm>
            <a:off x="804729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874C1B-CC72-0545-8097-13DB5AAA9F57}"/>
              </a:ext>
            </a:extLst>
          </p:cNvPr>
          <p:cNvSpPr/>
          <p:nvPr/>
        </p:nvSpPr>
        <p:spPr>
          <a:xfrm>
            <a:off x="2680046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Warehouse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922BF-CCD4-4E4D-A511-3183EBB26178}"/>
              </a:ext>
            </a:extLst>
          </p:cNvPr>
          <p:cNvSpPr/>
          <p:nvPr/>
        </p:nvSpPr>
        <p:spPr>
          <a:xfrm>
            <a:off x="4564714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Time Series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B4164-3AB6-3749-BC08-B69CDC4BB0C2}"/>
              </a:ext>
            </a:extLst>
          </p:cNvPr>
          <p:cNvSpPr/>
          <p:nvPr/>
        </p:nvSpPr>
        <p:spPr>
          <a:xfrm>
            <a:off x="2675976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RDBMS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388FCE-0745-0749-AF9D-BD0DBE648C37}"/>
              </a:ext>
            </a:extLst>
          </p:cNvPr>
          <p:cNvSpPr/>
          <p:nvPr/>
        </p:nvSpPr>
        <p:spPr>
          <a:xfrm>
            <a:off x="797871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NoSQL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68EFEF-8773-2E42-9B49-27BCDA772D8C}"/>
              </a:ext>
            </a:extLst>
          </p:cNvPr>
          <p:cNvSpPr/>
          <p:nvPr/>
        </p:nvSpPr>
        <p:spPr>
          <a:xfrm>
            <a:off x="4564714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Quantum Ledger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62CC1A-5940-1F42-92FB-35FF2B84AFFD}"/>
              </a:ext>
            </a:extLst>
          </p:cNvPr>
          <p:cNvSpPr/>
          <p:nvPr/>
        </p:nvSpPr>
        <p:spPr>
          <a:xfrm>
            <a:off x="6449382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Blob Store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C7B75E-29F3-FE47-A36C-567420A78814}"/>
              </a:ext>
            </a:extLst>
          </p:cNvPr>
          <p:cNvSpPr/>
          <p:nvPr/>
        </p:nvSpPr>
        <p:spPr>
          <a:xfrm>
            <a:off x="6449382" y="372096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51030C-484B-CA45-AA62-1E33C621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Workload Driven Data Store Selection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C5BD0-3E0D-5048-8209-7FE88FE79CD7}"/>
              </a:ext>
            </a:extLst>
          </p:cNvPr>
          <p:cNvGrpSpPr/>
          <p:nvPr/>
        </p:nvGrpSpPr>
        <p:grpSpPr>
          <a:xfrm>
            <a:off x="6578475" y="1086349"/>
            <a:ext cx="856966" cy="2131224"/>
            <a:chOff x="6578475" y="1202303"/>
            <a:chExt cx="856966" cy="245630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5F09F4-108B-0048-9E6D-E4D09A66284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006958" y="1627970"/>
              <a:ext cx="237738" cy="203063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D69D5-7C18-1644-8D9E-D0F00F354842}"/>
                </a:ext>
              </a:extLst>
            </p:cNvPr>
            <p:cNvSpPr txBox="1"/>
            <p:nvPr/>
          </p:nvSpPr>
          <p:spPr>
            <a:xfrm>
              <a:off x="6578475" y="1202303"/>
              <a:ext cx="856966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logging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A018A-767C-4F4B-AF9B-A31704B93E9A}"/>
              </a:ext>
            </a:extLst>
          </p:cNvPr>
          <p:cNvGrpSpPr/>
          <p:nvPr/>
        </p:nvGrpSpPr>
        <p:grpSpPr>
          <a:xfrm>
            <a:off x="7609107" y="1408823"/>
            <a:ext cx="1125629" cy="2491691"/>
            <a:chOff x="7609107" y="1501091"/>
            <a:chExt cx="1125629" cy="287175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1AFE35-0C8D-1246-A696-6FC20E3A4D7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773223" y="1926758"/>
              <a:ext cx="398699" cy="2446089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A99E6-63F5-1845-86CB-6399D20D31BB}"/>
                </a:ext>
              </a:extLst>
            </p:cNvPr>
            <p:cNvSpPr txBox="1"/>
            <p:nvPr/>
          </p:nvSpPr>
          <p:spPr>
            <a:xfrm>
              <a:off x="7609107" y="1501091"/>
              <a:ext cx="1125629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rich search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A82AE-083A-634E-B98B-A6E1F047AA58}"/>
              </a:ext>
            </a:extLst>
          </p:cNvPr>
          <p:cNvCxnSpPr>
            <a:cxnSpLocks/>
          </p:cNvCxnSpPr>
          <p:nvPr/>
        </p:nvCxnSpPr>
        <p:spPr>
          <a:xfrm>
            <a:off x="914400" y="2291787"/>
            <a:ext cx="611617" cy="160872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1551F8-9BFA-6B49-9B6E-A30166844B2C}"/>
              </a:ext>
            </a:extLst>
          </p:cNvPr>
          <p:cNvGrpSpPr/>
          <p:nvPr/>
        </p:nvGrpSpPr>
        <p:grpSpPr>
          <a:xfrm>
            <a:off x="1452609" y="859860"/>
            <a:ext cx="1007007" cy="2403187"/>
            <a:chOff x="1452609" y="954112"/>
            <a:chExt cx="1007007" cy="276975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E03ACB-7ECB-B841-9611-DD649FD4A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955" y="1532431"/>
              <a:ext cx="74544" cy="219143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2E613-FBBD-6F4D-8E9E-053201262077}"/>
                </a:ext>
              </a:extLst>
            </p:cNvPr>
            <p:cNvSpPr txBox="1"/>
            <p:nvPr/>
          </p:nvSpPr>
          <p:spPr>
            <a:xfrm>
              <a:off x="1452609" y="954112"/>
              <a:ext cx="1007007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hot reads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187A14-62C1-2248-BB41-6B8D99CFB415}"/>
              </a:ext>
            </a:extLst>
          </p:cNvPr>
          <p:cNvGrpSpPr/>
          <p:nvPr/>
        </p:nvGrpSpPr>
        <p:grpSpPr>
          <a:xfrm>
            <a:off x="3767910" y="815714"/>
            <a:ext cx="990528" cy="2412858"/>
            <a:chOff x="3767910" y="903232"/>
            <a:chExt cx="990528" cy="27808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7017F7-022B-FA48-B770-A9D329916D2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3843334" y="1328899"/>
              <a:ext cx="419840" cy="2355231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F6106-F365-F144-A5D9-5ED801FA8C1C}"/>
                </a:ext>
              </a:extLst>
            </p:cNvPr>
            <p:cNvSpPr txBox="1"/>
            <p:nvPr/>
          </p:nvSpPr>
          <p:spPr>
            <a:xfrm>
              <a:off x="3767910" y="903232"/>
              <a:ext cx="990528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analytics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0877D1-DE0D-CC4E-B9E7-04BBED49D42A}"/>
              </a:ext>
            </a:extLst>
          </p:cNvPr>
          <p:cNvGrpSpPr/>
          <p:nvPr/>
        </p:nvGrpSpPr>
        <p:grpSpPr>
          <a:xfrm>
            <a:off x="2318863" y="1316489"/>
            <a:ext cx="1606529" cy="2584026"/>
            <a:chOff x="2318863" y="1749626"/>
            <a:chExt cx="1606529" cy="25840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3CE1B-F19B-D64F-9495-6F22AE5862CE}"/>
                </a:ext>
              </a:extLst>
            </p:cNvPr>
            <p:cNvSpPr txBox="1"/>
            <p:nvPr/>
          </p:nvSpPr>
          <p:spPr>
            <a:xfrm>
              <a:off x="2318863" y="1749626"/>
              <a:ext cx="1606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complex queries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&amp; transactions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53AEAF2-2AAF-2341-B401-B57AAF75F11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22128" y="2395957"/>
              <a:ext cx="270825" cy="193769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6AED8A-6D35-3040-B9B7-9327CD68FFBD}"/>
              </a:ext>
            </a:extLst>
          </p:cNvPr>
          <p:cNvGrpSpPr/>
          <p:nvPr/>
        </p:nvGrpSpPr>
        <p:grpSpPr>
          <a:xfrm>
            <a:off x="5616107" y="1883858"/>
            <a:ext cx="1285929" cy="2120276"/>
            <a:chOff x="4029507" y="1396720"/>
            <a:chExt cx="1285929" cy="244368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19F4BF-5148-9343-8FA0-F624A4A230B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4487766" y="2141638"/>
              <a:ext cx="184706" cy="169877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0DDD72-22FF-D247-9C1B-7E03A5A960EC}"/>
                </a:ext>
              </a:extLst>
            </p:cNvPr>
            <p:cNvSpPr txBox="1"/>
            <p:nvPr/>
          </p:nvSpPr>
          <p:spPr>
            <a:xfrm>
              <a:off x="4029507" y="1396720"/>
              <a:ext cx="1285929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Untampered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B3EE6D-89D7-7548-927A-4982B083A4B0}"/>
              </a:ext>
            </a:extLst>
          </p:cNvPr>
          <p:cNvGrpSpPr/>
          <p:nvPr/>
        </p:nvGrpSpPr>
        <p:grpSpPr>
          <a:xfrm>
            <a:off x="4644538" y="1336420"/>
            <a:ext cx="894797" cy="1926627"/>
            <a:chOff x="3767910" y="903232"/>
            <a:chExt cx="894797" cy="222050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1DDDDF-8381-F24B-8BC2-7D1F8BE3CAC9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4215309" y="1648150"/>
              <a:ext cx="234543" cy="147558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F9E15F-0AC3-2944-A442-D63F4A812986}"/>
                </a:ext>
              </a:extLst>
            </p:cNvPr>
            <p:cNvSpPr txBox="1"/>
            <p:nvPr/>
          </p:nvSpPr>
          <p:spPr>
            <a:xfrm>
              <a:off x="3767910" y="903232"/>
              <a:ext cx="894797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Periodic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7432433-4797-BD48-89EC-2399081DEBD6}"/>
              </a:ext>
            </a:extLst>
          </p:cNvPr>
          <p:cNvSpPr txBox="1"/>
          <p:nvPr/>
        </p:nvSpPr>
        <p:spPr>
          <a:xfrm>
            <a:off x="-46649" y="1356300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NoSQL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simple query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Graph / Key Value / Document</a:t>
            </a:r>
          </a:p>
        </p:txBody>
      </p:sp>
    </p:spTree>
    <p:extLst>
      <p:ext uri="{BB962C8B-B14F-4D97-AF65-F5344CB8AC3E}">
        <p14:creationId xmlns:p14="http://schemas.microsoft.com/office/powerpoint/2010/main" val="214828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AC8660C-3D31-1442-A2EE-CB0923C34E68}"/>
              </a:ext>
            </a:extLst>
          </p:cNvPr>
          <p:cNvSpPr/>
          <p:nvPr/>
        </p:nvSpPr>
        <p:spPr bwMode="auto">
          <a:xfrm>
            <a:off x="404177" y="2658991"/>
            <a:ext cx="8070528" cy="1857375"/>
          </a:xfrm>
          <a:prstGeom prst="roundRect">
            <a:avLst>
              <a:gd name="adj" fmla="val 0"/>
            </a:avLst>
          </a:prstGeom>
          <a:solidFill>
            <a:schemeClr val="accent3">
              <a:lumMod val="5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tIns="45720" rtlCol="0" anchor="t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Tier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CD639D-E010-A146-B056-A823A708678F}"/>
              </a:ext>
            </a:extLst>
          </p:cNvPr>
          <p:cNvSpPr/>
          <p:nvPr/>
        </p:nvSpPr>
        <p:spPr>
          <a:xfrm>
            <a:off x="804729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ElastiCache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5874C1B-CC72-0545-8097-13DB5AAA9F57}"/>
              </a:ext>
            </a:extLst>
          </p:cNvPr>
          <p:cNvSpPr/>
          <p:nvPr/>
        </p:nvSpPr>
        <p:spPr>
          <a:xfrm>
            <a:off x="2680046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Redshift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D922BF-CCD4-4E4D-A511-3183EBB26178}"/>
              </a:ext>
            </a:extLst>
          </p:cNvPr>
          <p:cNvSpPr/>
          <p:nvPr/>
        </p:nvSpPr>
        <p:spPr>
          <a:xfrm>
            <a:off x="4564714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Timestream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57B4164-3AB6-3749-BC08-B69CDC4BB0C2}"/>
              </a:ext>
            </a:extLst>
          </p:cNvPr>
          <p:cNvSpPr/>
          <p:nvPr/>
        </p:nvSpPr>
        <p:spPr>
          <a:xfrm>
            <a:off x="2675976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RDS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388FCE-0745-0749-AF9D-BD0DBE648C37}"/>
              </a:ext>
            </a:extLst>
          </p:cNvPr>
          <p:cNvSpPr/>
          <p:nvPr/>
        </p:nvSpPr>
        <p:spPr>
          <a:xfrm>
            <a:off x="797871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 DynamoDB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Neptune / </a:t>
            </a:r>
            <a:r>
              <a:rPr lang="en-US" sz="1200" dirty="0" err="1">
                <a:solidFill>
                  <a:schemeClr val="tx1"/>
                </a:solidFill>
              </a:rPr>
              <a:t>DocumentDB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68EFEF-8773-2E42-9B49-27BCDA772D8C}"/>
              </a:ext>
            </a:extLst>
          </p:cNvPr>
          <p:cNvSpPr/>
          <p:nvPr/>
        </p:nvSpPr>
        <p:spPr>
          <a:xfrm>
            <a:off x="4564714" y="372583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QLDB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62CC1A-5940-1F42-92FB-35FF2B84AFFD}"/>
              </a:ext>
            </a:extLst>
          </p:cNvPr>
          <p:cNvSpPr/>
          <p:nvPr/>
        </p:nvSpPr>
        <p:spPr>
          <a:xfrm>
            <a:off x="6449382" y="3130712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 S3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C7B75E-29F3-FE47-A36C-567420A78814}"/>
              </a:ext>
            </a:extLst>
          </p:cNvPr>
          <p:cNvSpPr/>
          <p:nvPr/>
        </p:nvSpPr>
        <p:spPr>
          <a:xfrm>
            <a:off x="6449382" y="3720966"/>
            <a:ext cx="1828800" cy="548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Amazon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ElasticSearch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51030C-484B-CA45-AA62-1E33C621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789" y="114936"/>
            <a:ext cx="8205304" cy="545192"/>
          </a:xfrm>
        </p:spPr>
        <p:txBody>
          <a:bodyPr>
            <a:normAutofit/>
          </a:bodyPr>
          <a:lstStyle/>
          <a:p>
            <a:r>
              <a:rPr lang="en-US" dirty="0"/>
              <a:t>AWS Database Services for the Data Tier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5C5BD0-3E0D-5048-8209-7FE88FE79CD7}"/>
              </a:ext>
            </a:extLst>
          </p:cNvPr>
          <p:cNvGrpSpPr/>
          <p:nvPr/>
        </p:nvGrpSpPr>
        <p:grpSpPr>
          <a:xfrm>
            <a:off x="6578475" y="1086349"/>
            <a:ext cx="856966" cy="2131224"/>
            <a:chOff x="6578475" y="1202303"/>
            <a:chExt cx="856966" cy="245630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35F09F4-108B-0048-9E6D-E4D09A662847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7006958" y="1627970"/>
              <a:ext cx="237738" cy="2030637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8D69D5-7C18-1644-8D9E-D0F00F354842}"/>
                </a:ext>
              </a:extLst>
            </p:cNvPr>
            <p:cNvSpPr txBox="1"/>
            <p:nvPr/>
          </p:nvSpPr>
          <p:spPr>
            <a:xfrm>
              <a:off x="6578475" y="1202303"/>
              <a:ext cx="856966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logging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EA018A-767C-4F4B-AF9B-A31704B93E9A}"/>
              </a:ext>
            </a:extLst>
          </p:cNvPr>
          <p:cNvGrpSpPr/>
          <p:nvPr/>
        </p:nvGrpSpPr>
        <p:grpSpPr>
          <a:xfrm>
            <a:off x="7609107" y="1408823"/>
            <a:ext cx="1125629" cy="2491691"/>
            <a:chOff x="7609107" y="1501091"/>
            <a:chExt cx="1125629" cy="287175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1AFE35-0C8D-1246-A696-6FC20E3A4D7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 flipH="1">
              <a:off x="7773223" y="1926758"/>
              <a:ext cx="398699" cy="2446089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8A99E6-63F5-1845-86CB-6399D20D31BB}"/>
                </a:ext>
              </a:extLst>
            </p:cNvPr>
            <p:cNvSpPr txBox="1"/>
            <p:nvPr/>
          </p:nvSpPr>
          <p:spPr>
            <a:xfrm>
              <a:off x="7609107" y="1501091"/>
              <a:ext cx="1125629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rich search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CA82AE-083A-634E-B98B-A6E1F047AA58}"/>
              </a:ext>
            </a:extLst>
          </p:cNvPr>
          <p:cNvCxnSpPr>
            <a:cxnSpLocks/>
          </p:cNvCxnSpPr>
          <p:nvPr/>
        </p:nvCxnSpPr>
        <p:spPr>
          <a:xfrm>
            <a:off x="914400" y="2291787"/>
            <a:ext cx="611617" cy="1608728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E1551F8-9BFA-6B49-9B6E-A30166844B2C}"/>
              </a:ext>
            </a:extLst>
          </p:cNvPr>
          <p:cNvGrpSpPr/>
          <p:nvPr/>
        </p:nvGrpSpPr>
        <p:grpSpPr>
          <a:xfrm>
            <a:off x="1452609" y="859860"/>
            <a:ext cx="1007007" cy="2403187"/>
            <a:chOff x="1452609" y="954112"/>
            <a:chExt cx="1007007" cy="276975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E03ACB-7ECB-B841-9611-DD649FD4A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2955" y="1532431"/>
              <a:ext cx="74544" cy="219143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2E613-FBBD-6F4D-8E9E-053201262077}"/>
                </a:ext>
              </a:extLst>
            </p:cNvPr>
            <p:cNvSpPr txBox="1"/>
            <p:nvPr/>
          </p:nvSpPr>
          <p:spPr>
            <a:xfrm>
              <a:off x="1452609" y="954112"/>
              <a:ext cx="1007007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hot reads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187A14-62C1-2248-BB41-6B8D99CFB415}"/>
              </a:ext>
            </a:extLst>
          </p:cNvPr>
          <p:cNvGrpSpPr/>
          <p:nvPr/>
        </p:nvGrpSpPr>
        <p:grpSpPr>
          <a:xfrm>
            <a:off x="3767910" y="815714"/>
            <a:ext cx="990528" cy="2412858"/>
            <a:chOff x="3767910" y="903232"/>
            <a:chExt cx="990528" cy="27808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7017F7-022B-FA48-B770-A9D329916D2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3843334" y="1328899"/>
              <a:ext cx="419840" cy="2355231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C7F6106-F365-F144-A5D9-5ED801FA8C1C}"/>
                </a:ext>
              </a:extLst>
            </p:cNvPr>
            <p:cNvSpPr txBox="1"/>
            <p:nvPr/>
          </p:nvSpPr>
          <p:spPr>
            <a:xfrm>
              <a:off x="3767910" y="903232"/>
              <a:ext cx="990528" cy="4256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analytics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0877D1-DE0D-CC4E-B9E7-04BBED49D42A}"/>
              </a:ext>
            </a:extLst>
          </p:cNvPr>
          <p:cNvGrpSpPr/>
          <p:nvPr/>
        </p:nvGrpSpPr>
        <p:grpSpPr>
          <a:xfrm>
            <a:off x="2318863" y="1316489"/>
            <a:ext cx="1606529" cy="2584026"/>
            <a:chOff x="2318863" y="1749626"/>
            <a:chExt cx="1606529" cy="258402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A63CE1B-F19B-D64F-9495-6F22AE5862CE}"/>
                </a:ext>
              </a:extLst>
            </p:cNvPr>
            <p:cNvSpPr txBox="1"/>
            <p:nvPr/>
          </p:nvSpPr>
          <p:spPr>
            <a:xfrm>
              <a:off x="2318863" y="1749626"/>
              <a:ext cx="16065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complex queries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&amp; transactions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53AEAF2-2AAF-2341-B401-B57AAF75F11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>
              <a:off x="3122128" y="2395957"/>
              <a:ext cx="270825" cy="1937695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6AED8A-6D35-3040-B9B7-9327CD68FFBD}"/>
              </a:ext>
            </a:extLst>
          </p:cNvPr>
          <p:cNvGrpSpPr/>
          <p:nvPr/>
        </p:nvGrpSpPr>
        <p:grpSpPr>
          <a:xfrm>
            <a:off x="5616107" y="1883858"/>
            <a:ext cx="1285929" cy="2120276"/>
            <a:chOff x="4029507" y="1396720"/>
            <a:chExt cx="1285929" cy="2443688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319F4BF-5148-9343-8FA0-F624A4A230B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4487766" y="2141638"/>
              <a:ext cx="184706" cy="1698770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0DDD72-22FF-D247-9C1B-7E03A5A960EC}"/>
                </a:ext>
              </a:extLst>
            </p:cNvPr>
            <p:cNvSpPr txBox="1"/>
            <p:nvPr/>
          </p:nvSpPr>
          <p:spPr>
            <a:xfrm>
              <a:off x="4029507" y="1396720"/>
              <a:ext cx="1285929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Untampered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B3EE6D-89D7-7548-927A-4982B083A4B0}"/>
              </a:ext>
            </a:extLst>
          </p:cNvPr>
          <p:cNvGrpSpPr/>
          <p:nvPr/>
        </p:nvGrpSpPr>
        <p:grpSpPr>
          <a:xfrm>
            <a:off x="4644538" y="1336420"/>
            <a:ext cx="894797" cy="1926627"/>
            <a:chOff x="3767910" y="903232"/>
            <a:chExt cx="894797" cy="2220501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01DDDDF-8381-F24B-8BC2-7D1F8BE3CAC9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4215309" y="1648150"/>
              <a:ext cx="234543" cy="1475583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F9E15F-0AC3-2944-A442-D63F4A812986}"/>
                </a:ext>
              </a:extLst>
            </p:cNvPr>
            <p:cNvSpPr txBox="1"/>
            <p:nvPr/>
          </p:nvSpPr>
          <p:spPr>
            <a:xfrm>
              <a:off x="3767910" y="903232"/>
              <a:ext cx="894797" cy="7449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Periodic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Amazon Ember Cd RC" charset="0"/>
                  <a:ea typeface="Amazon Ember Cd RC" charset="0"/>
                  <a:cs typeface="Amazon Ember Cd RC" charset="0"/>
                </a:rPr>
                <a:t>data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7432433-4797-BD48-89EC-2399081DEBD6}"/>
              </a:ext>
            </a:extLst>
          </p:cNvPr>
          <p:cNvSpPr txBox="1"/>
          <p:nvPr/>
        </p:nvSpPr>
        <p:spPr>
          <a:xfrm>
            <a:off x="-46649" y="1356300"/>
            <a:ext cx="1968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NoSQL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simple query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mazon Ember Cd RC" charset="0"/>
                <a:ea typeface="Amazon Ember Cd RC" charset="0"/>
                <a:cs typeface="Amazon Ember Cd RC" charset="0"/>
              </a:rPr>
              <a:t>Graph / Key Value / Document</a:t>
            </a:r>
          </a:p>
        </p:txBody>
      </p:sp>
    </p:spTree>
    <p:extLst>
      <p:ext uri="{BB962C8B-B14F-4D97-AF65-F5344CB8AC3E}">
        <p14:creationId xmlns:p14="http://schemas.microsoft.com/office/powerpoint/2010/main" val="302357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 Colors">
      <a:dk1>
        <a:srgbClr val="1D516C"/>
      </a:dk1>
      <a:lt1>
        <a:srgbClr val="FFFFFF"/>
      </a:lt1>
      <a:dk2>
        <a:srgbClr val="1D516C"/>
      </a:dk2>
      <a:lt2>
        <a:srgbClr val="F8F8F8"/>
      </a:lt2>
      <a:accent1>
        <a:srgbClr val="FF9900"/>
      </a:accent1>
      <a:accent2>
        <a:srgbClr val="00A1C9"/>
      </a:accent2>
      <a:accent3>
        <a:srgbClr val="007DBC"/>
      </a:accent3>
      <a:accent4>
        <a:srgbClr val="69AF34"/>
      </a:accent4>
      <a:accent5>
        <a:srgbClr val="EB5F07"/>
      </a:accent5>
      <a:accent6>
        <a:srgbClr val="545B64"/>
      </a:accent6>
      <a:hlink>
        <a:srgbClr val="00E0EA"/>
      </a:hlink>
      <a:folHlink>
        <a:srgbClr val="0069E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AF8EA25B17D749A1F90C8EF027EF33" ma:contentTypeVersion="1" ma:contentTypeDescription="Create a new document." ma:contentTypeScope="" ma:versionID="9e1d652dbefbde53ded2d9ef09fea7e9">
  <xsd:schema xmlns:xsd="http://www.w3.org/2001/XMLSchema" xmlns:xs="http://www.w3.org/2001/XMLSchema" xmlns:p="http://schemas.microsoft.com/office/2006/metadata/properties" xmlns:ns2="6535d57a-26a0-432c-bafd-4deb880541ae" targetNamespace="http://schemas.microsoft.com/office/2006/metadata/properties" ma:root="true" ma:fieldsID="7438be4ea3b15db38a8273e8f1881bcd" ns2:_="">
    <xsd:import namespace="6535d57a-26a0-432c-bafd-4deb880541ae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35d57a-26a0-432c-bafd-4deb880541a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30F20C4-80F5-4514-BCC8-958A72BB5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35d57a-26a0-432c-bafd-4deb880541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97C89A-FD0C-431E-81F6-90225B937683}">
  <ds:schemaRefs>
    <ds:schemaRef ds:uri="http://purl.org/dc/terms/"/>
    <ds:schemaRef ds:uri="6535d57a-26a0-432c-bafd-4deb880541ae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DeckTemplate_AWS</Template>
  <TotalTime>9219</TotalTime>
  <Words>1078</Words>
  <Application>Microsoft Macintosh PowerPoint</Application>
  <PresentationFormat>On-screen Show (16:9)</PresentationFormat>
  <Paragraphs>334</Paragraphs>
  <Slides>28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4" baseType="lpstr">
      <vt:lpstr>Amazon Ember</vt:lpstr>
      <vt:lpstr>Amazon Ember Cd</vt:lpstr>
      <vt:lpstr>Amazon Ember Cd Light</vt:lpstr>
      <vt:lpstr>Amazon Ember Cd RC</vt:lpstr>
      <vt:lpstr>Amazon Ember Light</vt:lpstr>
      <vt:lpstr>Amazon Ember Regular</vt:lpstr>
      <vt:lpstr>Arial</vt:lpstr>
      <vt:lpstr>Calibri</vt:lpstr>
      <vt:lpstr>Consolas</vt:lpstr>
      <vt:lpstr>Helvetica Neue</vt:lpstr>
      <vt:lpstr>Impact</vt:lpstr>
      <vt:lpstr>Lucida Console</vt:lpstr>
      <vt:lpstr>Times New Roman</vt:lpstr>
      <vt:lpstr>Verdana</vt:lpstr>
      <vt:lpstr>Wingdings</vt:lpstr>
      <vt:lpstr>DeckTemplate-AWS</vt:lpstr>
      <vt:lpstr>PowerPoint Presentation</vt:lpstr>
      <vt:lpstr>PowerPoint Presentation</vt:lpstr>
      <vt:lpstr>Agenda</vt:lpstr>
      <vt:lpstr>AWS Database Services</vt:lpstr>
      <vt:lpstr>Traditional Database Architecture</vt:lpstr>
      <vt:lpstr>Traditional Database Architecture</vt:lpstr>
      <vt:lpstr>AWS Data Tier Architecture</vt:lpstr>
      <vt:lpstr>Workload Driven Data Store Selection</vt:lpstr>
      <vt:lpstr>AWS Database Services for the Data Tier</vt:lpstr>
      <vt:lpstr>PowerPoint Presentation</vt:lpstr>
      <vt:lpstr>If you host your databases on-premises</vt:lpstr>
      <vt:lpstr>If you host your databases in Amazon EC2</vt:lpstr>
      <vt:lpstr>If you choose Amazon RDS</vt:lpstr>
      <vt:lpstr>Key Amazon Amazon RDS Features</vt:lpstr>
      <vt:lpstr>Amazon RDS -- Aurora</vt:lpstr>
      <vt:lpstr>PowerPoint Presentation</vt:lpstr>
      <vt:lpstr>PowerPoint Presentation</vt:lpstr>
      <vt:lpstr>PowerPoint Presentation</vt:lpstr>
      <vt:lpstr>Amazon Redshift</vt:lpstr>
      <vt:lpstr>AWS DMS &amp; AWS SCT</vt:lpstr>
      <vt:lpstr>PowerPoint Presentation</vt:lpstr>
      <vt:lpstr>DynamoDB Global Tables  First fully managed, multi-master, multi-region database </vt:lpstr>
      <vt:lpstr>NoSQL vs. SQL for a new app: how to choose?</vt:lpstr>
      <vt:lpstr>Amazon ElastiCache</vt:lpstr>
      <vt:lpstr>Amazon Neptune Fully managed graph database for highly connected data </vt:lpstr>
      <vt:lpstr>PowerPoint Presentation</vt:lpstr>
      <vt:lpstr>Any Questions?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97</cp:revision>
  <dcterms:created xsi:type="dcterms:W3CDTF">2016-06-17T18:22:10Z</dcterms:created>
  <dcterms:modified xsi:type="dcterms:W3CDTF">2019-07-17T06:30:24Z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0x010100C7AF8EA25B17D749A1F90C8EF027EF33</vt:lpwstr>
  </property>
</Properties>
</file>