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1"/>
  </p:notesMasterIdLst>
  <p:sldIdLst>
    <p:sldId id="285" r:id="rId5"/>
    <p:sldId id="460" r:id="rId6"/>
    <p:sldId id="461" r:id="rId7"/>
    <p:sldId id="312" r:id="rId8"/>
    <p:sldId id="509" r:id="rId9"/>
    <p:sldId id="510" r:id="rId10"/>
    <p:sldId id="334" r:id="rId11"/>
    <p:sldId id="468" r:id="rId12"/>
    <p:sldId id="511" r:id="rId13"/>
    <p:sldId id="324" r:id="rId14"/>
    <p:sldId id="512" r:id="rId15"/>
    <p:sldId id="513" r:id="rId16"/>
    <p:sldId id="514" r:id="rId17"/>
    <p:sldId id="515" r:id="rId18"/>
    <p:sldId id="474" r:id="rId19"/>
    <p:sldId id="516" r:id="rId20"/>
    <p:sldId id="283" r:id="rId21"/>
    <p:sldId id="296" r:id="rId22"/>
    <p:sldId id="480" r:id="rId23"/>
    <p:sldId id="481" r:id="rId24"/>
    <p:sldId id="274" r:id="rId25"/>
    <p:sldId id="318" r:id="rId26"/>
    <p:sldId id="319" r:id="rId27"/>
    <p:sldId id="303" r:id="rId28"/>
    <p:sldId id="518" r:id="rId29"/>
    <p:sldId id="485" r:id="rId30"/>
    <p:sldId id="284" r:id="rId31"/>
    <p:sldId id="325" r:id="rId32"/>
    <p:sldId id="326" r:id="rId33"/>
    <p:sldId id="300" r:id="rId34"/>
    <p:sldId id="486" r:id="rId35"/>
    <p:sldId id="491" r:id="rId36"/>
    <p:sldId id="295" r:id="rId37"/>
    <p:sldId id="329" r:id="rId38"/>
    <p:sldId id="493" r:id="rId39"/>
    <p:sldId id="497"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46F"/>
    <a:srgbClr val="FFE17B"/>
    <a:srgbClr val="595A5D"/>
    <a:srgbClr val="414042"/>
    <a:srgbClr val="DCDCDC"/>
    <a:srgbClr val="4F81BD"/>
    <a:srgbClr val="0C9B2E"/>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8" autoAdjust="0"/>
    <p:restoredTop sz="91092" autoAdjust="0"/>
  </p:normalViewPr>
  <p:slideViewPr>
    <p:cSldViewPr snapToGrid="0" showGuides="1">
      <p:cViewPr varScale="1">
        <p:scale>
          <a:sx n="131" d="100"/>
          <a:sy n="131" d="100"/>
        </p:scale>
        <p:origin x="712"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7/16/19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aws.amazon.com/AmazonVPC/latest/UserGuide/vpc-nat.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docs.aws.amazon.com/AWSEC2/latest/UserGuide/using-eni.html#view_eni_details" TargetMode="External"/><Relationship Id="rId4" Type="http://schemas.openxmlformats.org/officeDocument/2006/relationships/hyperlink" Target="https://docs.aws.amazon.com/AmazonVPC/latest/UserGuide/VPC_ACLs.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aws.amazon.com/AmazonVPC/latest/UserGuide/vpc-nat.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docs.aws.amazon.com/AWSEC2/latest/UserGuide/using-eni.html#view_eni_details" TargetMode="External"/><Relationship Id="rId4" Type="http://schemas.openxmlformats.org/officeDocument/2006/relationships/hyperlink" Target="https://docs.aws.amazon.com/AmazonVPC/latest/UserGuide/VPC_ACLs.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aws.amazon.com/AmazonVPC/latest/UserGuide/VPC_ACLs.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docs.aws.amazon.com/AWSEC2/latest/UserGuide/using-eni.html#view_eni_details"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033028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One</a:t>
            </a:r>
            <a:r>
              <a:rPr lang="en-US" baseline="0" dirty="0"/>
              <a:t> IGW per VPC</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240159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81897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Gateways</a:t>
            </a:r>
            <a:r>
              <a:rPr lang="en-US" baseline="0" dirty="0"/>
              <a:t> allow EC2 instances in private subnets to communicate with the Internet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47006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You can use a network address translation (NAT) gateway to enable instances in a private subnet to connect to the internet or other AWS services, but prevent the internet from initiating a connection with those instances. For more information about NAT, see </a:t>
            </a:r>
            <a:r>
              <a:rPr lang="en-US" sz="1200" b="0" i="0" u="none" strike="noStrike" kern="1200" dirty="0">
                <a:solidFill>
                  <a:schemeClr val="tx1"/>
                </a:solidFill>
                <a:effectLst/>
                <a:latin typeface="Amazon Ember Regular" charset="0"/>
                <a:ea typeface="+mn-ea"/>
                <a:cs typeface="+mn-cs"/>
                <a:hlinkClick r:id="rId3"/>
              </a:rPr>
              <a:t>NAT</a:t>
            </a:r>
            <a:r>
              <a:rPr lang="en-US" sz="1200" b="0" i="0" kern="1200" dirty="0">
                <a:solidFill>
                  <a:schemeClr val="tx1"/>
                </a:solidFill>
                <a:effectLst/>
                <a:latin typeface="Amazon Ember Regular" charset="0"/>
                <a:ea typeface="+mn-ea"/>
                <a:cs typeface="+mn-cs"/>
              </a:rPr>
              <a:t>.</a:t>
            </a:r>
          </a:p>
          <a:p>
            <a:br>
              <a:rPr lang="en-US" dirty="0"/>
            </a:br>
            <a:r>
              <a:rPr lang="en-US" sz="1200" b="0" i="0" kern="1200" dirty="0">
                <a:solidFill>
                  <a:schemeClr val="tx1"/>
                </a:solidFill>
                <a:effectLst/>
                <a:latin typeface="Amazon Ember Regular" charset="0"/>
                <a:ea typeface="+mn-ea"/>
                <a:cs typeface="+mn-cs"/>
              </a:rPr>
              <a:t>A NAT gateway has the following characteristics:</a:t>
            </a:r>
          </a:p>
          <a:p>
            <a:r>
              <a:rPr lang="en-US" sz="1200" b="0" i="0" kern="1200" dirty="0">
                <a:solidFill>
                  <a:schemeClr val="tx1"/>
                </a:solidFill>
                <a:effectLst/>
                <a:latin typeface="Amazon Ember Regular" charset="0"/>
                <a:ea typeface="+mn-ea"/>
                <a:cs typeface="+mn-cs"/>
              </a:rPr>
              <a:t>A NAT gateway supports bursts of up to 10 </a:t>
            </a:r>
            <a:r>
              <a:rPr lang="en-US" sz="1200" b="0" i="0" kern="1200" dirty="0" err="1">
                <a:solidFill>
                  <a:schemeClr val="tx1"/>
                </a:solidFill>
                <a:effectLst/>
                <a:latin typeface="Amazon Ember Regular" charset="0"/>
                <a:ea typeface="+mn-ea"/>
                <a:cs typeface="+mn-cs"/>
              </a:rPr>
              <a:t>Gbps</a:t>
            </a:r>
            <a:r>
              <a:rPr lang="en-US" sz="1200" b="0" i="0" kern="1200" dirty="0">
                <a:solidFill>
                  <a:schemeClr val="tx1"/>
                </a:solidFill>
                <a:effectLst/>
                <a:latin typeface="Amazon Ember Regular" charset="0"/>
                <a:ea typeface="+mn-ea"/>
                <a:cs typeface="+mn-cs"/>
              </a:rPr>
              <a:t> of bandwidth. If you require more than 10 </a:t>
            </a:r>
            <a:r>
              <a:rPr lang="en-US" sz="1200" b="0" i="0" kern="1200" dirty="0" err="1">
                <a:solidFill>
                  <a:schemeClr val="tx1"/>
                </a:solidFill>
                <a:effectLst/>
                <a:latin typeface="Amazon Ember Regular" charset="0"/>
                <a:ea typeface="+mn-ea"/>
                <a:cs typeface="+mn-cs"/>
              </a:rPr>
              <a:t>Gbps</a:t>
            </a:r>
            <a:r>
              <a:rPr lang="en-US" sz="1200" b="0" i="0" kern="1200" dirty="0">
                <a:solidFill>
                  <a:schemeClr val="tx1"/>
                </a:solidFill>
                <a:effectLst/>
                <a:latin typeface="Amazon Ember Regular" charset="0"/>
                <a:ea typeface="+mn-ea"/>
                <a:cs typeface="+mn-cs"/>
              </a:rPr>
              <a:t> bursts, you can distribute the workload by splitting your resources into multiple subnets, and creating a NAT gateway in each subnet.</a:t>
            </a:r>
          </a:p>
          <a:p>
            <a:r>
              <a:rPr lang="en-US" sz="1200" b="0" i="0" kern="1200" dirty="0">
                <a:solidFill>
                  <a:schemeClr val="tx1"/>
                </a:solidFill>
                <a:effectLst/>
                <a:latin typeface="Amazon Ember Regular" charset="0"/>
                <a:ea typeface="+mn-ea"/>
                <a:cs typeface="+mn-cs"/>
              </a:rPr>
              <a:t>You can associate exactly one Elastic IP address with a NAT gateway. You cannot disassociate an Elastic IP address from a NAT gateway after it's created. To use a different Elastic IP address for your NAT gateway, you must create a new NAT gateway with the required address, update your route tables, and then delete the existing NAT gateway if it's no longer required.</a:t>
            </a:r>
          </a:p>
          <a:p>
            <a:r>
              <a:rPr lang="en-US" sz="1200" b="0" i="0" kern="1200" dirty="0">
                <a:solidFill>
                  <a:schemeClr val="tx1"/>
                </a:solidFill>
                <a:effectLst/>
                <a:latin typeface="Amazon Ember Regular" charset="0"/>
                <a:ea typeface="+mn-ea"/>
                <a:cs typeface="+mn-cs"/>
              </a:rPr>
              <a:t>A NAT gateway supports the following protocols: TCP, UDP, and ICMP.</a:t>
            </a:r>
          </a:p>
          <a:p>
            <a:r>
              <a:rPr lang="en-US" sz="1200" b="0" i="0" kern="1200" dirty="0">
                <a:solidFill>
                  <a:schemeClr val="tx1"/>
                </a:solidFill>
                <a:effectLst/>
                <a:latin typeface="Amazon Ember Regular" charset="0"/>
                <a:ea typeface="+mn-ea"/>
                <a:cs typeface="+mn-cs"/>
              </a:rPr>
              <a:t>You cannot associate a security group with a NAT gateway. You can use security groups for your instances in the private subnets to control the traffic to and from those instances.</a:t>
            </a:r>
          </a:p>
          <a:p>
            <a:r>
              <a:rPr lang="en-US" sz="1200" b="0" i="0" kern="1200" dirty="0">
                <a:solidFill>
                  <a:schemeClr val="tx1"/>
                </a:solidFill>
                <a:effectLst/>
                <a:latin typeface="Amazon Ember Regular" charset="0"/>
                <a:ea typeface="+mn-ea"/>
                <a:cs typeface="+mn-cs"/>
              </a:rPr>
              <a:t>You can use a network ACL to control the traffic to and from the subnet in which the NAT gateway is located. The network ACL applies to the NAT gateway's traffic. A NAT gateway uses ports 1024–65535. For more information, see </a:t>
            </a:r>
            <a:r>
              <a:rPr lang="en-US" sz="1200" b="0" i="0" u="none" strike="noStrike" kern="1200" dirty="0">
                <a:solidFill>
                  <a:schemeClr val="tx1"/>
                </a:solidFill>
                <a:effectLst/>
                <a:latin typeface="Amazon Ember Regular" charset="0"/>
                <a:ea typeface="+mn-ea"/>
                <a:cs typeface="+mn-cs"/>
                <a:hlinkClick r:id="rId4"/>
              </a:rPr>
              <a:t>Network ACLs</a:t>
            </a:r>
            <a:r>
              <a:rPr lang="en-US" sz="1200" b="0" i="0" kern="1200" dirty="0">
                <a:solidFill>
                  <a:schemeClr val="tx1"/>
                </a:solidFill>
                <a:effectLst/>
                <a:latin typeface="Amazon Ember Regular" charset="0"/>
                <a:ea typeface="+mn-ea"/>
                <a:cs typeface="+mn-cs"/>
              </a:rPr>
              <a:t>.</a:t>
            </a:r>
          </a:p>
          <a:p>
            <a:r>
              <a:rPr lang="en-US" sz="1200" b="0" i="0" kern="1200" dirty="0">
                <a:solidFill>
                  <a:schemeClr val="tx1"/>
                </a:solidFill>
                <a:effectLst/>
                <a:latin typeface="Amazon Ember Regular" charset="0"/>
                <a:ea typeface="+mn-ea"/>
                <a:cs typeface="+mn-cs"/>
              </a:rPr>
              <a:t>When a NAT gateway is created, it receives a network interface that's automatically assigned a private IP address from the IP address range of your subnet. You can view the NAT gateway's network interface in the Amazon EC2 console. For more information, see </a:t>
            </a:r>
            <a:r>
              <a:rPr lang="en-US" sz="1200" b="0" i="0" u="none" strike="noStrike" kern="1200" dirty="0">
                <a:solidFill>
                  <a:schemeClr val="tx1"/>
                </a:solidFill>
                <a:effectLst/>
                <a:latin typeface="Amazon Ember Regular" charset="0"/>
                <a:ea typeface="+mn-ea"/>
                <a:cs typeface="+mn-cs"/>
                <a:hlinkClick r:id="rId5"/>
              </a:rPr>
              <a:t>Viewing Details about a Network Interface</a:t>
            </a:r>
            <a:r>
              <a:rPr lang="en-US" sz="1200" b="0" i="0" kern="1200" dirty="0">
                <a:solidFill>
                  <a:schemeClr val="tx1"/>
                </a:solidFill>
                <a:effectLst/>
                <a:latin typeface="Amazon Ember Regular" charset="0"/>
                <a:ea typeface="+mn-ea"/>
                <a:cs typeface="+mn-cs"/>
              </a:rPr>
              <a:t>. You cannot modify the attributes of this network interface.</a:t>
            </a:r>
          </a:p>
          <a:p>
            <a:r>
              <a:rPr lang="en-US" sz="1200" b="0" i="0" kern="1200" dirty="0">
                <a:solidFill>
                  <a:schemeClr val="tx1"/>
                </a:solidFill>
                <a:effectLst/>
                <a:latin typeface="Amazon Ember Regular" charset="0"/>
                <a:ea typeface="+mn-ea"/>
                <a:cs typeface="+mn-cs"/>
              </a:rPr>
              <a:t>A NAT gateway cannot be accessed by a </a:t>
            </a:r>
            <a:r>
              <a:rPr lang="en-US" sz="1200" b="0" i="0" kern="1200" dirty="0" err="1">
                <a:solidFill>
                  <a:schemeClr val="tx1"/>
                </a:solidFill>
                <a:effectLst/>
                <a:latin typeface="Amazon Ember Regular" charset="0"/>
                <a:ea typeface="+mn-ea"/>
                <a:cs typeface="+mn-cs"/>
              </a:rPr>
              <a:t>ClassicLink</a:t>
            </a:r>
            <a:r>
              <a:rPr lang="en-US" sz="1200" b="0" i="0" kern="1200" dirty="0">
                <a:solidFill>
                  <a:schemeClr val="tx1"/>
                </a:solidFill>
                <a:effectLst/>
                <a:latin typeface="Amazon Ember Regular" charset="0"/>
                <a:ea typeface="+mn-ea"/>
                <a:cs typeface="+mn-cs"/>
              </a:rPr>
              <a:t> connection associated with your VPC.</a:t>
            </a:r>
          </a:p>
          <a:p>
            <a:br>
              <a:rPr lang="en-US" dirty="0"/>
            </a:br>
            <a:r>
              <a:rPr lang="en-US" dirty="0"/>
              <a:t>https://</a:t>
            </a:r>
            <a:r>
              <a:rPr lang="en-US" dirty="0" err="1"/>
              <a:t>docs.aws.amazon.com</a:t>
            </a:r>
            <a:r>
              <a:rPr lang="en-US" dirty="0"/>
              <a:t>/</a:t>
            </a:r>
            <a:r>
              <a:rPr lang="en-US" dirty="0" err="1"/>
              <a:t>AmazonVPC</a:t>
            </a:r>
            <a:r>
              <a:rPr lang="en-US" dirty="0"/>
              <a:t>/latest/</a:t>
            </a:r>
            <a:r>
              <a:rPr lang="en-US" dirty="0" err="1"/>
              <a:t>UserGuide</a:t>
            </a:r>
            <a:r>
              <a:rPr lang="en-US" dirty="0"/>
              <a:t>/</a:t>
            </a:r>
            <a:r>
              <a:rPr lang="en-US" dirty="0" err="1"/>
              <a:t>vpc-nat-gateway.html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3999235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You can use a network address translation (NAT) gateway to enable instances in a private subnet to connect to the internet or other AWS services, but prevent the internet from initiating a connection with those instances. For more information about NAT, see </a:t>
            </a:r>
            <a:r>
              <a:rPr lang="en-US" sz="1200" b="0" i="0" u="none" strike="noStrike" kern="1200" dirty="0">
                <a:solidFill>
                  <a:schemeClr val="tx1"/>
                </a:solidFill>
                <a:effectLst/>
                <a:latin typeface="Amazon Ember Regular" charset="0"/>
                <a:ea typeface="+mn-ea"/>
                <a:cs typeface="+mn-cs"/>
                <a:hlinkClick r:id="rId3"/>
              </a:rPr>
              <a:t>NAT</a:t>
            </a:r>
            <a:r>
              <a:rPr lang="en-US" sz="1200" b="0" i="0" kern="1200" dirty="0">
                <a:solidFill>
                  <a:schemeClr val="tx1"/>
                </a:solidFill>
                <a:effectLst/>
                <a:latin typeface="Amazon Ember Regular" charset="0"/>
                <a:ea typeface="+mn-ea"/>
                <a:cs typeface="+mn-cs"/>
              </a:rPr>
              <a:t>.</a:t>
            </a:r>
          </a:p>
          <a:p>
            <a:br>
              <a:rPr lang="en-US" dirty="0"/>
            </a:br>
            <a:r>
              <a:rPr lang="en-US" sz="1200" b="0" i="0" kern="1200" dirty="0">
                <a:solidFill>
                  <a:schemeClr val="tx1"/>
                </a:solidFill>
                <a:effectLst/>
                <a:latin typeface="Amazon Ember Regular" charset="0"/>
                <a:ea typeface="+mn-ea"/>
                <a:cs typeface="+mn-cs"/>
              </a:rPr>
              <a:t>A NAT gateway has the following characteristics:</a:t>
            </a:r>
          </a:p>
          <a:p>
            <a:r>
              <a:rPr lang="en-US" sz="1200" b="0" i="0" kern="1200" dirty="0">
                <a:solidFill>
                  <a:schemeClr val="tx1"/>
                </a:solidFill>
                <a:effectLst/>
                <a:latin typeface="Amazon Ember Regular" charset="0"/>
                <a:ea typeface="+mn-ea"/>
                <a:cs typeface="+mn-cs"/>
              </a:rPr>
              <a:t>A NAT gateway supports bursts of up to 10 </a:t>
            </a:r>
            <a:r>
              <a:rPr lang="en-US" sz="1200" b="0" i="0" kern="1200" dirty="0" err="1">
                <a:solidFill>
                  <a:schemeClr val="tx1"/>
                </a:solidFill>
                <a:effectLst/>
                <a:latin typeface="Amazon Ember Regular" charset="0"/>
                <a:ea typeface="+mn-ea"/>
                <a:cs typeface="+mn-cs"/>
              </a:rPr>
              <a:t>Gbps</a:t>
            </a:r>
            <a:r>
              <a:rPr lang="en-US" sz="1200" b="0" i="0" kern="1200" dirty="0">
                <a:solidFill>
                  <a:schemeClr val="tx1"/>
                </a:solidFill>
                <a:effectLst/>
                <a:latin typeface="Amazon Ember Regular" charset="0"/>
                <a:ea typeface="+mn-ea"/>
                <a:cs typeface="+mn-cs"/>
              </a:rPr>
              <a:t> of bandwidth. If you require more than 10 </a:t>
            </a:r>
            <a:r>
              <a:rPr lang="en-US" sz="1200" b="0" i="0" kern="1200" dirty="0" err="1">
                <a:solidFill>
                  <a:schemeClr val="tx1"/>
                </a:solidFill>
                <a:effectLst/>
                <a:latin typeface="Amazon Ember Regular" charset="0"/>
                <a:ea typeface="+mn-ea"/>
                <a:cs typeface="+mn-cs"/>
              </a:rPr>
              <a:t>Gbps</a:t>
            </a:r>
            <a:r>
              <a:rPr lang="en-US" sz="1200" b="0" i="0" kern="1200" dirty="0">
                <a:solidFill>
                  <a:schemeClr val="tx1"/>
                </a:solidFill>
                <a:effectLst/>
                <a:latin typeface="Amazon Ember Regular" charset="0"/>
                <a:ea typeface="+mn-ea"/>
                <a:cs typeface="+mn-cs"/>
              </a:rPr>
              <a:t> bursts, you can distribute the workload by splitting your resources into multiple subnets, and creating a NAT gateway in each subnet.</a:t>
            </a:r>
          </a:p>
          <a:p>
            <a:r>
              <a:rPr lang="en-US" sz="1200" b="0" i="0" kern="1200" dirty="0">
                <a:solidFill>
                  <a:schemeClr val="tx1"/>
                </a:solidFill>
                <a:effectLst/>
                <a:latin typeface="Amazon Ember Regular" charset="0"/>
                <a:ea typeface="+mn-ea"/>
                <a:cs typeface="+mn-cs"/>
              </a:rPr>
              <a:t>You can associate exactly one Elastic IP address with a NAT gateway. You cannot disassociate an Elastic IP address from a NAT gateway after it's created. To use a different Elastic IP address for your NAT gateway, you must create a new NAT gateway with the required address, update your route tables, and then delete the existing NAT gateway if it's no longer required.</a:t>
            </a:r>
          </a:p>
          <a:p>
            <a:r>
              <a:rPr lang="en-US" sz="1200" b="0" i="0" kern="1200" dirty="0">
                <a:solidFill>
                  <a:schemeClr val="tx1"/>
                </a:solidFill>
                <a:effectLst/>
                <a:latin typeface="Amazon Ember Regular" charset="0"/>
                <a:ea typeface="+mn-ea"/>
                <a:cs typeface="+mn-cs"/>
              </a:rPr>
              <a:t>A NAT gateway supports the following protocols: TCP, UDP, and ICMP.</a:t>
            </a:r>
          </a:p>
          <a:p>
            <a:r>
              <a:rPr lang="en-US" sz="1200" b="0" i="0" kern="1200" dirty="0">
                <a:solidFill>
                  <a:schemeClr val="tx1"/>
                </a:solidFill>
                <a:effectLst/>
                <a:latin typeface="Amazon Ember Regular" charset="0"/>
                <a:ea typeface="+mn-ea"/>
                <a:cs typeface="+mn-cs"/>
              </a:rPr>
              <a:t>You cannot associate a security group with a NAT gateway. You can use security groups for your instances in the private subnets to control the traffic to and from those instances.</a:t>
            </a:r>
          </a:p>
          <a:p>
            <a:r>
              <a:rPr lang="en-US" sz="1200" b="0" i="0" kern="1200" dirty="0">
                <a:solidFill>
                  <a:schemeClr val="tx1"/>
                </a:solidFill>
                <a:effectLst/>
                <a:latin typeface="Amazon Ember Regular" charset="0"/>
                <a:ea typeface="+mn-ea"/>
                <a:cs typeface="+mn-cs"/>
              </a:rPr>
              <a:t>You can use a network ACL to control the traffic to and from the subnet in which the NAT gateway is located. The network ACL applies to the NAT gateway's traffic. A NAT gateway uses ports 1024–65535. For more information, see </a:t>
            </a:r>
            <a:r>
              <a:rPr lang="en-US" sz="1200" b="0" i="0" u="none" strike="noStrike" kern="1200" dirty="0">
                <a:solidFill>
                  <a:schemeClr val="tx1"/>
                </a:solidFill>
                <a:effectLst/>
                <a:latin typeface="Amazon Ember Regular" charset="0"/>
                <a:ea typeface="+mn-ea"/>
                <a:cs typeface="+mn-cs"/>
                <a:hlinkClick r:id="rId4"/>
              </a:rPr>
              <a:t>Network ACLs</a:t>
            </a:r>
            <a:r>
              <a:rPr lang="en-US" sz="1200" b="0" i="0" kern="1200" dirty="0">
                <a:solidFill>
                  <a:schemeClr val="tx1"/>
                </a:solidFill>
                <a:effectLst/>
                <a:latin typeface="Amazon Ember Regular" charset="0"/>
                <a:ea typeface="+mn-ea"/>
                <a:cs typeface="+mn-cs"/>
              </a:rPr>
              <a:t>.</a:t>
            </a:r>
          </a:p>
          <a:p>
            <a:r>
              <a:rPr lang="en-US" sz="1200" b="0" i="0" kern="1200" dirty="0">
                <a:solidFill>
                  <a:schemeClr val="tx1"/>
                </a:solidFill>
                <a:effectLst/>
                <a:latin typeface="Amazon Ember Regular" charset="0"/>
                <a:ea typeface="+mn-ea"/>
                <a:cs typeface="+mn-cs"/>
              </a:rPr>
              <a:t>When a NAT gateway is created, it receives a network interface that's automatically assigned a private IP address from the IP address range of your subnet. You can view the NAT gateway's network interface in the Amazon EC2 console. For more information, see </a:t>
            </a:r>
            <a:r>
              <a:rPr lang="en-US" sz="1200" b="0" i="0" u="none" strike="noStrike" kern="1200" dirty="0">
                <a:solidFill>
                  <a:schemeClr val="tx1"/>
                </a:solidFill>
                <a:effectLst/>
                <a:latin typeface="Amazon Ember Regular" charset="0"/>
                <a:ea typeface="+mn-ea"/>
                <a:cs typeface="+mn-cs"/>
                <a:hlinkClick r:id="rId5"/>
              </a:rPr>
              <a:t>Viewing Details about a Network Interface</a:t>
            </a:r>
            <a:r>
              <a:rPr lang="en-US" sz="1200" b="0" i="0" kern="1200" dirty="0">
                <a:solidFill>
                  <a:schemeClr val="tx1"/>
                </a:solidFill>
                <a:effectLst/>
                <a:latin typeface="Amazon Ember Regular" charset="0"/>
                <a:ea typeface="+mn-ea"/>
                <a:cs typeface="+mn-cs"/>
              </a:rPr>
              <a:t>. You cannot modify the attributes of this network interface.</a:t>
            </a:r>
          </a:p>
          <a:p>
            <a:r>
              <a:rPr lang="en-US" sz="1200" b="0" i="0" kern="1200" dirty="0">
                <a:solidFill>
                  <a:schemeClr val="tx1"/>
                </a:solidFill>
                <a:effectLst/>
                <a:latin typeface="Amazon Ember Regular" charset="0"/>
                <a:ea typeface="+mn-ea"/>
                <a:cs typeface="+mn-cs"/>
              </a:rPr>
              <a:t>A NAT gateway cannot be accessed by a </a:t>
            </a:r>
            <a:r>
              <a:rPr lang="en-US" sz="1200" b="0" i="0" kern="1200" dirty="0" err="1">
                <a:solidFill>
                  <a:schemeClr val="tx1"/>
                </a:solidFill>
                <a:effectLst/>
                <a:latin typeface="Amazon Ember Regular" charset="0"/>
                <a:ea typeface="+mn-ea"/>
                <a:cs typeface="+mn-cs"/>
              </a:rPr>
              <a:t>ClassicLink</a:t>
            </a:r>
            <a:r>
              <a:rPr lang="en-US" sz="1200" b="0" i="0" kern="1200" dirty="0">
                <a:solidFill>
                  <a:schemeClr val="tx1"/>
                </a:solidFill>
                <a:effectLst/>
                <a:latin typeface="Amazon Ember Regular" charset="0"/>
                <a:ea typeface="+mn-ea"/>
                <a:cs typeface="+mn-cs"/>
              </a:rPr>
              <a:t> connection associated with your VPC.</a:t>
            </a:r>
          </a:p>
          <a:p>
            <a:br>
              <a:rPr lang="en-US" dirty="0"/>
            </a:br>
            <a:r>
              <a:rPr lang="en-US" dirty="0"/>
              <a:t>https://</a:t>
            </a:r>
            <a:r>
              <a:rPr lang="en-US" dirty="0" err="1"/>
              <a:t>docs.aws.amazon.com</a:t>
            </a:r>
            <a:r>
              <a:rPr lang="en-US" dirty="0"/>
              <a:t>/</a:t>
            </a:r>
            <a:r>
              <a:rPr lang="en-US" dirty="0" err="1"/>
              <a:t>AmazonVPC</a:t>
            </a:r>
            <a:r>
              <a:rPr lang="en-US" dirty="0"/>
              <a:t>/latest/</a:t>
            </a:r>
            <a:r>
              <a:rPr lang="en-US" dirty="0" err="1"/>
              <a:t>UserGuide</a:t>
            </a:r>
            <a:r>
              <a:rPr lang="en-US" dirty="0"/>
              <a:t>/</a:t>
            </a:r>
            <a:r>
              <a:rPr lang="en-US" dirty="0" err="1"/>
              <a:t>vpc-nat-gateway.html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475612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b="0" i="0" kern="1200" dirty="0">
                <a:solidFill>
                  <a:schemeClr val="tx1"/>
                </a:solidFill>
                <a:effectLst/>
                <a:latin typeface="Amazon Ember Regular" charset="0"/>
                <a:ea typeface="+mn-ea"/>
                <a:cs typeface="+mn-cs"/>
              </a:rPr>
              <a:t>A NAT gateway has the following characteristics:</a:t>
            </a:r>
          </a:p>
          <a:p>
            <a:r>
              <a:rPr lang="en-US" sz="1200" b="0" i="0" kern="1200" dirty="0">
                <a:solidFill>
                  <a:schemeClr val="tx1"/>
                </a:solidFill>
                <a:effectLst/>
                <a:latin typeface="Amazon Ember Regular" charset="0"/>
                <a:ea typeface="+mn-ea"/>
                <a:cs typeface="+mn-cs"/>
              </a:rPr>
              <a:t>A NAT gateway supports bursts of up to 10 </a:t>
            </a:r>
            <a:r>
              <a:rPr lang="en-US" sz="1200" b="0" i="0" kern="1200" dirty="0" err="1">
                <a:solidFill>
                  <a:schemeClr val="tx1"/>
                </a:solidFill>
                <a:effectLst/>
                <a:latin typeface="Amazon Ember Regular" charset="0"/>
                <a:ea typeface="+mn-ea"/>
                <a:cs typeface="+mn-cs"/>
              </a:rPr>
              <a:t>Gbps</a:t>
            </a:r>
            <a:r>
              <a:rPr lang="en-US" sz="1200" b="0" i="0" kern="1200" dirty="0">
                <a:solidFill>
                  <a:schemeClr val="tx1"/>
                </a:solidFill>
                <a:effectLst/>
                <a:latin typeface="Amazon Ember Regular" charset="0"/>
                <a:ea typeface="+mn-ea"/>
                <a:cs typeface="+mn-cs"/>
              </a:rPr>
              <a:t> of bandwidth. If you require more than 10 </a:t>
            </a:r>
            <a:r>
              <a:rPr lang="en-US" sz="1200" b="0" i="0" kern="1200" dirty="0" err="1">
                <a:solidFill>
                  <a:schemeClr val="tx1"/>
                </a:solidFill>
                <a:effectLst/>
                <a:latin typeface="Amazon Ember Regular" charset="0"/>
                <a:ea typeface="+mn-ea"/>
                <a:cs typeface="+mn-cs"/>
              </a:rPr>
              <a:t>Gbps</a:t>
            </a:r>
            <a:r>
              <a:rPr lang="en-US" sz="1200" b="0" i="0" kern="1200" dirty="0">
                <a:solidFill>
                  <a:schemeClr val="tx1"/>
                </a:solidFill>
                <a:effectLst/>
                <a:latin typeface="Amazon Ember Regular" charset="0"/>
                <a:ea typeface="+mn-ea"/>
                <a:cs typeface="+mn-cs"/>
              </a:rPr>
              <a:t> bursts, you can distribute the workload by splitting your resources into multiple subnets, and creating a NAT gateway in each subnet.</a:t>
            </a:r>
          </a:p>
          <a:p>
            <a:r>
              <a:rPr lang="en-US" sz="1200" b="0" i="0" kern="1200" dirty="0">
                <a:solidFill>
                  <a:schemeClr val="tx1"/>
                </a:solidFill>
                <a:effectLst/>
                <a:latin typeface="Amazon Ember Regular" charset="0"/>
                <a:ea typeface="+mn-ea"/>
                <a:cs typeface="+mn-cs"/>
              </a:rPr>
              <a:t>You can associate exactly one Elastic IP address with a NAT gateway. You cannot disassociate an Elastic IP address from a NAT gateway after it's created. To use a different Elastic IP address for your NAT gateway, you must create a new NAT gateway with the required address, update your route tables, and then delete the existing NAT gateway if it's no longer required.</a:t>
            </a:r>
          </a:p>
          <a:p>
            <a:r>
              <a:rPr lang="en-US" sz="1200" b="0" i="0" kern="1200" dirty="0">
                <a:solidFill>
                  <a:schemeClr val="tx1"/>
                </a:solidFill>
                <a:effectLst/>
                <a:latin typeface="Amazon Ember Regular" charset="0"/>
                <a:ea typeface="+mn-ea"/>
                <a:cs typeface="+mn-cs"/>
              </a:rPr>
              <a:t>A NAT gateway supports the following protocols: TCP, UDP, and ICMP.</a:t>
            </a:r>
          </a:p>
          <a:p>
            <a:r>
              <a:rPr lang="en-US" sz="1200" b="0" i="0" kern="1200" dirty="0">
                <a:solidFill>
                  <a:schemeClr val="tx1"/>
                </a:solidFill>
                <a:effectLst/>
                <a:latin typeface="Amazon Ember Regular" charset="0"/>
                <a:ea typeface="+mn-ea"/>
                <a:cs typeface="+mn-cs"/>
              </a:rPr>
              <a:t>You cannot associate a security group with a NAT gateway. You can use security groups for your instances in the private subnets to control the traffic to and from those instances.</a:t>
            </a:r>
          </a:p>
          <a:p>
            <a:r>
              <a:rPr lang="en-US" sz="1200" b="0" i="0" kern="1200" dirty="0">
                <a:solidFill>
                  <a:schemeClr val="tx1"/>
                </a:solidFill>
                <a:effectLst/>
                <a:latin typeface="Amazon Ember Regular" charset="0"/>
                <a:ea typeface="+mn-ea"/>
                <a:cs typeface="+mn-cs"/>
              </a:rPr>
              <a:t>You can use a network ACL to control the traffic to and from the subnet in which the NAT gateway is located. The network ACL applies to the NAT gateway's traffic. A NAT gateway uses ports 1024–65535. For more information, see </a:t>
            </a:r>
            <a:r>
              <a:rPr lang="en-US" sz="1200" b="0" i="0" u="none" strike="noStrike" kern="1200" dirty="0">
                <a:solidFill>
                  <a:schemeClr val="tx1"/>
                </a:solidFill>
                <a:effectLst/>
                <a:latin typeface="Amazon Ember Regular" charset="0"/>
                <a:ea typeface="+mn-ea"/>
                <a:cs typeface="+mn-cs"/>
                <a:hlinkClick r:id="rId3"/>
              </a:rPr>
              <a:t>Network ACLs</a:t>
            </a:r>
            <a:r>
              <a:rPr lang="en-US" sz="1200" b="0" i="0" kern="1200" dirty="0">
                <a:solidFill>
                  <a:schemeClr val="tx1"/>
                </a:solidFill>
                <a:effectLst/>
                <a:latin typeface="Amazon Ember Regular" charset="0"/>
                <a:ea typeface="+mn-ea"/>
                <a:cs typeface="+mn-cs"/>
              </a:rPr>
              <a:t>.</a:t>
            </a:r>
          </a:p>
          <a:p>
            <a:r>
              <a:rPr lang="en-US" sz="1200" b="0" i="0" kern="1200" dirty="0">
                <a:solidFill>
                  <a:schemeClr val="tx1"/>
                </a:solidFill>
                <a:effectLst/>
                <a:latin typeface="Amazon Ember Regular" charset="0"/>
                <a:ea typeface="+mn-ea"/>
                <a:cs typeface="+mn-cs"/>
              </a:rPr>
              <a:t>When a NAT gateway is created, it receives a network interface that's automatically assigned a private IP address from the IP address range of your subnet. You can view the NAT gateway's network interface in the Amazon EC2 console. For more information, see </a:t>
            </a:r>
            <a:r>
              <a:rPr lang="en-US" sz="1200" b="0" i="0" u="none" strike="noStrike" kern="1200" dirty="0">
                <a:solidFill>
                  <a:schemeClr val="tx1"/>
                </a:solidFill>
                <a:effectLst/>
                <a:latin typeface="Amazon Ember Regular" charset="0"/>
                <a:ea typeface="+mn-ea"/>
                <a:cs typeface="+mn-cs"/>
                <a:hlinkClick r:id="rId4"/>
              </a:rPr>
              <a:t>Viewing Details about a Network Interface</a:t>
            </a:r>
            <a:r>
              <a:rPr lang="en-US" sz="1200" b="0" i="0" kern="1200" dirty="0">
                <a:solidFill>
                  <a:schemeClr val="tx1"/>
                </a:solidFill>
                <a:effectLst/>
                <a:latin typeface="Amazon Ember Regular" charset="0"/>
                <a:ea typeface="+mn-ea"/>
                <a:cs typeface="+mn-cs"/>
              </a:rPr>
              <a:t>. You cannot modify the attributes of this network interface.</a:t>
            </a:r>
          </a:p>
          <a:p>
            <a:r>
              <a:rPr lang="en-US" sz="1200" b="0" i="0" kern="1200" dirty="0">
                <a:solidFill>
                  <a:schemeClr val="tx1"/>
                </a:solidFill>
                <a:effectLst/>
                <a:latin typeface="Amazon Ember Regular" charset="0"/>
                <a:ea typeface="+mn-ea"/>
                <a:cs typeface="+mn-cs"/>
              </a:rPr>
              <a:t>A NAT gateway cannot be accessed by a </a:t>
            </a:r>
            <a:r>
              <a:rPr lang="en-US" sz="1200" b="0" i="0" kern="1200" dirty="0" err="1">
                <a:solidFill>
                  <a:schemeClr val="tx1"/>
                </a:solidFill>
                <a:effectLst/>
                <a:latin typeface="Amazon Ember Regular" charset="0"/>
                <a:ea typeface="+mn-ea"/>
                <a:cs typeface="+mn-cs"/>
              </a:rPr>
              <a:t>ClassicLink</a:t>
            </a:r>
            <a:r>
              <a:rPr lang="en-US" sz="1200" b="0" i="0" kern="1200" dirty="0">
                <a:solidFill>
                  <a:schemeClr val="tx1"/>
                </a:solidFill>
                <a:effectLst/>
                <a:latin typeface="Amazon Ember Regular" charset="0"/>
                <a:ea typeface="+mn-ea"/>
                <a:cs typeface="+mn-cs"/>
              </a:rPr>
              <a:t> connection associated with your VPC.</a:t>
            </a:r>
          </a:p>
          <a:p>
            <a:br>
              <a:rPr lang="en-US" dirty="0"/>
            </a:br>
            <a:r>
              <a:rPr lang="en-US" dirty="0"/>
              <a:t>https://</a:t>
            </a:r>
            <a:r>
              <a:rPr lang="en-US" dirty="0" err="1"/>
              <a:t>docs.aws.amazon.com</a:t>
            </a:r>
            <a:r>
              <a:rPr lang="en-US" dirty="0"/>
              <a:t>/</a:t>
            </a:r>
            <a:r>
              <a:rPr lang="en-US" dirty="0" err="1"/>
              <a:t>AmazonVPC</a:t>
            </a:r>
            <a:r>
              <a:rPr lang="en-US" dirty="0"/>
              <a:t>/latest/</a:t>
            </a:r>
            <a:r>
              <a:rPr lang="en-US" dirty="0" err="1"/>
              <a:t>UserGuide</a:t>
            </a:r>
            <a:r>
              <a:rPr lang="en-US" dirty="0"/>
              <a:t>/</a:t>
            </a:r>
            <a:r>
              <a:rPr lang="en-US" dirty="0" err="1"/>
              <a:t>vpc-nat-gateway.html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4273376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You</a:t>
            </a:r>
            <a:r>
              <a:rPr lang="en-US" sz="1200" b="0" i="0" kern="1200" baseline="0" dirty="0">
                <a:solidFill>
                  <a:schemeClr val="tx1"/>
                </a:solidFill>
                <a:effectLst/>
                <a:latin typeface="Amazon Ember Regular" charset="0"/>
                <a:ea typeface="+mn-ea"/>
                <a:cs typeface="+mn-cs"/>
              </a:rPr>
              <a:t> can use a </a:t>
            </a:r>
            <a:r>
              <a:rPr lang="en-US" sz="1200" b="0" i="0" kern="1200" dirty="0">
                <a:solidFill>
                  <a:schemeClr val="tx1"/>
                </a:solidFill>
                <a:effectLst/>
                <a:latin typeface="Amazon Ember Regular" charset="0"/>
                <a:ea typeface="+mn-ea"/>
                <a:cs typeface="+mn-cs"/>
              </a:rPr>
              <a:t>Direct Connect Gateway to establish connectivity that spans Virtual Private Clouds (VPCs) spread across multiple AWS Regions. You no longer need to establish multiple BGP sessions for each VPC; this reduces your administrative workload as well as the load on your network devices.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3652795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28750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https://aws.amazon.com/elasticloadbalancing/details/ - has</a:t>
            </a:r>
            <a:r>
              <a:rPr lang="en-US" baseline="0" dirty="0"/>
              <a:t> more complete</a:t>
            </a:r>
            <a:r>
              <a:rPr lang="en-US" dirty="0"/>
              <a:t> comparison chart</a:t>
            </a:r>
          </a:p>
          <a:p>
            <a:endParaRPr lang="en-US" dirty="0"/>
          </a:p>
        </p:txBody>
      </p:sp>
    </p:spTree>
    <p:extLst>
      <p:ext uri="{BB962C8B-B14F-4D97-AF65-F5344CB8AC3E}">
        <p14:creationId xmlns:p14="http://schemas.microsoft.com/office/powerpoint/2010/main" val="2052103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25611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801172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103420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7 Routing Policies:</a:t>
            </a:r>
          </a:p>
          <a:p>
            <a:r>
              <a:rPr lang="en-US" dirty="0"/>
              <a:t>1) Simple</a:t>
            </a:r>
          </a:p>
          <a:p>
            <a:r>
              <a:rPr lang="en-US" dirty="0"/>
              <a:t>2) Failover</a:t>
            </a:r>
          </a:p>
          <a:p>
            <a:r>
              <a:rPr lang="en-US" dirty="0"/>
              <a:t>3) </a:t>
            </a:r>
            <a:r>
              <a:rPr lang="en-US" dirty="0" err="1"/>
              <a:t>GeoLocation</a:t>
            </a:r>
            <a:endParaRPr lang="en-US" dirty="0"/>
          </a:p>
          <a:p>
            <a:r>
              <a:rPr lang="en-US" dirty="0"/>
              <a:t>4) </a:t>
            </a:r>
            <a:r>
              <a:rPr lang="en-US" dirty="0" err="1"/>
              <a:t>GeoProximity</a:t>
            </a:r>
            <a:endParaRPr lang="en-US" dirty="0"/>
          </a:p>
          <a:p>
            <a:r>
              <a:rPr lang="en-US" dirty="0"/>
              <a:t>5) Latency</a:t>
            </a:r>
          </a:p>
          <a:p>
            <a:r>
              <a:rPr lang="en-US" dirty="0"/>
              <a:t>6) Multi-value</a:t>
            </a:r>
            <a:r>
              <a:rPr lang="en-US" baseline="0" dirty="0"/>
              <a:t> answer</a:t>
            </a:r>
          </a:p>
          <a:p>
            <a:r>
              <a:rPr lang="en-US" baseline="0" dirty="0"/>
              <a:t>7) Weighted Round Robin</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See https://docs.aws.amazon.com/Route53/latest/DeveloperGuide/routing-policy.html for complete list of routing policies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1101553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a:t>Route 53 zone apex (example.com) can be mapped to ELB, S3, and </a:t>
            </a:r>
            <a:r>
              <a:rPr lang="en-US" baseline="0" dirty="0" err="1"/>
              <a:t>CloudFront</a:t>
            </a:r>
            <a:endParaRPr lang="en-US"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a:t>Split-horizon DNS </a:t>
            </a:r>
            <a:r>
              <a:rPr lang="en-US" sz="1200" b="0" i="0" kern="1200" baseline="0" dirty="0">
                <a:solidFill>
                  <a:schemeClr val="tx1"/>
                </a:solidFill>
                <a:effectLst/>
                <a:latin typeface="Amazon Ember Regular" charset="0"/>
                <a:ea typeface="+mn-ea"/>
                <a:cs typeface="+mn-cs"/>
              </a:rPr>
              <a:t>allows </a:t>
            </a:r>
            <a:r>
              <a:rPr lang="en-US" sz="1200" b="0" i="0" kern="1200" dirty="0">
                <a:solidFill>
                  <a:schemeClr val="tx1"/>
                </a:solidFill>
                <a:effectLst/>
                <a:latin typeface="Amazon Ember Regular" charset="0"/>
                <a:ea typeface="+mn-ea"/>
                <a:cs typeface="+mn-cs"/>
              </a:rPr>
              <a:t>different sets of DNS information, depending upon the source address of the DNS request</a:t>
            </a:r>
            <a:r>
              <a:rPr lang="en-US" sz="1200" b="0" i="0" kern="1200" baseline="0" dirty="0">
                <a:solidFill>
                  <a:schemeClr val="tx1"/>
                </a:solidFill>
                <a:effectLst/>
                <a:latin typeface="Amazon Ember Regular" charset="0"/>
                <a:ea typeface="+mn-ea"/>
                <a:cs typeface="+mn-cs"/>
              </a:rPr>
              <a:t> (e.g. external IPs get different answer than internal IPs)</a:t>
            </a:r>
            <a:endParaRPr lang="en-US" baseline="0"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extLst>
      <p:ext uri="{BB962C8B-B14F-4D97-AF65-F5344CB8AC3E}">
        <p14:creationId xmlns:p14="http://schemas.microsoft.com/office/powerpoint/2010/main" val="121989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286059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609540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NACLs are</a:t>
            </a:r>
            <a:r>
              <a:rPr lang="en-US" baseline="0" dirty="0"/>
              <a:t> stateless (need to explicitly define in and out)</a:t>
            </a:r>
          </a:p>
          <a:p>
            <a:r>
              <a:rPr lang="en-US" baseline="0" dirty="0"/>
              <a:t>Firewall on the subnet level (one per subnet)</a:t>
            </a:r>
          </a:p>
          <a:p>
            <a:r>
              <a:rPr lang="en-US" baseline="0" dirty="0"/>
              <a:t>Allow &amp; Deny (blacklist)</a:t>
            </a:r>
          </a:p>
          <a:p>
            <a:r>
              <a:rPr lang="en-US" baseline="0" dirty="0"/>
              <a:t>Rules are processed in order (separate rules by 100 so you can add more later)</a:t>
            </a:r>
          </a:p>
          <a:p>
            <a:r>
              <a:rPr lang="en-US" baseline="0" dirty="0"/>
              <a:t>Good for catchall/backstop (no SMTP or telnet ever!)</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74352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Because</a:t>
            </a:r>
            <a:r>
              <a:rPr lang="en-US" baseline="0" dirty="0"/>
              <a:t> of main route table, all instances can route to other instances in VPC</a:t>
            </a:r>
            <a:endParaRPr lang="en-US" dirty="0"/>
          </a:p>
          <a:p>
            <a:r>
              <a:rPr lang="en-US" dirty="0"/>
              <a:t>Routing tables in a VPC are</a:t>
            </a:r>
            <a:r>
              <a:rPr lang="en-US" baseline="0" dirty="0"/>
              <a:t> not for intra-VPC communication, but rather to establish routes outside of the VPC.</a:t>
            </a:r>
          </a:p>
          <a:p>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359576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One VGW allowed</a:t>
            </a:r>
            <a:r>
              <a:rPr lang="en-US" baseline="0" dirty="0"/>
              <a:t> per VPC</a:t>
            </a:r>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126302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a:t>VGW is where VPN’s and Direct Connect terminates</a:t>
            </a:r>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4005943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One</a:t>
            </a:r>
            <a:r>
              <a:rPr lang="en-US" baseline="0" dirty="0"/>
              <a:t> IGW per VPC – Internet Gateway allows EC2 instances with public or Elastic IPs to communicate with the Internet. You can only assign EIPs or public IPs to public subnets. Private subnets only allow private IPs (can use NAT to get Internet access but we’ll touch on that later)</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7/16/19 3:23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155719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6" name="Text Placeholder 11"/>
          <p:cNvSpPr>
            <a:spLocks noGrp="1"/>
          </p:cNvSpPr>
          <p:nvPr>
            <p:ph type="body" sz="quarter" idx="10" hasCustomPrompt="1"/>
          </p:nvPr>
        </p:nvSpPr>
        <p:spPr>
          <a:xfrm>
            <a:off x="487899" y="3956022"/>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337023"/>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7137" y="437055"/>
            <a:ext cx="979394" cy="58552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 1">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23193"/>
          </a:xfrm>
        </p:spPr>
        <p:txBody>
          <a:bodyPr/>
          <a:lstStyle>
            <a:lvl1pPr>
              <a:defRPr sz="3000"/>
            </a:lvl1pPr>
          </a:lstStyle>
          <a:p>
            <a:r>
              <a:rPr lang="en-US" dirty="0"/>
              <a:t>Click to edit Master title style</a:t>
            </a:r>
          </a:p>
        </p:txBody>
      </p:sp>
      <p:sp>
        <p:nvSpPr>
          <p:cNvPr id="5" name="Text Placeholder 4"/>
          <p:cNvSpPr>
            <a:spLocks noGrp="1"/>
          </p:cNvSpPr>
          <p:nvPr>
            <p:ph type="body" sz="quarter" idx="10"/>
          </p:nvPr>
        </p:nvSpPr>
        <p:spPr>
          <a:xfrm>
            <a:off x="389436" y="1085849"/>
            <a:ext cx="8363938" cy="693267"/>
          </a:xfrm>
        </p:spPr>
        <p:txBody>
          <a:bodyPr/>
          <a:lstStyle>
            <a:lvl1pPr marL="345327" indent="-345327">
              <a:buFont typeface="Arial"/>
              <a:buChar char="•"/>
              <a:defRPr/>
            </a:lvl1pPr>
            <a:lvl2pPr marL="641833" indent="-296506">
              <a:buFont typeface="Arial"/>
              <a:buChar char="•"/>
              <a:defRPr/>
            </a:lvl2pPr>
            <a:lvl3pPr marL="641833" indent="0">
              <a:buFont typeface="Arial"/>
              <a:buNone/>
              <a:defRPr/>
            </a:lvl3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818050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00873"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2019, Amazon Web Services, Inc. or its Affiliates. All rights reserved.</a:t>
            </a:r>
          </a:p>
        </p:txBody>
      </p:sp>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 id="2147483697" r:id="rId17"/>
  </p:sldLayoutIdLst>
  <p:txStyles>
    <p:title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7.pn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22.png"/><Relationship Id="rId1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9.png"/><Relationship Id="rId11" Type="http://schemas.openxmlformats.org/officeDocument/2006/relationships/image" Target="../media/image21.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27.emf"/><Relationship Id="rId1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12.png"/><Relationship Id="rId12"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30.pn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1.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27.emf"/><Relationship Id="rId1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emf"/><Relationship Id="rId3" Type="http://schemas.openxmlformats.org/officeDocument/2006/relationships/image" Target="../media/image8.png"/><Relationship Id="rId7" Type="http://schemas.openxmlformats.org/officeDocument/2006/relationships/image" Target="../media/image15.png"/><Relationship Id="rId12"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 Id="rId14"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2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956022"/>
            <a:ext cx="4318277" cy="433387"/>
          </a:xfrm>
        </p:spPr>
        <p:txBody>
          <a:bodyPr>
            <a:normAutofit/>
          </a:bodyPr>
          <a:lstStyle/>
          <a:p>
            <a:r>
              <a:rPr lang="en-US" dirty="0"/>
              <a:t>Xavier Raffin, Solutions Architect AWS</a:t>
            </a:r>
          </a:p>
        </p:txBody>
      </p:sp>
      <p:sp>
        <p:nvSpPr>
          <p:cNvPr id="4" name="Text Placeholder 3"/>
          <p:cNvSpPr>
            <a:spLocks noGrp="1"/>
          </p:cNvSpPr>
          <p:nvPr>
            <p:ph type="body" sz="quarter" idx="12"/>
          </p:nvPr>
        </p:nvSpPr>
        <p:spPr>
          <a:xfrm>
            <a:off x="487899" y="1738712"/>
            <a:ext cx="6205509" cy="744537"/>
          </a:xfrm>
        </p:spPr>
        <p:txBody>
          <a:bodyPr/>
          <a:lstStyle/>
          <a:p>
            <a:r>
              <a:rPr lang="en-US" dirty="0"/>
              <a:t>Networking in AWS</a:t>
            </a:r>
          </a:p>
        </p:txBody>
      </p:sp>
      <p:sp>
        <p:nvSpPr>
          <p:cNvPr id="5" name="Text Placeholder 4"/>
          <p:cNvSpPr>
            <a:spLocks noGrp="1"/>
          </p:cNvSpPr>
          <p:nvPr>
            <p:ph type="body" sz="quarter" idx="11"/>
          </p:nvPr>
        </p:nvSpPr>
        <p:spPr/>
        <p:txBody>
          <a:bodyPr/>
          <a:lstStyle/>
          <a:p>
            <a:r>
              <a:rPr lang="en-US" dirty="0">
                <a:solidFill>
                  <a:schemeClr val="bg1">
                    <a:lumMod val="95000"/>
                  </a:schemeClr>
                </a:solidFill>
              </a:rPr>
              <a:t>July 17</a:t>
            </a:r>
            <a:r>
              <a:rPr lang="en-US" baseline="30000" dirty="0">
                <a:solidFill>
                  <a:schemeClr val="bg1">
                    <a:lumMod val="95000"/>
                  </a:schemeClr>
                </a:solidFill>
              </a:rPr>
              <a:t>th</a:t>
            </a:r>
            <a:r>
              <a:rPr lang="en-US" dirty="0">
                <a:solidFill>
                  <a:schemeClr val="bg1">
                    <a:lumMod val="95000"/>
                  </a:schemeClr>
                </a:solidFill>
              </a:rPr>
              <a:t> 2019</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7E80-198B-4D46-8056-852ECC280B14}"/>
              </a:ext>
            </a:extLst>
          </p:cNvPr>
          <p:cNvSpPr>
            <a:spLocks noGrp="1"/>
          </p:cNvSpPr>
          <p:nvPr>
            <p:ph type="title"/>
          </p:nvPr>
        </p:nvSpPr>
        <p:spPr/>
        <p:txBody>
          <a:bodyPr>
            <a:normAutofit fontScale="90000"/>
          </a:bodyPr>
          <a:lstStyle/>
          <a:p>
            <a:r>
              <a:rPr lang="en-US" b="1" dirty="0"/>
              <a:t>Network Building Blocks</a:t>
            </a:r>
            <a:br>
              <a:rPr lang="en-US" b="1" dirty="0"/>
            </a:br>
            <a:r>
              <a:rPr lang="en-US" b="1" dirty="0">
                <a:solidFill>
                  <a:schemeClr val="accent1">
                    <a:alpha val="99000"/>
                  </a:schemeClr>
                </a:solidFill>
              </a:rPr>
              <a:t>Network Control – Route Rules</a:t>
            </a:r>
            <a:endParaRPr lang="en-US" dirty="0"/>
          </a:p>
        </p:txBody>
      </p:sp>
      <p:sp>
        <p:nvSpPr>
          <p:cNvPr id="3" name="Content Placeholder 2">
            <a:extLst>
              <a:ext uri="{FF2B5EF4-FFF2-40B4-BE49-F238E27FC236}">
                <a16:creationId xmlns:a16="http://schemas.microsoft.com/office/drawing/2014/main" id="{0400CB49-D61C-3B45-9B39-FE13E957040E}"/>
              </a:ext>
            </a:extLst>
          </p:cNvPr>
          <p:cNvSpPr>
            <a:spLocks noGrp="1"/>
          </p:cNvSpPr>
          <p:nvPr>
            <p:ph sz="half" idx="1"/>
          </p:nvPr>
        </p:nvSpPr>
        <p:spPr>
          <a:xfrm>
            <a:off x="333575" y="1303867"/>
            <a:ext cx="4038600" cy="3180713"/>
          </a:xfrm>
        </p:spPr>
        <p:txBody>
          <a:bodyPr/>
          <a:lstStyle/>
          <a:p>
            <a:r>
              <a:rPr lang="en-US" dirty="0"/>
              <a:t>Each subnet can have a unique Route Table</a:t>
            </a:r>
          </a:p>
          <a:p>
            <a:r>
              <a:rPr lang="en-US" dirty="0"/>
              <a:t>Direct traffic out of the VPC</a:t>
            </a:r>
          </a:p>
          <a:p>
            <a:pPr lvl="1"/>
            <a:r>
              <a:rPr lang="en-US" dirty="0"/>
              <a:t>IGW</a:t>
            </a:r>
          </a:p>
          <a:p>
            <a:pPr lvl="1"/>
            <a:r>
              <a:rPr lang="en-US" dirty="0"/>
              <a:t>VGW</a:t>
            </a:r>
          </a:p>
          <a:p>
            <a:pPr lvl="1"/>
            <a:r>
              <a:rPr lang="en-US" dirty="0"/>
              <a:t>VPC Endpoints</a:t>
            </a:r>
          </a:p>
          <a:p>
            <a:pPr lvl="1"/>
            <a:r>
              <a:rPr lang="en-US" dirty="0"/>
              <a:t>Direct Connect</a:t>
            </a:r>
          </a:p>
          <a:p>
            <a:pPr lvl="1"/>
            <a:r>
              <a:rPr lang="en-US" dirty="0"/>
              <a:t>VPC Peering</a:t>
            </a:r>
          </a:p>
        </p:txBody>
      </p:sp>
      <p:pic>
        <p:nvPicPr>
          <p:cNvPr id="5" name="Picture 4">
            <a:extLst>
              <a:ext uri="{FF2B5EF4-FFF2-40B4-BE49-F238E27FC236}">
                <a16:creationId xmlns:a16="http://schemas.microsoft.com/office/drawing/2014/main" id="{11D40568-6378-7745-9B95-99F2A38A4FD4}"/>
              </a:ext>
            </a:extLst>
          </p:cNvPr>
          <p:cNvPicPr>
            <a:picLocks noChangeAspect="1"/>
          </p:cNvPicPr>
          <p:nvPr/>
        </p:nvPicPr>
        <p:blipFill>
          <a:blip r:embed="rId2"/>
          <a:stretch>
            <a:fillRect/>
          </a:stretch>
        </p:blipFill>
        <p:spPr>
          <a:xfrm>
            <a:off x="4708942" y="1434244"/>
            <a:ext cx="4231858" cy="2291089"/>
          </a:xfrm>
          <a:prstGeom prst="rect">
            <a:avLst/>
          </a:prstGeom>
        </p:spPr>
      </p:pic>
    </p:spTree>
    <p:extLst>
      <p:ext uri="{BB962C8B-B14F-4D97-AF65-F5344CB8AC3E}">
        <p14:creationId xmlns:p14="http://schemas.microsoft.com/office/powerpoint/2010/main" val="406767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t>Network Building Blocks</a:t>
            </a:r>
            <a:br>
              <a:rPr lang="en-US" b="1" dirty="0"/>
            </a:br>
            <a:r>
              <a:rPr lang="en-US" sz="2700" b="1" dirty="0">
                <a:solidFill>
                  <a:schemeClr val="accent1">
                    <a:alpha val="99000"/>
                  </a:schemeClr>
                </a:solidFill>
              </a:rPr>
              <a:t>VPN – Virtual Private Network (1.25 </a:t>
            </a:r>
            <a:r>
              <a:rPr lang="en-US" sz="2700" b="1" dirty="0" err="1">
                <a:solidFill>
                  <a:schemeClr val="accent1">
                    <a:alpha val="99000"/>
                  </a:schemeClr>
                </a:solidFill>
              </a:rPr>
              <a:t>Gbps</a:t>
            </a:r>
            <a:r>
              <a:rPr lang="en-US" sz="2700" b="1" dirty="0">
                <a:solidFill>
                  <a:schemeClr val="accent1">
                    <a:alpha val="99000"/>
                  </a:schemeClr>
                </a:solidFill>
              </a:rPr>
              <a:t> max)</a:t>
            </a:r>
          </a:p>
        </p:txBody>
      </p:sp>
      <p:grpSp>
        <p:nvGrpSpPr>
          <p:cNvPr id="30" name="Group 29">
            <a:extLst>
              <a:ext uri="{FF2B5EF4-FFF2-40B4-BE49-F238E27FC236}">
                <a16:creationId xmlns:a16="http://schemas.microsoft.com/office/drawing/2014/main" id="{313B0CA2-D71C-DE41-BE31-7B4FBD5C5068}"/>
              </a:ext>
            </a:extLst>
          </p:cNvPr>
          <p:cNvGrpSpPr/>
          <p:nvPr/>
        </p:nvGrpSpPr>
        <p:grpSpPr>
          <a:xfrm>
            <a:off x="247135" y="1303463"/>
            <a:ext cx="3777653" cy="3298867"/>
            <a:chOff x="336789" y="1660910"/>
            <a:chExt cx="3539110" cy="3298867"/>
          </a:xfrm>
        </p:grpSpPr>
        <p:sp>
          <p:nvSpPr>
            <p:cNvPr id="34" name="Rounded Rectangle 33">
              <a:extLst>
                <a:ext uri="{FF2B5EF4-FFF2-40B4-BE49-F238E27FC236}">
                  <a16:creationId xmlns:a16="http://schemas.microsoft.com/office/drawing/2014/main" id="{8B8BA06D-AC03-DF43-92A2-5FE242D132FC}"/>
                </a:ext>
              </a:extLst>
            </p:cNvPr>
            <p:cNvSpPr/>
            <p:nvPr/>
          </p:nvSpPr>
          <p:spPr>
            <a:xfrm>
              <a:off x="336790" y="1660910"/>
              <a:ext cx="3539109" cy="3298867"/>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6" name="Rounded Rectangle 35">
              <a:extLst>
                <a:ext uri="{FF2B5EF4-FFF2-40B4-BE49-F238E27FC236}">
                  <a16:creationId xmlns:a16="http://schemas.microsoft.com/office/drawing/2014/main" id="{138FB0D5-27AC-9D43-928B-9F62B793E5F1}"/>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grpSp>
      <p:sp>
        <p:nvSpPr>
          <p:cNvPr id="47" name="Right Bracket 46">
            <a:extLst>
              <a:ext uri="{FF2B5EF4-FFF2-40B4-BE49-F238E27FC236}">
                <a16:creationId xmlns:a16="http://schemas.microsoft.com/office/drawing/2014/main" id="{A789F3D4-BCD1-5843-AD76-530113846D98}"/>
              </a:ext>
            </a:extLst>
          </p:cNvPr>
          <p:cNvSpPr/>
          <p:nvPr/>
        </p:nvSpPr>
        <p:spPr>
          <a:xfrm>
            <a:off x="2404622" y="1486631"/>
            <a:ext cx="146890" cy="1551461"/>
          </a:xfrm>
          <a:prstGeom prst="rightBracket">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DD56E87C-7208-694C-A8A0-82AFE3410716}"/>
              </a:ext>
            </a:extLst>
          </p:cNvPr>
          <p:cNvSpPr/>
          <p:nvPr/>
        </p:nvSpPr>
        <p:spPr>
          <a:xfrm>
            <a:off x="397493" y="3406094"/>
            <a:ext cx="2893003" cy="913977"/>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49" name="Picture 48">
            <a:extLst>
              <a:ext uri="{FF2B5EF4-FFF2-40B4-BE49-F238E27FC236}">
                <a16:creationId xmlns:a16="http://schemas.microsoft.com/office/drawing/2014/main" id="{D97DDDD5-0FFC-E242-941D-80A662616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62" y="3143088"/>
            <a:ext cx="599170" cy="386488"/>
          </a:xfrm>
          <a:prstGeom prst="rect">
            <a:avLst/>
          </a:prstGeom>
        </p:spPr>
      </p:pic>
      <p:sp>
        <p:nvSpPr>
          <p:cNvPr id="50" name="Rounded Rectangle 49">
            <a:extLst>
              <a:ext uri="{FF2B5EF4-FFF2-40B4-BE49-F238E27FC236}">
                <a16:creationId xmlns:a16="http://schemas.microsoft.com/office/drawing/2014/main" id="{7E22D3B7-0A92-324B-9726-6633DABE2B55}"/>
              </a:ext>
            </a:extLst>
          </p:cNvPr>
          <p:cNvSpPr/>
          <p:nvPr/>
        </p:nvSpPr>
        <p:spPr>
          <a:xfrm>
            <a:off x="397494" y="4148806"/>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nvGrpSpPr>
          <p:cNvPr id="51" name="Group 50">
            <a:extLst>
              <a:ext uri="{FF2B5EF4-FFF2-40B4-BE49-F238E27FC236}">
                <a16:creationId xmlns:a16="http://schemas.microsoft.com/office/drawing/2014/main" id="{1BE3362B-15E5-5A4D-AA76-BAE14FAB600C}"/>
              </a:ext>
            </a:extLst>
          </p:cNvPr>
          <p:cNvGrpSpPr/>
          <p:nvPr/>
        </p:nvGrpSpPr>
        <p:grpSpPr>
          <a:xfrm>
            <a:off x="6716845" y="1303463"/>
            <a:ext cx="2166827" cy="3298867"/>
            <a:chOff x="6567957" y="1660910"/>
            <a:chExt cx="2342108" cy="3298867"/>
          </a:xfrm>
        </p:grpSpPr>
        <p:sp>
          <p:nvSpPr>
            <p:cNvPr id="52" name="Rounded Rectangle 51">
              <a:extLst>
                <a:ext uri="{FF2B5EF4-FFF2-40B4-BE49-F238E27FC236}">
                  <a16:creationId xmlns:a16="http://schemas.microsoft.com/office/drawing/2014/main" id="{E0630000-A4EA-504A-956F-28BF22CD0BB6}"/>
                </a:ext>
              </a:extLst>
            </p:cNvPr>
            <p:cNvSpPr/>
            <p:nvPr/>
          </p:nvSpPr>
          <p:spPr>
            <a:xfrm>
              <a:off x="6567958" y="1660910"/>
              <a:ext cx="2342107" cy="3298867"/>
            </a:xfrm>
            <a:prstGeom prst="roundRect">
              <a:avLst>
                <a:gd name="adj" fmla="val 2767"/>
              </a:avLst>
            </a:prstGeom>
            <a:solidFill>
              <a:schemeClr val="tx1">
                <a:lumMod val="50000"/>
              </a:schemeClr>
            </a:solidFill>
            <a:ln w="6350">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3" name="Rounded Rectangle 52">
              <a:extLst>
                <a:ext uri="{FF2B5EF4-FFF2-40B4-BE49-F238E27FC236}">
                  <a16:creationId xmlns:a16="http://schemas.microsoft.com/office/drawing/2014/main" id="{7D863F1A-F280-AF4B-AB8F-C31A0EF6F875}"/>
                </a:ext>
              </a:extLst>
            </p:cNvPr>
            <p:cNvSpPr/>
            <p:nvPr/>
          </p:nvSpPr>
          <p:spPr>
            <a:xfrm>
              <a:off x="6567957" y="4781884"/>
              <a:ext cx="2342107" cy="177893"/>
            </a:xfrm>
            <a:prstGeom prst="roundRect">
              <a:avLst>
                <a:gd name="adj" fmla="val 0"/>
              </a:avLst>
            </a:prstGeom>
            <a:solidFill>
              <a:schemeClr val="accent6"/>
            </a:solidFill>
            <a:ln>
              <a:solidFill>
                <a:schemeClr val="accent6"/>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Corporate Datacenter</a:t>
              </a:r>
            </a:p>
          </p:txBody>
        </p:sp>
      </p:grpSp>
      <p:pic>
        <p:nvPicPr>
          <p:cNvPr id="54" name="Picture 53">
            <a:extLst>
              <a:ext uri="{FF2B5EF4-FFF2-40B4-BE49-F238E27FC236}">
                <a16:creationId xmlns:a16="http://schemas.microsoft.com/office/drawing/2014/main" id="{FCFC8113-4BFA-C841-ACCC-323CF413D1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275" y="1032306"/>
            <a:ext cx="323113" cy="446204"/>
          </a:xfrm>
          <a:prstGeom prst="rect">
            <a:avLst/>
          </a:prstGeom>
        </p:spPr>
      </p:pic>
      <p:grpSp>
        <p:nvGrpSpPr>
          <p:cNvPr id="55" name="Group 54">
            <a:extLst>
              <a:ext uri="{FF2B5EF4-FFF2-40B4-BE49-F238E27FC236}">
                <a16:creationId xmlns:a16="http://schemas.microsoft.com/office/drawing/2014/main" id="{00279881-3069-8E4C-9260-EDF66DDD1CF7}"/>
              </a:ext>
            </a:extLst>
          </p:cNvPr>
          <p:cNvGrpSpPr/>
          <p:nvPr/>
        </p:nvGrpSpPr>
        <p:grpSpPr>
          <a:xfrm>
            <a:off x="7505495" y="2081904"/>
            <a:ext cx="589525" cy="697992"/>
            <a:chOff x="7293273" y="2453252"/>
            <a:chExt cx="589525" cy="697992"/>
          </a:xfrm>
        </p:grpSpPr>
        <p:pic>
          <p:nvPicPr>
            <p:cNvPr id="56" name="Picture 55">
              <a:extLst>
                <a:ext uri="{FF2B5EF4-FFF2-40B4-BE49-F238E27FC236}">
                  <a16:creationId xmlns:a16="http://schemas.microsoft.com/office/drawing/2014/main" id="{63DF916F-AB04-CF41-B81E-553D8A02DA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3273" y="2453252"/>
              <a:ext cx="284725" cy="393192"/>
            </a:xfrm>
            <a:prstGeom prst="rect">
              <a:avLst/>
            </a:prstGeom>
          </p:spPr>
        </p:pic>
        <p:pic>
          <p:nvPicPr>
            <p:cNvPr id="57" name="Picture 56">
              <a:extLst>
                <a:ext uri="{FF2B5EF4-FFF2-40B4-BE49-F238E27FC236}">
                  <a16:creationId xmlns:a16="http://schemas.microsoft.com/office/drawing/2014/main" id="{CAF9A6EB-62B1-5745-A016-B5B970A7D6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5673" y="2605652"/>
              <a:ext cx="284725" cy="393192"/>
            </a:xfrm>
            <a:prstGeom prst="rect">
              <a:avLst/>
            </a:prstGeom>
          </p:spPr>
        </p:pic>
        <p:pic>
          <p:nvPicPr>
            <p:cNvPr id="58" name="Picture 57">
              <a:extLst>
                <a:ext uri="{FF2B5EF4-FFF2-40B4-BE49-F238E27FC236}">
                  <a16:creationId xmlns:a16="http://schemas.microsoft.com/office/drawing/2014/main" id="{F9A99D83-CB7E-CE42-BDAB-5AD53EDF8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073" y="2758052"/>
              <a:ext cx="284725" cy="393192"/>
            </a:xfrm>
            <a:prstGeom prst="rect">
              <a:avLst/>
            </a:prstGeom>
          </p:spPr>
        </p:pic>
      </p:grpSp>
      <p:grpSp>
        <p:nvGrpSpPr>
          <p:cNvPr id="59" name="Group 58">
            <a:extLst>
              <a:ext uri="{FF2B5EF4-FFF2-40B4-BE49-F238E27FC236}">
                <a16:creationId xmlns:a16="http://schemas.microsoft.com/office/drawing/2014/main" id="{57F29461-F6AE-894C-8FBD-E8CD2F02F6F8}"/>
              </a:ext>
            </a:extLst>
          </p:cNvPr>
          <p:cNvGrpSpPr/>
          <p:nvPr/>
        </p:nvGrpSpPr>
        <p:grpSpPr>
          <a:xfrm>
            <a:off x="7461733" y="3101295"/>
            <a:ext cx="603083" cy="697992"/>
            <a:chOff x="7303295" y="3274481"/>
            <a:chExt cx="603083" cy="697992"/>
          </a:xfrm>
        </p:grpSpPr>
        <p:pic>
          <p:nvPicPr>
            <p:cNvPr id="60" name="Picture 59">
              <a:extLst>
                <a:ext uri="{FF2B5EF4-FFF2-40B4-BE49-F238E27FC236}">
                  <a16:creationId xmlns:a16="http://schemas.microsoft.com/office/drawing/2014/main" id="{81A836C7-DD89-3E47-8E98-45E7CEFC9F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3295" y="3274481"/>
              <a:ext cx="298283" cy="393192"/>
            </a:xfrm>
            <a:prstGeom prst="rect">
              <a:avLst/>
            </a:prstGeom>
          </p:spPr>
        </p:pic>
        <p:pic>
          <p:nvPicPr>
            <p:cNvPr id="61" name="Picture 60">
              <a:extLst>
                <a:ext uri="{FF2B5EF4-FFF2-40B4-BE49-F238E27FC236}">
                  <a16:creationId xmlns:a16="http://schemas.microsoft.com/office/drawing/2014/main" id="{6A258E67-59B5-0141-B7E2-4E62DDF8EB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5695" y="3426881"/>
              <a:ext cx="298283" cy="393192"/>
            </a:xfrm>
            <a:prstGeom prst="rect">
              <a:avLst/>
            </a:prstGeom>
          </p:spPr>
        </p:pic>
        <p:pic>
          <p:nvPicPr>
            <p:cNvPr id="62" name="Picture 61">
              <a:extLst>
                <a:ext uri="{FF2B5EF4-FFF2-40B4-BE49-F238E27FC236}">
                  <a16:creationId xmlns:a16="http://schemas.microsoft.com/office/drawing/2014/main" id="{31EAD902-4E98-1843-B2E8-5853AA3056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8095" y="3579281"/>
              <a:ext cx="298283" cy="393192"/>
            </a:xfrm>
            <a:prstGeom prst="rect">
              <a:avLst/>
            </a:prstGeom>
          </p:spPr>
        </p:pic>
      </p:grpSp>
      <p:pic>
        <p:nvPicPr>
          <p:cNvPr id="63" name="Picture 62">
            <a:extLst>
              <a:ext uri="{FF2B5EF4-FFF2-40B4-BE49-F238E27FC236}">
                <a16:creationId xmlns:a16="http://schemas.microsoft.com/office/drawing/2014/main" id="{DB44553C-FCA2-024E-B5B1-E020EBBCD2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443" y="1039625"/>
            <a:ext cx="603504" cy="393954"/>
          </a:xfrm>
          <a:prstGeom prst="rect">
            <a:avLst/>
          </a:prstGeom>
        </p:spPr>
      </p:pic>
      <p:grpSp>
        <p:nvGrpSpPr>
          <p:cNvPr id="64" name="Group 63">
            <a:extLst>
              <a:ext uri="{FF2B5EF4-FFF2-40B4-BE49-F238E27FC236}">
                <a16:creationId xmlns:a16="http://schemas.microsoft.com/office/drawing/2014/main" id="{196113AE-9E39-4546-B6F7-975A5C5E655B}"/>
              </a:ext>
            </a:extLst>
          </p:cNvPr>
          <p:cNvGrpSpPr/>
          <p:nvPr/>
        </p:nvGrpSpPr>
        <p:grpSpPr>
          <a:xfrm>
            <a:off x="615764" y="1854888"/>
            <a:ext cx="1700640" cy="393192"/>
            <a:chOff x="615764" y="2310359"/>
            <a:chExt cx="1700640" cy="393192"/>
          </a:xfrm>
        </p:grpSpPr>
        <p:sp>
          <p:nvSpPr>
            <p:cNvPr id="65" name="Rounded Rectangle 64">
              <a:extLst>
                <a:ext uri="{FF2B5EF4-FFF2-40B4-BE49-F238E27FC236}">
                  <a16:creationId xmlns:a16="http://schemas.microsoft.com/office/drawing/2014/main" id="{83D6A26C-06C4-AA43-8047-DEF709162212}"/>
                </a:ext>
              </a:extLst>
            </p:cNvPr>
            <p:cNvSpPr/>
            <p:nvPr/>
          </p:nvSpPr>
          <p:spPr>
            <a:xfrm>
              <a:off x="615764" y="2389321"/>
              <a:ext cx="1700640"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Amazon S3</a:t>
              </a:r>
            </a:p>
          </p:txBody>
        </p:sp>
        <p:pic>
          <p:nvPicPr>
            <p:cNvPr id="66" name="Picture 65">
              <a:extLst>
                <a:ext uri="{FF2B5EF4-FFF2-40B4-BE49-F238E27FC236}">
                  <a16:creationId xmlns:a16="http://schemas.microsoft.com/office/drawing/2014/main" id="{6B4C2627-3F63-D94A-B477-524A0622BF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224" y="2310359"/>
              <a:ext cx="327660" cy="393192"/>
            </a:xfrm>
            <a:prstGeom prst="rect">
              <a:avLst/>
            </a:prstGeom>
          </p:spPr>
        </p:pic>
      </p:grpSp>
      <p:grpSp>
        <p:nvGrpSpPr>
          <p:cNvPr id="67" name="Group 66">
            <a:extLst>
              <a:ext uri="{FF2B5EF4-FFF2-40B4-BE49-F238E27FC236}">
                <a16:creationId xmlns:a16="http://schemas.microsoft.com/office/drawing/2014/main" id="{12746176-2421-BD4B-9E43-6EDD6FA7E021}"/>
              </a:ext>
            </a:extLst>
          </p:cNvPr>
          <p:cNvGrpSpPr/>
          <p:nvPr/>
        </p:nvGrpSpPr>
        <p:grpSpPr>
          <a:xfrm>
            <a:off x="615764" y="2257355"/>
            <a:ext cx="1704058" cy="393192"/>
            <a:chOff x="615764" y="2722589"/>
            <a:chExt cx="1704058" cy="393192"/>
          </a:xfrm>
        </p:grpSpPr>
        <p:sp>
          <p:nvSpPr>
            <p:cNvPr id="68" name="Rounded Rectangle 67">
              <a:extLst>
                <a:ext uri="{FF2B5EF4-FFF2-40B4-BE49-F238E27FC236}">
                  <a16:creationId xmlns:a16="http://schemas.microsoft.com/office/drawing/2014/main" id="{E431038F-45E6-434A-AEEB-BFC553B30026}"/>
                </a:ext>
              </a:extLst>
            </p:cNvPr>
            <p:cNvSpPr/>
            <p:nvPr/>
          </p:nvSpPr>
          <p:spPr>
            <a:xfrm>
              <a:off x="615764" y="2798908"/>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DynamoDB</a:t>
              </a:r>
            </a:p>
          </p:txBody>
        </p:sp>
        <p:pic>
          <p:nvPicPr>
            <p:cNvPr id="69" name="Picture 68">
              <a:extLst>
                <a:ext uri="{FF2B5EF4-FFF2-40B4-BE49-F238E27FC236}">
                  <a16:creationId xmlns:a16="http://schemas.microsoft.com/office/drawing/2014/main" id="{2018859D-195E-2E42-8C91-9D190D6C20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0563" y="2722589"/>
              <a:ext cx="354964" cy="393192"/>
            </a:xfrm>
            <a:prstGeom prst="rect">
              <a:avLst/>
            </a:prstGeom>
          </p:spPr>
        </p:pic>
      </p:grpSp>
      <p:grpSp>
        <p:nvGrpSpPr>
          <p:cNvPr id="70" name="Group 69">
            <a:extLst>
              <a:ext uri="{FF2B5EF4-FFF2-40B4-BE49-F238E27FC236}">
                <a16:creationId xmlns:a16="http://schemas.microsoft.com/office/drawing/2014/main" id="{9DFEC75F-B04E-9841-A2A7-7C5901FB0ED4}"/>
              </a:ext>
            </a:extLst>
          </p:cNvPr>
          <p:cNvGrpSpPr/>
          <p:nvPr/>
        </p:nvGrpSpPr>
        <p:grpSpPr>
          <a:xfrm>
            <a:off x="615764" y="1452421"/>
            <a:ext cx="1704058" cy="393192"/>
            <a:chOff x="615764" y="1922233"/>
            <a:chExt cx="1704058" cy="393192"/>
          </a:xfrm>
        </p:grpSpPr>
        <p:sp>
          <p:nvSpPr>
            <p:cNvPr id="71" name="Rounded Rectangle 70">
              <a:extLst>
                <a:ext uri="{FF2B5EF4-FFF2-40B4-BE49-F238E27FC236}">
                  <a16:creationId xmlns:a16="http://schemas.microsoft.com/office/drawing/2014/main" id="{160862CD-6A26-4A48-B706-85AE7EAA3550}"/>
                </a:ext>
              </a:extLst>
            </p:cNvPr>
            <p:cNvSpPr/>
            <p:nvPr/>
          </p:nvSpPr>
          <p:spPr>
            <a:xfrm>
              <a:off x="615764" y="1994649"/>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API Gateway</a:t>
              </a:r>
            </a:p>
          </p:txBody>
        </p:sp>
        <p:pic>
          <p:nvPicPr>
            <p:cNvPr id="72" name="Picture 71">
              <a:extLst>
                <a:ext uri="{FF2B5EF4-FFF2-40B4-BE49-F238E27FC236}">
                  <a16:creationId xmlns:a16="http://schemas.microsoft.com/office/drawing/2014/main" id="{8A1C596C-2B01-5844-90E7-8CD2820801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3224" y="1922233"/>
              <a:ext cx="327660" cy="393192"/>
            </a:xfrm>
            <a:prstGeom prst="rect">
              <a:avLst/>
            </a:prstGeom>
          </p:spPr>
        </p:pic>
      </p:grpSp>
      <p:sp>
        <p:nvSpPr>
          <p:cNvPr id="73" name="Rounded Rectangle 72">
            <a:extLst>
              <a:ext uri="{FF2B5EF4-FFF2-40B4-BE49-F238E27FC236}">
                <a16:creationId xmlns:a16="http://schemas.microsoft.com/office/drawing/2014/main" id="{8744C979-74C0-754B-8AD6-D4B697973F70}"/>
              </a:ext>
            </a:extLst>
          </p:cNvPr>
          <p:cNvSpPr/>
          <p:nvPr/>
        </p:nvSpPr>
        <p:spPr>
          <a:xfrm>
            <a:off x="587400" y="2730517"/>
            <a:ext cx="1827662"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Other AWS Services</a:t>
            </a:r>
          </a:p>
        </p:txBody>
      </p:sp>
      <p:sp>
        <p:nvSpPr>
          <p:cNvPr id="77" name="Rounded Rectangle 76">
            <a:extLst>
              <a:ext uri="{FF2B5EF4-FFF2-40B4-BE49-F238E27FC236}">
                <a16:creationId xmlns:a16="http://schemas.microsoft.com/office/drawing/2014/main" id="{BD82CEC1-5F83-2047-A0BF-8B9744530828}"/>
              </a:ext>
            </a:extLst>
          </p:cNvPr>
          <p:cNvSpPr/>
          <p:nvPr/>
        </p:nvSpPr>
        <p:spPr>
          <a:xfrm>
            <a:off x="1372758" y="3416040"/>
            <a:ext cx="2799614" cy="267408"/>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Virtual Private Gateway (VGW)</a:t>
            </a:r>
          </a:p>
        </p:txBody>
      </p:sp>
      <p:pic>
        <p:nvPicPr>
          <p:cNvPr id="78" name="Picture 77">
            <a:extLst>
              <a:ext uri="{FF2B5EF4-FFF2-40B4-BE49-F238E27FC236}">
                <a16:creationId xmlns:a16="http://schemas.microsoft.com/office/drawing/2014/main" id="{551683D1-D273-B44F-B6E2-0055D45C70A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72868" y="3657322"/>
            <a:ext cx="359134" cy="393192"/>
          </a:xfrm>
          <a:prstGeom prst="rect">
            <a:avLst/>
          </a:prstGeom>
        </p:spPr>
      </p:pic>
      <p:cxnSp>
        <p:nvCxnSpPr>
          <p:cNvPr id="79" name="Elbow Connector 40">
            <a:extLst>
              <a:ext uri="{FF2B5EF4-FFF2-40B4-BE49-F238E27FC236}">
                <a16:creationId xmlns:a16="http://schemas.microsoft.com/office/drawing/2014/main" id="{CC0E5A91-B9EA-CF43-9E3A-9DFC2CB695A2}"/>
              </a:ext>
            </a:extLst>
          </p:cNvPr>
          <p:cNvCxnSpPr>
            <a:cxnSpLocks/>
          </p:cNvCxnSpPr>
          <p:nvPr/>
        </p:nvCxnSpPr>
        <p:spPr>
          <a:xfrm rot="10800000" flipV="1">
            <a:off x="3673560" y="1898513"/>
            <a:ext cx="2721356" cy="1036993"/>
          </a:xfrm>
          <a:prstGeom prst="bentConnector3">
            <a:avLst>
              <a:gd name="adj1" fmla="val 100041"/>
            </a:avLst>
          </a:prstGeom>
          <a:ln>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0" name="Elbow Connector 40">
            <a:extLst>
              <a:ext uri="{FF2B5EF4-FFF2-40B4-BE49-F238E27FC236}">
                <a16:creationId xmlns:a16="http://schemas.microsoft.com/office/drawing/2014/main" id="{F819899D-3325-9945-B59B-5673DA565629}"/>
              </a:ext>
            </a:extLst>
          </p:cNvPr>
          <p:cNvCxnSpPr>
            <a:cxnSpLocks/>
          </p:cNvCxnSpPr>
          <p:nvPr/>
        </p:nvCxnSpPr>
        <p:spPr>
          <a:xfrm flipH="1">
            <a:off x="2551514" y="1782780"/>
            <a:ext cx="3851170" cy="0"/>
          </a:xfrm>
          <a:prstGeom prst="straightConnector1">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81" name="Group 80">
            <a:extLst>
              <a:ext uri="{FF2B5EF4-FFF2-40B4-BE49-F238E27FC236}">
                <a16:creationId xmlns:a16="http://schemas.microsoft.com/office/drawing/2014/main" id="{9DBECB47-C841-BA4A-AF6A-D82DDEE82C96}"/>
              </a:ext>
            </a:extLst>
          </p:cNvPr>
          <p:cNvGrpSpPr/>
          <p:nvPr/>
        </p:nvGrpSpPr>
        <p:grpSpPr>
          <a:xfrm>
            <a:off x="6499514" y="1705534"/>
            <a:ext cx="2612415" cy="393192"/>
            <a:chOff x="6458407" y="4190862"/>
            <a:chExt cx="2612415" cy="393192"/>
          </a:xfrm>
        </p:grpSpPr>
        <p:sp>
          <p:nvSpPr>
            <p:cNvPr id="82" name="Rounded Rectangle 81">
              <a:extLst>
                <a:ext uri="{FF2B5EF4-FFF2-40B4-BE49-F238E27FC236}">
                  <a16:creationId xmlns:a16="http://schemas.microsoft.com/office/drawing/2014/main" id="{17ADA413-83AF-0844-83D4-3867BFB0D107}"/>
                </a:ext>
              </a:extLst>
            </p:cNvPr>
            <p:cNvSpPr/>
            <p:nvPr/>
          </p:nvSpPr>
          <p:spPr>
            <a:xfrm>
              <a:off x="6637163" y="4251654"/>
              <a:ext cx="2433659" cy="22132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Customer Gateway (CGW)</a:t>
              </a:r>
            </a:p>
          </p:txBody>
        </p:sp>
        <p:pic>
          <p:nvPicPr>
            <p:cNvPr id="83" name="Picture 82">
              <a:extLst>
                <a:ext uri="{FF2B5EF4-FFF2-40B4-BE49-F238E27FC236}">
                  <a16:creationId xmlns:a16="http://schemas.microsoft.com/office/drawing/2014/main" id="{4292EE0A-939D-E64B-97EC-E99934761E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58407" y="4190862"/>
              <a:ext cx="375045" cy="393192"/>
            </a:xfrm>
            <a:prstGeom prst="rect">
              <a:avLst/>
            </a:prstGeom>
          </p:spPr>
        </p:pic>
      </p:grpSp>
      <p:cxnSp>
        <p:nvCxnSpPr>
          <p:cNvPr id="84" name="Elbow Connector 40">
            <a:extLst>
              <a:ext uri="{FF2B5EF4-FFF2-40B4-BE49-F238E27FC236}">
                <a16:creationId xmlns:a16="http://schemas.microsoft.com/office/drawing/2014/main" id="{F7C976BC-F801-BC4E-93AD-7E3E8FF42939}"/>
              </a:ext>
            </a:extLst>
          </p:cNvPr>
          <p:cNvCxnSpPr>
            <a:cxnSpLocks/>
            <a:endCxn id="87" idx="0"/>
          </p:cNvCxnSpPr>
          <p:nvPr/>
        </p:nvCxnSpPr>
        <p:spPr>
          <a:xfrm rot="10800000" flipV="1">
            <a:off x="3793842" y="1997604"/>
            <a:ext cx="2615004" cy="931360"/>
          </a:xfrm>
          <a:prstGeom prst="bentConnector2">
            <a:avLst/>
          </a:prstGeom>
          <a:ln>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85" name="Picture 84">
            <a:extLst>
              <a:ext uri="{FF2B5EF4-FFF2-40B4-BE49-F238E27FC236}">
                <a16:creationId xmlns:a16="http://schemas.microsoft.com/office/drawing/2014/main" id="{6D8551D9-8464-D24C-AE1D-D4EB3339764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21637" y="1604384"/>
            <a:ext cx="728629" cy="477520"/>
          </a:xfrm>
          <a:prstGeom prst="rect">
            <a:avLst/>
          </a:prstGeom>
        </p:spPr>
      </p:pic>
      <p:grpSp>
        <p:nvGrpSpPr>
          <p:cNvPr id="86" name="Group 85">
            <a:extLst>
              <a:ext uri="{FF2B5EF4-FFF2-40B4-BE49-F238E27FC236}">
                <a16:creationId xmlns:a16="http://schemas.microsoft.com/office/drawing/2014/main" id="{475E6C41-7716-4143-A49A-BCEDB5775EAF}"/>
              </a:ext>
            </a:extLst>
          </p:cNvPr>
          <p:cNvGrpSpPr/>
          <p:nvPr/>
        </p:nvGrpSpPr>
        <p:grpSpPr>
          <a:xfrm>
            <a:off x="2895420" y="2863747"/>
            <a:ext cx="1796844" cy="374904"/>
            <a:chOff x="3796345" y="3309814"/>
            <a:chExt cx="1796844" cy="374904"/>
          </a:xfrm>
        </p:grpSpPr>
        <p:sp>
          <p:nvSpPr>
            <p:cNvPr id="87" name="Rounded Rectangle 86">
              <a:extLst>
                <a:ext uri="{FF2B5EF4-FFF2-40B4-BE49-F238E27FC236}">
                  <a16:creationId xmlns:a16="http://schemas.microsoft.com/office/drawing/2014/main" id="{6EA0550A-A529-9F49-8784-AACD0B1D281E}"/>
                </a:ext>
              </a:extLst>
            </p:cNvPr>
            <p:cNvSpPr/>
            <p:nvPr/>
          </p:nvSpPr>
          <p:spPr>
            <a:xfrm>
              <a:off x="3796345" y="3375031"/>
              <a:ext cx="17968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VPN Connection</a:t>
              </a:r>
            </a:p>
          </p:txBody>
        </p:sp>
        <p:pic>
          <p:nvPicPr>
            <p:cNvPr id="88" name="Picture 87">
              <a:extLst>
                <a:ext uri="{FF2B5EF4-FFF2-40B4-BE49-F238E27FC236}">
                  <a16:creationId xmlns:a16="http://schemas.microsoft.com/office/drawing/2014/main" id="{663ED6EB-1055-E848-A066-7E57C4C9950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62365" y="3309814"/>
              <a:ext cx="470811" cy="374904"/>
            </a:xfrm>
            <a:prstGeom prst="rect">
              <a:avLst/>
            </a:prstGeom>
          </p:spPr>
        </p:pic>
      </p:grpSp>
      <p:sp>
        <p:nvSpPr>
          <p:cNvPr id="89" name="Rounded Rectangle 88">
            <a:extLst>
              <a:ext uri="{FF2B5EF4-FFF2-40B4-BE49-F238E27FC236}">
                <a16:creationId xmlns:a16="http://schemas.microsoft.com/office/drawing/2014/main" id="{9C408659-F94D-6A49-B487-9ED572BB1F78}"/>
              </a:ext>
            </a:extLst>
          </p:cNvPr>
          <p:cNvSpPr/>
          <p:nvPr/>
        </p:nvSpPr>
        <p:spPr>
          <a:xfrm>
            <a:off x="3603444" y="2369716"/>
            <a:ext cx="173953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2x IPSEC Tunnel</a:t>
            </a:r>
          </a:p>
        </p:txBody>
      </p:sp>
      <p:cxnSp>
        <p:nvCxnSpPr>
          <p:cNvPr id="90" name="Elbow Connector 40">
            <a:extLst>
              <a:ext uri="{FF2B5EF4-FFF2-40B4-BE49-F238E27FC236}">
                <a16:creationId xmlns:a16="http://schemas.microsoft.com/office/drawing/2014/main" id="{1EB7102A-FA27-454A-808F-2ADBAB514696}"/>
              </a:ext>
            </a:extLst>
          </p:cNvPr>
          <p:cNvCxnSpPr>
            <a:cxnSpLocks/>
            <a:stCxn id="87" idx="2"/>
            <a:endCxn id="78" idx="0"/>
          </p:cNvCxnSpPr>
          <p:nvPr/>
        </p:nvCxnSpPr>
        <p:spPr>
          <a:xfrm rot="5400000">
            <a:off x="2981195" y="2844675"/>
            <a:ext cx="483888" cy="1141407"/>
          </a:xfrm>
          <a:prstGeom prst="bentConnector3">
            <a:avLst>
              <a:gd name="adj1" fmla="val 50000"/>
            </a:avLst>
          </a:prstGeom>
          <a:ln>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709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sz="3100" b="1" dirty="0">
                <a:latin typeface="Amazon Ember" charset="0"/>
                <a:ea typeface="Amazon Ember" charset="0"/>
                <a:cs typeface="Amazon Ember" charset="0"/>
              </a:rPr>
              <a:t>Network Building Blocks</a:t>
            </a:r>
            <a:br>
              <a:rPr lang="en-US" b="1" dirty="0">
                <a:latin typeface="Amazon Ember" charset="0"/>
                <a:ea typeface="Amazon Ember" charset="0"/>
                <a:cs typeface="Amazon Ember" charset="0"/>
              </a:rPr>
            </a:br>
            <a:r>
              <a:rPr lang="en-US" sz="2700" b="1" dirty="0">
                <a:solidFill>
                  <a:schemeClr val="accent1">
                    <a:alpha val="99000"/>
                  </a:schemeClr>
                </a:solidFill>
                <a:latin typeface="Amazon Ember" charset="0"/>
                <a:ea typeface="Amazon Ember" charset="0"/>
                <a:cs typeface="Amazon Ember" charset="0"/>
              </a:rPr>
              <a:t>AWS Direct Connect (10 Gbps max)</a:t>
            </a:r>
          </a:p>
        </p:txBody>
      </p:sp>
      <p:sp>
        <p:nvSpPr>
          <p:cNvPr id="34" name="Right Bracket 33">
            <a:extLst>
              <a:ext uri="{FF2B5EF4-FFF2-40B4-BE49-F238E27FC236}">
                <a16:creationId xmlns:a16="http://schemas.microsoft.com/office/drawing/2014/main" id="{C08F2898-E4AC-9A41-BA68-4334267714C4}"/>
              </a:ext>
            </a:extLst>
          </p:cNvPr>
          <p:cNvSpPr/>
          <p:nvPr/>
        </p:nvSpPr>
        <p:spPr>
          <a:xfrm>
            <a:off x="2396309" y="1503257"/>
            <a:ext cx="146890" cy="1551461"/>
          </a:xfrm>
          <a:prstGeom prst="rightBracket">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a:extLst>
              <a:ext uri="{FF2B5EF4-FFF2-40B4-BE49-F238E27FC236}">
                <a16:creationId xmlns:a16="http://schemas.microsoft.com/office/drawing/2014/main" id="{4A40415B-E471-2C4A-8982-C92AB29B820B}"/>
              </a:ext>
            </a:extLst>
          </p:cNvPr>
          <p:cNvGrpSpPr/>
          <p:nvPr/>
        </p:nvGrpSpPr>
        <p:grpSpPr>
          <a:xfrm>
            <a:off x="4176059" y="3159714"/>
            <a:ext cx="1683795" cy="1463474"/>
            <a:chOff x="336790" y="1314494"/>
            <a:chExt cx="3539109" cy="3645283"/>
          </a:xfrm>
        </p:grpSpPr>
        <p:sp>
          <p:nvSpPr>
            <p:cNvPr id="45" name="Rounded Rectangle 44">
              <a:extLst>
                <a:ext uri="{FF2B5EF4-FFF2-40B4-BE49-F238E27FC236}">
                  <a16:creationId xmlns:a16="http://schemas.microsoft.com/office/drawing/2014/main" id="{62461190-04C5-6F46-B897-2A6C23316EE1}"/>
                </a:ext>
              </a:extLst>
            </p:cNvPr>
            <p:cNvSpPr/>
            <p:nvPr/>
          </p:nvSpPr>
          <p:spPr>
            <a:xfrm>
              <a:off x="336790" y="1314494"/>
              <a:ext cx="3539109" cy="3645283"/>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4" name="Rounded Rectangle 53">
              <a:extLst>
                <a:ext uri="{FF2B5EF4-FFF2-40B4-BE49-F238E27FC236}">
                  <a16:creationId xmlns:a16="http://schemas.microsoft.com/office/drawing/2014/main" id="{B5EE72C0-BEB3-A04F-8AC6-EBE34FF081AD}"/>
                </a:ext>
              </a:extLst>
            </p:cNvPr>
            <p:cNvSpPr/>
            <p:nvPr/>
          </p:nvSpPr>
          <p:spPr>
            <a:xfrm>
              <a:off x="336790" y="4506132"/>
              <a:ext cx="3539109" cy="453645"/>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 Location </a:t>
              </a:r>
            </a:p>
          </p:txBody>
        </p:sp>
      </p:grpSp>
      <p:sp>
        <p:nvSpPr>
          <p:cNvPr id="55" name="Rounded Rectangle 54">
            <a:extLst>
              <a:ext uri="{FF2B5EF4-FFF2-40B4-BE49-F238E27FC236}">
                <a16:creationId xmlns:a16="http://schemas.microsoft.com/office/drawing/2014/main" id="{A77A9F82-F560-4444-B454-E0E6B2DF5D71}"/>
              </a:ext>
            </a:extLst>
          </p:cNvPr>
          <p:cNvSpPr/>
          <p:nvPr/>
        </p:nvSpPr>
        <p:spPr>
          <a:xfrm>
            <a:off x="389180" y="3422720"/>
            <a:ext cx="2893003" cy="913977"/>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56" name="Picture 55">
            <a:extLst>
              <a:ext uri="{FF2B5EF4-FFF2-40B4-BE49-F238E27FC236}">
                <a16:creationId xmlns:a16="http://schemas.microsoft.com/office/drawing/2014/main" id="{FFF8854C-C882-E14F-80F8-B22B5E36C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49" y="3159714"/>
            <a:ext cx="599170" cy="386488"/>
          </a:xfrm>
          <a:prstGeom prst="rect">
            <a:avLst/>
          </a:prstGeom>
        </p:spPr>
      </p:pic>
      <p:sp>
        <p:nvSpPr>
          <p:cNvPr id="57" name="Rounded Rectangle 56">
            <a:extLst>
              <a:ext uri="{FF2B5EF4-FFF2-40B4-BE49-F238E27FC236}">
                <a16:creationId xmlns:a16="http://schemas.microsoft.com/office/drawing/2014/main" id="{088EB4E1-B165-2840-8330-BD9A0FBA4AD6}"/>
              </a:ext>
            </a:extLst>
          </p:cNvPr>
          <p:cNvSpPr/>
          <p:nvPr/>
        </p:nvSpPr>
        <p:spPr>
          <a:xfrm>
            <a:off x="389181" y="4165432"/>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nvGrpSpPr>
          <p:cNvPr id="58" name="Group 57">
            <a:extLst>
              <a:ext uri="{FF2B5EF4-FFF2-40B4-BE49-F238E27FC236}">
                <a16:creationId xmlns:a16="http://schemas.microsoft.com/office/drawing/2014/main" id="{AC599F8C-5B9C-5D4F-B67E-8BB003C28103}"/>
              </a:ext>
            </a:extLst>
          </p:cNvPr>
          <p:cNvGrpSpPr/>
          <p:nvPr/>
        </p:nvGrpSpPr>
        <p:grpSpPr>
          <a:xfrm>
            <a:off x="238822" y="1320089"/>
            <a:ext cx="3777653" cy="3298867"/>
            <a:chOff x="336789" y="1660910"/>
            <a:chExt cx="3539110" cy="3298867"/>
          </a:xfrm>
        </p:grpSpPr>
        <p:sp>
          <p:nvSpPr>
            <p:cNvPr id="59" name="Rounded Rectangle 58">
              <a:extLst>
                <a:ext uri="{FF2B5EF4-FFF2-40B4-BE49-F238E27FC236}">
                  <a16:creationId xmlns:a16="http://schemas.microsoft.com/office/drawing/2014/main" id="{4CD67252-5839-5746-9D9B-473747BE93A4}"/>
                </a:ext>
              </a:extLst>
            </p:cNvPr>
            <p:cNvSpPr/>
            <p:nvPr/>
          </p:nvSpPr>
          <p:spPr>
            <a:xfrm>
              <a:off x="336790" y="1660910"/>
              <a:ext cx="3539109" cy="3298867"/>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0" name="Rounded Rectangle 59">
              <a:extLst>
                <a:ext uri="{FF2B5EF4-FFF2-40B4-BE49-F238E27FC236}">
                  <a16:creationId xmlns:a16="http://schemas.microsoft.com/office/drawing/2014/main" id="{6E12FFE3-3DD2-AD42-9D8F-0F3943F5FBAD}"/>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grpSp>
      <p:grpSp>
        <p:nvGrpSpPr>
          <p:cNvPr id="61" name="Group 60">
            <a:extLst>
              <a:ext uri="{FF2B5EF4-FFF2-40B4-BE49-F238E27FC236}">
                <a16:creationId xmlns:a16="http://schemas.microsoft.com/office/drawing/2014/main" id="{A8718BB0-DF03-5B46-B01E-5C841099FB99}"/>
              </a:ext>
            </a:extLst>
          </p:cNvPr>
          <p:cNvGrpSpPr/>
          <p:nvPr/>
        </p:nvGrpSpPr>
        <p:grpSpPr>
          <a:xfrm>
            <a:off x="6708532" y="1320089"/>
            <a:ext cx="2166827" cy="3298867"/>
            <a:chOff x="6567957" y="1660910"/>
            <a:chExt cx="2342108" cy="3298867"/>
          </a:xfrm>
        </p:grpSpPr>
        <p:sp>
          <p:nvSpPr>
            <p:cNvPr id="62" name="Rounded Rectangle 61">
              <a:extLst>
                <a:ext uri="{FF2B5EF4-FFF2-40B4-BE49-F238E27FC236}">
                  <a16:creationId xmlns:a16="http://schemas.microsoft.com/office/drawing/2014/main" id="{FA74F73D-227D-6946-8C75-E4094EF52087}"/>
                </a:ext>
              </a:extLst>
            </p:cNvPr>
            <p:cNvSpPr/>
            <p:nvPr/>
          </p:nvSpPr>
          <p:spPr>
            <a:xfrm>
              <a:off x="6567958" y="1660910"/>
              <a:ext cx="2342107" cy="3298867"/>
            </a:xfrm>
            <a:prstGeom prst="roundRect">
              <a:avLst>
                <a:gd name="adj" fmla="val 2767"/>
              </a:avLst>
            </a:prstGeom>
            <a:solidFill>
              <a:schemeClr val="tx1">
                <a:lumMod val="50000"/>
              </a:schemeClr>
            </a:solidFill>
            <a:ln w="6350">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3" name="Rounded Rectangle 62">
              <a:extLst>
                <a:ext uri="{FF2B5EF4-FFF2-40B4-BE49-F238E27FC236}">
                  <a16:creationId xmlns:a16="http://schemas.microsoft.com/office/drawing/2014/main" id="{B6B58672-357D-504F-BB0C-B3C49E09E305}"/>
                </a:ext>
              </a:extLst>
            </p:cNvPr>
            <p:cNvSpPr/>
            <p:nvPr/>
          </p:nvSpPr>
          <p:spPr>
            <a:xfrm>
              <a:off x="6567957" y="4781884"/>
              <a:ext cx="2342107" cy="177893"/>
            </a:xfrm>
            <a:prstGeom prst="roundRect">
              <a:avLst>
                <a:gd name="adj" fmla="val 0"/>
              </a:avLst>
            </a:prstGeom>
            <a:solidFill>
              <a:schemeClr val="accent6"/>
            </a:solidFill>
            <a:ln>
              <a:solidFill>
                <a:schemeClr val="accent6"/>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Corporate Datacenter</a:t>
              </a:r>
            </a:p>
          </p:txBody>
        </p:sp>
      </p:grpSp>
      <p:grpSp>
        <p:nvGrpSpPr>
          <p:cNvPr id="64" name="Group 63">
            <a:extLst>
              <a:ext uri="{FF2B5EF4-FFF2-40B4-BE49-F238E27FC236}">
                <a16:creationId xmlns:a16="http://schemas.microsoft.com/office/drawing/2014/main" id="{C81818CD-4E7B-CF41-A49F-913D1298D27F}"/>
              </a:ext>
            </a:extLst>
          </p:cNvPr>
          <p:cNvGrpSpPr/>
          <p:nvPr/>
        </p:nvGrpSpPr>
        <p:grpSpPr>
          <a:xfrm>
            <a:off x="4000103" y="3268248"/>
            <a:ext cx="1701288" cy="393192"/>
            <a:chOff x="4117286" y="3843640"/>
            <a:chExt cx="1701288" cy="393192"/>
          </a:xfrm>
        </p:grpSpPr>
        <p:sp>
          <p:nvSpPr>
            <p:cNvPr id="65" name="Rounded Rectangle 64">
              <a:extLst>
                <a:ext uri="{FF2B5EF4-FFF2-40B4-BE49-F238E27FC236}">
                  <a16:creationId xmlns:a16="http://schemas.microsoft.com/office/drawing/2014/main" id="{0A29FEB0-63F1-7145-B043-C308B2ACE943}"/>
                </a:ext>
              </a:extLst>
            </p:cNvPr>
            <p:cNvSpPr/>
            <p:nvPr/>
          </p:nvSpPr>
          <p:spPr>
            <a:xfrm>
              <a:off x="4117286" y="3913211"/>
              <a:ext cx="170128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a:t>
              </a:r>
            </a:p>
          </p:txBody>
        </p:sp>
        <p:pic>
          <p:nvPicPr>
            <p:cNvPr id="66" name="Picture 65">
              <a:extLst>
                <a:ext uri="{FF2B5EF4-FFF2-40B4-BE49-F238E27FC236}">
                  <a16:creationId xmlns:a16="http://schemas.microsoft.com/office/drawing/2014/main" id="{300300B2-FF83-F142-8EC1-79FD8412C7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132" y="3843640"/>
              <a:ext cx="327659" cy="393192"/>
            </a:xfrm>
            <a:prstGeom prst="rect">
              <a:avLst/>
            </a:prstGeom>
          </p:spPr>
        </p:pic>
      </p:grpSp>
      <p:pic>
        <p:nvPicPr>
          <p:cNvPr id="67" name="Picture 66">
            <a:extLst>
              <a:ext uri="{FF2B5EF4-FFF2-40B4-BE49-F238E27FC236}">
                <a16:creationId xmlns:a16="http://schemas.microsoft.com/office/drawing/2014/main" id="{483B1724-3045-EB40-8035-3E33146E51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0962" y="1048932"/>
            <a:ext cx="323113" cy="446204"/>
          </a:xfrm>
          <a:prstGeom prst="rect">
            <a:avLst/>
          </a:prstGeom>
        </p:spPr>
      </p:pic>
      <p:grpSp>
        <p:nvGrpSpPr>
          <p:cNvPr id="68" name="Group 67">
            <a:extLst>
              <a:ext uri="{FF2B5EF4-FFF2-40B4-BE49-F238E27FC236}">
                <a16:creationId xmlns:a16="http://schemas.microsoft.com/office/drawing/2014/main" id="{374EC9D2-07C7-F540-8B4D-4FCC9745A12E}"/>
              </a:ext>
            </a:extLst>
          </p:cNvPr>
          <p:cNvGrpSpPr/>
          <p:nvPr/>
        </p:nvGrpSpPr>
        <p:grpSpPr>
          <a:xfrm>
            <a:off x="7497182" y="2098530"/>
            <a:ext cx="589525" cy="697992"/>
            <a:chOff x="7293273" y="2453252"/>
            <a:chExt cx="589525" cy="697992"/>
          </a:xfrm>
        </p:grpSpPr>
        <p:pic>
          <p:nvPicPr>
            <p:cNvPr id="69" name="Picture 68">
              <a:extLst>
                <a:ext uri="{FF2B5EF4-FFF2-40B4-BE49-F238E27FC236}">
                  <a16:creationId xmlns:a16="http://schemas.microsoft.com/office/drawing/2014/main" id="{4F762067-1193-5349-A892-9245915160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3273" y="2453252"/>
              <a:ext cx="284725" cy="393192"/>
            </a:xfrm>
            <a:prstGeom prst="rect">
              <a:avLst/>
            </a:prstGeom>
          </p:spPr>
        </p:pic>
        <p:pic>
          <p:nvPicPr>
            <p:cNvPr id="70" name="Picture 69">
              <a:extLst>
                <a:ext uri="{FF2B5EF4-FFF2-40B4-BE49-F238E27FC236}">
                  <a16:creationId xmlns:a16="http://schemas.microsoft.com/office/drawing/2014/main" id="{D3AEC3AD-2C75-7F45-9CBF-52C7E26EA1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5673" y="2605652"/>
              <a:ext cx="284725" cy="393192"/>
            </a:xfrm>
            <a:prstGeom prst="rect">
              <a:avLst/>
            </a:prstGeom>
          </p:spPr>
        </p:pic>
        <p:pic>
          <p:nvPicPr>
            <p:cNvPr id="71" name="Picture 70">
              <a:extLst>
                <a:ext uri="{FF2B5EF4-FFF2-40B4-BE49-F238E27FC236}">
                  <a16:creationId xmlns:a16="http://schemas.microsoft.com/office/drawing/2014/main" id="{EFEEC3EB-E755-B14D-92B3-23E1417383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8073" y="2758052"/>
              <a:ext cx="284725" cy="393192"/>
            </a:xfrm>
            <a:prstGeom prst="rect">
              <a:avLst/>
            </a:prstGeom>
          </p:spPr>
        </p:pic>
      </p:grpSp>
      <p:grpSp>
        <p:nvGrpSpPr>
          <p:cNvPr id="72" name="Group 71">
            <a:extLst>
              <a:ext uri="{FF2B5EF4-FFF2-40B4-BE49-F238E27FC236}">
                <a16:creationId xmlns:a16="http://schemas.microsoft.com/office/drawing/2014/main" id="{A0DEDFCD-8AC0-5F41-A226-14E52F2AB5DB}"/>
              </a:ext>
            </a:extLst>
          </p:cNvPr>
          <p:cNvGrpSpPr/>
          <p:nvPr/>
        </p:nvGrpSpPr>
        <p:grpSpPr>
          <a:xfrm>
            <a:off x="7453420" y="3117921"/>
            <a:ext cx="603083" cy="697992"/>
            <a:chOff x="7303295" y="3274481"/>
            <a:chExt cx="603083" cy="697992"/>
          </a:xfrm>
        </p:grpSpPr>
        <p:pic>
          <p:nvPicPr>
            <p:cNvPr id="73" name="Picture 72">
              <a:extLst>
                <a:ext uri="{FF2B5EF4-FFF2-40B4-BE49-F238E27FC236}">
                  <a16:creationId xmlns:a16="http://schemas.microsoft.com/office/drawing/2014/main" id="{83A32AF3-889D-0540-9540-D27B9CAE8D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3295" y="3274481"/>
              <a:ext cx="298283" cy="393192"/>
            </a:xfrm>
            <a:prstGeom prst="rect">
              <a:avLst/>
            </a:prstGeom>
          </p:spPr>
        </p:pic>
        <p:pic>
          <p:nvPicPr>
            <p:cNvPr id="74" name="Picture 73">
              <a:extLst>
                <a:ext uri="{FF2B5EF4-FFF2-40B4-BE49-F238E27FC236}">
                  <a16:creationId xmlns:a16="http://schemas.microsoft.com/office/drawing/2014/main" id="{6CAD2BB3-9526-3C49-8F6A-96D0E51051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5695" y="3426881"/>
              <a:ext cx="298283" cy="393192"/>
            </a:xfrm>
            <a:prstGeom prst="rect">
              <a:avLst/>
            </a:prstGeom>
          </p:spPr>
        </p:pic>
        <p:pic>
          <p:nvPicPr>
            <p:cNvPr id="75" name="Picture 74">
              <a:extLst>
                <a:ext uri="{FF2B5EF4-FFF2-40B4-BE49-F238E27FC236}">
                  <a16:creationId xmlns:a16="http://schemas.microsoft.com/office/drawing/2014/main" id="{F216BD5E-8ECA-DA4B-A23F-65C2B4EAB3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8095" y="3579281"/>
              <a:ext cx="298283" cy="393192"/>
            </a:xfrm>
            <a:prstGeom prst="rect">
              <a:avLst/>
            </a:prstGeom>
          </p:spPr>
        </p:pic>
      </p:grpSp>
      <p:sp>
        <p:nvSpPr>
          <p:cNvPr id="77" name="Rounded Rectangle 76">
            <a:extLst>
              <a:ext uri="{FF2B5EF4-FFF2-40B4-BE49-F238E27FC236}">
                <a16:creationId xmlns:a16="http://schemas.microsoft.com/office/drawing/2014/main" id="{5A55378E-AB3F-344E-BFBD-3D200818775C}"/>
              </a:ext>
            </a:extLst>
          </p:cNvPr>
          <p:cNvSpPr/>
          <p:nvPr/>
        </p:nvSpPr>
        <p:spPr>
          <a:xfrm>
            <a:off x="6344138" y="3920789"/>
            <a:ext cx="2139366"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Customer Gateway</a:t>
            </a:r>
          </a:p>
        </p:txBody>
      </p:sp>
      <p:pic>
        <p:nvPicPr>
          <p:cNvPr id="78" name="Picture 77">
            <a:extLst>
              <a:ext uri="{FF2B5EF4-FFF2-40B4-BE49-F238E27FC236}">
                <a16:creationId xmlns:a16="http://schemas.microsoft.com/office/drawing/2014/main" id="{B8BD6E9A-669A-844C-BC0A-8F46EA90C2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0094" y="3850041"/>
            <a:ext cx="375045" cy="393192"/>
          </a:xfrm>
          <a:prstGeom prst="rect">
            <a:avLst/>
          </a:prstGeom>
        </p:spPr>
      </p:pic>
      <p:cxnSp>
        <p:nvCxnSpPr>
          <p:cNvPr id="79" name="Elbow Connector 40">
            <a:extLst>
              <a:ext uri="{FF2B5EF4-FFF2-40B4-BE49-F238E27FC236}">
                <a16:creationId xmlns:a16="http://schemas.microsoft.com/office/drawing/2014/main" id="{B0599E2C-4E93-A54D-94C7-A47BA9DAF5A0}"/>
              </a:ext>
            </a:extLst>
          </p:cNvPr>
          <p:cNvCxnSpPr>
            <a:cxnSpLocks/>
            <a:stCxn id="66" idx="2"/>
            <a:endCxn id="77" idx="1"/>
          </p:cNvCxnSpPr>
          <p:nvPr/>
        </p:nvCxnSpPr>
        <p:spPr>
          <a:xfrm rot="16200000" flipH="1">
            <a:off x="5100166" y="2799052"/>
            <a:ext cx="381584" cy="2106359"/>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80" name="Group 79">
            <a:extLst>
              <a:ext uri="{FF2B5EF4-FFF2-40B4-BE49-F238E27FC236}">
                <a16:creationId xmlns:a16="http://schemas.microsoft.com/office/drawing/2014/main" id="{DE05A98A-0AE0-0341-AFA4-0173763FC69A}"/>
              </a:ext>
            </a:extLst>
          </p:cNvPr>
          <p:cNvGrpSpPr/>
          <p:nvPr/>
        </p:nvGrpSpPr>
        <p:grpSpPr>
          <a:xfrm>
            <a:off x="5425454" y="3950230"/>
            <a:ext cx="768096" cy="477027"/>
            <a:chOff x="5010382" y="4291051"/>
            <a:chExt cx="768096" cy="477027"/>
          </a:xfrm>
        </p:grpSpPr>
        <p:pic>
          <p:nvPicPr>
            <p:cNvPr id="81" name="Picture 80">
              <a:extLst>
                <a:ext uri="{FF2B5EF4-FFF2-40B4-BE49-F238E27FC236}">
                  <a16:creationId xmlns:a16="http://schemas.microsoft.com/office/drawing/2014/main" id="{03484A6E-A6E8-2F46-BB24-81981A6A1076}"/>
                </a:ext>
              </a:extLst>
            </p:cNvPr>
            <p:cNvPicPr>
              <a:picLocks noChangeAspect="1"/>
            </p:cNvPicPr>
            <p:nvPr/>
          </p:nvPicPr>
          <p:blipFill>
            <a:blip r:embed="rId9"/>
            <a:stretch>
              <a:fillRect/>
            </a:stretch>
          </p:blipFill>
          <p:spPr>
            <a:xfrm>
              <a:off x="5010382" y="4291051"/>
              <a:ext cx="768096" cy="477027"/>
            </a:xfrm>
            <a:prstGeom prst="rect">
              <a:avLst/>
            </a:prstGeom>
          </p:spPr>
        </p:pic>
        <p:sp>
          <p:nvSpPr>
            <p:cNvPr id="82" name="TextBox 37">
              <a:extLst>
                <a:ext uri="{FF2B5EF4-FFF2-40B4-BE49-F238E27FC236}">
                  <a16:creationId xmlns:a16="http://schemas.microsoft.com/office/drawing/2014/main" id="{6696BE58-A230-524E-BED2-BA645088B3FF}"/>
                </a:ext>
              </a:extLst>
            </p:cNvPr>
            <p:cNvSpPr txBox="1">
              <a:spLocks noChangeArrowheads="1"/>
            </p:cNvSpPr>
            <p:nvPr/>
          </p:nvSpPr>
          <p:spPr bwMode="auto">
            <a:xfrm>
              <a:off x="5061779" y="4458901"/>
              <a:ext cx="665302" cy="307777"/>
            </a:xfrm>
            <a:prstGeom prst="rect">
              <a:avLst/>
            </a:prstGeom>
            <a:noFill/>
            <a:ln w="9525">
              <a:noFill/>
              <a:miter lim="800000"/>
              <a:headEnd/>
              <a:tailEnd/>
            </a:ln>
          </p:spPr>
          <p:txBody>
            <a:bodyPr wrap="square">
              <a:spAutoFit/>
            </a:bodyPr>
            <a:lstStyle/>
            <a:p>
              <a:pPr algn="ctr"/>
              <a:r>
                <a:rPr lang="en-US" sz="1400" b="1" dirty="0">
                  <a:solidFill>
                    <a:schemeClr val="bg1"/>
                  </a:solidFill>
                  <a:latin typeface="Amazon Ember" charset="0"/>
                  <a:ea typeface="Amazon Ember" charset="0"/>
                  <a:cs typeface="Amazon Ember" charset="0"/>
                </a:rPr>
                <a:t>WAN</a:t>
              </a:r>
            </a:p>
          </p:txBody>
        </p:sp>
      </p:grpSp>
      <p:pic>
        <p:nvPicPr>
          <p:cNvPr id="83" name="Picture 82">
            <a:extLst>
              <a:ext uri="{FF2B5EF4-FFF2-40B4-BE49-F238E27FC236}">
                <a16:creationId xmlns:a16="http://schemas.microsoft.com/office/drawing/2014/main" id="{7B3A5EE9-F683-924F-B273-3C5668ED3E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0130" y="1056251"/>
            <a:ext cx="603504" cy="393954"/>
          </a:xfrm>
          <a:prstGeom prst="rect">
            <a:avLst/>
          </a:prstGeom>
        </p:spPr>
      </p:pic>
      <p:grpSp>
        <p:nvGrpSpPr>
          <p:cNvPr id="84" name="Group 83">
            <a:extLst>
              <a:ext uri="{FF2B5EF4-FFF2-40B4-BE49-F238E27FC236}">
                <a16:creationId xmlns:a16="http://schemas.microsoft.com/office/drawing/2014/main" id="{74A5443A-5B10-1247-813D-CC460BDEF353}"/>
              </a:ext>
            </a:extLst>
          </p:cNvPr>
          <p:cNvGrpSpPr/>
          <p:nvPr/>
        </p:nvGrpSpPr>
        <p:grpSpPr>
          <a:xfrm>
            <a:off x="607451" y="1871514"/>
            <a:ext cx="1704058" cy="393192"/>
            <a:chOff x="615764" y="2310359"/>
            <a:chExt cx="1704058" cy="393192"/>
          </a:xfrm>
        </p:grpSpPr>
        <p:sp>
          <p:nvSpPr>
            <p:cNvPr id="85" name="Rounded Rectangle 84">
              <a:extLst>
                <a:ext uri="{FF2B5EF4-FFF2-40B4-BE49-F238E27FC236}">
                  <a16:creationId xmlns:a16="http://schemas.microsoft.com/office/drawing/2014/main" id="{B76276FA-18C8-2140-B926-18DDF7EA2C88}"/>
                </a:ext>
              </a:extLst>
            </p:cNvPr>
            <p:cNvSpPr/>
            <p:nvPr/>
          </p:nvSpPr>
          <p:spPr>
            <a:xfrm>
              <a:off x="615764" y="2389321"/>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Amazon S3</a:t>
              </a:r>
            </a:p>
          </p:txBody>
        </p:sp>
        <p:pic>
          <p:nvPicPr>
            <p:cNvPr id="86" name="Picture 85">
              <a:extLst>
                <a:ext uri="{FF2B5EF4-FFF2-40B4-BE49-F238E27FC236}">
                  <a16:creationId xmlns:a16="http://schemas.microsoft.com/office/drawing/2014/main" id="{2AAE9837-71AA-E34B-A45F-6BE73B19D94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3224" y="2310359"/>
              <a:ext cx="327660" cy="393192"/>
            </a:xfrm>
            <a:prstGeom prst="rect">
              <a:avLst/>
            </a:prstGeom>
          </p:spPr>
        </p:pic>
      </p:grpSp>
      <p:grpSp>
        <p:nvGrpSpPr>
          <p:cNvPr id="87" name="Group 86">
            <a:extLst>
              <a:ext uri="{FF2B5EF4-FFF2-40B4-BE49-F238E27FC236}">
                <a16:creationId xmlns:a16="http://schemas.microsoft.com/office/drawing/2014/main" id="{C728567D-482E-C744-856E-7D2E8262257B}"/>
              </a:ext>
            </a:extLst>
          </p:cNvPr>
          <p:cNvGrpSpPr/>
          <p:nvPr/>
        </p:nvGrpSpPr>
        <p:grpSpPr>
          <a:xfrm>
            <a:off x="607451" y="2273981"/>
            <a:ext cx="1704058" cy="393192"/>
            <a:chOff x="615764" y="2722589"/>
            <a:chExt cx="1704058" cy="393192"/>
          </a:xfrm>
        </p:grpSpPr>
        <p:sp>
          <p:nvSpPr>
            <p:cNvPr id="88" name="Rounded Rectangle 87">
              <a:extLst>
                <a:ext uri="{FF2B5EF4-FFF2-40B4-BE49-F238E27FC236}">
                  <a16:creationId xmlns:a16="http://schemas.microsoft.com/office/drawing/2014/main" id="{CF46374B-72C7-D24D-BD0C-19B8B53C6E4A}"/>
                </a:ext>
              </a:extLst>
            </p:cNvPr>
            <p:cNvSpPr/>
            <p:nvPr/>
          </p:nvSpPr>
          <p:spPr>
            <a:xfrm>
              <a:off x="615764" y="2798908"/>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DynamoDB</a:t>
              </a:r>
            </a:p>
          </p:txBody>
        </p:sp>
        <p:pic>
          <p:nvPicPr>
            <p:cNvPr id="89" name="Picture 88">
              <a:extLst>
                <a:ext uri="{FF2B5EF4-FFF2-40B4-BE49-F238E27FC236}">
                  <a16:creationId xmlns:a16="http://schemas.microsoft.com/office/drawing/2014/main" id="{8AD1D153-D48A-A746-B34E-7386F15038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0563" y="2722589"/>
              <a:ext cx="354964" cy="393192"/>
            </a:xfrm>
            <a:prstGeom prst="rect">
              <a:avLst/>
            </a:prstGeom>
          </p:spPr>
        </p:pic>
      </p:grpSp>
      <p:grpSp>
        <p:nvGrpSpPr>
          <p:cNvPr id="90" name="Group 89">
            <a:extLst>
              <a:ext uri="{FF2B5EF4-FFF2-40B4-BE49-F238E27FC236}">
                <a16:creationId xmlns:a16="http://schemas.microsoft.com/office/drawing/2014/main" id="{D26B6FEA-3450-4F40-93E0-EA8B0B823A52}"/>
              </a:ext>
            </a:extLst>
          </p:cNvPr>
          <p:cNvGrpSpPr/>
          <p:nvPr/>
        </p:nvGrpSpPr>
        <p:grpSpPr>
          <a:xfrm>
            <a:off x="607451" y="1469047"/>
            <a:ext cx="1704058" cy="393192"/>
            <a:chOff x="615764" y="1922233"/>
            <a:chExt cx="1704058" cy="393192"/>
          </a:xfrm>
        </p:grpSpPr>
        <p:sp>
          <p:nvSpPr>
            <p:cNvPr id="91" name="Rounded Rectangle 90">
              <a:extLst>
                <a:ext uri="{FF2B5EF4-FFF2-40B4-BE49-F238E27FC236}">
                  <a16:creationId xmlns:a16="http://schemas.microsoft.com/office/drawing/2014/main" id="{AE3206C8-4380-A74E-B6F4-D9F6BE04DD38}"/>
                </a:ext>
              </a:extLst>
            </p:cNvPr>
            <p:cNvSpPr/>
            <p:nvPr/>
          </p:nvSpPr>
          <p:spPr>
            <a:xfrm>
              <a:off x="615764" y="1994649"/>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API Gateway</a:t>
              </a:r>
            </a:p>
          </p:txBody>
        </p:sp>
        <p:pic>
          <p:nvPicPr>
            <p:cNvPr id="92" name="Picture 91">
              <a:extLst>
                <a:ext uri="{FF2B5EF4-FFF2-40B4-BE49-F238E27FC236}">
                  <a16:creationId xmlns:a16="http://schemas.microsoft.com/office/drawing/2014/main" id="{1960791E-6F46-774C-83FC-B09AFEB9608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3224" y="1922233"/>
              <a:ext cx="327660" cy="393192"/>
            </a:xfrm>
            <a:prstGeom prst="rect">
              <a:avLst/>
            </a:prstGeom>
          </p:spPr>
        </p:pic>
      </p:grpSp>
      <p:sp>
        <p:nvSpPr>
          <p:cNvPr id="93" name="Rounded Rectangle 92">
            <a:extLst>
              <a:ext uri="{FF2B5EF4-FFF2-40B4-BE49-F238E27FC236}">
                <a16:creationId xmlns:a16="http://schemas.microsoft.com/office/drawing/2014/main" id="{125DDA96-E8C3-594F-8E7B-6184EF5443A5}"/>
              </a:ext>
            </a:extLst>
          </p:cNvPr>
          <p:cNvSpPr/>
          <p:nvPr/>
        </p:nvSpPr>
        <p:spPr>
          <a:xfrm>
            <a:off x="2452805" y="2020238"/>
            <a:ext cx="1029505"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VIF</a:t>
            </a:r>
          </a:p>
        </p:txBody>
      </p:sp>
      <p:cxnSp>
        <p:nvCxnSpPr>
          <p:cNvPr id="94" name="Elbow Connector 40">
            <a:extLst>
              <a:ext uri="{FF2B5EF4-FFF2-40B4-BE49-F238E27FC236}">
                <a16:creationId xmlns:a16="http://schemas.microsoft.com/office/drawing/2014/main" id="{17D56872-90BF-8B4E-984C-6B30D9BDB3CE}"/>
              </a:ext>
            </a:extLst>
          </p:cNvPr>
          <p:cNvCxnSpPr>
            <a:cxnSpLocks/>
            <a:stCxn id="100" idx="0"/>
            <a:endCxn id="65" idx="1"/>
          </p:cNvCxnSpPr>
          <p:nvPr/>
        </p:nvCxnSpPr>
        <p:spPr>
          <a:xfrm rot="16200000" flipH="1">
            <a:off x="3203900" y="2663851"/>
            <a:ext cx="276669" cy="1315736"/>
          </a:xfrm>
          <a:prstGeom prst="bentConnector4">
            <a:avLst>
              <a:gd name="adj1" fmla="val -82626"/>
              <a:gd name="adj2" fmla="val 77384"/>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5" name="Elbow Connector 40">
            <a:extLst>
              <a:ext uri="{FF2B5EF4-FFF2-40B4-BE49-F238E27FC236}">
                <a16:creationId xmlns:a16="http://schemas.microsoft.com/office/drawing/2014/main" id="{F959C2C8-DEBC-7A4A-B6D3-BBFC7EF201AE}"/>
              </a:ext>
            </a:extLst>
          </p:cNvPr>
          <p:cNvCxnSpPr>
            <a:cxnSpLocks/>
            <a:stCxn id="93" idx="2"/>
            <a:endCxn id="66" idx="0"/>
          </p:cNvCxnSpPr>
          <p:nvPr/>
        </p:nvCxnSpPr>
        <p:spPr>
          <a:xfrm rot="16200000" flipH="1">
            <a:off x="3100898" y="2131367"/>
            <a:ext cx="1003540" cy="1270221"/>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6" name="Rounded Rectangle 95">
            <a:extLst>
              <a:ext uri="{FF2B5EF4-FFF2-40B4-BE49-F238E27FC236}">
                <a16:creationId xmlns:a16="http://schemas.microsoft.com/office/drawing/2014/main" id="{F977A648-020A-E84C-82D4-420082A7D110}"/>
              </a:ext>
            </a:extLst>
          </p:cNvPr>
          <p:cNvSpPr/>
          <p:nvPr/>
        </p:nvSpPr>
        <p:spPr>
          <a:xfrm>
            <a:off x="579087" y="2747143"/>
            <a:ext cx="1827662"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Other AWS Services</a:t>
            </a:r>
          </a:p>
        </p:txBody>
      </p:sp>
      <p:sp>
        <p:nvSpPr>
          <p:cNvPr id="100" name="Rounded Rectangle 99">
            <a:extLst>
              <a:ext uri="{FF2B5EF4-FFF2-40B4-BE49-F238E27FC236}">
                <a16:creationId xmlns:a16="http://schemas.microsoft.com/office/drawing/2014/main" id="{B672018A-D9FF-CF4A-B7F9-CCABBB7B7283}"/>
              </a:ext>
            </a:extLst>
          </p:cNvPr>
          <p:cNvSpPr/>
          <p:nvPr/>
        </p:nvSpPr>
        <p:spPr>
          <a:xfrm>
            <a:off x="1963777" y="3183385"/>
            <a:ext cx="1441180"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Private VIF</a:t>
            </a:r>
          </a:p>
        </p:txBody>
      </p:sp>
      <p:grpSp>
        <p:nvGrpSpPr>
          <p:cNvPr id="7" name="Group 6"/>
          <p:cNvGrpSpPr/>
          <p:nvPr/>
        </p:nvGrpSpPr>
        <p:grpSpPr>
          <a:xfrm>
            <a:off x="1843295" y="3627251"/>
            <a:ext cx="864516" cy="393192"/>
            <a:chOff x="1600199" y="3654912"/>
            <a:chExt cx="864516" cy="393192"/>
          </a:xfrm>
        </p:grpSpPr>
        <p:sp>
          <p:nvSpPr>
            <p:cNvPr id="53" name="Rounded Rectangle 52">
              <a:extLst>
                <a:ext uri="{FF2B5EF4-FFF2-40B4-BE49-F238E27FC236}">
                  <a16:creationId xmlns:a16="http://schemas.microsoft.com/office/drawing/2014/main" id="{B672018A-D9FF-CF4A-B7F9-CCABBB7B7283}"/>
                </a:ext>
              </a:extLst>
            </p:cNvPr>
            <p:cNvSpPr/>
            <p:nvPr/>
          </p:nvSpPr>
          <p:spPr>
            <a:xfrm>
              <a:off x="1600200" y="3667874"/>
              <a:ext cx="864515" cy="348054"/>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VGW</a:t>
              </a:r>
            </a:p>
          </p:txBody>
        </p:sp>
        <p:pic>
          <p:nvPicPr>
            <p:cNvPr id="101" name="Picture 100">
              <a:extLst>
                <a:ext uri="{FF2B5EF4-FFF2-40B4-BE49-F238E27FC236}">
                  <a16:creationId xmlns:a16="http://schemas.microsoft.com/office/drawing/2014/main" id="{91DF5FC9-DE86-EF4F-877E-4AADEDAF594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00199" y="3654912"/>
              <a:ext cx="359134" cy="393192"/>
            </a:xfrm>
            <a:prstGeom prst="rect">
              <a:avLst/>
            </a:prstGeom>
          </p:spPr>
        </p:pic>
      </p:grpSp>
      <p:cxnSp>
        <p:nvCxnSpPr>
          <p:cNvPr id="76" name="Elbow Connector 40">
            <a:extLst>
              <a:ext uri="{FF2B5EF4-FFF2-40B4-BE49-F238E27FC236}">
                <a16:creationId xmlns:a16="http://schemas.microsoft.com/office/drawing/2014/main" id="{17D56872-90BF-8B4E-984C-6B30D9BDB3CE}"/>
              </a:ext>
            </a:extLst>
          </p:cNvPr>
          <p:cNvCxnSpPr>
            <a:cxnSpLocks/>
          </p:cNvCxnSpPr>
          <p:nvPr/>
        </p:nvCxnSpPr>
        <p:spPr>
          <a:xfrm rot="5400000">
            <a:off x="2357536" y="3448545"/>
            <a:ext cx="332147" cy="317899"/>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700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700" b="1" dirty="0">
                <a:solidFill>
                  <a:schemeClr val="accent1"/>
                </a:solidFill>
                <a:latin typeface="Amazon Ember" charset="0"/>
                <a:ea typeface="Amazon Ember" charset="0"/>
                <a:cs typeface="Amazon Ember" charset="0"/>
              </a:rPr>
              <a:t>VPC Gateways – Internet Gateway (IGW)</a:t>
            </a:r>
          </a:p>
        </p:txBody>
      </p:sp>
      <p:sp>
        <p:nvSpPr>
          <p:cNvPr id="40" name="Rounded Rectangle 39">
            <a:extLst>
              <a:ext uri="{FF2B5EF4-FFF2-40B4-BE49-F238E27FC236}">
                <a16:creationId xmlns:a16="http://schemas.microsoft.com/office/drawing/2014/main" id="{78FA5373-0F6B-9144-BF53-619E3DCD103D}"/>
              </a:ext>
            </a:extLst>
          </p:cNvPr>
          <p:cNvSpPr/>
          <p:nvPr/>
        </p:nvSpPr>
        <p:spPr>
          <a:xfrm>
            <a:off x="1720637" y="1839559"/>
            <a:ext cx="6078209" cy="3200500"/>
          </a:xfrm>
          <a:prstGeom prst="roundRect">
            <a:avLst>
              <a:gd name="adj" fmla="val 2398"/>
            </a:avLst>
          </a:prstGeom>
          <a:solidFill>
            <a:schemeClr val="tx1">
              <a:lumMod val="50000"/>
            </a:schemeClr>
          </a:solidFill>
          <a:ln w="635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4" name="Rounded Rectangle 33">
            <a:extLst>
              <a:ext uri="{FF2B5EF4-FFF2-40B4-BE49-F238E27FC236}">
                <a16:creationId xmlns:a16="http://schemas.microsoft.com/office/drawing/2014/main" id="{BC66025C-480F-0E44-B78B-AD5139B45B80}"/>
              </a:ext>
            </a:extLst>
          </p:cNvPr>
          <p:cNvSpPr/>
          <p:nvPr/>
        </p:nvSpPr>
        <p:spPr>
          <a:xfrm>
            <a:off x="1996311" y="2204654"/>
            <a:ext cx="5526860"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6" name="Rounded Rectangle 35">
            <a:extLst>
              <a:ext uri="{FF2B5EF4-FFF2-40B4-BE49-F238E27FC236}">
                <a16:creationId xmlns:a16="http://schemas.microsoft.com/office/drawing/2014/main" id="{078CF801-6E0E-0942-B255-3D9B21A84241}"/>
              </a:ext>
            </a:extLst>
          </p:cNvPr>
          <p:cNvSpPr/>
          <p:nvPr/>
        </p:nvSpPr>
        <p:spPr>
          <a:xfrm>
            <a:off x="2251696" y="2534546"/>
            <a:ext cx="5016091"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8" name="Rounded Rectangle 37">
            <a:extLst>
              <a:ext uri="{FF2B5EF4-FFF2-40B4-BE49-F238E27FC236}">
                <a16:creationId xmlns:a16="http://schemas.microsoft.com/office/drawing/2014/main" id="{5992853D-893C-824F-A698-4D5FE384ADE0}"/>
              </a:ext>
            </a:extLst>
          </p:cNvPr>
          <p:cNvSpPr/>
          <p:nvPr/>
        </p:nvSpPr>
        <p:spPr>
          <a:xfrm>
            <a:off x="2251696" y="3180382"/>
            <a:ext cx="5016091"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39" name="Picture 38">
            <a:extLst>
              <a:ext uri="{FF2B5EF4-FFF2-40B4-BE49-F238E27FC236}">
                <a16:creationId xmlns:a16="http://schemas.microsoft.com/office/drawing/2014/main" id="{DB9AA236-2226-5145-AB63-B72EEA2BC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218" y="1916238"/>
            <a:ext cx="599170" cy="386488"/>
          </a:xfrm>
          <a:prstGeom prst="rect">
            <a:avLst/>
          </a:prstGeom>
        </p:spPr>
      </p:pic>
      <p:pic>
        <p:nvPicPr>
          <p:cNvPr id="41" name="Picture 40">
            <a:extLst>
              <a:ext uri="{FF2B5EF4-FFF2-40B4-BE49-F238E27FC236}">
                <a16:creationId xmlns:a16="http://schemas.microsoft.com/office/drawing/2014/main" id="{8E65E3BA-9FFF-BE4A-82D2-94487ADB9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967" y="1477353"/>
            <a:ext cx="603504" cy="393954"/>
          </a:xfrm>
          <a:prstGeom prst="rect">
            <a:avLst/>
          </a:prstGeom>
        </p:spPr>
      </p:pic>
      <p:cxnSp>
        <p:nvCxnSpPr>
          <p:cNvPr id="60" name="Elbow Connector 40">
            <a:extLst>
              <a:ext uri="{FF2B5EF4-FFF2-40B4-BE49-F238E27FC236}">
                <a16:creationId xmlns:a16="http://schemas.microsoft.com/office/drawing/2014/main" id="{C4AF356F-7170-7549-AE70-9FEB17471ABB}"/>
              </a:ext>
            </a:extLst>
          </p:cNvPr>
          <p:cNvCxnSpPr>
            <a:cxnSpLocks/>
            <a:stCxn id="74" idx="0"/>
            <a:endCxn id="70" idx="2"/>
          </p:cNvCxnSpPr>
          <p:nvPr/>
        </p:nvCxnSpPr>
        <p:spPr>
          <a:xfrm rot="16200000" flipV="1">
            <a:off x="3135169" y="2132171"/>
            <a:ext cx="299916" cy="364214"/>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2" name="Elbow Connector 40">
            <a:extLst>
              <a:ext uri="{FF2B5EF4-FFF2-40B4-BE49-F238E27FC236}">
                <a16:creationId xmlns:a16="http://schemas.microsoft.com/office/drawing/2014/main" id="{7D7DC2B4-F385-AB46-AD5F-9A7BBBAB68F8}"/>
              </a:ext>
            </a:extLst>
          </p:cNvPr>
          <p:cNvCxnSpPr>
            <a:cxnSpLocks/>
            <a:stCxn id="73" idx="2"/>
            <a:endCxn id="70" idx="0"/>
          </p:cNvCxnSpPr>
          <p:nvPr/>
        </p:nvCxnSpPr>
        <p:spPr>
          <a:xfrm rot="16200000" flipH="1">
            <a:off x="2937211" y="1605318"/>
            <a:ext cx="331519" cy="100"/>
          </a:xfrm>
          <a:prstGeom prst="curved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Rounded Rectangle 62">
            <a:extLst>
              <a:ext uri="{FF2B5EF4-FFF2-40B4-BE49-F238E27FC236}">
                <a16:creationId xmlns:a16="http://schemas.microsoft.com/office/drawing/2014/main" id="{E484A953-9DC7-B843-BEB2-E69FC8B319DD}"/>
              </a:ext>
            </a:extLst>
          </p:cNvPr>
          <p:cNvSpPr/>
          <p:nvPr/>
        </p:nvSpPr>
        <p:spPr>
          <a:xfrm>
            <a:off x="2251796" y="3530893"/>
            <a:ext cx="5015890"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nvGrpSpPr>
          <p:cNvPr id="7" name="Group 6">
            <a:extLst>
              <a:ext uri="{FF2B5EF4-FFF2-40B4-BE49-F238E27FC236}">
                <a16:creationId xmlns:a16="http://schemas.microsoft.com/office/drawing/2014/main" id="{F6A0257C-F86B-D942-9FDC-0D0BD8783250}"/>
              </a:ext>
            </a:extLst>
          </p:cNvPr>
          <p:cNvGrpSpPr/>
          <p:nvPr/>
        </p:nvGrpSpPr>
        <p:grpSpPr>
          <a:xfrm>
            <a:off x="2371241" y="3736994"/>
            <a:ext cx="2161006" cy="393865"/>
            <a:chOff x="3159182" y="3638765"/>
            <a:chExt cx="2161006" cy="393865"/>
          </a:xfrm>
        </p:grpSpPr>
        <p:pic>
          <p:nvPicPr>
            <p:cNvPr id="64" name="Picture 63">
              <a:extLst>
                <a:ext uri="{FF2B5EF4-FFF2-40B4-BE49-F238E27FC236}">
                  <a16:creationId xmlns:a16="http://schemas.microsoft.com/office/drawing/2014/main" id="{8D8F3B2E-A05D-A346-B294-730D4BC08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9182" y="3638765"/>
              <a:ext cx="379798" cy="393865"/>
            </a:xfrm>
            <a:prstGeom prst="rect">
              <a:avLst/>
            </a:prstGeom>
          </p:spPr>
        </p:pic>
        <p:sp>
          <p:nvSpPr>
            <p:cNvPr id="65" name="TextBox 37">
              <a:extLst>
                <a:ext uri="{FF2B5EF4-FFF2-40B4-BE49-F238E27FC236}">
                  <a16:creationId xmlns:a16="http://schemas.microsoft.com/office/drawing/2014/main" id="{10C4881F-A2BA-8F4A-8517-E0E73AF7C7C5}"/>
                </a:ext>
              </a:extLst>
            </p:cNvPr>
            <p:cNvSpPr txBox="1">
              <a:spLocks noChangeArrowheads="1"/>
            </p:cNvSpPr>
            <p:nvPr/>
          </p:nvSpPr>
          <p:spPr bwMode="auto">
            <a:xfrm>
              <a:off x="3496886" y="369719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grpSp>
      <p:sp>
        <p:nvSpPr>
          <p:cNvPr id="66" name="Rounded Rectangle 65">
            <a:extLst>
              <a:ext uri="{FF2B5EF4-FFF2-40B4-BE49-F238E27FC236}">
                <a16:creationId xmlns:a16="http://schemas.microsoft.com/office/drawing/2014/main" id="{98393102-7F68-874C-84BD-7528B7B846B8}"/>
              </a:ext>
            </a:extLst>
          </p:cNvPr>
          <p:cNvSpPr/>
          <p:nvPr/>
        </p:nvSpPr>
        <p:spPr>
          <a:xfrm>
            <a:off x="2251796" y="4175960"/>
            <a:ext cx="5015890"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67" name="Rounded Rectangle 66">
            <a:extLst>
              <a:ext uri="{FF2B5EF4-FFF2-40B4-BE49-F238E27FC236}">
                <a16:creationId xmlns:a16="http://schemas.microsoft.com/office/drawing/2014/main" id="{25137FFB-8606-B942-9445-19C5F0C6D681}"/>
              </a:ext>
            </a:extLst>
          </p:cNvPr>
          <p:cNvSpPr/>
          <p:nvPr/>
        </p:nvSpPr>
        <p:spPr>
          <a:xfrm>
            <a:off x="1996312" y="4586534"/>
            <a:ext cx="5526858"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
        <p:nvSpPr>
          <p:cNvPr id="68" name="Rounded Rectangle 67">
            <a:extLst>
              <a:ext uri="{FF2B5EF4-FFF2-40B4-BE49-F238E27FC236}">
                <a16:creationId xmlns:a16="http://schemas.microsoft.com/office/drawing/2014/main" id="{1CF09E71-4E58-9F44-8626-422A21C115FA}"/>
              </a:ext>
            </a:extLst>
          </p:cNvPr>
          <p:cNvSpPr/>
          <p:nvPr/>
        </p:nvSpPr>
        <p:spPr>
          <a:xfrm>
            <a:off x="1720636" y="4862165"/>
            <a:ext cx="6078211"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sp>
        <p:nvSpPr>
          <p:cNvPr id="69" name="Rounded Rectangle 68">
            <a:extLst>
              <a:ext uri="{FF2B5EF4-FFF2-40B4-BE49-F238E27FC236}">
                <a16:creationId xmlns:a16="http://schemas.microsoft.com/office/drawing/2014/main" id="{367D2F07-DAFB-7245-9696-8B32B0599BB1}"/>
              </a:ext>
            </a:extLst>
          </p:cNvPr>
          <p:cNvSpPr/>
          <p:nvPr/>
        </p:nvSpPr>
        <p:spPr>
          <a:xfrm>
            <a:off x="2858845" y="1839558"/>
            <a:ext cx="203650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Internet Gateway</a:t>
            </a:r>
          </a:p>
        </p:txBody>
      </p:sp>
      <p:pic>
        <p:nvPicPr>
          <p:cNvPr id="70" name="Picture 69">
            <a:extLst>
              <a:ext uri="{FF2B5EF4-FFF2-40B4-BE49-F238E27FC236}">
                <a16:creationId xmlns:a16="http://schemas.microsoft.com/office/drawing/2014/main" id="{9E4081D3-E04D-4143-B5ED-6DB5DF276A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5497" y="1771128"/>
            <a:ext cx="375045" cy="393192"/>
          </a:xfrm>
          <a:prstGeom prst="rect">
            <a:avLst/>
          </a:prstGeom>
        </p:spPr>
      </p:pic>
      <p:grpSp>
        <p:nvGrpSpPr>
          <p:cNvPr id="8" name="Group 7">
            <a:extLst>
              <a:ext uri="{FF2B5EF4-FFF2-40B4-BE49-F238E27FC236}">
                <a16:creationId xmlns:a16="http://schemas.microsoft.com/office/drawing/2014/main" id="{1A69392A-2628-084E-9619-6538C79D589E}"/>
              </a:ext>
            </a:extLst>
          </p:cNvPr>
          <p:cNvGrpSpPr/>
          <p:nvPr/>
        </p:nvGrpSpPr>
        <p:grpSpPr>
          <a:xfrm>
            <a:off x="2371241" y="2761715"/>
            <a:ext cx="2161006" cy="393865"/>
            <a:chOff x="3159182" y="2663348"/>
            <a:chExt cx="2161006" cy="393865"/>
          </a:xfrm>
        </p:grpSpPr>
        <p:pic>
          <p:nvPicPr>
            <p:cNvPr id="59" name="Picture 58">
              <a:extLst>
                <a:ext uri="{FF2B5EF4-FFF2-40B4-BE49-F238E27FC236}">
                  <a16:creationId xmlns:a16="http://schemas.microsoft.com/office/drawing/2014/main" id="{E86D78E7-7B04-6343-A8DA-89AED05FF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9182" y="2663348"/>
              <a:ext cx="379798" cy="393865"/>
            </a:xfrm>
            <a:prstGeom prst="rect">
              <a:avLst/>
            </a:prstGeom>
          </p:spPr>
        </p:pic>
        <p:sp>
          <p:nvSpPr>
            <p:cNvPr id="71" name="TextBox 37">
              <a:extLst>
                <a:ext uri="{FF2B5EF4-FFF2-40B4-BE49-F238E27FC236}">
                  <a16:creationId xmlns:a16="http://schemas.microsoft.com/office/drawing/2014/main" id="{FDA9DB7A-9C95-6744-A752-315B25C53A36}"/>
                </a:ext>
              </a:extLst>
            </p:cNvPr>
            <p:cNvSpPr txBox="1">
              <a:spLocks noChangeArrowheads="1"/>
            </p:cNvSpPr>
            <p:nvPr/>
          </p:nvSpPr>
          <p:spPr bwMode="auto">
            <a:xfrm>
              <a:off x="3496886" y="272178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10.0.10.6</a:t>
              </a:r>
            </a:p>
          </p:txBody>
        </p:sp>
      </p:grpSp>
      <p:sp>
        <p:nvSpPr>
          <p:cNvPr id="72" name="Rounded Rectangle 71">
            <a:extLst>
              <a:ext uri="{FF2B5EF4-FFF2-40B4-BE49-F238E27FC236}">
                <a16:creationId xmlns:a16="http://schemas.microsoft.com/office/drawing/2014/main" id="{D96800AD-E2D5-4947-BEB7-919DF6074575}"/>
              </a:ext>
            </a:extLst>
          </p:cNvPr>
          <p:cNvSpPr/>
          <p:nvPr/>
        </p:nvSpPr>
        <p:spPr>
          <a:xfrm>
            <a:off x="2653563" y="1088173"/>
            <a:ext cx="21934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Internet</a:t>
            </a:r>
          </a:p>
        </p:txBody>
      </p:sp>
      <p:pic>
        <p:nvPicPr>
          <p:cNvPr id="73" name="Picture 72">
            <a:extLst>
              <a:ext uri="{FF2B5EF4-FFF2-40B4-BE49-F238E27FC236}">
                <a16:creationId xmlns:a16="http://schemas.microsoft.com/office/drawing/2014/main" id="{641071A4-21FE-8943-870D-AD0C25975F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8605" y="962089"/>
            <a:ext cx="728629" cy="477520"/>
          </a:xfrm>
          <a:prstGeom prst="rect">
            <a:avLst/>
          </a:prstGeom>
        </p:spPr>
      </p:pic>
      <p:grpSp>
        <p:nvGrpSpPr>
          <p:cNvPr id="13" name="Group 12">
            <a:extLst>
              <a:ext uri="{FF2B5EF4-FFF2-40B4-BE49-F238E27FC236}">
                <a16:creationId xmlns:a16="http://schemas.microsoft.com/office/drawing/2014/main" id="{11F5FF29-D868-5E44-A3BF-662815C89001}"/>
              </a:ext>
            </a:extLst>
          </p:cNvPr>
          <p:cNvGrpSpPr/>
          <p:nvPr/>
        </p:nvGrpSpPr>
        <p:grpSpPr>
          <a:xfrm>
            <a:off x="2098810" y="2464236"/>
            <a:ext cx="2736847" cy="244470"/>
            <a:chOff x="306440" y="2655210"/>
            <a:chExt cx="2736847" cy="244470"/>
          </a:xfrm>
        </p:grpSpPr>
        <p:sp>
          <p:nvSpPr>
            <p:cNvPr id="74" name="Rounded Rectangle 73">
              <a:extLst>
                <a:ext uri="{FF2B5EF4-FFF2-40B4-BE49-F238E27FC236}">
                  <a16:creationId xmlns:a16="http://schemas.microsoft.com/office/drawing/2014/main" id="{5AAEFC31-BD2D-714D-87E9-16A8F3D2664F}"/>
                </a:ext>
              </a:extLst>
            </p:cNvPr>
            <p:cNvSpPr/>
            <p:nvPr/>
          </p:nvSpPr>
          <p:spPr>
            <a:xfrm>
              <a:off x="306440" y="2655210"/>
              <a:ext cx="273684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IP: 198.51.100.2</a:t>
              </a:r>
            </a:p>
          </p:txBody>
        </p:sp>
        <p:pic>
          <p:nvPicPr>
            <p:cNvPr id="75" name="Picture 74">
              <a:extLst>
                <a:ext uri="{FF2B5EF4-FFF2-40B4-BE49-F238E27FC236}">
                  <a16:creationId xmlns:a16="http://schemas.microsoft.com/office/drawing/2014/main" id="{36352DDD-3566-444A-85DE-F62006F417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453" y="2708204"/>
              <a:ext cx="544782" cy="160230"/>
            </a:xfrm>
            <a:prstGeom prst="rect">
              <a:avLst/>
            </a:prstGeom>
          </p:spPr>
        </p:pic>
      </p:grpSp>
      <p:grpSp>
        <p:nvGrpSpPr>
          <p:cNvPr id="10" name="Group 9">
            <a:extLst>
              <a:ext uri="{FF2B5EF4-FFF2-40B4-BE49-F238E27FC236}">
                <a16:creationId xmlns:a16="http://schemas.microsoft.com/office/drawing/2014/main" id="{2C160D4E-1206-4044-B200-56AF8A46352E}"/>
              </a:ext>
            </a:extLst>
          </p:cNvPr>
          <p:cNvGrpSpPr/>
          <p:nvPr/>
        </p:nvGrpSpPr>
        <p:grpSpPr>
          <a:xfrm>
            <a:off x="4871221" y="2761715"/>
            <a:ext cx="2161006" cy="393865"/>
            <a:chOff x="5381050" y="2663348"/>
            <a:chExt cx="2161006" cy="393865"/>
          </a:xfrm>
        </p:grpSpPr>
        <p:pic>
          <p:nvPicPr>
            <p:cNvPr id="76" name="Picture 75">
              <a:extLst>
                <a:ext uri="{FF2B5EF4-FFF2-40B4-BE49-F238E27FC236}">
                  <a16:creationId xmlns:a16="http://schemas.microsoft.com/office/drawing/2014/main" id="{7BEB6DB5-35C1-3A44-B8CD-AA9F5BE57F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050" y="2663348"/>
              <a:ext cx="379798" cy="393865"/>
            </a:xfrm>
            <a:prstGeom prst="rect">
              <a:avLst/>
            </a:prstGeom>
          </p:spPr>
        </p:pic>
        <p:sp>
          <p:nvSpPr>
            <p:cNvPr id="77" name="TextBox 37">
              <a:extLst>
                <a:ext uri="{FF2B5EF4-FFF2-40B4-BE49-F238E27FC236}">
                  <a16:creationId xmlns:a16="http://schemas.microsoft.com/office/drawing/2014/main" id="{11341F03-0643-D54F-AC56-9774DBB13C4E}"/>
                </a:ext>
              </a:extLst>
            </p:cNvPr>
            <p:cNvSpPr txBox="1">
              <a:spLocks noChangeArrowheads="1"/>
            </p:cNvSpPr>
            <p:nvPr/>
          </p:nvSpPr>
          <p:spPr bwMode="auto">
            <a:xfrm>
              <a:off x="5718754" y="272178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10.0.10.7</a:t>
              </a:r>
            </a:p>
          </p:txBody>
        </p:sp>
      </p:grpSp>
      <p:grpSp>
        <p:nvGrpSpPr>
          <p:cNvPr id="6" name="Group 5">
            <a:extLst>
              <a:ext uri="{FF2B5EF4-FFF2-40B4-BE49-F238E27FC236}">
                <a16:creationId xmlns:a16="http://schemas.microsoft.com/office/drawing/2014/main" id="{20D99BB2-395A-504E-8615-BC2342F03D64}"/>
              </a:ext>
            </a:extLst>
          </p:cNvPr>
          <p:cNvGrpSpPr/>
          <p:nvPr/>
        </p:nvGrpSpPr>
        <p:grpSpPr>
          <a:xfrm>
            <a:off x="4871221" y="3736994"/>
            <a:ext cx="2161006" cy="393865"/>
            <a:chOff x="5381050" y="3638765"/>
            <a:chExt cx="2161006" cy="393865"/>
          </a:xfrm>
        </p:grpSpPr>
        <p:pic>
          <p:nvPicPr>
            <p:cNvPr id="78" name="Picture 77">
              <a:extLst>
                <a:ext uri="{FF2B5EF4-FFF2-40B4-BE49-F238E27FC236}">
                  <a16:creationId xmlns:a16="http://schemas.microsoft.com/office/drawing/2014/main" id="{9AAD216C-DF45-6342-983E-2CD90A841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050" y="3638765"/>
              <a:ext cx="379798" cy="393865"/>
            </a:xfrm>
            <a:prstGeom prst="rect">
              <a:avLst/>
            </a:prstGeom>
          </p:spPr>
        </p:pic>
        <p:sp>
          <p:nvSpPr>
            <p:cNvPr id="79" name="TextBox 37">
              <a:extLst>
                <a:ext uri="{FF2B5EF4-FFF2-40B4-BE49-F238E27FC236}">
                  <a16:creationId xmlns:a16="http://schemas.microsoft.com/office/drawing/2014/main" id="{027168A2-0A6C-6D40-80F5-C6ADA676DBFD}"/>
                </a:ext>
              </a:extLst>
            </p:cNvPr>
            <p:cNvSpPr txBox="1">
              <a:spLocks noChangeArrowheads="1"/>
            </p:cNvSpPr>
            <p:nvPr/>
          </p:nvSpPr>
          <p:spPr bwMode="auto">
            <a:xfrm>
              <a:off x="5718754" y="369719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grpSp>
    </p:spTree>
    <p:extLst>
      <p:ext uri="{BB962C8B-B14F-4D97-AF65-F5344CB8AC3E}">
        <p14:creationId xmlns:p14="http://schemas.microsoft.com/office/powerpoint/2010/main" val="2247578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700" b="1" dirty="0">
                <a:solidFill>
                  <a:schemeClr val="accent1"/>
                </a:solidFill>
                <a:latin typeface="Amazon Ember" charset="0"/>
                <a:ea typeface="Amazon Ember" charset="0"/>
                <a:cs typeface="Amazon Ember" charset="0"/>
              </a:rPr>
              <a:t>Connecting to Instances – Elastic IP Address</a:t>
            </a:r>
          </a:p>
        </p:txBody>
      </p:sp>
      <p:sp>
        <p:nvSpPr>
          <p:cNvPr id="40" name="Rounded Rectangle 39">
            <a:extLst>
              <a:ext uri="{FF2B5EF4-FFF2-40B4-BE49-F238E27FC236}">
                <a16:creationId xmlns:a16="http://schemas.microsoft.com/office/drawing/2014/main" id="{78FA5373-0F6B-9144-BF53-619E3DCD103D}"/>
              </a:ext>
            </a:extLst>
          </p:cNvPr>
          <p:cNvSpPr/>
          <p:nvPr/>
        </p:nvSpPr>
        <p:spPr>
          <a:xfrm>
            <a:off x="1720637" y="1839559"/>
            <a:ext cx="6078209" cy="3200500"/>
          </a:xfrm>
          <a:prstGeom prst="roundRect">
            <a:avLst>
              <a:gd name="adj" fmla="val 2398"/>
            </a:avLst>
          </a:prstGeom>
          <a:solidFill>
            <a:schemeClr val="tx1">
              <a:lumMod val="50000"/>
            </a:schemeClr>
          </a:solidFill>
          <a:ln w="635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4" name="Rounded Rectangle 33">
            <a:extLst>
              <a:ext uri="{FF2B5EF4-FFF2-40B4-BE49-F238E27FC236}">
                <a16:creationId xmlns:a16="http://schemas.microsoft.com/office/drawing/2014/main" id="{BC66025C-480F-0E44-B78B-AD5139B45B80}"/>
              </a:ext>
            </a:extLst>
          </p:cNvPr>
          <p:cNvSpPr/>
          <p:nvPr/>
        </p:nvSpPr>
        <p:spPr>
          <a:xfrm>
            <a:off x="1996311" y="2204654"/>
            <a:ext cx="5526860"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6" name="Rounded Rectangle 35">
            <a:extLst>
              <a:ext uri="{FF2B5EF4-FFF2-40B4-BE49-F238E27FC236}">
                <a16:creationId xmlns:a16="http://schemas.microsoft.com/office/drawing/2014/main" id="{078CF801-6E0E-0942-B255-3D9B21A84241}"/>
              </a:ext>
            </a:extLst>
          </p:cNvPr>
          <p:cNvSpPr/>
          <p:nvPr/>
        </p:nvSpPr>
        <p:spPr>
          <a:xfrm>
            <a:off x="2251696" y="2534546"/>
            <a:ext cx="5016091"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8" name="Rounded Rectangle 37">
            <a:extLst>
              <a:ext uri="{FF2B5EF4-FFF2-40B4-BE49-F238E27FC236}">
                <a16:creationId xmlns:a16="http://schemas.microsoft.com/office/drawing/2014/main" id="{5992853D-893C-824F-A698-4D5FE384ADE0}"/>
              </a:ext>
            </a:extLst>
          </p:cNvPr>
          <p:cNvSpPr/>
          <p:nvPr/>
        </p:nvSpPr>
        <p:spPr>
          <a:xfrm>
            <a:off x="2251696" y="3180382"/>
            <a:ext cx="5016091"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39" name="Picture 38">
            <a:extLst>
              <a:ext uri="{FF2B5EF4-FFF2-40B4-BE49-F238E27FC236}">
                <a16:creationId xmlns:a16="http://schemas.microsoft.com/office/drawing/2014/main" id="{DB9AA236-2226-5145-AB63-B72EEA2BC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218" y="1916238"/>
            <a:ext cx="599170" cy="386488"/>
          </a:xfrm>
          <a:prstGeom prst="rect">
            <a:avLst/>
          </a:prstGeom>
        </p:spPr>
      </p:pic>
      <p:pic>
        <p:nvPicPr>
          <p:cNvPr id="41" name="Picture 40">
            <a:extLst>
              <a:ext uri="{FF2B5EF4-FFF2-40B4-BE49-F238E27FC236}">
                <a16:creationId xmlns:a16="http://schemas.microsoft.com/office/drawing/2014/main" id="{8E65E3BA-9FFF-BE4A-82D2-94487ADB9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967" y="1477353"/>
            <a:ext cx="603504" cy="393954"/>
          </a:xfrm>
          <a:prstGeom prst="rect">
            <a:avLst/>
          </a:prstGeom>
        </p:spPr>
      </p:pic>
      <p:cxnSp>
        <p:nvCxnSpPr>
          <p:cNvPr id="60" name="Elbow Connector 40">
            <a:extLst>
              <a:ext uri="{FF2B5EF4-FFF2-40B4-BE49-F238E27FC236}">
                <a16:creationId xmlns:a16="http://schemas.microsoft.com/office/drawing/2014/main" id="{C4AF356F-7170-7549-AE70-9FEB17471ABB}"/>
              </a:ext>
            </a:extLst>
          </p:cNvPr>
          <p:cNvCxnSpPr>
            <a:cxnSpLocks/>
            <a:stCxn id="74" idx="0"/>
            <a:endCxn id="70" idx="2"/>
          </p:cNvCxnSpPr>
          <p:nvPr/>
        </p:nvCxnSpPr>
        <p:spPr>
          <a:xfrm rot="16200000" flipV="1">
            <a:off x="4420153" y="847187"/>
            <a:ext cx="299916" cy="2934181"/>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2" name="Elbow Connector 40">
            <a:extLst>
              <a:ext uri="{FF2B5EF4-FFF2-40B4-BE49-F238E27FC236}">
                <a16:creationId xmlns:a16="http://schemas.microsoft.com/office/drawing/2014/main" id="{7D7DC2B4-F385-AB46-AD5F-9A7BBBAB68F8}"/>
              </a:ext>
            </a:extLst>
          </p:cNvPr>
          <p:cNvCxnSpPr>
            <a:cxnSpLocks/>
            <a:stCxn id="73" idx="2"/>
            <a:endCxn id="70" idx="0"/>
          </p:cNvCxnSpPr>
          <p:nvPr/>
        </p:nvCxnSpPr>
        <p:spPr>
          <a:xfrm rot="16200000" flipH="1">
            <a:off x="2937211" y="1605318"/>
            <a:ext cx="331519" cy="100"/>
          </a:xfrm>
          <a:prstGeom prst="curved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Rounded Rectangle 62">
            <a:extLst>
              <a:ext uri="{FF2B5EF4-FFF2-40B4-BE49-F238E27FC236}">
                <a16:creationId xmlns:a16="http://schemas.microsoft.com/office/drawing/2014/main" id="{E484A953-9DC7-B843-BEB2-E69FC8B319DD}"/>
              </a:ext>
            </a:extLst>
          </p:cNvPr>
          <p:cNvSpPr/>
          <p:nvPr/>
        </p:nvSpPr>
        <p:spPr>
          <a:xfrm>
            <a:off x="2251796" y="3530893"/>
            <a:ext cx="5015890"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nvGrpSpPr>
          <p:cNvPr id="7" name="Group 6">
            <a:extLst>
              <a:ext uri="{FF2B5EF4-FFF2-40B4-BE49-F238E27FC236}">
                <a16:creationId xmlns:a16="http://schemas.microsoft.com/office/drawing/2014/main" id="{F6A0257C-F86B-D942-9FDC-0D0BD8783250}"/>
              </a:ext>
            </a:extLst>
          </p:cNvPr>
          <p:cNvGrpSpPr/>
          <p:nvPr/>
        </p:nvGrpSpPr>
        <p:grpSpPr>
          <a:xfrm>
            <a:off x="2371241" y="3736994"/>
            <a:ext cx="2161006" cy="393865"/>
            <a:chOff x="3159182" y="3638765"/>
            <a:chExt cx="2161006" cy="393865"/>
          </a:xfrm>
        </p:grpSpPr>
        <p:pic>
          <p:nvPicPr>
            <p:cNvPr id="64" name="Picture 63">
              <a:extLst>
                <a:ext uri="{FF2B5EF4-FFF2-40B4-BE49-F238E27FC236}">
                  <a16:creationId xmlns:a16="http://schemas.microsoft.com/office/drawing/2014/main" id="{8D8F3B2E-A05D-A346-B294-730D4BC08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9182" y="3638765"/>
              <a:ext cx="379798" cy="393865"/>
            </a:xfrm>
            <a:prstGeom prst="rect">
              <a:avLst/>
            </a:prstGeom>
          </p:spPr>
        </p:pic>
        <p:sp>
          <p:nvSpPr>
            <p:cNvPr id="65" name="TextBox 37">
              <a:extLst>
                <a:ext uri="{FF2B5EF4-FFF2-40B4-BE49-F238E27FC236}">
                  <a16:creationId xmlns:a16="http://schemas.microsoft.com/office/drawing/2014/main" id="{10C4881F-A2BA-8F4A-8517-E0E73AF7C7C5}"/>
                </a:ext>
              </a:extLst>
            </p:cNvPr>
            <p:cNvSpPr txBox="1">
              <a:spLocks noChangeArrowheads="1"/>
            </p:cNvSpPr>
            <p:nvPr/>
          </p:nvSpPr>
          <p:spPr bwMode="auto">
            <a:xfrm>
              <a:off x="3496886" y="369719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grpSp>
      <p:sp>
        <p:nvSpPr>
          <p:cNvPr id="66" name="Rounded Rectangle 65">
            <a:extLst>
              <a:ext uri="{FF2B5EF4-FFF2-40B4-BE49-F238E27FC236}">
                <a16:creationId xmlns:a16="http://schemas.microsoft.com/office/drawing/2014/main" id="{98393102-7F68-874C-84BD-7528B7B846B8}"/>
              </a:ext>
            </a:extLst>
          </p:cNvPr>
          <p:cNvSpPr/>
          <p:nvPr/>
        </p:nvSpPr>
        <p:spPr>
          <a:xfrm>
            <a:off x="2251796" y="4175960"/>
            <a:ext cx="5015890"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67" name="Rounded Rectangle 66">
            <a:extLst>
              <a:ext uri="{FF2B5EF4-FFF2-40B4-BE49-F238E27FC236}">
                <a16:creationId xmlns:a16="http://schemas.microsoft.com/office/drawing/2014/main" id="{25137FFB-8606-B942-9445-19C5F0C6D681}"/>
              </a:ext>
            </a:extLst>
          </p:cNvPr>
          <p:cNvSpPr/>
          <p:nvPr/>
        </p:nvSpPr>
        <p:spPr>
          <a:xfrm>
            <a:off x="1996312" y="4586534"/>
            <a:ext cx="5526858"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
        <p:nvSpPr>
          <p:cNvPr id="68" name="Rounded Rectangle 67">
            <a:extLst>
              <a:ext uri="{FF2B5EF4-FFF2-40B4-BE49-F238E27FC236}">
                <a16:creationId xmlns:a16="http://schemas.microsoft.com/office/drawing/2014/main" id="{1CF09E71-4E58-9F44-8626-422A21C115FA}"/>
              </a:ext>
            </a:extLst>
          </p:cNvPr>
          <p:cNvSpPr/>
          <p:nvPr/>
        </p:nvSpPr>
        <p:spPr>
          <a:xfrm>
            <a:off x="1720636" y="4862165"/>
            <a:ext cx="6078211"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sp>
        <p:nvSpPr>
          <p:cNvPr id="69" name="Rounded Rectangle 68">
            <a:extLst>
              <a:ext uri="{FF2B5EF4-FFF2-40B4-BE49-F238E27FC236}">
                <a16:creationId xmlns:a16="http://schemas.microsoft.com/office/drawing/2014/main" id="{367D2F07-DAFB-7245-9696-8B32B0599BB1}"/>
              </a:ext>
            </a:extLst>
          </p:cNvPr>
          <p:cNvSpPr/>
          <p:nvPr/>
        </p:nvSpPr>
        <p:spPr>
          <a:xfrm>
            <a:off x="2858845" y="1839558"/>
            <a:ext cx="203650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Internet Gateway</a:t>
            </a:r>
          </a:p>
        </p:txBody>
      </p:sp>
      <p:pic>
        <p:nvPicPr>
          <p:cNvPr id="70" name="Picture 69">
            <a:extLst>
              <a:ext uri="{FF2B5EF4-FFF2-40B4-BE49-F238E27FC236}">
                <a16:creationId xmlns:a16="http://schemas.microsoft.com/office/drawing/2014/main" id="{9E4081D3-E04D-4143-B5ED-6DB5DF276A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5497" y="1771128"/>
            <a:ext cx="375045" cy="393192"/>
          </a:xfrm>
          <a:prstGeom prst="rect">
            <a:avLst/>
          </a:prstGeom>
        </p:spPr>
      </p:pic>
      <p:grpSp>
        <p:nvGrpSpPr>
          <p:cNvPr id="8" name="Group 7">
            <a:extLst>
              <a:ext uri="{FF2B5EF4-FFF2-40B4-BE49-F238E27FC236}">
                <a16:creationId xmlns:a16="http://schemas.microsoft.com/office/drawing/2014/main" id="{1A69392A-2628-084E-9619-6538C79D589E}"/>
              </a:ext>
            </a:extLst>
          </p:cNvPr>
          <p:cNvGrpSpPr/>
          <p:nvPr/>
        </p:nvGrpSpPr>
        <p:grpSpPr>
          <a:xfrm>
            <a:off x="2371241" y="2761715"/>
            <a:ext cx="2161006" cy="393865"/>
            <a:chOff x="3159182" y="2663348"/>
            <a:chExt cx="2161006" cy="393865"/>
          </a:xfrm>
        </p:grpSpPr>
        <p:pic>
          <p:nvPicPr>
            <p:cNvPr id="59" name="Picture 58">
              <a:extLst>
                <a:ext uri="{FF2B5EF4-FFF2-40B4-BE49-F238E27FC236}">
                  <a16:creationId xmlns:a16="http://schemas.microsoft.com/office/drawing/2014/main" id="{E86D78E7-7B04-6343-A8DA-89AED05FF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9182" y="2663348"/>
              <a:ext cx="379798" cy="393865"/>
            </a:xfrm>
            <a:prstGeom prst="rect">
              <a:avLst/>
            </a:prstGeom>
          </p:spPr>
        </p:pic>
        <p:sp>
          <p:nvSpPr>
            <p:cNvPr id="71" name="TextBox 37">
              <a:extLst>
                <a:ext uri="{FF2B5EF4-FFF2-40B4-BE49-F238E27FC236}">
                  <a16:creationId xmlns:a16="http://schemas.microsoft.com/office/drawing/2014/main" id="{FDA9DB7A-9C95-6744-A752-315B25C53A36}"/>
                </a:ext>
              </a:extLst>
            </p:cNvPr>
            <p:cNvSpPr txBox="1">
              <a:spLocks noChangeArrowheads="1"/>
            </p:cNvSpPr>
            <p:nvPr/>
          </p:nvSpPr>
          <p:spPr bwMode="auto">
            <a:xfrm>
              <a:off x="3496886" y="272178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10.0.10.6</a:t>
              </a:r>
            </a:p>
          </p:txBody>
        </p:sp>
      </p:grpSp>
      <p:sp>
        <p:nvSpPr>
          <p:cNvPr id="72" name="Rounded Rectangle 71">
            <a:extLst>
              <a:ext uri="{FF2B5EF4-FFF2-40B4-BE49-F238E27FC236}">
                <a16:creationId xmlns:a16="http://schemas.microsoft.com/office/drawing/2014/main" id="{D96800AD-E2D5-4947-BEB7-919DF6074575}"/>
              </a:ext>
            </a:extLst>
          </p:cNvPr>
          <p:cNvSpPr/>
          <p:nvPr/>
        </p:nvSpPr>
        <p:spPr>
          <a:xfrm>
            <a:off x="2653563" y="1088173"/>
            <a:ext cx="21934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Internet</a:t>
            </a:r>
          </a:p>
        </p:txBody>
      </p:sp>
      <p:pic>
        <p:nvPicPr>
          <p:cNvPr id="73" name="Picture 72">
            <a:extLst>
              <a:ext uri="{FF2B5EF4-FFF2-40B4-BE49-F238E27FC236}">
                <a16:creationId xmlns:a16="http://schemas.microsoft.com/office/drawing/2014/main" id="{641071A4-21FE-8943-870D-AD0C25975F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8605" y="962089"/>
            <a:ext cx="728629" cy="477520"/>
          </a:xfrm>
          <a:prstGeom prst="rect">
            <a:avLst/>
          </a:prstGeom>
        </p:spPr>
      </p:pic>
      <p:grpSp>
        <p:nvGrpSpPr>
          <p:cNvPr id="13" name="Group 12">
            <a:extLst>
              <a:ext uri="{FF2B5EF4-FFF2-40B4-BE49-F238E27FC236}">
                <a16:creationId xmlns:a16="http://schemas.microsoft.com/office/drawing/2014/main" id="{11F5FF29-D868-5E44-A3BF-662815C89001}"/>
              </a:ext>
            </a:extLst>
          </p:cNvPr>
          <p:cNvGrpSpPr/>
          <p:nvPr/>
        </p:nvGrpSpPr>
        <p:grpSpPr>
          <a:xfrm>
            <a:off x="4668777" y="2464236"/>
            <a:ext cx="2736847" cy="244470"/>
            <a:chOff x="306440" y="2655210"/>
            <a:chExt cx="2736847" cy="244470"/>
          </a:xfrm>
        </p:grpSpPr>
        <p:sp>
          <p:nvSpPr>
            <p:cNvPr id="74" name="Rounded Rectangle 73">
              <a:extLst>
                <a:ext uri="{FF2B5EF4-FFF2-40B4-BE49-F238E27FC236}">
                  <a16:creationId xmlns:a16="http://schemas.microsoft.com/office/drawing/2014/main" id="{5AAEFC31-BD2D-714D-87E9-16A8F3D2664F}"/>
                </a:ext>
              </a:extLst>
            </p:cNvPr>
            <p:cNvSpPr/>
            <p:nvPr/>
          </p:nvSpPr>
          <p:spPr>
            <a:xfrm>
              <a:off x="306440" y="2655210"/>
              <a:ext cx="273684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IP: 198.51.100.2</a:t>
              </a:r>
            </a:p>
          </p:txBody>
        </p:sp>
        <p:pic>
          <p:nvPicPr>
            <p:cNvPr id="75" name="Picture 74">
              <a:extLst>
                <a:ext uri="{FF2B5EF4-FFF2-40B4-BE49-F238E27FC236}">
                  <a16:creationId xmlns:a16="http://schemas.microsoft.com/office/drawing/2014/main" id="{36352DDD-3566-444A-85DE-F62006F417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453" y="2708204"/>
              <a:ext cx="544782" cy="160230"/>
            </a:xfrm>
            <a:prstGeom prst="rect">
              <a:avLst/>
            </a:prstGeom>
          </p:spPr>
        </p:pic>
      </p:grpSp>
      <p:grpSp>
        <p:nvGrpSpPr>
          <p:cNvPr id="10" name="Group 9">
            <a:extLst>
              <a:ext uri="{FF2B5EF4-FFF2-40B4-BE49-F238E27FC236}">
                <a16:creationId xmlns:a16="http://schemas.microsoft.com/office/drawing/2014/main" id="{2C160D4E-1206-4044-B200-56AF8A46352E}"/>
              </a:ext>
            </a:extLst>
          </p:cNvPr>
          <p:cNvGrpSpPr/>
          <p:nvPr/>
        </p:nvGrpSpPr>
        <p:grpSpPr>
          <a:xfrm>
            <a:off x="4871221" y="2761715"/>
            <a:ext cx="2161006" cy="393865"/>
            <a:chOff x="5381050" y="2663348"/>
            <a:chExt cx="2161006" cy="393865"/>
          </a:xfrm>
        </p:grpSpPr>
        <p:pic>
          <p:nvPicPr>
            <p:cNvPr id="76" name="Picture 75">
              <a:extLst>
                <a:ext uri="{FF2B5EF4-FFF2-40B4-BE49-F238E27FC236}">
                  <a16:creationId xmlns:a16="http://schemas.microsoft.com/office/drawing/2014/main" id="{7BEB6DB5-35C1-3A44-B8CD-AA9F5BE57F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050" y="2663348"/>
              <a:ext cx="379798" cy="393865"/>
            </a:xfrm>
            <a:prstGeom prst="rect">
              <a:avLst/>
            </a:prstGeom>
          </p:spPr>
        </p:pic>
        <p:sp>
          <p:nvSpPr>
            <p:cNvPr id="77" name="TextBox 37">
              <a:extLst>
                <a:ext uri="{FF2B5EF4-FFF2-40B4-BE49-F238E27FC236}">
                  <a16:creationId xmlns:a16="http://schemas.microsoft.com/office/drawing/2014/main" id="{11341F03-0643-D54F-AC56-9774DBB13C4E}"/>
                </a:ext>
              </a:extLst>
            </p:cNvPr>
            <p:cNvSpPr txBox="1">
              <a:spLocks noChangeArrowheads="1"/>
            </p:cNvSpPr>
            <p:nvPr/>
          </p:nvSpPr>
          <p:spPr bwMode="auto">
            <a:xfrm>
              <a:off x="5718754" y="272178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10.0.10.7</a:t>
              </a:r>
            </a:p>
          </p:txBody>
        </p:sp>
      </p:grpSp>
      <p:grpSp>
        <p:nvGrpSpPr>
          <p:cNvPr id="6" name="Group 5">
            <a:extLst>
              <a:ext uri="{FF2B5EF4-FFF2-40B4-BE49-F238E27FC236}">
                <a16:creationId xmlns:a16="http://schemas.microsoft.com/office/drawing/2014/main" id="{20D99BB2-395A-504E-8615-BC2342F03D64}"/>
              </a:ext>
            </a:extLst>
          </p:cNvPr>
          <p:cNvGrpSpPr/>
          <p:nvPr/>
        </p:nvGrpSpPr>
        <p:grpSpPr>
          <a:xfrm>
            <a:off x="4871221" y="3736994"/>
            <a:ext cx="2161006" cy="393865"/>
            <a:chOff x="5381050" y="3638765"/>
            <a:chExt cx="2161006" cy="393865"/>
          </a:xfrm>
        </p:grpSpPr>
        <p:pic>
          <p:nvPicPr>
            <p:cNvPr id="78" name="Picture 77">
              <a:extLst>
                <a:ext uri="{FF2B5EF4-FFF2-40B4-BE49-F238E27FC236}">
                  <a16:creationId xmlns:a16="http://schemas.microsoft.com/office/drawing/2014/main" id="{9AAD216C-DF45-6342-983E-2CD90A841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050" y="3638765"/>
              <a:ext cx="379798" cy="393865"/>
            </a:xfrm>
            <a:prstGeom prst="rect">
              <a:avLst/>
            </a:prstGeom>
          </p:spPr>
        </p:pic>
        <p:sp>
          <p:nvSpPr>
            <p:cNvPr id="79" name="TextBox 37">
              <a:extLst>
                <a:ext uri="{FF2B5EF4-FFF2-40B4-BE49-F238E27FC236}">
                  <a16:creationId xmlns:a16="http://schemas.microsoft.com/office/drawing/2014/main" id="{027168A2-0A6C-6D40-80F5-C6ADA676DBFD}"/>
                </a:ext>
              </a:extLst>
            </p:cNvPr>
            <p:cNvSpPr txBox="1">
              <a:spLocks noChangeArrowheads="1"/>
            </p:cNvSpPr>
            <p:nvPr/>
          </p:nvSpPr>
          <p:spPr bwMode="auto">
            <a:xfrm>
              <a:off x="5718754" y="369719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grpSp>
      <p:sp>
        <p:nvSpPr>
          <p:cNvPr id="3" name="Cross 2">
            <a:extLst>
              <a:ext uri="{FF2B5EF4-FFF2-40B4-BE49-F238E27FC236}">
                <a16:creationId xmlns:a16="http://schemas.microsoft.com/office/drawing/2014/main" id="{C3A4C7D0-5340-3D4B-977A-B13D6F3F8C53}"/>
              </a:ext>
            </a:extLst>
          </p:cNvPr>
          <p:cNvSpPr/>
          <p:nvPr/>
        </p:nvSpPr>
        <p:spPr>
          <a:xfrm rot="2754503">
            <a:off x="2280682" y="2678336"/>
            <a:ext cx="560913" cy="552272"/>
          </a:xfrm>
          <a:prstGeom prst="plus">
            <a:avLst>
              <a:gd name="adj" fmla="val 39091"/>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1796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sz="3100"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700" b="1" dirty="0">
                <a:solidFill>
                  <a:schemeClr val="accent1"/>
                </a:solidFill>
                <a:latin typeface="Amazon Ember" charset="0"/>
                <a:ea typeface="Amazon Ember" charset="0"/>
                <a:cs typeface="Amazon Ember" charset="0"/>
              </a:rPr>
              <a:t>Connecting to Instances – Load Balancer</a:t>
            </a:r>
            <a:endParaRPr lang="en-US" sz="2700" b="1" dirty="0">
              <a:solidFill>
                <a:schemeClr val="accent1">
                  <a:alpha val="99000"/>
                </a:schemeClr>
              </a:solidFill>
            </a:endParaRPr>
          </a:p>
        </p:txBody>
      </p:sp>
      <p:grpSp>
        <p:nvGrpSpPr>
          <p:cNvPr id="40" name="Group 39">
            <a:extLst>
              <a:ext uri="{FF2B5EF4-FFF2-40B4-BE49-F238E27FC236}">
                <a16:creationId xmlns:a16="http://schemas.microsoft.com/office/drawing/2014/main" id="{526F031C-6436-D942-8E22-45C5B919BED9}"/>
              </a:ext>
            </a:extLst>
          </p:cNvPr>
          <p:cNvGrpSpPr/>
          <p:nvPr/>
        </p:nvGrpSpPr>
        <p:grpSpPr>
          <a:xfrm>
            <a:off x="2418140" y="1685755"/>
            <a:ext cx="4597023" cy="3298867"/>
            <a:chOff x="767388" y="1660910"/>
            <a:chExt cx="6133596" cy="3298867"/>
          </a:xfrm>
        </p:grpSpPr>
        <p:sp>
          <p:nvSpPr>
            <p:cNvPr id="61" name="Rounded Rectangle 60">
              <a:extLst>
                <a:ext uri="{FF2B5EF4-FFF2-40B4-BE49-F238E27FC236}">
                  <a16:creationId xmlns:a16="http://schemas.microsoft.com/office/drawing/2014/main" id="{D18C692F-432E-954A-A4A2-044C6EF5010E}"/>
                </a:ext>
              </a:extLst>
            </p:cNvPr>
            <p:cNvSpPr/>
            <p:nvPr/>
          </p:nvSpPr>
          <p:spPr>
            <a:xfrm>
              <a:off x="767389" y="1660910"/>
              <a:ext cx="6133595" cy="3298867"/>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3" name="Rounded Rectangle 62">
              <a:extLst>
                <a:ext uri="{FF2B5EF4-FFF2-40B4-BE49-F238E27FC236}">
                  <a16:creationId xmlns:a16="http://schemas.microsoft.com/office/drawing/2014/main" id="{B2AE6ED9-E881-6742-A64B-69600311DBE8}"/>
                </a:ext>
              </a:extLst>
            </p:cNvPr>
            <p:cNvSpPr/>
            <p:nvPr/>
          </p:nvSpPr>
          <p:spPr>
            <a:xfrm>
              <a:off x="767388" y="4781884"/>
              <a:ext cx="61335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sp>
        <p:nvSpPr>
          <p:cNvPr id="71" name="Rounded Rectangle 70">
            <a:extLst>
              <a:ext uri="{FF2B5EF4-FFF2-40B4-BE49-F238E27FC236}">
                <a16:creationId xmlns:a16="http://schemas.microsoft.com/office/drawing/2014/main" id="{42A13108-8392-5D41-BF5D-EF84958378BB}"/>
              </a:ext>
            </a:extLst>
          </p:cNvPr>
          <p:cNvSpPr/>
          <p:nvPr/>
        </p:nvSpPr>
        <p:spPr>
          <a:xfrm>
            <a:off x="3189375" y="2231797"/>
            <a:ext cx="2312195" cy="833522"/>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3" name="Rounded Rectangle 72">
            <a:extLst>
              <a:ext uri="{FF2B5EF4-FFF2-40B4-BE49-F238E27FC236}">
                <a16:creationId xmlns:a16="http://schemas.microsoft.com/office/drawing/2014/main" id="{8B9217A0-49AE-E24A-AC45-E626664D9FE4}"/>
              </a:ext>
            </a:extLst>
          </p:cNvPr>
          <p:cNvSpPr/>
          <p:nvPr/>
        </p:nvSpPr>
        <p:spPr>
          <a:xfrm>
            <a:off x="3189175" y="2890939"/>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74" name="Picture 73">
            <a:extLst>
              <a:ext uri="{FF2B5EF4-FFF2-40B4-BE49-F238E27FC236}">
                <a16:creationId xmlns:a16="http://schemas.microsoft.com/office/drawing/2014/main" id="{DC70D1EB-3CDA-E04C-8E97-6E9ED1E6B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8854" y="2382253"/>
            <a:ext cx="379798" cy="393865"/>
          </a:xfrm>
          <a:prstGeom prst="rect">
            <a:avLst/>
          </a:prstGeom>
        </p:spPr>
      </p:pic>
      <p:pic>
        <p:nvPicPr>
          <p:cNvPr id="75" name="Picture 74">
            <a:extLst>
              <a:ext uri="{FF2B5EF4-FFF2-40B4-BE49-F238E27FC236}">
                <a16:creationId xmlns:a16="http://schemas.microsoft.com/office/drawing/2014/main" id="{FBCC15CB-B41A-8342-8F66-8C5A5C135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170" y="2385667"/>
            <a:ext cx="379798" cy="393865"/>
          </a:xfrm>
          <a:prstGeom prst="rect">
            <a:avLst/>
          </a:prstGeom>
        </p:spPr>
      </p:pic>
      <p:pic>
        <p:nvPicPr>
          <p:cNvPr id="76" name="Picture 75">
            <a:extLst>
              <a:ext uri="{FF2B5EF4-FFF2-40B4-BE49-F238E27FC236}">
                <a16:creationId xmlns:a16="http://schemas.microsoft.com/office/drawing/2014/main" id="{F3E260AC-7571-4649-88AD-E14DA636E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486" y="2389081"/>
            <a:ext cx="379798" cy="393865"/>
          </a:xfrm>
          <a:prstGeom prst="rect">
            <a:avLst/>
          </a:prstGeom>
        </p:spPr>
      </p:pic>
      <p:sp>
        <p:nvSpPr>
          <p:cNvPr id="77" name="Left-Right Arrow 76">
            <a:extLst>
              <a:ext uri="{FF2B5EF4-FFF2-40B4-BE49-F238E27FC236}">
                <a16:creationId xmlns:a16="http://schemas.microsoft.com/office/drawing/2014/main" id="{A36407CB-4546-684B-9E22-CC99DD2B500E}"/>
              </a:ext>
            </a:extLst>
          </p:cNvPr>
          <p:cNvSpPr/>
          <p:nvPr/>
        </p:nvSpPr>
        <p:spPr>
          <a:xfrm>
            <a:off x="4966802" y="2418320"/>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nvGrpSpPr>
          <p:cNvPr id="25" name="Group 24">
            <a:extLst>
              <a:ext uri="{FF2B5EF4-FFF2-40B4-BE49-F238E27FC236}">
                <a16:creationId xmlns:a16="http://schemas.microsoft.com/office/drawing/2014/main" id="{956F11FD-0EB3-CC4E-9E5F-A41A0412C6D5}"/>
              </a:ext>
            </a:extLst>
          </p:cNvPr>
          <p:cNvGrpSpPr/>
          <p:nvPr/>
        </p:nvGrpSpPr>
        <p:grpSpPr>
          <a:xfrm>
            <a:off x="4054058" y="1622430"/>
            <a:ext cx="2541104" cy="484632"/>
            <a:chOff x="4338197" y="1526241"/>
            <a:chExt cx="2541104" cy="484632"/>
          </a:xfrm>
        </p:grpSpPr>
        <p:sp>
          <p:nvSpPr>
            <p:cNvPr id="83" name="Rounded Rectangle 82">
              <a:extLst>
                <a:ext uri="{FF2B5EF4-FFF2-40B4-BE49-F238E27FC236}">
                  <a16:creationId xmlns:a16="http://schemas.microsoft.com/office/drawing/2014/main" id="{A2EB83FC-1F0E-8445-B9AC-BAF0A7398F20}"/>
                </a:ext>
              </a:extLst>
            </p:cNvPr>
            <p:cNvSpPr/>
            <p:nvPr/>
          </p:nvSpPr>
          <p:spPr>
            <a:xfrm>
              <a:off x="4338197" y="1646322"/>
              <a:ext cx="254110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Load Balancer</a:t>
              </a:r>
            </a:p>
          </p:txBody>
        </p:sp>
        <p:pic>
          <p:nvPicPr>
            <p:cNvPr id="84" name="Picture 83">
              <a:extLst>
                <a:ext uri="{FF2B5EF4-FFF2-40B4-BE49-F238E27FC236}">
                  <a16:creationId xmlns:a16="http://schemas.microsoft.com/office/drawing/2014/main" id="{6D90432C-D6AC-A844-844C-60293283B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9776" y="1526241"/>
              <a:ext cx="466343" cy="484632"/>
            </a:xfrm>
            <a:prstGeom prst="rect">
              <a:avLst/>
            </a:prstGeom>
          </p:spPr>
        </p:pic>
      </p:grpSp>
      <p:pic>
        <p:nvPicPr>
          <p:cNvPr id="85" name="Picture 84">
            <a:extLst>
              <a:ext uri="{FF2B5EF4-FFF2-40B4-BE49-F238E27FC236}">
                <a16:creationId xmlns:a16="http://schemas.microsoft.com/office/drawing/2014/main" id="{4B521D0B-F17E-3D48-881E-8F277102B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3970" y="1076389"/>
            <a:ext cx="728629" cy="477520"/>
          </a:xfrm>
          <a:prstGeom prst="rect">
            <a:avLst/>
          </a:prstGeom>
        </p:spPr>
      </p:pic>
      <p:cxnSp>
        <p:nvCxnSpPr>
          <p:cNvPr id="86" name="Elbow Connector 40">
            <a:extLst>
              <a:ext uri="{FF2B5EF4-FFF2-40B4-BE49-F238E27FC236}">
                <a16:creationId xmlns:a16="http://schemas.microsoft.com/office/drawing/2014/main" id="{ED18FAFD-73E0-A047-A2A1-C8F6B9C868B4}"/>
              </a:ext>
            </a:extLst>
          </p:cNvPr>
          <p:cNvCxnSpPr>
            <a:cxnSpLocks/>
            <a:stCxn id="74" idx="0"/>
            <a:endCxn id="84" idx="2"/>
          </p:cNvCxnSpPr>
          <p:nvPr/>
        </p:nvCxnSpPr>
        <p:spPr>
          <a:xfrm rot="5400000" flipH="1" flipV="1">
            <a:off x="3836186" y="1869630"/>
            <a:ext cx="275191" cy="750056"/>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87" name="Elbow Connector 40">
            <a:extLst>
              <a:ext uri="{FF2B5EF4-FFF2-40B4-BE49-F238E27FC236}">
                <a16:creationId xmlns:a16="http://schemas.microsoft.com/office/drawing/2014/main" id="{6739A521-B78A-0A4B-898A-93F3CDCEAE0D}"/>
              </a:ext>
            </a:extLst>
          </p:cNvPr>
          <p:cNvCxnSpPr>
            <a:cxnSpLocks/>
            <a:stCxn id="75" idx="0"/>
            <a:endCxn id="84" idx="2"/>
          </p:cNvCxnSpPr>
          <p:nvPr/>
        </p:nvCxnSpPr>
        <p:spPr>
          <a:xfrm rot="5400000" flipH="1" flipV="1">
            <a:off x="4094137" y="2130995"/>
            <a:ext cx="278605" cy="230740"/>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88" name="Elbow Connector 40">
            <a:extLst>
              <a:ext uri="{FF2B5EF4-FFF2-40B4-BE49-F238E27FC236}">
                <a16:creationId xmlns:a16="http://schemas.microsoft.com/office/drawing/2014/main" id="{E5E4D96D-BF2F-1D4E-8C8F-649F389524F8}"/>
              </a:ext>
            </a:extLst>
          </p:cNvPr>
          <p:cNvCxnSpPr>
            <a:cxnSpLocks/>
            <a:stCxn id="76" idx="0"/>
            <a:endCxn id="84" idx="2"/>
          </p:cNvCxnSpPr>
          <p:nvPr/>
        </p:nvCxnSpPr>
        <p:spPr>
          <a:xfrm rot="16200000" flipV="1">
            <a:off x="4352088" y="2103784"/>
            <a:ext cx="282019" cy="288576"/>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92" name="Elbow Connector 40">
            <a:extLst>
              <a:ext uri="{FF2B5EF4-FFF2-40B4-BE49-F238E27FC236}">
                <a16:creationId xmlns:a16="http://schemas.microsoft.com/office/drawing/2014/main" id="{BCC0EB23-099F-2343-A355-9AD6A834DEA7}"/>
              </a:ext>
            </a:extLst>
          </p:cNvPr>
          <p:cNvCxnSpPr>
            <a:cxnSpLocks/>
            <a:stCxn id="84" idx="0"/>
            <a:endCxn id="85" idx="3"/>
          </p:cNvCxnSpPr>
          <p:nvPr/>
        </p:nvCxnSpPr>
        <p:spPr>
          <a:xfrm rot="16200000" flipV="1">
            <a:off x="3927064" y="1200685"/>
            <a:ext cx="307281" cy="536210"/>
          </a:xfrm>
          <a:prstGeom prst="bentConnector2">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93" name="Elbow Connector 40">
            <a:extLst>
              <a:ext uri="{FF2B5EF4-FFF2-40B4-BE49-F238E27FC236}">
                <a16:creationId xmlns:a16="http://schemas.microsoft.com/office/drawing/2014/main" id="{271B7308-B477-6342-AA06-A070C44A825D}"/>
              </a:ext>
            </a:extLst>
          </p:cNvPr>
          <p:cNvCxnSpPr>
            <a:cxnSpLocks/>
            <a:stCxn id="106" idx="0"/>
            <a:endCxn id="73" idx="2"/>
          </p:cNvCxnSpPr>
          <p:nvPr/>
        </p:nvCxnSpPr>
        <p:spPr>
          <a:xfrm rot="5400000" flipH="1" flipV="1">
            <a:off x="4267385" y="3146720"/>
            <a:ext cx="155775" cy="1"/>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95" name="Rounded Rectangle 94">
            <a:extLst>
              <a:ext uri="{FF2B5EF4-FFF2-40B4-BE49-F238E27FC236}">
                <a16:creationId xmlns:a16="http://schemas.microsoft.com/office/drawing/2014/main" id="{FD40FD4D-BEA9-7C4D-8822-B3E6BF5405D7}"/>
              </a:ext>
            </a:extLst>
          </p:cNvPr>
          <p:cNvSpPr/>
          <p:nvPr/>
        </p:nvSpPr>
        <p:spPr>
          <a:xfrm>
            <a:off x="3189375" y="3852709"/>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6" name="Rounded Rectangle 95">
            <a:extLst>
              <a:ext uri="{FF2B5EF4-FFF2-40B4-BE49-F238E27FC236}">
                <a16:creationId xmlns:a16="http://schemas.microsoft.com/office/drawing/2014/main" id="{26B7E418-0D61-6A44-9F16-00D0E0B2CC95}"/>
              </a:ext>
            </a:extLst>
          </p:cNvPr>
          <p:cNvSpPr/>
          <p:nvPr/>
        </p:nvSpPr>
        <p:spPr>
          <a:xfrm>
            <a:off x="3189175" y="4498545"/>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pic>
        <p:nvPicPr>
          <p:cNvPr id="97" name="Picture 96">
            <a:extLst>
              <a:ext uri="{FF2B5EF4-FFF2-40B4-BE49-F238E27FC236}">
                <a16:creationId xmlns:a16="http://schemas.microsoft.com/office/drawing/2014/main" id="{ABE02968-9768-254E-A914-F263FAC35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8854" y="3989859"/>
            <a:ext cx="379798" cy="393865"/>
          </a:xfrm>
          <a:prstGeom prst="rect">
            <a:avLst/>
          </a:prstGeom>
        </p:spPr>
      </p:pic>
      <p:pic>
        <p:nvPicPr>
          <p:cNvPr id="98" name="Picture 97">
            <a:extLst>
              <a:ext uri="{FF2B5EF4-FFF2-40B4-BE49-F238E27FC236}">
                <a16:creationId xmlns:a16="http://schemas.microsoft.com/office/drawing/2014/main" id="{3581B687-CB46-D347-AFF2-798820654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170" y="3993273"/>
            <a:ext cx="379798" cy="393865"/>
          </a:xfrm>
          <a:prstGeom prst="rect">
            <a:avLst/>
          </a:prstGeom>
        </p:spPr>
      </p:pic>
      <p:pic>
        <p:nvPicPr>
          <p:cNvPr id="99" name="Picture 98">
            <a:extLst>
              <a:ext uri="{FF2B5EF4-FFF2-40B4-BE49-F238E27FC236}">
                <a16:creationId xmlns:a16="http://schemas.microsoft.com/office/drawing/2014/main" id="{17761A26-0931-4741-B04F-D6FD61E71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486" y="3996687"/>
            <a:ext cx="379798" cy="393865"/>
          </a:xfrm>
          <a:prstGeom prst="rect">
            <a:avLst/>
          </a:prstGeom>
        </p:spPr>
      </p:pic>
      <p:grpSp>
        <p:nvGrpSpPr>
          <p:cNvPr id="26" name="Group 25">
            <a:extLst>
              <a:ext uri="{FF2B5EF4-FFF2-40B4-BE49-F238E27FC236}">
                <a16:creationId xmlns:a16="http://schemas.microsoft.com/office/drawing/2014/main" id="{64DE3592-55BD-2E4F-87F6-636742AC086A}"/>
              </a:ext>
            </a:extLst>
          </p:cNvPr>
          <p:cNvGrpSpPr/>
          <p:nvPr/>
        </p:nvGrpSpPr>
        <p:grpSpPr>
          <a:xfrm>
            <a:off x="4054058" y="3224607"/>
            <a:ext cx="2541104" cy="484544"/>
            <a:chOff x="2988490" y="3001902"/>
            <a:chExt cx="2541104" cy="484544"/>
          </a:xfrm>
        </p:grpSpPr>
        <p:sp>
          <p:nvSpPr>
            <p:cNvPr id="105" name="Rounded Rectangle 104">
              <a:extLst>
                <a:ext uri="{FF2B5EF4-FFF2-40B4-BE49-F238E27FC236}">
                  <a16:creationId xmlns:a16="http://schemas.microsoft.com/office/drawing/2014/main" id="{F5E303E7-3BB8-CA4C-BB7B-AE54EC34144A}"/>
                </a:ext>
              </a:extLst>
            </p:cNvPr>
            <p:cNvSpPr/>
            <p:nvPr/>
          </p:nvSpPr>
          <p:spPr>
            <a:xfrm>
              <a:off x="2988490" y="3121939"/>
              <a:ext cx="254110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Load Balancer</a:t>
              </a:r>
            </a:p>
          </p:txBody>
        </p:sp>
        <p:pic>
          <p:nvPicPr>
            <p:cNvPr id="106" name="Picture 105">
              <a:extLst>
                <a:ext uri="{FF2B5EF4-FFF2-40B4-BE49-F238E27FC236}">
                  <a16:creationId xmlns:a16="http://schemas.microsoft.com/office/drawing/2014/main" id="{BEEBC243-79EB-4C48-B012-C57CAD41B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574" y="3001902"/>
              <a:ext cx="466259" cy="484544"/>
            </a:xfrm>
            <a:prstGeom prst="rect">
              <a:avLst/>
            </a:prstGeom>
          </p:spPr>
        </p:pic>
      </p:grpSp>
      <p:cxnSp>
        <p:nvCxnSpPr>
          <p:cNvPr id="107" name="Elbow Connector 40">
            <a:extLst>
              <a:ext uri="{FF2B5EF4-FFF2-40B4-BE49-F238E27FC236}">
                <a16:creationId xmlns:a16="http://schemas.microsoft.com/office/drawing/2014/main" id="{B99242F4-A935-1E44-B1D0-EA2435943D2A}"/>
              </a:ext>
            </a:extLst>
          </p:cNvPr>
          <p:cNvCxnSpPr>
            <a:cxnSpLocks/>
            <a:stCxn id="97" idx="0"/>
          </p:cNvCxnSpPr>
          <p:nvPr/>
        </p:nvCxnSpPr>
        <p:spPr>
          <a:xfrm rot="5400000" flipH="1" flipV="1">
            <a:off x="3831659" y="3476247"/>
            <a:ext cx="280707" cy="746519"/>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08" name="Elbow Connector 40">
            <a:extLst>
              <a:ext uri="{FF2B5EF4-FFF2-40B4-BE49-F238E27FC236}">
                <a16:creationId xmlns:a16="http://schemas.microsoft.com/office/drawing/2014/main" id="{88DE141A-E78D-3046-87AD-9FA45FE45F9D}"/>
              </a:ext>
            </a:extLst>
          </p:cNvPr>
          <p:cNvCxnSpPr>
            <a:cxnSpLocks/>
            <a:stCxn id="98" idx="0"/>
          </p:cNvCxnSpPr>
          <p:nvPr/>
        </p:nvCxnSpPr>
        <p:spPr>
          <a:xfrm rot="5400000" flipH="1" flipV="1">
            <a:off x="4089610" y="3737612"/>
            <a:ext cx="284121" cy="227203"/>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09" name="Elbow Connector 40">
            <a:extLst>
              <a:ext uri="{FF2B5EF4-FFF2-40B4-BE49-F238E27FC236}">
                <a16:creationId xmlns:a16="http://schemas.microsoft.com/office/drawing/2014/main" id="{D5F4148E-B635-AB4A-B9A0-D2CBC104A332}"/>
              </a:ext>
            </a:extLst>
          </p:cNvPr>
          <p:cNvCxnSpPr>
            <a:cxnSpLocks/>
            <a:stCxn id="99" idx="0"/>
            <a:endCxn id="106" idx="2"/>
          </p:cNvCxnSpPr>
          <p:nvPr/>
        </p:nvCxnSpPr>
        <p:spPr>
          <a:xfrm rot="16200000" flipV="1">
            <a:off x="4347561" y="3706862"/>
            <a:ext cx="287536" cy="292113"/>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13" name="Left-Right Arrow 112">
            <a:extLst>
              <a:ext uri="{FF2B5EF4-FFF2-40B4-BE49-F238E27FC236}">
                <a16:creationId xmlns:a16="http://schemas.microsoft.com/office/drawing/2014/main" id="{87B19DDF-2896-724F-8A98-6A0B630ACDA8}"/>
              </a:ext>
            </a:extLst>
          </p:cNvPr>
          <p:cNvSpPr/>
          <p:nvPr/>
        </p:nvSpPr>
        <p:spPr>
          <a:xfrm>
            <a:off x="4966801" y="4025240"/>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pic>
        <p:nvPicPr>
          <p:cNvPr id="116" name="Picture 115">
            <a:extLst>
              <a:ext uri="{FF2B5EF4-FFF2-40B4-BE49-F238E27FC236}">
                <a16:creationId xmlns:a16="http://schemas.microsoft.com/office/drawing/2014/main" id="{BDD2355A-27E6-8541-A28F-41CA1873AB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2791" y="1477156"/>
            <a:ext cx="599170" cy="386488"/>
          </a:xfrm>
          <a:prstGeom prst="rect">
            <a:avLst/>
          </a:prstGeom>
        </p:spPr>
      </p:pic>
    </p:spTree>
    <p:extLst>
      <p:ext uri="{BB962C8B-B14F-4D97-AF65-F5344CB8AC3E}">
        <p14:creationId xmlns:p14="http://schemas.microsoft.com/office/powerpoint/2010/main" val="1508410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1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3AA3-A7C7-9349-AC82-9F719323EDED}"/>
              </a:ext>
            </a:extLst>
          </p:cNvPr>
          <p:cNvSpPr>
            <a:spLocks noGrp="1"/>
          </p:cNvSpPr>
          <p:nvPr>
            <p:ph type="title"/>
          </p:nvPr>
        </p:nvSpPr>
        <p:spPr/>
        <p:txBody>
          <a:bodyPr/>
          <a:lstStyle/>
          <a:p>
            <a:r>
              <a:rPr lang="en-US"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NAT Gateway</a:t>
            </a:r>
            <a:endParaRPr lang="en-US" dirty="0"/>
          </a:p>
        </p:txBody>
      </p:sp>
      <p:sp>
        <p:nvSpPr>
          <p:cNvPr id="4" name="Rounded Rectangle 3">
            <a:extLst>
              <a:ext uri="{FF2B5EF4-FFF2-40B4-BE49-F238E27FC236}">
                <a16:creationId xmlns:a16="http://schemas.microsoft.com/office/drawing/2014/main" id="{4AB17352-FFAC-DC4C-9AC2-4650F6E4362F}"/>
              </a:ext>
            </a:extLst>
          </p:cNvPr>
          <p:cNvSpPr/>
          <p:nvPr/>
        </p:nvSpPr>
        <p:spPr>
          <a:xfrm>
            <a:off x="3234681" y="2106359"/>
            <a:ext cx="2893003"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Rounded Rectangle 4">
            <a:extLst>
              <a:ext uri="{FF2B5EF4-FFF2-40B4-BE49-F238E27FC236}">
                <a16:creationId xmlns:a16="http://schemas.microsoft.com/office/drawing/2014/main" id="{AF957419-596E-DA4F-B55F-67A0AB235952}"/>
              </a:ext>
            </a:extLst>
          </p:cNvPr>
          <p:cNvSpPr/>
          <p:nvPr/>
        </p:nvSpPr>
        <p:spPr>
          <a:xfrm>
            <a:off x="3473075" y="2436251"/>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 name="Rounded Rectangle 5">
            <a:extLst>
              <a:ext uri="{FF2B5EF4-FFF2-40B4-BE49-F238E27FC236}">
                <a16:creationId xmlns:a16="http://schemas.microsoft.com/office/drawing/2014/main" id="{556DCFAF-C01B-4F48-9F89-93413AAEAA3A}"/>
              </a:ext>
            </a:extLst>
          </p:cNvPr>
          <p:cNvSpPr/>
          <p:nvPr/>
        </p:nvSpPr>
        <p:spPr>
          <a:xfrm>
            <a:off x="3472875" y="3082087"/>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7" name="Picture 6">
            <a:extLst>
              <a:ext uri="{FF2B5EF4-FFF2-40B4-BE49-F238E27FC236}">
                <a16:creationId xmlns:a16="http://schemas.microsoft.com/office/drawing/2014/main" id="{ED2EBA95-B50F-7D48-BF49-1B992C582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550" y="1817943"/>
            <a:ext cx="599170" cy="386488"/>
          </a:xfrm>
          <a:prstGeom prst="rect">
            <a:avLst/>
          </a:prstGeom>
        </p:spPr>
      </p:pic>
      <p:sp>
        <p:nvSpPr>
          <p:cNvPr id="8" name="Rounded Rectangle 7">
            <a:extLst>
              <a:ext uri="{FF2B5EF4-FFF2-40B4-BE49-F238E27FC236}">
                <a16:creationId xmlns:a16="http://schemas.microsoft.com/office/drawing/2014/main" id="{BEB3829A-5506-5C4A-9BCC-2501C60A6387}"/>
              </a:ext>
            </a:extLst>
          </p:cNvPr>
          <p:cNvSpPr/>
          <p:nvPr/>
        </p:nvSpPr>
        <p:spPr>
          <a:xfrm>
            <a:off x="2952970" y="1642896"/>
            <a:ext cx="3539109" cy="3298867"/>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9" name="Picture 8">
            <a:extLst>
              <a:ext uri="{FF2B5EF4-FFF2-40B4-BE49-F238E27FC236}">
                <a16:creationId xmlns:a16="http://schemas.microsoft.com/office/drawing/2014/main" id="{22337073-BE76-674D-BF49-3FCE48F5EE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6299" y="1379058"/>
            <a:ext cx="603504" cy="393954"/>
          </a:xfrm>
          <a:prstGeom prst="rect">
            <a:avLst/>
          </a:prstGeom>
        </p:spPr>
      </p:pic>
      <p:sp>
        <p:nvSpPr>
          <p:cNvPr id="11" name="Rounded Rectangle 10">
            <a:extLst>
              <a:ext uri="{FF2B5EF4-FFF2-40B4-BE49-F238E27FC236}">
                <a16:creationId xmlns:a16="http://schemas.microsoft.com/office/drawing/2014/main" id="{C2C4997A-8608-3B44-999A-A003D1BF2A5D}"/>
              </a:ext>
            </a:extLst>
          </p:cNvPr>
          <p:cNvSpPr/>
          <p:nvPr/>
        </p:nvSpPr>
        <p:spPr>
          <a:xfrm>
            <a:off x="3473075" y="3432598"/>
            <a:ext cx="2312195"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12" name="Picture 11">
            <a:extLst>
              <a:ext uri="{FF2B5EF4-FFF2-40B4-BE49-F238E27FC236}">
                <a16:creationId xmlns:a16="http://schemas.microsoft.com/office/drawing/2014/main" id="{431D0AA1-C4BE-EC49-A89B-DADB4BC718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3573" y="3540470"/>
            <a:ext cx="379798" cy="393865"/>
          </a:xfrm>
          <a:prstGeom prst="rect">
            <a:avLst/>
          </a:prstGeom>
        </p:spPr>
      </p:pic>
      <p:sp>
        <p:nvSpPr>
          <p:cNvPr id="13" name="TextBox 37">
            <a:extLst>
              <a:ext uri="{FF2B5EF4-FFF2-40B4-BE49-F238E27FC236}">
                <a16:creationId xmlns:a16="http://schemas.microsoft.com/office/drawing/2014/main" id="{9D42019D-B7E8-664B-B1F9-F097619B6839}"/>
              </a:ext>
            </a:extLst>
          </p:cNvPr>
          <p:cNvSpPr txBox="1">
            <a:spLocks noChangeArrowheads="1"/>
          </p:cNvSpPr>
          <p:nvPr/>
        </p:nvSpPr>
        <p:spPr bwMode="auto">
          <a:xfrm>
            <a:off x="3941277" y="3596680"/>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sp>
        <p:nvSpPr>
          <p:cNvPr id="14" name="Rounded Rectangle 13">
            <a:extLst>
              <a:ext uri="{FF2B5EF4-FFF2-40B4-BE49-F238E27FC236}">
                <a16:creationId xmlns:a16="http://schemas.microsoft.com/office/drawing/2014/main" id="{1C66F2EE-E29C-E64A-A2C8-C6C1FBCC6B73}"/>
              </a:ext>
            </a:extLst>
          </p:cNvPr>
          <p:cNvSpPr/>
          <p:nvPr/>
        </p:nvSpPr>
        <p:spPr>
          <a:xfrm>
            <a:off x="3472875" y="4077665"/>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15" name="Rounded Rectangle 14">
            <a:extLst>
              <a:ext uri="{FF2B5EF4-FFF2-40B4-BE49-F238E27FC236}">
                <a16:creationId xmlns:a16="http://schemas.microsoft.com/office/drawing/2014/main" id="{6BFB6834-CDDC-954A-ADB9-8E6766779E72}"/>
              </a:ext>
            </a:extLst>
          </p:cNvPr>
          <p:cNvSpPr/>
          <p:nvPr/>
        </p:nvSpPr>
        <p:spPr>
          <a:xfrm>
            <a:off x="3234682" y="4488239"/>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
        <p:nvSpPr>
          <p:cNvPr id="16" name="Rounded Rectangle 15">
            <a:extLst>
              <a:ext uri="{FF2B5EF4-FFF2-40B4-BE49-F238E27FC236}">
                <a16:creationId xmlns:a16="http://schemas.microsoft.com/office/drawing/2014/main" id="{149AB934-BE35-774F-843D-074B3A3638BA}"/>
              </a:ext>
            </a:extLst>
          </p:cNvPr>
          <p:cNvSpPr/>
          <p:nvPr/>
        </p:nvSpPr>
        <p:spPr>
          <a:xfrm>
            <a:off x="2952969" y="4763870"/>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sp>
        <p:nvSpPr>
          <p:cNvPr id="17" name="Rounded Rectangle 16">
            <a:extLst>
              <a:ext uri="{FF2B5EF4-FFF2-40B4-BE49-F238E27FC236}">
                <a16:creationId xmlns:a16="http://schemas.microsoft.com/office/drawing/2014/main" id="{B5A8A4D6-7309-0648-87BC-A5B4F6A0ADDD}"/>
              </a:ext>
            </a:extLst>
          </p:cNvPr>
          <p:cNvSpPr/>
          <p:nvPr/>
        </p:nvSpPr>
        <p:spPr>
          <a:xfrm>
            <a:off x="3983370" y="1741263"/>
            <a:ext cx="203650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Internet Gateway</a:t>
            </a:r>
          </a:p>
        </p:txBody>
      </p:sp>
      <p:pic>
        <p:nvPicPr>
          <p:cNvPr id="18" name="Picture 17">
            <a:extLst>
              <a:ext uri="{FF2B5EF4-FFF2-40B4-BE49-F238E27FC236}">
                <a16:creationId xmlns:a16="http://schemas.microsoft.com/office/drawing/2014/main" id="{586161F7-6742-1340-926F-54FC5CF248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0022" y="1672833"/>
            <a:ext cx="375045" cy="393192"/>
          </a:xfrm>
          <a:prstGeom prst="rect">
            <a:avLst/>
          </a:prstGeom>
        </p:spPr>
      </p:pic>
      <p:sp>
        <p:nvSpPr>
          <p:cNvPr id="19" name="Rounded Rectangle 18">
            <a:extLst>
              <a:ext uri="{FF2B5EF4-FFF2-40B4-BE49-F238E27FC236}">
                <a16:creationId xmlns:a16="http://schemas.microsoft.com/office/drawing/2014/main" id="{EEA9710D-0311-7A44-B625-0D1BECD68A45}"/>
              </a:ext>
            </a:extLst>
          </p:cNvPr>
          <p:cNvSpPr/>
          <p:nvPr/>
        </p:nvSpPr>
        <p:spPr>
          <a:xfrm>
            <a:off x="3778087" y="2668912"/>
            <a:ext cx="1756653"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NAT Gateway</a:t>
            </a:r>
          </a:p>
        </p:txBody>
      </p:sp>
      <p:pic>
        <p:nvPicPr>
          <p:cNvPr id="20" name="Picture 19">
            <a:extLst>
              <a:ext uri="{FF2B5EF4-FFF2-40B4-BE49-F238E27FC236}">
                <a16:creationId xmlns:a16="http://schemas.microsoft.com/office/drawing/2014/main" id="{FBDE8F31-429A-EC40-AFE2-7F13179261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0681" y="2595263"/>
            <a:ext cx="380904" cy="393192"/>
          </a:xfrm>
          <a:prstGeom prst="rect">
            <a:avLst/>
          </a:prstGeom>
        </p:spPr>
      </p:pic>
      <p:cxnSp>
        <p:nvCxnSpPr>
          <p:cNvPr id="21" name="Elbow Connector 40">
            <a:extLst>
              <a:ext uri="{FF2B5EF4-FFF2-40B4-BE49-F238E27FC236}">
                <a16:creationId xmlns:a16="http://schemas.microsoft.com/office/drawing/2014/main" id="{5F006D33-F31F-EE46-ABE3-759A41DDACD6}"/>
              </a:ext>
            </a:extLst>
          </p:cNvPr>
          <p:cNvCxnSpPr>
            <a:cxnSpLocks/>
            <a:stCxn id="11" idx="0"/>
            <a:endCxn id="20" idx="2"/>
          </p:cNvCxnSpPr>
          <p:nvPr/>
        </p:nvCxnSpPr>
        <p:spPr>
          <a:xfrm rot="16200000" flipV="1">
            <a:off x="4108082" y="2911507"/>
            <a:ext cx="444143" cy="598040"/>
          </a:xfrm>
          <a:prstGeom prst="bentConnector3">
            <a:avLst>
              <a:gd name="adj1" fmla="val 21048"/>
            </a:avLst>
          </a:prstGeom>
          <a:ln>
            <a:solidFill>
              <a:schemeClr val="accent4"/>
            </a:solidFill>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2" name="Elbow Connector 40">
            <a:extLst>
              <a:ext uri="{FF2B5EF4-FFF2-40B4-BE49-F238E27FC236}">
                <a16:creationId xmlns:a16="http://schemas.microsoft.com/office/drawing/2014/main" id="{AC657682-FEE2-844D-A7F5-228F85DF5242}"/>
              </a:ext>
            </a:extLst>
          </p:cNvPr>
          <p:cNvCxnSpPr>
            <a:cxnSpLocks/>
            <a:stCxn id="20" idx="0"/>
            <a:endCxn id="18" idx="2"/>
          </p:cNvCxnSpPr>
          <p:nvPr/>
        </p:nvCxnSpPr>
        <p:spPr>
          <a:xfrm rot="5400000" flipH="1" flipV="1">
            <a:off x="3864720" y="2232438"/>
            <a:ext cx="529238" cy="196412"/>
          </a:xfrm>
          <a:prstGeom prst="bentConnector3">
            <a:avLst>
              <a:gd name="adj1" fmla="val 50000"/>
            </a:avLst>
          </a:prstGeom>
          <a:ln>
            <a:solidFill>
              <a:schemeClr val="accent4"/>
            </a:solidFill>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 name="Elbow Connector 40">
            <a:extLst>
              <a:ext uri="{FF2B5EF4-FFF2-40B4-BE49-F238E27FC236}">
                <a16:creationId xmlns:a16="http://schemas.microsoft.com/office/drawing/2014/main" id="{E2F1DF86-6507-1845-AB07-A5748EF2034B}"/>
              </a:ext>
            </a:extLst>
          </p:cNvPr>
          <p:cNvCxnSpPr>
            <a:cxnSpLocks/>
          </p:cNvCxnSpPr>
          <p:nvPr/>
        </p:nvCxnSpPr>
        <p:spPr>
          <a:xfrm rot="16200000" flipH="1">
            <a:off x="4061736" y="1507023"/>
            <a:ext cx="331519" cy="100"/>
          </a:xfrm>
          <a:prstGeom prst="curved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CE099270-E89E-824D-ADC5-36CC828F276B}"/>
              </a:ext>
            </a:extLst>
          </p:cNvPr>
          <p:cNvSpPr/>
          <p:nvPr/>
        </p:nvSpPr>
        <p:spPr>
          <a:xfrm>
            <a:off x="3778087" y="989878"/>
            <a:ext cx="21934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Internet</a:t>
            </a:r>
          </a:p>
        </p:txBody>
      </p:sp>
      <p:pic>
        <p:nvPicPr>
          <p:cNvPr id="25" name="Picture 24">
            <a:extLst>
              <a:ext uri="{FF2B5EF4-FFF2-40B4-BE49-F238E27FC236}">
                <a16:creationId xmlns:a16="http://schemas.microsoft.com/office/drawing/2014/main" id="{423BF5ED-A8E6-D843-BBC4-3F236AFB70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3129" y="863794"/>
            <a:ext cx="728629" cy="477520"/>
          </a:xfrm>
          <a:prstGeom prst="rect">
            <a:avLst/>
          </a:prstGeom>
        </p:spPr>
      </p:pic>
    </p:spTree>
    <p:extLst>
      <p:ext uri="{BB962C8B-B14F-4D97-AF65-F5344CB8AC3E}">
        <p14:creationId xmlns:p14="http://schemas.microsoft.com/office/powerpoint/2010/main" val="383436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a:extLst>
              <a:ext uri="{FF2B5EF4-FFF2-40B4-BE49-F238E27FC236}">
                <a16:creationId xmlns:a16="http://schemas.microsoft.com/office/drawing/2014/main" id="{8B9681B1-D7DC-104A-9E3C-B3BA831D6A08}"/>
              </a:ext>
            </a:extLst>
          </p:cNvPr>
          <p:cNvSpPr/>
          <p:nvPr/>
        </p:nvSpPr>
        <p:spPr>
          <a:xfrm>
            <a:off x="502302" y="1328272"/>
            <a:ext cx="8141488" cy="3662588"/>
          </a:xfrm>
          <a:prstGeom prst="roundRect">
            <a:avLst>
              <a:gd name="adj" fmla="val 2767"/>
            </a:avLst>
          </a:prstGeom>
          <a:solidFill>
            <a:schemeClr val="tx1">
              <a:lumMod val="50000"/>
            </a:schemeClr>
          </a:solid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84" name="Rounded Rectangle 83">
            <a:extLst>
              <a:ext uri="{FF2B5EF4-FFF2-40B4-BE49-F238E27FC236}">
                <a16:creationId xmlns:a16="http://schemas.microsoft.com/office/drawing/2014/main" id="{884AD1C9-0F36-2846-A5D4-FD835F260F4C}"/>
              </a:ext>
            </a:extLst>
          </p:cNvPr>
          <p:cNvSpPr/>
          <p:nvPr/>
        </p:nvSpPr>
        <p:spPr>
          <a:xfrm>
            <a:off x="502302" y="4812967"/>
            <a:ext cx="8141488"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pic>
        <p:nvPicPr>
          <p:cNvPr id="67" name="Picture 66">
            <a:extLst>
              <a:ext uri="{FF2B5EF4-FFF2-40B4-BE49-F238E27FC236}">
                <a16:creationId xmlns:a16="http://schemas.microsoft.com/office/drawing/2014/main" id="{11D9E4D8-A02C-3046-9FE3-47A41250E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53" y="1119963"/>
            <a:ext cx="603504" cy="393954"/>
          </a:xfrm>
          <a:prstGeom prst="rect">
            <a:avLst/>
          </a:prstGeom>
        </p:spPr>
      </p:pic>
      <p:sp>
        <p:nvSpPr>
          <p:cNvPr id="73" name="Rounded Rectangle 72">
            <a:extLst>
              <a:ext uri="{FF2B5EF4-FFF2-40B4-BE49-F238E27FC236}">
                <a16:creationId xmlns:a16="http://schemas.microsoft.com/office/drawing/2014/main" id="{383CDC0F-4200-8D46-AD0E-6F19B2A73699}"/>
              </a:ext>
            </a:extLst>
          </p:cNvPr>
          <p:cNvSpPr/>
          <p:nvPr/>
        </p:nvSpPr>
        <p:spPr>
          <a:xfrm>
            <a:off x="1022409" y="3481695"/>
            <a:ext cx="2311995"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3" name="Rounded Rectangle 62">
            <a:extLst>
              <a:ext uri="{FF2B5EF4-FFF2-40B4-BE49-F238E27FC236}">
                <a16:creationId xmlns:a16="http://schemas.microsoft.com/office/drawing/2014/main" id="{04B1A8BB-DDD0-2444-A377-5F3AB69A2AD1}"/>
              </a:ext>
            </a:extLst>
          </p:cNvPr>
          <p:cNvSpPr/>
          <p:nvPr/>
        </p:nvSpPr>
        <p:spPr>
          <a:xfrm>
            <a:off x="1022409" y="2485348"/>
            <a:ext cx="23119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75" name="Picture 74">
            <a:extLst>
              <a:ext uri="{FF2B5EF4-FFF2-40B4-BE49-F238E27FC236}">
                <a16:creationId xmlns:a16="http://schemas.microsoft.com/office/drawing/2014/main" id="{6FF67185-5856-DB4D-A757-70BD4647A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907" y="3589567"/>
            <a:ext cx="379798" cy="393865"/>
          </a:xfrm>
          <a:prstGeom prst="rect">
            <a:avLst/>
          </a:prstGeom>
        </p:spPr>
      </p:pic>
      <p:sp>
        <p:nvSpPr>
          <p:cNvPr id="76" name="TextBox 37">
            <a:extLst>
              <a:ext uri="{FF2B5EF4-FFF2-40B4-BE49-F238E27FC236}">
                <a16:creationId xmlns:a16="http://schemas.microsoft.com/office/drawing/2014/main" id="{E133B2FD-5C6F-B242-BE0A-D4984E1CCC8E}"/>
              </a:ext>
            </a:extLst>
          </p:cNvPr>
          <p:cNvSpPr txBox="1">
            <a:spLocks noChangeArrowheads="1"/>
          </p:cNvSpPr>
          <p:nvPr/>
        </p:nvSpPr>
        <p:spPr bwMode="auto">
          <a:xfrm>
            <a:off x="1490611" y="3645777"/>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10.0.0.6</a:t>
            </a:r>
          </a:p>
        </p:txBody>
      </p:sp>
      <p:sp>
        <p:nvSpPr>
          <p:cNvPr id="78" name="Rounded Rectangle 77">
            <a:extLst>
              <a:ext uri="{FF2B5EF4-FFF2-40B4-BE49-F238E27FC236}">
                <a16:creationId xmlns:a16="http://schemas.microsoft.com/office/drawing/2014/main" id="{B130BC54-97E2-0040-B776-34DACF099F71}"/>
              </a:ext>
            </a:extLst>
          </p:cNvPr>
          <p:cNvSpPr/>
          <p:nvPr/>
        </p:nvSpPr>
        <p:spPr>
          <a:xfrm>
            <a:off x="1022209" y="4126762"/>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grpSp>
        <p:nvGrpSpPr>
          <p:cNvPr id="6" name="Group 5">
            <a:extLst>
              <a:ext uri="{FF2B5EF4-FFF2-40B4-BE49-F238E27FC236}">
                <a16:creationId xmlns:a16="http://schemas.microsoft.com/office/drawing/2014/main" id="{36AC4C69-6F40-2C41-A6CA-AE003AD51EED}"/>
              </a:ext>
            </a:extLst>
          </p:cNvPr>
          <p:cNvGrpSpPr/>
          <p:nvPr/>
        </p:nvGrpSpPr>
        <p:grpSpPr>
          <a:xfrm>
            <a:off x="784015" y="1867040"/>
            <a:ext cx="2893003" cy="2848189"/>
            <a:chOff x="767390" y="1835957"/>
            <a:chExt cx="2893003" cy="2848189"/>
          </a:xfrm>
        </p:grpSpPr>
        <p:sp>
          <p:nvSpPr>
            <p:cNvPr id="62" name="Rounded Rectangle 61">
              <a:extLst>
                <a:ext uri="{FF2B5EF4-FFF2-40B4-BE49-F238E27FC236}">
                  <a16:creationId xmlns:a16="http://schemas.microsoft.com/office/drawing/2014/main" id="{964E8A00-2CCC-7940-8DA5-855C41E00316}"/>
                </a:ext>
              </a:extLst>
            </p:cNvPr>
            <p:cNvSpPr/>
            <p:nvPr/>
          </p:nvSpPr>
          <p:spPr>
            <a:xfrm>
              <a:off x="767390" y="2124373"/>
              <a:ext cx="2893003"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5" name="Picture 64">
              <a:extLst>
                <a:ext uri="{FF2B5EF4-FFF2-40B4-BE49-F238E27FC236}">
                  <a16:creationId xmlns:a16="http://schemas.microsoft.com/office/drawing/2014/main" id="{8606CED7-74E3-8E46-87FE-B67036B9A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59" y="1835957"/>
              <a:ext cx="599170" cy="386488"/>
            </a:xfrm>
            <a:prstGeom prst="rect">
              <a:avLst/>
            </a:prstGeom>
          </p:spPr>
        </p:pic>
        <p:sp>
          <p:nvSpPr>
            <p:cNvPr id="83" name="Rounded Rectangle 82">
              <a:extLst>
                <a:ext uri="{FF2B5EF4-FFF2-40B4-BE49-F238E27FC236}">
                  <a16:creationId xmlns:a16="http://schemas.microsoft.com/office/drawing/2014/main" id="{0C74877D-A23A-1B45-80D9-67D191ED1699}"/>
                </a:ext>
              </a:extLst>
            </p:cNvPr>
            <p:cNvSpPr/>
            <p:nvPr/>
          </p:nvSpPr>
          <p:spPr>
            <a:xfrm>
              <a:off x="767391" y="4506253"/>
              <a:ext cx="2893002" cy="177893"/>
            </a:xfrm>
            <a:prstGeom prst="roundRect">
              <a:avLst>
                <a:gd name="adj" fmla="val 0"/>
              </a:avLst>
            </a:prstGeom>
            <a:solidFill>
              <a:schemeClr val="bg1">
                <a:lumMod val="85000"/>
              </a:schemeClr>
            </a:solid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pic>
        <p:nvPicPr>
          <p:cNvPr id="121" name="Picture 120">
            <a:extLst>
              <a:ext uri="{FF2B5EF4-FFF2-40B4-BE49-F238E27FC236}">
                <a16:creationId xmlns:a16="http://schemas.microsoft.com/office/drawing/2014/main" id="{70AFCB2C-EAAD-A247-B443-F423906098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907" y="2622498"/>
            <a:ext cx="379798" cy="393865"/>
          </a:xfrm>
          <a:prstGeom prst="rect">
            <a:avLst/>
          </a:prstGeom>
        </p:spPr>
      </p:pic>
      <p:sp>
        <p:nvSpPr>
          <p:cNvPr id="122" name="TextBox 37">
            <a:extLst>
              <a:ext uri="{FF2B5EF4-FFF2-40B4-BE49-F238E27FC236}">
                <a16:creationId xmlns:a16="http://schemas.microsoft.com/office/drawing/2014/main" id="{2CC182E9-E92A-6A41-B801-936F7402AA20}"/>
              </a:ext>
            </a:extLst>
          </p:cNvPr>
          <p:cNvSpPr txBox="1">
            <a:spLocks noChangeArrowheads="1"/>
          </p:cNvSpPr>
          <p:nvPr/>
        </p:nvSpPr>
        <p:spPr bwMode="auto">
          <a:xfrm>
            <a:off x="1490611" y="268093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10.0.0.6</a:t>
            </a:r>
          </a:p>
        </p:txBody>
      </p:sp>
      <p:sp>
        <p:nvSpPr>
          <p:cNvPr id="5" name="Title 4">
            <a:extLst>
              <a:ext uri="{FF2B5EF4-FFF2-40B4-BE49-F238E27FC236}">
                <a16:creationId xmlns:a16="http://schemas.microsoft.com/office/drawing/2014/main" id="{1316F766-0428-284D-9E6D-80A0A4B157A8}"/>
              </a:ext>
            </a:extLst>
          </p:cNvPr>
          <p:cNvSpPr>
            <a:spLocks noGrp="1"/>
          </p:cNvSpPr>
          <p:nvPr>
            <p:ph type="title"/>
          </p:nvPr>
        </p:nvSpPr>
        <p:spPr/>
        <p:txBody>
          <a:bodyPr/>
          <a:lstStyle/>
          <a:p>
            <a:r>
              <a:rPr lang="en-US" b="1" dirty="0"/>
              <a:t>How to connect to public AWS Services?</a:t>
            </a:r>
            <a:br>
              <a:rPr lang="en-US" b="1" dirty="0"/>
            </a:br>
            <a:r>
              <a:rPr lang="en-US" sz="2400" b="1" dirty="0">
                <a:solidFill>
                  <a:schemeClr val="accent1"/>
                </a:solidFill>
              </a:rPr>
              <a:t>VPC Endpoints</a:t>
            </a:r>
            <a:endParaRPr lang="en-US" b="1" dirty="0">
              <a:solidFill>
                <a:schemeClr val="accent1"/>
              </a:solidFill>
            </a:endParaRPr>
          </a:p>
        </p:txBody>
      </p:sp>
      <p:pic>
        <p:nvPicPr>
          <p:cNvPr id="69" name="Picture 68">
            <a:extLst>
              <a:ext uri="{FF2B5EF4-FFF2-40B4-BE49-F238E27FC236}">
                <a16:creationId xmlns:a16="http://schemas.microsoft.com/office/drawing/2014/main" id="{4DACAAAD-4CE7-BB41-A186-AFB69AE96A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2295" y="2628600"/>
            <a:ext cx="378355" cy="393192"/>
          </a:xfrm>
          <a:prstGeom prst="rect">
            <a:avLst/>
          </a:prstGeom>
        </p:spPr>
      </p:pic>
      <p:grpSp>
        <p:nvGrpSpPr>
          <p:cNvPr id="86" name="Group 85">
            <a:extLst>
              <a:ext uri="{FF2B5EF4-FFF2-40B4-BE49-F238E27FC236}">
                <a16:creationId xmlns:a16="http://schemas.microsoft.com/office/drawing/2014/main" id="{2C209D7D-9497-2A47-9E0F-352D57F4FFE0}"/>
              </a:ext>
            </a:extLst>
          </p:cNvPr>
          <p:cNvGrpSpPr/>
          <p:nvPr/>
        </p:nvGrpSpPr>
        <p:grpSpPr>
          <a:xfrm>
            <a:off x="5617548" y="2144195"/>
            <a:ext cx="2893003" cy="1208100"/>
            <a:chOff x="767390" y="1835957"/>
            <a:chExt cx="2893003" cy="1208100"/>
          </a:xfrm>
        </p:grpSpPr>
        <p:sp>
          <p:nvSpPr>
            <p:cNvPr id="88" name="Rounded Rectangle 87">
              <a:extLst>
                <a:ext uri="{FF2B5EF4-FFF2-40B4-BE49-F238E27FC236}">
                  <a16:creationId xmlns:a16="http://schemas.microsoft.com/office/drawing/2014/main" id="{122E23F0-531E-7D43-88ED-7638EC1AADC4}"/>
                </a:ext>
              </a:extLst>
            </p:cNvPr>
            <p:cNvSpPr/>
            <p:nvPr/>
          </p:nvSpPr>
          <p:spPr>
            <a:xfrm>
              <a:off x="767390" y="2124373"/>
              <a:ext cx="2893003" cy="919684"/>
            </a:xfrm>
            <a:prstGeom prst="roundRect">
              <a:avLst>
                <a:gd name="adj" fmla="val 366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89" name="Picture 88">
              <a:extLst>
                <a:ext uri="{FF2B5EF4-FFF2-40B4-BE49-F238E27FC236}">
                  <a16:creationId xmlns:a16="http://schemas.microsoft.com/office/drawing/2014/main" id="{51741983-348B-6E43-9F79-8591C33AF4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59" y="1835957"/>
              <a:ext cx="599170" cy="386488"/>
            </a:xfrm>
            <a:prstGeom prst="rect">
              <a:avLst/>
            </a:prstGeom>
          </p:spPr>
        </p:pic>
        <p:sp>
          <p:nvSpPr>
            <p:cNvPr id="90" name="Rounded Rectangle 89">
              <a:extLst>
                <a:ext uri="{FF2B5EF4-FFF2-40B4-BE49-F238E27FC236}">
                  <a16:creationId xmlns:a16="http://schemas.microsoft.com/office/drawing/2014/main" id="{1B49CB12-29B9-CB4A-9F6F-B584C88C7DD2}"/>
                </a:ext>
              </a:extLst>
            </p:cNvPr>
            <p:cNvSpPr/>
            <p:nvPr/>
          </p:nvSpPr>
          <p:spPr>
            <a:xfrm>
              <a:off x="767391" y="2866164"/>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pic>
        <p:nvPicPr>
          <p:cNvPr id="87" name="Picture 86">
            <a:extLst>
              <a:ext uri="{FF2B5EF4-FFF2-40B4-BE49-F238E27FC236}">
                <a16:creationId xmlns:a16="http://schemas.microsoft.com/office/drawing/2014/main" id="{B128CF1F-FC67-4540-8625-D21E92E85CEA}"/>
              </a:ext>
            </a:extLst>
          </p:cNvPr>
          <p:cNvPicPr>
            <a:picLocks noChangeAspect="1"/>
          </p:cNvPicPr>
          <p:nvPr/>
        </p:nvPicPr>
        <p:blipFill>
          <a:blip r:embed="rId7">
            <a:alphaModFix/>
            <a:extLst>
              <a:ext uri="{28A0092B-C50C-407E-A947-70E740481C1C}">
                <a14:useLocalDpi xmlns:a14="http://schemas.microsoft.com/office/drawing/2010/main" val="0"/>
              </a:ext>
            </a:extLst>
          </a:blip>
          <a:stretch>
            <a:fillRect/>
          </a:stretch>
        </p:blipFill>
        <p:spPr>
          <a:xfrm>
            <a:off x="1937154" y="1594391"/>
            <a:ext cx="375045" cy="393192"/>
          </a:xfrm>
          <a:prstGeom prst="rect">
            <a:avLst/>
          </a:prstGeom>
        </p:spPr>
      </p:pic>
      <p:grpSp>
        <p:nvGrpSpPr>
          <p:cNvPr id="4" name="Group 3">
            <a:extLst>
              <a:ext uri="{FF2B5EF4-FFF2-40B4-BE49-F238E27FC236}">
                <a16:creationId xmlns:a16="http://schemas.microsoft.com/office/drawing/2014/main" id="{C74B40BC-BAB7-4A40-AFDD-ED3B56EAC590}"/>
              </a:ext>
            </a:extLst>
          </p:cNvPr>
          <p:cNvGrpSpPr/>
          <p:nvPr/>
        </p:nvGrpSpPr>
        <p:grpSpPr>
          <a:xfrm>
            <a:off x="5617548" y="3548284"/>
            <a:ext cx="1704058" cy="393192"/>
            <a:chOff x="5600923" y="3361656"/>
            <a:chExt cx="1704058" cy="393192"/>
          </a:xfrm>
        </p:grpSpPr>
        <p:sp>
          <p:nvSpPr>
            <p:cNvPr id="117" name="Rounded Rectangle 116">
              <a:extLst>
                <a:ext uri="{FF2B5EF4-FFF2-40B4-BE49-F238E27FC236}">
                  <a16:creationId xmlns:a16="http://schemas.microsoft.com/office/drawing/2014/main" id="{EAB3F39D-85A8-E946-974A-D12D03A920E0}"/>
                </a:ext>
              </a:extLst>
            </p:cNvPr>
            <p:cNvSpPr/>
            <p:nvPr/>
          </p:nvSpPr>
          <p:spPr>
            <a:xfrm>
              <a:off x="5600923" y="3440618"/>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Amazon S3</a:t>
              </a:r>
            </a:p>
          </p:txBody>
        </p:sp>
        <p:pic>
          <p:nvPicPr>
            <p:cNvPr id="56" name="Picture 55">
              <a:extLst>
                <a:ext uri="{FF2B5EF4-FFF2-40B4-BE49-F238E27FC236}">
                  <a16:creationId xmlns:a16="http://schemas.microsoft.com/office/drawing/2014/main" id="{BCE1C7CA-7883-8543-B5D7-9C0996C78F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08383" y="3361656"/>
              <a:ext cx="327660" cy="393192"/>
            </a:xfrm>
            <a:prstGeom prst="rect">
              <a:avLst/>
            </a:prstGeom>
          </p:spPr>
        </p:pic>
      </p:grpSp>
      <p:grpSp>
        <p:nvGrpSpPr>
          <p:cNvPr id="7" name="Group 6">
            <a:extLst>
              <a:ext uri="{FF2B5EF4-FFF2-40B4-BE49-F238E27FC236}">
                <a16:creationId xmlns:a16="http://schemas.microsoft.com/office/drawing/2014/main" id="{29FF1B33-3EC0-9440-A322-2179B0B5FB5B}"/>
              </a:ext>
            </a:extLst>
          </p:cNvPr>
          <p:cNvGrpSpPr/>
          <p:nvPr/>
        </p:nvGrpSpPr>
        <p:grpSpPr>
          <a:xfrm>
            <a:off x="5626557" y="4139523"/>
            <a:ext cx="1704058" cy="393192"/>
            <a:chOff x="5609932" y="3945251"/>
            <a:chExt cx="1704058" cy="393192"/>
          </a:xfrm>
        </p:grpSpPr>
        <p:sp>
          <p:nvSpPr>
            <p:cNvPr id="125" name="Rounded Rectangle 124">
              <a:extLst>
                <a:ext uri="{FF2B5EF4-FFF2-40B4-BE49-F238E27FC236}">
                  <a16:creationId xmlns:a16="http://schemas.microsoft.com/office/drawing/2014/main" id="{6C537E43-0112-6F4F-8DF1-B97CA9FFA60A}"/>
                </a:ext>
              </a:extLst>
            </p:cNvPr>
            <p:cNvSpPr/>
            <p:nvPr/>
          </p:nvSpPr>
          <p:spPr>
            <a:xfrm>
              <a:off x="5609932" y="4021570"/>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DynamoDB</a:t>
              </a:r>
            </a:p>
          </p:txBody>
        </p:sp>
        <p:pic>
          <p:nvPicPr>
            <p:cNvPr id="57" name="Picture 56">
              <a:extLst>
                <a:ext uri="{FF2B5EF4-FFF2-40B4-BE49-F238E27FC236}">
                  <a16:creationId xmlns:a16="http://schemas.microsoft.com/office/drawing/2014/main" id="{07715151-25E5-3C40-B7DD-A7B260466F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94731" y="3945251"/>
              <a:ext cx="354964" cy="393192"/>
            </a:xfrm>
            <a:prstGeom prst="rect">
              <a:avLst/>
            </a:prstGeom>
          </p:spPr>
        </p:pic>
      </p:grpSp>
      <p:grpSp>
        <p:nvGrpSpPr>
          <p:cNvPr id="12" name="Group 11">
            <a:extLst>
              <a:ext uri="{FF2B5EF4-FFF2-40B4-BE49-F238E27FC236}">
                <a16:creationId xmlns:a16="http://schemas.microsoft.com/office/drawing/2014/main" id="{B4F7E43F-2243-6D48-8935-E206F2113494}"/>
              </a:ext>
            </a:extLst>
          </p:cNvPr>
          <p:cNvGrpSpPr/>
          <p:nvPr/>
        </p:nvGrpSpPr>
        <p:grpSpPr>
          <a:xfrm>
            <a:off x="6164442" y="2522556"/>
            <a:ext cx="2227440" cy="575047"/>
            <a:chOff x="6147817" y="2394099"/>
            <a:chExt cx="2227440" cy="575047"/>
          </a:xfrm>
        </p:grpSpPr>
        <p:sp>
          <p:nvSpPr>
            <p:cNvPr id="134" name="Rounded Rectangle 133">
              <a:extLst>
                <a:ext uri="{FF2B5EF4-FFF2-40B4-BE49-F238E27FC236}">
                  <a16:creationId xmlns:a16="http://schemas.microsoft.com/office/drawing/2014/main" id="{7A0268B2-C53F-EE49-AC86-E97568129C30}"/>
                </a:ext>
              </a:extLst>
            </p:cNvPr>
            <p:cNvSpPr/>
            <p:nvPr/>
          </p:nvSpPr>
          <p:spPr>
            <a:xfrm>
              <a:off x="6147817" y="2471950"/>
              <a:ext cx="2227440" cy="405754"/>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Endpoint Service</a:t>
              </a:r>
            </a:p>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3</a:t>
              </a:r>
              <a:r>
                <a:rPr lang="en-US" sz="1400" baseline="300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rd</a:t>
              </a: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Party Service</a:t>
              </a:r>
            </a:p>
          </p:txBody>
        </p:sp>
        <p:pic>
          <p:nvPicPr>
            <p:cNvPr id="74" name="Picture 73">
              <a:extLst>
                <a:ext uri="{FF2B5EF4-FFF2-40B4-BE49-F238E27FC236}">
                  <a16:creationId xmlns:a16="http://schemas.microsoft.com/office/drawing/2014/main" id="{13B01227-A02E-4B45-A1F5-43DD9A48F9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57184" y="2394099"/>
              <a:ext cx="544781" cy="575047"/>
            </a:xfrm>
            <a:prstGeom prst="rect">
              <a:avLst/>
            </a:prstGeom>
          </p:spPr>
        </p:pic>
      </p:grpSp>
      <p:cxnSp>
        <p:nvCxnSpPr>
          <p:cNvPr id="91" name="Elbow Connector 40">
            <a:extLst>
              <a:ext uri="{FF2B5EF4-FFF2-40B4-BE49-F238E27FC236}">
                <a16:creationId xmlns:a16="http://schemas.microsoft.com/office/drawing/2014/main" id="{C304E32A-73B4-6241-9515-F7CA02E30963}"/>
              </a:ext>
            </a:extLst>
          </p:cNvPr>
          <p:cNvCxnSpPr>
            <a:cxnSpLocks/>
            <a:stCxn id="63" idx="0"/>
            <a:endCxn id="47" idx="1"/>
          </p:cNvCxnSpPr>
          <p:nvPr/>
        </p:nvCxnSpPr>
        <p:spPr>
          <a:xfrm rot="5400000" flipH="1" flipV="1">
            <a:off x="3591922" y="459723"/>
            <a:ext cx="612110" cy="3439141"/>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3" name="Elbow Connector 40">
            <a:extLst>
              <a:ext uri="{FF2B5EF4-FFF2-40B4-BE49-F238E27FC236}">
                <a16:creationId xmlns:a16="http://schemas.microsoft.com/office/drawing/2014/main" id="{D3E94833-1FCC-E343-B7F4-151E8A1B3258}"/>
              </a:ext>
            </a:extLst>
          </p:cNvPr>
          <p:cNvCxnSpPr>
            <a:cxnSpLocks/>
            <a:endCxn id="69" idx="1"/>
          </p:cNvCxnSpPr>
          <p:nvPr/>
        </p:nvCxnSpPr>
        <p:spPr>
          <a:xfrm>
            <a:off x="3334404" y="2825196"/>
            <a:ext cx="2357891" cy="0"/>
          </a:xfrm>
          <a:prstGeom prst="straightConnector1">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52" name="Group 51">
            <a:extLst>
              <a:ext uri="{FF2B5EF4-FFF2-40B4-BE49-F238E27FC236}">
                <a16:creationId xmlns:a16="http://schemas.microsoft.com/office/drawing/2014/main" id="{EE125F6F-55B4-AD40-B629-1590307EFBCD}"/>
              </a:ext>
            </a:extLst>
          </p:cNvPr>
          <p:cNvGrpSpPr/>
          <p:nvPr/>
        </p:nvGrpSpPr>
        <p:grpSpPr>
          <a:xfrm>
            <a:off x="5617548" y="1678587"/>
            <a:ext cx="1704058" cy="393192"/>
            <a:chOff x="5600923" y="1329452"/>
            <a:chExt cx="1704058" cy="393192"/>
          </a:xfrm>
        </p:grpSpPr>
        <p:sp>
          <p:nvSpPr>
            <p:cNvPr id="47" name="Rounded Rectangle 46">
              <a:extLst>
                <a:ext uri="{FF2B5EF4-FFF2-40B4-BE49-F238E27FC236}">
                  <a16:creationId xmlns:a16="http://schemas.microsoft.com/office/drawing/2014/main" id="{EB697EBB-5312-214B-8869-7066738B0085}"/>
                </a:ext>
              </a:extLst>
            </p:cNvPr>
            <p:cNvSpPr/>
            <p:nvPr/>
          </p:nvSpPr>
          <p:spPr>
            <a:xfrm>
              <a:off x="5600923" y="1401868"/>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API Gateway</a:t>
              </a:r>
            </a:p>
          </p:txBody>
        </p:sp>
        <p:pic>
          <p:nvPicPr>
            <p:cNvPr id="58" name="Picture 57">
              <a:extLst>
                <a:ext uri="{FF2B5EF4-FFF2-40B4-BE49-F238E27FC236}">
                  <a16:creationId xmlns:a16="http://schemas.microsoft.com/office/drawing/2014/main" id="{E8254810-99B0-024A-98D4-4096F7E9E20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08383" y="1329452"/>
              <a:ext cx="327660" cy="393192"/>
            </a:xfrm>
            <a:prstGeom prst="rect">
              <a:avLst/>
            </a:prstGeom>
          </p:spPr>
        </p:pic>
      </p:grpSp>
      <p:sp>
        <p:nvSpPr>
          <p:cNvPr id="64" name="Rounded Rectangle 63">
            <a:extLst>
              <a:ext uri="{FF2B5EF4-FFF2-40B4-BE49-F238E27FC236}">
                <a16:creationId xmlns:a16="http://schemas.microsoft.com/office/drawing/2014/main" id="{51A5299C-50E6-CD4F-814D-C2B7064E8A94}"/>
              </a:ext>
            </a:extLst>
          </p:cNvPr>
          <p:cNvSpPr/>
          <p:nvPr/>
        </p:nvSpPr>
        <p:spPr>
          <a:xfrm>
            <a:off x="1022209" y="3131184"/>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grpSp>
        <p:nvGrpSpPr>
          <p:cNvPr id="22" name="Group 21">
            <a:extLst>
              <a:ext uri="{FF2B5EF4-FFF2-40B4-BE49-F238E27FC236}">
                <a16:creationId xmlns:a16="http://schemas.microsoft.com/office/drawing/2014/main" id="{A90F41F8-0CBD-BF49-9E37-DAA87F952B2E}"/>
              </a:ext>
            </a:extLst>
          </p:cNvPr>
          <p:cNvGrpSpPr/>
          <p:nvPr/>
        </p:nvGrpSpPr>
        <p:grpSpPr>
          <a:xfrm>
            <a:off x="3660255" y="2628079"/>
            <a:ext cx="1683846" cy="393192"/>
            <a:chOff x="3643630" y="2295128"/>
            <a:chExt cx="1683846" cy="393192"/>
          </a:xfrm>
        </p:grpSpPr>
        <p:sp>
          <p:nvSpPr>
            <p:cNvPr id="80" name="Rounded Rectangle 79">
              <a:extLst>
                <a:ext uri="{FF2B5EF4-FFF2-40B4-BE49-F238E27FC236}">
                  <a16:creationId xmlns:a16="http://schemas.microsoft.com/office/drawing/2014/main" id="{3255E419-5F89-4B47-9EDE-36CFBD3FCF52}"/>
                </a:ext>
              </a:extLst>
            </p:cNvPr>
            <p:cNvSpPr/>
            <p:nvPr/>
          </p:nvSpPr>
          <p:spPr>
            <a:xfrm>
              <a:off x="3643630" y="2369489"/>
              <a:ext cx="1683846"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VPC Endpoint</a:t>
              </a:r>
            </a:p>
          </p:txBody>
        </p:sp>
        <p:pic>
          <p:nvPicPr>
            <p:cNvPr id="59" name="Picture 58">
              <a:extLst>
                <a:ext uri="{FF2B5EF4-FFF2-40B4-BE49-F238E27FC236}">
                  <a16:creationId xmlns:a16="http://schemas.microsoft.com/office/drawing/2014/main" id="{EC407BBE-4368-A244-BE33-018F373D188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83068" y="2295128"/>
              <a:ext cx="375044" cy="393192"/>
            </a:xfrm>
            <a:prstGeom prst="rect">
              <a:avLst/>
            </a:prstGeom>
          </p:spPr>
        </p:pic>
      </p:grpSp>
      <p:cxnSp>
        <p:nvCxnSpPr>
          <p:cNvPr id="81" name="Elbow Connector 40">
            <a:extLst>
              <a:ext uri="{FF2B5EF4-FFF2-40B4-BE49-F238E27FC236}">
                <a16:creationId xmlns:a16="http://schemas.microsoft.com/office/drawing/2014/main" id="{D9D89B64-AE8C-C349-9DB8-90AC8F88E01B}"/>
              </a:ext>
            </a:extLst>
          </p:cNvPr>
          <p:cNvCxnSpPr>
            <a:cxnSpLocks/>
            <a:endCxn id="117" idx="1"/>
          </p:cNvCxnSpPr>
          <p:nvPr/>
        </p:nvCxnSpPr>
        <p:spPr>
          <a:xfrm>
            <a:off x="3334404" y="3608561"/>
            <a:ext cx="2283144" cy="140920"/>
          </a:xfrm>
          <a:prstGeom prst="bentConnector3">
            <a:avLst>
              <a:gd name="adj1" fmla="val 8896"/>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4" name="Elbow Connector 40">
            <a:extLst>
              <a:ext uri="{FF2B5EF4-FFF2-40B4-BE49-F238E27FC236}">
                <a16:creationId xmlns:a16="http://schemas.microsoft.com/office/drawing/2014/main" id="{05C06DA0-8653-B74F-BE9B-5E27FCCEDEF9}"/>
              </a:ext>
            </a:extLst>
          </p:cNvPr>
          <p:cNvCxnSpPr>
            <a:cxnSpLocks/>
            <a:endCxn id="125" idx="1"/>
          </p:cNvCxnSpPr>
          <p:nvPr/>
        </p:nvCxnSpPr>
        <p:spPr>
          <a:xfrm>
            <a:off x="3334404" y="4034989"/>
            <a:ext cx="2292153" cy="303088"/>
          </a:xfrm>
          <a:prstGeom prst="bentConnector3">
            <a:avLst>
              <a:gd name="adj1" fmla="val 8079"/>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E753E767-2FC6-A943-9B2C-75A575AEB5B6}"/>
              </a:ext>
            </a:extLst>
          </p:cNvPr>
          <p:cNvGrpSpPr/>
          <p:nvPr/>
        </p:nvGrpSpPr>
        <p:grpSpPr>
          <a:xfrm>
            <a:off x="3625277" y="3548284"/>
            <a:ext cx="1683846" cy="393192"/>
            <a:chOff x="3598561" y="2863934"/>
            <a:chExt cx="1683846" cy="393192"/>
          </a:xfrm>
        </p:grpSpPr>
        <p:sp>
          <p:nvSpPr>
            <p:cNvPr id="46" name="Rounded Rectangle 45">
              <a:extLst>
                <a:ext uri="{FF2B5EF4-FFF2-40B4-BE49-F238E27FC236}">
                  <a16:creationId xmlns:a16="http://schemas.microsoft.com/office/drawing/2014/main" id="{BD9DD4A3-8493-F741-B4CB-96E165E16FFA}"/>
                </a:ext>
              </a:extLst>
            </p:cNvPr>
            <p:cNvSpPr/>
            <p:nvPr/>
          </p:nvSpPr>
          <p:spPr>
            <a:xfrm>
              <a:off x="3598561" y="2938295"/>
              <a:ext cx="1683846"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VPC Endpoint</a:t>
              </a:r>
            </a:p>
          </p:txBody>
        </p:sp>
        <p:pic>
          <p:nvPicPr>
            <p:cNvPr id="48" name="Picture 47">
              <a:extLst>
                <a:ext uri="{FF2B5EF4-FFF2-40B4-BE49-F238E27FC236}">
                  <a16:creationId xmlns:a16="http://schemas.microsoft.com/office/drawing/2014/main" id="{EA053C41-8E11-5F42-882F-86DCB88327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37999" y="2863934"/>
              <a:ext cx="375044" cy="393192"/>
            </a:xfrm>
            <a:prstGeom prst="rect">
              <a:avLst/>
            </a:prstGeom>
          </p:spPr>
        </p:pic>
      </p:grpSp>
      <p:grpSp>
        <p:nvGrpSpPr>
          <p:cNvPr id="49" name="Group 48">
            <a:extLst>
              <a:ext uri="{FF2B5EF4-FFF2-40B4-BE49-F238E27FC236}">
                <a16:creationId xmlns:a16="http://schemas.microsoft.com/office/drawing/2014/main" id="{02227A41-0108-6B43-8243-177D92320079}"/>
              </a:ext>
            </a:extLst>
          </p:cNvPr>
          <p:cNvGrpSpPr/>
          <p:nvPr/>
        </p:nvGrpSpPr>
        <p:grpSpPr>
          <a:xfrm>
            <a:off x="3644996" y="4139523"/>
            <a:ext cx="1683846" cy="393192"/>
            <a:chOff x="3598561" y="2863934"/>
            <a:chExt cx="1683846" cy="393192"/>
          </a:xfrm>
        </p:grpSpPr>
        <p:sp>
          <p:nvSpPr>
            <p:cNvPr id="50" name="Rounded Rectangle 49">
              <a:extLst>
                <a:ext uri="{FF2B5EF4-FFF2-40B4-BE49-F238E27FC236}">
                  <a16:creationId xmlns:a16="http://schemas.microsoft.com/office/drawing/2014/main" id="{315DCF4F-C2F4-144F-A5B9-9D435F79F823}"/>
                </a:ext>
              </a:extLst>
            </p:cNvPr>
            <p:cNvSpPr/>
            <p:nvPr/>
          </p:nvSpPr>
          <p:spPr>
            <a:xfrm>
              <a:off x="3598561" y="2938295"/>
              <a:ext cx="1683846"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VPC Endpoint</a:t>
              </a:r>
            </a:p>
          </p:txBody>
        </p:sp>
        <p:pic>
          <p:nvPicPr>
            <p:cNvPr id="51" name="Picture 50">
              <a:extLst>
                <a:ext uri="{FF2B5EF4-FFF2-40B4-BE49-F238E27FC236}">
                  <a16:creationId xmlns:a16="http://schemas.microsoft.com/office/drawing/2014/main" id="{85A9D71A-514A-D140-85EA-AAD0BAAA322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37999" y="2863934"/>
              <a:ext cx="375044" cy="393192"/>
            </a:xfrm>
            <a:prstGeom prst="rect">
              <a:avLst/>
            </a:prstGeom>
          </p:spPr>
        </p:pic>
      </p:grpSp>
    </p:spTree>
    <p:extLst>
      <p:ext uri="{BB962C8B-B14F-4D97-AF65-F5344CB8AC3E}">
        <p14:creationId xmlns:p14="http://schemas.microsoft.com/office/powerpoint/2010/main" val="115828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7513A36-0CFE-5F46-8853-C2AB4C4AD3C1}"/>
              </a:ext>
            </a:extLst>
          </p:cNvPr>
          <p:cNvGrpSpPr/>
          <p:nvPr/>
        </p:nvGrpSpPr>
        <p:grpSpPr>
          <a:xfrm>
            <a:off x="485677" y="1660910"/>
            <a:ext cx="8181245" cy="3298867"/>
            <a:chOff x="336789" y="1660910"/>
            <a:chExt cx="3539110" cy="3298867"/>
          </a:xfrm>
        </p:grpSpPr>
        <p:sp>
          <p:nvSpPr>
            <p:cNvPr id="14" name="Rounded Rectangle 13">
              <a:extLst>
                <a:ext uri="{FF2B5EF4-FFF2-40B4-BE49-F238E27FC236}">
                  <a16:creationId xmlns:a16="http://schemas.microsoft.com/office/drawing/2014/main" id="{8CA38664-1A9A-9D46-A968-7CEB573BD276}"/>
                </a:ext>
              </a:extLst>
            </p:cNvPr>
            <p:cNvSpPr/>
            <p:nvPr/>
          </p:nvSpPr>
          <p:spPr>
            <a:xfrm>
              <a:off x="336790" y="1660910"/>
              <a:ext cx="3539109" cy="3298867"/>
            </a:xfrm>
            <a:prstGeom prst="roundRect">
              <a:avLst>
                <a:gd name="adj" fmla="val 2767"/>
              </a:avLst>
            </a:prstGeom>
            <a:solidFill>
              <a:schemeClr val="tx1">
                <a:lumMod val="50000"/>
              </a:schemeClr>
            </a:solidFill>
            <a:ln w="6350">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5" name="Rounded Rectangle 14">
              <a:extLst>
                <a:ext uri="{FF2B5EF4-FFF2-40B4-BE49-F238E27FC236}">
                  <a16:creationId xmlns:a16="http://schemas.microsoft.com/office/drawing/2014/main" id="{4BE91580-975F-3849-9701-8A045B138A5D}"/>
                </a:ext>
              </a:extLst>
            </p:cNvPr>
            <p:cNvSpPr/>
            <p:nvPr/>
          </p:nvSpPr>
          <p:spPr>
            <a:xfrm>
              <a:off x="336789" y="4781884"/>
              <a:ext cx="3539110" cy="177893"/>
            </a:xfrm>
            <a:prstGeom prst="roundRect">
              <a:avLst>
                <a:gd name="adj" fmla="val 0"/>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grpSp>
      <p:sp>
        <p:nvSpPr>
          <p:cNvPr id="3" name="Rounded Rectangle 2">
            <a:extLst>
              <a:ext uri="{FF2B5EF4-FFF2-40B4-BE49-F238E27FC236}">
                <a16:creationId xmlns:a16="http://schemas.microsoft.com/office/drawing/2014/main" id="{DED498C6-754E-8B40-A05A-CA9ECA26C02D}"/>
              </a:ext>
            </a:extLst>
          </p:cNvPr>
          <p:cNvSpPr/>
          <p:nvPr/>
        </p:nvSpPr>
        <p:spPr>
          <a:xfrm>
            <a:off x="767390" y="2124373"/>
            <a:ext cx="2893003"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a:extLst>
              <a:ext uri="{FF2B5EF4-FFF2-40B4-BE49-F238E27FC236}">
                <a16:creationId xmlns:a16="http://schemas.microsoft.com/office/drawing/2014/main" id="{3482E2E6-EE17-364B-BE17-3797FE834960}"/>
              </a:ext>
            </a:extLst>
          </p:cNvPr>
          <p:cNvSpPr/>
          <p:nvPr/>
        </p:nvSpPr>
        <p:spPr>
          <a:xfrm>
            <a:off x="1005784" y="2454265"/>
            <a:ext cx="23119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Rounded Rectangle 4">
            <a:extLst>
              <a:ext uri="{FF2B5EF4-FFF2-40B4-BE49-F238E27FC236}">
                <a16:creationId xmlns:a16="http://schemas.microsoft.com/office/drawing/2014/main" id="{C40F9FC9-ECC3-F44D-B0CD-B441929DE3D5}"/>
              </a:ext>
            </a:extLst>
          </p:cNvPr>
          <p:cNvSpPr/>
          <p:nvPr/>
        </p:nvSpPr>
        <p:spPr>
          <a:xfrm>
            <a:off x="1005584" y="3100101"/>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6" name="Picture 5">
            <a:extLst>
              <a:ext uri="{FF2B5EF4-FFF2-40B4-BE49-F238E27FC236}">
                <a16:creationId xmlns:a16="http://schemas.microsoft.com/office/drawing/2014/main" id="{57C1C436-EC35-CB4B-B092-EEB2E8D19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259" y="1835957"/>
            <a:ext cx="599170" cy="386488"/>
          </a:xfrm>
          <a:prstGeom prst="rect">
            <a:avLst/>
          </a:prstGeom>
        </p:spPr>
      </p:pic>
      <p:pic>
        <p:nvPicPr>
          <p:cNvPr id="7" name="Picture 6">
            <a:extLst>
              <a:ext uri="{FF2B5EF4-FFF2-40B4-BE49-F238E27FC236}">
                <a16:creationId xmlns:a16="http://schemas.microsoft.com/office/drawing/2014/main" id="{C2D0EF9C-B7ED-5948-A114-5E71F3BFF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08" y="1397072"/>
            <a:ext cx="603504" cy="393954"/>
          </a:xfrm>
          <a:prstGeom prst="rect">
            <a:avLst/>
          </a:prstGeom>
        </p:spPr>
      </p:pic>
      <p:sp>
        <p:nvSpPr>
          <p:cNvPr id="8" name="Rounded Rectangle 7">
            <a:extLst>
              <a:ext uri="{FF2B5EF4-FFF2-40B4-BE49-F238E27FC236}">
                <a16:creationId xmlns:a16="http://schemas.microsoft.com/office/drawing/2014/main" id="{8B3DE2E0-A1FD-FA4A-A79B-B4F55E90D295}"/>
              </a:ext>
            </a:extLst>
          </p:cNvPr>
          <p:cNvSpPr/>
          <p:nvPr/>
        </p:nvSpPr>
        <p:spPr>
          <a:xfrm>
            <a:off x="1005784" y="3450612"/>
            <a:ext cx="2311995"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9" name="Picture 8">
            <a:extLst>
              <a:ext uri="{FF2B5EF4-FFF2-40B4-BE49-F238E27FC236}">
                <a16:creationId xmlns:a16="http://schemas.microsoft.com/office/drawing/2014/main" id="{8121F76C-C412-184D-8B49-6E752CC8DE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282" y="3558484"/>
            <a:ext cx="379798" cy="393865"/>
          </a:xfrm>
          <a:prstGeom prst="rect">
            <a:avLst/>
          </a:prstGeom>
        </p:spPr>
      </p:pic>
      <p:sp>
        <p:nvSpPr>
          <p:cNvPr id="11" name="Rounded Rectangle 10">
            <a:extLst>
              <a:ext uri="{FF2B5EF4-FFF2-40B4-BE49-F238E27FC236}">
                <a16:creationId xmlns:a16="http://schemas.microsoft.com/office/drawing/2014/main" id="{98FE5D64-2994-F449-A307-230174D4347C}"/>
              </a:ext>
            </a:extLst>
          </p:cNvPr>
          <p:cNvSpPr/>
          <p:nvPr/>
        </p:nvSpPr>
        <p:spPr>
          <a:xfrm>
            <a:off x="1005584" y="4095679"/>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12" name="Rounded Rectangle 11">
            <a:extLst>
              <a:ext uri="{FF2B5EF4-FFF2-40B4-BE49-F238E27FC236}">
                <a16:creationId xmlns:a16="http://schemas.microsoft.com/office/drawing/2014/main" id="{900ABB60-0BF6-B646-98FB-AF91007F8CF7}"/>
              </a:ext>
            </a:extLst>
          </p:cNvPr>
          <p:cNvSpPr/>
          <p:nvPr/>
        </p:nvSpPr>
        <p:spPr>
          <a:xfrm>
            <a:off x="767391" y="4506253"/>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pic>
        <p:nvPicPr>
          <p:cNvPr id="20" name="Picture 19">
            <a:extLst>
              <a:ext uri="{FF2B5EF4-FFF2-40B4-BE49-F238E27FC236}">
                <a16:creationId xmlns:a16="http://schemas.microsoft.com/office/drawing/2014/main" id="{DBF35095-747A-BD41-8208-9349FBA9F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282" y="2591415"/>
            <a:ext cx="379798" cy="393865"/>
          </a:xfrm>
          <a:prstGeom prst="rect">
            <a:avLst/>
          </a:prstGeom>
        </p:spPr>
      </p:pic>
      <p:sp>
        <p:nvSpPr>
          <p:cNvPr id="42" name="Rounded Rectangle 41">
            <a:extLst>
              <a:ext uri="{FF2B5EF4-FFF2-40B4-BE49-F238E27FC236}">
                <a16:creationId xmlns:a16="http://schemas.microsoft.com/office/drawing/2014/main" id="{F8E49305-2706-DF47-A702-F6C48861B9FE}"/>
              </a:ext>
            </a:extLst>
          </p:cNvPr>
          <p:cNvSpPr/>
          <p:nvPr/>
        </p:nvSpPr>
        <p:spPr>
          <a:xfrm>
            <a:off x="5512095" y="2133404"/>
            <a:ext cx="2893003"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3" name="Rounded Rectangle 42">
            <a:extLst>
              <a:ext uri="{FF2B5EF4-FFF2-40B4-BE49-F238E27FC236}">
                <a16:creationId xmlns:a16="http://schemas.microsoft.com/office/drawing/2014/main" id="{4FE38C69-DE00-EE4D-AD3F-E87576FB9E01}"/>
              </a:ext>
            </a:extLst>
          </p:cNvPr>
          <p:cNvSpPr/>
          <p:nvPr/>
        </p:nvSpPr>
        <p:spPr>
          <a:xfrm>
            <a:off x="5750489" y="2463296"/>
            <a:ext cx="23119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4" name="Rounded Rectangle 43">
            <a:extLst>
              <a:ext uri="{FF2B5EF4-FFF2-40B4-BE49-F238E27FC236}">
                <a16:creationId xmlns:a16="http://schemas.microsoft.com/office/drawing/2014/main" id="{32AC56F0-BE2B-A24D-B665-E279D808D6BB}"/>
              </a:ext>
            </a:extLst>
          </p:cNvPr>
          <p:cNvSpPr/>
          <p:nvPr/>
        </p:nvSpPr>
        <p:spPr>
          <a:xfrm>
            <a:off x="5750289" y="3109132"/>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sp>
        <p:nvSpPr>
          <p:cNvPr id="45" name="Rounded Rectangle 44">
            <a:extLst>
              <a:ext uri="{FF2B5EF4-FFF2-40B4-BE49-F238E27FC236}">
                <a16:creationId xmlns:a16="http://schemas.microsoft.com/office/drawing/2014/main" id="{C9CF7413-FB38-2742-9943-30AF31E941D9}"/>
              </a:ext>
            </a:extLst>
          </p:cNvPr>
          <p:cNvSpPr/>
          <p:nvPr/>
        </p:nvSpPr>
        <p:spPr>
          <a:xfrm>
            <a:off x="5750489" y="3459643"/>
            <a:ext cx="2311995"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46" name="Picture 45">
            <a:extLst>
              <a:ext uri="{FF2B5EF4-FFF2-40B4-BE49-F238E27FC236}">
                <a16:creationId xmlns:a16="http://schemas.microsoft.com/office/drawing/2014/main" id="{E0A81799-5470-184D-9E57-885B7053D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987" y="3567515"/>
            <a:ext cx="379798" cy="393865"/>
          </a:xfrm>
          <a:prstGeom prst="rect">
            <a:avLst/>
          </a:prstGeom>
        </p:spPr>
      </p:pic>
      <p:sp>
        <p:nvSpPr>
          <p:cNvPr id="47" name="Rounded Rectangle 46">
            <a:extLst>
              <a:ext uri="{FF2B5EF4-FFF2-40B4-BE49-F238E27FC236}">
                <a16:creationId xmlns:a16="http://schemas.microsoft.com/office/drawing/2014/main" id="{C84B600E-2690-1E41-AAEB-564EDE2861A4}"/>
              </a:ext>
            </a:extLst>
          </p:cNvPr>
          <p:cNvSpPr/>
          <p:nvPr/>
        </p:nvSpPr>
        <p:spPr>
          <a:xfrm>
            <a:off x="5750289" y="4104710"/>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48" name="Rounded Rectangle 47">
            <a:extLst>
              <a:ext uri="{FF2B5EF4-FFF2-40B4-BE49-F238E27FC236}">
                <a16:creationId xmlns:a16="http://schemas.microsoft.com/office/drawing/2014/main" id="{6C95E953-3AC8-4C45-A58B-3763135BCFD8}"/>
              </a:ext>
            </a:extLst>
          </p:cNvPr>
          <p:cNvSpPr/>
          <p:nvPr/>
        </p:nvSpPr>
        <p:spPr>
          <a:xfrm>
            <a:off x="5512096" y="4515284"/>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pic>
        <p:nvPicPr>
          <p:cNvPr id="49" name="Picture 48">
            <a:extLst>
              <a:ext uri="{FF2B5EF4-FFF2-40B4-BE49-F238E27FC236}">
                <a16:creationId xmlns:a16="http://schemas.microsoft.com/office/drawing/2014/main" id="{D41507AF-359C-924C-93B3-477190589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987" y="2600446"/>
            <a:ext cx="379798" cy="393865"/>
          </a:xfrm>
          <a:prstGeom prst="rect">
            <a:avLst/>
          </a:prstGeom>
        </p:spPr>
      </p:pic>
      <p:cxnSp>
        <p:nvCxnSpPr>
          <p:cNvPr id="53" name="Elbow Connector 40">
            <a:extLst>
              <a:ext uri="{FF2B5EF4-FFF2-40B4-BE49-F238E27FC236}">
                <a16:creationId xmlns:a16="http://schemas.microsoft.com/office/drawing/2014/main" id="{8BB98197-5393-A54C-A53F-DD4555919D65}"/>
              </a:ext>
            </a:extLst>
          </p:cNvPr>
          <p:cNvCxnSpPr>
            <a:cxnSpLocks/>
            <a:stCxn id="59" idx="3"/>
            <a:endCxn id="60" idx="1"/>
          </p:cNvCxnSpPr>
          <p:nvPr/>
        </p:nvCxnSpPr>
        <p:spPr>
          <a:xfrm>
            <a:off x="3297288" y="2788348"/>
            <a:ext cx="486427" cy="620973"/>
          </a:xfrm>
          <a:prstGeom prst="bentConnector3">
            <a:avLst>
              <a:gd name="adj1" fmla="val 4518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8" name="TextBox 37">
            <a:extLst>
              <a:ext uri="{FF2B5EF4-FFF2-40B4-BE49-F238E27FC236}">
                <a16:creationId xmlns:a16="http://schemas.microsoft.com/office/drawing/2014/main" id="{D9A58152-771D-7A46-81A9-666FBB5B7B46}"/>
              </a:ext>
            </a:extLst>
          </p:cNvPr>
          <p:cNvSpPr txBox="1">
            <a:spLocks noChangeArrowheads="1"/>
          </p:cNvSpPr>
          <p:nvPr/>
        </p:nvSpPr>
        <p:spPr bwMode="auto">
          <a:xfrm>
            <a:off x="1473986" y="3614694"/>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10.0.20.0</a:t>
            </a:r>
          </a:p>
        </p:txBody>
      </p:sp>
      <p:sp>
        <p:nvSpPr>
          <p:cNvPr id="59" name="TextBox 37">
            <a:extLst>
              <a:ext uri="{FF2B5EF4-FFF2-40B4-BE49-F238E27FC236}">
                <a16:creationId xmlns:a16="http://schemas.microsoft.com/office/drawing/2014/main" id="{96428C09-C86F-C549-A830-73133BC9F5A9}"/>
              </a:ext>
            </a:extLst>
          </p:cNvPr>
          <p:cNvSpPr txBox="1">
            <a:spLocks noChangeArrowheads="1"/>
          </p:cNvSpPr>
          <p:nvPr/>
        </p:nvSpPr>
        <p:spPr bwMode="auto">
          <a:xfrm>
            <a:off x="1473986" y="264984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10.0.10.0</a:t>
            </a:r>
          </a:p>
        </p:txBody>
      </p:sp>
      <p:grpSp>
        <p:nvGrpSpPr>
          <p:cNvPr id="28" name="Group 27">
            <a:extLst>
              <a:ext uri="{FF2B5EF4-FFF2-40B4-BE49-F238E27FC236}">
                <a16:creationId xmlns:a16="http://schemas.microsoft.com/office/drawing/2014/main" id="{28B33703-CAA7-3A48-BC79-E459F317655B}"/>
              </a:ext>
            </a:extLst>
          </p:cNvPr>
          <p:cNvGrpSpPr/>
          <p:nvPr/>
        </p:nvGrpSpPr>
        <p:grpSpPr>
          <a:xfrm>
            <a:off x="3783715" y="3223960"/>
            <a:ext cx="1585168" cy="393192"/>
            <a:chOff x="3767016" y="3224616"/>
            <a:chExt cx="1585168" cy="393192"/>
          </a:xfrm>
        </p:grpSpPr>
        <p:sp>
          <p:nvSpPr>
            <p:cNvPr id="60" name="Rounded Rectangle 59">
              <a:extLst>
                <a:ext uri="{FF2B5EF4-FFF2-40B4-BE49-F238E27FC236}">
                  <a16:creationId xmlns:a16="http://schemas.microsoft.com/office/drawing/2014/main" id="{B9F03D87-651D-2B41-9780-F1E5122BCA6D}"/>
                </a:ext>
              </a:extLst>
            </p:cNvPr>
            <p:cNvSpPr/>
            <p:nvPr/>
          </p:nvSpPr>
          <p:spPr>
            <a:xfrm>
              <a:off x="3767016" y="3287742"/>
              <a:ext cx="158516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VPC Peering</a:t>
              </a:r>
            </a:p>
          </p:txBody>
        </p:sp>
        <p:pic>
          <p:nvPicPr>
            <p:cNvPr id="41" name="Picture 40">
              <a:extLst>
                <a:ext uri="{FF2B5EF4-FFF2-40B4-BE49-F238E27FC236}">
                  <a16:creationId xmlns:a16="http://schemas.microsoft.com/office/drawing/2014/main" id="{45DC85EE-A403-4746-9B63-4E989621B3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3765" y="3224616"/>
              <a:ext cx="375045" cy="393192"/>
            </a:xfrm>
            <a:prstGeom prst="rect">
              <a:avLst/>
            </a:prstGeom>
          </p:spPr>
        </p:pic>
      </p:grpSp>
      <p:sp>
        <p:nvSpPr>
          <p:cNvPr id="64" name="TextBox 37">
            <a:extLst>
              <a:ext uri="{FF2B5EF4-FFF2-40B4-BE49-F238E27FC236}">
                <a16:creationId xmlns:a16="http://schemas.microsoft.com/office/drawing/2014/main" id="{B0FA73EB-7921-F84C-AA3D-A3F8856A2BDE}"/>
              </a:ext>
            </a:extLst>
          </p:cNvPr>
          <p:cNvSpPr txBox="1">
            <a:spLocks noChangeArrowheads="1"/>
          </p:cNvSpPr>
          <p:nvPr/>
        </p:nvSpPr>
        <p:spPr bwMode="auto">
          <a:xfrm>
            <a:off x="6260784" y="3614912"/>
            <a:ext cx="1932197"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192.168.20.0</a:t>
            </a:r>
          </a:p>
        </p:txBody>
      </p:sp>
      <p:sp>
        <p:nvSpPr>
          <p:cNvPr id="65" name="TextBox 37">
            <a:extLst>
              <a:ext uri="{FF2B5EF4-FFF2-40B4-BE49-F238E27FC236}">
                <a16:creationId xmlns:a16="http://schemas.microsoft.com/office/drawing/2014/main" id="{4AF30984-6647-C746-92B3-C52CE62FE5EB}"/>
              </a:ext>
            </a:extLst>
          </p:cNvPr>
          <p:cNvSpPr txBox="1">
            <a:spLocks noChangeArrowheads="1"/>
          </p:cNvSpPr>
          <p:nvPr/>
        </p:nvSpPr>
        <p:spPr bwMode="auto">
          <a:xfrm>
            <a:off x="6260784" y="2650066"/>
            <a:ext cx="2039893"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192.168.10.0</a:t>
            </a:r>
          </a:p>
        </p:txBody>
      </p:sp>
      <p:pic>
        <p:nvPicPr>
          <p:cNvPr id="66" name="Picture 65">
            <a:extLst>
              <a:ext uri="{FF2B5EF4-FFF2-40B4-BE49-F238E27FC236}">
                <a16:creationId xmlns:a16="http://schemas.microsoft.com/office/drawing/2014/main" id="{27BEF19D-3FE9-774D-B8C3-73D97B4B4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952" y="1836485"/>
            <a:ext cx="599170" cy="386488"/>
          </a:xfrm>
          <a:prstGeom prst="rect">
            <a:avLst/>
          </a:prstGeom>
        </p:spPr>
      </p:pic>
      <p:cxnSp>
        <p:nvCxnSpPr>
          <p:cNvPr id="34" name="Elbow Connector 40">
            <a:extLst>
              <a:ext uri="{FF2B5EF4-FFF2-40B4-BE49-F238E27FC236}">
                <a16:creationId xmlns:a16="http://schemas.microsoft.com/office/drawing/2014/main" id="{41E3C31A-13DD-AD4D-AC9A-3DF6F18230DC}"/>
              </a:ext>
            </a:extLst>
          </p:cNvPr>
          <p:cNvCxnSpPr>
            <a:cxnSpLocks/>
            <a:stCxn id="8" idx="3"/>
            <a:endCxn id="60" idx="1"/>
          </p:cNvCxnSpPr>
          <p:nvPr/>
        </p:nvCxnSpPr>
        <p:spPr>
          <a:xfrm flipV="1">
            <a:off x="3317779" y="3409321"/>
            <a:ext cx="465936" cy="452771"/>
          </a:xfrm>
          <a:prstGeom prst="bentConnector3">
            <a:avLst>
              <a:gd name="adj1" fmla="val 43276"/>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9" name="Elbow Connector 40">
            <a:extLst>
              <a:ext uri="{FF2B5EF4-FFF2-40B4-BE49-F238E27FC236}">
                <a16:creationId xmlns:a16="http://schemas.microsoft.com/office/drawing/2014/main" id="{2E058EB3-8E82-B744-8E07-EDD62995F86D}"/>
              </a:ext>
            </a:extLst>
          </p:cNvPr>
          <p:cNvCxnSpPr>
            <a:cxnSpLocks/>
            <a:stCxn id="60" idx="3"/>
            <a:endCxn id="43" idx="1"/>
          </p:cNvCxnSpPr>
          <p:nvPr/>
        </p:nvCxnSpPr>
        <p:spPr>
          <a:xfrm flipV="1">
            <a:off x="5368883" y="2873404"/>
            <a:ext cx="381606" cy="535917"/>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0" name="Elbow Connector 40">
            <a:extLst>
              <a:ext uri="{FF2B5EF4-FFF2-40B4-BE49-F238E27FC236}">
                <a16:creationId xmlns:a16="http://schemas.microsoft.com/office/drawing/2014/main" id="{A8B46C7C-8DC4-FF43-96D8-C6CC48693288}"/>
              </a:ext>
            </a:extLst>
          </p:cNvPr>
          <p:cNvCxnSpPr>
            <a:cxnSpLocks/>
            <a:stCxn id="60" idx="3"/>
            <a:endCxn id="45" idx="1"/>
          </p:cNvCxnSpPr>
          <p:nvPr/>
        </p:nvCxnSpPr>
        <p:spPr>
          <a:xfrm>
            <a:off x="5368883" y="3409321"/>
            <a:ext cx="381606" cy="461802"/>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40" name="Title 1">
            <a:extLst>
              <a:ext uri="{FF2B5EF4-FFF2-40B4-BE49-F238E27FC236}">
                <a16:creationId xmlns:a16="http://schemas.microsoft.com/office/drawing/2014/main" id="{87806363-CFED-A149-9D62-3BA84BC6499E}"/>
              </a:ext>
            </a:extLst>
          </p:cNvPr>
          <p:cNvSpPr>
            <a:spLocks noGrp="1"/>
          </p:cNvSpPr>
          <p:nvPr>
            <p:ph type="title"/>
          </p:nvPr>
        </p:nvSpPr>
        <p:spPr/>
        <p:txBody>
          <a:bodyPr>
            <a:no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connect to another VPC?</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VPC Peering</a:t>
            </a: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76991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Recap</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400" dirty="0"/>
              <a:t>Create </a:t>
            </a:r>
            <a:r>
              <a:rPr lang="en-US" sz="2400" dirty="0">
                <a:solidFill>
                  <a:srgbClr val="FEC46F"/>
                </a:solidFill>
              </a:rPr>
              <a:t>VPC </a:t>
            </a:r>
          </a:p>
          <a:p>
            <a:pPr marL="457200" indent="-457200">
              <a:buFont typeface="+mj-lt"/>
              <a:buAutoNum type="arabicPeriod"/>
            </a:pPr>
            <a:r>
              <a:rPr lang="en-US" sz="2400" dirty="0"/>
              <a:t>Create </a:t>
            </a:r>
            <a:r>
              <a:rPr lang="en-US" sz="2400" dirty="0">
                <a:solidFill>
                  <a:srgbClr val="FEC46F"/>
                </a:solidFill>
              </a:rPr>
              <a:t>Subnets</a:t>
            </a:r>
            <a:r>
              <a:rPr lang="en-US" sz="2400" dirty="0"/>
              <a:t> – Across Multiple AZ’s</a:t>
            </a:r>
          </a:p>
          <a:p>
            <a:pPr marL="457200" indent="-457200">
              <a:buFont typeface="+mj-lt"/>
              <a:buAutoNum type="arabicPeriod"/>
            </a:pPr>
            <a:r>
              <a:rPr lang="en-US" sz="2400" dirty="0"/>
              <a:t>Configure </a:t>
            </a:r>
            <a:r>
              <a:rPr lang="en-US" sz="2400" dirty="0">
                <a:solidFill>
                  <a:srgbClr val="FEC46F"/>
                </a:solidFill>
              </a:rPr>
              <a:t>Route</a:t>
            </a:r>
            <a:r>
              <a:rPr lang="en-US" sz="2400" dirty="0"/>
              <a:t> </a:t>
            </a:r>
            <a:r>
              <a:rPr lang="en-US" sz="2400" dirty="0">
                <a:solidFill>
                  <a:srgbClr val="FEC46F"/>
                </a:solidFill>
              </a:rPr>
              <a:t>Tables </a:t>
            </a:r>
          </a:p>
          <a:p>
            <a:pPr marL="457200" indent="-457200">
              <a:buFont typeface="+mj-lt"/>
              <a:buAutoNum type="arabicPeriod"/>
            </a:pPr>
            <a:r>
              <a:rPr lang="en-US" sz="2400" dirty="0"/>
              <a:t>Create </a:t>
            </a:r>
            <a:r>
              <a:rPr lang="en-US" sz="2400" dirty="0">
                <a:solidFill>
                  <a:srgbClr val="FEC46F"/>
                </a:solidFill>
              </a:rPr>
              <a:t>Gateways</a:t>
            </a:r>
            <a:r>
              <a:rPr lang="en-US" sz="2400" dirty="0"/>
              <a:t> – IGW and VGW (VPN and DX)</a:t>
            </a:r>
          </a:p>
          <a:p>
            <a:pPr marL="457200" indent="-457200">
              <a:buFont typeface="+mj-lt"/>
              <a:buAutoNum type="arabicPeriod"/>
            </a:pPr>
            <a:r>
              <a:rPr lang="en-US" sz="2400" dirty="0"/>
              <a:t>Configure </a:t>
            </a:r>
            <a:r>
              <a:rPr lang="en-US" sz="2400" dirty="0">
                <a:solidFill>
                  <a:srgbClr val="FEC46F"/>
                </a:solidFill>
              </a:rPr>
              <a:t>Security</a:t>
            </a:r>
            <a:r>
              <a:rPr lang="en-US" sz="2400" dirty="0"/>
              <a:t> – Security Groups and NACLs</a:t>
            </a:r>
          </a:p>
          <a:p>
            <a:pPr marL="457200" indent="-457200">
              <a:buFont typeface="+mj-lt"/>
              <a:buAutoNum type="arabicPeriod"/>
            </a:pPr>
            <a:r>
              <a:rPr lang="en-US" sz="2400" dirty="0"/>
              <a:t>Create </a:t>
            </a:r>
            <a:r>
              <a:rPr lang="en-US" sz="2400" dirty="0">
                <a:solidFill>
                  <a:srgbClr val="FEC46F"/>
                </a:solidFill>
              </a:rPr>
              <a:t>VPC</a:t>
            </a:r>
            <a:r>
              <a:rPr lang="en-US" sz="2400" dirty="0"/>
              <a:t> </a:t>
            </a:r>
            <a:r>
              <a:rPr lang="en-US" sz="2400" dirty="0">
                <a:solidFill>
                  <a:srgbClr val="FEC46F"/>
                </a:solidFill>
              </a:rPr>
              <a:t>Endpoints</a:t>
            </a:r>
          </a:p>
          <a:p>
            <a:pPr marL="457200" indent="-457200">
              <a:buFont typeface="+mj-lt"/>
              <a:buAutoNum type="arabicPeriod"/>
            </a:pPr>
            <a:r>
              <a:rPr lang="en-US" sz="2400" dirty="0"/>
              <a:t>Create </a:t>
            </a:r>
            <a:r>
              <a:rPr lang="en-US" sz="2400" dirty="0">
                <a:solidFill>
                  <a:srgbClr val="FEC46F"/>
                </a:solidFill>
              </a:rPr>
              <a:t>NAT</a:t>
            </a:r>
            <a:r>
              <a:rPr lang="en-US" sz="2400" dirty="0"/>
              <a:t> </a:t>
            </a:r>
            <a:r>
              <a:rPr lang="en-US" sz="2400" dirty="0">
                <a:solidFill>
                  <a:srgbClr val="FEC46F"/>
                </a:solidFill>
              </a:rPr>
              <a:t>Gateway</a:t>
            </a:r>
          </a:p>
          <a:p>
            <a:pPr marL="457200" indent="-457200">
              <a:buFont typeface="+mj-lt"/>
              <a:buAutoNum type="arabicPeriod"/>
            </a:pPr>
            <a:r>
              <a:rPr lang="en-US" sz="2400" dirty="0"/>
              <a:t>Configure VPC </a:t>
            </a:r>
            <a:r>
              <a:rPr lang="en-US" sz="2400" dirty="0">
                <a:solidFill>
                  <a:srgbClr val="FEC46F"/>
                </a:solidFill>
              </a:rPr>
              <a:t>Peering</a:t>
            </a:r>
          </a:p>
          <a:p>
            <a:pPr marL="457200" indent="-457200">
              <a:buFont typeface="+mj-lt"/>
              <a:buAutoNum type="arabicPeriod"/>
            </a:pPr>
            <a:r>
              <a:rPr lang="en-US" sz="2400" b="1" dirty="0"/>
              <a:t>Create</a:t>
            </a:r>
            <a:r>
              <a:rPr lang="en-US" sz="2400" dirty="0"/>
              <a:t> </a:t>
            </a:r>
            <a:r>
              <a:rPr lang="en-US" sz="2400" b="1" dirty="0">
                <a:solidFill>
                  <a:srgbClr val="FEC46F"/>
                </a:solidFill>
              </a:rPr>
              <a:t>Instances</a:t>
            </a:r>
          </a:p>
          <a:p>
            <a:pPr marL="457200" indent="-457200">
              <a:buFont typeface="+mj-lt"/>
              <a:buAutoNum type="arabicPeriod"/>
            </a:pPr>
            <a:endParaRPr lang="en-US" sz="2400" dirty="0"/>
          </a:p>
        </p:txBody>
      </p:sp>
    </p:spTree>
    <p:extLst>
      <p:ext uri="{BB962C8B-B14F-4D97-AF65-F5344CB8AC3E}">
        <p14:creationId xmlns:p14="http://schemas.microsoft.com/office/powerpoint/2010/main" val="97930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solidFill>
                <a:latin typeface="Amazon Ember" charset="0"/>
                <a:ea typeface="Amazon Ember" charset="0"/>
                <a:cs typeface="Amazon Ember" charset="0"/>
              </a:rPr>
              <a:t>Overview</a:t>
            </a:r>
          </a:p>
        </p:txBody>
      </p:sp>
      <p:sp>
        <p:nvSpPr>
          <p:cNvPr id="3" name="Content Placeholder 2"/>
          <p:cNvSpPr>
            <a:spLocks noGrp="1"/>
          </p:cNvSpPr>
          <p:nvPr>
            <p:ph idx="1"/>
          </p:nvPr>
        </p:nvSpPr>
        <p:spPr>
          <a:xfrm>
            <a:off x="336789" y="852250"/>
            <a:ext cx="8205304" cy="537854"/>
          </a:xfrm>
        </p:spPr>
        <p:txBody>
          <a:bodyPr>
            <a:normAutofit/>
          </a:bodyPr>
          <a:lstStyle/>
          <a:p>
            <a:r>
              <a:rPr lang="en-US" sz="2400" dirty="0">
                <a:solidFill>
                  <a:schemeClr val="bg2"/>
                </a:solidFill>
                <a:latin typeface="Amazon Ember" charset="0"/>
                <a:ea typeface="Amazon Ember" charset="0"/>
                <a:cs typeface="Amazon Ember" charset="0"/>
              </a:rPr>
              <a:t>AWS networking services including:</a:t>
            </a:r>
          </a:p>
        </p:txBody>
      </p:sp>
      <p:pic>
        <p:nvPicPr>
          <p:cNvPr id="4" name="Picture 3"/>
          <p:cNvPicPr>
            <a:picLocks noChangeAspect="1"/>
          </p:cNvPicPr>
          <p:nvPr/>
        </p:nvPicPr>
        <p:blipFill>
          <a:blip r:embed="rId3"/>
          <a:stretch>
            <a:fillRect/>
          </a:stretch>
        </p:blipFill>
        <p:spPr>
          <a:xfrm>
            <a:off x="1102931" y="4005308"/>
            <a:ext cx="448356" cy="532423"/>
          </a:xfrm>
          <a:prstGeom prst="rect">
            <a:avLst/>
          </a:prstGeom>
        </p:spPr>
      </p:pic>
      <p:pic>
        <p:nvPicPr>
          <p:cNvPr id="5" name="Picture 4"/>
          <p:cNvPicPr>
            <a:picLocks noChangeAspect="1"/>
          </p:cNvPicPr>
          <p:nvPr/>
        </p:nvPicPr>
        <p:blipFill>
          <a:blip r:embed="rId4"/>
          <a:stretch>
            <a:fillRect/>
          </a:stretch>
        </p:blipFill>
        <p:spPr>
          <a:xfrm>
            <a:off x="1112272" y="1541492"/>
            <a:ext cx="429674" cy="513741"/>
          </a:xfrm>
          <a:prstGeom prst="rect">
            <a:avLst/>
          </a:prstGeom>
        </p:spPr>
      </p:pic>
      <p:pic>
        <p:nvPicPr>
          <p:cNvPr id="6" name="Picture 5"/>
          <p:cNvPicPr>
            <a:picLocks noChangeAspect="1"/>
          </p:cNvPicPr>
          <p:nvPr/>
        </p:nvPicPr>
        <p:blipFill>
          <a:blip r:embed="rId5"/>
          <a:stretch>
            <a:fillRect/>
          </a:stretch>
        </p:blipFill>
        <p:spPr>
          <a:xfrm>
            <a:off x="1070239" y="3412090"/>
            <a:ext cx="513741" cy="532423"/>
          </a:xfrm>
          <a:prstGeom prst="rect">
            <a:avLst/>
          </a:prstGeom>
        </p:spPr>
      </p:pic>
      <p:pic>
        <p:nvPicPr>
          <p:cNvPr id="7" name="Picture 6"/>
          <p:cNvPicPr>
            <a:picLocks noChangeAspect="1"/>
          </p:cNvPicPr>
          <p:nvPr/>
        </p:nvPicPr>
        <p:blipFill>
          <a:blip r:embed="rId6"/>
          <a:stretch>
            <a:fillRect/>
          </a:stretch>
        </p:blipFill>
        <p:spPr>
          <a:xfrm>
            <a:off x="1070239" y="2688094"/>
            <a:ext cx="513741" cy="532423"/>
          </a:xfrm>
          <a:prstGeom prst="rect">
            <a:avLst/>
          </a:prstGeom>
        </p:spPr>
      </p:pic>
      <p:sp>
        <p:nvSpPr>
          <p:cNvPr id="8" name="TextBox 7"/>
          <p:cNvSpPr txBox="1"/>
          <p:nvPr/>
        </p:nvSpPr>
        <p:spPr>
          <a:xfrm>
            <a:off x="1847850" y="1613696"/>
            <a:ext cx="5852884"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VPC – Extend your network into a virtual private cloud</a:t>
            </a:r>
          </a:p>
        </p:txBody>
      </p:sp>
      <p:sp>
        <p:nvSpPr>
          <p:cNvPr id="9" name="TextBox 8"/>
          <p:cNvSpPr txBox="1"/>
          <p:nvPr/>
        </p:nvSpPr>
        <p:spPr>
          <a:xfrm>
            <a:off x="1847849" y="2804919"/>
            <a:ext cx="5320687"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Direct Connect – Physical cross connect into AWS</a:t>
            </a:r>
          </a:p>
        </p:txBody>
      </p:sp>
      <p:sp>
        <p:nvSpPr>
          <p:cNvPr id="10" name="TextBox 9"/>
          <p:cNvSpPr txBox="1"/>
          <p:nvPr/>
        </p:nvSpPr>
        <p:spPr>
          <a:xfrm>
            <a:off x="1847849" y="3497431"/>
            <a:ext cx="4083169"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ELB – Managed load balancer service</a:t>
            </a:r>
          </a:p>
        </p:txBody>
      </p:sp>
      <p:sp>
        <p:nvSpPr>
          <p:cNvPr id="11" name="TextBox 10"/>
          <p:cNvSpPr txBox="1"/>
          <p:nvPr/>
        </p:nvSpPr>
        <p:spPr>
          <a:xfrm>
            <a:off x="1847850" y="4086853"/>
            <a:ext cx="3621504"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Route53 – Managed DNS service</a:t>
            </a:r>
          </a:p>
        </p:txBody>
      </p:sp>
      <p:pic>
        <p:nvPicPr>
          <p:cNvPr id="12" name="Picture 11"/>
          <p:cNvPicPr>
            <a:picLocks noChangeAspect="1"/>
          </p:cNvPicPr>
          <p:nvPr/>
        </p:nvPicPr>
        <p:blipFill>
          <a:blip r:embed="rId7"/>
          <a:stretch>
            <a:fillRect/>
          </a:stretch>
        </p:blipFill>
        <p:spPr>
          <a:xfrm>
            <a:off x="1042528" y="2229001"/>
            <a:ext cx="569163" cy="279400"/>
          </a:xfrm>
          <a:prstGeom prst="rect">
            <a:avLst/>
          </a:prstGeom>
        </p:spPr>
      </p:pic>
      <p:sp>
        <p:nvSpPr>
          <p:cNvPr id="13" name="TextBox 12"/>
          <p:cNvSpPr txBox="1"/>
          <p:nvPr/>
        </p:nvSpPr>
        <p:spPr>
          <a:xfrm>
            <a:off x="1857374" y="2184035"/>
            <a:ext cx="1686680"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EIP – Elastic IP</a:t>
            </a:r>
          </a:p>
        </p:txBody>
      </p:sp>
    </p:spTree>
    <p:extLst>
      <p:ext uri="{BB962C8B-B14F-4D97-AF65-F5344CB8AC3E}">
        <p14:creationId xmlns:p14="http://schemas.microsoft.com/office/powerpoint/2010/main" val="52487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rgbClr val="4CB5FF"/>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rgbClr val="4CB5FF"/>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2</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Direct Connect</a:t>
            </a:r>
          </a:p>
        </p:txBody>
      </p:sp>
    </p:spTree>
    <p:extLst>
      <p:ext uri="{BB962C8B-B14F-4D97-AF65-F5344CB8AC3E}">
        <p14:creationId xmlns:p14="http://schemas.microsoft.com/office/powerpoint/2010/main" val="893674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ight Bracket 43">
            <a:extLst>
              <a:ext uri="{FF2B5EF4-FFF2-40B4-BE49-F238E27FC236}">
                <a16:creationId xmlns:a16="http://schemas.microsoft.com/office/drawing/2014/main" id="{D73D8753-ECFB-C449-8A6F-DD7B3C0C0799}"/>
              </a:ext>
            </a:extLst>
          </p:cNvPr>
          <p:cNvSpPr/>
          <p:nvPr/>
        </p:nvSpPr>
        <p:spPr>
          <a:xfrm>
            <a:off x="2404622" y="1844078"/>
            <a:ext cx="146890" cy="1551461"/>
          </a:xfrm>
          <a:prstGeom prst="rightBracket">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connect to my Datacenter to AWS?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Dedicated Connection - AWS Direct Connect</a:t>
            </a:r>
            <a:endPar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18" name="Group 117">
            <a:extLst>
              <a:ext uri="{FF2B5EF4-FFF2-40B4-BE49-F238E27FC236}">
                <a16:creationId xmlns:a16="http://schemas.microsoft.com/office/drawing/2014/main" id="{7AA8D9E6-94EF-1440-AEC7-1EBA3504F8B3}"/>
              </a:ext>
            </a:extLst>
          </p:cNvPr>
          <p:cNvGrpSpPr/>
          <p:nvPr/>
        </p:nvGrpSpPr>
        <p:grpSpPr>
          <a:xfrm>
            <a:off x="4184372" y="3500535"/>
            <a:ext cx="1683795" cy="1463474"/>
            <a:chOff x="336790" y="1314494"/>
            <a:chExt cx="3539109" cy="3645283"/>
          </a:xfrm>
        </p:grpSpPr>
        <p:sp>
          <p:nvSpPr>
            <p:cNvPr id="119" name="Rounded Rectangle 118">
              <a:extLst>
                <a:ext uri="{FF2B5EF4-FFF2-40B4-BE49-F238E27FC236}">
                  <a16:creationId xmlns:a16="http://schemas.microsoft.com/office/drawing/2014/main" id="{76626A0E-2DB9-8642-A33B-FDA7478946BF}"/>
                </a:ext>
              </a:extLst>
            </p:cNvPr>
            <p:cNvSpPr/>
            <p:nvPr/>
          </p:nvSpPr>
          <p:spPr>
            <a:xfrm>
              <a:off x="336790" y="1314494"/>
              <a:ext cx="3539109" cy="3645283"/>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20" name="Rounded Rectangle 119">
              <a:extLst>
                <a:ext uri="{FF2B5EF4-FFF2-40B4-BE49-F238E27FC236}">
                  <a16:creationId xmlns:a16="http://schemas.microsoft.com/office/drawing/2014/main" id="{870FFFF6-29B8-C742-97C8-E183455EA549}"/>
                </a:ext>
              </a:extLst>
            </p:cNvPr>
            <p:cNvSpPr/>
            <p:nvPr/>
          </p:nvSpPr>
          <p:spPr>
            <a:xfrm>
              <a:off x="336790" y="4506132"/>
              <a:ext cx="3539109" cy="453645"/>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 Location </a:t>
              </a:r>
            </a:p>
          </p:txBody>
        </p:sp>
      </p:grpSp>
      <p:sp>
        <p:nvSpPr>
          <p:cNvPr id="62" name="Rounded Rectangle 61">
            <a:extLst>
              <a:ext uri="{FF2B5EF4-FFF2-40B4-BE49-F238E27FC236}">
                <a16:creationId xmlns:a16="http://schemas.microsoft.com/office/drawing/2014/main" id="{964E8A00-2CCC-7940-8DA5-855C41E00316}"/>
              </a:ext>
            </a:extLst>
          </p:cNvPr>
          <p:cNvSpPr/>
          <p:nvPr/>
        </p:nvSpPr>
        <p:spPr>
          <a:xfrm>
            <a:off x="397493" y="3763541"/>
            <a:ext cx="2893003" cy="913977"/>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5" name="Picture 64">
            <a:extLst>
              <a:ext uri="{FF2B5EF4-FFF2-40B4-BE49-F238E27FC236}">
                <a16:creationId xmlns:a16="http://schemas.microsoft.com/office/drawing/2014/main" id="{8606CED7-74E3-8E46-87FE-B67036B9A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62" y="3500535"/>
            <a:ext cx="599170" cy="386488"/>
          </a:xfrm>
          <a:prstGeom prst="rect">
            <a:avLst/>
          </a:prstGeom>
        </p:spPr>
      </p:pic>
      <p:sp>
        <p:nvSpPr>
          <p:cNvPr id="83" name="Rounded Rectangle 82">
            <a:extLst>
              <a:ext uri="{FF2B5EF4-FFF2-40B4-BE49-F238E27FC236}">
                <a16:creationId xmlns:a16="http://schemas.microsoft.com/office/drawing/2014/main" id="{0C74877D-A23A-1B45-80D9-67D191ED1699}"/>
              </a:ext>
            </a:extLst>
          </p:cNvPr>
          <p:cNvSpPr/>
          <p:nvPr/>
        </p:nvSpPr>
        <p:spPr>
          <a:xfrm>
            <a:off x="397494" y="4506253"/>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nvGrpSpPr>
          <p:cNvPr id="16" name="Group 15">
            <a:extLst>
              <a:ext uri="{FF2B5EF4-FFF2-40B4-BE49-F238E27FC236}">
                <a16:creationId xmlns:a16="http://schemas.microsoft.com/office/drawing/2014/main" id="{3AFDBD41-BA48-A244-8C18-97C5D6E33FB8}"/>
              </a:ext>
            </a:extLst>
          </p:cNvPr>
          <p:cNvGrpSpPr/>
          <p:nvPr/>
        </p:nvGrpSpPr>
        <p:grpSpPr>
          <a:xfrm>
            <a:off x="247135" y="1660910"/>
            <a:ext cx="3777653" cy="3298867"/>
            <a:chOff x="336789" y="1660910"/>
            <a:chExt cx="3539110" cy="3298867"/>
          </a:xfrm>
        </p:grpSpPr>
        <p:sp>
          <p:nvSpPr>
            <p:cNvPr id="66" name="Rounded Rectangle 65">
              <a:extLst>
                <a:ext uri="{FF2B5EF4-FFF2-40B4-BE49-F238E27FC236}">
                  <a16:creationId xmlns:a16="http://schemas.microsoft.com/office/drawing/2014/main" id="{6C7EC5FE-B2E8-1943-9AE8-4E504820F998}"/>
                </a:ext>
              </a:extLst>
            </p:cNvPr>
            <p:cNvSpPr/>
            <p:nvPr/>
          </p:nvSpPr>
          <p:spPr>
            <a:xfrm>
              <a:off x="336790" y="1660910"/>
              <a:ext cx="3539109" cy="3298867"/>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84" name="Rounded Rectangle 83">
              <a:extLst>
                <a:ext uri="{FF2B5EF4-FFF2-40B4-BE49-F238E27FC236}">
                  <a16:creationId xmlns:a16="http://schemas.microsoft.com/office/drawing/2014/main" id="{884AD1C9-0F36-2846-A5D4-FD835F260F4C}"/>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grpSp>
      <p:grpSp>
        <p:nvGrpSpPr>
          <p:cNvPr id="19" name="Group 18">
            <a:extLst>
              <a:ext uri="{FF2B5EF4-FFF2-40B4-BE49-F238E27FC236}">
                <a16:creationId xmlns:a16="http://schemas.microsoft.com/office/drawing/2014/main" id="{A03CE5CD-5251-444E-B7BD-7593D80E18B9}"/>
              </a:ext>
            </a:extLst>
          </p:cNvPr>
          <p:cNvGrpSpPr/>
          <p:nvPr/>
        </p:nvGrpSpPr>
        <p:grpSpPr>
          <a:xfrm>
            <a:off x="6716845" y="1660910"/>
            <a:ext cx="2166827" cy="3298867"/>
            <a:chOff x="6567957" y="1660910"/>
            <a:chExt cx="2342108" cy="3298867"/>
          </a:xfrm>
        </p:grpSpPr>
        <p:sp>
          <p:nvSpPr>
            <p:cNvPr id="94" name="Rounded Rectangle 93">
              <a:extLst>
                <a:ext uri="{FF2B5EF4-FFF2-40B4-BE49-F238E27FC236}">
                  <a16:creationId xmlns:a16="http://schemas.microsoft.com/office/drawing/2014/main" id="{249BDAF9-B17E-6247-B136-DF73E05AFCA8}"/>
                </a:ext>
              </a:extLst>
            </p:cNvPr>
            <p:cNvSpPr/>
            <p:nvPr/>
          </p:nvSpPr>
          <p:spPr>
            <a:xfrm>
              <a:off x="6567958" y="1660910"/>
              <a:ext cx="2342107" cy="3298867"/>
            </a:xfrm>
            <a:prstGeom prst="roundRect">
              <a:avLst>
                <a:gd name="adj" fmla="val 2767"/>
              </a:avLst>
            </a:prstGeom>
            <a:solidFill>
              <a:schemeClr val="tx1">
                <a:lumMod val="50000"/>
              </a:schemeClr>
            </a:solidFill>
            <a:ln w="6350">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95" name="Rounded Rectangle 94">
              <a:extLst>
                <a:ext uri="{FF2B5EF4-FFF2-40B4-BE49-F238E27FC236}">
                  <a16:creationId xmlns:a16="http://schemas.microsoft.com/office/drawing/2014/main" id="{57114076-77D0-8F4D-B741-9B815A70D6D7}"/>
                </a:ext>
              </a:extLst>
            </p:cNvPr>
            <p:cNvSpPr/>
            <p:nvPr/>
          </p:nvSpPr>
          <p:spPr>
            <a:xfrm>
              <a:off x="6567957" y="4781884"/>
              <a:ext cx="2342107" cy="177893"/>
            </a:xfrm>
            <a:prstGeom prst="roundRect">
              <a:avLst>
                <a:gd name="adj" fmla="val 0"/>
              </a:avLst>
            </a:prstGeom>
            <a:solidFill>
              <a:schemeClr val="accent6"/>
            </a:solidFill>
            <a:ln>
              <a:solidFill>
                <a:schemeClr val="accent6"/>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Corporate Datacenter</a:t>
              </a:r>
            </a:p>
          </p:txBody>
        </p:sp>
      </p:grpSp>
      <p:grpSp>
        <p:nvGrpSpPr>
          <p:cNvPr id="48" name="Group 47">
            <a:extLst>
              <a:ext uri="{FF2B5EF4-FFF2-40B4-BE49-F238E27FC236}">
                <a16:creationId xmlns:a16="http://schemas.microsoft.com/office/drawing/2014/main" id="{6DB4A393-9143-4043-95F0-33F48765676F}"/>
              </a:ext>
            </a:extLst>
          </p:cNvPr>
          <p:cNvGrpSpPr/>
          <p:nvPr/>
        </p:nvGrpSpPr>
        <p:grpSpPr>
          <a:xfrm>
            <a:off x="4008416" y="3609069"/>
            <a:ext cx="1701288" cy="393192"/>
            <a:chOff x="4117286" y="3843640"/>
            <a:chExt cx="1701288" cy="393192"/>
          </a:xfrm>
        </p:grpSpPr>
        <p:sp>
          <p:nvSpPr>
            <p:cNvPr id="101" name="Rounded Rectangle 100">
              <a:extLst>
                <a:ext uri="{FF2B5EF4-FFF2-40B4-BE49-F238E27FC236}">
                  <a16:creationId xmlns:a16="http://schemas.microsoft.com/office/drawing/2014/main" id="{DC7DE451-B545-164E-9F30-409577B73209}"/>
                </a:ext>
              </a:extLst>
            </p:cNvPr>
            <p:cNvSpPr/>
            <p:nvPr/>
          </p:nvSpPr>
          <p:spPr>
            <a:xfrm>
              <a:off x="4117286" y="3913211"/>
              <a:ext cx="170128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a:t>
              </a:r>
            </a:p>
          </p:txBody>
        </p:sp>
        <p:pic>
          <p:nvPicPr>
            <p:cNvPr id="96" name="Picture 95">
              <a:extLst>
                <a:ext uri="{FF2B5EF4-FFF2-40B4-BE49-F238E27FC236}">
                  <a16:creationId xmlns:a16="http://schemas.microsoft.com/office/drawing/2014/main" id="{6A8A8D13-D49A-1548-B38B-EFD2639691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132" y="3843640"/>
              <a:ext cx="327659" cy="393192"/>
            </a:xfrm>
            <a:prstGeom prst="rect">
              <a:avLst/>
            </a:prstGeom>
          </p:spPr>
        </p:pic>
      </p:grpSp>
      <p:pic>
        <p:nvPicPr>
          <p:cNvPr id="123" name="Picture 122">
            <a:extLst>
              <a:ext uri="{FF2B5EF4-FFF2-40B4-BE49-F238E27FC236}">
                <a16:creationId xmlns:a16="http://schemas.microsoft.com/office/drawing/2014/main" id="{FC0A116C-FB93-1742-AD6E-9A3738978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275" y="1389753"/>
            <a:ext cx="323113" cy="446204"/>
          </a:xfrm>
          <a:prstGeom prst="rect">
            <a:avLst/>
          </a:prstGeom>
        </p:spPr>
      </p:pic>
      <p:grpSp>
        <p:nvGrpSpPr>
          <p:cNvPr id="20" name="Group 19">
            <a:extLst>
              <a:ext uri="{FF2B5EF4-FFF2-40B4-BE49-F238E27FC236}">
                <a16:creationId xmlns:a16="http://schemas.microsoft.com/office/drawing/2014/main" id="{C038BC97-1F3E-C244-AF1E-492748EFBCB3}"/>
              </a:ext>
            </a:extLst>
          </p:cNvPr>
          <p:cNvGrpSpPr/>
          <p:nvPr/>
        </p:nvGrpSpPr>
        <p:grpSpPr>
          <a:xfrm>
            <a:off x="7505495" y="2439351"/>
            <a:ext cx="589525" cy="697992"/>
            <a:chOff x="7293273" y="2453252"/>
            <a:chExt cx="589525" cy="697992"/>
          </a:xfrm>
        </p:grpSpPr>
        <p:pic>
          <p:nvPicPr>
            <p:cNvPr id="126" name="Picture 125">
              <a:extLst>
                <a:ext uri="{FF2B5EF4-FFF2-40B4-BE49-F238E27FC236}">
                  <a16:creationId xmlns:a16="http://schemas.microsoft.com/office/drawing/2014/main" id="{70B775B6-E9EC-0147-A6CB-178B749B75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3273" y="2453252"/>
              <a:ext cx="284725" cy="393192"/>
            </a:xfrm>
            <a:prstGeom prst="rect">
              <a:avLst/>
            </a:prstGeom>
          </p:spPr>
        </p:pic>
        <p:pic>
          <p:nvPicPr>
            <p:cNvPr id="127" name="Picture 126">
              <a:extLst>
                <a:ext uri="{FF2B5EF4-FFF2-40B4-BE49-F238E27FC236}">
                  <a16:creationId xmlns:a16="http://schemas.microsoft.com/office/drawing/2014/main" id="{EFB5BC8C-904A-9243-9E58-A3C8F1206F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5673" y="2605652"/>
              <a:ext cx="284725" cy="393192"/>
            </a:xfrm>
            <a:prstGeom prst="rect">
              <a:avLst/>
            </a:prstGeom>
          </p:spPr>
        </p:pic>
        <p:pic>
          <p:nvPicPr>
            <p:cNvPr id="128" name="Picture 127">
              <a:extLst>
                <a:ext uri="{FF2B5EF4-FFF2-40B4-BE49-F238E27FC236}">
                  <a16:creationId xmlns:a16="http://schemas.microsoft.com/office/drawing/2014/main" id="{CF5F942D-C2AA-FC4A-9261-C80ABB63C6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8073" y="2758052"/>
              <a:ext cx="284725" cy="393192"/>
            </a:xfrm>
            <a:prstGeom prst="rect">
              <a:avLst/>
            </a:prstGeom>
          </p:spPr>
        </p:pic>
      </p:grpSp>
      <p:grpSp>
        <p:nvGrpSpPr>
          <p:cNvPr id="21" name="Group 20">
            <a:extLst>
              <a:ext uri="{FF2B5EF4-FFF2-40B4-BE49-F238E27FC236}">
                <a16:creationId xmlns:a16="http://schemas.microsoft.com/office/drawing/2014/main" id="{148B743B-80A1-E340-BD29-5CC3485C7ADF}"/>
              </a:ext>
            </a:extLst>
          </p:cNvPr>
          <p:cNvGrpSpPr/>
          <p:nvPr/>
        </p:nvGrpSpPr>
        <p:grpSpPr>
          <a:xfrm>
            <a:off x="7461733" y="3458742"/>
            <a:ext cx="603083" cy="697992"/>
            <a:chOff x="7303295" y="3274481"/>
            <a:chExt cx="603083" cy="697992"/>
          </a:xfrm>
        </p:grpSpPr>
        <p:pic>
          <p:nvPicPr>
            <p:cNvPr id="124" name="Picture 123">
              <a:extLst>
                <a:ext uri="{FF2B5EF4-FFF2-40B4-BE49-F238E27FC236}">
                  <a16:creationId xmlns:a16="http://schemas.microsoft.com/office/drawing/2014/main" id="{4D1F07BE-C7F5-9A4A-8817-224D659E8E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3295" y="3274481"/>
              <a:ext cx="298283" cy="393192"/>
            </a:xfrm>
            <a:prstGeom prst="rect">
              <a:avLst/>
            </a:prstGeom>
          </p:spPr>
        </p:pic>
        <p:pic>
          <p:nvPicPr>
            <p:cNvPr id="129" name="Picture 128">
              <a:extLst>
                <a:ext uri="{FF2B5EF4-FFF2-40B4-BE49-F238E27FC236}">
                  <a16:creationId xmlns:a16="http://schemas.microsoft.com/office/drawing/2014/main" id="{08372F11-8509-3D47-B872-55CD1850CD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5695" y="3426881"/>
              <a:ext cx="298283" cy="393192"/>
            </a:xfrm>
            <a:prstGeom prst="rect">
              <a:avLst/>
            </a:prstGeom>
          </p:spPr>
        </p:pic>
        <p:pic>
          <p:nvPicPr>
            <p:cNvPr id="130" name="Picture 129">
              <a:extLst>
                <a:ext uri="{FF2B5EF4-FFF2-40B4-BE49-F238E27FC236}">
                  <a16:creationId xmlns:a16="http://schemas.microsoft.com/office/drawing/2014/main" id="{83989A57-B605-4A43-85EF-6BD355949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8095" y="3579281"/>
              <a:ext cx="298283" cy="393192"/>
            </a:xfrm>
            <a:prstGeom prst="rect">
              <a:avLst/>
            </a:prstGeom>
          </p:spPr>
        </p:pic>
      </p:grpSp>
      <p:sp>
        <p:nvSpPr>
          <p:cNvPr id="131" name="TextBox 37">
            <a:extLst>
              <a:ext uri="{FF2B5EF4-FFF2-40B4-BE49-F238E27FC236}">
                <a16:creationId xmlns:a16="http://schemas.microsoft.com/office/drawing/2014/main" id="{5C68F7DA-11D5-DF41-9481-D2A276911773}"/>
              </a:ext>
            </a:extLst>
          </p:cNvPr>
          <p:cNvSpPr txBox="1">
            <a:spLocks noChangeArrowheads="1"/>
          </p:cNvSpPr>
          <p:nvPr/>
        </p:nvSpPr>
        <p:spPr bwMode="auto">
          <a:xfrm>
            <a:off x="6716845" y="3157737"/>
            <a:ext cx="1941478" cy="276999"/>
          </a:xfrm>
          <a:prstGeom prst="rect">
            <a:avLst/>
          </a:prstGeom>
          <a:noFill/>
          <a:ln w="9525">
            <a:noFill/>
            <a:miter lim="800000"/>
            <a:headEnd/>
            <a:tailEnd/>
          </a:ln>
        </p:spPr>
        <p:txBody>
          <a:bodyPr wrap="square">
            <a:spAutoFit/>
          </a:bodyPr>
          <a:lstStyle/>
          <a:p>
            <a:r>
              <a:rPr lang="en-US" sz="1200" dirty="0">
                <a:latin typeface="Amazon Ember" charset="0"/>
                <a:ea typeface="Amazon Ember" charset="0"/>
                <a:cs typeface="Amazon Ember" charset="0"/>
              </a:rPr>
              <a:t>Private IP: 172.16.0.0/24</a:t>
            </a:r>
          </a:p>
        </p:txBody>
      </p:sp>
      <p:sp>
        <p:nvSpPr>
          <p:cNvPr id="145" name="Rounded Rectangle 144">
            <a:extLst>
              <a:ext uri="{FF2B5EF4-FFF2-40B4-BE49-F238E27FC236}">
                <a16:creationId xmlns:a16="http://schemas.microsoft.com/office/drawing/2014/main" id="{625157BA-6C7B-3B46-B55C-57B70B78B599}"/>
              </a:ext>
            </a:extLst>
          </p:cNvPr>
          <p:cNvSpPr/>
          <p:nvPr/>
        </p:nvSpPr>
        <p:spPr>
          <a:xfrm>
            <a:off x="6352451" y="4261610"/>
            <a:ext cx="2139366"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Customer Gateway</a:t>
            </a:r>
          </a:p>
        </p:txBody>
      </p:sp>
      <p:pic>
        <p:nvPicPr>
          <p:cNvPr id="116" name="Picture 115">
            <a:extLst>
              <a:ext uri="{FF2B5EF4-FFF2-40B4-BE49-F238E27FC236}">
                <a16:creationId xmlns:a16="http://schemas.microsoft.com/office/drawing/2014/main" id="{C4F11AF9-EEEA-114F-ACAF-58250A1681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8407" y="4190862"/>
            <a:ext cx="375045" cy="393192"/>
          </a:xfrm>
          <a:prstGeom prst="rect">
            <a:avLst/>
          </a:prstGeom>
        </p:spPr>
      </p:pic>
      <p:cxnSp>
        <p:nvCxnSpPr>
          <p:cNvPr id="133" name="Elbow Connector 40">
            <a:extLst>
              <a:ext uri="{FF2B5EF4-FFF2-40B4-BE49-F238E27FC236}">
                <a16:creationId xmlns:a16="http://schemas.microsoft.com/office/drawing/2014/main" id="{0E7DDEFC-8814-3B4A-852F-DA49049C2409}"/>
              </a:ext>
            </a:extLst>
          </p:cNvPr>
          <p:cNvCxnSpPr>
            <a:cxnSpLocks/>
            <a:stCxn id="96" idx="2"/>
            <a:endCxn id="145" idx="1"/>
          </p:cNvCxnSpPr>
          <p:nvPr/>
        </p:nvCxnSpPr>
        <p:spPr>
          <a:xfrm rot="16200000" flipH="1">
            <a:off x="5108479" y="3139873"/>
            <a:ext cx="381584" cy="2106359"/>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9F17D13E-F361-3F48-A9DB-2B12A6152CF8}"/>
              </a:ext>
            </a:extLst>
          </p:cNvPr>
          <p:cNvGrpSpPr/>
          <p:nvPr/>
        </p:nvGrpSpPr>
        <p:grpSpPr>
          <a:xfrm>
            <a:off x="5433767" y="4291051"/>
            <a:ext cx="768096" cy="477027"/>
            <a:chOff x="5010382" y="4291051"/>
            <a:chExt cx="768096" cy="477027"/>
          </a:xfrm>
        </p:grpSpPr>
        <p:pic>
          <p:nvPicPr>
            <p:cNvPr id="114" name="Picture 113">
              <a:extLst>
                <a:ext uri="{FF2B5EF4-FFF2-40B4-BE49-F238E27FC236}">
                  <a16:creationId xmlns:a16="http://schemas.microsoft.com/office/drawing/2014/main" id="{5E0C51F1-2193-BA4A-A406-BC6338994E1F}"/>
                </a:ext>
              </a:extLst>
            </p:cNvPr>
            <p:cNvPicPr>
              <a:picLocks noChangeAspect="1"/>
            </p:cNvPicPr>
            <p:nvPr/>
          </p:nvPicPr>
          <p:blipFill>
            <a:blip r:embed="rId9"/>
            <a:stretch>
              <a:fillRect/>
            </a:stretch>
          </p:blipFill>
          <p:spPr>
            <a:xfrm>
              <a:off x="5010382" y="4291051"/>
              <a:ext cx="768096" cy="477027"/>
            </a:xfrm>
            <a:prstGeom prst="rect">
              <a:avLst/>
            </a:prstGeom>
          </p:spPr>
        </p:pic>
        <p:sp>
          <p:nvSpPr>
            <p:cNvPr id="115" name="TextBox 37">
              <a:extLst>
                <a:ext uri="{FF2B5EF4-FFF2-40B4-BE49-F238E27FC236}">
                  <a16:creationId xmlns:a16="http://schemas.microsoft.com/office/drawing/2014/main" id="{73A5D903-0EDE-524D-A4D2-BFC8190E4961}"/>
                </a:ext>
              </a:extLst>
            </p:cNvPr>
            <p:cNvSpPr txBox="1">
              <a:spLocks noChangeArrowheads="1"/>
            </p:cNvSpPr>
            <p:nvPr/>
          </p:nvSpPr>
          <p:spPr bwMode="auto">
            <a:xfrm>
              <a:off x="5061779" y="4458901"/>
              <a:ext cx="665302" cy="307777"/>
            </a:xfrm>
            <a:prstGeom prst="rect">
              <a:avLst/>
            </a:prstGeom>
            <a:noFill/>
            <a:ln w="9525">
              <a:noFill/>
              <a:miter lim="800000"/>
              <a:headEnd/>
              <a:tailEnd/>
            </a:ln>
          </p:spPr>
          <p:txBody>
            <a:bodyPr wrap="square">
              <a:spAutoFit/>
            </a:bodyPr>
            <a:lstStyle/>
            <a:p>
              <a:pPr algn="ctr"/>
              <a:r>
                <a:rPr lang="en-US" sz="1400" b="1" dirty="0">
                  <a:solidFill>
                    <a:schemeClr val="bg1"/>
                  </a:solidFill>
                  <a:latin typeface="Amazon Ember" charset="0"/>
                  <a:ea typeface="Amazon Ember" charset="0"/>
                  <a:cs typeface="Amazon Ember" charset="0"/>
                </a:rPr>
                <a:t>WAN</a:t>
              </a:r>
            </a:p>
          </p:txBody>
        </p:sp>
      </p:grpSp>
      <p:pic>
        <p:nvPicPr>
          <p:cNvPr id="67" name="Picture 66">
            <a:extLst>
              <a:ext uri="{FF2B5EF4-FFF2-40B4-BE49-F238E27FC236}">
                <a16:creationId xmlns:a16="http://schemas.microsoft.com/office/drawing/2014/main" id="{11D9E4D8-A02C-3046-9FE3-47A41250ED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8443" y="1397072"/>
            <a:ext cx="603504" cy="393954"/>
          </a:xfrm>
          <a:prstGeom prst="rect">
            <a:avLst/>
          </a:prstGeom>
        </p:spPr>
      </p:pic>
      <p:grpSp>
        <p:nvGrpSpPr>
          <p:cNvPr id="46" name="Group 45">
            <a:extLst>
              <a:ext uri="{FF2B5EF4-FFF2-40B4-BE49-F238E27FC236}">
                <a16:creationId xmlns:a16="http://schemas.microsoft.com/office/drawing/2014/main" id="{ACB4EA5D-099F-DC40-91FC-F4AC9576765A}"/>
              </a:ext>
            </a:extLst>
          </p:cNvPr>
          <p:cNvGrpSpPr/>
          <p:nvPr/>
        </p:nvGrpSpPr>
        <p:grpSpPr>
          <a:xfrm>
            <a:off x="615764" y="2212335"/>
            <a:ext cx="1704058" cy="393192"/>
            <a:chOff x="615764" y="2310359"/>
            <a:chExt cx="1704058" cy="393192"/>
          </a:xfrm>
        </p:grpSpPr>
        <p:sp>
          <p:nvSpPr>
            <p:cNvPr id="188" name="Rounded Rectangle 187">
              <a:extLst>
                <a:ext uri="{FF2B5EF4-FFF2-40B4-BE49-F238E27FC236}">
                  <a16:creationId xmlns:a16="http://schemas.microsoft.com/office/drawing/2014/main" id="{959E8E0E-1EE4-8B45-905F-652DC400D5C4}"/>
                </a:ext>
              </a:extLst>
            </p:cNvPr>
            <p:cNvSpPr/>
            <p:nvPr/>
          </p:nvSpPr>
          <p:spPr>
            <a:xfrm>
              <a:off x="615764" y="2389321"/>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Amazon S3</a:t>
              </a:r>
            </a:p>
          </p:txBody>
        </p:sp>
        <p:pic>
          <p:nvPicPr>
            <p:cNvPr id="189" name="Picture 188">
              <a:extLst>
                <a:ext uri="{FF2B5EF4-FFF2-40B4-BE49-F238E27FC236}">
                  <a16:creationId xmlns:a16="http://schemas.microsoft.com/office/drawing/2014/main" id="{2DDCFE2D-7CF2-1141-A24E-BB260BE8A46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3224" y="2310359"/>
              <a:ext cx="327660" cy="393192"/>
            </a:xfrm>
            <a:prstGeom prst="rect">
              <a:avLst/>
            </a:prstGeom>
          </p:spPr>
        </p:pic>
      </p:grpSp>
      <p:grpSp>
        <p:nvGrpSpPr>
          <p:cNvPr id="45" name="Group 44">
            <a:extLst>
              <a:ext uri="{FF2B5EF4-FFF2-40B4-BE49-F238E27FC236}">
                <a16:creationId xmlns:a16="http://schemas.microsoft.com/office/drawing/2014/main" id="{EFB8F63E-41A8-D54B-BD57-903B92AF8F41}"/>
              </a:ext>
            </a:extLst>
          </p:cNvPr>
          <p:cNvGrpSpPr/>
          <p:nvPr/>
        </p:nvGrpSpPr>
        <p:grpSpPr>
          <a:xfrm>
            <a:off x="615764" y="2614802"/>
            <a:ext cx="1704058" cy="393192"/>
            <a:chOff x="615764" y="2722589"/>
            <a:chExt cx="1704058" cy="393192"/>
          </a:xfrm>
        </p:grpSpPr>
        <p:sp>
          <p:nvSpPr>
            <p:cNvPr id="190" name="Rounded Rectangle 189">
              <a:extLst>
                <a:ext uri="{FF2B5EF4-FFF2-40B4-BE49-F238E27FC236}">
                  <a16:creationId xmlns:a16="http://schemas.microsoft.com/office/drawing/2014/main" id="{740CADFC-1C72-394E-9881-D1963AC857D3}"/>
                </a:ext>
              </a:extLst>
            </p:cNvPr>
            <p:cNvSpPr/>
            <p:nvPr/>
          </p:nvSpPr>
          <p:spPr>
            <a:xfrm>
              <a:off x="615764" y="2798908"/>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DynamoDB</a:t>
              </a:r>
            </a:p>
          </p:txBody>
        </p:sp>
        <p:pic>
          <p:nvPicPr>
            <p:cNvPr id="191" name="Picture 190">
              <a:extLst>
                <a:ext uri="{FF2B5EF4-FFF2-40B4-BE49-F238E27FC236}">
                  <a16:creationId xmlns:a16="http://schemas.microsoft.com/office/drawing/2014/main" id="{62055EF8-F4D9-E04C-B477-1124E8F5FF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0563" y="2722589"/>
              <a:ext cx="354964" cy="393192"/>
            </a:xfrm>
            <a:prstGeom prst="rect">
              <a:avLst/>
            </a:prstGeom>
          </p:spPr>
        </p:pic>
      </p:grpSp>
      <p:grpSp>
        <p:nvGrpSpPr>
          <p:cNvPr id="47" name="Group 46">
            <a:extLst>
              <a:ext uri="{FF2B5EF4-FFF2-40B4-BE49-F238E27FC236}">
                <a16:creationId xmlns:a16="http://schemas.microsoft.com/office/drawing/2014/main" id="{83E65CF1-85DF-7A46-88AC-20100A50F06E}"/>
              </a:ext>
            </a:extLst>
          </p:cNvPr>
          <p:cNvGrpSpPr/>
          <p:nvPr/>
        </p:nvGrpSpPr>
        <p:grpSpPr>
          <a:xfrm>
            <a:off x="615764" y="1809868"/>
            <a:ext cx="1704058" cy="393192"/>
            <a:chOff x="615764" y="1922233"/>
            <a:chExt cx="1704058" cy="393192"/>
          </a:xfrm>
        </p:grpSpPr>
        <p:sp>
          <p:nvSpPr>
            <p:cNvPr id="192" name="Rounded Rectangle 191">
              <a:extLst>
                <a:ext uri="{FF2B5EF4-FFF2-40B4-BE49-F238E27FC236}">
                  <a16:creationId xmlns:a16="http://schemas.microsoft.com/office/drawing/2014/main" id="{EC506A4E-072D-7744-932F-E7CB2A3C2C0C}"/>
                </a:ext>
              </a:extLst>
            </p:cNvPr>
            <p:cNvSpPr/>
            <p:nvPr/>
          </p:nvSpPr>
          <p:spPr>
            <a:xfrm>
              <a:off x="615764" y="1994649"/>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API Gateway</a:t>
              </a:r>
            </a:p>
          </p:txBody>
        </p:sp>
        <p:pic>
          <p:nvPicPr>
            <p:cNvPr id="193" name="Picture 192">
              <a:extLst>
                <a:ext uri="{FF2B5EF4-FFF2-40B4-BE49-F238E27FC236}">
                  <a16:creationId xmlns:a16="http://schemas.microsoft.com/office/drawing/2014/main" id="{E3C8C038-61B2-1D48-8E48-F745C91F735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3224" y="1922233"/>
              <a:ext cx="327660" cy="393192"/>
            </a:xfrm>
            <a:prstGeom prst="rect">
              <a:avLst/>
            </a:prstGeom>
          </p:spPr>
        </p:pic>
      </p:grpSp>
      <p:sp>
        <p:nvSpPr>
          <p:cNvPr id="194" name="Rounded Rectangle 193">
            <a:extLst>
              <a:ext uri="{FF2B5EF4-FFF2-40B4-BE49-F238E27FC236}">
                <a16:creationId xmlns:a16="http://schemas.microsoft.com/office/drawing/2014/main" id="{B358B6B3-EDF1-D541-97E3-7A9FB8E7B2E2}"/>
              </a:ext>
            </a:extLst>
          </p:cNvPr>
          <p:cNvSpPr/>
          <p:nvPr/>
        </p:nvSpPr>
        <p:spPr>
          <a:xfrm>
            <a:off x="2461118" y="2361059"/>
            <a:ext cx="1029505"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VIF</a:t>
            </a:r>
          </a:p>
        </p:txBody>
      </p:sp>
      <p:cxnSp>
        <p:nvCxnSpPr>
          <p:cNvPr id="200" name="Elbow Connector 40">
            <a:extLst>
              <a:ext uri="{FF2B5EF4-FFF2-40B4-BE49-F238E27FC236}">
                <a16:creationId xmlns:a16="http://schemas.microsoft.com/office/drawing/2014/main" id="{92773555-76D4-4146-8E3F-062C94D8005C}"/>
              </a:ext>
            </a:extLst>
          </p:cNvPr>
          <p:cNvCxnSpPr>
            <a:cxnSpLocks/>
            <a:stCxn id="198" idx="0"/>
            <a:endCxn id="101" idx="1"/>
          </p:cNvCxnSpPr>
          <p:nvPr/>
        </p:nvCxnSpPr>
        <p:spPr>
          <a:xfrm rot="5400000" flipH="1" flipV="1">
            <a:off x="3113237" y="3188689"/>
            <a:ext cx="282993" cy="1507366"/>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1" name="Elbow Connector 40">
            <a:extLst>
              <a:ext uri="{FF2B5EF4-FFF2-40B4-BE49-F238E27FC236}">
                <a16:creationId xmlns:a16="http://schemas.microsoft.com/office/drawing/2014/main" id="{61992954-79B3-9B41-BB94-8913EAE94902}"/>
              </a:ext>
            </a:extLst>
          </p:cNvPr>
          <p:cNvCxnSpPr>
            <a:cxnSpLocks/>
            <a:stCxn id="194" idx="2"/>
            <a:endCxn id="96" idx="0"/>
          </p:cNvCxnSpPr>
          <p:nvPr/>
        </p:nvCxnSpPr>
        <p:spPr>
          <a:xfrm rot="16200000" flipH="1">
            <a:off x="3109211" y="2472188"/>
            <a:ext cx="1003540" cy="1270221"/>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2" name="Rounded Rectangle 201">
            <a:extLst>
              <a:ext uri="{FF2B5EF4-FFF2-40B4-BE49-F238E27FC236}">
                <a16:creationId xmlns:a16="http://schemas.microsoft.com/office/drawing/2014/main" id="{5C2426A3-CE7D-D844-9C9C-D0ECDCD6466F}"/>
              </a:ext>
            </a:extLst>
          </p:cNvPr>
          <p:cNvSpPr/>
          <p:nvPr/>
        </p:nvSpPr>
        <p:spPr>
          <a:xfrm>
            <a:off x="587400" y="3087964"/>
            <a:ext cx="1827662"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Other AWS Services</a:t>
            </a:r>
          </a:p>
        </p:txBody>
      </p:sp>
      <p:grpSp>
        <p:nvGrpSpPr>
          <p:cNvPr id="38" name="Group 37">
            <a:extLst>
              <a:ext uri="{FF2B5EF4-FFF2-40B4-BE49-F238E27FC236}">
                <a16:creationId xmlns:a16="http://schemas.microsoft.com/office/drawing/2014/main" id="{865FCDF4-A49E-8643-BC38-0C89B229AA48}"/>
              </a:ext>
            </a:extLst>
          </p:cNvPr>
          <p:cNvGrpSpPr/>
          <p:nvPr/>
        </p:nvGrpSpPr>
        <p:grpSpPr>
          <a:xfrm>
            <a:off x="1780460" y="4013160"/>
            <a:ext cx="1441180" cy="393192"/>
            <a:chOff x="2749952" y="2442751"/>
            <a:chExt cx="1441180" cy="393192"/>
          </a:xfrm>
        </p:grpSpPr>
        <p:sp>
          <p:nvSpPr>
            <p:cNvPr id="198" name="Rounded Rectangle 197">
              <a:extLst>
                <a:ext uri="{FF2B5EF4-FFF2-40B4-BE49-F238E27FC236}">
                  <a16:creationId xmlns:a16="http://schemas.microsoft.com/office/drawing/2014/main" id="{429D0EA2-2D1C-EB4E-9779-353E4B825D3E}"/>
                </a:ext>
              </a:extLst>
            </p:cNvPr>
            <p:cNvSpPr/>
            <p:nvPr/>
          </p:nvSpPr>
          <p:spPr>
            <a:xfrm>
              <a:off x="2749952" y="2513459"/>
              <a:ext cx="1441180"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Private VIF</a:t>
              </a:r>
            </a:p>
          </p:txBody>
        </p:sp>
        <p:pic>
          <p:nvPicPr>
            <p:cNvPr id="199" name="Picture 198">
              <a:extLst>
                <a:ext uri="{FF2B5EF4-FFF2-40B4-BE49-F238E27FC236}">
                  <a16:creationId xmlns:a16="http://schemas.microsoft.com/office/drawing/2014/main" id="{F486F497-DEDA-E84C-8B9C-1D901C02463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07758" y="2442751"/>
              <a:ext cx="359134" cy="393192"/>
            </a:xfrm>
            <a:prstGeom prst="rect">
              <a:avLst/>
            </a:prstGeom>
          </p:spPr>
        </p:pic>
      </p:grpSp>
    </p:spTree>
    <p:extLst>
      <p:ext uri="{BB962C8B-B14F-4D97-AF65-F5344CB8AC3E}">
        <p14:creationId xmlns:p14="http://schemas.microsoft.com/office/powerpoint/2010/main" val="346571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7C50D4-AE4B-C646-8C6D-83F206690AA1}"/>
              </a:ext>
            </a:extLst>
          </p:cNvPr>
          <p:cNvSpPr>
            <a:spLocks noGrp="1"/>
          </p:cNvSpPr>
          <p:nvPr>
            <p:ph type="title"/>
          </p:nvPr>
        </p:nvSpPr>
        <p:spPr/>
        <p:txBody>
          <a:bodyPr>
            <a:no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connect to my Datacenter to AWS?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Direct Connect, aka DX (1/2)</a:t>
            </a: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Content Placeholder 4">
            <a:extLst>
              <a:ext uri="{FF2B5EF4-FFF2-40B4-BE49-F238E27FC236}">
                <a16:creationId xmlns:a16="http://schemas.microsoft.com/office/drawing/2014/main" id="{919ABD03-3E9B-EE4F-BE62-4B887036CE1E}"/>
              </a:ext>
            </a:extLst>
          </p:cNvPr>
          <p:cNvSpPr>
            <a:spLocks noGrp="1"/>
          </p:cNvSpPr>
          <p:nvPr>
            <p:ph sz="half" idx="1"/>
          </p:nvPr>
        </p:nvSpPr>
        <p:spPr>
          <a:xfrm>
            <a:off x="336789" y="1172527"/>
            <a:ext cx="4038600" cy="3472073"/>
          </a:xfrm>
        </p:spPr>
        <p:txBody>
          <a:bodyPr/>
          <a:lstStyle/>
          <a:p>
            <a:r>
              <a:rPr lang="en-US" dirty="0"/>
              <a:t>1 Gbps or 10 Gbps fiber cross connect</a:t>
            </a:r>
          </a:p>
          <a:p>
            <a:pPr lvl="1"/>
            <a:r>
              <a:rPr lang="en-US" dirty="0"/>
              <a:t>50M - 500M available through APN Partners</a:t>
            </a:r>
          </a:p>
          <a:p>
            <a:pPr lvl="1"/>
            <a:r>
              <a:rPr lang="en-US" dirty="0"/>
              <a:t>Single VIF per connection through APN Partners</a:t>
            </a:r>
          </a:p>
          <a:p>
            <a:r>
              <a:rPr lang="en-US" dirty="0"/>
              <a:t>Consistent Network Performance</a:t>
            </a:r>
          </a:p>
          <a:p>
            <a:r>
              <a:rPr lang="en-US" dirty="0"/>
              <a:t>Lower latency compared to a VPN connection</a:t>
            </a:r>
          </a:p>
        </p:txBody>
      </p:sp>
      <p:pic>
        <p:nvPicPr>
          <p:cNvPr id="3" name="Picture 2">
            <a:extLst>
              <a:ext uri="{FF2B5EF4-FFF2-40B4-BE49-F238E27FC236}">
                <a16:creationId xmlns:a16="http://schemas.microsoft.com/office/drawing/2014/main" id="{EA34EAFE-4710-0E48-88F8-6EF368C64CC7}"/>
              </a:ext>
            </a:extLst>
          </p:cNvPr>
          <p:cNvPicPr>
            <a:picLocks noChangeAspect="1"/>
          </p:cNvPicPr>
          <p:nvPr/>
        </p:nvPicPr>
        <p:blipFill>
          <a:blip r:embed="rId2"/>
          <a:stretch>
            <a:fillRect/>
          </a:stretch>
        </p:blipFill>
        <p:spPr>
          <a:xfrm>
            <a:off x="4375389" y="1805823"/>
            <a:ext cx="4720224" cy="1993291"/>
          </a:xfrm>
          <a:prstGeom prst="rect">
            <a:avLst/>
          </a:prstGeom>
        </p:spPr>
      </p:pic>
    </p:spTree>
    <p:extLst>
      <p:ext uri="{BB962C8B-B14F-4D97-AF65-F5344CB8AC3E}">
        <p14:creationId xmlns:p14="http://schemas.microsoft.com/office/powerpoint/2010/main" val="1466785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7C50D4-AE4B-C646-8C6D-83F206690AA1}"/>
              </a:ext>
            </a:extLst>
          </p:cNvPr>
          <p:cNvSpPr>
            <a:spLocks noGrp="1"/>
          </p:cNvSpPr>
          <p:nvPr>
            <p:ph type="title"/>
          </p:nvPr>
        </p:nvSpPr>
        <p:spPr/>
        <p:txBody>
          <a:bodyPr>
            <a:no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connect to my Datacenter to AWS?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Direct Connect, aka DX (1/2)</a:t>
            </a:r>
            <a:endParaRPr lang="en-US" dirty="0"/>
          </a:p>
        </p:txBody>
      </p:sp>
      <p:sp>
        <p:nvSpPr>
          <p:cNvPr id="5" name="Content Placeholder 4">
            <a:extLst>
              <a:ext uri="{FF2B5EF4-FFF2-40B4-BE49-F238E27FC236}">
                <a16:creationId xmlns:a16="http://schemas.microsoft.com/office/drawing/2014/main" id="{919ABD03-3E9B-EE4F-BE62-4B887036CE1E}"/>
              </a:ext>
            </a:extLst>
          </p:cNvPr>
          <p:cNvSpPr>
            <a:spLocks noGrp="1"/>
          </p:cNvSpPr>
          <p:nvPr>
            <p:ph sz="half" idx="1"/>
          </p:nvPr>
        </p:nvSpPr>
        <p:spPr>
          <a:xfrm>
            <a:off x="336789" y="1343977"/>
            <a:ext cx="4038600" cy="1959293"/>
          </a:xfrm>
        </p:spPr>
        <p:txBody>
          <a:bodyPr/>
          <a:lstStyle/>
          <a:p>
            <a:r>
              <a:rPr lang="en-US" dirty="0"/>
              <a:t>Reduced Bandwidth Charges</a:t>
            </a:r>
          </a:p>
          <a:p>
            <a:r>
              <a:rPr lang="en-US" dirty="0"/>
              <a:t>Public and Private VIF options</a:t>
            </a:r>
          </a:p>
          <a:p>
            <a:pPr lvl="1"/>
            <a:r>
              <a:rPr lang="en-US" dirty="0"/>
              <a:t>Multiple Private VIFs on the 1G or 10G links</a:t>
            </a:r>
          </a:p>
          <a:p>
            <a:r>
              <a:rPr lang="en-US" dirty="0"/>
              <a:t>BGP Supported</a:t>
            </a:r>
          </a:p>
        </p:txBody>
      </p:sp>
      <p:pic>
        <p:nvPicPr>
          <p:cNvPr id="8" name="Picture 7">
            <a:extLst>
              <a:ext uri="{FF2B5EF4-FFF2-40B4-BE49-F238E27FC236}">
                <a16:creationId xmlns:a16="http://schemas.microsoft.com/office/drawing/2014/main" id="{4D5C4151-2974-1F49-B216-DBFBBB70D6A2}"/>
              </a:ext>
            </a:extLst>
          </p:cNvPr>
          <p:cNvPicPr>
            <a:picLocks noChangeAspect="1"/>
          </p:cNvPicPr>
          <p:nvPr/>
        </p:nvPicPr>
        <p:blipFill>
          <a:blip r:embed="rId2"/>
          <a:stretch>
            <a:fillRect/>
          </a:stretch>
        </p:blipFill>
        <p:spPr>
          <a:xfrm>
            <a:off x="4375389" y="1805823"/>
            <a:ext cx="4720224" cy="1993291"/>
          </a:xfrm>
          <a:prstGeom prst="rect">
            <a:avLst/>
          </a:prstGeom>
        </p:spPr>
      </p:pic>
    </p:spTree>
    <p:extLst>
      <p:ext uri="{BB962C8B-B14F-4D97-AF65-F5344CB8AC3E}">
        <p14:creationId xmlns:p14="http://schemas.microsoft.com/office/powerpoint/2010/main" val="711288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ight Bracket 43">
            <a:extLst>
              <a:ext uri="{FF2B5EF4-FFF2-40B4-BE49-F238E27FC236}">
                <a16:creationId xmlns:a16="http://schemas.microsoft.com/office/drawing/2014/main" id="{D73D8753-ECFB-C449-8A6F-DD7B3C0C0799}"/>
              </a:ext>
            </a:extLst>
          </p:cNvPr>
          <p:cNvSpPr/>
          <p:nvPr/>
        </p:nvSpPr>
        <p:spPr>
          <a:xfrm>
            <a:off x="2404622" y="1844078"/>
            <a:ext cx="146890" cy="1551461"/>
          </a:xfrm>
          <a:prstGeom prst="rightBracket">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connect to my Datacenter to AWS?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Dedicated connection + Redundancy</a:t>
            </a:r>
            <a:endPar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18" name="Group 117">
            <a:extLst>
              <a:ext uri="{FF2B5EF4-FFF2-40B4-BE49-F238E27FC236}">
                <a16:creationId xmlns:a16="http://schemas.microsoft.com/office/drawing/2014/main" id="{7AA8D9E6-94EF-1440-AEC7-1EBA3504F8B3}"/>
              </a:ext>
            </a:extLst>
          </p:cNvPr>
          <p:cNvGrpSpPr/>
          <p:nvPr/>
        </p:nvGrpSpPr>
        <p:grpSpPr>
          <a:xfrm>
            <a:off x="4184372" y="3500535"/>
            <a:ext cx="1683795" cy="1463474"/>
            <a:chOff x="336790" y="1314494"/>
            <a:chExt cx="3539109" cy="3645283"/>
          </a:xfrm>
        </p:grpSpPr>
        <p:sp>
          <p:nvSpPr>
            <p:cNvPr id="119" name="Rounded Rectangle 118">
              <a:extLst>
                <a:ext uri="{FF2B5EF4-FFF2-40B4-BE49-F238E27FC236}">
                  <a16:creationId xmlns:a16="http://schemas.microsoft.com/office/drawing/2014/main" id="{76626A0E-2DB9-8642-A33B-FDA7478946BF}"/>
                </a:ext>
              </a:extLst>
            </p:cNvPr>
            <p:cNvSpPr/>
            <p:nvPr/>
          </p:nvSpPr>
          <p:spPr>
            <a:xfrm>
              <a:off x="336790" y="1314494"/>
              <a:ext cx="3539109" cy="3645283"/>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20" name="Rounded Rectangle 119">
              <a:extLst>
                <a:ext uri="{FF2B5EF4-FFF2-40B4-BE49-F238E27FC236}">
                  <a16:creationId xmlns:a16="http://schemas.microsoft.com/office/drawing/2014/main" id="{870FFFF6-29B8-C742-97C8-E183455EA549}"/>
                </a:ext>
              </a:extLst>
            </p:cNvPr>
            <p:cNvSpPr/>
            <p:nvPr/>
          </p:nvSpPr>
          <p:spPr>
            <a:xfrm>
              <a:off x="336790" y="4506132"/>
              <a:ext cx="3539109" cy="453645"/>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 Location </a:t>
              </a:r>
            </a:p>
          </p:txBody>
        </p:sp>
      </p:grpSp>
      <p:sp>
        <p:nvSpPr>
          <p:cNvPr id="62" name="Rounded Rectangle 61">
            <a:extLst>
              <a:ext uri="{FF2B5EF4-FFF2-40B4-BE49-F238E27FC236}">
                <a16:creationId xmlns:a16="http://schemas.microsoft.com/office/drawing/2014/main" id="{964E8A00-2CCC-7940-8DA5-855C41E00316}"/>
              </a:ext>
            </a:extLst>
          </p:cNvPr>
          <p:cNvSpPr/>
          <p:nvPr/>
        </p:nvSpPr>
        <p:spPr>
          <a:xfrm>
            <a:off x="397493" y="3763541"/>
            <a:ext cx="2893003" cy="913977"/>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5" name="Picture 64">
            <a:extLst>
              <a:ext uri="{FF2B5EF4-FFF2-40B4-BE49-F238E27FC236}">
                <a16:creationId xmlns:a16="http://schemas.microsoft.com/office/drawing/2014/main" id="{8606CED7-74E3-8E46-87FE-B67036B9A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62" y="3500535"/>
            <a:ext cx="599170" cy="386488"/>
          </a:xfrm>
          <a:prstGeom prst="rect">
            <a:avLst/>
          </a:prstGeom>
        </p:spPr>
      </p:pic>
      <p:sp>
        <p:nvSpPr>
          <p:cNvPr id="83" name="Rounded Rectangle 82">
            <a:extLst>
              <a:ext uri="{FF2B5EF4-FFF2-40B4-BE49-F238E27FC236}">
                <a16:creationId xmlns:a16="http://schemas.microsoft.com/office/drawing/2014/main" id="{0C74877D-A23A-1B45-80D9-67D191ED1699}"/>
              </a:ext>
            </a:extLst>
          </p:cNvPr>
          <p:cNvSpPr/>
          <p:nvPr/>
        </p:nvSpPr>
        <p:spPr>
          <a:xfrm>
            <a:off x="397494" y="4506253"/>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nvGrpSpPr>
          <p:cNvPr id="16" name="Group 15">
            <a:extLst>
              <a:ext uri="{FF2B5EF4-FFF2-40B4-BE49-F238E27FC236}">
                <a16:creationId xmlns:a16="http://schemas.microsoft.com/office/drawing/2014/main" id="{3AFDBD41-BA48-A244-8C18-97C5D6E33FB8}"/>
              </a:ext>
            </a:extLst>
          </p:cNvPr>
          <p:cNvGrpSpPr/>
          <p:nvPr/>
        </p:nvGrpSpPr>
        <p:grpSpPr>
          <a:xfrm>
            <a:off x="247135" y="1660910"/>
            <a:ext cx="3777653" cy="3298867"/>
            <a:chOff x="336789" y="1660910"/>
            <a:chExt cx="3539110" cy="3298867"/>
          </a:xfrm>
        </p:grpSpPr>
        <p:sp>
          <p:nvSpPr>
            <p:cNvPr id="66" name="Rounded Rectangle 65">
              <a:extLst>
                <a:ext uri="{FF2B5EF4-FFF2-40B4-BE49-F238E27FC236}">
                  <a16:creationId xmlns:a16="http://schemas.microsoft.com/office/drawing/2014/main" id="{6C7EC5FE-B2E8-1943-9AE8-4E504820F998}"/>
                </a:ext>
              </a:extLst>
            </p:cNvPr>
            <p:cNvSpPr/>
            <p:nvPr/>
          </p:nvSpPr>
          <p:spPr>
            <a:xfrm>
              <a:off x="336790" y="1660910"/>
              <a:ext cx="3539109" cy="3298867"/>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84" name="Rounded Rectangle 83">
              <a:extLst>
                <a:ext uri="{FF2B5EF4-FFF2-40B4-BE49-F238E27FC236}">
                  <a16:creationId xmlns:a16="http://schemas.microsoft.com/office/drawing/2014/main" id="{884AD1C9-0F36-2846-A5D4-FD835F260F4C}"/>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grpSp>
      <p:grpSp>
        <p:nvGrpSpPr>
          <p:cNvPr id="19" name="Group 18">
            <a:extLst>
              <a:ext uri="{FF2B5EF4-FFF2-40B4-BE49-F238E27FC236}">
                <a16:creationId xmlns:a16="http://schemas.microsoft.com/office/drawing/2014/main" id="{A03CE5CD-5251-444E-B7BD-7593D80E18B9}"/>
              </a:ext>
            </a:extLst>
          </p:cNvPr>
          <p:cNvGrpSpPr/>
          <p:nvPr/>
        </p:nvGrpSpPr>
        <p:grpSpPr>
          <a:xfrm>
            <a:off x="6716845" y="1660910"/>
            <a:ext cx="2166827" cy="3298867"/>
            <a:chOff x="6567957" y="1660910"/>
            <a:chExt cx="2342108" cy="3298867"/>
          </a:xfrm>
        </p:grpSpPr>
        <p:sp>
          <p:nvSpPr>
            <p:cNvPr id="94" name="Rounded Rectangle 93">
              <a:extLst>
                <a:ext uri="{FF2B5EF4-FFF2-40B4-BE49-F238E27FC236}">
                  <a16:creationId xmlns:a16="http://schemas.microsoft.com/office/drawing/2014/main" id="{249BDAF9-B17E-6247-B136-DF73E05AFCA8}"/>
                </a:ext>
              </a:extLst>
            </p:cNvPr>
            <p:cNvSpPr/>
            <p:nvPr/>
          </p:nvSpPr>
          <p:spPr>
            <a:xfrm>
              <a:off x="6567958" y="1660910"/>
              <a:ext cx="2342107" cy="3298867"/>
            </a:xfrm>
            <a:prstGeom prst="roundRect">
              <a:avLst>
                <a:gd name="adj" fmla="val 2767"/>
              </a:avLst>
            </a:prstGeom>
            <a:solidFill>
              <a:schemeClr val="tx1">
                <a:lumMod val="50000"/>
              </a:schemeClr>
            </a:solidFill>
            <a:ln w="6350">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95" name="Rounded Rectangle 94">
              <a:extLst>
                <a:ext uri="{FF2B5EF4-FFF2-40B4-BE49-F238E27FC236}">
                  <a16:creationId xmlns:a16="http://schemas.microsoft.com/office/drawing/2014/main" id="{57114076-77D0-8F4D-B741-9B815A70D6D7}"/>
                </a:ext>
              </a:extLst>
            </p:cNvPr>
            <p:cNvSpPr/>
            <p:nvPr/>
          </p:nvSpPr>
          <p:spPr>
            <a:xfrm>
              <a:off x="6567957" y="4781884"/>
              <a:ext cx="2342107" cy="177893"/>
            </a:xfrm>
            <a:prstGeom prst="roundRect">
              <a:avLst>
                <a:gd name="adj" fmla="val 0"/>
              </a:avLst>
            </a:prstGeom>
            <a:solidFill>
              <a:schemeClr val="accent6"/>
            </a:solidFill>
            <a:ln>
              <a:solidFill>
                <a:schemeClr val="accent6"/>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Corporate Datacenter</a:t>
              </a:r>
            </a:p>
          </p:txBody>
        </p:sp>
      </p:grpSp>
      <p:pic>
        <p:nvPicPr>
          <p:cNvPr id="123" name="Picture 122">
            <a:extLst>
              <a:ext uri="{FF2B5EF4-FFF2-40B4-BE49-F238E27FC236}">
                <a16:creationId xmlns:a16="http://schemas.microsoft.com/office/drawing/2014/main" id="{FC0A116C-FB93-1742-AD6E-9A3738978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275" y="1389753"/>
            <a:ext cx="323113" cy="446204"/>
          </a:xfrm>
          <a:prstGeom prst="rect">
            <a:avLst/>
          </a:prstGeom>
        </p:spPr>
      </p:pic>
      <p:grpSp>
        <p:nvGrpSpPr>
          <p:cNvPr id="20" name="Group 19">
            <a:extLst>
              <a:ext uri="{FF2B5EF4-FFF2-40B4-BE49-F238E27FC236}">
                <a16:creationId xmlns:a16="http://schemas.microsoft.com/office/drawing/2014/main" id="{C038BC97-1F3E-C244-AF1E-492748EFBCB3}"/>
              </a:ext>
            </a:extLst>
          </p:cNvPr>
          <p:cNvGrpSpPr/>
          <p:nvPr/>
        </p:nvGrpSpPr>
        <p:grpSpPr>
          <a:xfrm>
            <a:off x="7505495" y="2439351"/>
            <a:ext cx="589525" cy="697992"/>
            <a:chOff x="7293273" y="2453252"/>
            <a:chExt cx="589525" cy="697992"/>
          </a:xfrm>
        </p:grpSpPr>
        <p:pic>
          <p:nvPicPr>
            <p:cNvPr id="126" name="Picture 125">
              <a:extLst>
                <a:ext uri="{FF2B5EF4-FFF2-40B4-BE49-F238E27FC236}">
                  <a16:creationId xmlns:a16="http://schemas.microsoft.com/office/drawing/2014/main" id="{70B775B6-E9EC-0147-A6CB-178B749B75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3273" y="2453252"/>
              <a:ext cx="284725" cy="393192"/>
            </a:xfrm>
            <a:prstGeom prst="rect">
              <a:avLst/>
            </a:prstGeom>
          </p:spPr>
        </p:pic>
        <p:pic>
          <p:nvPicPr>
            <p:cNvPr id="127" name="Picture 126">
              <a:extLst>
                <a:ext uri="{FF2B5EF4-FFF2-40B4-BE49-F238E27FC236}">
                  <a16:creationId xmlns:a16="http://schemas.microsoft.com/office/drawing/2014/main" id="{EFB5BC8C-904A-9243-9E58-A3C8F1206F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5673" y="2605652"/>
              <a:ext cx="284725" cy="393192"/>
            </a:xfrm>
            <a:prstGeom prst="rect">
              <a:avLst/>
            </a:prstGeom>
          </p:spPr>
        </p:pic>
        <p:pic>
          <p:nvPicPr>
            <p:cNvPr id="128" name="Picture 127">
              <a:extLst>
                <a:ext uri="{FF2B5EF4-FFF2-40B4-BE49-F238E27FC236}">
                  <a16:creationId xmlns:a16="http://schemas.microsoft.com/office/drawing/2014/main" id="{CF5F942D-C2AA-FC4A-9261-C80ABB63C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073" y="2758052"/>
              <a:ext cx="284725" cy="393192"/>
            </a:xfrm>
            <a:prstGeom prst="rect">
              <a:avLst/>
            </a:prstGeom>
          </p:spPr>
        </p:pic>
      </p:grpSp>
      <p:grpSp>
        <p:nvGrpSpPr>
          <p:cNvPr id="21" name="Group 20">
            <a:extLst>
              <a:ext uri="{FF2B5EF4-FFF2-40B4-BE49-F238E27FC236}">
                <a16:creationId xmlns:a16="http://schemas.microsoft.com/office/drawing/2014/main" id="{148B743B-80A1-E340-BD29-5CC3485C7ADF}"/>
              </a:ext>
            </a:extLst>
          </p:cNvPr>
          <p:cNvGrpSpPr/>
          <p:nvPr/>
        </p:nvGrpSpPr>
        <p:grpSpPr>
          <a:xfrm>
            <a:off x="7461733" y="3458742"/>
            <a:ext cx="603083" cy="697992"/>
            <a:chOff x="7303295" y="3274481"/>
            <a:chExt cx="603083" cy="697992"/>
          </a:xfrm>
        </p:grpSpPr>
        <p:pic>
          <p:nvPicPr>
            <p:cNvPr id="124" name="Picture 123">
              <a:extLst>
                <a:ext uri="{FF2B5EF4-FFF2-40B4-BE49-F238E27FC236}">
                  <a16:creationId xmlns:a16="http://schemas.microsoft.com/office/drawing/2014/main" id="{4D1F07BE-C7F5-9A4A-8817-224D659E8E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3295" y="3274481"/>
              <a:ext cx="298283" cy="393192"/>
            </a:xfrm>
            <a:prstGeom prst="rect">
              <a:avLst/>
            </a:prstGeom>
          </p:spPr>
        </p:pic>
        <p:pic>
          <p:nvPicPr>
            <p:cNvPr id="129" name="Picture 128">
              <a:extLst>
                <a:ext uri="{FF2B5EF4-FFF2-40B4-BE49-F238E27FC236}">
                  <a16:creationId xmlns:a16="http://schemas.microsoft.com/office/drawing/2014/main" id="{08372F11-8509-3D47-B872-55CD1850CD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5695" y="3426881"/>
              <a:ext cx="298283" cy="393192"/>
            </a:xfrm>
            <a:prstGeom prst="rect">
              <a:avLst/>
            </a:prstGeom>
          </p:spPr>
        </p:pic>
        <p:pic>
          <p:nvPicPr>
            <p:cNvPr id="130" name="Picture 129">
              <a:extLst>
                <a:ext uri="{FF2B5EF4-FFF2-40B4-BE49-F238E27FC236}">
                  <a16:creationId xmlns:a16="http://schemas.microsoft.com/office/drawing/2014/main" id="{83989A57-B605-4A43-85EF-6BD3559493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8095" y="3579281"/>
              <a:ext cx="298283" cy="393192"/>
            </a:xfrm>
            <a:prstGeom prst="rect">
              <a:avLst/>
            </a:prstGeom>
          </p:spPr>
        </p:pic>
      </p:grpSp>
      <p:grpSp>
        <p:nvGrpSpPr>
          <p:cNvPr id="5" name="Group 4">
            <a:extLst>
              <a:ext uri="{FF2B5EF4-FFF2-40B4-BE49-F238E27FC236}">
                <a16:creationId xmlns:a16="http://schemas.microsoft.com/office/drawing/2014/main" id="{E922BE59-DE22-0444-8974-4388874BA2CD}"/>
              </a:ext>
            </a:extLst>
          </p:cNvPr>
          <p:cNvGrpSpPr/>
          <p:nvPr/>
        </p:nvGrpSpPr>
        <p:grpSpPr>
          <a:xfrm>
            <a:off x="6408905" y="4190862"/>
            <a:ext cx="2082912" cy="393192"/>
            <a:chOff x="6408905" y="4190862"/>
            <a:chExt cx="2082912" cy="393192"/>
          </a:xfrm>
        </p:grpSpPr>
        <p:sp>
          <p:nvSpPr>
            <p:cNvPr id="145" name="Rounded Rectangle 144">
              <a:extLst>
                <a:ext uri="{FF2B5EF4-FFF2-40B4-BE49-F238E27FC236}">
                  <a16:creationId xmlns:a16="http://schemas.microsoft.com/office/drawing/2014/main" id="{625157BA-6C7B-3B46-B55C-57B70B78B599}"/>
                </a:ext>
              </a:extLst>
            </p:cNvPr>
            <p:cNvSpPr/>
            <p:nvPr/>
          </p:nvSpPr>
          <p:spPr>
            <a:xfrm>
              <a:off x="6408905" y="4261610"/>
              <a:ext cx="2082912"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Customer Gateway</a:t>
              </a:r>
            </a:p>
          </p:txBody>
        </p:sp>
        <p:pic>
          <p:nvPicPr>
            <p:cNvPr id="116" name="Picture 115">
              <a:extLst>
                <a:ext uri="{FF2B5EF4-FFF2-40B4-BE49-F238E27FC236}">
                  <a16:creationId xmlns:a16="http://schemas.microsoft.com/office/drawing/2014/main" id="{C4F11AF9-EEEA-114F-ACAF-58250A1681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8407" y="4190862"/>
              <a:ext cx="375045" cy="393192"/>
            </a:xfrm>
            <a:prstGeom prst="rect">
              <a:avLst/>
            </a:prstGeom>
          </p:spPr>
        </p:pic>
      </p:grpSp>
      <p:cxnSp>
        <p:nvCxnSpPr>
          <p:cNvPr id="133" name="Elbow Connector 40">
            <a:extLst>
              <a:ext uri="{FF2B5EF4-FFF2-40B4-BE49-F238E27FC236}">
                <a16:creationId xmlns:a16="http://schemas.microsoft.com/office/drawing/2014/main" id="{0E7DDEFC-8814-3B4A-852F-DA49049C2409}"/>
              </a:ext>
            </a:extLst>
          </p:cNvPr>
          <p:cNvCxnSpPr>
            <a:cxnSpLocks/>
            <a:stCxn id="92" idx="2"/>
          </p:cNvCxnSpPr>
          <p:nvPr/>
        </p:nvCxnSpPr>
        <p:spPr>
          <a:xfrm rot="16200000" flipH="1">
            <a:off x="5030172" y="3098827"/>
            <a:ext cx="456779" cy="2297622"/>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67" name="Picture 66">
            <a:extLst>
              <a:ext uri="{FF2B5EF4-FFF2-40B4-BE49-F238E27FC236}">
                <a16:creationId xmlns:a16="http://schemas.microsoft.com/office/drawing/2014/main" id="{11D9E4D8-A02C-3046-9FE3-47A41250ED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443" y="1397072"/>
            <a:ext cx="603504" cy="393954"/>
          </a:xfrm>
          <a:prstGeom prst="rect">
            <a:avLst/>
          </a:prstGeom>
        </p:spPr>
      </p:pic>
      <p:grpSp>
        <p:nvGrpSpPr>
          <p:cNvPr id="46" name="Group 45">
            <a:extLst>
              <a:ext uri="{FF2B5EF4-FFF2-40B4-BE49-F238E27FC236}">
                <a16:creationId xmlns:a16="http://schemas.microsoft.com/office/drawing/2014/main" id="{ACB4EA5D-099F-DC40-91FC-F4AC9576765A}"/>
              </a:ext>
            </a:extLst>
          </p:cNvPr>
          <p:cNvGrpSpPr/>
          <p:nvPr/>
        </p:nvGrpSpPr>
        <p:grpSpPr>
          <a:xfrm>
            <a:off x="615764" y="2212335"/>
            <a:ext cx="1701288" cy="393192"/>
            <a:chOff x="615764" y="2310359"/>
            <a:chExt cx="1701288" cy="393192"/>
          </a:xfrm>
        </p:grpSpPr>
        <p:sp>
          <p:nvSpPr>
            <p:cNvPr id="188" name="Rounded Rectangle 187">
              <a:extLst>
                <a:ext uri="{FF2B5EF4-FFF2-40B4-BE49-F238E27FC236}">
                  <a16:creationId xmlns:a16="http://schemas.microsoft.com/office/drawing/2014/main" id="{959E8E0E-1EE4-8B45-905F-652DC400D5C4}"/>
                </a:ext>
              </a:extLst>
            </p:cNvPr>
            <p:cNvSpPr/>
            <p:nvPr/>
          </p:nvSpPr>
          <p:spPr>
            <a:xfrm>
              <a:off x="615764" y="2389321"/>
              <a:ext cx="170128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Amazon S3</a:t>
              </a:r>
            </a:p>
          </p:txBody>
        </p:sp>
        <p:pic>
          <p:nvPicPr>
            <p:cNvPr id="189" name="Picture 188">
              <a:extLst>
                <a:ext uri="{FF2B5EF4-FFF2-40B4-BE49-F238E27FC236}">
                  <a16:creationId xmlns:a16="http://schemas.microsoft.com/office/drawing/2014/main" id="{2DDCFE2D-7CF2-1141-A24E-BB260BE8A4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3224" y="2310359"/>
              <a:ext cx="327660" cy="393192"/>
            </a:xfrm>
            <a:prstGeom prst="rect">
              <a:avLst/>
            </a:prstGeom>
          </p:spPr>
        </p:pic>
      </p:grpSp>
      <p:grpSp>
        <p:nvGrpSpPr>
          <p:cNvPr id="45" name="Group 44">
            <a:extLst>
              <a:ext uri="{FF2B5EF4-FFF2-40B4-BE49-F238E27FC236}">
                <a16:creationId xmlns:a16="http://schemas.microsoft.com/office/drawing/2014/main" id="{EFB8F63E-41A8-D54B-BD57-903B92AF8F41}"/>
              </a:ext>
            </a:extLst>
          </p:cNvPr>
          <p:cNvGrpSpPr/>
          <p:nvPr/>
        </p:nvGrpSpPr>
        <p:grpSpPr>
          <a:xfrm>
            <a:off x="615764" y="2614802"/>
            <a:ext cx="1704058" cy="393192"/>
            <a:chOff x="615764" y="2722589"/>
            <a:chExt cx="1704058" cy="393192"/>
          </a:xfrm>
        </p:grpSpPr>
        <p:sp>
          <p:nvSpPr>
            <p:cNvPr id="190" name="Rounded Rectangle 189">
              <a:extLst>
                <a:ext uri="{FF2B5EF4-FFF2-40B4-BE49-F238E27FC236}">
                  <a16:creationId xmlns:a16="http://schemas.microsoft.com/office/drawing/2014/main" id="{740CADFC-1C72-394E-9881-D1963AC857D3}"/>
                </a:ext>
              </a:extLst>
            </p:cNvPr>
            <p:cNvSpPr/>
            <p:nvPr/>
          </p:nvSpPr>
          <p:spPr>
            <a:xfrm>
              <a:off x="615764" y="2798908"/>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DynamoDB</a:t>
              </a:r>
            </a:p>
          </p:txBody>
        </p:sp>
        <p:pic>
          <p:nvPicPr>
            <p:cNvPr id="191" name="Picture 190">
              <a:extLst>
                <a:ext uri="{FF2B5EF4-FFF2-40B4-BE49-F238E27FC236}">
                  <a16:creationId xmlns:a16="http://schemas.microsoft.com/office/drawing/2014/main" id="{62055EF8-F4D9-E04C-B477-1124E8F5FF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563" y="2722589"/>
              <a:ext cx="354964" cy="393192"/>
            </a:xfrm>
            <a:prstGeom prst="rect">
              <a:avLst/>
            </a:prstGeom>
          </p:spPr>
        </p:pic>
      </p:grpSp>
      <p:grpSp>
        <p:nvGrpSpPr>
          <p:cNvPr id="47" name="Group 46">
            <a:extLst>
              <a:ext uri="{FF2B5EF4-FFF2-40B4-BE49-F238E27FC236}">
                <a16:creationId xmlns:a16="http://schemas.microsoft.com/office/drawing/2014/main" id="{83E65CF1-85DF-7A46-88AC-20100A50F06E}"/>
              </a:ext>
            </a:extLst>
          </p:cNvPr>
          <p:cNvGrpSpPr/>
          <p:nvPr/>
        </p:nvGrpSpPr>
        <p:grpSpPr>
          <a:xfrm>
            <a:off x="615764" y="1809868"/>
            <a:ext cx="1704058" cy="393192"/>
            <a:chOff x="615764" y="1922233"/>
            <a:chExt cx="1704058" cy="393192"/>
          </a:xfrm>
        </p:grpSpPr>
        <p:sp>
          <p:nvSpPr>
            <p:cNvPr id="192" name="Rounded Rectangle 191">
              <a:extLst>
                <a:ext uri="{FF2B5EF4-FFF2-40B4-BE49-F238E27FC236}">
                  <a16:creationId xmlns:a16="http://schemas.microsoft.com/office/drawing/2014/main" id="{EC506A4E-072D-7744-932F-E7CB2A3C2C0C}"/>
                </a:ext>
              </a:extLst>
            </p:cNvPr>
            <p:cNvSpPr/>
            <p:nvPr/>
          </p:nvSpPr>
          <p:spPr>
            <a:xfrm>
              <a:off x="615764" y="1994649"/>
              <a:ext cx="1704058"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API Gateway</a:t>
              </a:r>
            </a:p>
          </p:txBody>
        </p:sp>
        <p:pic>
          <p:nvPicPr>
            <p:cNvPr id="193" name="Picture 192">
              <a:extLst>
                <a:ext uri="{FF2B5EF4-FFF2-40B4-BE49-F238E27FC236}">
                  <a16:creationId xmlns:a16="http://schemas.microsoft.com/office/drawing/2014/main" id="{E3C8C038-61B2-1D48-8E48-F745C91F735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3224" y="1922233"/>
              <a:ext cx="327660" cy="393192"/>
            </a:xfrm>
            <a:prstGeom prst="rect">
              <a:avLst/>
            </a:prstGeom>
          </p:spPr>
        </p:pic>
      </p:grpSp>
      <p:sp>
        <p:nvSpPr>
          <p:cNvPr id="194" name="Rounded Rectangle 193">
            <a:extLst>
              <a:ext uri="{FF2B5EF4-FFF2-40B4-BE49-F238E27FC236}">
                <a16:creationId xmlns:a16="http://schemas.microsoft.com/office/drawing/2014/main" id="{B358B6B3-EDF1-D541-97E3-7A9FB8E7B2E2}"/>
              </a:ext>
            </a:extLst>
          </p:cNvPr>
          <p:cNvSpPr/>
          <p:nvPr/>
        </p:nvSpPr>
        <p:spPr>
          <a:xfrm>
            <a:off x="2461118" y="2361059"/>
            <a:ext cx="1029505"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VIF</a:t>
            </a:r>
          </a:p>
        </p:txBody>
      </p:sp>
      <p:sp>
        <p:nvSpPr>
          <p:cNvPr id="202" name="Rounded Rectangle 201">
            <a:extLst>
              <a:ext uri="{FF2B5EF4-FFF2-40B4-BE49-F238E27FC236}">
                <a16:creationId xmlns:a16="http://schemas.microsoft.com/office/drawing/2014/main" id="{5C2426A3-CE7D-D844-9C9C-D0ECDCD6466F}"/>
              </a:ext>
            </a:extLst>
          </p:cNvPr>
          <p:cNvSpPr/>
          <p:nvPr/>
        </p:nvSpPr>
        <p:spPr>
          <a:xfrm>
            <a:off x="587400" y="3087964"/>
            <a:ext cx="1827662"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Other AWS Services</a:t>
            </a:r>
          </a:p>
        </p:txBody>
      </p:sp>
      <p:grpSp>
        <p:nvGrpSpPr>
          <p:cNvPr id="56" name="Group 55">
            <a:extLst>
              <a:ext uri="{FF2B5EF4-FFF2-40B4-BE49-F238E27FC236}">
                <a16:creationId xmlns:a16="http://schemas.microsoft.com/office/drawing/2014/main" id="{91706BCA-4CD1-B446-A574-4BC58A59771F}"/>
              </a:ext>
            </a:extLst>
          </p:cNvPr>
          <p:cNvGrpSpPr/>
          <p:nvPr/>
        </p:nvGrpSpPr>
        <p:grpSpPr>
          <a:xfrm>
            <a:off x="4184372" y="1654688"/>
            <a:ext cx="1683795" cy="1463474"/>
            <a:chOff x="336790" y="1314494"/>
            <a:chExt cx="3539109" cy="3645283"/>
          </a:xfrm>
        </p:grpSpPr>
        <p:sp>
          <p:nvSpPr>
            <p:cNvPr id="57" name="Rounded Rectangle 56">
              <a:extLst>
                <a:ext uri="{FF2B5EF4-FFF2-40B4-BE49-F238E27FC236}">
                  <a16:creationId xmlns:a16="http://schemas.microsoft.com/office/drawing/2014/main" id="{6C6FA506-7097-B349-8CF2-3C3DBF093B33}"/>
                </a:ext>
              </a:extLst>
            </p:cNvPr>
            <p:cNvSpPr/>
            <p:nvPr/>
          </p:nvSpPr>
          <p:spPr>
            <a:xfrm>
              <a:off x="336790" y="1314494"/>
              <a:ext cx="3539109" cy="3645283"/>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8" name="Rounded Rectangle 57">
              <a:extLst>
                <a:ext uri="{FF2B5EF4-FFF2-40B4-BE49-F238E27FC236}">
                  <a16:creationId xmlns:a16="http://schemas.microsoft.com/office/drawing/2014/main" id="{043B4D06-E89C-7F44-ABF4-C189F825FA3C}"/>
                </a:ext>
              </a:extLst>
            </p:cNvPr>
            <p:cNvSpPr/>
            <p:nvPr/>
          </p:nvSpPr>
          <p:spPr>
            <a:xfrm>
              <a:off x="336790" y="4506132"/>
              <a:ext cx="3539109" cy="453645"/>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 Location </a:t>
              </a:r>
            </a:p>
          </p:txBody>
        </p:sp>
      </p:grpSp>
      <p:sp>
        <p:nvSpPr>
          <p:cNvPr id="60" name="Rounded Rectangle 59">
            <a:extLst>
              <a:ext uri="{FF2B5EF4-FFF2-40B4-BE49-F238E27FC236}">
                <a16:creationId xmlns:a16="http://schemas.microsoft.com/office/drawing/2014/main" id="{50A7065D-B097-864E-B972-F9C6924AA654}"/>
              </a:ext>
            </a:extLst>
          </p:cNvPr>
          <p:cNvSpPr/>
          <p:nvPr/>
        </p:nvSpPr>
        <p:spPr>
          <a:xfrm>
            <a:off x="3859999" y="2575630"/>
            <a:ext cx="207085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a:t>
            </a:r>
          </a:p>
        </p:txBody>
      </p:sp>
      <p:pic>
        <p:nvPicPr>
          <p:cNvPr id="61" name="Picture 60">
            <a:extLst>
              <a:ext uri="{FF2B5EF4-FFF2-40B4-BE49-F238E27FC236}">
                <a16:creationId xmlns:a16="http://schemas.microsoft.com/office/drawing/2014/main" id="{6AD30EBA-A6DB-7648-B0B1-6B44452B26A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03411" y="2506059"/>
            <a:ext cx="327659" cy="393192"/>
          </a:xfrm>
          <a:prstGeom prst="rect">
            <a:avLst/>
          </a:prstGeom>
        </p:spPr>
      </p:pic>
      <p:pic>
        <p:nvPicPr>
          <p:cNvPr id="88" name="Picture 87">
            <a:extLst>
              <a:ext uri="{FF2B5EF4-FFF2-40B4-BE49-F238E27FC236}">
                <a16:creationId xmlns:a16="http://schemas.microsoft.com/office/drawing/2014/main" id="{DF9B2842-8062-3A42-8106-97A5CE0AFA8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8528" y="2511496"/>
            <a:ext cx="327659" cy="393192"/>
          </a:xfrm>
          <a:prstGeom prst="rect">
            <a:avLst/>
          </a:prstGeom>
        </p:spPr>
      </p:pic>
      <p:grpSp>
        <p:nvGrpSpPr>
          <p:cNvPr id="63" name="Group 62">
            <a:extLst>
              <a:ext uri="{FF2B5EF4-FFF2-40B4-BE49-F238E27FC236}">
                <a16:creationId xmlns:a16="http://schemas.microsoft.com/office/drawing/2014/main" id="{7B65A9DF-2C75-5F4B-AC51-F344C4E19339}"/>
              </a:ext>
            </a:extLst>
          </p:cNvPr>
          <p:cNvGrpSpPr/>
          <p:nvPr/>
        </p:nvGrpSpPr>
        <p:grpSpPr>
          <a:xfrm>
            <a:off x="6408905" y="1947244"/>
            <a:ext cx="2082912" cy="393192"/>
            <a:chOff x="6408905" y="4190862"/>
            <a:chExt cx="2082912" cy="393192"/>
          </a:xfrm>
        </p:grpSpPr>
        <p:sp>
          <p:nvSpPr>
            <p:cNvPr id="64" name="Rounded Rectangle 63">
              <a:extLst>
                <a:ext uri="{FF2B5EF4-FFF2-40B4-BE49-F238E27FC236}">
                  <a16:creationId xmlns:a16="http://schemas.microsoft.com/office/drawing/2014/main" id="{25897D55-19D7-3D4A-ADF2-FB4325FB841F}"/>
                </a:ext>
              </a:extLst>
            </p:cNvPr>
            <p:cNvSpPr/>
            <p:nvPr/>
          </p:nvSpPr>
          <p:spPr>
            <a:xfrm>
              <a:off x="6408905" y="4261610"/>
              <a:ext cx="2082912"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Customer Gateway</a:t>
              </a:r>
            </a:p>
          </p:txBody>
        </p:sp>
        <p:pic>
          <p:nvPicPr>
            <p:cNvPr id="68" name="Picture 67">
              <a:extLst>
                <a:ext uri="{FF2B5EF4-FFF2-40B4-BE49-F238E27FC236}">
                  <a16:creationId xmlns:a16="http://schemas.microsoft.com/office/drawing/2014/main" id="{49E9AADF-CEF7-D146-A010-704824B66C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8407" y="4190862"/>
              <a:ext cx="375045" cy="393192"/>
            </a:xfrm>
            <a:prstGeom prst="rect">
              <a:avLst/>
            </a:prstGeom>
          </p:spPr>
        </p:pic>
      </p:grpSp>
      <p:cxnSp>
        <p:nvCxnSpPr>
          <p:cNvPr id="85" name="Elbow Connector 40">
            <a:extLst>
              <a:ext uri="{FF2B5EF4-FFF2-40B4-BE49-F238E27FC236}">
                <a16:creationId xmlns:a16="http://schemas.microsoft.com/office/drawing/2014/main" id="{4894D4DB-BED8-CE44-8142-435E23E92A06}"/>
              </a:ext>
            </a:extLst>
          </p:cNvPr>
          <p:cNvCxnSpPr>
            <a:cxnSpLocks/>
            <a:stCxn id="91" idx="2"/>
          </p:cNvCxnSpPr>
          <p:nvPr/>
        </p:nvCxnSpPr>
        <p:spPr>
          <a:xfrm rot="16200000" flipH="1">
            <a:off x="5290975" y="3187469"/>
            <a:ext cx="290052" cy="1942737"/>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6" name="Elbow Connector 40">
            <a:extLst>
              <a:ext uri="{FF2B5EF4-FFF2-40B4-BE49-F238E27FC236}">
                <a16:creationId xmlns:a16="http://schemas.microsoft.com/office/drawing/2014/main" id="{4C2C3BA3-ACB4-E547-82CF-81F09EC983B4}"/>
              </a:ext>
            </a:extLst>
          </p:cNvPr>
          <p:cNvCxnSpPr>
            <a:cxnSpLocks/>
            <a:stCxn id="88" idx="0"/>
          </p:cNvCxnSpPr>
          <p:nvPr/>
        </p:nvCxnSpPr>
        <p:spPr>
          <a:xfrm rot="5400000" flipH="1" flipV="1">
            <a:off x="5045342" y="1149468"/>
            <a:ext cx="429045" cy="2295012"/>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7" name="Elbow Connector 40">
            <a:extLst>
              <a:ext uri="{FF2B5EF4-FFF2-40B4-BE49-F238E27FC236}">
                <a16:creationId xmlns:a16="http://schemas.microsoft.com/office/drawing/2014/main" id="{7290ACAA-552C-944F-9C02-4235D3DD47C9}"/>
              </a:ext>
            </a:extLst>
          </p:cNvPr>
          <p:cNvCxnSpPr>
            <a:cxnSpLocks/>
            <a:stCxn id="61" idx="0"/>
          </p:cNvCxnSpPr>
          <p:nvPr/>
        </p:nvCxnSpPr>
        <p:spPr>
          <a:xfrm rot="5400000" flipH="1" flipV="1">
            <a:off x="5291981" y="1390669"/>
            <a:ext cx="290650" cy="1940131"/>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0" name="Rounded Rectangle 89">
            <a:extLst>
              <a:ext uri="{FF2B5EF4-FFF2-40B4-BE49-F238E27FC236}">
                <a16:creationId xmlns:a16="http://schemas.microsoft.com/office/drawing/2014/main" id="{9FAD17EB-AB19-3E4F-9FCD-67419770D344}"/>
              </a:ext>
            </a:extLst>
          </p:cNvPr>
          <p:cNvSpPr/>
          <p:nvPr/>
        </p:nvSpPr>
        <p:spPr>
          <a:xfrm>
            <a:off x="3857391" y="3690191"/>
            <a:ext cx="207085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a:t>
            </a:r>
          </a:p>
        </p:txBody>
      </p:sp>
      <p:pic>
        <p:nvPicPr>
          <p:cNvPr id="91" name="Picture 90">
            <a:extLst>
              <a:ext uri="{FF2B5EF4-FFF2-40B4-BE49-F238E27FC236}">
                <a16:creationId xmlns:a16="http://schemas.microsoft.com/office/drawing/2014/main" id="{33815C72-2355-F145-8216-2E06D4A70A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00803" y="3620620"/>
            <a:ext cx="327659" cy="393192"/>
          </a:xfrm>
          <a:prstGeom prst="rect">
            <a:avLst/>
          </a:prstGeom>
        </p:spPr>
      </p:pic>
      <p:pic>
        <p:nvPicPr>
          <p:cNvPr id="92" name="Picture 91">
            <a:extLst>
              <a:ext uri="{FF2B5EF4-FFF2-40B4-BE49-F238E27FC236}">
                <a16:creationId xmlns:a16="http://schemas.microsoft.com/office/drawing/2014/main" id="{C8EFEB41-8E99-7642-8813-5EB3EB8505E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5920" y="3626057"/>
            <a:ext cx="327659" cy="393192"/>
          </a:xfrm>
          <a:prstGeom prst="rect">
            <a:avLst/>
          </a:prstGeom>
        </p:spPr>
      </p:pic>
      <p:grpSp>
        <p:nvGrpSpPr>
          <p:cNvPr id="105" name="Group 104">
            <a:extLst>
              <a:ext uri="{FF2B5EF4-FFF2-40B4-BE49-F238E27FC236}">
                <a16:creationId xmlns:a16="http://schemas.microsoft.com/office/drawing/2014/main" id="{569C76C9-3C05-A54F-8B69-5F892ADC231D}"/>
              </a:ext>
            </a:extLst>
          </p:cNvPr>
          <p:cNvGrpSpPr/>
          <p:nvPr/>
        </p:nvGrpSpPr>
        <p:grpSpPr>
          <a:xfrm>
            <a:off x="5490749" y="1954743"/>
            <a:ext cx="768096" cy="477027"/>
            <a:chOff x="5010382" y="4291051"/>
            <a:chExt cx="768096" cy="477027"/>
          </a:xfrm>
        </p:grpSpPr>
        <p:pic>
          <p:nvPicPr>
            <p:cNvPr id="106" name="Picture 105">
              <a:extLst>
                <a:ext uri="{FF2B5EF4-FFF2-40B4-BE49-F238E27FC236}">
                  <a16:creationId xmlns:a16="http://schemas.microsoft.com/office/drawing/2014/main" id="{5EF055B4-B3DC-EB40-959B-55F71180BBB0}"/>
                </a:ext>
              </a:extLst>
            </p:cNvPr>
            <p:cNvPicPr>
              <a:picLocks noChangeAspect="1"/>
            </p:cNvPicPr>
            <p:nvPr/>
          </p:nvPicPr>
          <p:blipFill>
            <a:blip r:embed="rId13"/>
            <a:stretch>
              <a:fillRect/>
            </a:stretch>
          </p:blipFill>
          <p:spPr>
            <a:xfrm>
              <a:off x="5010382" y="4291051"/>
              <a:ext cx="768096" cy="477027"/>
            </a:xfrm>
            <a:prstGeom prst="rect">
              <a:avLst/>
            </a:prstGeom>
          </p:spPr>
        </p:pic>
        <p:sp>
          <p:nvSpPr>
            <p:cNvPr id="107" name="TextBox 37">
              <a:extLst>
                <a:ext uri="{FF2B5EF4-FFF2-40B4-BE49-F238E27FC236}">
                  <a16:creationId xmlns:a16="http://schemas.microsoft.com/office/drawing/2014/main" id="{DD98635A-43C2-ED48-9359-23154F54BE1A}"/>
                </a:ext>
              </a:extLst>
            </p:cNvPr>
            <p:cNvSpPr txBox="1">
              <a:spLocks noChangeArrowheads="1"/>
            </p:cNvSpPr>
            <p:nvPr/>
          </p:nvSpPr>
          <p:spPr bwMode="auto">
            <a:xfrm>
              <a:off x="5061779" y="4458901"/>
              <a:ext cx="665302" cy="307777"/>
            </a:xfrm>
            <a:prstGeom prst="rect">
              <a:avLst/>
            </a:prstGeom>
            <a:noFill/>
            <a:ln w="9525">
              <a:noFill/>
              <a:miter lim="800000"/>
              <a:headEnd/>
              <a:tailEnd/>
            </a:ln>
          </p:spPr>
          <p:txBody>
            <a:bodyPr wrap="square">
              <a:spAutoFit/>
            </a:bodyPr>
            <a:lstStyle/>
            <a:p>
              <a:pPr algn="ctr"/>
              <a:r>
                <a:rPr lang="en-US" sz="1400" b="1" dirty="0">
                  <a:solidFill>
                    <a:schemeClr val="bg1"/>
                  </a:solidFill>
                  <a:latin typeface="Amazon Ember" charset="0"/>
                  <a:ea typeface="Amazon Ember" charset="0"/>
                  <a:cs typeface="Amazon Ember" charset="0"/>
                </a:rPr>
                <a:t>WAN</a:t>
              </a:r>
            </a:p>
          </p:txBody>
        </p:sp>
      </p:grpSp>
      <p:grpSp>
        <p:nvGrpSpPr>
          <p:cNvPr id="70" name="Group 69">
            <a:extLst>
              <a:ext uri="{FF2B5EF4-FFF2-40B4-BE49-F238E27FC236}">
                <a16:creationId xmlns:a16="http://schemas.microsoft.com/office/drawing/2014/main" id="{B8E73B3C-8FFE-054E-8068-369FEFA53A6A}"/>
              </a:ext>
            </a:extLst>
          </p:cNvPr>
          <p:cNvGrpSpPr/>
          <p:nvPr/>
        </p:nvGrpSpPr>
        <p:grpSpPr>
          <a:xfrm>
            <a:off x="5310997" y="1683972"/>
            <a:ext cx="768096" cy="477027"/>
            <a:chOff x="5010382" y="4291051"/>
            <a:chExt cx="768096" cy="477027"/>
          </a:xfrm>
        </p:grpSpPr>
        <p:pic>
          <p:nvPicPr>
            <p:cNvPr id="71" name="Picture 70">
              <a:extLst>
                <a:ext uri="{FF2B5EF4-FFF2-40B4-BE49-F238E27FC236}">
                  <a16:creationId xmlns:a16="http://schemas.microsoft.com/office/drawing/2014/main" id="{20BD7CD5-8C00-DF4A-B4E8-A6BC8B64AA4C}"/>
                </a:ext>
              </a:extLst>
            </p:cNvPr>
            <p:cNvPicPr>
              <a:picLocks noChangeAspect="1"/>
            </p:cNvPicPr>
            <p:nvPr/>
          </p:nvPicPr>
          <p:blipFill>
            <a:blip r:embed="rId13"/>
            <a:stretch>
              <a:fillRect/>
            </a:stretch>
          </p:blipFill>
          <p:spPr>
            <a:xfrm>
              <a:off x="5010382" y="4291051"/>
              <a:ext cx="768096" cy="477027"/>
            </a:xfrm>
            <a:prstGeom prst="rect">
              <a:avLst/>
            </a:prstGeom>
          </p:spPr>
        </p:pic>
        <p:sp>
          <p:nvSpPr>
            <p:cNvPr id="72" name="TextBox 37">
              <a:extLst>
                <a:ext uri="{FF2B5EF4-FFF2-40B4-BE49-F238E27FC236}">
                  <a16:creationId xmlns:a16="http://schemas.microsoft.com/office/drawing/2014/main" id="{962E6DFC-45D1-3841-AE56-78CCBCEC085E}"/>
                </a:ext>
              </a:extLst>
            </p:cNvPr>
            <p:cNvSpPr txBox="1">
              <a:spLocks noChangeArrowheads="1"/>
            </p:cNvSpPr>
            <p:nvPr/>
          </p:nvSpPr>
          <p:spPr bwMode="auto">
            <a:xfrm>
              <a:off x="5061779" y="4458901"/>
              <a:ext cx="665302" cy="307777"/>
            </a:xfrm>
            <a:prstGeom prst="rect">
              <a:avLst/>
            </a:prstGeom>
            <a:noFill/>
            <a:ln w="9525">
              <a:noFill/>
              <a:miter lim="800000"/>
              <a:headEnd/>
              <a:tailEnd/>
            </a:ln>
          </p:spPr>
          <p:txBody>
            <a:bodyPr wrap="square">
              <a:spAutoFit/>
            </a:bodyPr>
            <a:lstStyle/>
            <a:p>
              <a:pPr algn="ctr"/>
              <a:r>
                <a:rPr lang="en-US" sz="1400" b="1" dirty="0">
                  <a:solidFill>
                    <a:schemeClr val="bg1"/>
                  </a:solidFill>
                  <a:latin typeface="Amazon Ember" charset="0"/>
                  <a:ea typeface="Amazon Ember" charset="0"/>
                  <a:cs typeface="Amazon Ember" charset="0"/>
                </a:rPr>
                <a:t>WAN</a:t>
              </a:r>
            </a:p>
          </p:txBody>
        </p:sp>
      </p:grpSp>
      <p:grpSp>
        <p:nvGrpSpPr>
          <p:cNvPr id="108" name="Group 107">
            <a:extLst>
              <a:ext uri="{FF2B5EF4-FFF2-40B4-BE49-F238E27FC236}">
                <a16:creationId xmlns:a16="http://schemas.microsoft.com/office/drawing/2014/main" id="{0F24E9EA-E9AD-024F-9F1D-97B4A9FB3D00}"/>
              </a:ext>
            </a:extLst>
          </p:cNvPr>
          <p:cNvGrpSpPr/>
          <p:nvPr/>
        </p:nvGrpSpPr>
        <p:grpSpPr>
          <a:xfrm>
            <a:off x="5423907" y="4243137"/>
            <a:ext cx="768096" cy="477027"/>
            <a:chOff x="5010382" y="4291051"/>
            <a:chExt cx="768096" cy="477027"/>
          </a:xfrm>
        </p:grpSpPr>
        <p:pic>
          <p:nvPicPr>
            <p:cNvPr id="109" name="Picture 108">
              <a:extLst>
                <a:ext uri="{FF2B5EF4-FFF2-40B4-BE49-F238E27FC236}">
                  <a16:creationId xmlns:a16="http://schemas.microsoft.com/office/drawing/2014/main" id="{A935B6E3-CA31-D54F-A48E-7A0ABB8ED0AF}"/>
                </a:ext>
              </a:extLst>
            </p:cNvPr>
            <p:cNvPicPr>
              <a:picLocks noChangeAspect="1"/>
            </p:cNvPicPr>
            <p:nvPr/>
          </p:nvPicPr>
          <p:blipFill>
            <a:blip r:embed="rId13"/>
            <a:stretch>
              <a:fillRect/>
            </a:stretch>
          </p:blipFill>
          <p:spPr>
            <a:xfrm>
              <a:off x="5010382" y="4291051"/>
              <a:ext cx="768096" cy="477027"/>
            </a:xfrm>
            <a:prstGeom prst="rect">
              <a:avLst/>
            </a:prstGeom>
          </p:spPr>
        </p:pic>
        <p:sp>
          <p:nvSpPr>
            <p:cNvPr id="110" name="TextBox 37">
              <a:extLst>
                <a:ext uri="{FF2B5EF4-FFF2-40B4-BE49-F238E27FC236}">
                  <a16:creationId xmlns:a16="http://schemas.microsoft.com/office/drawing/2014/main" id="{53F48C8B-910A-4B4B-B6DE-3C5D66AE3E1F}"/>
                </a:ext>
              </a:extLst>
            </p:cNvPr>
            <p:cNvSpPr txBox="1">
              <a:spLocks noChangeArrowheads="1"/>
            </p:cNvSpPr>
            <p:nvPr/>
          </p:nvSpPr>
          <p:spPr bwMode="auto">
            <a:xfrm>
              <a:off x="5061779" y="4458901"/>
              <a:ext cx="665302" cy="307777"/>
            </a:xfrm>
            <a:prstGeom prst="rect">
              <a:avLst/>
            </a:prstGeom>
            <a:noFill/>
            <a:ln w="9525">
              <a:noFill/>
              <a:miter lim="800000"/>
              <a:headEnd/>
              <a:tailEnd/>
            </a:ln>
          </p:spPr>
          <p:txBody>
            <a:bodyPr wrap="square">
              <a:spAutoFit/>
            </a:bodyPr>
            <a:lstStyle/>
            <a:p>
              <a:pPr algn="ctr"/>
              <a:r>
                <a:rPr lang="en-US" sz="1400" b="1" dirty="0">
                  <a:solidFill>
                    <a:schemeClr val="bg1"/>
                  </a:solidFill>
                  <a:latin typeface="Amazon Ember" charset="0"/>
                  <a:ea typeface="Amazon Ember" charset="0"/>
                  <a:cs typeface="Amazon Ember" charset="0"/>
                </a:rPr>
                <a:t>WAN</a:t>
              </a:r>
            </a:p>
          </p:txBody>
        </p:sp>
      </p:grpSp>
      <p:grpSp>
        <p:nvGrpSpPr>
          <p:cNvPr id="111" name="Group 110">
            <a:extLst>
              <a:ext uri="{FF2B5EF4-FFF2-40B4-BE49-F238E27FC236}">
                <a16:creationId xmlns:a16="http://schemas.microsoft.com/office/drawing/2014/main" id="{84C2F037-CAD5-D44F-9575-0E5157A61EA7}"/>
              </a:ext>
            </a:extLst>
          </p:cNvPr>
          <p:cNvGrpSpPr/>
          <p:nvPr/>
        </p:nvGrpSpPr>
        <p:grpSpPr>
          <a:xfrm>
            <a:off x="5244155" y="3972366"/>
            <a:ext cx="768096" cy="477027"/>
            <a:chOff x="5010382" y="4291051"/>
            <a:chExt cx="768096" cy="477027"/>
          </a:xfrm>
        </p:grpSpPr>
        <p:pic>
          <p:nvPicPr>
            <p:cNvPr id="112" name="Picture 111">
              <a:extLst>
                <a:ext uri="{FF2B5EF4-FFF2-40B4-BE49-F238E27FC236}">
                  <a16:creationId xmlns:a16="http://schemas.microsoft.com/office/drawing/2014/main" id="{E2F97FB1-9AB4-F744-B650-0E536E4EC5BA}"/>
                </a:ext>
              </a:extLst>
            </p:cNvPr>
            <p:cNvPicPr>
              <a:picLocks noChangeAspect="1"/>
            </p:cNvPicPr>
            <p:nvPr/>
          </p:nvPicPr>
          <p:blipFill>
            <a:blip r:embed="rId13"/>
            <a:stretch>
              <a:fillRect/>
            </a:stretch>
          </p:blipFill>
          <p:spPr>
            <a:xfrm>
              <a:off x="5010382" y="4291051"/>
              <a:ext cx="768096" cy="477027"/>
            </a:xfrm>
            <a:prstGeom prst="rect">
              <a:avLst/>
            </a:prstGeom>
          </p:spPr>
        </p:pic>
        <p:sp>
          <p:nvSpPr>
            <p:cNvPr id="113" name="TextBox 37">
              <a:extLst>
                <a:ext uri="{FF2B5EF4-FFF2-40B4-BE49-F238E27FC236}">
                  <a16:creationId xmlns:a16="http://schemas.microsoft.com/office/drawing/2014/main" id="{34651CAE-5368-6844-9B7D-BDB183058748}"/>
                </a:ext>
              </a:extLst>
            </p:cNvPr>
            <p:cNvSpPr txBox="1">
              <a:spLocks noChangeArrowheads="1"/>
            </p:cNvSpPr>
            <p:nvPr/>
          </p:nvSpPr>
          <p:spPr bwMode="auto">
            <a:xfrm>
              <a:off x="5061779" y="4458901"/>
              <a:ext cx="665302" cy="307777"/>
            </a:xfrm>
            <a:prstGeom prst="rect">
              <a:avLst/>
            </a:prstGeom>
            <a:noFill/>
            <a:ln w="9525">
              <a:noFill/>
              <a:miter lim="800000"/>
              <a:headEnd/>
              <a:tailEnd/>
            </a:ln>
          </p:spPr>
          <p:txBody>
            <a:bodyPr wrap="square">
              <a:spAutoFit/>
            </a:bodyPr>
            <a:lstStyle/>
            <a:p>
              <a:pPr algn="ctr"/>
              <a:r>
                <a:rPr lang="en-US" sz="1400" b="1" dirty="0">
                  <a:solidFill>
                    <a:schemeClr val="bg1"/>
                  </a:solidFill>
                  <a:latin typeface="Amazon Ember" charset="0"/>
                  <a:ea typeface="Amazon Ember" charset="0"/>
                  <a:cs typeface="Amazon Ember" charset="0"/>
                </a:rPr>
                <a:t>WAN</a:t>
              </a:r>
            </a:p>
          </p:txBody>
        </p:sp>
      </p:grpSp>
      <p:grpSp>
        <p:nvGrpSpPr>
          <p:cNvPr id="74" name="Group 73">
            <a:extLst>
              <a:ext uri="{FF2B5EF4-FFF2-40B4-BE49-F238E27FC236}">
                <a16:creationId xmlns:a16="http://schemas.microsoft.com/office/drawing/2014/main" id="{4A6089CE-4023-404B-BAB3-F489316E9CA0}"/>
              </a:ext>
            </a:extLst>
          </p:cNvPr>
          <p:cNvGrpSpPr/>
          <p:nvPr/>
        </p:nvGrpSpPr>
        <p:grpSpPr>
          <a:xfrm>
            <a:off x="1780460" y="4013160"/>
            <a:ext cx="1441180" cy="393192"/>
            <a:chOff x="2749952" y="2442751"/>
            <a:chExt cx="1441180" cy="393192"/>
          </a:xfrm>
        </p:grpSpPr>
        <p:sp>
          <p:nvSpPr>
            <p:cNvPr id="75" name="Rounded Rectangle 74">
              <a:extLst>
                <a:ext uri="{FF2B5EF4-FFF2-40B4-BE49-F238E27FC236}">
                  <a16:creationId xmlns:a16="http://schemas.microsoft.com/office/drawing/2014/main" id="{0B4D81DF-96B5-5C48-B148-13E2C9D14EB5}"/>
                </a:ext>
              </a:extLst>
            </p:cNvPr>
            <p:cNvSpPr/>
            <p:nvPr/>
          </p:nvSpPr>
          <p:spPr>
            <a:xfrm>
              <a:off x="2749952" y="2513459"/>
              <a:ext cx="1441180"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Private VIF</a:t>
              </a:r>
            </a:p>
          </p:txBody>
        </p:sp>
        <p:pic>
          <p:nvPicPr>
            <p:cNvPr id="76" name="Picture 75">
              <a:extLst>
                <a:ext uri="{FF2B5EF4-FFF2-40B4-BE49-F238E27FC236}">
                  <a16:creationId xmlns:a16="http://schemas.microsoft.com/office/drawing/2014/main" id="{33927BA5-3881-1040-8B41-52E3626FD54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07758" y="2442751"/>
              <a:ext cx="359134" cy="393192"/>
            </a:xfrm>
            <a:prstGeom prst="rect">
              <a:avLst/>
            </a:prstGeom>
          </p:spPr>
        </p:pic>
      </p:grpSp>
    </p:spTree>
    <p:extLst>
      <p:ext uri="{BB962C8B-B14F-4D97-AF65-F5344CB8AC3E}">
        <p14:creationId xmlns:p14="http://schemas.microsoft.com/office/powerpoint/2010/main" val="195562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AFDBD41-BA48-A244-8C18-97C5D6E33FB8}"/>
              </a:ext>
            </a:extLst>
          </p:cNvPr>
          <p:cNvGrpSpPr/>
          <p:nvPr/>
        </p:nvGrpSpPr>
        <p:grpSpPr>
          <a:xfrm>
            <a:off x="313929" y="1200150"/>
            <a:ext cx="3777653" cy="3873927"/>
            <a:chOff x="336789" y="1660910"/>
            <a:chExt cx="3539110" cy="3298867"/>
          </a:xfrm>
        </p:grpSpPr>
        <p:sp>
          <p:nvSpPr>
            <p:cNvPr id="66" name="Rounded Rectangle 65">
              <a:extLst>
                <a:ext uri="{FF2B5EF4-FFF2-40B4-BE49-F238E27FC236}">
                  <a16:creationId xmlns:a16="http://schemas.microsoft.com/office/drawing/2014/main" id="{6C7EC5FE-B2E8-1943-9AE8-4E504820F998}"/>
                </a:ext>
              </a:extLst>
            </p:cNvPr>
            <p:cNvSpPr/>
            <p:nvPr/>
          </p:nvSpPr>
          <p:spPr>
            <a:xfrm>
              <a:off x="336790" y="1660910"/>
              <a:ext cx="3539109" cy="3298867"/>
            </a:xfrm>
            <a:prstGeom prst="roundRect">
              <a:avLst>
                <a:gd name="adj" fmla="val 2767"/>
              </a:avLst>
            </a:prstGeom>
            <a:solidFill>
              <a:schemeClr val="tx1">
                <a:lumMod val="50000"/>
              </a:schemeClr>
            </a:solid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84" name="Rounded Rectangle 83">
              <a:extLst>
                <a:ext uri="{FF2B5EF4-FFF2-40B4-BE49-F238E27FC236}">
                  <a16:creationId xmlns:a16="http://schemas.microsoft.com/office/drawing/2014/main" id="{884AD1C9-0F36-2846-A5D4-FD835F260F4C}"/>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grpSp>
      <p:sp>
        <p:nvSpPr>
          <p:cNvPr id="2" name="Title 1"/>
          <p:cNvSpPr>
            <a:spLocks noGrp="1"/>
          </p:cNvSpPr>
          <p:nvPr>
            <p:ph type="title"/>
          </p:nvPr>
        </p:nvSpPr>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connect to my Datacenter to AWS?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Connect multiple AWS Regions – DX Gateway</a:t>
            </a:r>
            <a:endPar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18" name="Group 117">
            <a:extLst>
              <a:ext uri="{FF2B5EF4-FFF2-40B4-BE49-F238E27FC236}">
                <a16:creationId xmlns:a16="http://schemas.microsoft.com/office/drawing/2014/main" id="{7AA8D9E6-94EF-1440-AEC7-1EBA3504F8B3}"/>
              </a:ext>
            </a:extLst>
          </p:cNvPr>
          <p:cNvGrpSpPr/>
          <p:nvPr/>
        </p:nvGrpSpPr>
        <p:grpSpPr>
          <a:xfrm>
            <a:off x="4251166" y="3614835"/>
            <a:ext cx="1683795" cy="1463474"/>
            <a:chOff x="336790" y="1314494"/>
            <a:chExt cx="3539109" cy="3645283"/>
          </a:xfrm>
        </p:grpSpPr>
        <p:sp>
          <p:nvSpPr>
            <p:cNvPr id="119" name="Rounded Rectangle 118">
              <a:extLst>
                <a:ext uri="{FF2B5EF4-FFF2-40B4-BE49-F238E27FC236}">
                  <a16:creationId xmlns:a16="http://schemas.microsoft.com/office/drawing/2014/main" id="{76626A0E-2DB9-8642-A33B-FDA7478946BF}"/>
                </a:ext>
              </a:extLst>
            </p:cNvPr>
            <p:cNvSpPr/>
            <p:nvPr/>
          </p:nvSpPr>
          <p:spPr>
            <a:xfrm>
              <a:off x="336790" y="1314494"/>
              <a:ext cx="3539109" cy="3645283"/>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20" name="Rounded Rectangle 119">
              <a:extLst>
                <a:ext uri="{FF2B5EF4-FFF2-40B4-BE49-F238E27FC236}">
                  <a16:creationId xmlns:a16="http://schemas.microsoft.com/office/drawing/2014/main" id="{870FFFF6-29B8-C742-97C8-E183455EA549}"/>
                </a:ext>
              </a:extLst>
            </p:cNvPr>
            <p:cNvSpPr/>
            <p:nvPr/>
          </p:nvSpPr>
          <p:spPr>
            <a:xfrm>
              <a:off x="336790" y="4506132"/>
              <a:ext cx="3539109" cy="453645"/>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DirectConnect Location </a:t>
              </a:r>
            </a:p>
          </p:txBody>
        </p:sp>
      </p:grpSp>
      <p:sp>
        <p:nvSpPr>
          <p:cNvPr id="62" name="Rounded Rectangle 61">
            <a:extLst>
              <a:ext uri="{FF2B5EF4-FFF2-40B4-BE49-F238E27FC236}">
                <a16:creationId xmlns:a16="http://schemas.microsoft.com/office/drawing/2014/main" id="{964E8A00-2CCC-7940-8DA5-855C41E00316}"/>
              </a:ext>
            </a:extLst>
          </p:cNvPr>
          <p:cNvSpPr/>
          <p:nvPr/>
        </p:nvSpPr>
        <p:spPr>
          <a:xfrm>
            <a:off x="510688" y="3511553"/>
            <a:ext cx="2893003" cy="913977"/>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5" name="Picture 64">
            <a:extLst>
              <a:ext uri="{FF2B5EF4-FFF2-40B4-BE49-F238E27FC236}">
                <a16:creationId xmlns:a16="http://schemas.microsoft.com/office/drawing/2014/main" id="{8606CED7-74E3-8E46-87FE-B67036B9A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07" y="3248547"/>
            <a:ext cx="599170" cy="386488"/>
          </a:xfrm>
          <a:prstGeom prst="rect">
            <a:avLst/>
          </a:prstGeom>
        </p:spPr>
      </p:pic>
      <p:sp>
        <p:nvSpPr>
          <p:cNvPr id="83" name="Rounded Rectangle 82">
            <a:extLst>
              <a:ext uri="{FF2B5EF4-FFF2-40B4-BE49-F238E27FC236}">
                <a16:creationId xmlns:a16="http://schemas.microsoft.com/office/drawing/2014/main" id="{0C74877D-A23A-1B45-80D9-67D191ED1699}"/>
              </a:ext>
            </a:extLst>
          </p:cNvPr>
          <p:cNvSpPr/>
          <p:nvPr/>
        </p:nvSpPr>
        <p:spPr>
          <a:xfrm>
            <a:off x="510688" y="4254265"/>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nvGrpSpPr>
          <p:cNvPr id="19" name="Group 18">
            <a:extLst>
              <a:ext uri="{FF2B5EF4-FFF2-40B4-BE49-F238E27FC236}">
                <a16:creationId xmlns:a16="http://schemas.microsoft.com/office/drawing/2014/main" id="{A03CE5CD-5251-444E-B7BD-7593D80E18B9}"/>
              </a:ext>
            </a:extLst>
          </p:cNvPr>
          <p:cNvGrpSpPr/>
          <p:nvPr/>
        </p:nvGrpSpPr>
        <p:grpSpPr>
          <a:xfrm>
            <a:off x="6783639" y="1775210"/>
            <a:ext cx="2166827" cy="3298867"/>
            <a:chOff x="6567957" y="1660910"/>
            <a:chExt cx="2342108" cy="3298867"/>
          </a:xfrm>
        </p:grpSpPr>
        <p:sp>
          <p:nvSpPr>
            <p:cNvPr id="94" name="Rounded Rectangle 93">
              <a:extLst>
                <a:ext uri="{FF2B5EF4-FFF2-40B4-BE49-F238E27FC236}">
                  <a16:creationId xmlns:a16="http://schemas.microsoft.com/office/drawing/2014/main" id="{249BDAF9-B17E-6247-B136-DF73E05AFCA8}"/>
                </a:ext>
              </a:extLst>
            </p:cNvPr>
            <p:cNvSpPr/>
            <p:nvPr/>
          </p:nvSpPr>
          <p:spPr>
            <a:xfrm>
              <a:off x="6567958" y="1660910"/>
              <a:ext cx="2342107" cy="3298867"/>
            </a:xfrm>
            <a:prstGeom prst="roundRect">
              <a:avLst>
                <a:gd name="adj" fmla="val 2767"/>
              </a:avLst>
            </a:prstGeom>
            <a:solidFill>
              <a:schemeClr val="tx1">
                <a:lumMod val="50000"/>
              </a:schemeClr>
            </a:solidFill>
            <a:ln w="6350">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95" name="Rounded Rectangle 94">
              <a:extLst>
                <a:ext uri="{FF2B5EF4-FFF2-40B4-BE49-F238E27FC236}">
                  <a16:creationId xmlns:a16="http://schemas.microsoft.com/office/drawing/2014/main" id="{57114076-77D0-8F4D-B741-9B815A70D6D7}"/>
                </a:ext>
              </a:extLst>
            </p:cNvPr>
            <p:cNvSpPr/>
            <p:nvPr/>
          </p:nvSpPr>
          <p:spPr>
            <a:xfrm>
              <a:off x="6567957" y="4781884"/>
              <a:ext cx="2342107" cy="177893"/>
            </a:xfrm>
            <a:prstGeom prst="roundRect">
              <a:avLst>
                <a:gd name="adj" fmla="val 0"/>
              </a:avLst>
            </a:prstGeom>
            <a:solidFill>
              <a:schemeClr val="accent6"/>
            </a:solidFill>
            <a:ln>
              <a:solidFill>
                <a:schemeClr val="accent6"/>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Corporate Datacenter</a:t>
              </a:r>
            </a:p>
          </p:txBody>
        </p:sp>
      </p:grpSp>
      <p:grpSp>
        <p:nvGrpSpPr>
          <p:cNvPr id="48" name="Group 47">
            <a:extLst>
              <a:ext uri="{FF2B5EF4-FFF2-40B4-BE49-F238E27FC236}">
                <a16:creationId xmlns:a16="http://schemas.microsoft.com/office/drawing/2014/main" id="{6DB4A393-9143-4043-95F0-33F48765676F}"/>
              </a:ext>
            </a:extLst>
          </p:cNvPr>
          <p:cNvGrpSpPr/>
          <p:nvPr/>
        </p:nvGrpSpPr>
        <p:grpSpPr>
          <a:xfrm>
            <a:off x="4290624" y="3715096"/>
            <a:ext cx="1735609" cy="393192"/>
            <a:chOff x="4117285" y="3843640"/>
            <a:chExt cx="1735609" cy="393192"/>
          </a:xfrm>
        </p:grpSpPr>
        <p:sp>
          <p:nvSpPr>
            <p:cNvPr id="101" name="Rounded Rectangle 100">
              <a:extLst>
                <a:ext uri="{FF2B5EF4-FFF2-40B4-BE49-F238E27FC236}">
                  <a16:creationId xmlns:a16="http://schemas.microsoft.com/office/drawing/2014/main" id="{DC7DE451-B545-164E-9F30-409577B73209}"/>
                </a:ext>
              </a:extLst>
            </p:cNvPr>
            <p:cNvSpPr/>
            <p:nvPr/>
          </p:nvSpPr>
          <p:spPr>
            <a:xfrm>
              <a:off x="4117285" y="3913211"/>
              <a:ext cx="1735609"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 Connect</a:t>
              </a:r>
            </a:p>
          </p:txBody>
        </p:sp>
        <p:pic>
          <p:nvPicPr>
            <p:cNvPr id="96" name="Picture 95">
              <a:extLst>
                <a:ext uri="{FF2B5EF4-FFF2-40B4-BE49-F238E27FC236}">
                  <a16:creationId xmlns:a16="http://schemas.microsoft.com/office/drawing/2014/main" id="{6A8A8D13-D49A-1548-B38B-EFD2639691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132" y="3843640"/>
              <a:ext cx="327659" cy="393192"/>
            </a:xfrm>
            <a:prstGeom prst="rect">
              <a:avLst/>
            </a:prstGeom>
          </p:spPr>
        </p:pic>
      </p:grpSp>
      <p:pic>
        <p:nvPicPr>
          <p:cNvPr id="123" name="Picture 122">
            <a:extLst>
              <a:ext uri="{FF2B5EF4-FFF2-40B4-BE49-F238E27FC236}">
                <a16:creationId xmlns:a16="http://schemas.microsoft.com/office/drawing/2014/main" id="{FC0A116C-FB93-1742-AD6E-9A3738978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6069" y="1504053"/>
            <a:ext cx="323113" cy="446204"/>
          </a:xfrm>
          <a:prstGeom prst="rect">
            <a:avLst/>
          </a:prstGeom>
        </p:spPr>
      </p:pic>
      <p:grpSp>
        <p:nvGrpSpPr>
          <p:cNvPr id="20" name="Group 19">
            <a:extLst>
              <a:ext uri="{FF2B5EF4-FFF2-40B4-BE49-F238E27FC236}">
                <a16:creationId xmlns:a16="http://schemas.microsoft.com/office/drawing/2014/main" id="{C038BC97-1F3E-C244-AF1E-492748EFBCB3}"/>
              </a:ext>
            </a:extLst>
          </p:cNvPr>
          <p:cNvGrpSpPr/>
          <p:nvPr/>
        </p:nvGrpSpPr>
        <p:grpSpPr>
          <a:xfrm>
            <a:off x="7572289" y="2553651"/>
            <a:ext cx="589525" cy="697992"/>
            <a:chOff x="7293273" y="2453252"/>
            <a:chExt cx="589525" cy="697992"/>
          </a:xfrm>
        </p:grpSpPr>
        <p:pic>
          <p:nvPicPr>
            <p:cNvPr id="126" name="Picture 125">
              <a:extLst>
                <a:ext uri="{FF2B5EF4-FFF2-40B4-BE49-F238E27FC236}">
                  <a16:creationId xmlns:a16="http://schemas.microsoft.com/office/drawing/2014/main" id="{70B775B6-E9EC-0147-A6CB-178B749B75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3273" y="2453252"/>
              <a:ext cx="284725" cy="393192"/>
            </a:xfrm>
            <a:prstGeom prst="rect">
              <a:avLst/>
            </a:prstGeom>
          </p:spPr>
        </p:pic>
        <p:pic>
          <p:nvPicPr>
            <p:cNvPr id="127" name="Picture 126">
              <a:extLst>
                <a:ext uri="{FF2B5EF4-FFF2-40B4-BE49-F238E27FC236}">
                  <a16:creationId xmlns:a16="http://schemas.microsoft.com/office/drawing/2014/main" id="{EFB5BC8C-904A-9243-9E58-A3C8F1206F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5673" y="2605652"/>
              <a:ext cx="284725" cy="393192"/>
            </a:xfrm>
            <a:prstGeom prst="rect">
              <a:avLst/>
            </a:prstGeom>
          </p:spPr>
        </p:pic>
        <p:pic>
          <p:nvPicPr>
            <p:cNvPr id="128" name="Picture 127">
              <a:extLst>
                <a:ext uri="{FF2B5EF4-FFF2-40B4-BE49-F238E27FC236}">
                  <a16:creationId xmlns:a16="http://schemas.microsoft.com/office/drawing/2014/main" id="{CF5F942D-C2AA-FC4A-9261-C80ABB63C6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8073" y="2758052"/>
              <a:ext cx="284725" cy="393192"/>
            </a:xfrm>
            <a:prstGeom prst="rect">
              <a:avLst/>
            </a:prstGeom>
          </p:spPr>
        </p:pic>
      </p:grpSp>
      <p:grpSp>
        <p:nvGrpSpPr>
          <p:cNvPr id="21" name="Group 20">
            <a:extLst>
              <a:ext uri="{FF2B5EF4-FFF2-40B4-BE49-F238E27FC236}">
                <a16:creationId xmlns:a16="http://schemas.microsoft.com/office/drawing/2014/main" id="{148B743B-80A1-E340-BD29-5CC3485C7ADF}"/>
              </a:ext>
            </a:extLst>
          </p:cNvPr>
          <p:cNvGrpSpPr/>
          <p:nvPr/>
        </p:nvGrpSpPr>
        <p:grpSpPr>
          <a:xfrm>
            <a:off x="7528527" y="3573042"/>
            <a:ext cx="603083" cy="697992"/>
            <a:chOff x="7303295" y="3274481"/>
            <a:chExt cx="603083" cy="697992"/>
          </a:xfrm>
        </p:grpSpPr>
        <p:pic>
          <p:nvPicPr>
            <p:cNvPr id="124" name="Picture 123">
              <a:extLst>
                <a:ext uri="{FF2B5EF4-FFF2-40B4-BE49-F238E27FC236}">
                  <a16:creationId xmlns:a16="http://schemas.microsoft.com/office/drawing/2014/main" id="{4D1F07BE-C7F5-9A4A-8817-224D659E8E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3295" y="3274481"/>
              <a:ext cx="298283" cy="393192"/>
            </a:xfrm>
            <a:prstGeom prst="rect">
              <a:avLst/>
            </a:prstGeom>
          </p:spPr>
        </p:pic>
        <p:pic>
          <p:nvPicPr>
            <p:cNvPr id="129" name="Picture 128">
              <a:extLst>
                <a:ext uri="{FF2B5EF4-FFF2-40B4-BE49-F238E27FC236}">
                  <a16:creationId xmlns:a16="http://schemas.microsoft.com/office/drawing/2014/main" id="{08372F11-8509-3D47-B872-55CD1850CD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5695" y="3426881"/>
              <a:ext cx="298283" cy="393192"/>
            </a:xfrm>
            <a:prstGeom prst="rect">
              <a:avLst/>
            </a:prstGeom>
          </p:spPr>
        </p:pic>
        <p:pic>
          <p:nvPicPr>
            <p:cNvPr id="130" name="Picture 129">
              <a:extLst>
                <a:ext uri="{FF2B5EF4-FFF2-40B4-BE49-F238E27FC236}">
                  <a16:creationId xmlns:a16="http://schemas.microsoft.com/office/drawing/2014/main" id="{83989A57-B605-4A43-85EF-6BD355949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8095" y="3579281"/>
              <a:ext cx="298283" cy="393192"/>
            </a:xfrm>
            <a:prstGeom prst="rect">
              <a:avLst/>
            </a:prstGeom>
          </p:spPr>
        </p:pic>
      </p:grpSp>
      <p:sp>
        <p:nvSpPr>
          <p:cNvPr id="145" name="Rounded Rectangle 144">
            <a:extLst>
              <a:ext uri="{FF2B5EF4-FFF2-40B4-BE49-F238E27FC236}">
                <a16:creationId xmlns:a16="http://schemas.microsoft.com/office/drawing/2014/main" id="{625157BA-6C7B-3B46-B55C-57B70B78B599}"/>
              </a:ext>
            </a:extLst>
          </p:cNvPr>
          <p:cNvSpPr/>
          <p:nvPr/>
        </p:nvSpPr>
        <p:spPr>
          <a:xfrm>
            <a:off x="6419245" y="4375910"/>
            <a:ext cx="2139366"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Customer Gateway</a:t>
            </a:r>
          </a:p>
        </p:txBody>
      </p:sp>
      <p:pic>
        <p:nvPicPr>
          <p:cNvPr id="116" name="Picture 115">
            <a:extLst>
              <a:ext uri="{FF2B5EF4-FFF2-40B4-BE49-F238E27FC236}">
                <a16:creationId xmlns:a16="http://schemas.microsoft.com/office/drawing/2014/main" id="{C4F11AF9-EEEA-114F-ACAF-58250A1681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5201" y="4305162"/>
            <a:ext cx="375045" cy="393192"/>
          </a:xfrm>
          <a:prstGeom prst="rect">
            <a:avLst/>
          </a:prstGeom>
        </p:spPr>
      </p:pic>
      <p:cxnSp>
        <p:nvCxnSpPr>
          <p:cNvPr id="133" name="Elbow Connector 40">
            <a:extLst>
              <a:ext uri="{FF2B5EF4-FFF2-40B4-BE49-F238E27FC236}">
                <a16:creationId xmlns:a16="http://schemas.microsoft.com/office/drawing/2014/main" id="{0E7DDEFC-8814-3B4A-852F-DA49049C2409}"/>
              </a:ext>
            </a:extLst>
          </p:cNvPr>
          <p:cNvCxnSpPr>
            <a:cxnSpLocks/>
            <a:stCxn id="96" idx="2"/>
            <a:endCxn id="145" idx="1"/>
          </p:cNvCxnSpPr>
          <p:nvPr/>
        </p:nvCxnSpPr>
        <p:spPr>
          <a:xfrm rot="16200000" flipH="1">
            <a:off x="5278845" y="3357744"/>
            <a:ext cx="389857" cy="1890944"/>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9F17D13E-F361-3F48-A9DB-2B12A6152CF8}"/>
              </a:ext>
            </a:extLst>
          </p:cNvPr>
          <p:cNvGrpSpPr/>
          <p:nvPr/>
        </p:nvGrpSpPr>
        <p:grpSpPr>
          <a:xfrm>
            <a:off x="5500561" y="4405351"/>
            <a:ext cx="768096" cy="477027"/>
            <a:chOff x="5010382" y="4291051"/>
            <a:chExt cx="768096" cy="477027"/>
          </a:xfrm>
        </p:grpSpPr>
        <p:pic>
          <p:nvPicPr>
            <p:cNvPr id="114" name="Picture 113">
              <a:extLst>
                <a:ext uri="{FF2B5EF4-FFF2-40B4-BE49-F238E27FC236}">
                  <a16:creationId xmlns:a16="http://schemas.microsoft.com/office/drawing/2014/main" id="{5E0C51F1-2193-BA4A-A406-BC6338994E1F}"/>
                </a:ext>
              </a:extLst>
            </p:cNvPr>
            <p:cNvPicPr>
              <a:picLocks noChangeAspect="1"/>
            </p:cNvPicPr>
            <p:nvPr/>
          </p:nvPicPr>
          <p:blipFill>
            <a:blip r:embed="rId9"/>
            <a:stretch>
              <a:fillRect/>
            </a:stretch>
          </p:blipFill>
          <p:spPr>
            <a:xfrm>
              <a:off x="5010382" y="4291051"/>
              <a:ext cx="768096" cy="477027"/>
            </a:xfrm>
            <a:prstGeom prst="rect">
              <a:avLst/>
            </a:prstGeom>
          </p:spPr>
        </p:pic>
        <p:sp>
          <p:nvSpPr>
            <p:cNvPr id="115" name="TextBox 37">
              <a:extLst>
                <a:ext uri="{FF2B5EF4-FFF2-40B4-BE49-F238E27FC236}">
                  <a16:creationId xmlns:a16="http://schemas.microsoft.com/office/drawing/2014/main" id="{73A5D903-0EDE-524D-A4D2-BFC8190E4961}"/>
                </a:ext>
              </a:extLst>
            </p:cNvPr>
            <p:cNvSpPr txBox="1">
              <a:spLocks noChangeArrowheads="1"/>
            </p:cNvSpPr>
            <p:nvPr/>
          </p:nvSpPr>
          <p:spPr bwMode="auto">
            <a:xfrm>
              <a:off x="5061779" y="4458901"/>
              <a:ext cx="665302" cy="307777"/>
            </a:xfrm>
            <a:prstGeom prst="rect">
              <a:avLst/>
            </a:prstGeom>
            <a:noFill/>
            <a:ln w="9525">
              <a:noFill/>
              <a:miter lim="800000"/>
              <a:headEnd/>
              <a:tailEnd/>
            </a:ln>
          </p:spPr>
          <p:txBody>
            <a:bodyPr wrap="square">
              <a:spAutoFit/>
            </a:bodyPr>
            <a:lstStyle/>
            <a:p>
              <a:pPr algn="ctr"/>
              <a:r>
                <a:rPr lang="en-US" sz="1400" b="1" dirty="0">
                  <a:solidFill>
                    <a:schemeClr val="bg1"/>
                  </a:solidFill>
                  <a:latin typeface="Amazon Ember" charset="0"/>
                  <a:ea typeface="Amazon Ember" charset="0"/>
                  <a:cs typeface="Amazon Ember" charset="0"/>
                </a:rPr>
                <a:t>WAN</a:t>
              </a:r>
            </a:p>
          </p:txBody>
        </p:sp>
      </p:grpSp>
      <p:pic>
        <p:nvPicPr>
          <p:cNvPr id="67" name="Picture 66">
            <a:extLst>
              <a:ext uri="{FF2B5EF4-FFF2-40B4-BE49-F238E27FC236}">
                <a16:creationId xmlns:a16="http://schemas.microsoft.com/office/drawing/2014/main" id="{11D9E4D8-A02C-3046-9FE3-47A41250ED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5052" y="883784"/>
            <a:ext cx="603504" cy="393954"/>
          </a:xfrm>
          <a:prstGeom prst="rect">
            <a:avLst/>
          </a:prstGeom>
        </p:spPr>
      </p:pic>
      <p:cxnSp>
        <p:nvCxnSpPr>
          <p:cNvPr id="201" name="Elbow Connector 40">
            <a:extLst>
              <a:ext uri="{FF2B5EF4-FFF2-40B4-BE49-F238E27FC236}">
                <a16:creationId xmlns:a16="http://schemas.microsoft.com/office/drawing/2014/main" id="{61992954-79B3-9B41-BB94-8913EAE94902}"/>
              </a:ext>
            </a:extLst>
          </p:cNvPr>
          <p:cNvCxnSpPr>
            <a:cxnSpLocks/>
            <a:endCxn id="96" idx="0"/>
          </p:cNvCxnSpPr>
          <p:nvPr/>
        </p:nvCxnSpPr>
        <p:spPr>
          <a:xfrm rot="16200000" flipH="1">
            <a:off x="4196876" y="3383670"/>
            <a:ext cx="466549" cy="196301"/>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865FCDF4-A49E-8643-BC38-0C89B229AA48}"/>
              </a:ext>
            </a:extLst>
          </p:cNvPr>
          <p:cNvGrpSpPr/>
          <p:nvPr/>
        </p:nvGrpSpPr>
        <p:grpSpPr>
          <a:xfrm>
            <a:off x="1797371" y="3715096"/>
            <a:ext cx="1441180" cy="393192"/>
            <a:chOff x="2749952" y="2442751"/>
            <a:chExt cx="1441180" cy="393192"/>
          </a:xfrm>
        </p:grpSpPr>
        <p:sp>
          <p:nvSpPr>
            <p:cNvPr id="198" name="Rounded Rectangle 197">
              <a:extLst>
                <a:ext uri="{FF2B5EF4-FFF2-40B4-BE49-F238E27FC236}">
                  <a16:creationId xmlns:a16="http://schemas.microsoft.com/office/drawing/2014/main" id="{429D0EA2-2D1C-EB4E-9779-353E4B825D3E}"/>
                </a:ext>
              </a:extLst>
            </p:cNvPr>
            <p:cNvSpPr/>
            <p:nvPr/>
          </p:nvSpPr>
          <p:spPr>
            <a:xfrm>
              <a:off x="2749952" y="2513459"/>
              <a:ext cx="1441180"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Private VIF</a:t>
              </a:r>
            </a:p>
          </p:txBody>
        </p:sp>
        <p:pic>
          <p:nvPicPr>
            <p:cNvPr id="199" name="Picture 198">
              <a:extLst>
                <a:ext uri="{FF2B5EF4-FFF2-40B4-BE49-F238E27FC236}">
                  <a16:creationId xmlns:a16="http://schemas.microsoft.com/office/drawing/2014/main" id="{F486F497-DEDA-E84C-8B9C-1D901C02463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7758" y="2442751"/>
              <a:ext cx="359134" cy="393192"/>
            </a:xfrm>
            <a:prstGeom prst="rect">
              <a:avLst/>
            </a:prstGeom>
          </p:spPr>
        </p:pic>
      </p:grpSp>
      <p:sp>
        <p:nvSpPr>
          <p:cNvPr id="54" name="Rounded Rectangle 53">
            <a:extLst>
              <a:ext uri="{FF2B5EF4-FFF2-40B4-BE49-F238E27FC236}">
                <a16:creationId xmlns:a16="http://schemas.microsoft.com/office/drawing/2014/main" id="{11B3850F-7ABD-7844-8F17-2F68E2CBE6C7}"/>
              </a:ext>
            </a:extLst>
          </p:cNvPr>
          <p:cNvSpPr/>
          <p:nvPr/>
        </p:nvSpPr>
        <p:spPr>
          <a:xfrm>
            <a:off x="420350" y="3099243"/>
            <a:ext cx="3073679" cy="1624898"/>
          </a:xfrm>
          <a:prstGeom prst="roundRect">
            <a:avLst>
              <a:gd name="adj" fmla="val 3407"/>
            </a:avLst>
          </a:prstGeom>
          <a:noFill/>
          <a:ln w="1905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5" name="Rounded Rectangle 54">
            <a:extLst>
              <a:ext uri="{FF2B5EF4-FFF2-40B4-BE49-F238E27FC236}">
                <a16:creationId xmlns:a16="http://schemas.microsoft.com/office/drawing/2014/main" id="{3AE97908-C0FB-0640-AE1F-4CCBCE62584F}"/>
              </a:ext>
            </a:extLst>
          </p:cNvPr>
          <p:cNvSpPr/>
          <p:nvPr/>
        </p:nvSpPr>
        <p:spPr>
          <a:xfrm>
            <a:off x="420350" y="4545257"/>
            <a:ext cx="3073679" cy="218632"/>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b="1"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Region #2</a:t>
            </a:r>
          </a:p>
        </p:txBody>
      </p:sp>
      <p:sp>
        <p:nvSpPr>
          <p:cNvPr id="56" name="Rounded Rectangle 55">
            <a:extLst>
              <a:ext uri="{FF2B5EF4-FFF2-40B4-BE49-F238E27FC236}">
                <a16:creationId xmlns:a16="http://schemas.microsoft.com/office/drawing/2014/main" id="{34ABD11F-7555-124B-BBF3-86B1000DB53D}"/>
              </a:ext>
            </a:extLst>
          </p:cNvPr>
          <p:cNvSpPr/>
          <p:nvPr/>
        </p:nvSpPr>
        <p:spPr>
          <a:xfrm>
            <a:off x="510688" y="1778768"/>
            <a:ext cx="2893003" cy="913977"/>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57" name="Picture 56">
            <a:extLst>
              <a:ext uri="{FF2B5EF4-FFF2-40B4-BE49-F238E27FC236}">
                <a16:creationId xmlns:a16="http://schemas.microsoft.com/office/drawing/2014/main" id="{082E0F2D-8F49-1447-BB64-4FC78F5B7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07" y="1515762"/>
            <a:ext cx="599170" cy="386488"/>
          </a:xfrm>
          <a:prstGeom prst="rect">
            <a:avLst/>
          </a:prstGeom>
        </p:spPr>
      </p:pic>
      <p:sp>
        <p:nvSpPr>
          <p:cNvPr id="58" name="Rounded Rectangle 57">
            <a:extLst>
              <a:ext uri="{FF2B5EF4-FFF2-40B4-BE49-F238E27FC236}">
                <a16:creationId xmlns:a16="http://schemas.microsoft.com/office/drawing/2014/main" id="{74597231-81DC-E64B-A378-C99998661FD2}"/>
              </a:ext>
            </a:extLst>
          </p:cNvPr>
          <p:cNvSpPr/>
          <p:nvPr/>
        </p:nvSpPr>
        <p:spPr>
          <a:xfrm>
            <a:off x="510688" y="2521480"/>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nvGrpSpPr>
          <p:cNvPr id="63" name="Group 62">
            <a:extLst>
              <a:ext uri="{FF2B5EF4-FFF2-40B4-BE49-F238E27FC236}">
                <a16:creationId xmlns:a16="http://schemas.microsoft.com/office/drawing/2014/main" id="{867AD94C-44B3-304C-8C6D-4E940906A19D}"/>
              </a:ext>
            </a:extLst>
          </p:cNvPr>
          <p:cNvGrpSpPr/>
          <p:nvPr/>
        </p:nvGrpSpPr>
        <p:grpSpPr>
          <a:xfrm>
            <a:off x="1797371" y="2004730"/>
            <a:ext cx="1441180" cy="393192"/>
            <a:chOff x="2749952" y="2442751"/>
            <a:chExt cx="1441180" cy="393192"/>
          </a:xfrm>
        </p:grpSpPr>
        <p:sp>
          <p:nvSpPr>
            <p:cNvPr id="64" name="Rounded Rectangle 63">
              <a:extLst>
                <a:ext uri="{FF2B5EF4-FFF2-40B4-BE49-F238E27FC236}">
                  <a16:creationId xmlns:a16="http://schemas.microsoft.com/office/drawing/2014/main" id="{F8A1F3D3-F71D-2C47-B292-A41F278150D1}"/>
                </a:ext>
              </a:extLst>
            </p:cNvPr>
            <p:cNvSpPr/>
            <p:nvPr/>
          </p:nvSpPr>
          <p:spPr>
            <a:xfrm>
              <a:off x="2749952" y="2513459"/>
              <a:ext cx="1441180"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Private VIF</a:t>
              </a:r>
            </a:p>
          </p:txBody>
        </p:sp>
        <p:pic>
          <p:nvPicPr>
            <p:cNvPr id="68" name="Picture 67">
              <a:extLst>
                <a:ext uri="{FF2B5EF4-FFF2-40B4-BE49-F238E27FC236}">
                  <a16:creationId xmlns:a16="http://schemas.microsoft.com/office/drawing/2014/main" id="{CAABE19C-024A-4E4E-A3B1-98258CE2B1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7758" y="2442751"/>
              <a:ext cx="359134" cy="393192"/>
            </a:xfrm>
            <a:prstGeom prst="rect">
              <a:avLst/>
            </a:prstGeom>
          </p:spPr>
        </p:pic>
      </p:grpSp>
      <p:sp>
        <p:nvSpPr>
          <p:cNvPr id="69" name="Rounded Rectangle 68">
            <a:extLst>
              <a:ext uri="{FF2B5EF4-FFF2-40B4-BE49-F238E27FC236}">
                <a16:creationId xmlns:a16="http://schemas.microsoft.com/office/drawing/2014/main" id="{678F8876-5D01-994B-A954-0EC62F1EC6D7}"/>
              </a:ext>
            </a:extLst>
          </p:cNvPr>
          <p:cNvSpPr/>
          <p:nvPr/>
        </p:nvSpPr>
        <p:spPr>
          <a:xfrm>
            <a:off x="420350" y="1366458"/>
            <a:ext cx="3073679" cy="1624898"/>
          </a:xfrm>
          <a:prstGeom prst="roundRect">
            <a:avLst>
              <a:gd name="adj" fmla="val 3407"/>
            </a:avLst>
          </a:prstGeom>
          <a:noFill/>
          <a:ln w="1905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0" name="Rounded Rectangle 69">
            <a:extLst>
              <a:ext uri="{FF2B5EF4-FFF2-40B4-BE49-F238E27FC236}">
                <a16:creationId xmlns:a16="http://schemas.microsoft.com/office/drawing/2014/main" id="{E7EBFE58-66BC-3C44-9977-48608664DA85}"/>
              </a:ext>
            </a:extLst>
          </p:cNvPr>
          <p:cNvSpPr/>
          <p:nvPr/>
        </p:nvSpPr>
        <p:spPr>
          <a:xfrm>
            <a:off x="420350" y="2812472"/>
            <a:ext cx="3073679" cy="218632"/>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b="1"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Region #1</a:t>
            </a:r>
          </a:p>
        </p:txBody>
      </p:sp>
      <p:cxnSp>
        <p:nvCxnSpPr>
          <p:cNvPr id="71" name="Elbow Connector 40">
            <a:extLst>
              <a:ext uri="{FF2B5EF4-FFF2-40B4-BE49-F238E27FC236}">
                <a16:creationId xmlns:a16="http://schemas.microsoft.com/office/drawing/2014/main" id="{3983274D-4729-0D4A-9245-299859570ECC}"/>
              </a:ext>
            </a:extLst>
          </p:cNvPr>
          <p:cNvCxnSpPr>
            <a:cxnSpLocks/>
            <a:stCxn id="198" idx="3"/>
            <a:endCxn id="72" idx="2"/>
          </p:cNvCxnSpPr>
          <p:nvPr/>
        </p:nvCxnSpPr>
        <p:spPr>
          <a:xfrm flipV="1">
            <a:off x="3238551" y="3335980"/>
            <a:ext cx="675658" cy="572059"/>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9B657DC1-841C-2A4F-9F9C-C24E7ABA3162}"/>
              </a:ext>
            </a:extLst>
          </p:cNvPr>
          <p:cNvGrpSpPr/>
          <p:nvPr/>
        </p:nvGrpSpPr>
        <p:grpSpPr>
          <a:xfrm>
            <a:off x="3564700" y="2842204"/>
            <a:ext cx="2703957" cy="493776"/>
            <a:chOff x="4582524" y="2693859"/>
            <a:chExt cx="2703957" cy="493776"/>
          </a:xfrm>
        </p:grpSpPr>
        <p:sp>
          <p:nvSpPr>
            <p:cNvPr id="73" name="Rounded Rectangle 72">
              <a:extLst>
                <a:ext uri="{FF2B5EF4-FFF2-40B4-BE49-F238E27FC236}">
                  <a16:creationId xmlns:a16="http://schemas.microsoft.com/office/drawing/2014/main" id="{86EC106E-7EF9-7147-A6D1-39763E0D9C50}"/>
                </a:ext>
              </a:extLst>
            </p:cNvPr>
            <p:cNvSpPr/>
            <p:nvPr/>
          </p:nvSpPr>
          <p:spPr>
            <a:xfrm>
              <a:off x="4582524" y="2817303"/>
              <a:ext cx="2703957" cy="246888"/>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Direct Connect Gateway</a:t>
              </a:r>
            </a:p>
          </p:txBody>
        </p:sp>
        <p:pic>
          <p:nvPicPr>
            <p:cNvPr id="72" name="Picture 71">
              <a:extLst>
                <a:ext uri="{FF2B5EF4-FFF2-40B4-BE49-F238E27FC236}">
                  <a16:creationId xmlns:a16="http://schemas.microsoft.com/office/drawing/2014/main" id="{DBEE8A6B-86A9-CA42-BE4D-115D4CE94CCF}"/>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4685145" y="2693859"/>
              <a:ext cx="493776" cy="493776"/>
            </a:xfrm>
            <a:prstGeom prst="rect">
              <a:avLst/>
            </a:prstGeom>
          </p:spPr>
        </p:pic>
      </p:grpSp>
      <p:cxnSp>
        <p:nvCxnSpPr>
          <p:cNvPr id="77" name="Elbow Connector 40">
            <a:extLst>
              <a:ext uri="{FF2B5EF4-FFF2-40B4-BE49-F238E27FC236}">
                <a16:creationId xmlns:a16="http://schemas.microsoft.com/office/drawing/2014/main" id="{E4E1DB98-1823-A24D-867B-9476A59B8369}"/>
              </a:ext>
            </a:extLst>
          </p:cNvPr>
          <p:cNvCxnSpPr>
            <a:cxnSpLocks/>
            <a:stCxn id="64" idx="3"/>
            <a:endCxn id="72" idx="0"/>
          </p:cNvCxnSpPr>
          <p:nvPr/>
        </p:nvCxnSpPr>
        <p:spPr>
          <a:xfrm>
            <a:off x="3238551" y="2197673"/>
            <a:ext cx="675658" cy="644531"/>
          </a:xfrm>
          <a:prstGeom prst="bentConnector2">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53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rgbClr val="4CB5FF"/>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rgbClr val="4CB5FF"/>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3</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ELB</a:t>
            </a:r>
          </a:p>
        </p:txBody>
      </p:sp>
    </p:spTree>
    <p:extLst>
      <p:ext uri="{BB962C8B-B14F-4D97-AF65-F5344CB8AC3E}">
        <p14:creationId xmlns:p14="http://schemas.microsoft.com/office/powerpoint/2010/main" val="901099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distribute traffic across Instances?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Elastic Load Balancing</a:t>
            </a:r>
          </a:p>
        </p:txBody>
      </p:sp>
      <p:grpSp>
        <p:nvGrpSpPr>
          <p:cNvPr id="54" name="Group 53">
            <a:extLst>
              <a:ext uri="{FF2B5EF4-FFF2-40B4-BE49-F238E27FC236}">
                <a16:creationId xmlns:a16="http://schemas.microsoft.com/office/drawing/2014/main" id="{706B63E7-E26B-4545-BF71-2769B22CBE93}"/>
              </a:ext>
            </a:extLst>
          </p:cNvPr>
          <p:cNvGrpSpPr/>
          <p:nvPr/>
        </p:nvGrpSpPr>
        <p:grpSpPr>
          <a:xfrm>
            <a:off x="1589465" y="1660910"/>
            <a:ext cx="6133596" cy="3298867"/>
            <a:chOff x="767388" y="1660910"/>
            <a:chExt cx="6133596" cy="3298867"/>
          </a:xfrm>
        </p:grpSpPr>
        <p:sp>
          <p:nvSpPr>
            <p:cNvPr id="55" name="Rounded Rectangle 54">
              <a:extLst>
                <a:ext uri="{FF2B5EF4-FFF2-40B4-BE49-F238E27FC236}">
                  <a16:creationId xmlns:a16="http://schemas.microsoft.com/office/drawing/2014/main" id="{C7429EF0-CBAB-A347-AE48-A4034C15B2FF}"/>
                </a:ext>
              </a:extLst>
            </p:cNvPr>
            <p:cNvSpPr/>
            <p:nvPr/>
          </p:nvSpPr>
          <p:spPr>
            <a:xfrm>
              <a:off x="767389" y="1660910"/>
              <a:ext cx="6133595" cy="3298867"/>
            </a:xfrm>
            <a:prstGeom prst="roundRect">
              <a:avLst>
                <a:gd name="adj" fmla="val 366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8" name="Rounded Rectangle 57">
              <a:extLst>
                <a:ext uri="{FF2B5EF4-FFF2-40B4-BE49-F238E27FC236}">
                  <a16:creationId xmlns:a16="http://schemas.microsoft.com/office/drawing/2014/main" id="{6FE4B02C-EDEC-C346-B3CA-915E059ADDD6}"/>
                </a:ext>
              </a:extLst>
            </p:cNvPr>
            <p:cNvSpPr/>
            <p:nvPr/>
          </p:nvSpPr>
          <p:spPr>
            <a:xfrm>
              <a:off x="767388" y="4781884"/>
              <a:ext cx="61335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grpSp>
        <p:nvGrpSpPr>
          <p:cNvPr id="60" name="Group 59">
            <a:extLst>
              <a:ext uri="{FF2B5EF4-FFF2-40B4-BE49-F238E27FC236}">
                <a16:creationId xmlns:a16="http://schemas.microsoft.com/office/drawing/2014/main" id="{15BF4E4B-3CB4-AB43-963D-8330117504C9}"/>
              </a:ext>
            </a:extLst>
          </p:cNvPr>
          <p:cNvGrpSpPr/>
          <p:nvPr/>
        </p:nvGrpSpPr>
        <p:grpSpPr>
          <a:xfrm>
            <a:off x="2004834" y="2084976"/>
            <a:ext cx="2557444" cy="2627701"/>
            <a:chOff x="336789" y="1660910"/>
            <a:chExt cx="3539110" cy="3298867"/>
          </a:xfrm>
        </p:grpSpPr>
        <p:sp>
          <p:nvSpPr>
            <p:cNvPr id="61" name="Rounded Rectangle 60">
              <a:extLst>
                <a:ext uri="{FF2B5EF4-FFF2-40B4-BE49-F238E27FC236}">
                  <a16:creationId xmlns:a16="http://schemas.microsoft.com/office/drawing/2014/main" id="{685BE24E-A248-8E40-AB05-F39999697C09}"/>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2" name="Rounded Rectangle 61">
              <a:extLst>
                <a:ext uri="{FF2B5EF4-FFF2-40B4-BE49-F238E27FC236}">
                  <a16:creationId xmlns:a16="http://schemas.microsoft.com/office/drawing/2014/main" id="{631496D1-16BB-0647-A5F4-A7BC901E5B13}"/>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A</a:t>
              </a:r>
            </a:p>
          </p:txBody>
        </p:sp>
      </p:grpSp>
      <p:grpSp>
        <p:nvGrpSpPr>
          <p:cNvPr id="81" name="Group 80">
            <a:extLst>
              <a:ext uri="{FF2B5EF4-FFF2-40B4-BE49-F238E27FC236}">
                <a16:creationId xmlns:a16="http://schemas.microsoft.com/office/drawing/2014/main" id="{C65F22CB-48F7-6741-9065-367AC2BD32EB}"/>
              </a:ext>
            </a:extLst>
          </p:cNvPr>
          <p:cNvGrpSpPr/>
          <p:nvPr/>
        </p:nvGrpSpPr>
        <p:grpSpPr>
          <a:xfrm>
            <a:off x="4773130" y="2084976"/>
            <a:ext cx="2557444" cy="2627701"/>
            <a:chOff x="336789" y="1660910"/>
            <a:chExt cx="3539110" cy="3298867"/>
          </a:xfrm>
        </p:grpSpPr>
        <p:sp>
          <p:nvSpPr>
            <p:cNvPr id="82" name="Rounded Rectangle 81">
              <a:extLst>
                <a:ext uri="{FF2B5EF4-FFF2-40B4-BE49-F238E27FC236}">
                  <a16:creationId xmlns:a16="http://schemas.microsoft.com/office/drawing/2014/main" id="{D0D567EA-8A65-CF41-95E8-D7F6627B441C}"/>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83" name="Rounded Rectangle 82">
              <a:extLst>
                <a:ext uri="{FF2B5EF4-FFF2-40B4-BE49-F238E27FC236}">
                  <a16:creationId xmlns:a16="http://schemas.microsoft.com/office/drawing/2014/main" id="{469E1FF5-3E67-1345-8ACA-5D4EC7838F65}"/>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B</a:t>
              </a:r>
            </a:p>
          </p:txBody>
        </p:sp>
      </p:grpSp>
      <p:sp>
        <p:nvSpPr>
          <p:cNvPr id="63" name="Rounded Rectangle 62">
            <a:extLst>
              <a:ext uri="{FF2B5EF4-FFF2-40B4-BE49-F238E27FC236}">
                <a16:creationId xmlns:a16="http://schemas.microsoft.com/office/drawing/2014/main" id="{71856A3A-AD98-C84B-91A3-DA7845A789B4}"/>
              </a:ext>
            </a:extLst>
          </p:cNvPr>
          <p:cNvSpPr/>
          <p:nvPr/>
        </p:nvSpPr>
        <p:spPr>
          <a:xfrm>
            <a:off x="2046225" y="1896388"/>
            <a:ext cx="5242960" cy="1192529"/>
          </a:xfrm>
          <a:prstGeom prst="roundRect">
            <a:avLst>
              <a:gd name="adj" fmla="val 7855"/>
            </a:avLst>
          </a:prstGeom>
          <a:solidFill>
            <a:schemeClr val="tx1">
              <a:lumMod val="50000"/>
            </a:schemeClr>
          </a:solidFill>
          <a:ln w="6350">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4" name="Rounded Rectangle 63">
            <a:extLst>
              <a:ext uri="{FF2B5EF4-FFF2-40B4-BE49-F238E27FC236}">
                <a16:creationId xmlns:a16="http://schemas.microsoft.com/office/drawing/2014/main" id="{5B7624ED-67CE-6F41-A8E8-ADD3AF873D95}"/>
              </a:ext>
            </a:extLst>
          </p:cNvPr>
          <p:cNvSpPr/>
          <p:nvPr/>
        </p:nvSpPr>
        <p:spPr>
          <a:xfrm>
            <a:off x="2123807" y="2235604"/>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1" name="Rounded Rectangle 70">
            <a:extLst>
              <a:ext uri="{FF2B5EF4-FFF2-40B4-BE49-F238E27FC236}">
                <a16:creationId xmlns:a16="http://schemas.microsoft.com/office/drawing/2014/main" id="{76A6694A-AD43-074D-9BF9-0AF349CFBF29}"/>
              </a:ext>
            </a:extLst>
          </p:cNvPr>
          <p:cNvSpPr/>
          <p:nvPr/>
        </p:nvSpPr>
        <p:spPr>
          <a:xfrm>
            <a:off x="2046224" y="3301202"/>
            <a:ext cx="5242960" cy="1192529"/>
          </a:xfrm>
          <a:prstGeom prst="roundRect">
            <a:avLst>
              <a:gd name="adj" fmla="val 7855"/>
            </a:avLst>
          </a:prstGeom>
          <a:solidFill>
            <a:schemeClr val="tx1">
              <a:lumMod val="50000"/>
            </a:schemeClr>
          </a:solidFill>
          <a:ln w="635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5" name="Rounded Rectangle 64">
            <a:extLst>
              <a:ext uri="{FF2B5EF4-FFF2-40B4-BE49-F238E27FC236}">
                <a16:creationId xmlns:a16="http://schemas.microsoft.com/office/drawing/2014/main" id="{4460045C-5F87-9042-B6DC-C1B580C42DCA}"/>
              </a:ext>
            </a:extLst>
          </p:cNvPr>
          <p:cNvSpPr/>
          <p:nvPr/>
        </p:nvSpPr>
        <p:spPr>
          <a:xfrm>
            <a:off x="2123607" y="2881440"/>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70" name="Picture 69">
            <a:extLst>
              <a:ext uri="{FF2B5EF4-FFF2-40B4-BE49-F238E27FC236}">
                <a16:creationId xmlns:a16="http://schemas.microsoft.com/office/drawing/2014/main" id="{962474DF-4803-6243-A737-BACF4F32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286" y="2372754"/>
            <a:ext cx="379798" cy="393865"/>
          </a:xfrm>
          <a:prstGeom prst="rect">
            <a:avLst/>
          </a:prstGeom>
        </p:spPr>
      </p:pic>
      <p:pic>
        <p:nvPicPr>
          <p:cNvPr id="72" name="Picture 71">
            <a:extLst>
              <a:ext uri="{FF2B5EF4-FFF2-40B4-BE49-F238E27FC236}">
                <a16:creationId xmlns:a16="http://schemas.microsoft.com/office/drawing/2014/main" id="{8D1F18DC-9A8E-B24A-95BF-A8941E2A3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602" y="2376168"/>
            <a:ext cx="379798" cy="393865"/>
          </a:xfrm>
          <a:prstGeom prst="rect">
            <a:avLst/>
          </a:prstGeom>
        </p:spPr>
      </p:pic>
      <p:pic>
        <p:nvPicPr>
          <p:cNvPr id="73" name="Picture 72">
            <a:extLst>
              <a:ext uri="{FF2B5EF4-FFF2-40B4-BE49-F238E27FC236}">
                <a16:creationId xmlns:a16="http://schemas.microsoft.com/office/drawing/2014/main" id="{CF858F9C-3439-6247-9E30-3FA27100C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918" y="2379582"/>
            <a:ext cx="379798" cy="393865"/>
          </a:xfrm>
          <a:prstGeom prst="rect">
            <a:avLst/>
          </a:prstGeom>
        </p:spPr>
      </p:pic>
      <p:sp>
        <p:nvSpPr>
          <p:cNvPr id="3" name="Left-Right Arrow 2">
            <a:extLst>
              <a:ext uri="{FF2B5EF4-FFF2-40B4-BE49-F238E27FC236}">
                <a16:creationId xmlns:a16="http://schemas.microsoft.com/office/drawing/2014/main" id="{18677C85-9F48-9645-9D19-4957F05953DC}"/>
              </a:ext>
            </a:extLst>
          </p:cNvPr>
          <p:cNvSpPr/>
          <p:nvPr/>
        </p:nvSpPr>
        <p:spPr>
          <a:xfrm>
            <a:off x="3901234" y="2408821"/>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84" name="Rounded Rectangle 83">
            <a:extLst>
              <a:ext uri="{FF2B5EF4-FFF2-40B4-BE49-F238E27FC236}">
                <a16:creationId xmlns:a16="http://schemas.microsoft.com/office/drawing/2014/main" id="{B86DBA46-5EDA-664A-A7FA-B000E30F82A0}"/>
              </a:ext>
            </a:extLst>
          </p:cNvPr>
          <p:cNvSpPr/>
          <p:nvPr/>
        </p:nvSpPr>
        <p:spPr>
          <a:xfrm>
            <a:off x="4892103" y="2235604"/>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5" name="Rounded Rectangle 84">
            <a:extLst>
              <a:ext uri="{FF2B5EF4-FFF2-40B4-BE49-F238E27FC236}">
                <a16:creationId xmlns:a16="http://schemas.microsoft.com/office/drawing/2014/main" id="{171E46A1-5425-9D42-AFDD-BD878B7F9777}"/>
              </a:ext>
            </a:extLst>
          </p:cNvPr>
          <p:cNvSpPr/>
          <p:nvPr/>
        </p:nvSpPr>
        <p:spPr>
          <a:xfrm>
            <a:off x="4891903" y="2881440"/>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89" name="Picture 88">
            <a:extLst>
              <a:ext uri="{FF2B5EF4-FFF2-40B4-BE49-F238E27FC236}">
                <a16:creationId xmlns:a16="http://schemas.microsoft.com/office/drawing/2014/main" id="{FB6ED28F-AA0B-0641-9D13-E3B32D43B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582" y="2372754"/>
            <a:ext cx="379798" cy="393865"/>
          </a:xfrm>
          <a:prstGeom prst="rect">
            <a:avLst/>
          </a:prstGeom>
        </p:spPr>
      </p:pic>
      <p:pic>
        <p:nvPicPr>
          <p:cNvPr id="90" name="Picture 89">
            <a:extLst>
              <a:ext uri="{FF2B5EF4-FFF2-40B4-BE49-F238E27FC236}">
                <a16:creationId xmlns:a16="http://schemas.microsoft.com/office/drawing/2014/main" id="{02BE57E7-2382-014E-B312-682E184E6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898" y="2376168"/>
            <a:ext cx="379798" cy="393865"/>
          </a:xfrm>
          <a:prstGeom prst="rect">
            <a:avLst/>
          </a:prstGeom>
        </p:spPr>
      </p:pic>
      <p:pic>
        <p:nvPicPr>
          <p:cNvPr id="91" name="Picture 90">
            <a:extLst>
              <a:ext uri="{FF2B5EF4-FFF2-40B4-BE49-F238E27FC236}">
                <a16:creationId xmlns:a16="http://schemas.microsoft.com/office/drawing/2014/main" id="{F5668EC1-6CCB-DE49-9044-7CB9DB47C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214" y="2379582"/>
            <a:ext cx="379798" cy="393865"/>
          </a:xfrm>
          <a:prstGeom prst="rect">
            <a:avLst/>
          </a:prstGeom>
        </p:spPr>
      </p:pic>
      <p:sp>
        <p:nvSpPr>
          <p:cNvPr id="96" name="Rounded Rectangle 95">
            <a:extLst>
              <a:ext uri="{FF2B5EF4-FFF2-40B4-BE49-F238E27FC236}">
                <a16:creationId xmlns:a16="http://schemas.microsoft.com/office/drawing/2014/main" id="{30237846-F053-2849-90E2-023682B9EA83}"/>
              </a:ext>
            </a:extLst>
          </p:cNvPr>
          <p:cNvSpPr/>
          <p:nvPr/>
        </p:nvSpPr>
        <p:spPr>
          <a:xfrm>
            <a:off x="4338197" y="1716564"/>
            <a:ext cx="254110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Load Balancer</a:t>
            </a:r>
          </a:p>
        </p:txBody>
      </p:sp>
      <p:pic>
        <p:nvPicPr>
          <p:cNvPr id="79" name="Picture 78">
            <a:extLst>
              <a:ext uri="{FF2B5EF4-FFF2-40B4-BE49-F238E27FC236}">
                <a16:creationId xmlns:a16="http://schemas.microsoft.com/office/drawing/2014/main" id="{93E78F85-FA22-3D4A-89BD-2BB023079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75" y="1561817"/>
            <a:ext cx="543639" cy="564959"/>
          </a:xfrm>
          <a:prstGeom prst="rect">
            <a:avLst/>
          </a:prstGeom>
        </p:spPr>
      </p:pic>
      <p:pic>
        <p:nvPicPr>
          <p:cNvPr id="98" name="Picture 97">
            <a:extLst>
              <a:ext uri="{FF2B5EF4-FFF2-40B4-BE49-F238E27FC236}">
                <a16:creationId xmlns:a16="http://schemas.microsoft.com/office/drawing/2014/main" id="{F2B5638E-277B-CA4A-9026-2A08F53F2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8380" y="795002"/>
            <a:ext cx="728629" cy="477520"/>
          </a:xfrm>
          <a:prstGeom prst="rect">
            <a:avLst/>
          </a:prstGeom>
        </p:spPr>
      </p:pic>
      <p:cxnSp>
        <p:nvCxnSpPr>
          <p:cNvPr id="101" name="Elbow Connector 40">
            <a:extLst>
              <a:ext uri="{FF2B5EF4-FFF2-40B4-BE49-F238E27FC236}">
                <a16:creationId xmlns:a16="http://schemas.microsoft.com/office/drawing/2014/main" id="{DC908B61-0A25-7849-8398-4FAB0A134584}"/>
              </a:ext>
            </a:extLst>
          </p:cNvPr>
          <p:cNvCxnSpPr>
            <a:cxnSpLocks/>
            <a:stCxn id="70" idx="0"/>
            <a:endCxn id="79" idx="2"/>
          </p:cNvCxnSpPr>
          <p:nvPr/>
        </p:nvCxnSpPr>
        <p:spPr>
          <a:xfrm rot="5400000" flipH="1" flipV="1">
            <a:off x="3479401" y="1180560"/>
            <a:ext cx="245978" cy="2138410"/>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05" name="Elbow Connector 40">
            <a:extLst>
              <a:ext uri="{FF2B5EF4-FFF2-40B4-BE49-F238E27FC236}">
                <a16:creationId xmlns:a16="http://schemas.microsoft.com/office/drawing/2014/main" id="{560FF70D-A02F-7F4E-AC63-E3F563B8A743}"/>
              </a:ext>
            </a:extLst>
          </p:cNvPr>
          <p:cNvCxnSpPr>
            <a:cxnSpLocks/>
            <a:stCxn id="72" idx="0"/>
            <a:endCxn id="79" idx="2"/>
          </p:cNvCxnSpPr>
          <p:nvPr/>
        </p:nvCxnSpPr>
        <p:spPr>
          <a:xfrm rot="5400000" flipH="1" flipV="1">
            <a:off x="3737352" y="1441925"/>
            <a:ext cx="249392" cy="1619094"/>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08" name="Elbow Connector 40">
            <a:extLst>
              <a:ext uri="{FF2B5EF4-FFF2-40B4-BE49-F238E27FC236}">
                <a16:creationId xmlns:a16="http://schemas.microsoft.com/office/drawing/2014/main" id="{7E4D6A8F-DF6E-4A49-9142-E9B658A63F19}"/>
              </a:ext>
            </a:extLst>
          </p:cNvPr>
          <p:cNvCxnSpPr>
            <a:cxnSpLocks/>
            <a:stCxn id="73" idx="0"/>
            <a:endCxn id="79" idx="2"/>
          </p:cNvCxnSpPr>
          <p:nvPr/>
        </p:nvCxnSpPr>
        <p:spPr>
          <a:xfrm rot="5400000" flipH="1" flipV="1">
            <a:off x="3995303" y="1703290"/>
            <a:ext cx="252806" cy="1099778"/>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11" name="Elbow Connector 40">
            <a:extLst>
              <a:ext uri="{FF2B5EF4-FFF2-40B4-BE49-F238E27FC236}">
                <a16:creationId xmlns:a16="http://schemas.microsoft.com/office/drawing/2014/main" id="{19E6033E-A433-6C47-AC56-67BA84FBA356}"/>
              </a:ext>
            </a:extLst>
          </p:cNvPr>
          <p:cNvCxnSpPr>
            <a:cxnSpLocks/>
            <a:stCxn id="89" idx="0"/>
            <a:endCxn id="79" idx="2"/>
          </p:cNvCxnSpPr>
          <p:nvPr/>
        </p:nvCxnSpPr>
        <p:spPr>
          <a:xfrm rot="16200000" flipV="1">
            <a:off x="4863549" y="1934822"/>
            <a:ext cx="245978" cy="629886"/>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14" name="Elbow Connector 40">
            <a:extLst>
              <a:ext uri="{FF2B5EF4-FFF2-40B4-BE49-F238E27FC236}">
                <a16:creationId xmlns:a16="http://schemas.microsoft.com/office/drawing/2014/main" id="{3C5C6B1D-D0C0-D84B-A3B2-635B8665B3E7}"/>
              </a:ext>
            </a:extLst>
          </p:cNvPr>
          <p:cNvCxnSpPr>
            <a:cxnSpLocks/>
            <a:stCxn id="90" idx="0"/>
            <a:endCxn id="79" idx="2"/>
          </p:cNvCxnSpPr>
          <p:nvPr/>
        </p:nvCxnSpPr>
        <p:spPr>
          <a:xfrm rot="16200000" flipV="1">
            <a:off x="5121500" y="1676871"/>
            <a:ext cx="249392" cy="1149202"/>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17" name="Elbow Connector 40">
            <a:extLst>
              <a:ext uri="{FF2B5EF4-FFF2-40B4-BE49-F238E27FC236}">
                <a16:creationId xmlns:a16="http://schemas.microsoft.com/office/drawing/2014/main" id="{94246006-EC64-E146-853B-7303AD5C15BA}"/>
              </a:ext>
            </a:extLst>
          </p:cNvPr>
          <p:cNvCxnSpPr>
            <a:cxnSpLocks/>
            <a:stCxn id="91" idx="0"/>
            <a:endCxn id="79" idx="2"/>
          </p:cNvCxnSpPr>
          <p:nvPr/>
        </p:nvCxnSpPr>
        <p:spPr>
          <a:xfrm rot="16200000" flipV="1">
            <a:off x="5379451" y="1418920"/>
            <a:ext cx="252806" cy="1668518"/>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27" name="Elbow Connector 40">
            <a:extLst>
              <a:ext uri="{FF2B5EF4-FFF2-40B4-BE49-F238E27FC236}">
                <a16:creationId xmlns:a16="http://schemas.microsoft.com/office/drawing/2014/main" id="{845D052A-A5DC-BD44-9DCF-6A7AC89818C3}"/>
              </a:ext>
            </a:extLst>
          </p:cNvPr>
          <p:cNvCxnSpPr>
            <a:cxnSpLocks/>
            <a:stCxn id="79" idx="0"/>
            <a:endCxn id="98" idx="2"/>
          </p:cNvCxnSpPr>
          <p:nvPr/>
        </p:nvCxnSpPr>
        <p:spPr>
          <a:xfrm rot="5400000" flipH="1" flipV="1">
            <a:off x="4527498" y="1416620"/>
            <a:ext cx="289295" cy="1100"/>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38" name="Elbow Connector 40">
            <a:extLst>
              <a:ext uri="{FF2B5EF4-FFF2-40B4-BE49-F238E27FC236}">
                <a16:creationId xmlns:a16="http://schemas.microsoft.com/office/drawing/2014/main" id="{798F40E9-B3EC-8E44-B430-F1D71235764D}"/>
              </a:ext>
            </a:extLst>
          </p:cNvPr>
          <p:cNvCxnSpPr>
            <a:cxnSpLocks/>
            <a:endCxn id="64" idx="3"/>
          </p:cNvCxnSpPr>
          <p:nvPr/>
        </p:nvCxnSpPr>
        <p:spPr>
          <a:xfrm rot="16200000" flipV="1">
            <a:off x="4396502" y="2685213"/>
            <a:ext cx="299341" cy="220339"/>
          </a:xfrm>
          <a:prstGeom prst="bentConnector2">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41" name="Elbow Connector 40">
            <a:extLst>
              <a:ext uri="{FF2B5EF4-FFF2-40B4-BE49-F238E27FC236}">
                <a16:creationId xmlns:a16="http://schemas.microsoft.com/office/drawing/2014/main" id="{B37E86BA-CAA6-244A-BB47-CE8FE064F253}"/>
              </a:ext>
            </a:extLst>
          </p:cNvPr>
          <p:cNvCxnSpPr>
            <a:cxnSpLocks/>
            <a:endCxn id="84" idx="1"/>
          </p:cNvCxnSpPr>
          <p:nvPr/>
        </p:nvCxnSpPr>
        <p:spPr>
          <a:xfrm rot="5400000" flipH="1" flipV="1">
            <a:off x="4624552" y="2677502"/>
            <a:ext cx="299341" cy="235762"/>
          </a:xfrm>
          <a:prstGeom prst="bentConnector2">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60" name="Rounded Rectangle 159">
            <a:extLst>
              <a:ext uri="{FF2B5EF4-FFF2-40B4-BE49-F238E27FC236}">
                <a16:creationId xmlns:a16="http://schemas.microsoft.com/office/drawing/2014/main" id="{B867A08F-D27D-6249-A16C-92D40D204AA6}"/>
              </a:ext>
            </a:extLst>
          </p:cNvPr>
          <p:cNvSpPr/>
          <p:nvPr/>
        </p:nvSpPr>
        <p:spPr>
          <a:xfrm>
            <a:off x="2123807" y="3630003"/>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1" name="Rounded Rectangle 160">
            <a:extLst>
              <a:ext uri="{FF2B5EF4-FFF2-40B4-BE49-F238E27FC236}">
                <a16:creationId xmlns:a16="http://schemas.microsoft.com/office/drawing/2014/main" id="{F4347499-0D60-B94C-8CB6-9E470A471149}"/>
              </a:ext>
            </a:extLst>
          </p:cNvPr>
          <p:cNvSpPr/>
          <p:nvPr/>
        </p:nvSpPr>
        <p:spPr>
          <a:xfrm>
            <a:off x="2123607" y="4275839"/>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pic>
        <p:nvPicPr>
          <p:cNvPr id="162" name="Picture 161">
            <a:extLst>
              <a:ext uri="{FF2B5EF4-FFF2-40B4-BE49-F238E27FC236}">
                <a16:creationId xmlns:a16="http://schemas.microsoft.com/office/drawing/2014/main" id="{163CA5EA-97A1-7441-BC36-92A9207B2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286" y="3767153"/>
            <a:ext cx="379798" cy="393865"/>
          </a:xfrm>
          <a:prstGeom prst="rect">
            <a:avLst/>
          </a:prstGeom>
        </p:spPr>
      </p:pic>
      <p:pic>
        <p:nvPicPr>
          <p:cNvPr id="163" name="Picture 162">
            <a:extLst>
              <a:ext uri="{FF2B5EF4-FFF2-40B4-BE49-F238E27FC236}">
                <a16:creationId xmlns:a16="http://schemas.microsoft.com/office/drawing/2014/main" id="{A1524EFA-3B7A-8A4A-A9E5-7B4F750C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602" y="3770567"/>
            <a:ext cx="379798" cy="393865"/>
          </a:xfrm>
          <a:prstGeom prst="rect">
            <a:avLst/>
          </a:prstGeom>
        </p:spPr>
      </p:pic>
      <p:pic>
        <p:nvPicPr>
          <p:cNvPr id="164" name="Picture 163">
            <a:extLst>
              <a:ext uri="{FF2B5EF4-FFF2-40B4-BE49-F238E27FC236}">
                <a16:creationId xmlns:a16="http://schemas.microsoft.com/office/drawing/2014/main" id="{016C9239-FD67-C549-B518-2BF409F32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918" y="3773981"/>
            <a:ext cx="379798" cy="393865"/>
          </a:xfrm>
          <a:prstGeom prst="rect">
            <a:avLst/>
          </a:prstGeom>
        </p:spPr>
      </p:pic>
      <p:sp>
        <p:nvSpPr>
          <p:cNvPr id="167" name="Rounded Rectangle 166">
            <a:extLst>
              <a:ext uri="{FF2B5EF4-FFF2-40B4-BE49-F238E27FC236}">
                <a16:creationId xmlns:a16="http://schemas.microsoft.com/office/drawing/2014/main" id="{9AA3399E-C19A-D245-86CB-8CEDFEE6C882}"/>
              </a:ext>
            </a:extLst>
          </p:cNvPr>
          <p:cNvSpPr/>
          <p:nvPr/>
        </p:nvSpPr>
        <p:spPr>
          <a:xfrm>
            <a:off x="4892103" y="3630003"/>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8" name="Rounded Rectangle 167">
            <a:extLst>
              <a:ext uri="{FF2B5EF4-FFF2-40B4-BE49-F238E27FC236}">
                <a16:creationId xmlns:a16="http://schemas.microsoft.com/office/drawing/2014/main" id="{EF1126BF-97AC-F448-AD8B-D032A81DECCF}"/>
              </a:ext>
            </a:extLst>
          </p:cNvPr>
          <p:cNvSpPr/>
          <p:nvPr/>
        </p:nvSpPr>
        <p:spPr>
          <a:xfrm>
            <a:off x="4891903" y="4275839"/>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pic>
        <p:nvPicPr>
          <p:cNvPr id="169" name="Picture 168">
            <a:extLst>
              <a:ext uri="{FF2B5EF4-FFF2-40B4-BE49-F238E27FC236}">
                <a16:creationId xmlns:a16="http://schemas.microsoft.com/office/drawing/2014/main" id="{0B697DB1-EFFD-6E44-94AA-294788EC3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582" y="3767153"/>
            <a:ext cx="379798" cy="393865"/>
          </a:xfrm>
          <a:prstGeom prst="rect">
            <a:avLst/>
          </a:prstGeom>
        </p:spPr>
      </p:pic>
      <p:pic>
        <p:nvPicPr>
          <p:cNvPr id="170" name="Picture 169">
            <a:extLst>
              <a:ext uri="{FF2B5EF4-FFF2-40B4-BE49-F238E27FC236}">
                <a16:creationId xmlns:a16="http://schemas.microsoft.com/office/drawing/2014/main" id="{E651CE0D-0610-9D47-86D3-F89DBEFB5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898" y="3770567"/>
            <a:ext cx="379798" cy="393865"/>
          </a:xfrm>
          <a:prstGeom prst="rect">
            <a:avLst/>
          </a:prstGeom>
        </p:spPr>
      </p:pic>
      <p:pic>
        <p:nvPicPr>
          <p:cNvPr id="171" name="Picture 170">
            <a:extLst>
              <a:ext uri="{FF2B5EF4-FFF2-40B4-BE49-F238E27FC236}">
                <a16:creationId xmlns:a16="http://schemas.microsoft.com/office/drawing/2014/main" id="{E2B939C8-F6F8-FF4F-9048-36508D77A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214" y="3773981"/>
            <a:ext cx="379798" cy="393865"/>
          </a:xfrm>
          <a:prstGeom prst="rect">
            <a:avLst/>
          </a:prstGeom>
        </p:spPr>
      </p:pic>
      <p:sp>
        <p:nvSpPr>
          <p:cNvPr id="173" name="Rounded Rectangle 172">
            <a:extLst>
              <a:ext uri="{FF2B5EF4-FFF2-40B4-BE49-F238E27FC236}">
                <a16:creationId xmlns:a16="http://schemas.microsoft.com/office/drawing/2014/main" id="{372F6BF9-0CA3-5842-AAE2-1D43BB058346}"/>
              </a:ext>
            </a:extLst>
          </p:cNvPr>
          <p:cNvSpPr/>
          <p:nvPr/>
        </p:nvSpPr>
        <p:spPr>
          <a:xfrm>
            <a:off x="4338197" y="3110963"/>
            <a:ext cx="254110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Load Balancer</a:t>
            </a:r>
          </a:p>
        </p:txBody>
      </p:sp>
      <p:pic>
        <p:nvPicPr>
          <p:cNvPr id="174" name="Picture 173">
            <a:extLst>
              <a:ext uri="{FF2B5EF4-FFF2-40B4-BE49-F238E27FC236}">
                <a16:creationId xmlns:a16="http://schemas.microsoft.com/office/drawing/2014/main" id="{9775E4AF-4211-C04E-BE85-B442C8864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75" y="2956216"/>
            <a:ext cx="543639" cy="564959"/>
          </a:xfrm>
          <a:prstGeom prst="rect">
            <a:avLst/>
          </a:prstGeom>
        </p:spPr>
      </p:pic>
      <p:cxnSp>
        <p:nvCxnSpPr>
          <p:cNvPr id="175" name="Elbow Connector 40">
            <a:extLst>
              <a:ext uri="{FF2B5EF4-FFF2-40B4-BE49-F238E27FC236}">
                <a16:creationId xmlns:a16="http://schemas.microsoft.com/office/drawing/2014/main" id="{DB8065F2-A1BE-9644-A4BD-133D276EC9AA}"/>
              </a:ext>
            </a:extLst>
          </p:cNvPr>
          <p:cNvCxnSpPr>
            <a:cxnSpLocks/>
            <a:stCxn id="162" idx="0"/>
            <a:endCxn id="174" idx="2"/>
          </p:cNvCxnSpPr>
          <p:nvPr/>
        </p:nvCxnSpPr>
        <p:spPr>
          <a:xfrm rot="5400000" flipH="1" flipV="1">
            <a:off x="3479401" y="2574959"/>
            <a:ext cx="245978" cy="2138410"/>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76" name="Elbow Connector 40">
            <a:extLst>
              <a:ext uri="{FF2B5EF4-FFF2-40B4-BE49-F238E27FC236}">
                <a16:creationId xmlns:a16="http://schemas.microsoft.com/office/drawing/2014/main" id="{97063F94-F427-EB44-859D-9C83610C0A66}"/>
              </a:ext>
            </a:extLst>
          </p:cNvPr>
          <p:cNvCxnSpPr>
            <a:cxnSpLocks/>
            <a:stCxn id="163" idx="0"/>
            <a:endCxn id="174" idx="2"/>
          </p:cNvCxnSpPr>
          <p:nvPr/>
        </p:nvCxnSpPr>
        <p:spPr>
          <a:xfrm rot="5400000" flipH="1" flipV="1">
            <a:off x="3737352" y="2836324"/>
            <a:ext cx="249392" cy="1619094"/>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77" name="Elbow Connector 40">
            <a:extLst>
              <a:ext uri="{FF2B5EF4-FFF2-40B4-BE49-F238E27FC236}">
                <a16:creationId xmlns:a16="http://schemas.microsoft.com/office/drawing/2014/main" id="{5ECA3A90-7069-4241-AE30-4E00E9AA2EE3}"/>
              </a:ext>
            </a:extLst>
          </p:cNvPr>
          <p:cNvCxnSpPr>
            <a:cxnSpLocks/>
            <a:stCxn id="164" idx="0"/>
            <a:endCxn id="174" idx="2"/>
          </p:cNvCxnSpPr>
          <p:nvPr/>
        </p:nvCxnSpPr>
        <p:spPr>
          <a:xfrm rot="5400000" flipH="1" flipV="1">
            <a:off x="3995303" y="3097689"/>
            <a:ext cx="252806" cy="1099778"/>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78" name="Elbow Connector 40">
            <a:extLst>
              <a:ext uri="{FF2B5EF4-FFF2-40B4-BE49-F238E27FC236}">
                <a16:creationId xmlns:a16="http://schemas.microsoft.com/office/drawing/2014/main" id="{6C61E551-B66B-0340-9707-C6EA0B97FFDF}"/>
              </a:ext>
            </a:extLst>
          </p:cNvPr>
          <p:cNvCxnSpPr>
            <a:cxnSpLocks/>
            <a:stCxn id="169" idx="0"/>
            <a:endCxn id="174" idx="2"/>
          </p:cNvCxnSpPr>
          <p:nvPr/>
        </p:nvCxnSpPr>
        <p:spPr>
          <a:xfrm rot="16200000" flipV="1">
            <a:off x="4863549" y="3329221"/>
            <a:ext cx="245978" cy="629886"/>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79" name="Elbow Connector 40">
            <a:extLst>
              <a:ext uri="{FF2B5EF4-FFF2-40B4-BE49-F238E27FC236}">
                <a16:creationId xmlns:a16="http://schemas.microsoft.com/office/drawing/2014/main" id="{A47BE9DD-F4BC-0642-90D1-1351923F9363}"/>
              </a:ext>
            </a:extLst>
          </p:cNvPr>
          <p:cNvCxnSpPr>
            <a:cxnSpLocks/>
            <a:stCxn id="170" idx="0"/>
            <a:endCxn id="174" idx="2"/>
          </p:cNvCxnSpPr>
          <p:nvPr/>
        </p:nvCxnSpPr>
        <p:spPr>
          <a:xfrm rot="16200000" flipV="1">
            <a:off x="5121500" y="3071270"/>
            <a:ext cx="249392" cy="1149202"/>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80" name="Elbow Connector 40">
            <a:extLst>
              <a:ext uri="{FF2B5EF4-FFF2-40B4-BE49-F238E27FC236}">
                <a16:creationId xmlns:a16="http://schemas.microsoft.com/office/drawing/2014/main" id="{99533B62-3B1F-6648-9D25-E3DC5B25A750}"/>
              </a:ext>
            </a:extLst>
          </p:cNvPr>
          <p:cNvCxnSpPr>
            <a:cxnSpLocks/>
            <a:stCxn id="171" idx="0"/>
            <a:endCxn id="174" idx="2"/>
          </p:cNvCxnSpPr>
          <p:nvPr/>
        </p:nvCxnSpPr>
        <p:spPr>
          <a:xfrm rot="16200000" flipV="1">
            <a:off x="5379451" y="2813319"/>
            <a:ext cx="252806" cy="1668518"/>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74" name="Left-Right Arrow 73">
            <a:extLst>
              <a:ext uri="{FF2B5EF4-FFF2-40B4-BE49-F238E27FC236}">
                <a16:creationId xmlns:a16="http://schemas.microsoft.com/office/drawing/2014/main" id="{6A9A7489-242D-1D45-A22C-B8459BA7AF7E}"/>
              </a:ext>
            </a:extLst>
          </p:cNvPr>
          <p:cNvSpPr/>
          <p:nvPr/>
        </p:nvSpPr>
        <p:spPr>
          <a:xfrm>
            <a:off x="3901233" y="3802534"/>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76" name="Left-Right Arrow 75">
            <a:extLst>
              <a:ext uri="{FF2B5EF4-FFF2-40B4-BE49-F238E27FC236}">
                <a16:creationId xmlns:a16="http://schemas.microsoft.com/office/drawing/2014/main" id="{88AF28E3-2A7E-4845-9F5F-A5684A07451F}"/>
              </a:ext>
            </a:extLst>
          </p:cNvPr>
          <p:cNvSpPr/>
          <p:nvPr/>
        </p:nvSpPr>
        <p:spPr>
          <a:xfrm>
            <a:off x="6669530" y="2408821"/>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77" name="Left-Right Arrow 76">
            <a:extLst>
              <a:ext uri="{FF2B5EF4-FFF2-40B4-BE49-F238E27FC236}">
                <a16:creationId xmlns:a16="http://schemas.microsoft.com/office/drawing/2014/main" id="{C8702D9C-3F4F-5E41-8779-DED2D2D345C5}"/>
              </a:ext>
            </a:extLst>
          </p:cNvPr>
          <p:cNvSpPr/>
          <p:nvPr/>
        </p:nvSpPr>
        <p:spPr>
          <a:xfrm>
            <a:off x="6669529" y="3802534"/>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pic>
        <p:nvPicPr>
          <p:cNvPr id="59" name="Picture 58">
            <a:extLst>
              <a:ext uri="{FF2B5EF4-FFF2-40B4-BE49-F238E27FC236}">
                <a16:creationId xmlns:a16="http://schemas.microsoft.com/office/drawing/2014/main" id="{9A0BD59F-63EF-1649-BE4C-013D7DD00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3140" y="1392036"/>
            <a:ext cx="599170" cy="386488"/>
          </a:xfrm>
          <a:prstGeom prst="rect">
            <a:avLst/>
          </a:prstGeom>
        </p:spPr>
      </p:pic>
    </p:spTree>
    <p:extLst>
      <p:ext uri="{BB962C8B-B14F-4D97-AF65-F5344CB8AC3E}">
        <p14:creationId xmlns:p14="http://schemas.microsoft.com/office/powerpoint/2010/main" val="282171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1" grpId="0" animBg="1"/>
      <p:bldP spid="3" grpId="0" animBg="1"/>
      <p:bldP spid="96" grpId="0" animBg="1"/>
      <p:bldP spid="173" grpId="0" animBg="1"/>
      <p:bldP spid="74" grpId="0" animBg="1"/>
      <p:bldP spid="76" grpId="0" animBg="1"/>
      <p:bldP spid="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0752-6F05-4B42-A611-AC6A9F1FD469}"/>
              </a:ext>
            </a:extLst>
          </p:cNvPr>
          <p:cNvSpPr>
            <a:spLocks noGrp="1"/>
          </p:cNvSpPr>
          <p:nvPr>
            <p:ph type="title"/>
          </p:nvPr>
        </p:nvSpPr>
        <p:spPr/>
        <p:txBody>
          <a:bodyPr>
            <a:normAutofit fontScale="90000"/>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distribute traffic across Instances?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Elastic Load Balancer (ELB) – Classic Load Balancer</a:t>
            </a:r>
            <a:br>
              <a:rPr lang="en-US" b="1" dirty="0">
                <a:latin typeface="Amazon Ember" panose="020B0603020204020204" pitchFamily="34" charset="0"/>
                <a:ea typeface="Amazon Ember" panose="020B0603020204020204" pitchFamily="34" charset="0"/>
                <a:cs typeface="Amazon Ember" panose="020B0603020204020204" pitchFamily="34" charset="0"/>
              </a:rPr>
            </a:b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Content Placeholder 4">
            <a:extLst>
              <a:ext uri="{FF2B5EF4-FFF2-40B4-BE49-F238E27FC236}">
                <a16:creationId xmlns:a16="http://schemas.microsoft.com/office/drawing/2014/main" id="{41B0B3A5-BBE9-D54E-B292-A9A53603288C}"/>
              </a:ext>
            </a:extLst>
          </p:cNvPr>
          <p:cNvSpPr>
            <a:spLocks noGrp="1"/>
          </p:cNvSpPr>
          <p:nvPr>
            <p:ph sz="half" idx="1"/>
          </p:nvPr>
        </p:nvSpPr>
        <p:spPr>
          <a:xfrm>
            <a:off x="336789" y="1012505"/>
            <a:ext cx="4038600" cy="3472073"/>
          </a:xfrm>
        </p:spPr>
        <p:txBody>
          <a:bodyPr/>
          <a:lstStyle/>
          <a:p>
            <a:r>
              <a:rPr lang="en-US" sz="2000" dirty="0"/>
              <a:t>Layer 4 &amp; Layer 7 Load Balancing</a:t>
            </a:r>
          </a:p>
          <a:p>
            <a:r>
              <a:rPr lang="en-US" sz="2000" dirty="0"/>
              <a:t>Region level service</a:t>
            </a:r>
          </a:p>
          <a:p>
            <a:pPr lvl="1"/>
            <a:r>
              <a:rPr lang="en-US" dirty="0"/>
              <a:t>Cross AZ</a:t>
            </a:r>
          </a:p>
          <a:p>
            <a:r>
              <a:rPr lang="en-US" sz="2000" dirty="0"/>
              <a:t>Built-in Health Check</a:t>
            </a:r>
          </a:p>
          <a:p>
            <a:r>
              <a:rPr lang="en-US" sz="2000" dirty="0"/>
              <a:t>Auto Scaling Integration</a:t>
            </a:r>
          </a:p>
          <a:p>
            <a:r>
              <a:rPr lang="en-US" sz="2000" dirty="0"/>
              <a:t>SSL Supported</a:t>
            </a:r>
          </a:p>
          <a:p>
            <a:pPr lvl="1"/>
            <a:r>
              <a:rPr lang="en-US" dirty="0"/>
              <a:t>Client SSL Termination</a:t>
            </a:r>
          </a:p>
          <a:p>
            <a:pPr lvl="1"/>
            <a:r>
              <a:rPr lang="en-US" dirty="0"/>
              <a:t>Backend ELB-to-Server mutual SSL</a:t>
            </a:r>
          </a:p>
          <a:p>
            <a:r>
              <a:rPr lang="en-US" sz="2000" dirty="0"/>
              <a:t>Sticky Sessions</a:t>
            </a:r>
          </a:p>
        </p:txBody>
      </p:sp>
      <p:pic>
        <p:nvPicPr>
          <p:cNvPr id="3" name="Picture 2">
            <a:extLst>
              <a:ext uri="{FF2B5EF4-FFF2-40B4-BE49-F238E27FC236}">
                <a16:creationId xmlns:a16="http://schemas.microsoft.com/office/drawing/2014/main" id="{4FC84422-4753-A247-B940-08001943D21D}"/>
              </a:ext>
            </a:extLst>
          </p:cNvPr>
          <p:cNvPicPr>
            <a:picLocks noChangeAspect="1"/>
          </p:cNvPicPr>
          <p:nvPr/>
        </p:nvPicPr>
        <p:blipFill>
          <a:blip r:embed="rId2"/>
          <a:stretch>
            <a:fillRect/>
          </a:stretch>
        </p:blipFill>
        <p:spPr>
          <a:xfrm>
            <a:off x="4858232" y="1355171"/>
            <a:ext cx="4050402" cy="2786743"/>
          </a:xfrm>
          <a:prstGeom prst="rect">
            <a:avLst/>
          </a:prstGeom>
        </p:spPr>
      </p:pic>
    </p:spTree>
    <p:extLst>
      <p:ext uri="{BB962C8B-B14F-4D97-AF65-F5344CB8AC3E}">
        <p14:creationId xmlns:p14="http://schemas.microsoft.com/office/powerpoint/2010/main" val="1755925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CDB9-AF92-D64A-B65C-FFF74FBBF83E}"/>
              </a:ext>
            </a:extLst>
          </p:cNvPr>
          <p:cNvSpPr>
            <a:spLocks noGrp="1"/>
          </p:cNvSpPr>
          <p:nvPr>
            <p:ph type="title"/>
          </p:nvPr>
        </p:nvSpPr>
        <p:spPr/>
        <p:txBody>
          <a:bodyPr>
            <a:normAutofit fontScale="90000"/>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distribute traffic across Instances?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ELB - Application Load Balancer</a:t>
            </a: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Content Placeholder 5">
            <a:extLst>
              <a:ext uri="{FF2B5EF4-FFF2-40B4-BE49-F238E27FC236}">
                <a16:creationId xmlns:a16="http://schemas.microsoft.com/office/drawing/2014/main" id="{29885F25-19BF-5143-AA2A-ACAC7E683007}"/>
              </a:ext>
            </a:extLst>
          </p:cNvPr>
          <p:cNvSpPr>
            <a:spLocks noGrp="1"/>
          </p:cNvSpPr>
          <p:nvPr>
            <p:ph sz="half" idx="1"/>
          </p:nvPr>
        </p:nvSpPr>
        <p:spPr>
          <a:xfrm>
            <a:off x="336789" y="914534"/>
            <a:ext cx="4038600" cy="3472073"/>
          </a:xfrm>
        </p:spPr>
        <p:txBody>
          <a:bodyPr/>
          <a:lstStyle/>
          <a:p>
            <a:pPr marL="342900" indent="-342900">
              <a:buFont typeface="Arial" panose="020B0604020202020204" pitchFamily="34" charset="0"/>
              <a:buChar char="•"/>
            </a:pPr>
            <a:r>
              <a:rPr lang="en-US" sz="2000" dirty="0"/>
              <a:t>Layer 7 Load Balancing</a:t>
            </a:r>
          </a:p>
          <a:p>
            <a:pPr marL="342900" indent="-342900">
              <a:buFont typeface="Arial" panose="020B0604020202020204" pitchFamily="34" charset="0"/>
              <a:buChar char="•"/>
            </a:pPr>
            <a:r>
              <a:rPr lang="en-US" sz="2000" dirty="0"/>
              <a:t>Content-Based Routing (host and path based)</a:t>
            </a:r>
          </a:p>
          <a:p>
            <a:pPr marL="342900" indent="-342900">
              <a:buFont typeface="Arial" panose="020B0604020202020204" pitchFamily="34" charset="0"/>
              <a:buChar char="•"/>
            </a:pPr>
            <a:r>
              <a:rPr lang="en-US" sz="2000" dirty="0"/>
              <a:t>Containerized Application Support (ECS, EKS)</a:t>
            </a:r>
          </a:p>
          <a:p>
            <a:pPr marL="342900" indent="-342900">
              <a:buFont typeface="Arial" panose="020B0604020202020204" pitchFamily="34" charset="0"/>
              <a:buChar char="•"/>
            </a:pPr>
            <a:r>
              <a:rPr lang="en-US" sz="2000" dirty="0"/>
              <a:t>HTTP/2 Support</a:t>
            </a:r>
          </a:p>
          <a:p>
            <a:pPr marL="342900" indent="-342900">
              <a:buFont typeface="Arial" panose="020B0604020202020204" pitchFamily="34" charset="0"/>
              <a:buChar char="•"/>
            </a:pPr>
            <a:r>
              <a:rPr lang="en-US" sz="2000" dirty="0" err="1"/>
              <a:t>WebSockets</a:t>
            </a:r>
            <a:r>
              <a:rPr lang="en-US" sz="2000" dirty="0"/>
              <a:t> Support</a:t>
            </a:r>
          </a:p>
          <a:p>
            <a:pPr marL="342900" indent="-342900">
              <a:buFont typeface="Arial" panose="020B0604020202020204" pitchFamily="34" charset="0"/>
              <a:buChar char="•"/>
            </a:pPr>
            <a:r>
              <a:rPr lang="en-US" sz="2000" dirty="0"/>
              <a:t>Deletion Protection</a:t>
            </a:r>
          </a:p>
          <a:p>
            <a:pPr marL="342900" indent="-342900">
              <a:buFont typeface="Arial" panose="020B0604020202020204" pitchFamily="34" charset="0"/>
              <a:buChar char="•"/>
            </a:pPr>
            <a:r>
              <a:rPr lang="en-US" sz="2000" dirty="0"/>
              <a:t>Request Tracing</a:t>
            </a:r>
          </a:p>
          <a:p>
            <a:pPr marL="342900" indent="-342900">
              <a:buFont typeface="Arial" panose="020B0604020202020204" pitchFamily="34" charset="0"/>
              <a:buChar char="•"/>
            </a:pPr>
            <a:r>
              <a:rPr lang="en-US" sz="2000" dirty="0"/>
              <a:t>Web Application Firewall (WAF) integration</a:t>
            </a:r>
          </a:p>
        </p:txBody>
      </p:sp>
      <p:pic>
        <p:nvPicPr>
          <p:cNvPr id="9" name="Picture 8">
            <a:extLst>
              <a:ext uri="{FF2B5EF4-FFF2-40B4-BE49-F238E27FC236}">
                <a16:creationId xmlns:a16="http://schemas.microsoft.com/office/drawing/2014/main" id="{4A421574-129C-EC4C-9A12-67307763A7E9}"/>
              </a:ext>
            </a:extLst>
          </p:cNvPr>
          <p:cNvPicPr>
            <a:picLocks noChangeAspect="1"/>
          </p:cNvPicPr>
          <p:nvPr/>
        </p:nvPicPr>
        <p:blipFill>
          <a:blip r:embed="rId2"/>
          <a:stretch>
            <a:fillRect/>
          </a:stretch>
        </p:blipFill>
        <p:spPr>
          <a:xfrm>
            <a:off x="4858232" y="1355171"/>
            <a:ext cx="4050402" cy="2786743"/>
          </a:xfrm>
          <a:prstGeom prst="rect">
            <a:avLst/>
          </a:prstGeom>
        </p:spPr>
      </p:pic>
    </p:spTree>
    <p:extLst>
      <p:ext uri="{BB962C8B-B14F-4D97-AF65-F5344CB8AC3E}">
        <p14:creationId xmlns:p14="http://schemas.microsoft.com/office/powerpoint/2010/main" val="52589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rgbClr val="4CB5FF"/>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rgbClr val="4CB5FF"/>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1</a:t>
            </a:r>
          </a:p>
        </p:txBody>
      </p:sp>
      <p:sp>
        <p:nvSpPr>
          <p:cNvPr id="5" name="Rectangle 4"/>
          <p:cNvSpPr/>
          <p:nvPr/>
        </p:nvSpPr>
        <p:spPr>
          <a:xfrm>
            <a:off x="450415" y="2865622"/>
            <a:ext cx="8238818" cy="1106762"/>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Amazon VPC</a:t>
            </a:r>
          </a:p>
        </p:txBody>
      </p:sp>
    </p:spTree>
    <p:extLst>
      <p:ext uri="{BB962C8B-B14F-4D97-AF65-F5344CB8AC3E}">
        <p14:creationId xmlns:p14="http://schemas.microsoft.com/office/powerpoint/2010/main" val="1374618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C4D8-6A38-AC4C-B353-FAC593CFC346}"/>
              </a:ext>
            </a:extLst>
          </p:cNvPr>
          <p:cNvSpPr>
            <a:spLocks noGrp="1"/>
          </p:cNvSpPr>
          <p:nvPr>
            <p:ph type="title"/>
          </p:nvPr>
        </p:nvSpPr>
        <p:spPr/>
        <p:txBody>
          <a:bodyPr>
            <a:normAutofit fontScale="90000"/>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distribute traffic across Instances?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ELB - Network Load Balancer</a:t>
            </a: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8666C4BF-69A9-B94B-804C-DA1EB6731947}"/>
              </a:ext>
            </a:extLst>
          </p:cNvPr>
          <p:cNvSpPr>
            <a:spLocks noGrp="1"/>
          </p:cNvSpPr>
          <p:nvPr>
            <p:ph sz="half" idx="1"/>
          </p:nvPr>
        </p:nvSpPr>
        <p:spPr>
          <a:xfrm>
            <a:off x="336789" y="1012505"/>
            <a:ext cx="4038600" cy="3472073"/>
          </a:xfrm>
        </p:spPr>
        <p:txBody>
          <a:bodyPr/>
          <a:lstStyle/>
          <a:p>
            <a:pPr marL="342900" indent="-342900">
              <a:buFont typeface="Arial" panose="020B0604020202020204" pitchFamily="34" charset="0"/>
              <a:buChar char="•"/>
            </a:pPr>
            <a:r>
              <a:rPr lang="en-US" sz="2000" dirty="0"/>
              <a:t>Layer 4 Load Balancing</a:t>
            </a:r>
          </a:p>
          <a:p>
            <a:pPr marL="342900" indent="-342900">
              <a:buFont typeface="Arial" panose="020B0604020202020204" pitchFamily="34" charset="0"/>
              <a:buChar char="•"/>
            </a:pPr>
            <a:r>
              <a:rPr lang="en-US" sz="2000" dirty="0"/>
              <a:t>Connection-based Load Balancing</a:t>
            </a:r>
          </a:p>
          <a:p>
            <a:pPr marL="342900" indent="-342900">
              <a:buFont typeface="Arial" panose="020B0604020202020204" pitchFamily="34" charset="0"/>
              <a:buChar char="•"/>
            </a:pPr>
            <a:r>
              <a:rPr lang="en-US" sz="2000" dirty="0"/>
              <a:t>High Throughput</a:t>
            </a:r>
          </a:p>
          <a:p>
            <a:pPr marL="342900" indent="-342900">
              <a:buFont typeface="Arial" panose="020B0604020202020204" pitchFamily="34" charset="0"/>
              <a:buChar char="•"/>
            </a:pPr>
            <a:r>
              <a:rPr lang="en-US" sz="2000" dirty="0"/>
              <a:t>Low Latency</a:t>
            </a:r>
          </a:p>
          <a:p>
            <a:pPr marL="342900" indent="-342900">
              <a:buFont typeface="Arial" panose="020B0604020202020204" pitchFamily="34" charset="0"/>
              <a:buChar char="•"/>
            </a:pPr>
            <a:r>
              <a:rPr lang="en-US" sz="2000" dirty="0"/>
              <a:t>Preserve source IP address</a:t>
            </a:r>
          </a:p>
          <a:p>
            <a:pPr marL="342900" indent="-342900">
              <a:buFont typeface="Arial" panose="020B0604020202020204" pitchFamily="34" charset="0"/>
              <a:buChar char="•"/>
            </a:pPr>
            <a:r>
              <a:rPr lang="en-US" sz="2000" dirty="0"/>
              <a:t>Static IP and Elastic IP</a:t>
            </a:r>
          </a:p>
          <a:p>
            <a:pPr marL="342900" indent="-342900">
              <a:buFont typeface="Arial" panose="020B0604020202020204" pitchFamily="34" charset="0"/>
              <a:buChar char="•"/>
            </a:pPr>
            <a:r>
              <a:rPr lang="en-US" sz="2000" dirty="0"/>
              <a:t>Long-lived TCP Connections</a:t>
            </a:r>
          </a:p>
          <a:p>
            <a:pPr lvl="1"/>
            <a:r>
              <a:rPr lang="en-US" dirty="0"/>
              <a:t>Ideal for </a:t>
            </a:r>
            <a:r>
              <a:rPr lang="en-US" dirty="0" err="1"/>
              <a:t>WebSockets</a:t>
            </a:r>
            <a:endParaRPr lang="en-US" dirty="0"/>
          </a:p>
          <a:p>
            <a:pPr marL="342900" indent="-342900">
              <a:buFont typeface="Arial" panose="020B0604020202020204" pitchFamily="34" charset="0"/>
              <a:buChar char="•"/>
            </a:pPr>
            <a:r>
              <a:rPr lang="en-US" sz="2000" dirty="0"/>
              <a:t>IP addresses as Targets</a:t>
            </a:r>
          </a:p>
        </p:txBody>
      </p:sp>
      <p:pic>
        <p:nvPicPr>
          <p:cNvPr id="6" name="Picture 5">
            <a:extLst>
              <a:ext uri="{FF2B5EF4-FFF2-40B4-BE49-F238E27FC236}">
                <a16:creationId xmlns:a16="http://schemas.microsoft.com/office/drawing/2014/main" id="{CCF998AA-A5D8-FD40-9F38-AF795A23AA11}"/>
              </a:ext>
            </a:extLst>
          </p:cNvPr>
          <p:cNvPicPr>
            <a:picLocks noChangeAspect="1"/>
          </p:cNvPicPr>
          <p:nvPr/>
        </p:nvPicPr>
        <p:blipFill>
          <a:blip r:embed="rId3"/>
          <a:stretch>
            <a:fillRect/>
          </a:stretch>
        </p:blipFill>
        <p:spPr>
          <a:xfrm>
            <a:off x="4858232" y="1355171"/>
            <a:ext cx="4050402" cy="2786743"/>
          </a:xfrm>
          <a:prstGeom prst="rect">
            <a:avLst/>
          </a:prstGeom>
        </p:spPr>
      </p:pic>
    </p:spTree>
    <p:extLst>
      <p:ext uri="{BB962C8B-B14F-4D97-AF65-F5344CB8AC3E}">
        <p14:creationId xmlns:p14="http://schemas.microsoft.com/office/powerpoint/2010/main" val="2826055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ln/>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Elastic Load Balancing</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Features Comparison</a:t>
            </a: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6" name="Table 5">
            <a:extLst>
              <a:ext uri="{FF2B5EF4-FFF2-40B4-BE49-F238E27FC236}">
                <a16:creationId xmlns:a16="http://schemas.microsoft.com/office/drawing/2014/main" id="{8220CBCA-74DC-5645-997A-631EEC379C22}"/>
              </a:ext>
            </a:extLst>
          </p:cNvPr>
          <p:cNvGraphicFramePr>
            <a:graphicFrameLocks noGrp="1"/>
          </p:cNvGraphicFramePr>
          <p:nvPr>
            <p:extLst>
              <p:ext uri="{D42A27DB-BD31-4B8C-83A1-F6EECF244321}">
                <p14:modId xmlns:p14="http://schemas.microsoft.com/office/powerpoint/2010/main" val="2384257438"/>
              </p:ext>
            </p:extLst>
          </p:nvPr>
        </p:nvGraphicFramePr>
        <p:xfrm>
          <a:off x="144001" y="943176"/>
          <a:ext cx="8789089" cy="4133822"/>
        </p:xfrm>
        <a:graphic>
          <a:graphicData uri="http://schemas.openxmlformats.org/drawingml/2006/table">
            <a:tbl>
              <a:tblPr>
                <a:tableStyleId>{5C22544A-7EE6-4342-B048-85BDC9FD1C3A}</a:tableStyleId>
              </a:tblPr>
              <a:tblGrid>
                <a:gridCol w="3851329">
                  <a:extLst>
                    <a:ext uri="{9D8B030D-6E8A-4147-A177-3AD203B41FA5}">
                      <a16:colId xmlns:a16="http://schemas.microsoft.com/office/drawing/2014/main" val="399928305"/>
                    </a:ext>
                  </a:extLst>
                </a:gridCol>
                <a:gridCol w="2468880">
                  <a:extLst>
                    <a:ext uri="{9D8B030D-6E8A-4147-A177-3AD203B41FA5}">
                      <a16:colId xmlns:a16="http://schemas.microsoft.com/office/drawing/2014/main" val="1577397889"/>
                    </a:ext>
                  </a:extLst>
                </a:gridCol>
                <a:gridCol w="2468880">
                  <a:extLst>
                    <a:ext uri="{9D8B030D-6E8A-4147-A177-3AD203B41FA5}">
                      <a16:colId xmlns:a16="http://schemas.microsoft.com/office/drawing/2014/main" val="1166403743"/>
                    </a:ext>
                  </a:extLst>
                </a:gridCol>
              </a:tblGrid>
              <a:tr h="206706">
                <a:tc>
                  <a:txBody>
                    <a:bodyPr/>
                    <a:lstStyle/>
                    <a:p>
                      <a:pPr marL="91440" lvl="0" algn="ctr" fontAlgn="b"/>
                      <a:r>
                        <a:rPr lang="en-US" sz="1400" b="1"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Feature</a:t>
                      </a:r>
                      <a:endParaRPr lang="en-US" sz="1400" b="1"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1"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Application Load Balancer</a:t>
                      </a:r>
                      <a:endParaRPr lang="en-US" sz="1400" b="1"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1"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Network Load Balancer</a:t>
                      </a:r>
                      <a:endParaRPr lang="en-US" sz="1400" b="1"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885561515"/>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Protocols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HTTP, HTTPS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TCP</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185954580"/>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Platforms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VPC</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VPC</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148244147"/>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Health checks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220410771"/>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CloudWatch metrics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334130068"/>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Logging</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946072864"/>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Path-Based Routing</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356961826"/>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Host-Based Routing</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909139407"/>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Native HTTP/2</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472514469"/>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Configurable idle connection timeout</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112385390"/>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SSL offloading</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220071118"/>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Server Name Indication (SNI)</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491606428"/>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Sticky sessions</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775650689"/>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Back-end server encryption</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794038114"/>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Static IP</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81260500"/>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Elastic IP address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l"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662866888"/>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Preserve Source IP address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l"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62952690"/>
                  </a:ext>
                </a:extLst>
              </a:tr>
            </a:tbl>
          </a:graphicData>
        </a:graphic>
      </p:graphicFrame>
    </p:spTree>
    <p:extLst>
      <p:ext uri="{BB962C8B-B14F-4D97-AF65-F5344CB8AC3E}">
        <p14:creationId xmlns:p14="http://schemas.microsoft.com/office/powerpoint/2010/main" val="719357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rgbClr val="4CB5FF"/>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rgbClr val="4CB5FF"/>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3"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4</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Route53</a:t>
            </a:r>
          </a:p>
        </p:txBody>
      </p:sp>
    </p:spTree>
    <p:extLst>
      <p:ext uri="{BB962C8B-B14F-4D97-AF65-F5344CB8AC3E}">
        <p14:creationId xmlns:p14="http://schemas.microsoft.com/office/powerpoint/2010/main" val="513084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0761-E1BC-194E-837D-653F4DB5E95C}"/>
              </a:ext>
            </a:extLst>
          </p:cNvPr>
          <p:cNvSpPr>
            <a:spLocks noGrp="1"/>
          </p:cNvSpPr>
          <p:nvPr>
            <p:ph type="title"/>
          </p:nvPr>
        </p:nvSpPr>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direct traffic to my domain?</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Route 53</a:t>
            </a:r>
            <a:endParaRPr lang="en-US" dirty="0"/>
          </a:p>
        </p:txBody>
      </p:sp>
      <p:sp>
        <p:nvSpPr>
          <p:cNvPr id="3" name="Rounded Rectangle 2">
            <a:extLst>
              <a:ext uri="{FF2B5EF4-FFF2-40B4-BE49-F238E27FC236}">
                <a16:creationId xmlns:a16="http://schemas.microsoft.com/office/drawing/2014/main" id="{94774CCA-3BBB-5F43-8A10-18561E992938}"/>
              </a:ext>
            </a:extLst>
          </p:cNvPr>
          <p:cNvSpPr/>
          <p:nvPr/>
        </p:nvSpPr>
        <p:spPr>
          <a:xfrm>
            <a:off x="1625092" y="1714864"/>
            <a:ext cx="5923466" cy="3262620"/>
          </a:xfrm>
          <a:prstGeom prst="roundRect">
            <a:avLst>
              <a:gd name="adj" fmla="val 2398"/>
            </a:avLst>
          </a:prstGeom>
          <a:noFill/>
          <a:ln w="635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a:extLst>
              <a:ext uri="{FF2B5EF4-FFF2-40B4-BE49-F238E27FC236}">
                <a16:creationId xmlns:a16="http://schemas.microsoft.com/office/drawing/2014/main" id="{94CEE8A5-38E9-6F4A-9FA3-8CC818234897}"/>
              </a:ext>
            </a:extLst>
          </p:cNvPr>
          <p:cNvSpPr/>
          <p:nvPr/>
        </p:nvSpPr>
        <p:spPr>
          <a:xfrm>
            <a:off x="1625090" y="4800014"/>
            <a:ext cx="5923467" cy="177470"/>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pic>
        <p:nvPicPr>
          <p:cNvPr id="5" name="Picture 4">
            <a:extLst>
              <a:ext uri="{FF2B5EF4-FFF2-40B4-BE49-F238E27FC236}">
                <a16:creationId xmlns:a16="http://schemas.microsoft.com/office/drawing/2014/main" id="{A6D6C483-AB61-E444-B73A-37721776C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851" y="1416480"/>
            <a:ext cx="603504" cy="393954"/>
          </a:xfrm>
          <a:prstGeom prst="rect">
            <a:avLst/>
          </a:prstGeom>
        </p:spPr>
      </p:pic>
      <p:sp>
        <p:nvSpPr>
          <p:cNvPr id="7" name="Rounded Rectangle 6">
            <a:extLst>
              <a:ext uri="{FF2B5EF4-FFF2-40B4-BE49-F238E27FC236}">
                <a16:creationId xmlns:a16="http://schemas.microsoft.com/office/drawing/2014/main" id="{B89E0EA3-0EBC-A143-8811-7664C5792FC8}"/>
              </a:ext>
            </a:extLst>
          </p:cNvPr>
          <p:cNvSpPr/>
          <p:nvPr/>
        </p:nvSpPr>
        <p:spPr>
          <a:xfrm>
            <a:off x="5585030" y="2352430"/>
            <a:ext cx="1792752" cy="2268016"/>
          </a:xfrm>
          <a:prstGeom prst="roundRect">
            <a:avLst>
              <a:gd name="adj" fmla="val 3918"/>
            </a:avLst>
          </a:prstGeom>
          <a:noFill/>
          <a:ln w="1905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Rounded Rectangle 7">
            <a:extLst>
              <a:ext uri="{FF2B5EF4-FFF2-40B4-BE49-F238E27FC236}">
                <a16:creationId xmlns:a16="http://schemas.microsoft.com/office/drawing/2014/main" id="{0BE0D09C-78B0-5240-B3F9-77A6C5B62828}"/>
              </a:ext>
            </a:extLst>
          </p:cNvPr>
          <p:cNvSpPr/>
          <p:nvPr/>
        </p:nvSpPr>
        <p:spPr>
          <a:xfrm>
            <a:off x="5578614" y="4551966"/>
            <a:ext cx="1810512" cy="173736"/>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Region</a:t>
            </a:r>
          </a:p>
        </p:txBody>
      </p:sp>
      <p:sp>
        <p:nvSpPr>
          <p:cNvPr id="10" name="Rounded Rectangle 9">
            <a:extLst>
              <a:ext uri="{FF2B5EF4-FFF2-40B4-BE49-F238E27FC236}">
                <a16:creationId xmlns:a16="http://schemas.microsoft.com/office/drawing/2014/main" id="{B8D91629-D706-1243-9892-E19E75A898E5}"/>
              </a:ext>
            </a:extLst>
          </p:cNvPr>
          <p:cNvSpPr/>
          <p:nvPr/>
        </p:nvSpPr>
        <p:spPr>
          <a:xfrm>
            <a:off x="1774854" y="2355706"/>
            <a:ext cx="3670657" cy="2268016"/>
          </a:xfrm>
          <a:prstGeom prst="roundRect">
            <a:avLst>
              <a:gd name="adj" fmla="val 0"/>
            </a:avLst>
          </a:prstGeom>
          <a:noFill/>
          <a:ln w="1905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Rounded Rectangle 10">
            <a:extLst>
              <a:ext uri="{FF2B5EF4-FFF2-40B4-BE49-F238E27FC236}">
                <a16:creationId xmlns:a16="http://schemas.microsoft.com/office/drawing/2014/main" id="{FBB04F96-5B9F-B846-9E77-768FA66AB870}"/>
              </a:ext>
            </a:extLst>
          </p:cNvPr>
          <p:cNvSpPr/>
          <p:nvPr/>
        </p:nvSpPr>
        <p:spPr>
          <a:xfrm>
            <a:off x="1766524" y="4550035"/>
            <a:ext cx="3685032" cy="176914"/>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Region</a:t>
            </a:r>
          </a:p>
        </p:txBody>
      </p:sp>
      <p:sp>
        <p:nvSpPr>
          <p:cNvPr id="12" name="Rounded Rectangle 11">
            <a:extLst>
              <a:ext uri="{FF2B5EF4-FFF2-40B4-BE49-F238E27FC236}">
                <a16:creationId xmlns:a16="http://schemas.microsoft.com/office/drawing/2014/main" id="{7799E589-0E8B-C048-8B5B-9A2854190E99}"/>
              </a:ext>
            </a:extLst>
          </p:cNvPr>
          <p:cNvSpPr/>
          <p:nvPr/>
        </p:nvSpPr>
        <p:spPr>
          <a:xfrm>
            <a:off x="4174159" y="1070781"/>
            <a:ext cx="15404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Route 53</a:t>
            </a:r>
          </a:p>
        </p:txBody>
      </p:sp>
      <p:pic>
        <p:nvPicPr>
          <p:cNvPr id="13" name="Picture 12">
            <a:extLst>
              <a:ext uri="{FF2B5EF4-FFF2-40B4-BE49-F238E27FC236}">
                <a16:creationId xmlns:a16="http://schemas.microsoft.com/office/drawing/2014/main" id="{CBFE0B31-6DA6-FA4D-9E95-9A7A37FDB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58" y="873984"/>
            <a:ext cx="537317" cy="638065"/>
          </a:xfrm>
          <a:prstGeom prst="rect">
            <a:avLst/>
          </a:prstGeom>
        </p:spPr>
      </p:pic>
      <p:pic>
        <p:nvPicPr>
          <p:cNvPr id="14" name="Picture 13">
            <a:extLst>
              <a:ext uri="{FF2B5EF4-FFF2-40B4-BE49-F238E27FC236}">
                <a16:creationId xmlns:a16="http://schemas.microsoft.com/office/drawing/2014/main" id="{F6645F0E-99BE-8C49-916E-E820552D85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83" y="3793338"/>
            <a:ext cx="379798" cy="393865"/>
          </a:xfrm>
          <a:prstGeom prst="rect">
            <a:avLst/>
          </a:prstGeom>
        </p:spPr>
      </p:pic>
      <p:pic>
        <p:nvPicPr>
          <p:cNvPr id="15" name="Picture 14">
            <a:extLst>
              <a:ext uri="{FF2B5EF4-FFF2-40B4-BE49-F238E27FC236}">
                <a16:creationId xmlns:a16="http://schemas.microsoft.com/office/drawing/2014/main" id="{769ABF16-F539-8E43-A455-79CA19A3C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5999" y="3796752"/>
            <a:ext cx="379798" cy="393865"/>
          </a:xfrm>
          <a:prstGeom prst="rect">
            <a:avLst/>
          </a:prstGeom>
        </p:spPr>
      </p:pic>
      <p:pic>
        <p:nvPicPr>
          <p:cNvPr id="16" name="Picture 15">
            <a:extLst>
              <a:ext uri="{FF2B5EF4-FFF2-40B4-BE49-F238E27FC236}">
                <a16:creationId xmlns:a16="http://schemas.microsoft.com/office/drawing/2014/main" id="{E1CF35D3-FFBA-CB4D-B487-5B595988CE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5315" y="3800166"/>
            <a:ext cx="379798" cy="393865"/>
          </a:xfrm>
          <a:prstGeom prst="rect">
            <a:avLst/>
          </a:prstGeom>
        </p:spPr>
      </p:pic>
      <p:pic>
        <p:nvPicPr>
          <p:cNvPr id="18" name="Picture 17">
            <a:extLst>
              <a:ext uri="{FF2B5EF4-FFF2-40B4-BE49-F238E27FC236}">
                <a16:creationId xmlns:a16="http://schemas.microsoft.com/office/drawing/2014/main" id="{DAB4D4A8-409A-144A-915C-04395625FA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2014" y="3798528"/>
            <a:ext cx="379798" cy="393865"/>
          </a:xfrm>
          <a:prstGeom prst="rect">
            <a:avLst/>
          </a:prstGeom>
        </p:spPr>
      </p:pic>
      <p:pic>
        <p:nvPicPr>
          <p:cNvPr id="19" name="Picture 18">
            <a:extLst>
              <a:ext uri="{FF2B5EF4-FFF2-40B4-BE49-F238E27FC236}">
                <a16:creationId xmlns:a16="http://schemas.microsoft.com/office/drawing/2014/main" id="{EED47E6E-4440-AA4A-ADB1-98364DBE5A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1330" y="3801942"/>
            <a:ext cx="379798" cy="393865"/>
          </a:xfrm>
          <a:prstGeom prst="rect">
            <a:avLst/>
          </a:prstGeom>
        </p:spPr>
      </p:pic>
      <p:pic>
        <p:nvPicPr>
          <p:cNvPr id="20" name="Picture 19">
            <a:extLst>
              <a:ext uri="{FF2B5EF4-FFF2-40B4-BE49-F238E27FC236}">
                <a16:creationId xmlns:a16="http://schemas.microsoft.com/office/drawing/2014/main" id="{62C2BB71-8D04-5E42-B418-78509CFD4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646" y="3805356"/>
            <a:ext cx="379798" cy="393865"/>
          </a:xfrm>
          <a:prstGeom prst="rect">
            <a:avLst/>
          </a:prstGeom>
        </p:spPr>
      </p:pic>
      <p:pic>
        <p:nvPicPr>
          <p:cNvPr id="22" name="Picture 21">
            <a:extLst>
              <a:ext uri="{FF2B5EF4-FFF2-40B4-BE49-F238E27FC236}">
                <a16:creationId xmlns:a16="http://schemas.microsoft.com/office/drawing/2014/main" id="{2700E7E0-E6F9-2043-8D0E-281CF35FB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0520" y="3793338"/>
            <a:ext cx="379798" cy="393865"/>
          </a:xfrm>
          <a:prstGeom prst="rect">
            <a:avLst/>
          </a:prstGeom>
        </p:spPr>
      </p:pic>
      <p:pic>
        <p:nvPicPr>
          <p:cNvPr id="23" name="Picture 22">
            <a:extLst>
              <a:ext uri="{FF2B5EF4-FFF2-40B4-BE49-F238E27FC236}">
                <a16:creationId xmlns:a16="http://schemas.microsoft.com/office/drawing/2014/main" id="{D8D328C2-20F9-4647-B694-D957E94C6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9836" y="3796752"/>
            <a:ext cx="379798" cy="393865"/>
          </a:xfrm>
          <a:prstGeom prst="rect">
            <a:avLst/>
          </a:prstGeom>
        </p:spPr>
      </p:pic>
      <p:pic>
        <p:nvPicPr>
          <p:cNvPr id="24" name="Picture 23">
            <a:extLst>
              <a:ext uri="{FF2B5EF4-FFF2-40B4-BE49-F238E27FC236}">
                <a16:creationId xmlns:a16="http://schemas.microsoft.com/office/drawing/2014/main" id="{2F0A5EA5-3898-9A44-9C89-18DB8CA5D2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9152" y="3800166"/>
            <a:ext cx="379798" cy="393865"/>
          </a:xfrm>
          <a:prstGeom prst="rect">
            <a:avLst/>
          </a:prstGeom>
        </p:spPr>
      </p:pic>
      <p:sp>
        <p:nvSpPr>
          <p:cNvPr id="26" name="Diamond 25">
            <a:extLst>
              <a:ext uri="{FF2B5EF4-FFF2-40B4-BE49-F238E27FC236}">
                <a16:creationId xmlns:a16="http://schemas.microsoft.com/office/drawing/2014/main" id="{9A9A3B18-ED49-894D-A219-32C74BAB9EB4}"/>
              </a:ext>
            </a:extLst>
          </p:cNvPr>
          <p:cNvSpPr/>
          <p:nvPr/>
        </p:nvSpPr>
        <p:spPr>
          <a:xfrm>
            <a:off x="4085452" y="1457203"/>
            <a:ext cx="1710681" cy="1061716"/>
          </a:xfrm>
          <a:prstGeom prst="diamond">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Main Site healthy?</a:t>
            </a:r>
          </a:p>
        </p:txBody>
      </p:sp>
      <p:sp>
        <p:nvSpPr>
          <p:cNvPr id="27" name="Diamond 26">
            <a:extLst>
              <a:ext uri="{FF2B5EF4-FFF2-40B4-BE49-F238E27FC236}">
                <a16:creationId xmlns:a16="http://schemas.microsoft.com/office/drawing/2014/main" id="{3B85D3B4-CAF6-7B4A-BCB1-C0981513C631}"/>
              </a:ext>
            </a:extLst>
          </p:cNvPr>
          <p:cNvSpPr/>
          <p:nvPr/>
        </p:nvSpPr>
        <p:spPr>
          <a:xfrm>
            <a:off x="2752640" y="2164374"/>
            <a:ext cx="1710681" cy="1061716"/>
          </a:xfrm>
          <a:prstGeom prst="diamond">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A/B Testing</a:t>
            </a:r>
          </a:p>
        </p:txBody>
      </p:sp>
      <p:cxnSp>
        <p:nvCxnSpPr>
          <p:cNvPr id="28" name="Elbow Connector 27">
            <a:extLst>
              <a:ext uri="{FF2B5EF4-FFF2-40B4-BE49-F238E27FC236}">
                <a16:creationId xmlns:a16="http://schemas.microsoft.com/office/drawing/2014/main" id="{0693EF9C-D1BD-5A4A-87C2-3A17F45F1F38}"/>
              </a:ext>
            </a:extLst>
          </p:cNvPr>
          <p:cNvCxnSpPr>
            <a:cxnSpLocks/>
            <a:stCxn id="26" idx="1"/>
            <a:endCxn id="27" idx="0"/>
          </p:cNvCxnSpPr>
          <p:nvPr/>
        </p:nvCxnSpPr>
        <p:spPr>
          <a:xfrm rot="10800000" flipV="1">
            <a:off x="3607982" y="1988060"/>
            <a:ext cx="477471" cy="176313"/>
          </a:xfrm>
          <a:prstGeom prst="bentConnector2">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1F63140A-991F-A747-89E4-68B263EE30E2}"/>
              </a:ext>
            </a:extLst>
          </p:cNvPr>
          <p:cNvCxnSpPr>
            <a:cxnSpLocks/>
            <a:stCxn id="27" idx="1"/>
            <a:endCxn id="17" idx="0"/>
          </p:cNvCxnSpPr>
          <p:nvPr/>
        </p:nvCxnSpPr>
        <p:spPr>
          <a:xfrm rot="10800000" flipV="1">
            <a:off x="2695898" y="2695231"/>
            <a:ext cx="56742" cy="411203"/>
          </a:xfrm>
          <a:prstGeom prst="bentConnector2">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D537C9FB-3CCD-3543-A8F4-37DDA391CC1E}"/>
              </a:ext>
            </a:extLst>
          </p:cNvPr>
          <p:cNvCxnSpPr>
            <a:cxnSpLocks/>
            <a:stCxn id="27" idx="3"/>
            <a:endCxn id="21" idx="0"/>
          </p:cNvCxnSpPr>
          <p:nvPr/>
        </p:nvCxnSpPr>
        <p:spPr>
          <a:xfrm>
            <a:off x="4463321" y="2695232"/>
            <a:ext cx="47908" cy="416393"/>
          </a:xfrm>
          <a:prstGeom prst="bentConnector2">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5E4E6892-3AFC-D84C-9450-CE3C91A43C39}"/>
              </a:ext>
            </a:extLst>
          </p:cNvPr>
          <p:cNvCxnSpPr>
            <a:cxnSpLocks/>
            <a:stCxn id="26" idx="3"/>
            <a:endCxn id="25" idx="0"/>
          </p:cNvCxnSpPr>
          <p:nvPr/>
        </p:nvCxnSpPr>
        <p:spPr>
          <a:xfrm>
            <a:off x="5796133" y="1988061"/>
            <a:ext cx="693602" cy="1118374"/>
          </a:xfrm>
          <a:prstGeom prst="bentConnector2">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2" name="TextBox 37">
            <a:extLst>
              <a:ext uri="{FF2B5EF4-FFF2-40B4-BE49-F238E27FC236}">
                <a16:creationId xmlns:a16="http://schemas.microsoft.com/office/drawing/2014/main" id="{08865D4F-6AD8-B441-BC70-F9AE466A73E1}"/>
              </a:ext>
            </a:extLst>
          </p:cNvPr>
          <p:cNvSpPr txBox="1">
            <a:spLocks noChangeArrowheads="1"/>
          </p:cNvSpPr>
          <p:nvPr/>
        </p:nvSpPr>
        <p:spPr bwMode="auto">
          <a:xfrm>
            <a:off x="1784812" y="2658798"/>
            <a:ext cx="1321356" cy="307777"/>
          </a:xfrm>
          <a:prstGeom prst="rect">
            <a:avLst/>
          </a:prstGeom>
          <a:noFill/>
          <a:ln w="9525">
            <a:noFill/>
            <a:miter lim="800000"/>
            <a:headEnd/>
            <a:tailEnd/>
          </a:ln>
        </p:spPr>
        <p:txBody>
          <a:bodyPr wrap="square">
            <a:spAutoFit/>
          </a:bodyPr>
          <a:lstStyle/>
          <a:p>
            <a:pPr algn="ctr"/>
            <a:r>
              <a:rPr lang="en-US" sz="1400" dirty="0">
                <a:solidFill>
                  <a:schemeClr val="bg1"/>
                </a:solidFill>
                <a:latin typeface="Amazon Ember" charset="0"/>
                <a:ea typeface="Amazon Ember" charset="0"/>
                <a:cs typeface="Amazon Ember" charset="0"/>
              </a:rPr>
              <a:t>95%</a:t>
            </a:r>
          </a:p>
        </p:txBody>
      </p:sp>
      <p:sp>
        <p:nvSpPr>
          <p:cNvPr id="33" name="TextBox 37">
            <a:extLst>
              <a:ext uri="{FF2B5EF4-FFF2-40B4-BE49-F238E27FC236}">
                <a16:creationId xmlns:a16="http://schemas.microsoft.com/office/drawing/2014/main" id="{7B268090-7410-3F4C-8018-BFFE90858F7F}"/>
              </a:ext>
            </a:extLst>
          </p:cNvPr>
          <p:cNvSpPr txBox="1">
            <a:spLocks noChangeArrowheads="1"/>
          </p:cNvSpPr>
          <p:nvPr/>
        </p:nvSpPr>
        <p:spPr bwMode="auto">
          <a:xfrm>
            <a:off x="4079294" y="2658798"/>
            <a:ext cx="1321356" cy="307777"/>
          </a:xfrm>
          <a:prstGeom prst="rect">
            <a:avLst/>
          </a:prstGeom>
          <a:noFill/>
          <a:ln w="9525">
            <a:noFill/>
            <a:miter lim="800000"/>
            <a:headEnd/>
            <a:tailEnd/>
          </a:ln>
        </p:spPr>
        <p:txBody>
          <a:bodyPr wrap="square">
            <a:spAutoFit/>
          </a:bodyPr>
          <a:lstStyle/>
          <a:p>
            <a:pPr algn="ctr"/>
            <a:r>
              <a:rPr lang="en-US" sz="1400" dirty="0">
                <a:solidFill>
                  <a:schemeClr val="bg1"/>
                </a:solidFill>
                <a:latin typeface="Amazon Ember" charset="0"/>
                <a:ea typeface="Amazon Ember" charset="0"/>
                <a:cs typeface="Amazon Ember" charset="0"/>
              </a:rPr>
              <a:t>5%</a:t>
            </a:r>
          </a:p>
        </p:txBody>
      </p:sp>
      <p:sp>
        <p:nvSpPr>
          <p:cNvPr id="34" name="TextBox 37">
            <a:extLst>
              <a:ext uri="{FF2B5EF4-FFF2-40B4-BE49-F238E27FC236}">
                <a16:creationId xmlns:a16="http://schemas.microsoft.com/office/drawing/2014/main" id="{A913BBE7-F42E-8D48-A910-A2453B967097}"/>
              </a:ext>
            </a:extLst>
          </p:cNvPr>
          <p:cNvSpPr txBox="1">
            <a:spLocks noChangeArrowheads="1"/>
          </p:cNvSpPr>
          <p:nvPr/>
        </p:nvSpPr>
        <p:spPr bwMode="auto">
          <a:xfrm>
            <a:off x="3631401" y="1714864"/>
            <a:ext cx="593571" cy="307777"/>
          </a:xfrm>
          <a:prstGeom prst="rect">
            <a:avLst/>
          </a:prstGeom>
          <a:noFill/>
          <a:ln w="9525">
            <a:noFill/>
            <a:miter lim="800000"/>
            <a:headEnd/>
            <a:tailEnd/>
          </a:ln>
        </p:spPr>
        <p:txBody>
          <a:bodyPr wrap="square">
            <a:spAutoFit/>
          </a:bodyPr>
          <a:lstStyle/>
          <a:p>
            <a:pPr algn="ctr"/>
            <a:r>
              <a:rPr lang="en-US" sz="1400" dirty="0">
                <a:solidFill>
                  <a:schemeClr val="bg1"/>
                </a:solidFill>
                <a:latin typeface="Amazon Ember" charset="0"/>
                <a:ea typeface="Amazon Ember" charset="0"/>
                <a:cs typeface="Amazon Ember" charset="0"/>
              </a:rPr>
              <a:t>Yes</a:t>
            </a:r>
          </a:p>
        </p:txBody>
      </p:sp>
      <p:sp>
        <p:nvSpPr>
          <p:cNvPr id="35" name="TextBox 37">
            <a:extLst>
              <a:ext uri="{FF2B5EF4-FFF2-40B4-BE49-F238E27FC236}">
                <a16:creationId xmlns:a16="http://schemas.microsoft.com/office/drawing/2014/main" id="{CBECC247-3428-BC41-B5D6-09BC6CC56184}"/>
              </a:ext>
            </a:extLst>
          </p:cNvPr>
          <p:cNvSpPr txBox="1">
            <a:spLocks noChangeArrowheads="1"/>
          </p:cNvSpPr>
          <p:nvPr/>
        </p:nvSpPr>
        <p:spPr bwMode="auto">
          <a:xfrm>
            <a:off x="5696601" y="1714864"/>
            <a:ext cx="593571" cy="307777"/>
          </a:xfrm>
          <a:prstGeom prst="rect">
            <a:avLst/>
          </a:prstGeom>
          <a:noFill/>
          <a:ln w="9525">
            <a:noFill/>
            <a:miter lim="800000"/>
            <a:headEnd/>
            <a:tailEnd/>
          </a:ln>
        </p:spPr>
        <p:txBody>
          <a:bodyPr wrap="square">
            <a:spAutoFit/>
          </a:bodyPr>
          <a:lstStyle/>
          <a:p>
            <a:pPr algn="ctr"/>
            <a:r>
              <a:rPr lang="en-US" sz="1400" dirty="0">
                <a:solidFill>
                  <a:schemeClr val="bg1"/>
                </a:solidFill>
                <a:latin typeface="Amazon Ember" charset="0"/>
                <a:ea typeface="Amazon Ember" charset="0"/>
                <a:cs typeface="Amazon Ember" charset="0"/>
              </a:rPr>
              <a:t>No</a:t>
            </a:r>
          </a:p>
        </p:txBody>
      </p:sp>
      <p:cxnSp>
        <p:nvCxnSpPr>
          <p:cNvPr id="58" name="Elbow Connector 57">
            <a:extLst>
              <a:ext uri="{FF2B5EF4-FFF2-40B4-BE49-F238E27FC236}">
                <a16:creationId xmlns:a16="http://schemas.microsoft.com/office/drawing/2014/main" id="{48D4006B-FDAB-2246-955F-639CA1A0BBDC}"/>
              </a:ext>
            </a:extLst>
          </p:cNvPr>
          <p:cNvCxnSpPr>
            <a:cxnSpLocks/>
            <a:stCxn id="12" idx="2"/>
            <a:endCxn id="26" idx="0"/>
          </p:cNvCxnSpPr>
          <p:nvPr/>
        </p:nvCxnSpPr>
        <p:spPr>
          <a:xfrm flipH="1">
            <a:off x="4940793" y="1315251"/>
            <a:ext cx="3588" cy="141952"/>
          </a:xfrm>
          <a:prstGeom prst="straightConnector1">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07E536CA-3E5C-3B47-B25B-D3AF1F6C3B6A}"/>
              </a:ext>
            </a:extLst>
          </p:cNvPr>
          <p:cNvGrpSpPr/>
          <p:nvPr/>
        </p:nvGrpSpPr>
        <p:grpSpPr>
          <a:xfrm>
            <a:off x="1892209" y="3310113"/>
            <a:ext cx="1624563" cy="1152549"/>
            <a:chOff x="470913" y="3310113"/>
            <a:chExt cx="1543833" cy="1152549"/>
          </a:xfrm>
        </p:grpSpPr>
        <p:sp>
          <p:nvSpPr>
            <p:cNvPr id="61" name="Rounded Rectangle 60">
              <a:extLst>
                <a:ext uri="{FF2B5EF4-FFF2-40B4-BE49-F238E27FC236}">
                  <a16:creationId xmlns:a16="http://schemas.microsoft.com/office/drawing/2014/main" id="{556FFA1B-8624-3F4C-AA9E-45210015B185}"/>
                </a:ext>
              </a:extLst>
            </p:cNvPr>
            <p:cNvSpPr/>
            <p:nvPr/>
          </p:nvSpPr>
          <p:spPr>
            <a:xfrm>
              <a:off x="470913" y="3310113"/>
              <a:ext cx="1543833" cy="1147182"/>
            </a:xfrm>
            <a:prstGeom prst="roundRect">
              <a:avLst>
                <a:gd name="adj" fmla="val 2902"/>
              </a:avLst>
            </a:prstGeom>
            <a:noFill/>
            <a:ln>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Box 37">
              <a:extLst>
                <a:ext uri="{FF2B5EF4-FFF2-40B4-BE49-F238E27FC236}">
                  <a16:creationId xmlns:a16="http://schemas.microsoft.com/office/drawing/2014/main" id="{2D50B0C0-07F0-8940-AB0F-08AD5086FB84}"/>
                </a:ext>
              </a:extLst>
            </p:cNvPr>
            <p:cNvSpPr txBox="1">
              <a:spLocks noChangeArrowheads="1"/>
            </p:cNvSpPr>
            <p:nvPr/>
          </p:nvSpPr>
          <p:spPr bwMode="auto">
            <a:xfrm>
              <a:off x="470913" y="4264645"/>
              <a:ext cx="1543833" cy="198017"/>
            </a:xfrm>
            <a:prstGeom prst="rect">
              <a:avLst/>
            </a:prstGeom>
            <a:solidFill>
              <a:schemeClr val="bg1">
                <a:lumMod val="85000"/>
              </a:schemeClr>
            </a:solidFill>
            <a:ln w="635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fontAlgn="auto">
                <a:spcBef>
                  <a:spcPts val="0"/>
                </a:spcBef>
                <a:spcAft>
                  <a:spcPts val="0"/>
                </a:spcAft>
                <a:defRPr sz="1100">
                  <a:latin typeface="Amazon Ember Medium" panose="020B0603020204020204" pitchFamily="34" charset="0"/>
                  <a:ea typeface="Amazon Ember Medium" panose="020B0603020204020204" pitchFamily="34" charset="0"/>
                  <a:cs typeface="Amazon Ember Medium" panose="020B06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App Version A</a:t>
              </a:r>
            </a:p>
          </p:txBody>
        </p:sp>
      </p:grpSp>
      <p:grpSp>
        <p:nvGrpSpPr>
          <p:cNvPr id="64" name="Group 63">
            <a:extLst>
              <a:ext uri="{FF2B5EF4-FFF2-40B4-BE49-F238E27FC236}">
                <a16:creationId xmlns:a16="http://schemas.microsoft.com/office/drawing/2014/main" id="{674C100D-C17F-EF49-82E9-B2A43F752C9E}"/>
              </a:ext>
            </a:extLst>
          </p:cNvPr>
          <p:cNvGrpSpPr/>
          <p:nvPr/>
        </p:nvGrpSpPr>
        <p:grpSpPr>
          <a:xfrm>
            <a:off x="3698946" y="3309840"/>
            <a:ext cx="1624563" cy="1152823"/>
            <a:chOff x="470913" y="3310113"/>
            <a:chExt cx="1543833" cy="1152823"/>
          </a:xfrm>
        </p:grpSpPr>
        <p:sp>
          <p:nvSpPr>
            <p:cNvPr id="65" name="Rounded Rectangle 64">
              <a:extLst>
                <a:ext uri="{FF2B5EF4-FFF2-40B4-BE49-F238E27FC236}">
                  <a16:creationId xmlns:a16="http://schemas.microsoft.com/office/drawing/2014/main" id="{41B05882-B26D-324F-8FF7-CC84D463BF76}"/>
                </a:ext>
              </a:extLst>
            </p:cNvPr>
            <p:cNvSpPr/>
            <p:nvPr/>
          </p:nvSpPr>
          <p:spPr>
            <a:xfrm>
              <a:off x="470913" y="3310113"/>
              <a:ext cx="1543833" cy="1147182"/>
            </a:xfrm>
            <a:prstGeom prst="roundRect">
              <a:avLst>
                <a:gd name="adj" fmla="val 2902"/>
              </a:avLst>
            </a:prstGeom>
            <a:noFill/>
            <a:ln>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TextBox 37">
              <a:extLst>
                <a:ext uri="{FF2B5EF4-FFF2-40B4-BE49-F238E27FC236}">
                  <a16:creationId xmlns:a16="http://schemas.microsoft.com/office/drawing/2014/main" id="{A8548173-DD8D-8040-B5B7-906308628FF5}"/>
                </a:ext>
              </a:extLst>
            </p:cNvPr>
            <p:cNvSpPr txBox="1">
              <a:spLocks noChangeArrowheads="1"/>
            </p:cNvSpPr>
            <p:nvPr/>
          </p:nvSpPr>
          <p:spPr bwMode="auto">
            <a:xfrm>
              <a:off x="470913" y="4264646"/>
              <a:ext cx="1543833" cy="198290"/>
            </a:xfrm>
            <a:prstGeom prst="rect">
              <a:avLst/>
            </a:prstGeom>
            <a:solidFill>
              <a:schemeClr val="bg1">
                <a:lumMod val="85000"/>
              </a:schemeClr>
            </a:solidFill>
            <a:ln w="6350">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fontAlgn="auto">
                <a:spcBef>
                  <a:spcPts val="0"/>
                </a:spcBef>
                <a:spcAft>
                  <a:spcPts val="0"/>
                </a:spcAft>
                <a:defRPr sz="1100">
                  <a:latin typeface="Amazon Ember Medium" panose="020B0603020204020204" pitchFamily="34" charset="0"/>
                  <a:ea typeface="Amazon Ember Medium" panose="020B0603020204020204" pitchFamily="34" charset="0"/>
                  <a:cs typeface="Amazon Ember Medium" panose="020B06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App Version B</a:t>
              </a:r>
            </a:p>
          </p:txBody>
        </p:sp>
      </p:grpSp>
      <p:grpSp>
        <p:nvGrpSpPr>
          <p:cNvPr id="67" name="Group 66">
            <a:extLst>
              <a:ext uri="{FF2B5EF4-FFF2-40B4-BE49-F238E27FC236}">
                <a16:creationId xmlns:a16="http://schemas.microsoft.com/office/drawing/2014/main" id="{EBC7C042-4226-394F-83E0-A6563C96AA1F}"/>
              </a:ext>
            </a:extLst>
          </p:cNvPr>
          <p:cNvGrpSpPr/>
          <p:nvPr/>
        </p:nvGrpSpPr>
        <p:grpSpPr>
          <a:xfrm>
            <a:off x="5677416" y="3309567"/>
            <a:ext cx="1624563" cy="1153096"/>
            <a:chOff x="470913" y="3310113"/>
            <a:chExt cx="1543833" cy="1153096"/>
          </a:xfrm>
        </p:grpSpPr>
        <p:sp>
          <p:nvSpPr>
            <p:cNvPr id="68" name="Rounded Rectangle 67">
              <a:extLst>
                <a:ext uri="{FF2B5EF4-FFF2-40B4-BE49-F238E27FC236}">
                  <a16:creationId xmlns:a16="http://schemas.microsoft.com/office/drawing/2014/main" id="{570B69AC-88B5-304C-B286-1FEEB4524246}"/>
                </a:ext>
              </a:extLst>
            </p:cNvPr>
            <p:cNvSpPr/>
            <p:nvPr/>
          </p:nvSpPr>
          <p:spPr>
            <a:xfrm>
              <a:off x="470913" y="3310113"/>
              <a:ext cx="1543833" cy="1147182"/>
            </a:xfrm>
            <a:prstGeom prst="roundRect">
              <a:avLst>
                <a:gd name="adj" fmla="val 2902"/>
              </a:avLst>
            </a:prstGeom>
            <a:noFill/>
            <a:ln>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37">
              <a:extLst>
                <a:ext uri="{FF2B5EF4-FFF2-40B4-BE49-F238E27FC236}">
                  <a16:creationId xmlns:a16="http://schemas.microsoft.com/office/drawing/2014/main" id="{05B7E022-75AB-5246-82A0-1C28B758DB84}"/>
                </a:ext>
              </a:extLst>
            </p:cNvPr>
            <p:cNvSpPr txBox="1">
              <a:spLocks noChangeArrowheads="1"/>
            </p:cNvSpPr>
            <p:nvPr/>
          </p:nvSpPr>
          <p:spPr bwMode="auto">
            <a:xfrm>
              <a:off x="470913" y="4270833"/>
              <a:ext cx="1543833" cy="192376"/>
            </a:xfrm>
            <a:prstGeom prst="rect">
              <a:avLst/>
            </a:prstGeom>
            <a:solidFill>
              <a:schemeClr val="bg1">
                <a:lumMod val="85000"/>
              </a:schemeClr>
            </a:solidFill>
            <a:ln w="6350">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fontAlgn="auto">
                <a:spcBef>
                  <a:spcPts val="0"/>
                </a:spcBef>
                <a:spcAft>
                  <a:spcPts val="0"/>
                </a:spcAft>
                <a:defRPr sz="1100">
                  <a:latin typeface="Amazon Ember Medium" panose="020B0603020204020204" pitchFamily="34" charset="0"/>
                  <a:ea typeface="Amazon Ember Medium" panose="020B0603020204020204" pitchFamily="34" charset="0"/>
                  <a:cs typeface="Amazon Ember Medium" panose="020B06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App DR</a:t>
              </a:r>
            </a:p>
          </p:txBody>
        </p:sp>
      </p:grpSp>
      <p:pic>
        <p:nvPicPr>
          <p:cNvPr id="17" name="Picture 16">
            <a:extLst>
              <a:ext uri="{FF2B5EF4-FFF2-40B4-BE49-F238E27FC236}">
                <a16:creationId xmlns:a16="http://schemas.microsoft.com/office/drawing/2014/main" id="{5E73876D-CF03-8046-927B-A2BB57CB4D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4078" y="3106435"/>
            <a:ext cx="543639" cy="564959"/>
          </a:xfrm>
          <a:prstGeom prst="rect">
            <a:avLst/>
          </a:prstGeom>
        </p:spPr>
      </p:pic>
      <p:pic>
        <p:nvPicPr>
          <p:cNvPr id="21" name="Picture 20">
            <a:extLst>
              <a:ext uri="{FF2B5EF4-FFF2-40B4-BE49-F238E27FC236}">
                <a16:creationId xmlns:a16="http://schemas.microsoft.com/office/drawing/2014/main" id="{C9DDE6D2-43FF-0F42-BFC6-2998484A7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9409" y="3111625"/>
            <a:ext cx="543639" cy="564959"/>
          </a:xfrm>
          <a:prstGeom prst="rect">
            <a:avLst/>
          </a:prstGeom>
        </p:spPr>
      </p:pic>
      <p:pic>
        <p:nvPicPr>
          <p:cNvPr id="25" name="Picture 24">
            <a:extLst>
              <a:ext uri="{FF2B5EF4-FFF2-40B4-BE49-F238E27FC236}">
                <a16:creationId xmlns:a16="http://schemas.microsoft.com/office/drawing/2014/main" id="{D9855FD9-E5CF-2F4F-8252-2FAA285BEF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915" y="3106435"/>
            <a:ext cx="543639" cy="564959"/>
          </a:xfrm>
          <a:prstGeom prst="rect">
            <a:avLst/>
          </a:prstGeom>
        </p:spPr>
      </p:pic>
    </p:spTree>
    <p:extLst>
      <p:ext uri="{BB962C8B-B14F-4D97-AF65-F5344CB8AC3E}">
        <p14:creationId xmlns:p14="http://schemas.microsoft.com/office/powerpoint/2010/main" val="102282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P spid="27" grpId="0" animBg="1"/>
      <p:bldP spid="32" grpId="0"/>
      <p:bldP spid="33" grpId="0"/>
      <p:bldP spid="34"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A186-A689-7E4B-9E11-485BF2403E5A}"/>
              </a:ext>
            </a:extLst>
          </p:cNvPr>
          <p:cNvSpPr>
            <a:spLocks noGrp="1"/>
          </p:cNvSpPr>
          <p:nvPr>
            <p:ph type="title"/>
          </p:nvPr>
        </p:nvSpPr>
        <p:spPr/>
        <p:txBody>
          <a:bodyPr>
            <a:normAutofit fontScale="90000"/>
          </a:bodyPr>
          <a:lstStyle/>
          <a:p>
            <a:r>
              <a:rPr lang="en-US" sz="3100" b="1" dirty="0">
                <a:latin typeface="Amazon Ember" panose="020B0603020204020204" pitchFamily="34" charset="0"/>
                <a:ea typeface="Amazon Ember" panose="020B0603020204020204" pitchFamily="34" charset="0"/>
                <a:cs typeface="Amazon Ember" panose="020B0603020204020204" pitchFamily="34" charset="0"/>
              </a:rPr>
              <a:t>How to direct traffic to my domain?</a:t>
            </a:r>
            <a:br>
              <a:rPr lang="en-US" sz="3100" b="1" dirty="0">
                <a:latin typeface="Amazon Ember" panose="020B0603020204020204" pitchFamily="34" charset="0"/>
                <a:ea typeface="Amazon Ember" panose="020B0603020204020204" pitchFamily="34" charset="0"/>
                <a:cs typeface="Amazon Ember" panose="020B0603020204020204" pitchFamily="34" charset="0"/>
              </a:rPr>
            </a:br>
            <a:r>
              <a:rPr lang="en-US" sz="27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Route 53</a:t>
            </a: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6ED1EC9C-D7D7-E149-9297-78CCCE70DABE}"/>
              </a:ext>
            </a:extLst>
          </p:cNvPr>
          <p:cNvSpPr>
            <a:spLocks noGrp="1"/>
          </p:cNvSpPr>
          <p:nvPr>
            <p:ph sz="half" idx="1"/>
          </p:nvPr>
        </p:nvSpPr>
        <p:spPr>
          <a:xfrm>
            <a:off x="333575" y="1012507"/>
            <a:ext cx="7460596" cy="3992630"/>
          </a:xfrm>
          <a:solidFill>
            <a:schemeClr val="tx1">
              <a:lumMod val="50000"/>
            </a:schemeClr>
          </a:solidFill>
        </p:spPr>
        <p:txBody>
          <a:bodyPr/>
          <a:lstStyle/>
          <a:p>
            <a:r>
              <a:rPr lang="en-US" dirty="0">
                <a:solidFill>
                  <a:schemeClr val="bg2"/>
                </a:solidFill>
              </a:rPr>
              <a:t>AWS DNS service</a:t>
            </a:r>
          </a:p>
          <a:p>
            <a:r>
              <a:rPr lang="en-US" dirty="0">
                <a:solidFill>
                  <a:schemeClr val="bg2"/>
                </a:solidFill>
              </a:rPr>
              <a:t>100% availability SLA</a:t>
            </a:r>
          </a:p>
          <a:p>
            <a:r>
              <a:rPr lang="en-US" dirty="0">
                <a:solidFill>
                  <a:schemeClr val="bg2"/>
                </a:solidFill>
              </a:rPr>
              <a:t>Domain Registration</a:t>
            </a:r>
          </a:p>
          <a:p>
            <a:r>
              <a:rPr lang="en-US" dirty="0">
                <a:solidFill>
                  <a:schemeClr val="bg2"/>
                </a:solidFill>
              </a:rPr>
              <a:t>Domain name resolution</a:t>
            </a:r>
          </a:p>
          <a:p>
            <a:pPr lvl="1"/>
            <a:r>
              <a:rPr lang="en-US" dirty="0">
                <a:solidFill>
                  <a:schemeClr val="bg2"/>
                </a:solidFill>
              </a:rPr>
              <a:t>Health Checks</a:t>
            </a:r>
          </a:p>
          <a:p>
            <a:pPr lvl="1"/>
            <a:r>
              <a:rPr lang="en-US" dirty="0">
                <a:solidFill>
                  <a:schemeClr val="bg2"/>
                </a:solidFill>
              </a:rPr>
              <a:t>DNS Failover</a:t>
            </a:r>
          </a:p>
          <a:p>
            <a:pPr lvl="1"/>
            <a:r>
              <a:rPr lang="en-US" dirty="0">
                <a:solidFill>
                  <a:schemeClr val="bg2"/>
                </a:solidFill>
              </a:rPr>
              <a:t>Latency Based Routing</a:t>
            </a:r>
          </a:p>
          <a:p>
            <a:pPr lvl="1"/>
            <a:r>
              <a:rPr lang="en-US" dirty="0">
                <a:solidFill>
                  <a:schemeClr val="bg2"/>
                </a:solidFill>
              </a:rPr>
              <a:t>Geo Based Routing</a:t>
            </a:r>
          </a:p>
          <a:p>
            <a:pPr lvl="1"/>
            <a:r>
              <a:rPr lang="en-US" dirty="0">
                <a:solidFill>
                  <a:schemeClr val="bg2"/>
                </a:solidFill>
              </a:rPr>
              <a:t>Weighted Round Robin</a:t>
            </a:r>
          </a:p>
          <a:p>
            <a:r>
              <a:rPr lang="en-US" dirty="0">
                <a:solidFill>
                  <a:schemeClr val="bg2"/>
                </a:solidFill>
              </a:rPr>
              <a:t>Private DNS for VPC</a:t>
            </a:r>
          </a:p>
        </p:txBody>
      </p:sp>
      <p:pic>
        <p:nvPicPr>
          <p:cNvPr id="47" name="Picture 46">
            <a:extLst>
              <a:ext uri="{FF2B5EF4-FFF2-40B4-BE49-F238E27FC236}">
                <a16:creationId xmlns:a16="http://schemas.microsoft.com/office/drawing/2014/main" id="{DD5B950D-3970-FC41-87A2-62F1EA52DEE7}"/>
              </a:ext>
            </a:extLst>
          </p:cNvPr>
          <p:cNvPicPr>
            <a:picLocks noChangeAspect="1"/>
          </p:cNvPicPr>
          <p:nvPr/>
        </p:nvPicPr>
        <p:blipFill>
          <a:blip r:embed="rId3"/>
          <a:stretch>
            <a:fillRect/>
          </a:stretch>
        </p:blipFill>
        <p:spPr>
          <a:xfrm>
            <a:off x="4978271" y="1306286"/>
            <a:ext cx="3832036" cy="2699657"/>
          </a:xfrm>
          <a:prstGeom prst="rect">
            <a:avLst/>
          </a:prstGeom>
        </p:spPr>
      </p:pic>
    </p:spTree>
    <p:extLst>
      <p:ext uri="{BB962C8B-B14F-4D97-AF65-F5344CB8AC3E}">
        <p14:creationId xmlns:p14="http://schemas.microsoft.com/office/powerpoint/2010/main" val="1485467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solidFill>
                  <a:schemeClr val="bg2"/>
                </a:solidFill>
              </a:rPr>
              <a:t>Route53</a:t>
            </a:r>
            <a:br>
              <a:rPr lang="en-US" b="1" dirty="0">
                <a:solidFill>
                  <a:schemeClr val="bg2"/>
                </a:solidFill>
              </a:rPr>
            </a:br>
            <a:endParaRPr lang="en-US" sz="2700" b="1" dirty="0">
              <a:solidFill>
                <a:schemeClr val="bg2"/>
              </a:solidFill>
            </a:endParaRPr>
          </a:p>
        </p:txBody>
      </p:sp>
      <p:sp>
        <p:nvSpPr>
          <p:cNvPr id="46" name="Text Placeholder 2"/>
          <p:cNvSpPr>
            <a:spLocks noGrp="1"/>
          </p:cNvSpPr>
          <p:nvPr>
            <p:ph type="body" sz="quarter" idx="10"/>
          </p:nvPr>
        </p:nvSpPr>
        <p:spPr>
          <a:xfrm>
            <a:off x="346701" y="1033643"/>
            <a:ext cx="8382000" cy="3142298"/>
          </a:xfrm>
        </p:spPr>
        <p:txBody>
          <a:bodyPr>
            <a:noAutofit/>
          </a:bodyPr>
          <a:lstStyle/>
          <a:p>
            <a:pPr>
              <a:spcBef>
                <a:spcPts val="600"/>
              </a:spcBef>
              <a:spcAft>
                <a:spcPts val="600"/>
              </a:spcAft>
            </a:pPr>
            <a:r>
              <a:rPr lang="en-US" dirty="0">
                <a:solidFill>
                  <a:schemeClr val="bg2"/>
                </a:solidFill>
              </a:rPr>
              <a:t>Zone Apex integration</a:t>
            </a:r>
          </a:p>
          <a:p>
            <a:pPr lvl="1">
              <a:spcBef>
                <a:spcPts val="600"/>
              </a:spcBef>
              <a:spcAft>
                <a:spcPts val="600"/>
              </a:spcAft>
            </a:pPr>
            <a:r>
              <a:rPr lang="en-US" dirty="0">
                <a:solidFill>
                  <a:schemeClr val="bg2"/>
                </a:solidFill>
              </a:rPr>
              <a:t>ELB, S3, </a:t>
            </a:r>
            <a:r>
              <a:rPr lang="en-US" dirty="0" err="1">
                <a:solidFill>
                  <a:schemeClr val="bg2"/>
                </a:solidFill>
              </a:rPr>
              <a:t>CloudFront</a:t>
            </a:r>
            <a:endParaRPr lang="en-US" dirty="0">
              <a:solidFill>
                <a:schemeClr val="bg2"/>
              </a:solidFill>
            </a:endParaRPr>
          </a:p>
          <a:p>
            <a:pPr>
              <a:spcBef>
                <a:spcPts val="600"/>
              </a:spcBef>
              <a:spcAft>
                <a:spcPts val="600"/>
              </a:spcAft>
            </a:pPr>
            <a:r>
              <a:rPr lang="en-US" dirty="0">
                <a:solidFill>
                  <a:schemeClr val="bg2"/>
                </a:solidFill>
              </a:rPr>
              <a:t>Private DNS within VPC</a:t>
            </a:r>
          </a:p>
          <a:p>
            <a:pPr lvl="1">
              <a:spcBef>
                <a:spcPts val="600"/>
              </a:spcBef>
              <a:spcAft>
                <a:spcPts val="600"/>
              </a:spcAft>
            </a:pPr>
            <a:r>
              <a:rPr lang="en-US" dirty="0">
                <a:solidFill>
                  <a:schemeClr val="bg2"/>
                </a:solidFill>
              </a:rPr>
              <a:t>Internal DNS names not exposed to Internet</a:t>
            </a:r>
          </a:p>
          <a:p>
            <a:pPr lvl="1">
              <a:spcBef>
                <a:spcPts val="600"/>
              </a:spcBef>
              <a:spcAft>
                <a:spcPts val="600"/>
              </a:spcAft>
            </a:pPr>
            <a:r>
              <a:rPr lang="en-US" dirty="0">
                <a:solidFill>
                  <a:schemeClr val="bg2"/>
                </a:solidFill>
              </a:rPr>
              <a:t>Supports split-horizon DNS</a:t>
            </a:r>
          </a:p>
          <a:p>
            <a:pPr>
              <a:spcBef>
                <a:spcPts val="600"/>
              </a:spcBef>
              <a:spcAft>
                <a:spcPts val="600"/>
              </a:spcAft>
            </a:pPr>
            <a:endParaRPr lang="en-US" dirty="0">
              <a:solidFill>
                <a:schemeClr val="bg2"/>
              </a:solidFill>
            </a:endParaRPr>
          </a:p>
        </p:txBody>
      </p:sp>
      <p:pic>
        <p:nvPicPr>
          <p:cNvPr id="5" name="Picture 4"/>
          <p:cNvPicPr>
            <a:picLocks noChangeAspect="1"/>
          </p:cNvPicPr>
          <p:nvPr/>
        </p:nvPicPr>
        <p:blipFill>
          <a:blip r:embed="rId3"/>
          <a:stretch>
            <a:fillRect/>
          </a:stretch>
        </p:blipFill>
        <p:spPr>
          <a:xfrm>
            <a:off x="8004388" y="179781"/>
            <a:ext cx="914400" cy="1085850"/>
          </a:xfrm>
          <a:prstGeom prst="rect">
            <a:avLst/>
          </a:prstGeom>
        </p:spPr>
      </p:pic>
    </p:spTree>
    <p:extLst>
      <p:ext uri="{BB962C8B-B14F-4D97-AF65-F5344CB8AC3E}">
        <p14:creationId xmlns:p14="http://schemas.microsoft.com/office/powerpoint/2010/main" val="187757152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Any Questions?</a:t>
            </a:r>
          </a:p>
        </p:txBody>
      </p:sp>
      <p:pic>
        <p:nvPicPr>
          <p:cNvPr id="4" name="Picture 3" descr="question.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20972" y="972186"/>
            <a:ext cx="2059630" cy="3048507"/>
          </a:xfrm>
          <a:prstGeom prst="rect">
            <a:avLst/>
          </a:prstGeom>
        </p:spPr>
      </p:pic>
    </p:spTree>
    <p:extLst>
      <p:ext uri="{BB962C8B-B14F-4D97-AF65-F5344CB8AC3E}">
        <p14:creationId xmlns:p14="http://schemas.microsoft.com/office/powerpoint/2010/main" val="8649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FCED7-749E-9343-982B-3C0EE40C245B}"/>
              </a:ext>
            </a:extLst>
          </p:cNvPr>
          <p:cNvSpPr>
            <a:spLocks noGrp="1"/>
          </p:cNvSpPr>
          <p:nvPr>
            <p:ph type="title"/>
          </p:nvPr>
        </p:nvSpPr>
        <p:spPr/>
        <p:txBody>
          <a:bodyPr/>
          <a:lstStyle/>
          <a:p>
            <a:r>
              <a:rPr lang="en-US" dirty="0"/>
              <a:t>Amazon Virtual Private Cloud (VPC)</a:t>
            </a:r>
          </a:p>
        </p:txBody>
      </p:sp>
      <p:sp>
        <p:nvSpPr>
          <p:cNvPr id="20" name="Content Placeholder 19">
            <a:extLst>
              <a:ext uri="{FF2B5EF4-FFF2-40B4-BE49-F238E27FC236}">
                <a16:creationId xmlns:a16="http://schemas.microsoft.com/office/drawing/2014/main" id="{03830EB9-B3C2-5D47-BE9A-02D9944CD9F5}"/>
              </a:ext>
            </a:extLst>
          </p:cNvPr>
          <p:cNvSpPr>
            <a:spLocks noGrp="1"/>
          </p:cNvSpPr>
          <p:nvPr>
            <p:ph sz="half" idx="1"/>
          </p:nvPr>
        </p:nvSpPr>
        <p:spPr>
          <a:xfrm>
            <a:off x="336789" y="1024478"/>
            <a:ext cx="8205304" cy="3472073"/>
          </a:xfrm>
        </p:spPr>
        <p:txBody>
          <a:bodyPr>
            <a:noAutofit/>
          </a:bodyPr>
          <a:lstStyle/>
          <a:p>
            <a:r>
              <a:rPr lang="en-US" dirty="0"/>
              <a:t>Your own logically isolated section of AWS</a:t>
            </a:r>
          </a:p>
          <a:p>
            <a:r>
              <a:rPr lang="en-US" dirty="0"/>
              <a:t>Bring your own network:</a:t>
            </a:r>
          </a:p>
          <a:p>
            <a:pPr marL="742950" lvl="2" indent="-342900"/>
            <a:r>
              <a:rPr lang="en-US" sz="2000" dirty="0"/>
              <a:t>IP Addresses</a:t>
            </a:r>
          </a:p>
          <a:p>
            <a:pPr marL="742950" lvl="2" indent="-342900"/>
            <a:r>
              <a:rPr lang="en-US" sz="2000" dirty="0"/>
              <a:t>Subnets</a:t>
            </a:r>
          </a:p>
          <a:p>
            <a:pPr marL="742950" lvl="2" indent="-342900"/>
            <a:r>
              <a:rPr lang="en-US" sz="2000" dirty="0"/>
              <a:t>Network Topology</a:t>
            </a:r>
          </a:p>
          <a:p>
            <a:pPr marL="742950" lvl="2" indent="-342900"/>
            <a:r>
              <a:rPr lang="en-US" sz="2000" dirty="0"/>
              <a:t>Routing Tables</a:t>
            </a:r>
          </a:p>
          <a:p>
            <a:r>
              <a:rPr lang="en-US" dirty="0"/>
              <a:t>Multiple Connectivity Options</a:t>
            </a:r>
          </a:p>
          <a:p>
            <a:r>
              <a:rPr lang="en-US" dirty="0"/>
              <a:t>Advanced Security Features</a:t>
            </a:r>
          </a:p>
        </p:txBody>
      </p:sp>
    </p:spTree>
    <p:extLst>
      <p:ext uri="{BB962C8B-B14F-4D97-AF65-F5344CB8AC3E}">
        <p14:creationId xmlns:p14="http://schemas.microsoft.com/office/powerpoint/2010/main" val="191897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57DACCB4-BCA4-AC4F-AF29-385821B87ECE}"/>
              </a:ext>
            </a:extLst>
          </p:cNvPr>
          <p:cNvGrpSpPr/>
          <p:nvPr/>
        </p:nvGrpSpPr>
        <p:grpSpPr>
          <a:xfrm>
            <a:off x="4763183" y="1779116"/>
            <a:ext cx="2439646" cy="2857238"/>
            <a:chOff x="336789" y="1660910"/>
            <a:chExt cx="3539110" cy="3298867"/>
          </a:xfrm>
        </p:grpSpPr>
        <p:sp>
          <p:nvSpPr>
            <p:cNvPr id="53" name="Rounded Rectangle 52">
              <a:extLst>
                <a:ext uri="{FF2B5EF4-FFF2-40B4-BE49-F238E27FC236}">
                  <a16:creationId xmlns:a16="http://schemas.microsoft.com/office/drawing/2014/main" id="{C7664ACB-4739-F64A-A03D-B842C8ED1AC5}"/>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4" name="Rounded Rectangle 53">
              <a:extLst>
                <a:ext uri="{FF2B5EF4-FFF2-40B4-BE49-F238E27FC236}">
                  <a16:creationId xmlns:a16="http://schemas.microsoft.com/office/drawing/2014/main" id="{7B8E43B4-D751-1B44-94BD-94D47A684363}"/>
                </a:ext>
              </a:extLst>
            </p:cNvPr>
            <p:cNvSpPr/>
            <p:nvPr/>
          </p:nvSpPr>
          <p:spPr>
            <a:xfrm>
              <a:off x="336789" y="4750935"/>
              <a:ext cx="3539110" cy="208842"/>
            </a:xfrm>
            <a:prstGeom prst="roundRect">
              <a:avLst>
                <a:gd name="adj" fmla="val 0"/>
              </a:avLst>
            </a:prstGeom>
            <a:solidFill>
              <a:schemeClr val="accent1"/>
            </a:solidFill>
            <a:ln w="6350">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B</a:t>
              </a:r>
            </a:p>
          </p:txBody>
        </p:sp>
      </p:grpSp>
      <p:grpSp>
        <p:nvGrpSpPr>
          <p:cNvPr id="55" name="Group 54">
            <a:extLst>
              <a:ext uri="{FF2B5EF4-FFF2-40B4-BE49-F238E27FC236}">
                <a16:creationId xmlns:a16="http://schemas.microsoft.com/office/drawing/2014/main" id="{F418F3EB-8508-7840-B8B3-F53103B82DB1}"/>
              </a:ext>
            </a:extLst>
          </p:cNvPr>
          <p:cNvGrpSpPr/>
          <p:nvPr/>
        </p:nvGrpSpPr>
        <p:grpSpPr>
          <a:xfrm>
            <a:off x="2252919" y="1799036"/>
            <a:ext cx="2439646" cy="2836932"/>
            <a:chOff x="336789" y="1660910"/>
            <a:chExt cx="3539110" cy="3298867"/>
          </a:xfrm>
        </p:grpSpPr>
        <p:sp>
          <p:nvSpPr>
            <p:cNvPr id="56" name="Rounded Rectangle 55">
              <a:extLst>
                <a:ext uri="{FF2B5EF4-FFF2-40B4-BE49-F238E27FC236}">
                  <a16:creationId xmlns:a16="http://schemas.microsoft.com/office/drawing/2014/main" id="{104259A6-F57D-B045-B03A-819690E05FCE}"/>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7" name="Rounded Rectangle 56">
              <a:extLst>
                <a:ext uri="{FF2B5EF4-FFF2-40B4-BE49-F238E27FC236}">
                  <a16:creationId xmlns:a16="http://schemas.microsoft.com/office/drawing/2014/main" id="{393F9AF0-5C95-654E-A1BE-8FE4F9CA27AA}"/>
                </a:ext>
              </a:extLst>
            </p:cNvPr>
            <p:cNvSpPr/>
            <p:nvPr/>
          </p:nvSpPr>
          <p:spPr>
            <a:xfrm>
              <a:off x="336789" y="4751393"/>
              <a:ext cx="3539110" cy="208384"/>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A</a:t>
              </a:r>
            </a:p>
          </p:txBody>
        </p:sp>
      </p:grpSp>
      <p:sp>
        <p:nvSpPr>
          <p:cNvPr id="2" name="Title 1"/>
          <p:cNvSpPr>
            <a:spLocks noGrp="1"/>
          </p:cNvSpPr>
          <p:nvPr>
            <p:ph type="title"/>
          </p:nvPr>
        </p:nvSpPr>
        <p:spPr>
          <a:xfrm>
            <a:off x="381000" y="172642"/>
            <a:ext cx="8382000" cy="789447"/>
          </a:xfrm>
        </p:spPr>
        <p:txBody>
          <a:bodyPr>
            <a:normAutofit fontScale="90000"/>
          </a:bodyPr>
          <a:lstStyle/>
          <a:p>
            <a:r>
              <a:rPr lang="en-US" b="1" dirty="0">
                <a:latin typeface="Amazon Ember" charset="0"/>
                <a:ea typeface="Amazon Ember" charset="0"/>
                <a:cs typeface="Amazon Ember" charset="0"/>
              </a:rPr>
              <a:t>Networking Building Blocks</a:t>
            </a:r>
            <a:br>
              <a:rPr lang="en-US" b="1" dirty="0">
                <a:latin typeface="Amazon Ember" charset="0"/>
                <a:ea typeface="Amazon Ember" charset="0"/>
                <a:cs typeface="Amazon Ember" charset="0"/>
              </a:rPr>
            </a:br>
            <a:r>
              <a:rPr lang="en-US" sz="2700" b="1" dirty="0">
                <a:solidFill>
                  <a:schemeClr val="accent1">
                    <a:alpha val="99000"/>
                  </a:schemeClr>
                </a:solidFill>
                <a:latin typeface="Amazon Ember" charset="0"/>
                <a:ea typeface="Amazon Ember" charset="0"/>
                <a:cs typeface="Amazon Ember" charset="0"/>
              </a:rPr>
              <a:t>Amazon Virtual Private Cloud (VPC)</a:t>
            </a:r>
          </a:p>
        </p:txBody>
      </p:sp>
      <p:sp>
        <p:nvSpPr>
          <p:cNvPr id="7" name="Text Placeholder 6"/>
          <p:cNvSpPr>
            <a:spLocks noGrp="1"/>
          </p:cNvSpPr>
          <p:nvPr>
            <p:ph type="body" sz="quarter" idx="10"/>
          </p:nvPr>
        </p:nvSpPr>
        <p:spPr/>
        <p:txBody>
          <a:bodyPr>
            <a:normAutofit/>
          </a:bodyPr>
          <a:lstStyle/>
          <a:p>
            <a:r>
              <a:rPr lang="en-US" sz="2000" dirty="0">
                <a:latin typeface="Amazon Ember" charset="0"/>
                <a:ea typeface="Amazon Ember" charset="0"/>
                <a:cs typeface="Amazon Ember" charset="0"/>
              </a:rPr>
              <a:t>Bring your own network</a:t>
            </a:r>
          </a:p>
        </p:txBody>
      </p:sp>
      <p:sp>
        <p:nvSpPr>
          <p:cNvPr id="49" name="Rounded Rectangle 48">
            <a:extLst>
              <a:ext uri="{FF2B5EF4-FFF2-40B4-BE49-F238E27FC236}">
                <a16:creationId xmlns:a16="http://schemas.microsoft.com/office/drawing/2014/main" id="{96A67C4F-C865-024D-BC7E-26F6E5ABB3F2}"/>
              </a:ext>
            </a:extLst>
          </p:cNvPr>
          <p:cNvSpPr/>
          <p:nvPr/>
        </p:nvSpPr>
        <p:spPr>
          <a:xfrm>
            <a:off x="2410301" y="2118481"/>
            <a:ext cx="4646481" cy="2202576"/>
          </a:xfrm>
          <a:prstGeom prst="roundRect">
            <a:avLst>
              <a:gd name="adj" fmla="val 2723"/>
            </a:avLst>
          </a:prstGeom>
          <a:solidFill>
            <a:schemeClr val="tx1">
              <a:lumMod val="50000"/>
            </a:schemeClr>
          </a:solid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latin typeface="Arial"/>
                <a:cs typeface="Arial"/>
              </a:rPr>
              <a:t>Your Network goes here</a:t>
            </a:r>
          </a:p>
        </p:txBody>
      </p:sp>
      <p:pic>
        <p:nvPicPr>
          <p:cNvPr id="50" name="Picture 49">
            <a:extLst>
              <a:ext uri="{FF2B5EF4-FFF2-40B4-BE49-F238E27FC236}">
                <a16:creationId xmlns:a16="http://schemas.microsoft.com/office/drawing/2014/main" id="{A143D30C-B0D0-EC40-AC1D-69E38ED2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766" y="1902876"/>
            <a:ext cx="599170" cy="386488"/>
          </a:xfrm>
          <a:prstGeom prst="rect">
            <a:avLst/>
          </a:prstGeom>
        </p:spPr>
      </p:pic>
      <p:sp>
        <p:nvSpPr>
          <p:cNvPr id="51" name="Rounded Rectangle 50">
            <a:extLst>
              <a:ext uri="{FF2B5EF4-FFF2-40B4-BE49-F238E27FC236}">
                <a16:creationId xmlns:a16="http://schemas.microsoft.com/office/drawing/2014/main" id="{7C7876A8-7545-9443-A38C-3AE7C3AD071F}"/>
              </a:ext>
            </a:extLst>
          </p:cNvPr>
          <p:cNvSpPr/>
          <p:nvPr/>
        </p:nvSpPr>
        <p:spPr>
          <a:xfrm>
            <a:off x="2410302" y="4088757"/>
            <a:ext cx="4646480" cy="232300"/>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Tree>
    <p:extLst>
      <p:ext uri="{BB962C8B-B14F-4D97-AF65-F5344CB8AC3E}">
        <p14:creationId xmlns:p14="http://schemas.microsoft.com/office/powerpoint/2010/main" val="4082833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AA04C155-3FFE-3649-8892-8C5BCF13F102}"/>
              </a:ext>
            </a:extLst>
          </p:cNvPr>
          <p:cNvGrpSpPr/>
          <p:nvPr/>
        </p:nvGrpSpPr>
        <p:grpSpPr>
          <a:xfrm>
            <a:off x="4729316" y="1902876"/>
            <a:ext cx="2439646" cy="2857238"/>
            <a:chOff x="336789" y="1660910"/>
            <a:chExt cx="3539110" cy="3298867"/>
          </a:xfrm>
        </p:grpSpPr>
        <p:sp>
          <p:nvSpPr>
            <p:cNvPr id="59" name="Rounded Rectangle 58">
              <a:extLst>
                <a:ext uri="{FF2B5EF4-FFF2-40B4-BE49-F238E27FC236}">
                  <a16:creationId xmlns:a16="http://schemas.microsoft.com/office/drawing/2014/main" id="{8B77403D-F94D-AF4D-8686-F3AF82DED94C}"/>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0" name="Rounded Rectangle 59">
              <a:extLst>
                <a:ext uri="{FF2B5EF4-FFF2-40B4-BE49-F238E27FC236}">
                  <a16:creationId xmlns:a16="http://schemas.microsoft.com/office/drawing/2014/main" id="{AEBC0D30-5882-3748-943A-36D3F5FC1FE0}"/>
                </a:ext>
              </a:extLst>
            </p:cNvPr>
            <p:cNvSpPr/>
            <p:nvPr/>
          </p:nvSpPr>
          <p:spPr>
            <a:xfrm>
              <a:off x="336789" y="4750935"/>
              <a:ext cx="3539110" cy="208842"/>
            </a:xfrm>
            <a:prstGeom prst="roundRect">
              <a:avLst>
                <a:gd name="adj" fmla="val 0"/>
              </a:avLst>
            </a:prstGeom>
            <a:solidFill>
              <a:schemeClr val="accent1"/>
            </a:solidFill>
            <a:ln w="6350">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B</a:t>
              </a:r>
            </a:p>
          </p:txBody>
        </p:sp>
      </p:grpSp>
      <p:grpSp>
        <p:nvGrpSpPr>
          <p:cNvPr id="61" name="Group 60">
            <a:extLst>
              <a:ext uri="{FF2B5EF4-FFF2-40B4-BE49-F238E27FC236}">
                <a16:creationId xmlns:a16="http://schemas.microsoft.com/office/drawing/2014/main" id="{6BF019DE-1881-F24D-AA71-FCEE512AD9D0}"/>
              </a:ext>
            </a:extLst>
          </p:cNvPr>
          <p:cNvGrpSpPr/>
          <p:nvPr/>
        </p:nvGrpSpPr>
        <p:grpSpPr>
          <a:xfrm>
            <a:off x="2219052" y="1922796"/>
            <a:ext cx="2439646" cy="2836932"/>
            <a:chOff x="336789" y="1660910"/>
            <a:chExt cx="3539110" cy="3298867"/>
          </a:xfrm>
        </p:grpSpPr>
        <p:sp>
          <p:nvSpPr>
            <p:cNvPr id="62" name="Rounded Rectangle 61">
              <a:extLst>
                <a:ext uri="{FF2B5EF4-FFF2-40B4-BE49-F238E27FC236}">
                  <a16:creationId xmlns:a16="http://schemas.microsoft.com/office/drawing/2014/main" id="{B9BEAF6A-5BD0-DB46-A37F-6536ED429D68}"/>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3" name="Rounded Rectangle 62">
              <a:extLst>
                <a:ext uri="{FF2B5EF4-FFF2-40B4-BE49-F238E27FC236}">
                  <a16:creationId xmlns:a16="http://schemas.microsoft.com/office/drawing/2014/main" id="{15D3252D-FDE1-664D-98B3-F51EA8905C2C}"/>
                </a:ext>
              </a:extLst>
            </p:cNvPr>
            <p:cNvSpPr/>
            <p:nvPr/>
          </p:nvSpPr>
          <p:spPr>
            <a:xfrm>
              <a:off x="336789" y="4751393"/>
              <a:ext cx="3539110" cy="208384"/>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A</a:t>
              </a:r>
            </a:p>
          </p:txBody>
        </p:sp>
      </p:grpSp>
      <p:sp>
        <p:nvSpPr>
          <p:cNvPr id="2" name="Title 1"/>
          <p:cNvSpPr>
            <a:spLocks noGrp="1"/>
          </p:cNvSpPr>
          <p:nvPr>
            <p:ph type="title"/>
          </p:nvPr>
        </p:nvSpPr>
        <p:spPr>
          <a:xfrm>
            <a:off x="381000" y="172642"/>
            <a:ext cx="8382000" cy="789447"/>
          </a:xfrm>
        </p:spPr>
        <p:txBody>
          <a:bodyPr>
            <a:normAutofit fontScale="90000"/>
          </a:bodyPr>
          <a:lstStyle/>
          <a:p>
            <a:r>
              <a:rPr lang="en-US" b="1" dirty="0">
                <a:latin typeface="Amazon Ember" charset="0"/>
                <a:ea typeface="Amazon Ember" charset="0"/>
                <a:cs typeface="Amazon Ember" charset="0"/>
              </a:rPr>
              <a:t>Networking Building Blocks</a:t>
            </a:r>
            <a:br>
              <a:rPr lang="en-US" b="1" dirty="0">
                <a:latin typeface="Amazon Ember" charset="0"/>
                <a:ea typeface="Amazon Ember" charset="0"/>
                <a:cs typeface="Amazon Ember" charset="0"/>
              </a:rPr>
            </a:br>
            <a:r>
              <a:rPr lang="en-US" sz="2700" b="1" dirty="0">
                <a:solidFill>
                  <a:schemeClr val="accent1">
                    <a:alpha val="99000"/>
                  </a:schemeClr>
                </a:solidFill>
                <a:latin typeface="Amazon Ember" charset="0"/>
                <a:ea typeface="Amazon Ember" charset="0"/>
                <a:cs typeface="Amazon Ember" charset="0"/>
              </a:rPr>
              <a:t>Amazon Virtual Private Cloud (VPC)</a:t>
            </a:r>
          </a:p>
        </p:txBody>
      </p:sp>
      <p:sp>
        <p:nvSpPr>
          <p:cNvPr id="9" name="Text Placeholder 8"/>
          <p:cNvSpPr>
            <a:spLocks noGrp="1"/>
          </p:cNvSpPr>
          <p:nvPr>
            <p:ph type="body" sz="quarter" idx="10"/>
          </p:nvPr>
        </p:nvSpPr>
        <p:spPr/>
        <p:txBody>
          <a:bodyPr>
            <a:noAutofit/>
          </a:bodyPr>
          <a:lstStyle/>
          <a:p>
            <a:r>
              <a:rPr lang="en-US" sz="2000" dirty="0">
                <a:solidFill>
                  <a:schemeClr val="bg2">
                    <a:lumMod val="75000"/>
                  </a:schemeClr>
                </a:solidFill>
                <a:latin typeface="Amazon Ember" charset="0"/>
                <a:ea typeface="Amazon Ember" charset="0"/>
                <a:cs typeface="Amazon Ember" charset="0"/>
              </a:rPr>
              <a:t>Bring your own network</a:t>
            </a:r>
          </a:p>
          <a:p>
            <a:r>
              <a:rPr lang="en-US" sz="2000" dirty="0">
                <a:solidFill>
                  <a:schemeClr val="bg2"/>
                </a:solidFill>
                <a:latin typeface="Amazon Ember" charset="0"/>
                <a:ea typeface="Amazon Ember" charset="0"/>
                <a:cs typeface="Amazon Ember" charset="0"/>
              </a:rPr>
              <a:t>Create your own subnets</a:t>
            </a:r>
          </a:p>
        </p:txBody>
      </p:sp>
      <p:sp>
        <p:nvSpPr>
          <p:cNvPr id="18" name="Rounded Rectangle 17">
            <a:extLst>
              <a:ext uri="{FF2B5EF4-FFF2-40B4-BE49-F238E27FC236}">
                <a16:creationId xmlns:a16="http://schemas.microsoft.com/office/drawing/2014/main" id="{E850A2EF-82A7-8A4F-BC35-587FC82FE42A}"/>
              </a:ext>
            </a:extLst>
          </p:cNvPr>
          <p:cNvSpPr/>
          <p:nvPr/>
        </p:nvSpPr>
        <p:spPr>
          <a:xfrm>
            <a:off x="2376434" y="2262105"/>
            <a:ext cx="4646481" cy="2202576"/>
          </a:xfrm>
          <a:prstGeom prst="roundRect">
            <a:avLst>
              <a:gd name="adj" fmla="val 2723"/>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7" name="Picture 36">
            <a:extLst>
              <a:ext uri="{FF2B5EF4-FFF2-40B4-BE49-F238E27FC236}">
                <a16:creationId xmlns:a16="http://schemas.microsoft.com/office/drawing/2014/main" id="{B7BB5961-591C-B84B-857F-5DE452232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899" y="2046500"/>
            <a:ext cx="599170" cy="386488"/>
          </a:xfrm>
          <a:prstGeom prst="rect">
            <a:avLst/>
          </a:prstGeom>
        </p:spPr>
      </p:pic>
      <p:grpSp>
        <p:nvGrpSpPr>
          <p:cNvPr id="48" name="Group 47">
            <a:extLst>
              <a:ext uri="{FF2B5EF4-FFF2-40B4-BE49-F238E27FC236}">
                <a16:creationId xmlns:a16="http://schemas.microsoft.com/office/drawing/2014/main" id="{7E24D088-A4D6-4142-9E3B-95F811AAA863}"/>
              </a:ext>
            </a:extLst>
          </p:cNvPr>
          <p:cNvGrpSpPr/>
          <p:nvPr/>
        </p:nvGrpSpPr>
        <p:grpSpPr>
          <a:xfrm>
            <a:off x="2538235" y="2872080"/>
            <a:ext cx="1953679" cy="823729"/>
            <a:chOff x="895495" y="1353293"/>
            <a:chExt cx="1583944" cy="823729"/>
          </a:xfrm>
        </p:grpSpPr>
        <p:sp>
          <p:nvSpPr>
            <p:cNvPr id="49" name="Rounded Rectangle 48">
              <a:extLst>
                <a:ext uri="{FF2B5EF4-FFF2-40B4-BE49-F238E27FC236}">
                  <a16:creationId xmlns:a16="http://schemas.microsoft.com/office/drawing/2014/main" id="{738A8C4C-D3FB-3A47-970A-CB0180C837D5}"/>
                </a:ext>
              </a:extLst>
            </p:cNvPr>
            <p:cNvSpPr/>
            <p:nvPr/>
          </p:nvSpPr>
          <p:spPr>
            <a:xfrm>
              <a:off x="895695" y="1353293"/>
              <a:ext cx="1583744"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Rounded Rectangle 49">
              <a:extLst>
                <a:ext uri="{FF2B5EF4-FFF2-40B4-BE49-F238E27FC236}">
                  <a16:creationId xmlns:a16="http://schemas.microsoft.com/office/drawing/2014/main" id="{F6238504-F638-604B-83EB-8173FED05646}"/>
                </a:ext>
              </a:extLst>
            </p:cNvPr>
            <p:cNvSpPr/>
            <p:nvPr/>
          </p:nvSpPr>
          <p:spPr>
            <a:xfrm>
              <a:off x="895495" y="1999129"/>
              <a:ext cx="1583744"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Subnet</a:t>
              </a:r>
            </a:p>
          </p:txBody>
        </p:sp>
      </p:grpSp>
      <p:grpSp>
        <p:nvGrpSpPr>
          <p:cNvPr id="51" name="Group 50">
            <a:extLst>
              <a:ext uri="{FF2B5EF4-FFF2-40B4-BE49-F238E27FC236}">
                <a16:creationId xmlns:a16="http://schemas.microsoft.com/office/drawing/2014/main" id="{58C8411A-0644-A340-A30D-C260C6BA3D97}"/>
              </a:ext>
            </a:extLst>
          </p:cNvPr>
          <p:cNvGrpSpPr/>
          <p:nvPr/>
        </p:nvGrpSpPr>
        <p:grpSpPr>
          <a:xfrm>
            <a:off x="4904566" y="2873837"/>
            <a:ext cx="1953679" cy="823729"/>
            <a:chOff x="895495" y="1353293"/>
            <a:chExt cx="1583944" cy="823729"/>
          </a:xfrm>
        </p:grpSpPr>
        <p:sp>
          <p:nvSpPr>
            <p:cNvPr id="52" name="Rounded Rectangle 51">
              <a:extLst>
                <a:ext uri="{FF2B5EF4-FFF2-40B4-BE49-F238E27FC236}">
                  <a16:creationId xmlns:a16="http://schemas.microsoft.com/office/drawing/2014/main" id="{F4673E2B-CE8F-2444-86C8-29F8F5944C27}"/>
                </a:ext>
              </a:extLst>
            </p:cNvPr>
            <p:cNvSpPr/>
            <p:nvPr/>
          </p:nvSpPr>
          <p:spPr>
            <a:xfrm>
              <a:off x="895695" y="1353293"/>
              <a:ext cx="1583744"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3" name="Rounded Rectangle 52">
              <a:extLst>
                <a:ext uri="{FF2B5EF4-FFF2-40B4-BE49-F238E27FC236}">
                  <a16:creationId xmlns:a16="http://schemas.microsoft.com/office/drawing/2014/main" id="{8FB4637E-57E5-F244-BCB7-EA9CADD48613}"/>
                </a:ext>
              </a:extLst>
            </p:cNvPr>
            <p:cNvSpPr/>
            <p:nvPr/>
          </p:nvSpPr>
          <p:spPr>
            <a:xfrm>
              <a:off x="895495" y="1999129"/>
              <a:ext cx="1583744"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Subnet</a:t>
              </a:r>
            </a:p>
          </p:txBody>
        </p:sp>
      </p:grpSp>
      <p:sp>
        <p:nvSpPr>
          <p:cNvPr id="30" name="Rounded Rectangle 29">
            <a:extLst>
              <a:ext uri="{FF2B5EF4-FFF2-40B4-BE49-F238E27FC236}">
                <a16:creationId xmlns:a16="http://schemas.microsoft.com/office/drawing/2014/main" id="{4D9CBEE3-3244-F740-AA15-2B01DDE4626E}"/>
              </a:ext>
            </a:extLst>
          </p:cNvPr>
          <p:cNvSpPr/>
          <p:nvPr/>
        </p:nvSpPr>
        <p:spPr>
          <a:xfrm>
            <a:off x="2376435" y="4232381"/>
            <a:ext cx="4646480" cy="232300"/>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
        <p:nvSpPr>
          <p:cNvPr id="3" name="TextBox 2">
            <a:extLst>
              <a:ext uri="{FF2B5EF4-FFF2-40B4-BE49-F238E27FC236}">
                <a16:creationId xmlns:a16="http://schemas.microsoft.com/office/drawing/2014/main" id="{4C0FE9A6-73F0-F849-8761-E916110A6C00}"/>
              </a:ext>
            </a:extLst>
          </p:cNvPr>
          <p:cNvSpPr txBox="1"/>
          <p:nvPr/>
        </p:nvSpPr>
        <p:spPr>
          <a:xfrm rot="808765">
            <a:off x="6562341" y="1555426"/>
            <a:ext cx="1490613" cy="369332"/>
          </a:xfrm>
          <a:prstGeom prst="rect">
            <a:avLst/>
          </a:prstGeom>
          <a:noFill/>
        </p:spPr>
        <p:txBody>
          <a:bodyPr wrap="square" rtlCol="0">
            <a:spAutoFit/>
          </a:bodyPr>
          <a:lstStyle/>
          <a:p>
            <a:r>
              <a:rPr lang="en-US" i="1" dirty="0">
                <a:solidFill>
                  <a:schemeClr val="bg1">
                    <a:lumMod val="95000"/>
                  </a:schemeClr>
                </a:solidFill>
              </a:rPr>
              <a:t>Plan CIDRs</a:t>
            </a:r>
          </a:p>
        </p:txBody>
      </p:sp>
    </p:spTree>
    <p:extLst>
      <p:ext uri="{BB962C8B-B14F-4D97-AF65-F5344CB8AC3E}">
        <p14:creationId xmlns:p14="http://schemas.microsoft.com/office/powerpoint/2010/main" val="1164326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Building Blocks</a:t>
            </a:r>
            <a:br>
              <a:rPr lang="en-US" b="1" dirty="0"/>
            </a:br>
            <a:r>
              <a:rPr lang="en-US" sz="2400" b="1" dirty="0">
                <a:solidFill>
                  <a:schemeClr val="accent1">
                    <a:alpha val="99000"/>
                  </a:schemeClr>
                </a:solidFill>
              </a:rPr>
              <a:t>Network Control – Security Groups</a:t>
            </a:r>
            <a:endParaRPr lang="en-US" sz="2400" dirty="0">
              <a:solidFill>
                <a:schemeClr val="accent1"/>
              </a:solidFill>
            </a:endParaRPr>
          </a:p>
        </p:txBody>
      </p:sp>
      <p:grpSp>
        <p:nvGrpSpPr>
          <p:cNvPr id="50" name="Group 49">
            <a:extLst>
              <a:ext uri="{FF2B5EF4-FFF2-40B4-BE49-F238E27FC236}">
                <a16:creationId xmlns:a16="http://schemas.microsoft.com/office/drawing/2014/main" id="{200DF6CB-0EE5-044A-9336-E74E516CB62E}"/>
              </a:ext>
            </a:extLst>
          </p:cNvPr>
          <p:cNvGrpSpPr/>
          <p:nvPr/>
        </p:nvGrpSpPr>
        <p:grpSpPr>
          <a:xfrm>
            <a:off x="5246714" y="2079569"/>
            <a:ext cx="3384281" cy="1079027"/>
            <a:chOff x="1126072" y="2324594"/>
            <a:chExt cx="2312395" cy="734739"/>
          </a:xfrm>
        </p:grpSpPr>
        <p:sp>
          <p:nvSpPr>
            <p:cNvPr id="64" name="Rounded Rectangle 63">
              <a:extLst>
                <a:ext uri="{FF2B5EF4-FFF2-40B4-BE49-F238E27FC236}">
                  <a16:creationId xmlns:a16="http://schemas.microsoft.com/office/drawing/2014/main" id="{5B7624ED-67CE-6F41-A8E8-ADD3AF873D95}"/>
                </a:ext>
              </a:extLst>
            </p:cNvPr>
            <p:cNvSpPr/>
            <p:nvPr/>
          </p:nvSpPr>
          <p:spPr>
            <a:xfrm>
              <a:off x="1126272" y="2324594"/>
              <a:ext cx="2312195" cy="73122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5" name="Rounded Rectangle 64">
              <a:extLst>
                <a:ext uri="{FF2B5EF4-FFF2-40B4-BE49-F238E27FC236}">
                  <a16:creationId xmlns:a16="http://schemas.microsoft.com/office/drawing/2014/main" id="{4460045C-5F87-9042-B6DC-C1B580C42DCA}"/>
                </a:ext>
              </a:extLst>
            </p:cNvPr>
            <p:cNvSpPr/>
            <p:nvPr/>
          </p:nvSpPr>
          <p:spPr>
            <a:xfrm>
              <a:off x="1126072" y="2881440"/>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 – Web/App Tier</a:t>
              </a:r>
            </a:p>
          </p:txBody>
        </p:sp>
      </p:grpSp>
      <p:grpSp>
        <p:nvGrpSpPr>
          <p:cNvPr id="51" name="Group 50">
            <a:extLst>
              <a:ext uri="{FF2B5EF4-FFF2-40B4-BE49-F238E27FC236}">
                <a16:creationId xmlns:a16="http://schemas.microsoft.com/office/drawing/2014/main" id="{8DE79E20-C5FD-6A46-8CB6-00D120E6458F}"/>
              </a:ext>
            </a:extLst>
          </p:cNvPr>
          <p:cNvGrpSpPr/>
          <p:nvPr/>
        </p:nvGrpSpPr>
        <p:grpSpPr>
          <a:xfrm>
            <a:off x="5257987" y="3731001"/>
            <a:ext cx="3361735" cy="948164"/>
            <a:chOff x="1126072" y="3531753"/>
            <a:chExt cx="2312395" cy="948164"/>
          </a:xfrm>
        </p:grpSpPr>
        <p:sp>
          <p:nvSpPr>
            <p:cNvPr id="119" name="Rounded Rectangle 118">
              <a:extLst>
                <a:ext uri="{FF2B5EF4-FFF2-40B4-BE49-F238E27FC236}">
                  <a16:creationId xmlns:a16="http://schemas.microsoft.com/office/drawing/2014/main" id="{2C26F9A1-A411-6A47-928A-26D20CDE6BEC}"/>
                </a:ext>
              </a:extLst>
            </p:cNvPr>
            <p:cNvSpPr/>
            <p:nvPr/>
          </p:nvSpPr>
          <p:spPr>
            <a:xfrm>
              <a:off x="1126272" y="3531753"/>
              <a:ext cx="2312195" cy="944651"/>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31" name="Rounded Rectangle 130">
              <a:extLst>
                <a:ext uri="{FF2B5EF4-FFF2-40B4-BE49-F238E27FC236}">
                  <a16:creationId xmlns:a16="http://schemas.microsoft.com/office/drawing/2014/main" id="{345E8105-3E09-A74E-833D-14FA917E8C7E}"/>
                </a:ext>
              </a:extLst>
            </p:cNvPr>
            <p:cNvSpPr/>
            <p:nvPr/>
          </p:nvSpPr>
          <p:spPr>
            <a:xfrm>
              <a:off x="1126072" y="4302024"/>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 – DB Tier</a:t>
              </a:r>
            </a:p>
          </p:txBody>
        </p:sp>
      </p:grpSp>
      <p:grpSp>
        <p:nvGrpSpPr>
          <p:cNvPr id="150" name="Group 21">
            <a:extLst>
              <a:ext uri="{FF2B5EF4-FFF2-40B4-BE49-F238E27FC236}">
                <a16:creationId xmlns:a16="http://schemas.microsoft.com/office/drawing/2014/main" id="{65F1F171-9770-7543-ABBF-46D2C75B9D46}"/>
              </a:ext>
            </a:extLst>
          </p:cNvPr>
          <p:cNvGrpSpPr>
            <a:grpSpLocks/>
          </p:cNvGrpSpPr>
          <p:nvPr/>
        </p:nvGrpSpPr>
        <p:grpSpPr bwMode="auto">
          <a:xfrm>
            <a:off x="5483954" y="3916049"/>
            <a:ext cx="2909800" cy="442307"/>
            <a:chOff x="545458" y="4783771"/>
            <a:chExt cx="2293787" cy="1733798"/>
          </a:xfrm>
          <a:solidFill>
            <a:srgbClr val="F2F4F4"/>
          </a:solidFill>
        </p:grpSpPr>
        <p:sp>
          <p:nvSpPr>
            <p:cNvPr id="151" name="Rounded Rectangle 150">
              <a:extLst>
                <a:ext uri="{FF2B5EF4-FFF2-40B4-BE49-F238E27FC236}">
                  <a16:creationId xmlns:a16="http://schemas.microsoft.com/office/drawing/2014/main" id="{6ADAE5F2-F046-F44A-80AE-74A025350291}"/>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2" name="Rounded Rectangle 151">
              <a:extLst>
                <a:ext uri="{FF2B5EF4-FFF2-40B4-BE49-F238E27FC236}">
                  <a16:creationId xmlns:a16="http://schemas.microsoft.com/office/drawing/2014/main" id="{AEF962FA-72FD-4042-A769-611E3F545033}"/>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24" name="Group 23">
            <a:extLst>
              <a:ext uri="{FF2B5EF4-FFF2-40B4-BE49-F238E27FC236}">
                <a16:creationId xmlns:a16="http://schemas.microsoft.com/office/drawing/2014/main" id="{96CE1818-6C72-FC41-9643-016E470ECA22}"/>
              </a:ext>
            </a:extLst>
          </p:cNvPr>
          <p:cNvGrpSpPr/>
          <p:nvPr/>
        </p:nvGrpSpPr>
        <p:grpSpPr>
          <a:xfrm>
            <a:off x="6876290" y="662495"/>
            <a:ext cx="980826" cy="490112"/>
            <a:chOff x="2328021" y="1815800"/>
            <a:chExt cx="980826" cy="490112"/>
          </a:xfrm>
        </p:grpSpPr>
        <p:sp>
          <p:nvSpPr>
            <p:cNvPr id="117" name="Rounded Rectangle 116">
              <a:extLst>
                <a:ext uri="{FF2B5EF4-FFF2-40B4-BE49-F238E27FC236}">
                  <a16:creationId xmlns:a16="http://schemas.microsoft.com/office/drawing/2014/main" id="{CF1DE30A-8EB5-854E-BA80-DB72B4F0F9F5}"/>
                </a:ext>
              </a:extLst>
            </p:cNvPr>
            <p:cNvSpPr/>
            <p:nvPr/>
          </p:nvSpPr>
          <p:spPr>
            <a:xfrm>
              <a:off x="2328021" y="1901273"/>
              <a:ext cx="980826"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443</a:t>
              </a:r>
            </a:p>
          </p:txBody>
        </p:sp>
        <p:sp>
          <p:nvSpPr>
            <p:cNvPr id="19" name="Down Arrow 18">
              <a:extLst>
                <a:ext uri="{FF2B5EF4-FFF2-40B4-BE49-F238E27FC236}">
                  <a16:creationId xmlns:a16="http://schemas.microsoft.com/office/drawing/2014/main" id="{FE310FFB-F81F-E64A-894D-B1DE00DCEB32}"/>
                </a:ext>
              </a:extLst>
            </p:cNvPr>
            <p:cNvSpPr/>
            <p:nvPr/>
          </p:nvSpPr>
          <p:spPr>
            <a:xfrm>
              <a:off x="2328021" y="1815800"/>
              <a:ext cx="198061" cy="490112"/>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pic>
        <p:nvPicPr>
          <p:cNvPr id="95" name="Picture 94">
            <a:extLst>
              <a:ext uri="{FF2B5EF4-FFF2-40B4-BE49-F238E27FC236}">
                <a16:creationId xmlns:a16="http://schemas.microsoft.com/office/drawing/2014/main" id="{C6E1DB52-3E0B-3C46-8E2C-07B3AABDD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477" y="3954457"/>
            <a:ext cx="340058" cy="393192"/>
          </a:xfrm>
          <a:prstGeom prst="rect">
            <a:avLst/>
          </a:prstGeom>
        </p:spPr>
      </p:pic>
      <p:grpSp>
        <p:nvGrpSpPr>
          <p:cNvPr id="23" name="Group 22">
            <a:extLst>
              <a:ext uri="{FF2B5EF4-FFF2-40B4-BE49-F238E27FC236}">
                <a16:creationId xmlns:a16="http://schemas.microsoft.com/office/drawing/2014/main" id="{49DF6173-1316-4641-A2F5-B4456E71D1DB}"/>
              </a:ext>
            </a:extLst>
          </p:cNvPr>
          <p:cNvGrpSpPr/>
          <p:nvPr/>
        </p:nvGrpSpPr>
        <p:grpSpPr>
          <a:xfrm>
            <a:off x="5861087" y="3228806"/>
            <a:ext cx="1113268" cy="580706"/>
            <a:chOff x="2248497" y="3140876"/>
            <a:chExt cx="1113268" cy="580706"/>
          </a:xfrm>
        </p:grpSpPr>
        <p:sp>
          <p:nvSpPr>
            <p:cNvPr id="148" name="Rounded Rectangle 147">
              <a:extLst>
                <a:ext uri="{FF2B5EF4-FFF2-40B4-BE49-F238E27FC236}">
                  <a16:creationId xmlns:a16="http://schemas.microsoft.com/office/drawing/2014/main" id="{1F8D03B6-32D9-7843-9388-392BF2D79D6C}"/>
                </a:ext>
              </a:extLst>
            </p:cNvPr>
            <p:cNvSpPr/>
            <p:nvPr/>
          </p:nvSpPr>
          <p:spPr>
            <a:xfrm>
              <a:off x="2248497" y="3262364"/>
              <a:ext cx="1113268"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3306</a:t>
              </a:r>
            </a:p>
          </p:txBody>
        </p:sp>
        <p:sp>
          <p:nvSpPr>
            <p:cNvPr id="149" name="Down Arrow 148">
              <a:extLst>
                <a:ext uri="{FF2B5EF4-FFF2-40B4-BE49-F238E27FC236}">
                  <a16:creationId xmlns:a16="http://schemas.microsoft.com/office/drawing/2014/main" id="{1709BFEF-716D-8B49-8B98-95B3EBEDDDD9}"/>
                </a:ext>
              </a:extLst>
            </p:cNvPr>
            <p:cNvSpPr/>
            <p:nvPr/>
          </p:nvSpPr>
          <p:spPr>
            <a:xfrm>
              <a:off x="2248497" y="3140876"/>
              <a:ext cx="198061" cy="580706"/>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pic>
        <p:nvPicPr>
          <p:cNvPr id="116" name="Picture 115">
            <a:extLst>
              <a:ext uri="{FF2B5EF4-FFF2-40B4-BE49-F238E27FC236}">
                <a16:creationId xmlns:a16="http://schemas.microsoft.com/office/drawing/2014/main" id="{BC2477C6-2D5B-D54E-8AA5-59D2CE78C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522" y="3954457"/>
            <a:ext cx="340058" cy="393192"/>
          </a:xfrm>
          <a:prstGeom prst="rect">
            <a:avLst/>
          </a:prstGeom>
        </p:spPr>
      </p:pic>
      <p:graphicFrame>
        <p:nvGraphicFramePr>
          <p:cNvPr id="161" name="Table 160">
            <a:extLst>
              <a:ext uri="{FF2B5EF4-FFF2-40B4-BE49-F238E27FC236}">
                <a16:creationId xmlns:a16="http://schemas.microsoft.com/office/drawing/2014/main" id="{5A6FE29C-0F3A-A349-949B-45DEE0CE8859}"/>
              </a:ext>
            </a:extLst>
          </p:cNvPr>
          <p:cNvGraphicFramePr>
            <a:graphicFrameLocks noGrp="1"/>
          </p:cNvGraphicFramePr>
          <p:nvPr>
            <p:extLst>
              <p:ext uri="{D42A27DB-BD31-4B8C-83A1-F6EECF244321}">
                <p14:modId xmlns:p14="http://schemas.microsoft.com/office/powerpoint/2010/main" val="3284219245"/>
              </p:ext>
            </p:extLst>
          </p:nvPr>
        </p:nvGraphicFramePr>
        <p:xfrm>
          <a:off x="679368" y="3731001"/>
          <a:ext cx="4324875" cy="1219200"/>
        </p:xfrm>
        <a:graphic>
          <a:graphicData uri="http://schemas.openxmlformats.org/drawingml/2006/table">
            <a:tbl>
              <a:tblPr bandRow="1">
                <a:tableStyleId>{073A0DAA-6AF3-43AB-8588-CEC1D06C72B9}</a:tableStyleId>
              </a:tblPr>
              <a:tblGrid>
                <a:gridCol w="1401816">
                  <a:extLst>
                    <a:ext uri="{9D8B030D-6E8A-4147-A177-3AD203B41FA5}">
                      <a16:colId xmlns:a16="http://schemas.microsoft.com/office/drawing/2014/main" val="3817983343"/>
                    </a:ext>
                  </a:extLst>
                </a:gridCol>
                <a:gridCol w="925830">
                  <a:extLst>
                    <a:ext uri="{9D8B030D-6E8A-4147-A177-3AD203B41FA5}">
                      <a16:colId xmlns:a16="http://schemas.microsoft.com/office/drawing/2014/main" val="785932958"/>
                    </a:ext>
                  </a:extLst>
                </a:gridCol>
                <a:gridCol w="593243">
                  <a:extLst>
                    <a:ext uri="{9D8B030D-6E8A-4147-A177-3AD203B41FA5}">
                      <a16:colId xmlns:a16="http://schemas.microsoft.com/office/drawing/2014/main" val="1670082847"/>
                    </a:ext>
                  </a:extLst>
                </a:gridCol>
                <a:gridCol w="648018">
                  <a:extLst>
                    <a:ext uri="{9D8B030D-6E8A-4147-A177-3AD203B41FA5}">
                      <a16:colId xmlns:a16="http://schemas.microsoft.com/office/drawing/2014/main" val="2553551698"/>
                    </a:ext>
                  </a:extLst>
                </a:gridCol>
                <a:gridCol w="755968">
                  <a:extLst>
                    <a:ext uri="{9D8B030D-6E8A-4147-A177-3AD203B41FA5}">
                      <a16:colId xmlns:a16="http://schemas.microsoft.com/office/drawing/2014/main" val="2267186496"/>
                    </a:ext>
                  </a:extLst>
                </a:gridCol>
              </a:tblGrid>
              <a:tr h="0">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Inbound Security</a:t>
                      </a:r>
                      <a:r>
                        <a:rPr lang="en-US" sz="1400" b="0" i="0" baseline="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Group </a:t>
                      </a:r>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1"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DatabaseTier</a:t>
                      </a:r>
                      <a:endPar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418158"/>
                  </a:ext>
                </a:extLst>
              </a:tr>
              <a:tr h="0">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Traffic from</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481212205"/>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0"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WebTier</a:t>
                      </a:r>
                      <a:endPar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MySQL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3306</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040583238"/>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611724701"/>
                  </a:ext>
                </a:extLst>
              </a:tr>
            </a:tbl>
          </a:graphicData>
        </a:graphic>
      </p:graphicFrame>
      <p:graphicFrame>
        <p:nvGraphicFramePr>
          <p:cNvPr id="165" name="Table 164">
            <a:extLst>
              <a:ext uri="{FF2B5EF4-FFF2-40B4-BE49-F238E27FC236}">
                <a16:creationId xmlns:a16="http://schemas.microsoft.com/office/drawing/2014/main" id="{B4E1D730-9553-354C-8B9F-FB01044AF920}"/>
              </a:ext>
            </a:extLst>
          </p:cNvPr>
          <p:cNvGraphicFramePr>
            <a:graphicFrameLocks noGrp="1"/>
          </p:cNvGraphicFramePr>
          <p:nvPr>
            <p:extLst>
              <p:ext uri="{D42A27DB-BD31-4B8C-83A1-F6EECF244321}">
                <p14:modId xmlns:p14="http://schemas.microsoft.com/office/powerpoint/2010/main" val="559146261"/>
              </p:ext>
            </p:extLst>
          </p:nvPr>
        </p:nvGraphicFramePr>
        <p:xfrm>
          <a:off x="216080" y="1086298"/>
          <a:ext cx="4324875" cy="1219200"/>
        </p:xfrm>
        <a:graphic>
          <a:graphicData uri="http://schemas.openxmlformats.org/drawingml/2006/table">
            <a:tbl>
              <a:tblPr bandRow="1">
                <a:tableStyleId>{073A0DAA-6AF3-43AB-8588-CEC1D06C72B9}</a:tableStyleId>
              </a:tblPr>
              <a:tblGrid>
                <a:gridCol w="1339988">
                  <a:extLst>
                    <a:ext uri="{9D8B030D-6E8A-4147-A177-3AD203B41FA5}">
                      <a16:colId xmlns:a16="http://schemas.microsoft.com/office/drawing/2014/main" val="3817983343"/>
                    </a:ext>
                  </a:extLst>
                </a:gridCol>
                <a:gridCol w="959779">
                  <a:extLst>
                    <a:ext uri="{9D8B030D-6E8A-4147-A177-3AD203B41FA5}">
                      <a16:colId xmlns:a16="http://schemas.microsoft.com/office/drawing/2014/main" val="2183704882"/>
                    </a:ext>
                  </a:extLst>
                </a:gridCol>
                <a:gridCol w="587924">
                  <a:extLst>
                    <a:ext uri="{9D8B030D-6E8A-4147-A177-3AD203B41FA5}">
                      <a16:colId xmlns:a16="http://schemas.microsoft.com/office/drawing/2014/main" val="1670082847"/>
                    </a:ext>
                  </a:extLst>
                </a:gridCol>
                <a:gridCol w="623793">
                  <a:extLst>
                    <a:ext uri="{9D8B030D-6E8A-4147-A177-3AD203B41FA5}">
                      <a16:colId xmlns:a16="http://schemas.microsoft.com/office/drawing/2014/main" val="2553551698"/>
                    </a:ext>
                  </a:extLst>
                </a:gridCol>
                <a:gridCol w="813391">
                  <a:extLst>
                    <a:ext uri="{9D8B030D-6E8A-4147-A177-3AD203B41FA5}">
                      <a16:colId xmlns:a16="http://schemas.microsoft.com/office/drawing/2014/main" val="2267186496"/>
                    </a:ext>
                  </a:extLst>
                </a:gridCol>
              </a:tblGrid>
              <a:tr h="0">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Inbound Security</a:t>
                      </a:r>
                      <a:r>
                        <a:rPr lang="en-US" sz="1400" b="0" i="0" baseline="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Group </a:t>
                      </a:r>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1"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WebELB</a:t>
                      </a:r>
                      <a:endPar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418158"/>
                  </a:ext>
                </a:extLst>
              </a:tr>
              <a:tr h="0">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Traffic from</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481212205"/>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0.0.0.0/0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HTTPS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443</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040583238"/>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611724701"/>
                  </a:ext>
                </a:extLst>
              </a:tr>
            </a:tbl>
          </a:graphicData>
        </a:graphic>
      </p:graphicFrame>
      <p:grpSp>
        <p:nvGrpSpPr>
          <p:cNvPr id="167" name="Group 166">
            <a:extLst>
              <a:ext uri="{FF2B5EF4-FFF2-40B4-BE49-F238E27FC236}">
                <a16:creationId xmlns:a16="http://schemas.microsoft.com/office/drawing/2014/main" id="{96205448-914A-E447-BDB2-0B5517BC9693}"/>
              </a:ext>
            </a:extLst>
          </p:cNvPr>
          <p:cNvGrpSpPr/>
          <p:nvPr/>
        </p:nvGrpSpPr>
        <p:grpSpPr>
          <a:xfrm>
            <a:off x="5338446" y="660128"/>
            <a:ext cx="1456180" cy="490112"/>
            <a:chOff x="1852667" y="1815800"/>
            <a:chExt cx="1456180" cy="490112"/>
          </a:xfrm>
        </p:grpSpPr>
        <p:sp>
          <p:nvSpPr>
            <p:cNvPr id="168" name="Rounded Rectangle 167">
              <a:extLst>
                <a:ext uri="{FF2B5EF4-FFF2-40B4-BE49-F238E27FC236}">
                  <a16:creationId xmlns:a16="http://schemas.microsoft.com/office/drawing/2014/main" id="{8829A2BB-5F8D-4E49-BEE9-ACA17C7FA9E2}"/>
                </a:ext>
              </a:extLst>
            </p:cNvPr>
            <p:cNvSpPr/>
            <p:nvPr/>
          </p:nvSpPr>
          <p:spPr>
            <a:xfrm>
              <a:off x="1852667" y="1901273"/>
              <a:ext cx="1456180" cy="244470"/>
            </a:xfrm>
            <a:prstGeom prst="roundRect">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Anything Else</a:t>
              </a:r>
            </a:p>
          </p:txBody>
        </p:sp>
        <p:sp>
          <p:nvSpPr>
            <p:cNvPr id="169" name="Down Arrow 168">
              <a:extLst>
                <a:ext uri="{FF2B5EF4-FFF2-40B4-BE49-F238E27FC236}">
                  <a16:creationId xmlns:a16="http://schemas.microsoft.com/office/drawing/2014/main" id="{2DE4F3CD-9F9D-9B42-9531-E9FB78D12258}"/>
                </a:ext>
              </a:extLst>
            </p:cNvPr>
            <p:cNvSpPr/>
            <p:nvPr/>
          </p:nvSpPr>
          <p:spPr>
            <a:xfrm>
              <a:off x="3099246" y="1815800"/>
              <a:ext cx="198061" cy="490112"/>
            </a:xfrm>
            <a:prstGeom prst="downArrow">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graphicFrame>
        <p:nvGraphicFramePr>
          <p:cNvPr id="13" name="Table 12">
            <a:extLst>
              <a:ext uri="{FF2B5EF4-FFF2-40B4-BE49-F238E27FC236}">
                <a16:creationId xmlns:a16="http://schemas.microsoft.com/office/drawing/2014/main" id="{C8B33ECA-C408-A249-9724-7142E65A9B58}"/>
              </a:ext>
            </a:extLst>
          </p:cNvPr>
          <p:cNvGraphicFramePr>
            <a:graphicFrameLocks noGrp="1"/>
          </p:cNvGraphicFramePr>
          <p:nvPr>
            <p:extLst>
              <p:ext uri="{D42A27DB-BD31-4B8C-83A1-F6EECF244321}">
                <p14:modId xmlns:p14="http://schemas.microsoft.com/office/powerpoint/2010/main" val="2870796907"/>
              </p:ext>
            </p:extLst>
          </p:nvPr>
        </p:nvGraphicFramePr>
        <p:xfrm>
          <a:off x="442857" y="2394247"/>
          <a:ext cx="4323054" cy="1219200"/>
        </p:xfrm>
        <a:graphic>
          <a:graphicData uri="http://schemas.openxmlformats.org/drawingml/2006/table">
            <a:tbl>
              <a:tblPr bandRow="1">
                <a:tableStyleId>{073A0DAA-6AF3-43AB-8588-CEC1D06C72B9}</a:tableStyleId>
              </a:tblPr>
              <a:tblGrid>
                <a:gridCol w="1439533">
                  <a:extLst>
                    <a:ext uri="{9D8B030D-6E8A-4147-A177-3AD203B41FA5}">
                      <a16:colId xmlns:a16="http://schemas.microsoft.com/office/drawing/2014/main" val="3817983343"/>
                    </a:ext>
                  </a:extLst>
                </a:gridCol>
                <a:gridCol w="950740">
                  <a:extLst>
                    <a:ext uri="{9D8B030D-6E8A-4147-A177-3AD203B41FA5}">
                      <a16:colId xmlns:a16="http://schemas.microsoft.com/office/drawing/2014/main" val="255242759"/>
                    </a:ext>
                  </a:extLst>
                </a:gridCol>
                <a:gridCol w="561120">
                  <a:extLst>
                    <a:ext uri="{9D8B030D-6E8A-4147-A177-3AD203B41FA5}">
                      <a16:colId xmlns:a16="http://schemas.microsoft.com/office/drawing/2014/main" val="1670082847"/>
                    </a:ext>
                  </a:extLst>
                </a:gridCol>
                <a:gridCol w="595354">
                  <a:extLst>
                    <a:ext uri="{9D8B030D-6E8A-4147-A177-3AD203B41FA5}">
                      <a16:colId xmlns:a16="http://schemas.microsoft.com/office/drawing/2014/main" val="2553551698"/>
                    </a:ext>
                  </a:extLst>
                </a:gridCol>
                <a:gridCol w="776307">
                  <a:extLst>
                    <a:ext uri="{9D8B030D-6E8A-4147-A177-3AD203B41FA5}">
                      <a16:colId xmlns:a16="http://schemas.microsoft.com/office/drawing/2014/main" val="2267186496"/>
                    </a:ext>
                  </a:extLst>
                </a:gridCol>
              </a:tblGrid>
              <a:tr h="0">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Inbound Security</a:t>
                      </a:r>
                      <a:r>
                        <a:rPr lang="en-US" sz="1400" b="0" i="0" baseline="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Group </a:t>
                      </a:r>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1"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WebTier</a:t>
                      </a:r>
                      <a:endPar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418158"/>
                  </a:ext>
                </a:extLst>
              </a:tr>
              <a:tr h="0">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Traffic from</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481212205"/>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0"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WebELB</a:t>
                      </a:r>
                      <a:endPar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HTTP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80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040583238"/>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611724701"/>
                  </a:ext>
                </a:extLst>
              </a:tr>
            </a:tbl>
          </a:graphicData>
        </a:graphic>
      </p:graphicFrame>
      <p:grpSp>
        <p:nvGrpSpPr>
          <p:cNvPr id="171" name="Group 170">
            <a:extLst>
              <a:ext uri="{FF2B5EF4-FFF2-40B4-BE49-F238E27FC236}">
                <a16:creationId xmlns:a16="http://schemas.microsoft.com/office/drawing/2014/main" id="{27E97754-9496-4B49-AAFB-701EAA309ABB}"/>
              </a:ext>
            </a:extLst>
          </p:cNvPr>
          <p:cNvGrpSpPr/>
          <p:nvPr/>
        </p:nvGrpSpPr>
        <p:grpSpPr>
          <a:xfrm>
            <a:off x="5848991" y="1767788"/>
            <a:ext cx="888360" cy="490112"/>
            <a:chOff x="2328021" y="1815800"/>
            <a:chExt cx="888360" cy="490112"/>
          </a:xfrm>
        </p:grpSpPr>
        <p:sp>
          <p:nvSpPr>
            <p:cNvPr id="172" name="Rounded Rectangle 171">
              <a:extLst>
                <a:ext uri="{FF2B5EF4-FFF2-40B4-BE49-F238E27FC236}">
                  <a16:creationId xmlns:a16="http://schemas.microsoft.com/office/drawing/2014/main" id="{725C03AF-430E-214A-8917-9183E8A81D5F}"/>
                </a:ext>
              </a:extLst>
            </p:cNvPr>
            <p:cNvSpPr/>
            <p:nvPr/>
          </p:nvSpPr>
          <p:spPr>
            <a:xfrm>
              <a:off x="2328021" y="1901273"/>
              <a:ext cx="888360"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80</a:t>
              </a:r>
            </a:p>
          </p:txBody>
        </p:sp>
        <p:sp>
          <p:nvSpPr>
            <p:cNvPr id="173" name="Down Arrow 172">
              <a:extLst>
                <a:ext uri="{FF2B5EF4-FFF2-40B4-BE49-F238E27FC236}">
                  <a16:creationId xmlns:a16="http://schemas.microsoft.com/office/drawing/2014/main" id="{2122C0B1-5902-814F-ADDD-ABF83011A6B0}"/>
                </a:ext>
              </a:extLst>
            </p:cNvPr>
            <p:cNvSpPr/>
            <p:nvPr/>
          </p:nvSpPr>
          <p:spPr>
            <a:xfrm>
              <a:off x="2328021" y="1815800"/>
              <a:ext cx="198061" cy="490112"/>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grpSp>
        <p:nvGrpSpPr>
          <p:cNvPr id="219" name="Group 21">
            <a:extLst>
              <a:ext uri="{FF2B5EF4-FFF2-40B4-BE49-F238E27FC236}">
                <a16:creationId xmlns:a16="http://schemas.microsoft.com/office/drawing/2014/main" id="{1D5C4557-7C18-844B-9827-290737DEFA40}"/>
              </a:ext>
            </a:extLst>
          </p:cNvPr>
          <p:cNvGrpSpPr>
            <a:grpSpLocks/>
          </p:cNvGrpSpPr>
          <p:nvPr/>
        </p:nvGrpSpPr>
        <p:grpSpPr bwMode="auto">
          <a:xfrm>
            <a:off x="6479326" y="1147126"/>
            <a:ext cx="718692" cy="607925"/>
            <a:chOff x="545458" y="4783771"/>
            <a:chExt cx="2293787" cy="1733798"/>
          </a:xfrm>
          <a:solidFill>
            <a:srgbClr val="F2F4F4"/>
          </a:solidFill>
        </p:grpSpPr>
        <p:sp>
          <p:nvSpPr>
            <p:cNvPr id="220" name="Rounded Rectangle 219">
              <a:extLst>
                <a:ext uri="{FF2B5EF4-FFF2-40B4-BE49-F238E27FC236}">
                  <a16:creationId xmlns:a16="http://schemas.microsoft.com/office/drawing/2014/main" id="{EAE450B0-ADBD-D948-9EB4-E10F61978408}"/>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21" name="Rounded Rectangle 220">
              <a:extLst>
                <a:ext uri="{FF2B5EF4-FFF2-40B4-BE49-F238E27FC236}">
                  <a16:creationId xmlns:a16="http://schemas.microsoft.com/office/drawing/2014/main" id="{56CCCD33-6523-E24D-AF56-8DAD415CF4E2}"/>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pic>
        <p:nvPicPr>
          <p:cNvPr id="166" name="Picture 165">
            <a:extLst>
              <a:ext uri="{FF2B5EF4-FFF2-40B4-BE49-F238E27FC236}">
                <a16:creationId xmlns:a16="http://schemas.microsoft.com/office/drawing/2014/main" id="{DE47AF74-3FE0-7F49-BFE6-22606EA2A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853" y="1168283"/>
            <a:ext cx="543639" cy="564959"/>
          </a:xfrm>
          <a:prstGeom prst="rect">
            <a:avLst/>
          </a:prstGeom>
          <a:noFill/>
        </p:spPr>
      </p:pic>
      <p:grpSp>
        <p:nvGrpSpPr>
          <p:cNvPr id="58" name="Group 21">
            <a:extLst>
              <a:ext uri="{FF2B5EF4-FFF2-40B4-BE49-F238E27FC236}">
                <a16:creationId xmlns:a16="http://schemas.microsoft.com/office/drawing/2014/main" id="{53580DB0-73EA-F647-AF14-A5EBFA32682E}"/>
              </a:ext>
            </a:extLst>
          </p:cNvPr>
          <p:cNvGrpSpPr>
            <a:grpSpLocks/>
          </p:cNvGrpSpPr>
          <p:nvPr/>
        </p:nvGrpSpPr>
        <p:grpSpPr bwMode="auto">
          <a:xfrm>
            <a:off x="5483954" y="2355483"/>
            <a:ext cx="2909800" cy="442307"/>
            <a:chOff x="545458" y="4783771"/>
            <a:chExt cx="2293787" cy="1733798"/>
          </a:xfrm>
          <a:solidFill>
            <a:srgbClr val="F2F4F4"/>
          </a:solidFill>
        </p:grpSpPr>
        <p:sp>
          <p:nvSpPr>
            <p:cNvPr id="59" name="Rounded Rectangle 58">
              <a:extLst>
                <a:ext uri="{FF2B5EF4-FFF2-40B4-BE49-F238E27FC236}">
                  <a16:creationId xmlns:a16="http://schemas.microsoft.com/office/drawing/2014/main" id="{20C2E5FB-CB36-3B41-B0F3-3CBDC313E3FF}"/>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0" name="Rounded Rectangle 59">
              <a:extLst>
                <a:ext uri="{FF2B5EF4-FFF2-40B4-BE49-F238E27FC236}">
                  <a16:creationId xmlns:a16="http://schemas.microsoft.com/office/drawing/2014/main" id="{06E39DF3-67EC-4A48-8125-D678C82964BD}"/>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pic>
        <p:nvPicPr>
          <p:cNvPr id="115" name="Picture 114">
            <a:extLst>
              <a:ext uri="{FF2B5EF4-FFF2-40B4-BE49-F238E27FC236}">
                <a16:creationId xmlns:a16="http://schemas.microsoft.com/office/drawing/2014/main" id="{52ABF75A-B4E7-3049-AE9A-A92818C420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652" y="2377668"/>
            <a:ext cx="379798" cy="393865"/>
          </a:xfrm>
          <a:prstGeom prst="rect">
            <a:avLst/>
          </a:prstGeom>
          <a:noFill/>
          <a:ln>
            <a:noFill/>
          </a:ln>
          <a:effectLst/>
        </p:spPr>
      </p:pic>
      <p:pic>
        <p:nvPicPr>
          <p:cNvPr id="70" name="Picture 69">
            <a:extLst>
              <a:ext uri="{FF2B5EF4-FFF2-40B4-BE49-F238E27FC236}">
                <a16:creationId xmlns:a16="http://schemas.microsoft.com/office/drawing/2014/main" id="{962474DF-4803-6243-A737-BACF4F321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6607" y="2377668"/>
            <a:ext cx="379798" cy="393865"/>
          </a:xfrm>
          <a:prstGeom prst="rect">
            <a:avLst/>
          </a:prstGeom>
          <a:noFill/>
          <a:ln>
            <a:noFill/>
          </a:ln>
          <a:effectLst/>
        </p:spPr>
      </p:pic>
      <p:sp>
        <p:nvSpPr>
          <p:cNvPr id="124" name="Rounded Rectangle 123">
            <a:extLst>
              <a:ext uri="{FF2B5EF4-FFF2-40B4-BE49-F238E27FC236}">
                <a16:creationId xmlns:a16="http://schemas.microsoft.com/office/drawing/2014/main" id="{05854EB2-B88B-8345-AE7F-F169FB4BFF2B}"/>
              </a:ext>
            </a:extLst>
          </p:cNvPr>
          <p:cNvSpPr/>
          <p:nvPr/>
        </p:nvSpPr>
        <p:spPr>
          <a:xfrm>
            <a:off x="6488992" y="3979384"/>
            <a:ext cx="1011907" cy="244470"/>
          </a:xfrm>
          <a:prstGeom prst="roundRect">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3306</a:t>
            </a:r>
          </a:p>
        </p:txBody>
      </p:sp>
      <p:sp>
        <p:nvSpPr>
          <p:cNvPr id="125" name="Down Arrow 124">
            <a:extLst>
              <a:ext uri="{FF2B5EF4-FFF2-40B4-BE49-F238E27FC236}">
                <a16:creationId xmlns:a16="http://schemas.microsoft.com/office/drawing/2014/main" id="{9546E0AE-B484-F84F-9D0B-86D934F00185}"/>
              </a:ext>
            </a:extLst>
          </p:cNvPr>
          <p:cNvSpPr/>
          <p:nvPr/>
        </p:nvSpPr>
        <p:spPr>
          <a:xfrm rot="16200000">
            <a:off x="6895915" y="3598765"/>
            <a:ext cx="198061" cy="131774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p:txBody>
      </p:sp>
      <p:sp>
        <p:nvSpPr>
          <p:cNvPr id="61" name="Rounded Rectangle 60">
            <a:extLst>
              <a:ext uri="{FF2B5EF4-FFF2-40B4-BE49-F238E27FC236}">
                <a16:creationId xmlns:a16="http://schemas.microsoft.com/office/drawing/2014/main" id="{67FD50C4-0A36-7E42-A24C-B7DF0F2AED01}"/>
              </a:ext>
            </a:extLst>
          </p:cNvPr>
          <p:cNvSpPr/>
          <p:nvPr/>
        </p:nvSpPr>
        <p:spPr>
          <a:xfrm>
            <a:off x="6488992" y="2394247"/>
            <a:ext cx="1011907" cy="244470"/>
          </a:xfrm>
          <a:prstGeom prst="roundRect">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80</a:t>
            </a:r>
          </a:p>
        </p:txBody>
      </p:sp>
      <p:sp>
        <p:nvSpPr>
          <p:cNvPr id="62" name="Down Arrow 61">
            <a:extLst>
              <a:ext uri="{FF2B5EF4-FFF2-40B4-BE49-F238E27FC236}">
                <a16:creationId xmlns:a16="http://schemas.microsoft.com/office/drawing/2014/main" id="{78441550-DB70-4148-BFD3-2B640A03FEFC}"/>
              </a:ext>
            </a:extLst>
          </p:cNvPr>
          <p:cNvSpPr/>
          <p:nvPr/>
        </p:nvSpPr>
        <p:spPr>
          <a:xfrm rot="16200000">
            <a:off x="6895915" y="2013628"/>
            <a:ext cx="198061" cy="131774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p:txBody>
      </p:sp>
      <p:grpSp>
        <p:nvGrpSpPr>
          <p:cNvPr id="66" name="Group 65">
            <a:extLst>
              <a:ext uri="{FF2B5EF4-FFF2-40B4-BE49-F238E27FC236}">
                <a16:creationId xmlns:a16="http://schemas.microsoft.com/office/drawing/2014/main" id="{C6585620-397F-324B-82E0-06AEC9E1D7E0}"/>
              </a:ext>
            </a:extLst>
          </p:cNvPr>
          <p:cNvGrpSpPr/>
          <p:nvPr/>
        </p:nvGrpSpPr>
        <p:grpSpPr>
          <a:xfrm>
            <a:off x="7762742" y="1777906"/>
            <a:ext cx="888360" cy="490112"/>
            <a:chOff x="2328021" y="1815800"/>
            <a:chExt cx="888360" cy="490112"/>
          </a:xfrm>
        </p:grpSpPr>
        <p:sp>
          <p:nvSpPr>
            <p:cNvPr id="67" name="Rounded Rectangle 66">
              <a:extLst>
                <a:ext uri="{FF2B5EF4-FFF2-40B4-BE49-F238E27FC236}">
                  <a16:creationId xmlns:a16="http://schemas.microsoft.com/office/drawing/2014/main" id="{C2747D8C-6D7E-854D-9434-874DE76D48D8}"/>
                </a:ext>
              </a:extLst>
            </p:cNvPr>
            <p:cNvSpPr/>
            <p:nvPr/>
          </p:nvSpPr>
          <p:spPr>
            <a:xfrm>
              <a:off x="2328021" y="1901273"/>
              <a:ext cx="888360"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80</a:t>
              </a:r>
            </a:p>
          </p:txBody>
        </p:sp>
        <p:sp>
          <p:nvSpPr>
            <p:cNvPr id="68" name="Down Arrow 67">
              <a:extLst>
                <a:ext uri="{FF2B5EF4-FFF2-40B4-BE49-F238E27FC236}">
                  <a16:creationId xmlns:a16="http://schemas.microsoft.com/office/drawing/2014/main" id="{B350E109-494F-994A-A26F-CFB338DA68B2}"/>
                </a:ext>
              </a:extLst>
            </p:cNvPr>
            <p:cNvSpPr/>
            <p:nvPr/>
          </p:nvSpPr>
          <p:spPr>
            <a:xfrm>
              <a:off x="2328021" y="1815800"/>
              <a:ext cx="198061" cy="490112"/>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grpSp>
        <p:nvGrpSpPr>
          <p:cNvPr id="69" name="Group 68">
            <a:extLst>
              <a:ext uri="{FF2B5EF4-FFF2-40B4-BE49-F238E27FC236}">
                <a16:creationId xmlns:a16="http://schemas.microsoft.com/office/drawing/2014/main" id="{96ED9B2B-13A5-BE47-BD38-C7E2C4407B6B}"/>
              </a:ext>
            </a:extLst>
          </p:cNvPr>
          <p:cNvGrpSpPr/>
          <p:nvPr/>
        </p:nvGrpSpPr>
        <p:grpSpPr>
          <a:xfrm>
            <a:off x="7774838" y="3228806"/>
            <a:ext cx="1113268" cy="580706"/>
            <a:chOff x="2248497" y="3140876"/>
            <a:chExt cx="1113268" cy="580706"/>
          </a:xfrm>
        </p:grpSpPr>
        <p:sp>
          <p:nvSpPr>
            <p:cNvPr id="71" name="Rounded Rectangle 70">
              <a:extLst>
                <a:ext uri="{FF2B5EF4-FFF2-40B4-BE49-F238E27FC236}">
                  <a16:creationId xmlns:a16="http://schemas.microsoft.com/office/drawing/2014/main" id="{2A334106-75F3-CA44-BDEF-5D101D8B9BDE}"/>
                </a:ext>
              </a:extLst>
            </p:cNvPr>
            <p:cNvSpPr/>
            <p:nvPr/>
          </p:nvSpPr>
          <p:spPr>
            <a:xfrm>
              <a:off x="2248497" y="3262364"/>
              <a:ext cx="1113268"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3306</a:t>
              </a:r>
            </a:p>
          </p:txBody>
        </p:sp>
        <p:sp>
          <p:nvSpPr>
            <p:cNvPr id="72" name="Down Arrow 71">
              <a:extLst>
                <a:ext uri="{FF2B5EF4-FFF2-40B4-BE49-F238E27FC236}">
                  <a16:creationId xmlns:a16="http://schemas.microsoft.com/office/drawing/2014/main" id="{1F9C833E-B60F-7243-ADEB-2523385DC860}"/>
                </a:ext>
              </a:extLst>
            </p:cNvPr>
            <p:cNvSpPr/>
            <p:nvPr/>
          </p:nvSpPr>
          <p:spPr>
            <a:xfrm>
              <a:off x="2248497" y="3140876"/>
              <a:ext cx="198061" cy="580706"/>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cxnSp>
        <p:nvCxnSpPr>
          <p:cNvPr id="126" name="Straight Connector 125">
            <a:extLst>
              <a:ext uri="{FF2B5EF4-FFF2-40B4-BE49-F238E27FC236}">
                <a16:creationId xmlns:a16="http://schemas.microsoft.com/office/drawing/2014/main" id="{F5F37636-4EBB-9749-8500-7E0E1F12CE15}"/>
              </a:ext>
            </a:extLst>
          </p:cNvPr>
          <p:cNvCxnSpPr>
            <a:cxnSpLocks/>
          </p:cNvCxnSpPr>
          <p:nvPr/>
        </p:nvCxnSpPr>
        <p:spPr>
          <a:xfrm>
            <a:off x="5004243" y="4202055"/>
            <a:ext cx="479711"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F10C661-65DB-DD40-9E9D-47062CC2DDB8}"/>
              </a:ext>
            </a:extLst>
          </p:cNvPr>
          <p:cNvCxnSpPr>
            <a:cxnSpLocks/>
            <a:stCxn id="221" idx="1"/>
          </p:cNvCxnSpPr>
          <p:nvPr/>
        </p:nvCxnSpPr>
        <p:spPr>
          <a:xfrm flipH="1">
            <a:off x="4540955" y="1451089"/>
            <a:ext cx="1938371"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8B8060F-76E3-3C4F-8C37-49BC2471610C}"/>
              </a:ext>
            </a:extLst>
          </p:cNvPr>
          <p:cNvCxnSpPr>
            <a:cxnSpLocks/>
          </p:cNvCxnSpPr>
          <p:nvPr/>
        </p:nvCxnSpPr>
        <p:spPr>
          <a:xfrm>
            <a:off x="4765911" y="2656047"/>
            <a:ext cx="718043"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58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t>Network Building Blocks</a:t>
            </a:r>
            <a:br>
              <a:rPr lang="en-US" b="1" dirty="0"/>
            </a:br>
            <a:r>
              <a:rPr lang="en-US" sz="2700" b="1" dirty="0">
                <a:solidFill>
                  <a:schemeClr val="accent1">
                    <a:alpha val="99000"/>
                  </a:schemeClr>
                </a:solidFill>
              </a:rPr>
              <a:t>Network Control – Network Access List</a:t>
            </a:r>
          </a:p>
        </p:txBody>
      </p:sp>
      <p:grpSp>
        <p:nvGrpSpPr>
          <p:cNvPr id="30" name="Group 21">
            <a:extLst>
              <a:ext uri="{FF2B5EF4-FFF2-40B4-BE49-F238E27FC236}">
                <a16:creationId xmlns:a16="http://schemas.microsoft.com/office/drawing/2014/main" id="{8F084B24-8CB7-1749-9ACF-ED7B2692DE1E}"/>
              </a:ext>
            </a:extLst>
          </p:cNvPr>
          <p:cNvGrpSpPr>
            <a:grpSpLocks/>
          </p:cNvGrpSpPr>
          <p:nvPr/>
        </p:nvGrpSpPr>
        <p:grpSpPr bwMode="auto">
          <a:xfrm>
            <a:off x="5765131" y="3170052"/>
            <a:ext cx="2429382" cy="911181"/>
            <a:chOff x="545458" y="4783771"/>
            <a:chExt cx="2293787" cy="1733798"/>
          </a:xfrm>
          <a:solidFill>
            <a:srgbClr val="F2F4F4"/>
          </a:solidFill>
        </p:grpSpPr>
        <p:sp>
          <p:nvSpPr>
            <p:cNvPr id="32" name="Rounded Rectangle 31">
              <a:extLst>
                <a:ext uri="{FF2B5EF4-FFF2-40B4-BE49-F238E27FC236}">
                  <a16:creationId xmlns:a16="http://schemas.microsoft.com/office/drawing/2014/main" id="{1A2B2D0D-BB49-4345-8D4B-3331E9C9CB1A}"/>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6" name="Rounded Rectangle 35">
              <a:extLst>
                <a:ext uri="{FF2B5EF4-FFF2-40B4-BE49-F238E27FC236}">
                  <a16:creationId xmlns:a16="http://schemas.microsoft.com/office/drawing/2014/main" id="{76AB8095-01C5-D143-90D9-DF4A2478E848}"/>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37" name="Group 36">
            <a:extLst>
              <a:ext uri="{FF2B5EF4-FFF2-40B4-BE49-F238E27FC236}">
                <a16:creationId xmlns:a16="http://schemas.microsoft.com/office/drawing/2014/main" id="{0D91265A-3C5F-4346-A41A-50B50E97D49F}"/>
              </a:ext>
            </a:extLst>
          </p:cNvPr>
          <p:cNvGrpSpPr/>
          <p:nvPr/>
        </p:nvGrpSpPr>
        <p:grpSpPr>
          <a:xfrm>
            <a:off x="5594966" y="1212867"/>
            <a:ext cx="2772011" cy="3298867"/>
            <a:chOff x="114064" y="1660910"/>
            <a:chExt cx="6133596" cy="3298867"/>
          </a:xfrm>
          <a:noFill/>
        </p:grpSpPr>
        <p:sp>
          <p:nvSpPr>
            <p:cNvPr id="38" name="Rounded Rectangle 37">
              <a:extLst>
                <a:ext uri="{FF2B5EF4-FFF2-40B4-BE49-F238E27FC236}">
                  <a16:creationId xmlns:a16="http://schemas.microsoft.com/office/drawing/2014/main" id="{27BCE69D-2708-3943-86EA-69043EC8CD64}"/>
                </a:ext>
              </a:extLst>
            </p:cNvPr>
            <p:cNvSpPr/>
            <p:nvPr/>
          </p:nvSpPr>
          <p:spPr>
            <a:xfrm>
              <a:off x="114065" y="1660910"/>
              <a:ext cx="6133595" cy="3298867"/>
            </a:xfrm>
            <a:prstGeom prst="roundRect">
              <a:avLst>
                <a:gd name="adj" fmla="val 3668"/>
              </a:avLst>
            </a:prstGeom>
            <a:grp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9" name="Rounded Rectangle 38">
              <a:extLst>
                <a:ext uri="{FF2B5EF4-FFF2-40B4-BE49-F238E27FC236}">
                  <a16:creationId xmlns:a16="http://schemas.microsoft.com/office/drawing/2014/main" id="{BA933544-A302-5B4B-A5AF-B5915367A16C}"/>
                </a:ext>
              </a:extLst>
            </p:cNvPr>
            <p:cNvSpPr/>
            <p:nvPr/>
          </p:nvSpPr>
          <p:spPr>
            <a:xfrm>
              <a:off x="114064" y="4781884"/>
              <a:ext cx="6133595" cy="177893"/>
            </a:xfrm>
            <a:prstGeom prst="roundRect">
              <a:avLst>
                <a:gd name="adj" fmla="val 0"/>
              </a:avLst>
            </a:prstGeom>
            <a:solidFill>
              <a:schemeClr val="bg1">
                <a:lumMod val="85000"/>
              </a:schemeClr>
            </a:solid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sp>
        <p:nvSpPr>
          <p:cNvPr id="40" name="Rounded Rectangle 39">
            <a:extLst>
              <a:ext uri="{FF2B5EF4-FFF2-40B4-BE49-F238E27FC236}">
                <a16:creationId xmlns:a16="http://schemas.microsoft.com/office/drawing/2014/main" id="{0AF03238-9280-4442-9DCD-EC872FB284E6}"/>
              </a:ext>
            </a:extLst>
          </p:cNvPr>
          <p:cNvSpPr/>
          <p:nvPr/>
        </p:nvSpPr>
        <p:spPr>
          <a:xfrm>
            <a:off x="5826810" y="1787561"/>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1" name="Rounded Rectangle 40">
            <a:extLst>
              <a:ext uri="{FF2B5EF4-FFF2-40B4-BE49-F238E27FC236}">
                <a16:creationId xmlns:a16="http://schemas.microsoft.com/office/drawing/2014/main" id="{89D5AB06-B185-3E4A-BEA5-90823A09A07F}"/>
              </a:ext>
            </a:extLst>
          </p:cNvPr>
          <p:cNvSpPr/>
          <p:nvPr/>
        </p:nvSpPr>
        <p:spPr>
          <a:xfrm>
            <a:off x="5826610" y="2433397"/>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sp>
        <p:nvSpPr>
          <p:cNvPr id="42" name="Rounded Rectangle 41">
            <a:extLst>
              <a:ext uri="{FF2B5EF4-FFF2-40B4-BE49-F238E27FC236}">
                <a16:creationId xmlns:a16="http://schemas.microsoft.com/office/drawing/2014/main" id="{EAEAF665-7093-7448-AC53-FE2F916C95F6}"/>
              </a:ext>
            </a:extLst>
          </p:cNvPr>
          <p:cNvSpPr/>
          <p:nvPr/>
        </p:nvSpPr>
        <p:spPr>
          <a:xfrm>
            <a:off x="5826810" y="3208145"/>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3" name="Rounded Rectangle 42">
            <a:extLst>
              <a:ext uri="{FF2B5EF4-FFF2-40B4-BE49-F238E27FC236}">
                <a16:creationId xmlns:a16="http://schemas.microsoft.com/office/drawing/2014/main" id="{1887F203-AD9C-D54A-9C39-DB9B90A637B6}"/>
              </a:ext>
            </a:extLst>
          </p:cNvPr>
          <p:cNvSpPr/>
          <p:nvPr/>
        </p:nvSpPr>
        <p:spPr>
          <a:xfrm>
            <a:off x="5826610" y="3853981"/>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pic>
        <p:nvPicPr>
          <p:cNvPr id="44" name="Picture 43">
            <a:extLst>
              <a:ext uri="{FF2B5EF4-FFF2-40B4-BE49-F238E27FC236}">
                <a16:creationId xmlns:a16="http://schemas.microsoft.com/office/drawing/2014/main" id="{0D82589B-E7E6-2C43-BEEC-BCFC6137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289" y="1924711"/>
            <a:ext cx="379798" cy="393865"/>
          </a:xfrm>
          <a:prstGeom prst="rect">
            <a:avLst/>
          </a:prstGeom>
        </p:spPr>
      </p:pic>
      <p:graphicFrame>
        <p:nvGraphicFramePr>
          <p:cNvPr id="45" name="Table 44">
            <a:extLst>
              <a:ext uri="{FF2B5EF4-FFF2-40B4-BE49-F238E27FC236}">
                <a16:creationId xmlns:a16="http://schemas.microsoft.com/office/drawing/2014/main" id="{74D8F146-E94B-E040-BFC0-7BDFBF8C1234}"/>
              </a:ext>
            </a:extLst>
          </p:cNvPr>
          <p:cNvGraphicFramePr>
            <a:graphicFrameLocks noGrp="1"/>
          </p:cNvGraphicFramePr>
          <p:nvPr>
            <p:extLst>
              <p:ext uri="{D42A27DB-BD31-4B8C-83A1-F6EECF244321}">
                <p14:modId xmlns:p14="http://schemas.microsoft.com/office/powerpoint/2010/main" val="656615836"/>
              </p:ext>
            </p:extLst>
          </p:nvPr>
        </p:nvGraphicFramePr>
        <p:xfrm>
          <a:off x="658511" y="1845131"/>
          <a:ext cx="4487150" cy="1219200"/>
        </p:xfrm>
        <a:graphic>
          <a:graphicData uri="http://schemas.openxmlformats.org/drawingml/2006/table">
            <a:tbl>
              <a:tblPr bandRow="1">
                <a:tableStyleId>{073A0DAA-6AF3-43AB-8588-CEC1D06C72B9}</a:tableStyleId>
              </a:tblPr>
              <a:tblGrid>
                <a:gridCol w="1219277">
                  <a:extLst>
                    <a:ext uri="{9D8B030D-6E8A-4147-A177-3AD203B41FA5}">
                      <a16:colId xmlns:a16="http://schemas.microsoft.com/office/drawing/2014/main" val="20000"/>
                    </a:ext>
                  </a:extLst>
                </a:gridCol>
                <a:gridCol w="945502">
                  <a:extLst>
                    <a:ext uri="{9D8B030D-6E8A-4147-A177-3AD203B41FA5}">
                      <a16:colId xmlns:a16="http://schemas.microsoft.com/office/drawing/2014/main" val="1091065642"/>
                    </a:ext>
                  </a:extLst>
                </a:gridCol>
                <a:gridCol w="828170">
                  <a:extLst>
                    <a:ext uri="{9D8B030D-6E8A-4147-A177-3AD203B41FA5}">
                      <a16:colId xmlns:a16="http://schemas.microsoft.com/office/drawing/2014/main" val="1385044556"/>
                    </a:ext>
                  </a:extLst>
                </a:gridCol>
                <a:gridCol w="719809">
                  <a:extLst>
                    <a:ext uri="{9D8B030D-6E8A-4147-A177-3AD203B41FA5}">
                      <a16:colId xmlns:a16="http://schemas.microsoft.com/office/drawing/2014/main" val="20001"/>
                    </a:ext>
                  </a:extLst>
                </a:gridCol>
                <a:gridCol w="774392">
                  <a:extLst>
                    <a:ext uri="{9D8B030D-6E8A-4147-A177-3AD203B41FA5}">
                      <a16:colId xmlns:a16="http://schemas.microsoft.com/office/drawing/2014/main" val="20002"/>
                    </a:ext>
                  </a:extLst>
                </a:gridCol>
              </a:tblGrid>
              <a:tr h="134650">
                <a:tc gridSpan="5">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Inbound</a:t>
                      </a: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Network ACL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35782"/>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Source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85050973"/>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10.0.10.0/0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MySQL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3306</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58881439"/>
                  </a:ext>
                </a:extLst>
              </a:tr>
              <a:tr h="0">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157287896"/>
                  </a:ext>
                </a:extLst>
              </a:tr>
            </a:tbl>
          </a:graphicData>
        </a:graphic>
      </p:graphicFrame>
      <p:sp>
        <p:nvSpPr>
          <p:cNvPr id="46" name="TextBox 45">
            <a:extLst>
              <a:ext uri="{FF2B5EF4-FFF2-40B4-BE49-F238E27FC236}">
                <a16:creationId xmlns:a16="http://schemas.microsoft.com/office/drawing/2014/main" id="{582971DA-8F70-1648-9411-1FD8AB3E5CBB}"/>
              </a:ext>
            </a:extLst>
          </p:cNvPr>
          <p:cNvSpPr txBox="1"/>
          <p:nvPr/>
        </p:nvSpPr>
        <p:spPr>
          <a:xfrm>
            <a:off x="6510526" y="1953613"/>
            <a:ext cx="1544012" cy="369332"/>
          </a:xfrm>
          <a:prstGeom prst="rect">
            <a:avLst/>
          </a:prstGeom>
          <a:noFill/>
        </p:spPr>
        <p:txBody>
          <a:bodyPr wrap="none" rtlCol="0">
            <a:spAutoFit/>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10.0.10.0/24</a:t>
            </a:r>
          </a:p>
        </p:txBody>
      </p:sp>
      <p:sp>
        <p:nvSpPr>
          <p:cNvPr id="47" name="TextBox 46">
            <a:extLst>
              <a:ext uri="{FF2B5EF4-FFF2-40B4-BE49-F238E27FC236}">
                <a16:creationId xmlns:a16="http://schemas.microsoft.com/office/drawing/2014/main" id="{3955EEAF-2C67-7B46-AAC7-774DC6AC0FA3}"/>
              </a:ext>
            </a:extLst>
          </p:cNvPr>
          <p:cNvSpPr txBox="1"/>
          <p:nvPr/>
        </p:nvSpPr>
        <p:spPr>
          <a:xfrm>
            <a:off x="6510526" y="3373286"/>
            <a:ext cx="1544012" cy="369332"/>
          </a:xfrm>
          <a:prstGeom prst="rect">
            <a:avLst/>
          </a:prstGeom>
          <a:noFill/>
        </p:spPr>
        <p:txBody>
          <a:bodyPr wrap="none" rtlCol="0">
            <a:spAutoFit/>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10.0.30.0/24</a:t>
            </a:r>
          </a:p>
        </p:txBody>
      </p:sp>
      <p:pic>
        <p:nvPicPr>
          <p:cNvPr id="48" name="Picture 47">
            <a:extLst>
              <a:ext uri="{FF2B5EF4-FFF2-40B4-BE49-F238E27FC236}">
                <a16:creationId xmlns:a16="http://schemas.microsoft.com/office/drawing/2014/main" id="{6B22D38A-55A6-0B48-90EC-032019AC0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729" y="3361356"/>
            <a:ext cx="340058" cy="393192"/>
          </a:xfrm>
          <a:prstGeom prst="rect">
            <a:avLst/>
          </a:prstGeom>
        </p:spPr>
      </p:pic>
      <p:graphicFrame>
        <p:nvGraphicFramePr>
          <p:cNvPr id="49" name="Table 48">
            <a:extLst>
              <a:ext uri="{FF2B5EF4-FFF2-40B4-BE49-F238E27FC236}">
                <a16:creationId xmlns:a16="http://schemas.microsoft.com/office/drawing/2014/main" id="{4D1A6B8A-3201-2C40-939E-681D12875950}"/>
              </a:ext>
            </a:extLst>
          </p:cNvPr>
          <p:cNvGraphicFramePr>
            <a:graphicFrameLocks noGrp="1"/>
          </p:cNvGraphicFramePr>
          <p:nvPr>
            <p:extLst>
              <p:ext uri="{D42A27DB-BD31-4B8C-83A1-F6EECF244321}">
                <p14:modId xmlns:p14="http://schemas.microsoft.com/office/powerpoint/2010/main" val="3654565702"/>
              </p:ext>
            </p:extLst>
          </p:nvPr>
        </p:nvGraphicFramePr>
        <p:xfrm>
          <a:off x="658511" y="3253567"/>
          <a:ext cx="4487150" cy="1219200"/>
        </p:xfrm>
        <a:graphic>
          <a:graphicData uri="http://schemas.openxmlformats.org/drawingml/2006/table">
            <a:tbl>
              <a:tblPr bandRow="1">
                <a:tableStyleId>{073A0DAA-6AF3-43AB-8588-CEC1D06C72B9}</a:tableStyleId>
              </a:tblPr>
              <a:tblGrid>
                <a:gridCol w="1219277">
                  <a:extLst>
                    <a:ext uri="{9D8B030D-6E8A-4147-A177-3AD203B41FA5}">
                      <a16:colId xmlns:a16="http://schemas.microsoft.com/office/drawing/2014/main" val="20000"/>
                    </a:ext>
                  </a:extLst>
                </a:gridCol>
                <a:gridCol w="945502">
                  <a:extLst>
                    <a:ext uri="{9D8B030D-6E8A-4147-A177-3AD203B41FA5}">
                      <a16:colId xmlns:a16="http://schemas.microsoft.com/office/drawing/2014/main" val="1091065642"/>
                    </a:ext>
                  </a:extLst>
                </a:gridCol>
                <a:gridCol w="828170">
                  <a:extLst>
                    <a:ext uri="{9D8B030D-6E8A-4147-A177-3AD203B41FA5}">
                      <a16:colId xmlns:a16="http://schemas.microsoft.com/office/drawing/2014/main" val="1385044556"/>
                    </a:ext>
                  </a:extLst>
                </a:gridCol>
                <a:gridCol w="719809">
                  <a:extLst>
                    <a:ext uri="{9D8B030D-6E8A-4147-A177-3AD203B41FA5}">
                      <a16:colId xmlns:a16="http://schemas.microsoft.com/office/drawing/2014/main" val="20001"/>
                    </a:ext>
                  </a:extLst>
                </a:gridCol>
                <a:gridCol w="774392">
                  <a:extLst>
                    <a:ext uri="{9D8B030D-6E8A-4147-A177-3AD203B41FA5}">
                      <a16:colId xmlns:a16="http://schemas.microsoft.com/office/drawing/2014/main" val="20002"/>
                    </a:ext>
                  </a:extLst>
                </a:gridCol>
              </a:tblGrid>
              <a:tr h="134650">
                <a:tc gridSpan="5">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Outbound</a:t>
                      </a: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Network ACL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35782"/>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Destination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85050973"/>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10.0.10.0/0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58881439"/>
                  </a:ext>
                </a:extLst>
              </a:tr>
              <a:tr h="0">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157287896"/>
                  </a:ext>
                </a:extLst>
              </a:tr>
            </a:tbl>
          </a:graphicData>
        </a:graphic>
      </p:graphicFrame>
      <p:cxnSp>
        <p:nvCxnSpPr>
          <p:cNvPr id="50" name="Straight Connector 49">
            <a:extLst>
              <a:ext uri="{FF2B5EF4-FFF2-40B4-BE49-F238E27FC236}">
                <a16:creationId xmlns:a16="http://schemas.microsoft.com/office/drawing/2014/main" id="{1212FF18-8AD7-B041-98A2-D4B6053028F4}"/>
              </a:ext>
            </a:extLst>
          </p:cNvPr>
          <p:cNvCxnSpPr>
            <a:cxnSpLocks/>
            <a:stCxn id="49" idx="3"/>
          </p:cNvCxnSpPr>
          <p:nvPr/>
        </p:nvCxnSpPr>
        <p:spPr>
          <a:xfrm flipV="1">
            <a:off x="5145661" y="3623877"/>
            <a:ext cx="680949" cy="23929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8AD58A37-37F9-3C41-8FF9-2DD17D6A80EE}"/>
              </a:ext>
            </a:extLst>
          </p:cNvPr>
          <p:cNvGrpSpPr/>
          <p:nvPr/>
        </p:nvGrpSpPr>
        <p:grpSpPr>
          <a:xfrm>
            <a:off x="6169264" y="2620280"/>
            <a:ext cx="1113268" cy="541377"/>
            <a:chOff x="2248497" y="3180205"/>
            <a:chExt cx="1113268" cy="541377"/>
          </a:xfrm>
        </p:grpSpPr>
        <p:sp>
          <p:nvSpPr>
            <p:cNvPr id="52" name="Rounded Rectangle 51">
              <a:extLst>
                <a:ext uri="{FF2B5EF4-FFF2-40B4-BE49-F238E27FC236}">
                  <a16:creationId xmlns:a16="http://schemas.microsoft.com/office/drawing/2014/main" id="{EB950B71-92A3-A24A-96F7-79A506560DBD}"/>
                </a:ext>
              </a:extLst>
            </p:cNvPr>
            <p:cNvSpPr/>
            <p:nvPr/>
          </p:nvSpPr>
          <p:spPr>
            <a:xfrm>
              <a:off x="2248497" y="3262364"/>
              <a:ext cx="1113268"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3306</a:t>
              </a:r>
            </a:p>
          </p:txBody>
        </p:sp>
        <p:sp>
          <p:nvSpPr>
            <p:cNvPr id="53" name="Down Arrow 52">
              <a:extLst>
                <a:ext uri="{FF2B5EF4-FFF2-40B4-BE49-F238E27FC236}">
                  <a16:creationId xmlns:a16="http://schemas.microsoft.com/office/drawing/2014/main" id="{7720D12B-7590-E449-AB90-E27427B38107}"/>
                </a:ext>
              </a:extLst>
            </p:cNvPr>
            <p:cNvSpPr/>
            <p:nvPr/>
          </p:nvSpPr>
          <p:spPr>
            <a:xfrm>
              <a:off x="2248497" y="3180205"/>
              <a:ext cx="198061" cy="541377"/>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grpSp>
        <p:nvGrpSpPr>
          <p:cNvPr id="54" name="Group 53">
            <a:extLst>
              <a:ext uri="{FF2B5EF4-FFF2-40B4-BE49-F238E27FC236}">
                <a16:creationId xmlns:a16="http://schemas.microsoft.com/office/drawing/2014/main" id="{51854F70-D1C7-C74C-B258-3931DF4FC73A}"/>
              </a:ext>
            </a:extLst>
          </p:cNvPr>
          <p:cNvGrpSpPr/>
          <p:nvPr/>
        </p:nvGrpSpPr>
        <p:grpSpPr>
          <a:xfrm>
            <a:off x="7427064" y="2619226"/>
            <a:ext cx="413140" cy="542890"/>
            <a:chOff x="2248497" y="3178692"/>
            <a:chExt cx="413140" cy="542890"/>
          </a:xfrm>
        </p:grpSpPr>
        <p:sp>
          <p:nvSpPr>
            <p:cNvPr id="55" name="Rounded Rectangle 54">
              <a:extLst>
                <a:ext uri="{FF2B5EF4-FFF2-40B4-BE49-F238E27FC236}">
                  <a16:creationId xmlns:a16="http://schemas.microsoft.com/office/drawing/2014/main" id="{CE97024B-13A2-D649-B3A0-AB8A65A227F2}"/>
                </a:ext>
              </a:extLst>
            </p:cNvPr>
            <p:cNvSpPr/>
            <p:nvPr/>
          </p:nvSpPr>
          <p:spPr>
            <a:xfrm>
              <a:off x="2248497" y="3262364"/>
              <a:ext cx="413140" cy="244470"/>
            </a:xfrm>
            <a:prstGeom prst="roundRect">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p:txBody>
        </p:sp>
        <p:sp>
          <p:nvSpPr>
            <p:cNvPr id="56" name="Down Arrow 55">
              <a:extLst>
                <a:ext uri="{FF2B5EF4-FFF2-40B4-BE49-F238E27FC236}">
                  <a16:creationId xmlns:a16="http://schemas.microsoft.com/office/drawing/2014/main" id="{FB4CCCB3-07DC-E948-A3C3-F3DB5BE63DE5}"/>
                </a:ext>
              </a:extLst>
            </p:cNvPr>
            <p:cNvSpPr/>
            <p:nvPr/>
          </p:nvSpPr>
          <p:spPr>
            <a:xfrm>
              <a:off x="2248497" y="3178692"/>
              <a:ext cx="198061" cy="542890"/>
            </a:xfrm>
            <a:prstGeom prst="downArrow">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cxnSp>
        <p:nvCxnSpPr>
          <p:cNvPr id="57" name="Straight Connector 56">
            <a:extLst>
              <a:ext uri="{FF2B5EF4-FFF2-40B4-BE49-F238E27FC236}">
                <a16:creationId xmlns:a16="http://schemas.microsoft.com/office/drawing/2014/main" id="{18C31A25-5651-8745-86D5-991902C98BEA}"/>
              </a:ext>
            </a:extLst>
          </p:cNvPr>
          <p:cNvCxnSpPr>
            <a:cxnSpLocks/>
            <a:stCxn id="45" idx="3"/>
            <a:endCxn id="42" idx="1"/>
          </p:cNvCxnSpPr>
          <p:nvPr/>
        </p:nvCxnSpPr>
        <p:spPr>
          <a:xfrm>
            <a:off x="5145661" y="2454731"/>
            <a:ext cx="681149" cy="1163522"/>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F8FAEC60-881E-C541-B1EE-152CE706C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000" y="962089"/>
            <a:ext cx="599170" cy="391125"/>
          </a:xfrm>
          <a:prstGeom prst="rect">
            <a:avLst/>
          </a:prstGeom>
        </p:spPr>
      </p:pic>
    </p:spTree>
    <p:extLst>
      <p:ext uri="{BB962C8B-B14F-4D97-AF65-F5344CB8AC3E}">
        <p14:creationId xmlns:p14="http://schemas.microsoft.com/office/powerpoint/2010/main" val="353326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t>Network Building Blocks</a:t>
            </a:r>
            <a:br>
              <a:rPr lang="en-US" b="1" dirty="0"/>
            </a:br>
            <a:r>
              <a:rPr lang="en-US" sz="2700" b="1" dirty="0">
                <a:solidFill>
                  <a:schemeClr val="accent1">
                    <a:alpha val="99000"/>
                  </a:schemeClr>
                </a:solidFill>
              </a:rPr>
              <a:t>Network Control – Route Rules</a:t>
            </a:r>
          </a:p>
        </p:txBody>
      </p:sp>
      <p:grpSp>
        <p:nvGrpSpPr>
          <p:cNvPr id="47" name="Group 46">
            <a:extLst>
              <a:ext uri="{FF2B5EF4-FFF2-40B4-BE49-F238E27FC236}">
                <a16:creationId xmlns:a16="http://schemas.microsoft.com/office/drawing/2014/main" id="{A6288DC2-46DA-FC43-AA3F-BACEE01FD873}"/>
              </a:ext>
            </a:extLst>
          </p:cNvPr>
          <p:cNvGrpSpPr/>
          <p:nvPr/>
        </p:nvGrpSpPr>
        <p:grpSpPr>
          <a:xfrm>
            <a:off x="301129" y="1741191"/>
            <a:ext cx="5631020" cy="3298867"/>
            <a:chOff x="336788" y="1660910"/>
            <a:chExt cx="4990784" cy="3298867"/>
          </a:xfrm>
        </p:grpSpPr>
        <p:sp>
          <p:nvSpPr>
            <p:cNvPr id="48" name="Rounded Rectangle 47">
              <a:extLst>
                <a:ext uri="{FF2B5EF4-FFF2-40B4-BE49-F238E27FC236}">
                  <a16:creationId xmlns:a16="http://schemas.microsoft.com/office/drawing/2014/main" id="{EB1BA90E-BF6E-1344-85CE-A74835A9F119}"/>
                </a:ext>
              </a:extLst>
            </p:cNvPr>
            <p:cNvSpPr/>
            <p:nvPr/>
          </p:nvSpPr>
          <p:spPr>
            <a:xfrm>
              <a:off x="336790" y="1660910"/>
              <a:ext cx="4990782" cy="3298867"/>
            </a:xfrm>
            <a:prstGeom prst="roundRect">
              <a:avLst>
                <a:gd name="adj" fmla="val 2767"/>
              </a:avLst>
            </a:prstGeom>
            <a:solidFill>
              <a:schemeClr val="tx1">
                <a:lumMod val="50000"/>
              </a:schemeClr>
            </a:solid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9" name="Rounded Rectangle 48">
              <a:extLst>
                <a:ext uri="{FF2B5EF4-FFF2-40B4-BE49-F238E27FC236}">
                  <a16:creationId xmlns:a16="http://schemas.microsoft.com/office/drawing/2014/main" id="{832A6909-9622-644D-AD55-43A98355E225}"/>
                </a:ext>
              </a:extLst>
            </p:cNvPr>
            <p:cNvSpPr/>
            <p:nvPr/>
          </p:nvSpPr>
          <p:spPr>
            <a:xfrm>
              <a:off x="336788" y="4783962"/>
              <a:ext cx="4990783" cy="173736"/>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grpSp>
      <p:sp>
        <p:nvSpPr>
          <p:cNvPr id="30" name="Rounded Rectangle 29">
            <a:extLst>
              <a:ext uri="{FF2B5EF4-FFF2-40B4-BE49-F238E27FC236}">
                <a16:creationId xmlns:a16="http://schemas.microsoft.com/office/drawing/2014/main" id="{DEAABDB9-293D-7C48-871F-E9BB6106E891}"/>
              </a:ext>
            </a:extLst>
          </p:cNvPr>
          <p:cNvSpPr/>
          <p:nvPr/>
        </p:nvSpPr>
        <p:spPr>
          <a:xfrm>
            <a:off x="582842" y="2204654"/>
            <a:ext cx="2893003" cy="2553146"/>
          </a:xfrm>
          <a:prstGeom prst="roundRect">
            <a:avLst>
              <a:gd name="adj" fmla="val 366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2" name="Rounded Rectangle 31">
            <a:extLst>
              <a:ext uri="{FF2B5EF4-FFF2-40B4-BE49-F238E27FC236}">
                <a16:creationId xmlns:a16="http://schemas.microsoft.com/office/drawing/2014/main" id="{36C1E828-13CB-CC48-8BC8-31192CEC17C6}"/>
              </a:ext>
            </a:extLst>
          </p:cNvPr>
          <p:cNvSpPr/>
          <p:nvPr/>
        </p:nvSpPr>
        <p:spPr>
          <a:xfrm>
            <a:off x="821236" y="2534546"/>
            <a:ext cx="2311995" cy="82021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3" name="Rounded Rectangle 32">
            <a:extLst>
              <a:ext uri="{FF2B5EF4-FFF2-40B4-BE49-F238E27FC236}">
                <a16:creationId xmlns:a16="http://schemas.microsoft.com/office/drawing/2014/main" id="{B711EEB3-94C3-B34D-8D7B-246055F6B36F}"/>
              </a:ext>
            </a:extLst>
          </p:cNvPr>
          <p:cNvSpPr/>
          <p:nvPr/>
        </p:nvSpPr>
        <p:spPr>
          <a:xfrm>
            <a:off x="821036" y="3180382"/>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38" name="Picture 37">
            <a:extLst>
              <a:ext uri="{FF2B5EF4-FFF2-40B4-BE49-F238E27FC236}">
                <a16:creationId xmlns:a16="http://schemas.microsoft.com/office/drawing/2014/main" id="{F531B173-193F-714A-98C4-AF28FA8D1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11" y="1916238"/>
            <a:ext cx="599170" cy="386488"/>
          </a:xfrm>
          <a:prstGeom prst="rect">
            <a:avLst/>
          </a:prstGeom>
        </p:spPr>
      </p:pic>
      <p:sp>
        <p:nvSpPr>
          <p:cNvPr id="43" name="Rounded Rectangle 42">
            <a:extLst>
              <a:ext uri="{FF2B5EF4-FFF2-40B4-BE49-F238E27FC236}">
                <a16:creationId xmlns:a16="http://schemas.microsoft.com/office/drawing/2014/main" id="{D53FCE12-4E57-E049-B290-E9B9255FFC7D}"/>
              </a:ext>
            </a:extLst>
          </p:cNvPr>
          <p:cNvSpPr/>
          <p:nvPr/>
        </p:nvSpPr>
        <p:spPr>
          <a:xfrm>
            <a:off x="821236" y="3530893"/>
            <a:ext cx="2311995" cy="8229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44" name="Picture 43">
            <a:extLst>
              <a:ext uri="{FF2B5EF4-FFF2-40B4-BE49-F238E27FC236}">
                <a16:creationId xmlns:a16="http://schemas.microsoft.com/office/drawing/2014/main" id="{CCD8C0EA-4CCE-7540-A1EB-4E706C066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734" y="3638765"/>
            <a:ext cx="379798" cy="393865"/>
          </a:xfrm>
          <a:prstGeom prst="rect">
            <a:avLst/>
          </a:prstGeom>
        </p:spPr>
      </p:pic>
      <p:sp>
        <p:nvSpPr>
          <p:cNvPr id="45" name="Rounded Rectangle 44">
            <a:extLst>
              <a:ext uri="{FF2B5EF4-FFF2-40B4-BE49-F238E27FC236}">
                <a16:creationId xmlns:a16="http://schemas.microsoft.com/office/drawing/2014/main" id="{95ADB1E1-5857-044C-9B00-D562AC80F566}"/>
              </a:ext>
            </a:extLst>
          </p:cNvPr>
          <p:cNvSpPr/>
          <p:nvPr/>
        </p:nvSpPr>
        <p:spPr>
          <a:xfrm>
            <a:off x="821036" y="4175960"/>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46" name="Rounded Rectangle 45">
            <a:extLst>
              <a:ext uri="{FF2B5EF4-FFF2-40B4-BE49-F238E27FC236}">
                <a16:creationId xmlns:a16="http://schemas.microsoft.com/office/drawing/2014/main" id="{C530CD7A-6DA6-A545-8ACE-1E374FB9CF6F}"/>
              </a:ext>
            </a:extLst>
          </p:cNvPr>
          <p:cNvSpPr/>
          <p:nvPr/>
        </p:nvSpPr>
        <p:spPr>
          <a:xfrm>
            <a:off x="582843" y="4586534"/>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pic>
        <p:nvPicPr>
          <p:cNvPr id="50" name="Picture 49">
            <a:extLst>
              <a:ext uri="{FF2B5EF4-FFF2-40B4-BE49-F238E27FC236}">
                <a16:creationId xmlns:a16="http://schemas.microsoft.com/office/drawing/2014/main" id="{9C8BB01C-C514-FA40-A599-5DC3548CF92A}"/>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3260417" y="1771128"/>
            <a:ext cx="375045" cy="393192"/>
          </a:xfrm>
          <a:prstGeom prst="rect">
            <a:avLst/>
          </a:prstGeom>
        </p:spPr>
      </p:pic>
      <p:pic>
        <p:nvPicPr>
          <p:cNvPr id="52" name="Picture 51">
            <a:extLst>
              <a:ext uri="{FF2B5EF4-FFF2-40B4-BE49-F238E27FC236}">
                <a16:creationId xmlns:a16="http://schemas.microsoft.com/office/drawing/2014/main" id="{20FCE621-377D-1047-81F9-01515D1E6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734" y="2671696"/>
            <a:ext cx="379798" cy="393865"/>
          </a:xfrm>
          <a:prstGeom prst="rect">
            <a:avLst/>
          </a:prstGeom>
        </p:spPr>
      </p:pic>
      <p:pic>
        <p:nvPicPr>
          <p:cNvPr id="54" name="Picture 53">
            <a:extLst>
              <a:ext uri="{FF2B5EF4-FFF2-40B4-BE49-F238E27FC236}">
                <a16:creationId xmlns:a16="http://schemas.microsoft.com/office/drawing/2014/main" id="{D5D2282E-9064-5A43-998E-4FF30527BA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3624" y="962089"/>
            <a:ext cx="728629" cy="477520"/>
          </a:xfrm>
          <a:prstGeom prst="rect">
            <a:avLst/>
          </a:prstGeom>
        </p:spPr>
      </p:pic>
      <p:grpSp>
        <p:nvGrpSpPr>
          <p:cNvPr id="55" name="Group 54">
            <a:extLst>
              <a:ext uri="{FF2B5EF4-FFF2-40B4-BE49-F238E27FC236}">
                <a16:creationId xmlns:a16="http://schemas.microsoft.com/office/drawing/2014/main" id="{7B4B0759-296E-044E-9747-B370EE8A7E8B}"/>
              </a:ext>
            </a:extLst>
          </p:cNvPr>
          <p:cNvGrpSpPr/>
          <p:nvPr/>
        </p:nvGrpSpPr>
        <p:grpSpPr>
          <a:xfrm>
            <a:off x="6304504" y="4032630"/>
            <a:ext cx="1656641" cy="1007428"/>
            <a:chOff x="6562718" y="3952349"/>
            <a:chExt cx="2347347" cy="1007428"/>
          </a:xfrm>
          <a:noFill/>
        </p:grpSpPr>
        <p:sp>
          <p:nvSpPr>
            <p:cNvPr id="56" name="Rounded Rectangle 55">
              <a:extLst>
                <a:ext uri="{FF2B5EF4-FFF2-40B4-BE49-F238E27FC236}">
                  <a16:creationId xmlns:a16="http://schemas.microsoft.com/office/drawing/2014/main" id="{6B42DD07-4BD3-1748-8AC6-024F8BC84C59}"/>
                </a:ext>
              </a:extLst>
            </p:cNvPr>
            <p:cNvSpPr/>
            <p:nvPr/>
          </p:nvSpPr>
          <p:spPr>
            <a:xfrm>
              <a:off x="6562718" y="3952349"/>
              <a:ext cx="2347347" cy="1007428"/>
            </a:xfrm>
            <a:prstGeom prst="roundRect">
              <a:avLst>
                <a:gd name="adj" fmla="val 2767"/>
              </a:avLst>
            </a:prstGeom>
            <a:grpFill/>
            <a:ln w="6350">
              <a:solidFill>
                <a:schemeClr val="accent6"/>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7" name="Rounded Rectangle 56">
              <a:extLst>
                <a:ext uri="{FF2B5EF4-FFF2-40B4-BE49-F238E27FC236}">
                  <a16:creationId xmlns:a16="http://schemas.microsoft.com/office/drawing/2014/main" id="{E4D0C452-152D-DC45-B160-4405F057C286}"/>
                </a:ext>
              </a:extLst>
            </p:cNvPr>
            <p:cNvSpPr/>
            <p:nvPr/>
          </p:nvSpPr>
          <p:spPr>
            <a:xfrm>
              <a:off x="6567958" y="4781884"/>
              <a:ext cx="2342105" cy="177893"/>
            </a:xfrm>
            <a:prstGeom prst="roundRect">
              <a:avLst>
                <a:gd name="adj" fmla="val 0"/>
              </a:avLst>
            </a:prstGeom>
            <a:solidFill>
              <a:schemeClr val="bg2"/>
            </a:solidFill>
            <a:ln>
              <a:solidFill>
                <a:schemeClr val="accent6"/>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Corporate Datacenter</a:t>
              </a:r>
            </a:p>
          </p:txBody>
        </p:sp>
      </p:grpSp>
      <p:pic>
        <p:nvPicPr>
          <p:cNvPr id="58" name="Picture 57">
            <a:extLst>
              <a:ext uri="{FF2B5EF4-FFF2-40B4-BE49-F238E27FC236}">
                <a16:creationId xmlns:a16="http://schemas.microsoft.com/office/drawing/2014/main" id="{6F8F091D-CF56-2E4E-A0E3-986EEA135F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2192" y="3776013"/>
            <a:ext cx="323113" cy="446204"/>
          </a:xfrm>
          <a:prstGeom prst="rect">
            <a:avLst/>
          </a:prstGeom>
        </p:spPr>
      </p:pic>
      <p:grpSp>
        <p:nvGrpSpPr>
          <p:cNvPr id="59" name="Group 58">
            <a:extLst>
              <a:ext uri="{FF2B5EF4-FFF2-40B4-BE49-F238E27FC236}">
                <a16:creationId xmlns:a16="http://schemas.microsoft.com/office/drawing/2014/main" id="{C90549D3-9BE5-3640-BC26-768496CB6E4C}"/>
              </a:ext>
            </a:extLst>
          </p:cNvPr>
          <p:cNvGrpSpPr/>
          <p:nvPr/>
        </p:nvGrpSpPr>
        <p:grpSpPr>
          <a:xfrm>
            <a:off x="4289229" y="2233461"/>
            <a:ext cx="1571858" cy="882539"/>
            <a:chOff x="2725180" y="2146553"/>
            <a:chExt cx="2893003" cy="882539"/>
          </a:xfrm>
        </p:grpSpPr>
        <p:sp>
          <p:nvSpPr>
            <p:cNvPr id="60" name="Rounded Rectangle 59">
              <a:extLst>
                <a:ext uri="{FF2B5EF4-FFF2-40B4-BE49-F238E27FC236}">
                  <a16:creationId xmlns:a16="http://schemas.microsoft.com/office/drawing/2014/main" id="{7FB9747B-07F9-D344-8EF4-02D702D90A68}"/>
                </a:ext>
              </a:extLst>
            </p:cNvPr>
            <p:cNvSpPr/>
            <p:nvPr/>
          </p:nvSpPr>
          <p:spPr>
            <a:xfrm>
              <a:off x="2725180" y="2146553"/>
              <a:ext cx="2893003" cy="882539"/>
            </a:xfrm>
            <a:prstGeom prst="roundRect">
              <a:avLst>
                <a:gd name="adj" fmla="val 366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1" name="Rounded Rectangle 60">
              <a:extLst>
                <a:ext uri="{FF2B5EF4-FFF2-40B4-BE49-F238E27FC236}">
                  <a16:creationId xmlns:a16="http://schemas.microsoft.com/office/drawing/2014/main" id="{8657FD02-7B50-874C-B6AE-70EC4D6F05E3}"/>
                </a:ext>
              </a:extLst>
            </p:cNvPr>
            <p:cNvSpPr/>
            <p:nvPr/>
          </p:nvSpPr>
          <p:spPr>
            <a:xfrm>
              <a:off x="2725182" y="2851199"/>
              <a:ext cx="2893001"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a:t>
              </a:r>
            </a:p>
          </p:txBody>
        </p:sp>
      </p:grpSp>
      <p:pic>
        <p:nvPicPr>
          <p:cNvPr id="62" name="Picture 61">
            <a:extLst>
              <a:ext uri="{FF2B5EF4-FFF2-40B4-BE49-F238E27FC236}">
                <a16:creationId xmlns:a16="http://schemas.microsoft.com/office/drawing/2014/main" id="{90A7299B-98BF-704F-A2DF-3FCBDC124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928" y="1916238"/>
            <a:ext cx="599170" cy="386488"/>
          </a:xfrm>
          <a:prstGeom prst="rect">
            <a:avLst/>
          </a:prstGeom>
        </p:spPr>
      </p:pic>
      <p:cxnSp>
        <p:nvCxnSpPr>
          <p:cNvPr id="76" name="Elbow Connector 40">
            <a:extLst>
              <a:ext uri="{FF2B5EF4-FFF2-40B4-BE49-F238E27FC236}">
                <a16:creationId xmlns:a16="http://schemas.microsoft.com/office/drawing/2014/main" id="{F7222EFE-A1E6-9640-94FA-39A05A64C53E}"/>
              </a:ext>
            </a:extLst>
          </p:cNvPr>
          <p:cNvCxnSpPr>
            <a:cxnSpLocks/>
            <a:stCxn id="54" idx="2"/>
            <a:endCxn id="50" idx="0"/>
          </p:cNvCxnSpPr>
          <p:nvPr/>
        </p:nvCxnSpPr>
        <p:spPr>
          <a:xfrm rot="16200000" flipH="1">
            <a:off x="3282180" y="1605367"/>
            <a:ext cx="331519" cy="1"/>
          </a:xfrm>
          <a:prstGeom prst="bentConnector3">
            <a:avLst>
              <a:gd name="adj1" fmla="val 50000"/>
            </a:avLst>
          </a:prstGeom>
          <a:ln>
            <a:solidFill>
              <a:schemeClr val="accent4"/>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6FC5312F-3773-7D41-BFE9-D8ABE51CF78B}"/>
              </a:ext>
            </a:extLst>
          </p:cNvPr>
          <p:cNvSpPr/>
          <p:nvPr/>
        </p:nvSpPr>
        <p:spPr>
          <a:xfrm>
            <a:off x="6542759" y="4351967"/>
            <a:ext cx="1180131" cy="276999"/>
          </a:xfrm>
          <a:prstGeom prst="rect">
            <a:avLst/>
          </a:prstGeom>
          <a:noFill/>
          <a:ln w="9525">
            <a:noFill/>
            <a:miter lim="800000"/>
            <a:headEnd/>
            <a:tailEnd/>
          </a:ln>
        </p:spPr>
        <p:txBody>
          <a:bodyPr wrap="square">
            <a:spAutoFit/>
          </a:bodyPr>
          <a:lstStyle/>
          <a:p>
            <a:pPr algn="ctr"/>
            <a:r>
              <a:rPr lang="en-US" sz="1200" dirty="0">
                <a:solidFill>
                  <a:schemeClr val="bg1"/>
                </a:solidFill>
                <a:latin typeface="Amazon Ember" charset="0"/>
                <a:ea typeface="Amazon Ember" charset="0"/>
                <a:cs typeface="Amazon Ember" charset="0"/>
              </a:rPr>
              <a:t>172.16.0.0/16</a:t>
            </a:r>
          </a:p>
        </p:txBody>
      </p:sp>
      <p:pic>
        <p:nvPicPr>
          <p:cNvPr id="81" name="Picture 80">
            <a:extLst>
              <a:ext uri="{FF2B5EF4-FFF2-40B4-BE49-F238E27FC236}">
                <a16:creationId xmlns:a16="http://schemas.microsoft.com/office/drawing/2014/main" id="{8F52F85F-2F58-3149-9C74-2B438719A2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0342" y="4380594"/>
            <a:ext cx="375045" cy="393192"/>
          </a:xfrm>
          <a:prstGeom prst="rect">
            <a:avLst/>
          </a:prstGeom>
        </p:spPr>
      </p:pic>
      <p:sp>
        <p:nvSpPr>
          <p:cNvPr id="65" name="Rectangle 64">
            <a:extLst>
              <a:ext uri="{FF2B5EF4-FFF2-40B4-BE49-F238E27FC236}">
                <a16:creationId xmlns:a16="http://schemas.microsoft.com/office/drawing/2014/main" id="{C02D664D-5A5B-9B4D-BB28-0EF82C10556A}"/>
              </a:ext>
            </a:extLst>
          </p:cNvPr>
          <p:cNvSpPr/>
          <p:nvPr/>
        </p:nvSpPr>
        <p:spPr>
          <a:xfrm>
            <a:off x="4446101" y="2478873"/>
            <a:ext cx="1315453" cy="276999"/>
          </a:xfrm>
          <a:prstGeom prst="rect">
            <a:avLst/>
          </a:prstGeom>
          <a:noFill/>
          <a:ln w="9525">
            <a:noFill/>
            <a:miter lim="800000"/>
            <a:headEnd/>
            <a:tailEnd/>
          </a:ln>
        </p:spPr>
        <p:txBody>
          <a:bodyPr wrap="square">
            <a:spAutoFit/>
          </a:bodyPr>
          <a:lstStyle/>
          <a:p>
            <a:pPr algn="ctr"/>
            <a:r>
              <a:rPr lang="en-US" sz="1200" dirty="0">
                <a:solidFill>
                  <a:schemeClr val="bg1"/>
                </a:solidFill>
                <a:latin typeface="Amazon Ember" charset="0"/>
                <a:ea typeface="Amazon Ember" charset="0"/>
                <a:cs typeface="Amazon Ember" charset="0"/>
              </a:rPr>
              <a:t>192.168.0.0/16</a:t>
            </a:r>
          </a:p>
        </p:txBody>
      </p:sp>
      <p:sp>
        <p:nvSpPr>
          <p:cNvPr id="66" name="Rectangle 65">
            <a:extLst>
              <a:ext uri="{FF2B5EF4-FFF2-40B4-BE49-F238E27FC236}">
                <a16:creationId xmlns:a16="http://schemas.microsoft.com/office/drawing/2014/main" id="{3B24C414-685E-204F-8AA8-491B453E2E73}"/>
              </a:ext>
            </a:extLst>
          </p:cNvPr>
          <p:cNvSpPr/>
          <p:nvPr/>
        </p:nvSpPr>
        <p:spPr>
          <a:xfrm>
            <a:off x="1315143" y="2730765"/>
            <a:ext cx="1315453"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10.0.10.0/16</a:t>
            </a:r>
          </a:p>
        </p:txBody>
      </p:sp>
      <p:pic>
        <p:nvPicPr>
          <p:cNvPr id="24" name="Picture 23">
            <a:extLst>
              <a:ext uri="{FF2B5EF4-FFF2-40B4-BE49-F238E27FC236}">
                <a16:creationId xmlns:a16="http://schemas.microsoft.com/office/drawing/2014/main" id="{BE1B3EE7-9B59-9F4A-8A72-B7F1AAE465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6259" y="3180382"/>
            <a:ext cx="538196" cy="564237"/>
          </a:xfrm>
          <a:prstGeom prst="rect">
            <a:avLst/>
          </a:prstGeom>
        </p:spPr>
      </p:pic>
      <p:sp>
        <p:nvSpPr>
          <p:cNvPr id="67" name="Rectangle 66">
            <a:extLst>
              <a:ext uri="{FF2B5EF4-FFF2-40B4-BE49-F238E27FC236}">
                <a16:creationId xmlns:a16="http://schemas.microsoft.com/office/drawing/2014/main" id="{5AB487DE-71F0-B646-A3C6-68C1B0A754BA}"/>
              </a:ext>
            </a:extLst>
          </p:cNvPr>
          <p:cNvSpPr/>
          <p:nvPr/>
        </p:nvSpPr>
        <p:spPr>
          <a:xfrm>
            <a:off x="1309008" y="3697273"/>
            <a:ext cx="1315453"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10.0.20.0/16</a:t>
            </a:r>
          </a:p>
        </p:txBody>
      </p:sp>
      <p:sp>
        <p:nvSpPr>
          <p:cNvPr id="10" name="Right Arrow 9">
            <a:extLst>
              <a:ext uri="{FF2B5EF4-FFF2-40B4-BE49-F238E27FC236}">
                <a16:creationId xmlns:a16="http://schemas.microsoft.com/office/drawing/2014/main" id="{5E6DADED-F191-B647-B69D-BC5F6C45644E}"/>
              </a:ext>
            </a:extLst>
          </p:cNvPr>
          <p:cNvSpPr/>
          <p:nvPr/>
        </p:nvSpPr>
        <p:spPr>
          <a:xfrm rot="16200000">
            <a:off x="3284379" y="2640784"/>
            <a:ext cx="679593" cy="250849"/>
          </a:xfrm>
          <a:prstGeom prst="right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DAD999CE-ED52-9C42-9C65-DE3D94719C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4460" y="1477353"/>
            <a:ext cx="603504" cy="393954"/>
          </a:xfrm>
          <a:prstGeom prst="rect">
            <a:avLst/>
          </a:prstGeom>
        </p:spPr>
      </p:pic>
      <p:sp>
        <p:nvSpPr>
          <p:cNvPr id="89" name="Right Arrow 88">
            <a:extLst>
              <a:ext uri="{FF2B5EF4-FFF2-40B4-BE49-F238E27FC236}">
                <a16:creationId xmlns:a16="http://schemas.microsoft.com/office/drawing/2014/main" id="{223CF36F-318D-D447-8488-FDACF41F6D7B}"/>
              </a:ext>
            </a:extLst>
          </p:cNvPr>
          <p:cNvSpPr/>
          <p:nvPr/>
        </p:nvSpPr>
        <p:spPr>
          <a:xfrm rot="19379756">
            <a:off x="3755060" y="2964037"/>
            <a:ext cx="679593" cy="250849"/>
          </a:xfrm>
          <a:prstGeom prst="right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0" name="Right Arrow 89">
            <a:extLst>
              <a:ext uri="{FF2B5EF4-FFF2-40B4-BE49-F238E27FC236}">
                <a16:creationId xmlns:a16="http://schemas.microsoft.com/office/drawing/2014/main" id="{7422E9B8-7099-0048-96AE-3E0315BA3416}"/>
              </a:ext>
            </a:extLst>
          </p:cNvPr>
          <p:cNvSpPr/>
          <p:nvPr/>
        </p:nvSpPr>
        <p:spPr>
          <a:xfrm rot="876352">
            <a:off x="3804523" y="3802382"/>
            <a:ext cx="2435681" cy="250849"/>
          </a:xfrm>
          <a:prstGeom prst="right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0582450"/>
      </p:ext>
    </p:extLst>
  </p:cSld>
  <p:clrMapOvr>
    <a:masterClrMapping/>
  </p:clrMapOvr>
  <p:transition>
    <p:fade/>
  </p:transition>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3382</TotalTime>
  <Words>2712</Words>
  <Application>Microsoft Macintosh PowerPoint</Application>
  <PresentationFormat>On-screen Show (16:9)</PresentationFormat>
  <Paragraphs>542</Paragraphs>
  <Slides>36</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Amazon Ember</vt:lpstr>
      <vt:lpstr>Amazon Ember Light</vt:lpstr>
      <vt:lpstr>Amazon Ember Medium</vt:lpstr>
      <vt:lpstr>Amazon Ember Regular</vt:lpstr>
      <vt:lpstr>Arial</vt:lpstr>
      <vt:lpstr>Calibri</vt:lpstr>
      <vt:lpstr>Consolas</vt:lpstr>
      <vt:lpstr>Helvetica Neue</vt:lpstr>
      <vt:lpstr>Lucida Console</vt:lpstr>
      <vt:lpstr>Times New Roman</vt:lpstr>
      <vt:lpstr>DeckTemplate-AWS</vt:lpstr>
      <vt:lpstr>PowerPoint Presentation</vt:lpstr>
      <vt:lpstr>Overview</vt:lpstr>
      <vt:lpstr>PowerPoint Presentation</vt:lpstr>
      <vt:lpstr>Amazon Virtual Private Cloud (VPC)</vt:lpstr>
      <vt:lpstr>Networking Building Blocks Amazon Virtual Private Cloud (VPC)</vt:lpstr>
      <vt:lpstr>Networking Building Blocks Amazon Virtual Private Cloud (VPC)</vt:lpstr>
      <vt:lpstr>Network Building Blocks Network Control – Security Groups</vt:lpstr>
      <vt:lpstr>Network Building Blocks Network Control – Network Access List</vt:lpstr>
      <vt:lpstr>Network Building Blocks Network Control – Route Rules</vt:lpstr>
      <vt:lpstr>Network Building Blocks Network Control – Route Rules</vt:lpstr>
      <vt:lpstr>Network Building Blocks VPN – Virtual Private Network (1.25 Gbps max)</vt:lpstr>
      <vt:lpstr>Network Building Blocks AWS Direct Connect (10 Gbps max)</vt:lpstr>
      <vt:lpstr>Network Building Blocks VPC Gateways – Internet Gateway (IGW)</vt:lpstr>
      <vt:lpstr>Network Building Blocks Connecting to Instances – Elastic IP Address</vt:lpstr>
      <vt:lpstr>Network Building Blocks Connecting to Instances – Load Balancer</vt:lpstr>
      <vt:lpstr>Network Building Blocks NAT Gateway</vt:lpstr>
      <vt:lpstr>How to connect to public AWS Services? VPC Endpoints</vt:lpstr>
      <vt:lpstr>How to connect to another VPC? VPC Peering</vt:lpstr>
      <vt:lpstr>Recap</vt:lpstr>
      <vt:lpstr>PowerPoint Presentation</vt:lpstr>
      <vt:lpstr>How to connect to my Datacenter to AWS? Dedicated Connection - AWS Direct Connect</vt:lpstr>
      <vt:lpstr>How to connect to my Datacenter to AWS? Direct Connect, aka DX (1/2)</vt:lpstr>
      <vt:lpstr>How to connect to my Datacenter to AWS? Direct Connect, aka DX (1/2)</vt:lpstr>
      <vt:lpstr>How to connect to my Datacenter to AWS? Dedicated connection + Redundancy</vt:lpstr>
      <vt:lpstr>How to connect to my Datacenter to AWS? Connect multiple AWS Regions – DX Gateway</vt:lpstr>
      <vt:lpstr>PowerPoint Presentation</vt:lpstr>
      <vt:lpstr>How to distribute traffic across Instances? Elastic Load Balancing</vt:lpstr>
      <vt:lpstr>How to distribute traffic across Instances? Elastic Load Balancer (ELB) – Classic Load Balancer  </vt:lpstr>
      <vt:lpstr>How to distribute traffic across Instances? ELB - Application Load Balancer </vt:lpstr>
      <vt:lpstr>How to distribute traffic across Instances? ELB - Network Load Balancer </vt:lpstr>
      <vt:lpstr>Elastic Load Balancing Features Comparison </vt:lpstr>
      <vt:lpstr>PowerPoint Presentation</vt:lpstr>
      <vt:lpstr>How to direct traffic to my domain? Route 53</vt:lpstr>
      <vt:lpstr>How to direct traffic to my domain? Route 53</vt:lpstr>
      <vt:lpstr>Route53 </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Xavier Raffin</cp:lastModifiedBy>
  <cp:revision>183</cp:revision>
  <dcterms:created xsi:type="dcterms:W3CDTF">2016-06-17T18:22:10Z</dcterms:created>
  <dcterms:modified xsi:type="dcterms:W3CDTF">2019-07-16T23:03:53Z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