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8" r:id="rId3"/>
    <p:sldId id="269" r:id="rId4"/>
    <p:sldId id="270" r:id="rId5"/>
    <p:sldId id="281" r:id="rId6"/>
    <p:sldId id="257" r:id="rId7"/>
    <p:sldId id="260" r:id="rId8"/>
    <p:sldId id="258" r:id="rId9"/>
    <p:sldId id="275" r:id="rId10"/>
    <p:sldId id="297" r:id="rId11"/>
    <p:sldId id="261" r:id="rId12"/>
    <p:sldId id="264" r:id="rId13"/>
    <p:sldId id="296" r:id="rId14"/>
    <p:sldId id="271" r:id="rId15"/>
    <p:sldId id="279" r:id="rId16"/>
    <p:sldId id="262" r:id="rId17"/>
    <p:sldId id="265" r:id="rId18"/>
    <p:sldId id="294" r:id="rId19"/>
    <p:sldId id="295" r:id="rId20"/>
    <p:sldId id="293" r:id="rId21"/>
    <p:sldId id="272" r:id="rId22"/>
    <p:sldId id="263" r:id="rId23"/>
    <p:sldId id="266" r:id="rId24"/>
    <p:sldId id="273" r:id="rId25"/>
    <p:sldId id="276" r:id="rId26"/>
    <p:sldId id="280" r:id="rId27"/>
    <p:sldId id="289" r:id="rId28"/>
    <p:sldId id="286" r:id="rId29"/>
    <p:sldId id="288" r:id="rId30"/>
    <p:sldId id="287" r:id="rId31"/>
    <p:sldId id="282" r:id="rId32"/>
    <p:sldId id="283" r:id="rId33"/>
    <p:sldId id="285" r:id="rId34"/>
    <p:sldId id="284" r:id="rId35"/>
    <p:sldId id="290" r:id="rId36"/>
    <p:sldId id="291" r:id="rId37"/>
    <p:sldId id="292" r:id="rId38"/>
    <p:sldId id="278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3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1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609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02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855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42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32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1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0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8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8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3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0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FAB2FC-5EF2-4CAC-A67A-D6E51FE3698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FE900C-B6A1-49A0-AFC9-590A73AD6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06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kocalo.engr.ucdavis.edu/~jeremic/Real_ESSI_Simulator/" TargetMode="External"/><Relationship Id="rId2" Type="http://schemas.openxmlformats.org/officeDocument/2006/relationships/hyperlink" Target="http://cml01.engr.ucdavis.edu/yuan/education_examples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kocalo.engr.ucdavis.edu/~jeremic/Real_ESSI_Simulator/" TargetMode="External"/><Relationship Id="rId2" Type="http://schemas.openxmlformats.org/officeDocument/2006/relationships/hyperlink" Target="http://cml01.engr.ucdavis.edu/yuan/education_examples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215692" cy="297180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Examples for </a:t>
            </a:r>
            <a:r>
              <a:rPr lang="en-US" altLang="zh-CN" dirty="0" err="1" smtClean="0">
                <a:solidFill>
                  <a:schemeClr val="bg1"/>
                </a:solidFill>
              </a:rPr>
              <a:t>Elasto</a:t>
            </a:r>
            <a:r>
              <a:rPr lang="en-US" altLang="zh-CN" dirty="0" smtClean="0">
                <a:solidFill>
                  <a:schemeClr val="bg1"/>
                </a:solidFill>
              </a:rPr>
              <a:t>-plastic Material Behavior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ECI280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Professor: </a:t>
            </a:r>
            <a:r>
              <a:rPr lang="en-US" altLang="zh-CN" dirty="0">
                <a:solidFill>
                  <a:schemeClr val="bg1"/>
                </a:solidFill>
              </a:rPr>
              <a:t>Boris </a:t>
            </a:r>
            <a:r>
              <a:rPr lang="en-US" altLang="zh-CN" dirty="0" err="1">
                <a:solidFill>
                  <a:schemeClr val="bg1"/>
                </a:solidFill>
              </a:rPr>
              <a:t>Jeremić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PhD student: Yuan Feng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02/09/2017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207432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Execute ESSI by command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864518"/>
            <a:ext cx="7658803" cy="6627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4212" y="3378200"/>
            <a:ext cx="9717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ESSI: Earthquake Soil-Structure Interaction</a:t>
            </a:r>
          </a:p>
          <a:p>
            <a:endParaRPr lang="en-US" altLang="zh-CN" sz="2800" b="1" dirty="0"/>
          </a:p>
          <a:p>
            <a:r>
              <a:rPr lang="en-US" altLang="zh-CN" sz="2800" b="1" dirty="0" smtClean="0"/>
              <a:t>FEI: Finite Element Interface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469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Elasto</a:t>
            </a:r>
            <a:r>
              <a:rPr lang="en-US" altLang="zh-CN" dirty="0" smtClean="0"/>
              <a:t>-plastic Materials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Elasticity</a:t>
            </a:r>
          </a:p>
          <a:p>
            <a:r>
              <a:rPr lang="en-US" altLang="zh-CN" sz="2800" b="1" dirty="0"/>
              <a:t>Yield Surface</a:t>
            </a:r>
          </a:p>
          <a:p>
            <a:r>
              <a:rPr lang="en-US" altLang="zh-CN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Plastic Flow Rule</a:t>
            </a:r>
          </a:p>
          <a:p>
            <a:r>
              <a:rPr lang="en-US" altLang="zh-CN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Hardening Law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Yield surface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Von-Mises Yield Surface</a:t>
            </a:r>
          </a:p>
          <a:p>
            <a:r>
              <a:rPr lang="en-US" altLang="zh-CN" sz="2800" dirty="0" smtClean="0"/>
              <a:t>Drucker-Prager Yield Surface</a:t>
            </a:r>
          </a:p>
          <a:p>
            <a:r>
              <a:rPr lang="en-US" altLang="zh-CN" sz="2800" dirty="0" smtClean="0"/>
              <a:t>Hyperbolic Drucker-Prager </a:t>
            </a:r>
            <a:r>
              <a:rPr lang="en-US" altLang="zh-CN" sz="2800" dirty="0"/>
              <a:t>Yield </a:t>
            </a:r>
            <a:r>
              <a:rPr lang="en-US" altLang="zh-CN" sz="2800" dirty="0" smtClean="0"/>
              <a:t>Surface</a:t>
            </a:r>
          </a:p>
          <a:p>
            <a:endParaRPr lang="en-US" altLang="zh-CN" sz="28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i="1" dirty="0" smtClean="0">
                <a:solidFill>
                  <a:schemeClr val="accent2">
                    <a:lumMod val="75000"/>
                  </a:schemeClr>
                </a:solidFill>
              </a:rPr>
              <a:t>Show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endParaRPr lang="zh-CN" altLang="en-US" sz="24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442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" y="626532"/>
            <a:ext cx="11164888" cy="495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140" y="4984616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Hyperbolic Drucker-Prager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627" y="233838"/>
            <a:ext cx="9301037" cy="47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5004212"/>
            <a:ext cx="8534400" cy="1507067"/>
          </a:xfrm>
        </p:spPr>
        <p:txBody>
          <a:bodyPr/>
          <a:lstStyle/>
          <a:p>
            <a:r>
              <a:rPr lang="en-US" altLang="zh-CN" dirty="0"/>
              <a:t>Hyperbolic Drucker-Prager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68" y="28891"/>
            <a:ext cx="6333744" cy="492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Elasto</a:t>
            </a:r>
            <a:r>
              <a:rPr lang="en-US" altLang="zh-CN" dirty="0" smtClean="0"/>
              <a:t>-plastic Materials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Elasticity</a:t>
            </a:r>
          </a:p>
          <a:p>
            <a:r>
              <a:rPr lang="en-US" altLang="zh-CN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Yield Surface</a:t>
            </a:r>
          </a:p>
          <a:p>
            <a:r>
              <a:rPr lang="en-US" altLang="zh-CN" sz="2800" b="1" dirty="0"/>
              <a:t>Plastic Flow Rule</a:t>
            </a:r>
          </a:p>
          <a:p>
            <a:r>
              <a:rPr lang="en-US" altLang="zh-CN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Hardening Law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Plastic flow 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Associative Plastic Flow Rule</a:t>
            </a:r>
          </a:p>
          <a:p>
            <a:r>
              <a:rPr lang="en-US" altLang="zh-CN" sz="2800" dirty="0" smtClean="0"/>
              <a:t>Non-associative Plastic Flow Rule</a:t>
            </a:r>
          </a:p>
          <a:p>
            <a:endParaRPr lang="en-US" altLang="zh-CN" sz="2800" dirty="0"/>
          </a:p>
          <a:p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Show Examples</a:t>
            </a:r>
            <a:endParaRPr lang="zh-CN" altLang="en-US" sz="2400" i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1958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75" y="730152"/>
            <a:ext cx="5342319" cy="449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685801"/>
            <a:ext cx="5660941" cy="4419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36678" y="54229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Von-Mises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1478" y="54229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Drucker-Prager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8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10656888" cy="361526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p = -1/3 * (sigma_11 + sigma_22 + sigma_33)</a:t>
            </a:r>
          </a:p>
          <a:p>
            <a:r>
              <a:rPr lang="en-US" altLang="zh-CN" sz="3200" dirty="0" smtClean="0"/>
              <a:t>q = </a:t>
            </a:r>
            <a:r>
              <a:rPr lang="en-US" altLang="zh-CN" sz="3200" dirty="0" err="1" smtClean="0"/>
              <a:t>sqrt</a:t>
            </a:r>
            <a:r>
              <a:rPr lang="en-US" altLang="zh-CN" sz="3200" dirty="0" smtClean="0"/>
              <a:t>(3/2*</a:t>
            </a:r>
            <a:r>
              <a:rPr lang="en-US" altLang="zh-CN" sz="3200" dirty="0" err="1" smtClean="0"/>
              <a:t>s_ij</a:t>
            </a:r>
            <a:r>
              <a:rPr lang="en-US" altLang="zh-CN" sz="3200" dirty="0" smtClean="0"/>
              <a:t> * </a:t>
            </a:r>
            <a:r>
              <a:rPr lang="en-US" altLang="zh-CN" sz="3200" dirty="0" err="1" smtClean="0"/>
              <a:t>s_ij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57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404" y="159172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11376" y="2015236"/>
            <a:ext cx="8674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hlinkClick r:id="rId2"/>
              </a:rPr>
              <a:t>http://cml01.engr.ucdavis.edu/yuan/education_examples</a:t>
            </a:r>
            <a:r>
              <a:rPr lang="en-US" altLang="zh-CN" sz="3600" dirty="0" smtClean="0">
                <a:hlinkClick r:id="rId2"/>
              </a:rPr>
              <a:t>/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>
                <a:hlinkClick r:id="rId3"/>
              </a:rPr>
              <a:t>http://sokocalo.engr.ucdavis.edu/~jeremic/Real_ESSI_Simulator</a:t>
            </a:r>
            <a:r>
              <a:rPr lang="en-US" altLang="zh-CN" sz="3600" dirty="0" smtClean="0">
                <a:hlinkClick r:id="rId3"/>
              </a:rPr>
              <a:t>/</a:t>
            </a:r>
            <a:endParaRPr lang="en-US" altLang="zh-CN" sz="3600" dirty="0" smtClean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14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5249334"/>
            <a:ext cx="8534400" cy="150706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318236"/>
              </p:ext>
            </p:extLst>
          </p:nvPr>
        </p:nvGraphicFramePr>
        <p:xfrm>
          <a:off x="6056125" y="825007"/>
          <a:ext cx="6190706" cy="4575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Acrobat Document" r:id="rId3" imgW="5257597" imgH="3886110" progId="AcroExch.Document.7">
                  <p:embed/>
                </p:oleObj>
              </mc:Choice>
              <mc:Fallback>
                <p:oleObj name="Acrobat Document" r:id="rId3" imgW="5257597" imgH="388611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56125" y="825007"/>
                        <a:ext cx="6190706" cy="4575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67403"/>
              </p:ext>
            </p:extLst>
          </p:nvPr>
        </p:nvGraphicFramePr>
        <p:xfrm>
          <a:off x="0" y="825007"/>
          <a:ext cx="6056125" cy="4575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Acrobat Document" r:id="rId5" imgW="5143331" imgH="3886110" progId="AcroExch.Document.7">
                  <p:embed/>
                </p:oleObj>
              </mc:Choice>
              <mc:Fallback>
                <p:oleObj name="Acrobat Document" r:id="rId5" imgW="5143331" imgH="388611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825007"/>
                        <a:ext cx="6056125" cy="4575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4995481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Drucker-Prager Yield Surface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19" y="342413"/>
            <a:ext cx="6056648" cy="50776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09486" y="1542409"/>
            <a:ext cx="3571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Wrong: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Associative Flow Rule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Should Not Return Perpendicularly to the yield surface 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in the </a:t>
            </a:r>
          </a:p>
          <a:p>
            <a:r>
              <a:rPr lang="en-US" altLang="zh-CN" sz="2400" b="1" u="sng" dirty="0" smtClean="0">
                <a:solidFill>
                  <a:srgbClr val="FF0000"/>
                </a:solidFill>
              </a:rPr>
              <a:t>p-q plane.</a:t>
            </a:r>
          </a:p>
          <a:p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969" y="5997934"/>
            <a:ext cx="11665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Reference: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Analytical CPP in energy-mapped stress space: application to a modified Drucker–Prager yield surface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969" y="902208"/>
            <a:ext cx="28661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In Drucker-Prager associative plastic flow rule, should the plastic corrector be perpendicular to the yield surface in the p-q plane?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0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Elasto</a:t>
            </a:r>
            <a:r>
              <a:rPr lang="en-US" altLang="zh-CN" dirty="0" smtClean="0"/>
              <a:t>-plastic Materials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Elasticity</a:t>
            </a:r>
          </a:p>
          <a:p>
            <a:r>
              <a:rPr lang="en-US" altLang="zh-CN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Yield Surface</a:t>
            </a:r>
          </a:p>
          <a:p>
            <a:r>
              <a:rPr lang="en-US" altLang="zh-CN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Plastic Flow Rule</a:t>
            </a:r>
          </a:p>
          <a:p>
            <a:r>
              <a:rPr lang="en-US" altLang="zh-CN" sz="2800" b="1" dirty="0"/>
              <a:t>Hardening Law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54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Hardening law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Isotropic Hardening Rule</a:t>
            </a:r>
          </a:p>
          <a:p>
            <a:r>
              <a:rPr lang="en-US" altLang="zh-CN" sz="2800" dirty="0" smtClean="0"/>
              <a:t>Kinematic Hardening Rule</a:t>
            </a:r>
          </a:p>
          <a:p>
            <a:r>
              <a:rPr lang="en-US" altLang="zh-CN" sz="2800" dirty="0" smtClean="0"/>
              <a:t>Armstrong-Frederick Hardening Rule</a:t>
            </a:r>
          </a:p>
          <a:p>
            <a:r>
              <a:rPr lang="en-US" altLang="zh-CN" sz="2800" dirty="0" smtClean="0"/>
              <a:t>Multi-Surface Hardening Rule</a:t>
            </a:r>
          </a:p>
        </p:txBody>
      </p:sp>
    </p:spTree>
    <p:extLst>
      <p:ext uri="{BB962C8B-B14F-4D97-AF65-F5344CB8AC3E}">
        <p14:creationId xmlns:p14="http://schemas.microsoft.com/office/powerpoint/2010/main" val="18176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5023780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Isotropic &amp; kinematic Hardening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62509"/>
            <a:ext cx="4684727" cy="40385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843" y="268170"/>
            <a:ext cx="4626293" cy="40328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4212" y="4779264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schemeClr val="accent2">
                    <a:lumMod val="75000"/>
                  </a:schemeClr>
                </a:solidFill>
              </a:rPr>
              <a:t>Show Examples</a:t>
            </a:r>
            <a:endParaRPr lang="zh-CN" alt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82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5240865"/>
            <a:ext cx="9959404" cy="1507067"/>
          </a:xfrm>
        </p:spPr>
        <p:txBody>
          <a:bodyPr/>
          <a:lstStyle/>
          <a:p>
            <a:r>
              <a:rPr lang="en-US" altLang="zh-CN" dirty="0" smtClean="0"/>
              <a:t>Multi-Yield-surface hardening law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135" y="792480"/>
            <a:ext cx="4374816" cy="4531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2480"/>
            <a:ext cx="7882135" cy="45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452" y="5716353"/>
            <a:ext cx="9959404" cy="1507067"/>
          </a:xfrm>
        </p:spPr>
        <p:txBody>
          <a:bodyPr/>
          <a:lstStyle/>
          <a:p>
            <a:r>
              <a:rPr lang="en-US" altLang="zh-CN" dirty="0" smtClean="0"/>
              <a:t>Multi-Yield-surface hardening law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67" y="-195073"/>
            <a:ext cx="10391017" cy="6396887"/>
          </a:xfrm>
        </p:spPr>
      </p:pic>
    </p:spTree>
    <p:extLst>
      <p:ext uri="{BB962C8B-B14F-4D97-AF65-F5344CB8AC3E}">
        <p14:creationId xmlns:p14="http://schemas.microsoft.com/office/powerpoint/2010/main" val="7672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69" y="369896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Multi-yield-surface </a:t>
            </a:r>
            <a:br>
              <a:rPr lang="en-US" altLang="zh-CN" dirty="0" smtClean="0"/>
            </a:br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969" y="1622164"/>
            <a:ext cx="5373688" cy="361526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Reference</a:t>
            </a:r>
          </a:p>
          <a:p>
            <a:r>
              <a:rPr lang="en-US" altLang="zh-CN" sz="2400" dirty="0"/>
              <a:t>Prevost. JH. A simple plasticity theory for frictional </a:t>
            </a:r>
            <a:r>
              <a:rPr lang="en-US" altLang="zh-CN" sz="2400" dirty="0" err="1"/>
              <a:t>cohesionless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soils. 1985.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860" y="166696"/>
            <a:ext cx="5148262" cy="65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1972732"/>
            <a:ext cx="9767888" cy="1507067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Application in finite element </a:t>
            </a:r>
            <a:br>
              <a:rPr lang="en-US" altLang="zh-CN" sz="4400" dirty="0" smtClean="0"/>
            </a:br>
            <a:r>
              <a:rPr lang="en-US" altLang="zh-CN" sz="4400" dirty="0" smtClean="0"/>
              <a:t>solid brick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462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9848" y="0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44938" y="391343"/>
            <a:ext cx="59259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u="sng" dirty="0" smtClean="0">
                <a:solidFill>
                  <a:schemeClr val="bg1"/>
                </a:solidFill>
              </a:rPr>
              <a:t>Nonlinear FEM Procedures:</a:t>
            </a:r>
          </a:p>
          <a:p>
            <a:r>
              <a:rPr lang="en-US" altLang="zh-CN" sz="2200" u="sng" dirty="0" smtClean="0">
                <a:solidFill>
                  <a:schemeClr val="bg1"/>
                </a:solidFill>
              </a:rPr>
              <a:t>Second Level Iteration:</a:t>
            </a:r>
          </a:p>
          <a:p>
            <a:pPr marL="342900" indent="-342900">
              <a:buAutoNum type="arabicPeriod"/>
            </a:pPr>
            <a:r>
              <a:rPr lang="en-US" altLang="zh-CN" sz="2200" dirty="0" smtClean="0">
                <a:solidFill>
                  <a:schemeClr val="bg1"/>
                </a:solidFill>
              </a:rPr>
              <a:t>Elastic Predictor       2.  Plastic Corrector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16" y="1507067"/>
            <a:ext cx="4724749" cy="45439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54" y="1499339"/>
            <a:ext cx="3927341" cy="4540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5920" y="6156960"/>
            <a:ext cx="403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Forward Euler Algorithm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149848" y="6111198"/>
            <a:ext cx="403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Backward Euler Algorithm</a:t>
            </a:r>
          </a:p>
        </p:txBody>
      </p:sp>
    </p:spTree>
    <p:extLst>
      <p:ext uri="{BB962C8B-B14F-4D97-AF65-F5344CB8AC3E}">
        <p14:creationId xmlns:p14="http://schemas.microsoft.com/office/powerpoint/2010/main" val="17398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528" y="5350933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0416" y="303932"/>
            <a:ext cx="592590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u="sng" dirty="0" smtClean="0">
                <a:solidFill>
                  <a:schemeClr val="bg1"/>
                </a:solidFill>
              </a:rPr>
              <a:t>Nonlinear FEM Procedures:</a:t>
            </a:r>
          </a:p>
          <a:p>
            <a:r>
              <a:rPr lang="en-US" altLang="zh-CN" sz="2200" u="sng" dirty="0" smtClean="0">
                <a:solidFill>
                  <a:schemeClr val="bg1"/>
                </a:solidFill>
              </a:rPr>
              <a:t>First Level Iteration:</a:t>
            </a:r>
          </a:p>
          <a:p>
            <a:pPr marL="342900" indent="-342900">
              <a:buAutoNum type="arabicPeriod"/>
            </a:pPr>
            <a:r>
              <a:rPr lang="en-US" altLang="zh-CN" sz="2200" i="1" dirty="0" smtClean="0">
                <a:solidFill>
                  <a:schemeClr val="accent2">
                    <a:lumMod val="75000"/>
                  </a:schemeClr>
                </a:solidFill>
              </a:rPr>
              <a:t>External</a:t>
            </a:r>
            <a:r>
              <a:rPr lang="en-US" altLang="zh-CN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</a:rPr>
              <a:t>Incremental Force.</a:t>
            </a:r>
          </a:p>
          <a:p>
            <a:pPr marL="342900" indent="-342900">
              <a:buAutoNum type="arabicPeriod"/>
            </a:pPr>
            <a:r>
              <a:rPr lang="en-US" altLang="zh-CN" sz="2200" dirty="0" smtClean="0">
                <a:solidFill>
                  <a:schemeClr val="bg1"/>
                </a:solidFill>
              </a:rPr>
              <a:t>Incremental Displacement from Tangent Stiffness and </a:t>
            </a:r>
            <a:r>
              <a:rPr lang="en-US" altLang="zh-CN" sz="2200" dirty="0" err="1" smtClean="0">
                <a:solidFill>
                  <a:schemeClr val="bg1"/>
                </a:solidFill>
              </a:rPr>
              <a:t>incr</a:t>
            </a:r>
            <a:r>
              <a:rPr lang="en-US" altLang="zh-CN" sz="2200" dirty="0" smtClean="0">
                <a:solidFill>
                  <a:schemeClr val="bg1"/>
                </a:solidFill>
              </a:rPr>
              <a:t> Force.</a:t>
            </a:r>
          </a:p>
          <a:p>
            <a:pPr marL="342900" indent="-342900">
              <a:buAutoNum type="arabicPeriod"/>
            </a:pPr>
            <a:r>
              <a:rPr lang="en-US" altLang="zh-CN" sz="2200" dirty="0" smtClean="0">
                <a:solidFill>
                  <a:schemeClr val="bg1"/>
                </a:solidFill>
              </a:rPr>
              <a:t>Incremental Strain from Incremental Displacement and strain-</a:t>
            </a:r>
            <a:r>
              <a:rPr lang="en-US" altLang="zh-CN" sz="2200" dirty="0" err="1" smtClean="0">
                <a:solidFill>
                  <a:schemeClr val="bg1"/>
                </a:solidFill>
              </a:rPr>
              <a:t>disp</a:t>
            </a:r>
            <a:r>
              <a:rPr lang="en-US" altLang="zh-CN" sz="2200" dirty="0" smtClean="0">
                <a:solidFill>
                  <a:schemeClr val="bg1"/>
                </a:solidFill>
              </a:rPr>
              <a:t> relation.</a:t>
            </a:r>
          </a:p>
          <a:p>
            <a:pPr marL="342900" indent="-342900">
              <a:buAutoNum type="arabicPeriod"/>
            </a:pPr>
            <a:r>
              <a:rPr lang="en-US" altLang="zh-CN" sz="2200" b="1" dirty="0" smtClean="0">
                <a:solidFill>
                  <a:schemeClr val="bg1"/>
                </a:solidFill>
              </a:rPr>
              <a:t>Incremental Stress from Incremental</a:t>
            </a:r>
            <a:r>
              <a:rPr lang="en-US" altLang="zh-CN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strain</a:t>
            </a:r>
          </a:p>
          <a:p>
            <a:pPr marL="342900" indent="-342900">
              <a:buAutoNum type="arabicPeriod"/>
            </a:pPr>
            <a:r>
              <a:rPr lang="en-US" altLang="zh-CN" sz="2200" i="1" dirty="0" smtClean="0">
                <a:solidFill>
                  <a:schemeClr val="accent2">
                    <a:lumMod val="75000"/>
                  </a:schemeClr>
                </a:solidFill>
              </a:rPr>
              <a:t>Internal</a:t>
            </a:r>
            <a:r>
              <a:rPr lang="en-US" altLang="zh-CN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</a:rPr>
              <a:t>Incremental Force from Incremental Stress at Gauss Sampling.</a:t>
            </a:r>
          </a:p>
          <a:p>
            <a:pPr marL="342900" indent="-342900">
              <a:buAutoNum type="arabicPeriod"/>
            </a:pPr>
            <a:r>
              <a:rPr lang="en-US" altLang="zh-CN" sz="2200" dirty="0" smtClean="0">
                <a:solidFill>
                  <a:schemeClr val="bg1"/>
                </a:solidFill>
              </a:rPr>
              <a:t>Use Step 1 and Step 5 to obtain the unbalanced Force.</a:t>
            </a:r>
          </a:p>
          <a:p>
            <a:pPr marL="342900" indent="-342900">
              <a:buAutoNum type="arabicPeriod"/>
            </a:pPr>
            <a:r>
              <a:rPr lang="en-US" altLang="zh-CN" sz="2200" dirty="0" smtClean="0">
                <a:solidFill>
                  <a:schemeClr val="bg1"/>
                </a:solidFill>
              </a:rPr>
              <a:t>Input unbalance to Step 1 Again.</a:t>
            </a:r>
          </a:p>
          <a:p>
            <a:pPr marL="342900" indent="-342900">
              <a:buAutoNum type="arabicPeriod"/>
            </a:pPr>
            <a:r>
              <a:rPr lang="en-US" altLang="zh-CN" sz="2200" dirty="0" smtClean="0">
                <a:solidFill>
                  <a:schemeClr val="bg1"/>
                </a:solidFill>
              </a:rPr>
              <a:t>Until unbalanced Force is within the Tolerance.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695" y="850607"/>
            <a:ext cx="69818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528" y="5350933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0416" y="303932"/>
            <a:ext cx="592590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u="sng" dirty="0" smtClean="0">
                <a:solidFill>
                  <a:schemeClr val="bg1"/>
                </a:solidFill>
              </a:rPr>
              <a:t>Nonlinear FEM Procedures:</a:t>
            </a:r>
          </a:p>
          <a:p>
            <a:r>
              <a:rPr lang="en-US" altLang="zh-CN" sz="2200" u="sng" dirty="0" smtClean="0">
                <a:solidFill>
                  <a:schemeClr val="bg1"/>
                </a:solidFill>
              </a:rPr>
              <a:t>First Level Iteration:</a:t>
            </a:r>
          </a:p>
          <a:p>
            <a:pPr marL="342900" indent="-342900">
              <a:buAutoNum type="arabicPeriod"/>
            </a:pPr>
            <a:r>
              <a:rPr lang="en-US" altLang="zh-CN" sz="2200" i="1" dirty="0" smtClean="0">
                <a:solidFill>
                  <a:schemeClr val="accent2">
                    <a:lumMod val="75000"/>
                  </a:schemeClr>
                </a:solidFill>
              </a:rPr>
              <a:t>External</a:t>
            </a:r>
            <a:r>
              <a:rPr lang="en-US" altLang="zh-CN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</a:rPr>
              <a:t>Incremental Force.</a:t>
            </a:r>
          </a:p>
          <a:p>
            <a:pPr marL="342900" indent="-342900">
              <a:buAutoNum type="arabicPeriod"/>
            </a:pPr>
            <a:r>
              <a:rPr lang="en-US" altLang="zh-CN" sz="2200" dirty="0" smtClean="0">
                <a:solidFill>
                  <a:schemeClr val="bg1"/>
                </a:solidFill>
              </a:rPr>
              <a:t>Incremental Displacement from Tangent Stiffness and </a:t>
            </a:r>
            <a:r>
              <a:rPr lang="en-US" altLang="zh-CN" sz="2200" dirty="0" err="1" smtClean="0">
                <a:solidFill>
                  <a:schemeClr val="bg1"/>
                </a:solidFill>
              </a:rPr>
              <a:t>incr</a:t>
            </a:r>
            <a:r>
              <a:rPr lang="en-US" altLang="zh-CN" sz="2200" dirty="0" smtClean="0">
                <a:solidFill>
                  <a:schemeClr val="bg1"/>
                </a:solidFill>
              </a:rPr>
              <a:t> Force.</a:t>
            </a:r>
          </a:p>
          <a:p>
            <a:pPr marL="342900" indent="-342900">
              <a:buAutoNum type="arabicPeriod"/>
            </a:pPr>
            <a:r>
              <a:rPr lang="en-US" altLang="zh-CN" sz="2200" dirty="0" smtClean="0">
                <a:solidFill>
                  <a:schemeClr val="bg1"/>
                </a:solidFill>
              </a:rPr>
              <a:t>Incremental Strain from Incremental Displacement and strain-</a:t>
            </a:r>
            <a:r>
              <a:rPr lang="en-US" altLang="zh-CN" sz="2200" dirty="0" err="1" smtClean="0">
                <a:solidFill>
                  <a:schemeClr val="bg1"/>
                </a:solidFill>
              </a:rPr>
              <a:t>disp</a:t>
            </a:r>
            <a:r>
              <a:rPr lang="en-US" altLang="zh-CN" sz="2200" dirty="0" smtClean="0">
                <a:solidFill>
                  <a:schemeClr val="bg1"/>
                </a:solidFill>
              </a:rPr>
              <a:t> relation.</a:t>
            </a:r>
          </a:p>
          <a:p>
            <a:pPr marL="342900" indent="-342900">
              <a:buAutoNum type="arabicPeriod"/>
            </a:pPr>
            <a:r>
              <a:rPr lang="en-US" altLang="zh-CN" sz="2200" b="1" dirty="0" smtClean="0">
                <a:solidFill>
                  <a:schemeClr val="bg1"/>
                </a:solidFill>
              </a:rPr>
              <a:t>Incremental Stress from Incremental</a:t>
            </a:r>
            <a:r>
              <a:rPr lang="en-US" altLang="zh-CN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strain</a:t>
            </a:r>
          </a:p>
          <a:p>
            <a:pPr marL="342900" indent="-342900">
              <a:buAutoNum type="arabicPeriod"/>
            </a:pPr>
            <a:r>
              <a:rPr lang="en-US" altLang="zh-CN" sz="2200" i="1" dirty="0" smtClean="0">
                <a:solidFill>
                  <a:schemeClr val="accent2">
                    <a:lumMod val="75000"/>
                  </a:schemeClr>
                </a:solidFill>
              </a:rPr>
              <a:t>Internal</a:t>
            </a:r>
            <a:r>
              <a:rPr lang="en-US" altLang="zh-CN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</a:rPr>
              <a:t>Incremental Force from Incremental Stress at Gauss Sampling.</a:t>
            </a:r>
          </a:p>
          <a:p>
            <a:pPr marL="342900" indent="-342900">
              <a:buAutoNum type="arabicPeriod"/>
            </a:pPr>
            <a:r>
              <a:rPr lang="en-US" altLang="zh-CN" sz="2200" dirty="0" smtClean="0">
                <a:solidFill>
                  <a:schemeClr val="bg1"/>
                </a:solidFill>
              </a:rPr>
              <a:t>Use Step 1 and Step 5 to obtain the unbalanced Force.</a:t>
            </a:r>
          </a:p>
          <a:p>
            <a:pPr marL="342900" indent="-342900">
              <a:buAutoNum type="arabicPeriod"/>
            </a:pPr>
            <a:r>
              <a:rPr lang="en-US" altLang="zh-CN" sz="2200" dirty="0" smtClean="0">
                <a:solidFill>
                  <a:schemeClr val="bg1"/>
                </a:solidFill>
              </a:rPr>
              <a:t>Input unbalance to Step 1 Again.</a:t>
            </a:r>
          </a:p>
          <a:p>
            <a:pPr marL="342900" indent="-342900">
              <a:buAutoNum type="arabicPeriod"/>
            </a:pPr>
            <a:r>
              <a:rPr lang="en-US" altLang="zh-CN" sz="2200" dirty="0" smtClean="0">
                <a:solidFill>
                  <a:schemeClr val="bg1"/>
                </a:solidFill>
              </a:rPr>
              <a:t>Until unbalanced Force is within the Tolerance.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695" y="850607"/>
            <a:ext cx="69818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012" y="5350933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Brick Element Example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419100"/>
            <a:ext cx="5179951" cy="502348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37" y="1548444"/>
            <a:ext cx="6170711" cy="389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2" y="0"/>
            <a:ext cx="8534400" cy="1214967"/>
          </a:xfrm>
        </p:spPr>
        <p:txBody>
          <a:bodyPr/>
          <a:lstStyle/>
          <a:p>
            <a:r>
              <a:rPr lang="en-US" altLang="zh-CN" dirty="0" smtClean="0"/>
              <a:t>HDF5 output: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47" y="1214967"/>
            <a:ext cx="13102653" cy="9159406"/>
          </a:xfrm>
        </p:spPr>
      </p:pic>
      <p:sp>
        <p:nvSpPr>
          <p:cNvPr id="5" name="文本框 4"/>
          <p:cNvSpPr txBox="1"/>
          <p:nvPr/>
        </p:nvSpPr>
        <p:spPr>
          <a:xfrm>
            <a:off x="4914900" y="376650"/>
            <a:ext cx="627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u="sng" dirty="0" smtClean="0">
                <a:solidFill>
                  <a:schemeClr val="bg2">
                    <a:lumMod val="75000"/>
                  </a:schemeClr>
                </a:solidFill>
              </a:rPr>
              <a:t>Hierarchical Data Format</a:t>
            </a:r>
          </a:p>
        </p:txBody>
      </p:sp>
    </p:spTree>
    <p:extLst>
      <p:ext uri="{BB962C8B-B14F-4D97-AF65-F5344CB8AC3E}">
        <p14:creationId xmlns:p14="http://schemas.microsoft.com/office/powerpoint/2010/main" val="33055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5236632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Gauss output 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0"/>
            <a:ext cx="6527800" cy="5765800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18 Items * </a:t>
            </a:r>
            <a:r>
              <a:rPr lang="en-US" altLang="zh-CN" sz="2800" b="1" dirty="0" err="1">
                <a:solidFill>
                  <a:schemeClr val="bg1"/>
                </a:solidFill>
              </a:rPr>
              <a:t>N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umber_of_Timestep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</a:rPr>
              <a:t>18 items includes</a:t>
            </a:r>
          </a:p>
          <a:p>
            <a:pPr lvl="1"/>
            <a:r>
              <a:rPr lang="en-US" altLang="zh-CN" sz="2400" b="1" dirty="0" smtClean="0">
                <a:solidFill>
                  <a:schemeClr val="bg1"/>
                </a:solidFill>
              </a:rPr>
              <a:t>6 total strain</a:t>
            </a:r>
          </a:p>
          <a:p>
            <a:pPr lvl="1"/>
            <a:r>
              <a:rPr lang="en-US" altLang="zh-CN" sz="2400" b="1" dirty="0" smtClean="0">
                <a:solidFill>
                  <a:schemeClr val="bg1"/>
                </a:solidFill>
              </a:rPr>
              <a:t>6 plastic strain</a:t>
            </a:r>
          </a:p>
          <a:p>
            <a:pPr lvl="1"/>
            <a:r>
              <a:rPr lang="en-US" altLang="zh-CN" sz="2400" b="1" dirty="0" smtClean="0">
                <a:solidFill>
                  <a:schemeClr val="bg1"/>
                </a:solidFill>
              </a:rPr>
              <a:t>6 stress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77000" y="1548247"/>
            <a:ext cx="58039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altLang="zh-CN" sz="2400" b="1" dirty="0" smtClean="0">
                <a:solidFill>
                  <a:schemeClr val="bg1"/>
                </a:solidFill>
              </a:rPr>
              <a:t>Order </a:t>
            </a:r>
            <a:r>
              <a:rPr lang="en-US" altLang="zh-CN" sz="2400" b="1" dirty="0">
                <a:solidFill>
                  <a:schemeClr val="bg1"/>
                </a:solidFill>
              </a:rPr>
              <a:t>of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output in every 6 output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altLang="zh-CN" sz="2000" b="1" dirty="0">
                <a:solidFill>
                  <a:schemeClr val="bg1"/>
                </a:solidFill>
              </a:rPr>
              <a:t>Sigma_11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altLang="zh-CN" sz="2000" b="1" dirty="0">
                <a:solidFill>
                  <a:schemeClr val="bg1"/>
                </a:solidFill>
              </a:rPr>
              <a:t>Sigma_22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altLang="zh-CN" sz="2000" b="1" dirty="0">
                <a:solidFill>
                  <a:schemeClr val="bg1"/>
                </a:solidFill>
              </a:rPr>
              <a:t>Sigma_33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altLang="zh-CN" sz="2000" b="1" dirty="0">
                <a:solidFill>
                  <a:schemeClr val="bg1"/>
                </a:solidFill>
              </a:rPr>
              <a:t>Sigma_12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altLang="zh-CN" sz="2000" b="1" dirty="0">
                <a:solidFill>
                  <a:schemeClr val="bg1"/>
                </a:solidFill>
              </a:rPr>
              <a:t>Sigma_13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altLang="zh-CN" sz="2000" b="1" dirty="0">
                <a:solidFill>
                  <a:schemeClr val="bg1"/>
                </a:solidFill>
              </a:rPr>
              <a:t>Sigma_23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0" y="696000"/>
            <a:ext cx="543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Each Gauss Point has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510" y="-231775"/>
            <a:ext cx="9412289" cy="1507067"/>
          </a:xfrm>
        </p:spPr>
        <p:txBody>
          <a:bodyPr/>
          <a:lstStyle/>
          <a:p>
            <a:r>
              <a:rPr lang="en-US" altLang="zh-CN" dirty="0" smtClean="0"/>
              <a:t>Read hdf5 by python or </a:t>
            </a:r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80" y="874713"/>
            <a:ext cx="7855933" cy="26363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780" y="3920834"/>
            <a:ext cx="7637956" cy="29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5135032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Common Modeling Mistakes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092200"/>
            <a:ext cx="10567988" cy="3615267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1. Forget to add confinement on the Drucker-Prager Materials.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2. Use load control with the perfectly plastic materials or materials with plateau.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3. Use large strain increment without sub-increments.</a:t>
            </a:r>
          </a:p>
          <a:p>
            <a:pPr lvl="1"/>
            <a:r>
              <a:rPr lang="en-US" altLang="zh-CN" sz="2800" dirty="0" smtClean="0">
                <a:solidFill>
                  <a:schemeClr val="bg1"/>
                </a:solidFill>
              </a:rPr>
              <a:t>3.1 Newton Algorithms requires a good initial guess</a:t>
            </a:r>
          </a:p>
          <a:p>
            <a:pPr lvl="1"/>
            <a:r>
              <a:rPr lang="en-US" altLang="zh-CN" sz="2800" dirty="0" smtClean="0">
                <a:solidFill>
                  <a:schemeClr val="bg1"/>
                </a:solidFill>
              </a:rPr>
              <a:t>3.2 Infinitesimal Strain Assumptions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212" y="5435071"/>
            <a:ext cx="10479088" cy="1507067"/>
          </a:xfrm>
        </p:spPr>
        <p:txBody>
          <a:bodyPr/>
          <a:lstStyle/>
          <a:p>
            <a:r>
              <a:rPr lang="en-US" altLang="zh-CN" dirty="0" smtClean="0"/>
              <a:t>Infinitesimal strain error estimation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" y="282575"/>
            <a:ext cx="119729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Materials available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5072" y="1332484"/>
            <a:ext cx="8674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hlinkClick r:id="rId2"/>
              </a:rPr>
              <a:t>http://cml01.engr.ucdavis.edu/yuan/education_examples</a:t>
            </a:r>
            <a:r>
              <a:rPr lang="en-US" altLang="zh-CN" sz="3600" dirty="0" smtClean="0">
                <a:hlinkClick r:id="rId2"/>
              </a:rPr>
              <a:t>/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>
                <a:hlinkClick r:id="rId3"/>
              </a:rPr>
              <a:t>http://sokocalo.engr.ucdavis.edu/~jeremic/Real_ESSI_Simulator</a:t>
            </a:r>
            <a:r>
              <a:rPr lang="en-US" altLang="zh-CN" sz="3600" dirty="0" smtClean="0">
                <a:hlinkClick r:id="rId3"/>
              </a:rPr>
              <a:t>/</a:t>
            </a:r>
            <a:endParaRPr lang="en-US" altLang="zh-CN" sz="3600" dirty="0" smtClean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594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4916" y="1744132"/>
            <a:ext cx="8534400" cy="1507067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</a:rPr>
              <a:t>Thanks!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9848" y="0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44938" y="391343"/>
            <a:ext cx="59259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u="sng" dirty="0" smtClean="0">
                <a:solidFill>
                  <a:schemeClr val="bg1"/>
                </a:solidFill>
              </a:rPr>
              <a:t>Nonlinear FEM Procedures:</a:t>
            </a:r>
          </a:p>
          <a:p>
            <a:r>
              <a:rPr lang="en-US" altLang="zh-CN" sz="2200" u="sng" dirty="0" smtClean="0">
                <a:solidFill>
                  <a:schemeClr val="bg1"/>
                </a:solidFill>
              </a:rPr>
              <a:t>Second Level Iteration:</a:t>
            </a:r>
          </a:p>
          <a:p>
            <a:pPr marL="342900" indent="-342900">
              <a:buAutoNum type="arabicPeriod"/>
            </a:pPr>
            <a:r>
              <a:rPr lang="en-US" altLang="zh-CN" sz="2200" dirty="0" smtClean="0">
                <a:solidFill>
                  <a:schemeClr val="bg1"/>
                </a:solidFill>
              </a:rPr>
              <a:t>Elastic Predictor       2.  Plastic Corrector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16" y="1507067"/>
            <a:ext cx="4724749" cy="45439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54" y="1499339"/>
            <a:ext cx="3927341" cy="4540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5920" y="6156960"/>
            <a:ext cx="403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Forward Euler Algorithm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149848" y="6111198"/>
            <a:ext cx="403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Backward Euler Algorithm</a:t>
            </a:r>
          </a:p>
        </p:txBody>
      </p:sp>
    </p:spTree>
    <p:extLst>
      <p:ext uri="{BB962C8B-B14F-4D97-AF65-F5344CB8AC3E}">
        <p14:creationId xmlns:p14="http://schemas.microsoft.com/office/powerpoint/2010/main" val="2001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285875"/>
            <a:ext cx="95059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Elasto</a:t>
            </a:r>
            <a:r>
              <a:rPr lang="en-US" altLang="zh-CN" dirty="0" smtClean="0"/>
              <a:t>-plastic Materials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Elastic Predictor</a:t>
            </a:r>
          </a:p>
          <a:p>
            <a:pPr lvl="1"/>
            <a:r>
              <a:rPr lang="en-US" altLang="zh-CN" sz="2600" dirty="0" smtClean="0"/>
              <a:t>Elastic Stiffness</a:t>
            </a:r>
          </a:p>
          <a:p>
            <a:r>
              <a:rPr lang="en-US" altLang="zh-CN" sz="2800" dirty="0" smtClean="0"/>
              <a:t>Plastic Corrector</a:t>
            </a:r>
          </a:p>
          <a:p>
            <a:pPr lvl="1"/>
            <a:r>
              <a:rPr lang="en-US" altLang="zh-CN" sz="2600" dirty="0" smtClean="0"/>
              <a:t>Yield Surface</a:t>
            </a:r>
          </a:p>
          <a:p>
            <a:pPr lvl="1"/>
            <a:r>
              <a:rPr lang="en-US" altLang="zh-CN" sz="2600" dirty="0" smtClean="0"/>
              <a:t>Plastic Flow Rule</a:t>
            </a:r>
          </a:p>
          <a:p>
            <a:pPr lvl="1"/>
            <a:r>
              <a:rPr lang="en-US" altLang="zh-CN" sz="2600" dirty="0" smtClean="0"/>
              <a:t>Hardening Law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142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Elasto</a:t>
            </a:r>
            <a:r>
              <a:rPr lang="en-US" altLang="zh-CN" dirty="0" smtClean="0"/>
              <a:t>-plastic Materials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Elasticity</a:t>
            </a:r>
          </a:p>
          <a:p>
            <a:r>
              <a:rPr lang="en-US" altLang="zh-CN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Yield Surface</a:t>
            </a:r>
          </a:p>
          <a:p>
            <a:r>
              <a:rPr lang="en-US" altLang="zh-CN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Plastic Flow Rule</a:t>
            </a:r>
          </a:p>
          <a:p>
            <a:r>
              <a:rPr lang="en-US" altLang="zh-CN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Hardening Law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Elasticity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572" y="356616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Linear Elasticity</a:t>
            </a:r>
          </a:p>
          <a:p>
            <a:r>
              <a:rPr lang="en-US" altLang="zh-CN" sz="2800" dirty="0" smtClean="0"/>
              <a:t>Nonlinear Elasticity</a:t>
            </a:r>
          </a:p>
          <a:p>
            <a:endParaRPr lang="en-US" altLang="zh-CN" sz="2800" dirty="0"/>
          </a:p>
          <a:p>
            <a:r>
              <a:rPr lang="en-US" altLang="zh-CN" i="1" dirty="0" smtClean="0">
                <a:solidFill>
                  <a:schemeClr val="accent2">
                    <a:lumMod val="75000"/>
                  </a:schemeClr>
                </a:solidFill>
              </a:rPr>
              <a:t>Show Examples</a:t>
            </a:r>
            <a:endParaRPr lang="zh-CN" alt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150" y="892873"/>
            <a:ext cx="4181475" cy="5267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25" y="1783926"/>
            <a:ext cx="4389114" cy="34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948" y="5486400"/>
            <a:ext cx="8534400" cy="1371600"/>
          </a:xfrm>
        </p:spPr>
        <p:txBody>
          <a:bodyPr/>
          <a:lstStyle/>
          <a:p>
            <a:r>
              <a:rPr lang="en-US" altLang="zh-CN" dirty="0" smtClean="0"/>
              <a:t>Domain Specific language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1" y="823510"/>
            <a:ext cx="9028992" cy="155928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1" y="3273552"/>
            <a:ext cx="11963210" cy="22128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8224" y="304800"/>
            <a:ext cx="693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User-Input: Before the Translation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8224" y="2748480"/>
            <a:ext cx="693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DSL-Output: After the Translation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792</TotalTime>
  <Words>579</Words>
  <Application>Microsoft Office PowerPoint</Application>
  <PresentationFormat>宽屏</PresentationFormat>
  <Paragraphs>150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幼圆</vt:lpstr>
      <vt:lpstr>Century Gothic</vt:lpstr>
      <vt:lpstr>Wingdings 3</vt:lpstr>
      <vt:lpstr>切片</vt:lpstr>
      <vt:lpstr>Acrobat Document</vt:lpstr>
      <vt:lpstr>Examples for Elasto-plastic Material Behavior</vt:lpstr>
      <vt:lpstr>Overview</vt:lpstr>
      <vt:lpstr>Overview</vt:lpstr>
      <vt:lpstr>Overview</vt:lpstr>
      <vt:lpstr>PowerPoint 演示文稿</vt:lpstr>
      <vt:lpstr>Elasto-plastic Materials </vt:lpstr>
      <vt:lpstr>Elasto-plastic Materials </vt:lpstr>
      <vt:lpstr>Elasticity</vt:lpstr>
      <vt:lpstr>Domain Specific language</vt:lpstr>
      <vt:lpstr>Execute ESSI by command</vt:lpstr>
      <vt:lpstr>Elasto-plastic Materials </vt:lpstr>
      <vt:lpstr>Yield surface</vt:lpstr>
      <vt:lpstr>PowerPoint 演示文稿</vt:lpstr>
      <vt:lpstr>Hyperbolic Drucker-Prager</vt:lpstr>
      <vt:lpstr>Hyperbolic Drucker-Prager</vt:lpstr>
      <vt:lpstr>Elasto-plastic Materials </vt:lpstr>
      <vt:lpstr>Plastic flow rule</vt:lpstr>
      <vt:lpstr>PowerPoint 演示文稿</vt:lpstr>
      <vt:lpstr>PowerPoint 演示文稿</vt:lpstr>
      <vt:lpstr>PowerPoint 演示文稿</vt:lpstr>
      <vt:lpstr>Drucker-Prager Yield Surface</vt:lpstr>
      <vt:lpstr>Elasto-plastic Materials </vt:lpstr>
      <vt:lpstr>Hardening law</vt:lpstr>
      <vt:lpstr>Isotropic &amp; kinematic Hardening</vt:lpstr>
      <vt:lpstr>Multi-Yield-surface hardening law</vt:lpstr>
      <vt:lpstr>Multi-Yield-surface hardening law</vt:lpstr>
      <vt:lpstr>Multi-yield-surface  algorithms</vt:lpstr>
      <vt:lpstr>Application in finite element  solid brick</vt:lpstr>
      <vt:lpstr>Overview</vt:lpstr>
      <vt:lpstr>Overview</vt:lpstr>
      <vt:lpstr>Brick Element Example</vt:lpstr>
      <vt:lpstr>HDF5 output: </vt:lpstr>
      <vt:lpstr>Gauss output format</vt:lpstr>
      <vt:lpstr>Read hdf5 by python or matlab</vt:lpstr>
      <vt:lpstr>Common Modeling Mistakes</vt:lpstr>
      <vt:lpstr>Infinitesimal strain error estimation</vt:lpstr>
      <vt:lpstr>Materials available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of Elasto-plastic Material Behavior</dc:title>
  <dc:creator>oliver</dc:creator>
  <cp:lastModifiedBy>oliver</cp:lastModifiedBy>
  <cp:revision>251</cp:revision>
  <dcterms:created xsi:type="dcterms:W3CDTF">2017-02-09T04:12:53Z</dcterms:created>
  <dcterms:modified xsi:type="dcterms:W3CDTF">2017-02-09T17:40:49Z</dcterms:modified>
</cp:coreProperties>
</file>