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3" r:id="rId1"/>
  </p:sldMasterIdLst>
  <p:notesMasterIdLst>
    <p:notesMasterId r:id="rId4"/>
  </p:notesMasterIdLst>
  <p:handoutMasterIdLst>
    <p:handoutMasterId r:id="rId5"/>
  </p:handoutMasterIdLst>
  <p:sldIdLst>
    <p:sldId id="2518" r:id="rId2"/>
    <p:sldId id="2567" r:id="rId3"/>
  </p:sldIdLst>
  <p:sldSz cx="12192000" cy="6858000"/>
  <p:notesSz cx="6669088" cy="9926638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 userDrawn="1">
          <p15:clr>
            <a:srgbClr val="A4A3A4"/>
          </p15:clr>
        </p15:guide>
        <p15:guide id="2" pos="333" userDrawn="1">
          <p15:clr>
            <a:srgbClr val="A4A3A4"/>
          </p15:clr>
        </p15:guide>
        <p15:guide id="3" orient="horz" pos="4319" userDrawn="1">
          <p15:clr>
            <a:srgbClr val="A4A3A4"/>
          </p15:clr>
        </p15:guide>
        <p15:guide id="4" pos="4249" userDrawn="1">
          <p15:clr>
            <a:srgbClr val="A4A3A4"/>
          </p15:clr>
        </p15:guide>
        <p15:guide id="5" pos="323" userDrawn="1">
          <p15:clr>
            <a:srgbClr val="A4A3A4"/>
          </p15:clr>
        </p15:guide>
        <p15:guide id="6" pos="39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centure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11"/>
    <a:srgbClr val="FF733C"/>
    <a:srgbClr val="FF7811"/>
    <a:srgbClr val="93E3FF"/>
    <a:srgbClr val="FFE181"/>
    <a:srgbClr val="B3BBAC"/>
    <a:srgbClr val="1C384D"/>
    <a:srgbClr val="FC1707"/>
    <a:srgbClr val="FAFAFA"/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6" autoAdjust="0"/>
    <p:restoredTop sz="99431" autoAdjust="0"/>
  </p:normalViewPr>
  <p:slideViewPr>
    <p:cSldViewPr snapToGrid="0">
      <p:cViewPr varScale="1">
        <p:scale>
          <a:sx n="68" d="100"/>
          <a:sy n="68" d="100"/>
        </p:scale>
        <p:origin x="-360" y="-108"/>
      </p:cViewPr>
      <p:guideLst>
        <p:guide orient="horz" pos="576"/>
        <p:guide orient="horz" pos="4319"/>
        <p:guide pos="333"/>
        <p:guide pos="4249"/>
        <p:guide pos="323"/>
        <p:guide pos="3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88" y="-90"/>
      </p:cViewPr>
      <p:guideLst>
        <p:guide orient="horz" pos="3126"/>
        <p:guide pos="2100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dirty="0">
              <a:ea typeface="STKaiti" panose="02010600040101010101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0F9B83C-5BFF-4748-A860-55475BE9239E}" type="datetimeFigureOut">
              <a:rPr lang="en-US">
                <a:ea typeface="STKaiti" panose="02010600040101010101" pitchFamily="2" charset="-122"/>
              </a:rPr>
              <a:pPr>
                <a:defRPr/>
              </a:pPr>
              <a:t>1/4/2017</a:t>
            </a:fld>
            <a:endParaRPr lang="en-US" dirty="0">
              <a:ea typeface="STKaiti" panose="0201060004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dirty="0">
              <a:ea typeface="STKaiti" panose="0201060004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CA3AA8-DA50-4FF4-A96C-EB4306726F05}" type="slidenum">
              <a:rPr lang="en-US">
                <a:ea typeface="STKaiti" panose="02010600040101010101" pitchFamily="2" charset="-122"/>
              </a:rPr>
              <a:pPr>
                <a:defRPr/>
              </a:pPr>
              <a:t>‹#›</a:t>
            </a:fld>
            <a:endParaRPr lang="en-US" dirty="0"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8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pitchFamily="34" charset="0"/>
                <a:ea typeface="STKaiti" panose="0201060004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STKaiti" panose="0201060004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pitchFamily="34" charset="0"/>
                <a:ea typeface="STKaiti" panose="0201060004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STKaiti" panose="02010600040101010101" pitchFamily="2" charset="-122"/>
              </a:defRPr>
            </a:lvl1pPr>
          </a:lstStyle>
          <a:p>
            <a:pPr>
              <a:defRPr/>
            </a:pPr>
            <a:fld id="{6CA8FC24-A685-4BD6-B2A4-268AFE65FBF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6885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TKaiti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TKaiti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TKaiti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TKaiti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TKa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A8FC24-A685-4BD6-B2A4-268AFE65FBF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981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Q:\Clients\Accenture\Amanda Hayes - 10-1885 - AMC Risk Management VS Review\Working Files\Links\PPT cover im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5733" y="0"/>
            <a:ext cx="7806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19"/>
          <p:cNvCxnSpPr>
            <a:cxnSpLocks noChangeShapeType="1"/>
          </p:cNvCxnSpPr>
          <p:nvPr userDrawn="1"/>
        </p:nvCxnSpPr>
        <p:spPr bwMode="auto">
          <a:xfrm rot="5400000">
            <a:off x="9632160" y="6679407"/>
            <a:ext cx="357187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" name="Straight Connector 20"/>
          <p:cNvCxnSpPr>
            <a:cxnSpLocks noChangeShapeType="1"/>
          </p:cNvCxnSpPr>
          <p:nvPr userDrawn="1"/>
        </p:nvCxn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12700" algn="ctr">
            <a:solidFill>
              <a:srgbClr val="FA5826"/>
            </a:solidFill>
            <a:round/>
            <a:headEnd/>
            <a:tailEnd/>
          </a:ln>
        </p:spPr>
      </p:cxnSp>
      <p:pic>
        <p:nvPicPr>
          <p:cNvPr id="8" name="Picture 2" descr="D:\Documents and Settings\zhijian.huang\My Documents\pinan.jpg"/>
          <p:cNvPicPr>
            <a:picLocks noChangeAspect="1" noChangeArrowheads="1"/>
          </p:cNvPicPr>
          <p:nvPr userDrawn="1"/>
        </p:nvPicPr>
        <p:blipFill>
          <a:blip r:embed="rId3" cstate="print"/>
          <a:srcRect l="11523" t="29968" r="43631" b="46979"/>
          <a:stretch>
            <a:fillRect/>
          </a:stretch>
        </p:blipFill>
        <p:spPr bwMode="auto">
          <a:xfrm>
            <a:off x="145579" y="2420938"/>
            <a:ext cx="5238751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8136" y="4714884"/>
            <a:ext cx="5839889" cy="100489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8799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MC00006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2192000" cy="65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056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2" y="130178"/>
            <a:ext cx="11664951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1372" y="1052736"/>
            <a:ext cx="11137901" cy="511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36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bg1"/>
            </a:gs>
            <a:gs pos="21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 descr="1321321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4233" y="6500818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4" y="130178"/>
            <a:ext cx="926739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/>
        </p:nvSpPr>
        <p:spPr bwMode="auto">
          <a:xfrm>
            <a:off x="10572752" y="6578600"/>
            <a:ext cx="103293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4C283F3B-7881-4CBE-AC46-0F2CEE785205}" type="slidenum">
              <a:rPr lang="zh-CN" altLang="en-US" sz="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0" hangingPunct="0">
                <a:defRPr/>
              </a:pPr>
              <a:t>‹#›</a:t>
            </a:fld>
            <a:r>
              <a:rPr lang="ja-JP" altLang="en-US" sz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1" name="Straight Connector 5"/>
          <p:cNvCxnSpPr>
            <a:cxnSpLocks noChangeShapeType="1"/>
          </p:cNvCxnSpPr>
          <p:nvPr/>
        </p:nvCxn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1032" name="Straight Connector 9"/>
          <p:cNvCxnSpPr>
            <a:cxnSpLocks noChangeShapeType="1"/>
          </p:cNvCxnSpPr>
          <p:nvPr/>
        </p:nvCxnSpPr>
        <p:spPr bwMode="auto">
          <a:xfrm rot="5400000">
            <a:off x="9953625" y="6643688"/>
            <a:ext cx="2857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3" name="AcnStamp_ID_13" hidden="1"/>
          <p:cNvSpPr/>
          <p:nvPr>
            <p:custDataLst>
              <p:tags r:id="rId5"/>
            </p:custDataLst>
          </p:nvPr>
        </p:nvSpPr>
        <p:spPr bwMode="auto">
          <a:xfrm>
            <a:off x="9239251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19050" rIns="0" bIns="19050"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0000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MASTER STAMP</a:t>
            </a:r>
          </a:p>
        </p:txBody>
      </p:sp>
      <p:cxnSp>
        <p:nvCxnSpPr>
          <p:cNvPr id="1035" name="AcnStpConnector_ID_14" hidden="1"/>
          <p:cNvCxnSpPr>
            <a:cxnSpLocks noChangeShapeType="1"/>
            <a:stCxn id="13" idx="2"/>
            <a:endCxn id="13" idx="0"/>
          </p:cNvCxnSpPr>
          <p:nvPr>
            <p:custDataLst>
              <p:tags r:id="rId6"/>
            </p:custDataLst>
          </p:nvPr>
        </p:nvCxnSpPr>
        <p:spPr bwMode="auto">
          <a:xfrm rot="5400000" flipH="1" flipV="1">
            <a:off x="9239515" y="1517388"/>
            <a:ext cx="1588" cy="2116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1036" name="AcnStpConnector_ID_15" hidden="1"/>
          <p:cNvCxnSpPr>
            <a:cxnSpLocks noChangeShapeType="1"/>
            <a:stCxn id="13" idx="4"/>
            <a:endCxn id="13" idx="6"/>
          </p:cNvCxnSpPr>
          <p:nvPr>
            <p:custDataLst>
              <p:tags r:id="rId7"/>
            </p:custDataLst>
          </p:nvPr>
        </p:nvCxnSpPr>
        <p:spPr bwMode="auto">
          <a:xfrm rot="5400000">
            <a:off x="9239515" y="1517388"/>
            <a:ext cx="1588" cy="2116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7538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8" r:id="rId2"/>
    <p:sldLayoutId id="214748402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华文细黑" pitchFamily="2" charset="-122"/>
          <a:ea typeface="华文细黑" pitchFamily="2" charset="-122"/>
          <a:cs typeface="华文细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华文细黑" pitchFamily="2" charset="-122"/>
          <a:ea typeface="华文细黑" pitchFamily="2" charset="-122"/>
          <a:cs typeface="华文细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华文细黑" pitchFamily="2" charset="-122"/>
          <a:ea typeface="华文细黑" pitchFamily="2" charset="-122"/>
          <a:cs typeface="华文细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华文细黑" pitchFamily="2" charset="-122"/>
          <a:ea typeface="华文细黑" pitchFamily="2" charset="-122"/>
          <a:cs typeface="华文细黑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1200" b="1">
          <a:solidFill>
            <a:schemeClr val="tx1"/>
          </a:solidFill>
          <a:latin typeface="华文楷体" pitchFamily="2" charset="-122"/>
          <a:ea typeface="华文楷体" pitchFamily="2" charset="-122"/>
          <a:cs typeface="华文楷体" pitchFamily="2" charset="-122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1200" b="1">
          <a:solidFill>
            <a:schemeClr val="tx1"/>
          </a:solidFill>
          <a:latin typeface="华文楷体" pitchFamily="2" charset="-122"/>
          <a:ea typeface="华文楷体" pitchFamily="2" charset="-122"/>
          <a:cs typeface="华文楷体" pitchFamily="2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1200" b="1">
          <a:solidFill>
            <a:schemeClr val="tx1"/>
          </a:solidFill>
          <a:latin typeface="华文楷体" pitchFamily="2" charset="-122"/>
          <a:ea typeface="华文楷体" pitchFamily="2" charset="-122"/>
          <a:cs typeface="华文楷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1200" b="1">
          <a:solidFill>
            <a:schemeClr val="tx1"/>
          </a:solidFill>
          <a:latin typeface="华文楷体" pitchFamily="2" charset="-122"/>
          <a:ea typeface="华文楷体" pitchFamily="2" charset="-122"/>
          <a:cs typeface="华文楷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»"/>
        <a:defRPr sz="1200" b="1">
          <a:solidFill>
            <a:schemeClr val="tx1"/>
          </a:solidFill>
          <a:latin typeface="华文楷体" pitchFamily="2" charset="-122"/>
          <a:ea typeface="华文楷体" pitchFamily="2" charset="-122"/>
          <a:cs typeface="华文楷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封面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6" y="25600"/>
            <a:ext cx="12276667" cy="6895266"/>
          </a:xfrm>
          <a:prstGeom prst="rect">
            <a:avLst/>
          </a:prstGeom>
        </p:spPr>
      </p:pic>
      <p:pic>
        <p:nvPicPr>
          <p:cNvPr id="12" name="图片 11" descr="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80" y="201108"/>
            <a:ext cx="1443180" cy="62136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gray">
          <a:xfrm>
            <a:off x="3962400" y="2262271"/>
            <a:ext cx="7928579" cy="12109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5000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5000" dirty="0" smtClean="0">
                <a:latin typeface="微软雅黑" pitchFamily="34" charset="-122"/>
                <a:ea typeface="微软雅黑" pitchFamily="34" charset="-122"/>
              </a:rPr>
              <a:t>据研发部</a:t>
            </a:r>
            <a:r>
              <a:rPr lang="en-US" altLang="zh-CN" sz="5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5000" dirty="0" smtClean="0">
                <a:latin typeface="微软雅黑" pitchFamily="34" charset="-122"/>
                <a:ea typeface="微软雅黑" pitchFamily="34" charset="-122"/>
              </a:rPr>
              <a:t>产品路径图</a:t>
            </a:r>
            <a:endParaRPr kumimoji="0" lang="en-US" altLang="zh-CN" sz="5000" b="1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gray">
          <a:xfrm>
            <a:off x="8379649" y="5510709"/>
            <a:ext cx="3501081" cy="9555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2016.12.17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6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310106" y="1075800"/>
            <a:ext cx="9880408" cy="5782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745184" y="1344754"/>
            <a:ext cx="8115079" cy="29369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9394626" y="1344754"/>
            <a:ext cx="10609" cy="2936959"/>
          </a:xfrm>
          <a:prstGeom prst="line">
            <a:avLst/>
          </a:prstGeom>
          <a:solidFill>
            <a:srgbClr val="006441">
              <a:alpha val="39999"/>
            </a:srgbClr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右箭头 3"/>
          <p:cNvSpPr/>
          <p:nvPr/>
        </p:nvSpPr>
        <p:spPr bwMode="gray">
          <a:xfrm>
            <a:off x="9247063" y="2671995"/>
            <a:ext cx="316345" cy="100130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l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3" name="上箭头 52"/>
          <p:cNvSpPr/>
          <p:nvPr/>
        </p:nvSpPr>
        <p:spPr bwMode="gray">
          <a:xfrm>
            <a:off x="7275924" y="2462996"/>
            <a:ext cx="828067" cy="17330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" name="上箭头 53"/>
          <p:cNvSpPr/>
          <p:nvPr/>
        </p:nvSpPr>
        <p:spPr bwMode="gray">
          <a:xfrm>
            <a:off x="4830318" y="2462996"/>
            <a:ext cx="828067" cy="17330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1" name="上箭头 50"/>
          <p:cNvSpPr/>
          <p:nvPr/>
        </p:nvSpPr>
        <p:spPr bwMode="gray">
          <a:xfrm>
            <a:off x="7326720" y="3500744"/>
            <a:ext cx="828067" cy="17330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2" name="上箭头 51"/>
          <p:cNvSpPr/>
          <p:nvPr/>
        </p:nvSpPr>
        <p:spPr bwMode="gray">
          <a:xfrm>
            <a:off x="4881114" y="3500744"/>
            <a:ext cx="828067" cy="17330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6" name="Right Arrow 42"/>
          <p:cNvSpPr/>
          <p:nvPr/>
        </p:nvSpPr>
        <p:spPr bwMode="gray">
          <a:xfrm>
            <a:off x="688680" y="2430257"/>
            <a:ext cx="621427" cy="540000"/>
          </a:xfrm>
          <a:prstGeom prst="rightArrow">
            <a:avLst/>
          </a:prstGeom>
          <a:gradFill flip="none" rotWithShape="1">
            <a:gsLst>
              <a:gs pos="30012">
                <a:srgbClr val="4CC8F4"/>
              </a:gs>
              <a:gs pos="64186">
                <a:srgbClr val="A3E3F9"/>
              </a:gs>
              <a:gs pos="49200">
                <a:srgbClr val="7DD7F7"/>
              </a:gs>
              <a:gs pos="0">
                <a:srgbClr val="00B0F0"/>
              </a:gs>
              <a:gs pos="100000">
                <a:schemeClr val="bg1">
                  <a:alpha val="49000"/>
                </a:schemeClr>
              </a:gs>
            </a:gsLst>
            <a:lin ang="10800000" scaled="1"/>
            <a:tileRect/>
          </a:gradFill>
          <a:ln w="285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ight Arrow 42"/>
          <p:cNvSpPr/>
          <p:nvPr/>
        </p:nvSpPr>
        <p:spPr bwMode="gray">
          <a:xfrm>
            <a:off x="688680" y="4466309"/>
            <a:ext cx="621427" cy="540000"/>
          </a:xfrm>
          <a:prstGeom prst="rightArrow">
            <a:avLst/>
          </a:prstGeom>
          <a:gradFill flip="none" rotWithShape="1">
            <a:gsLst>
              <a:gs pos="30012">
                <a:srgbClr val="4CC8F4"/>
              </a:gs>
              <a:gs pos="64186">
                <a:srgbClr val="A3E3F9"/>
              </a:gs>
              <a:gs pos="49200">
                <a:srgbClr val="7DD7F7"/>
              </a:gs>
              <a:gs pos="0">
                <a:srgbClr val="00B0F0"/>
              </a:gs>
              <a:gs pos="100000">
                <a:schemeClr val="bg1">
                  <a:alpha val="49000"/>
                </a:schemeClr>
              </a:gs>
            </a:gsLst>
            <a:lin ang="10800000" scaled="1"/>
            <a:tileRect/>
          </a:gradFill>
          <a:ln w="285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0" y="-4631"/>
            <a:ext cx="12191999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细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细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细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细黑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kern="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zh-CN" altLang="en-US" sz="2800" kern="0" dirty="0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800" kern="0" dirty="0" smtClean="0">
                <a:solidFill>
                  <a:schemeClr val="accent1">
                    <a:lumMod val="50000"/>
                  </a:schemeClr>
                </a:solidFill>
              </a:rPr>
              <a:t>整合平台</a:t>
            </a:r>
            <a:r>
              <a:rPr lang="en-US" altLang="zh-CN" sz="2800" kern="0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2800" kern="0" dirty="0">
                <a:solidFill>
                  <a:schemeClr val="accent1">
                    <a:lumMod val="50000"/>
                  </a:schemeClr>
                </a:solidFill>
              </a:rPr>
              <a:t>应用架构</a:t>
            </a:r>
            <a:endParaRPr lang="en-US" sz="28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528" y="67569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主要负责数据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型、数据填充和数据智能。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流程图: 联系 101"/>
          <p:cNvSpPr/>
          <p:nvPr/>
        </p:nvSpPr>
        <p:spPr bwMode="gray">
          <a:xfrm>
            <a:off x="19480" y="101897"/>
            <a:ext cx="420356" cy="420356"/>
          </a:xfrm>
          <a:prstGeom prst="flowChartConnector">
            <a:avLst/>
          </a:prstGeom>
          <a:solidFill>
            <a:srgbClr val="FF73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细黑" pitchFamily="2" charset="-122"/>
                <a:ea typeface="华文细黑" pitchFamily="2" charset="-122"/>
              </a:rPr>
              <a:t>2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 flipH="1">
            <a:off x="240256" y="1552783"/>
            <a:ext cx="364680" cy="48433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资源接入平台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47"/>
          <p:cNvSpPr/>
          <p:nvPr/>
        </p:nvSpPr>
        <p:spPr bwMode="gray">
          <a:xfrm>
            <a:off x="11582400" y="1720180"/>
            <a:ext cx="395204" cy="42939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1867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sz="1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4046" y="1969995"/>
            <a:ext cx="1141979" cy="3438797"/>
            <a:chOff x="1553614" y="1868413"/>
            <a:chExt cx="1141979" cy="3438797"/>
          </a:xfrm>
        </p:grpSpPr>
        <p:sp>
          <p:nvSpPr>
            <p:cNvPr id="82" name="矩形 81"/>
            <p:cNvSpPr/>
            <p:nvPr/>
          </p:nvSpPr>
          <p:spPr bwMode="auto">
            <a:xfrm>
              <a:off x="1553614" y="1868413"/>
              <a:ext cx="1141979" cy="3438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数据抽取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21"/>
            <p:cNvSpPr/>
            <p:nvPr/>
          </p:nvSpPr>
          <p:spPr bwMode="gray">
            <a:xfrm>
              <a:off x="1674603" y="2328420"/>
              <a:ext cx="900000" cy="359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3867" rIns="0" bIns="3386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altLang="zh-CN" sz="1333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OPENAPI</a:t>
              </a:r>
              <a:endParaRPr lang="en-US" sz="13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Rectangle 21"/>
            <p:cNvSpPr/>
            <p:nvPr/>
          </p:nvSpPr>
          <p:spPr bwMode="gray">
            <a:xfrm>
              <a:off x="1674603" y="4577979"/>
              <a:ext cx="900000" cy="359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3867" rIns="0" bIns="3386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333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ETL</a:t>
              </a:r>
              <a:endParaRPr lang="en-US" sz="13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Rectangle 21"/>
            <p:cNvSpPr/>
            <p:nvPr/>
          </p:nvSpPr>
          <p:spPr bwMode="gray">
            <a:xfrm>
              <a:off x="1674603" y="3483654"/>
              <a:ext cx="900000" cy="359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3867" rIns="0" bIns="3386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333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GG</a:t>
              </a:r>
              <a:endParaRPr lang="en-US" sz="13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8" name="矩形 117"/>
          <p:cNvSpPr/>
          <p:nvPr/>
        </p:nvSpPr>
        <p:spPr bwMode="auto">
          <a:xfrm>
            <a:off x="2731756" y="4451369"/>
            <a:ext cx="8242131" cy="2166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Right Arrow 42"/>
          <p:cNvSpPr/>
          <p:nvPr/>
        </p:nvSpPr>
        <p:spPr bwMode="gray">
          <a:xfrm>
            <a:off x="10755086" y="3569691"/>
            <a:ext cx="804742" cy="594976"/>
          </a:xfrm>
          <a:prstGeom prst="rightArrow">
            <a:avLst/>
          </a:prstGeom>
          <a:gradFill flip="none" rotWithShape="1">
            <a:gsLst>
              <a:gs pos="30012">
                <a:srgbClr val="4CC8F4"/>
              </a:gs>
              <a:gs pos="64186">
                <a:srgbClr val="A3E3F9"/>
              </a:gs>
              <a:gs pos="49200">
                <a:srgbClr val="7DD7F7"/>
              </a:gs>
              <a:gs pos="0">
                <a:srgbClr val="00B0F0"/>
              </a:gs>
              <a:gs pos="100000">
                <a:schemeClr val="bg1">
                  <a:alpha val="49000"/>
                </a:schemeClr>
              </a:gs>
            </a:gsLst>
            <a:lin ang="10800000" scaled="1"/>
            <a:tileRect/>
          </a:gradFill>
          <a:ln w="285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整合数据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2190" y="2207401"/>
            <a:ext cx="538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9277" y="3162167"/>
            <a:ext cx="67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44752" y="3946805"/>
            <a:ext cx="56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gray">
          <a:xfrm>
            <a:off x="3478238" y="1650127"/>
            <a:ext cx="5839933" cy="822225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610" y="1728390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入院记录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95610" y="2098341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病程记录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45997" y="1721295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出院小结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5997" y="2101879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医嘱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0898" y="1724833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体征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0898" y="2105417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检查检验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48378" y="1732252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图形影像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1916" y="2102203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病案首页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91268" y="1746613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疾病特征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98528" y="2131237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gray">
          <a:xfrm>
            <a:off x="3500012" y="2644339"/>
            <a:ext cx="5839933" cy="822225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17384" y="2722602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就诊登记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17384" y="3092553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处</a:t>
            </a:r>
            <a:r>
              <a:rPr lang="zh-CN" altLang="en-US" dirty="0" smtClean="0"/>
              <a:t>方明细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67771" y="2715507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费用结算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67771" y="3096091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项</a:t>
            </a:r>
            <a:r>
              <a:rPr lang="zh-CN" altLang="en-US" dirty="0" smtClean="0"/>
              <a:t>目价格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2672" y="2719045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医保报销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32672" y="3099629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商保理赔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70152" y="2726464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医保政策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73690" y="3096415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治</a:t>
            </a:r>
            <a:r>
              <a:rPr lang="zh-CN" altLang="en-US" dirty="0" smtClean="0"/>
              <a:t>疗成本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0302" y="3110935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27556" y="2726311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人力成本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 bwMode="gray">
          <a:xfrm>
            <a:off x="3492758" y="3638551"/>
            <a:ext cx="5839933" cy="482573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10130" y="3731328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药品信息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60517" y="3724233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诊疗项目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5418" y="3727771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健康档案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62898" y="3735190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疾病目录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20302" y="3735037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人员基本信息</a:t>
            </a:r>
            <a:endParaRPr lang="zh-CN" altLang="en-US" dirty="0"/>
          </a:p>
        </p:txBody>
      </p:sp>
      <p:pic>
        <p:nvPicPr>
          <p:cNvPr id="1026" name="Picture 2" descr="D:\Users\shenyijun184\Downloads\临床给他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66" y="1753000"/>
            <a:ext cx="437615" cy="4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shenyijun184\Downloads\费用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9" y="2730970"/>
            <a:ext cx="432389" cy="4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shenyijun184\Downloads\矢量库\基础数据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18" y="3532102"/>
            <a:ext cx="471514" cy="4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圆角矩形 58"/>
          <p:cNvSpPr/>
          <p:nvPr/>
        </p:nvSpPr>
        <p:spPr bwMode="gray">
          <a:xfrm>
            <a:off x="9538732" y="2207015"/>
            <a:ext cx="1173719" cy="1979888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03088" y="2322784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临床路径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06626" y="2678221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疾病预警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606950" y="3411022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合理用药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606950" y="3766459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质量控制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06950" y="3048019"/>
            <a:ext cx="1026760" cy="297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 defTabSz="1219170">
              <a:defRPr sz="13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疾病预测</a:t>
            </a:r>
          </a:p>
        </p:txBody>
      </p:sp>
      <p:pic>
        <p:nvPicPr>
          <p:cNvPr id="3" name="Picture 2" descr="D:\Users\shenyijun184\Downloads\矢量库\极速响应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088" y="1746613"/>
            <a:ext cx="337657" cy="3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739085" y="1953409"/>
            <a:ext cx="97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应事件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205825" y="53187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 险</a:t>
            </a:r>
            <a:r>
              <a:rPr lang="zh-CN" altLang="en-US" sz="13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55491" y="5052201"/>
            <a:ext cx="102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支撑业务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675725" y="53187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理赔</a:t>
            </a:r>
            <a:r>
              <a:rPr lang="zh-CN" altLang="en-US" sz="13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清</a:t>
            </a:r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158325" y="53187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zh-CN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DRGS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3" descr="D:\Users\shenyijun184\Downloads\矢量库\模型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13" y="4641461"/>
            <a:ext cx="606110" cy="44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圆角矩形 95"/>
          <p:cNvSpPr/>
          <p:nvPr/>
        </p:nvSpPr>
        <p:spPr>
          <a:xfrm>
            <a:off x="4640925" y="53187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规则模型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5148925" y="53187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精算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gray">
          <a:xfrm>
            <a:off x="2801169" y="4628761"/>
            <a:ext cx="3251247" cy="1989328"/>
          </a:xfrm>
          <a:prstGeom prst="ellipse">
            <a:avLst/>
          </a:prstGeom>
          <a:noFill/>
          <a:ln w="9525" cap="flat" cmpd="sng" algn="ctr">
            <a:solidFill>
              <a:srgbClr val="33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71891" y="5064901"/>
            <a:ext cx="102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技术手段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D:\Users\shenyijun184\Downloads\矢量库\计算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03" y="4621084"/>
            <a:ext cx="549342" cy="4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圆角矩形 99"/>
          <p:cNvSpPr/>
          <p:nvPr/>
        </p:nvSpPr>
        <p:spPr>
          <a:xfrm>
            <a:off x="6355425" y="51282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统计来样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6799925" y="51282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关联分析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7244425" y="51282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匹配聚类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7739725" y="53441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异常监测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8171525" y="53441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群体识别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8603325" y="53441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可视展现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035125" y="53441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模型识别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9517725" y="51536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实时计算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9962225" y="51536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离线分析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394025" y="5153609"/>
            <a:ext cx="359501" cy="9521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3867" rIns="0" bIns="3386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1333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图形处理</a:t>
            </a:r>
            <a:endParaRPr lang="zh-CN" altLang="en-US" sz="13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7676058" y="4768461"/>
            <a:ext cx="3538" cy="1716578"/>
          </a:xfrm>
          <a:prstGeom prst="line">
            <a:avLst/>
          </a:prstGeom>
          <a:solidFill>
            <a:srgbClr val="006441">
              <a:alpha val="39999"/>
            </a:srgbClr>
          </a:solidFill>
          <a:ln w="9525" cap="flat" cmpd="sng" algn="ctr">
            <a:solidFill>
              <a:srgbClr val="FF881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>
            <a:off x="9466758" y="4781161"/>
            <a:ext cx="3538" cy="1716578"/>
          </a:xfrm>
          <a:prstGeom prst="line">
            <a:avLst/>
          </a:prstGeom>
          <a:solidFill>
            <a:srgbClr val="006441">
              <a:alpha val="39999"/>
            </a:srgbClr>
          </a:solidFill>
          <a:ln w="9525" cap="flat" cmpd="sng" algn="ctr">
            <a:solidFill>
              <a:srgbClr val="FF881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椭圆 114"/>
          <p:cNvSpPr/>
          <p:nvPr/>
        </p:nvSpPr>
        <p:spPr bwMode="gray">
          <a:xfrm>
            <a:off x="6141269" y="4590661"/>
            <a:ext cx="4718994" cy="1989328"/>
          </a:xfrm>
          <a:prstGeom prst="ellipse">
            <a:avLst/>
          </a:prstGeom>
          <a:noFill/>
          <a:ln w="9525" cap="flat" cmpd="sng" algn="ctr">
            <a:solidFill>
              <a:srgbClr val="FF733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25400" rIns="0" bIns="254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05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  <p:tag name="PAGENUMBER" val="1"/>
  <p:tag name="TEXTBOX" val="to be upda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12/28/2010 9:40:24 P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2/28/2010 9:40:24 P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2/28/2010 9:40:24 PM"/>
</p:tagLst>
</file>

<file path=ppt/theme/theme1.xml><?xml version="1.0" encoding="utf-8"?>
<a:theme xmlns:a="http://schemas.openxmlformats.org/drawingml/2006/main" name="3_平安">
  <a:themeElements>
    <a:clrScheme name="平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平安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cap="flat" cmpd="sng" algn="ctr">
          <a:solidFill>
            <a:srgbClr val="33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25400" rIns="0" bIns="254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441">
            <a:alpha val="39999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>
            <a:latin typeface="华文细黑" pitchFamily="2" charset="-122"/>
            <a:ea typeface="华文细黑" pitchFamily="2" charset="-122"/>
          </a:defRPr>
        </a:defPPr>
      </a:lstStyle>
    </a:txDef>
  </a:objectDefaults>
  <a:extraClrSchemeLst>
    <a:extraClrScheme>
      <a:clrScheme name="平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平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平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163206</TotalTime>
  <Words>261</Words>
  <Application>Microsoft Office PowerPoint</Application>
  <PresentationFormat>自定义</PresentationFormat>
  <Paragraphs>67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3_平安</vt:lpstr>
      <vt:lpstr>PowerPoint 演示文稿</vt:lpstr>
      <vt:lpstr>PowerPoint 演示文稿</vt:lpstr>
    </vt:vector>
  </TitlesOfParts>
  <Company>paic-group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Accenture</dc:creator>
  <cp:lastModifiedBy>localadmin</cp:lastModifiedBy>
  <cp:revision>13416</cp:revision>
  <dcterms:created xsi:type="dcterms:W3CDTF">2009-02-17T03:36:45Z</dcterms:created>
  <dcterms:modified xsi:type="dcterms:W3CDTF">2017-01-04T09:05:11Z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