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74" r:id="rId5"/>
    <p:sldId id="286" r:id="rId6"/>
    <p:sldId id="283" r:id="rId7"/>
    <p:sldId id="284" r:id="rId8"/>
    <p:sldId id="290" r:id="rId9"/>
    <p:sldId id="278" r:id="rId10"/>
    <p:sldId id="291" r:id="rId11"/>
    <p:sldId id="289" r:id="rId12"/>
    <p:sldId id="292" r:id="rId13"/>
    <p:sldId id="294" r:id="rId14"/>
    <p:sldId id="267" r:id="rId15"/>
    <p:sldId id="293" r:id="rId16"/>
    <p:sldId id="266" r:id="rId17"/>
    <p:sldId id="263" r:id="rId18"/>
    <p:sldId id="295" r:id="rId19"/>
    <p:sldId id="269" r:id="rId20"/>
    <p:sldId id="28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8073"/>
    <a:srgbClr val="FDA39E"/>
    <a:srgbClr val="000000"/>
    <a:srgbClr val="FF8B7D"/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43"/>
    <p:restoredTop sz="57397" autoAdjust="0"/>
  </p:normalViewPr>
  <p:slideViewPr>
    <p:cSldViewPr snapToGrid="0">
      <p:cViewPr varScale="1">
        <p:scale>
          <a:sx n="65" d="100"/>
          <a:sy n="65" d="100"/>
        </p:scale>
        <p:origin x="3472" y="200"/>
      </p:cViewPr>
      <p:guideLst/>
    </p:cSldViewPr>
  </p:slideViewPr>
  <p:notesTextViewPr>
    <p:cViewPr>
      <p:scale>
        <a:sx n="110" d="100"/>
        <a:sy n="11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2A998-AC14-EF4E-9F0B-EB1119B4D2C4}" type="datetimeFigureOut">
              <a:rPr kumimoji="1" lang="zh-TW" altLang="en-US" smtClean="0"/>
              <a:t>2025/6/6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3BE917-63CB-F64C-9469-CEC528BBC1F9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067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79087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為了解決上述人工蒐集資訊耗時的問題，我們決定利用 </a:t>
            </a:r>
            <a:r>
              <a:rPr lang="en" altLang="zh-TW" b="1" dirty="0"/>
              <a:t>Google </a:t>
            </a:r>
            <a:r>
              <a:rPr lang="zh-TW" altLang="en-US" b="1" dirty="0"/>
              <a:t>搜尋引擎</a:t>
            </a:r>
            <a:r>
              <a:rPr lang="zh-TW" altLang="en-US" dirty="0"/>
              <a:t>，查找與神社相關的熱門文章，並將搜尋結果中的內容交由 </a:t>
            </a:r>
            <a:r>
              <a:rPr lang="en" altLang="zh-TW" b="1" dirty="0"/>
              <a:t>GPT-4o mini</a:t>
            </a:r>
            <a:r>
              <a:rPr lang="en" altLang="zh-TW" dirty="0"/>
              <a:t> </a:t>
            </a:r>
            <a:r>
              <a:rPr lang="zh-TW" altLang="en-US" dirty="0"/>
              <a:t>進行格式轉換，使其符合我們預設的資訊架構。</a:t>
            </a:r>
            <a:endParaRPr lang="en-US" altLang="zh-TW" dirty="0"/>
          </a:p>
          <a:p>
            <a:endParaRPr kumimoji="1" lang="en-US" altLang="zh-TW" dirty="0"/>
          </a:p>
          <a:p>
            <a:r>
              <a:rPr lang="en" altLang="zh-TW" dirty="0"/>
              <a:t>To address the time-consuming of data collection, we decided to use </a:t>
            </a:r>
            <a:r>
              <a:rPr lang="en" altLang="zh-TW" b="1" dirty="0"/>
              <a:t>Google Search</a:t>
            </a:r>
            <a:r>
              <a:rPr lang="en" altLang="zh-TW" dirty="0"/>
              <a:t> to find popular articles related to shrines.</a:t>
            </a:r>
            <a:br>
              <a:rPr lang="en" altLang="zh-TW" dirty="0"/>
            </a:br>
            <a:r>
              <a:rPr lang="en" altLang="zh-TW" dirty="0"/>
              <a:t>We then used </a:t>
            </a:r>
            <a:r>
              <a:rPr lang="en" altLang="zh-TW" b="1" dirty="0"/>
              <a:t>GPT-4o mini</a:t>
            </a:r>
            <a:r>
              <a:rPr lang="en" altLang="zh-TW" dirty="0"/>
              <a:t> to reformat the content into our predefined structure.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6341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在完成上述資料蒐集與格式化處理後，我們也進一步思考：該如何將這些資訊有效地呈現給使用者。</a:t>
            </a:r>
            <a:br>
              <a:rPr lang="zh-TW" altLang="en-US" dirty="0"/>
            </a:br>
            <a:r>
              <a:rPr lang="en" altLang="zh-TW" dirty="0"/>
              <a:t>Building on the collected and reformatted data, we’ve also started thinking about how to deliver this information to users.</a:t>
            </a:r>
            <a:br>
              <a:rPr lang="en" altLang="zh-TW" dirty="0"/>
            </a:br>
            <a:endParaRPr lang="en" altLang="zh-TW" dirty="0"/>
          </a:p>
          <a:p>
            <a:r>
              <a:rPr lang="zh-TW" altLang="en-US" dirty="0"/>
              <a:t>目前的方向是透過視覺化的網頁介面，讓使用者能夠</a:t>
            </a:r>
            <a:r>
              <a:rPr lang="zh-TW" altLang="en-US" b="1" dirty="0"/>
              <a:t>快速查詢、瀏覽神社資訊</a:t>
            </a:r>
            <a:r>
              <a:rPr lang="zh-TW" altLang="en-US" dirty="0"/>
              <a:t>，並根據</a:t>
            </a:r>
            <a:r>
              <a:rPr lang="zh-TW" altLang="en-US" b="1" dirty="0"/>
              <a:t>地理位置或主題類別進行篩選與探索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en" altLang="zh-TW" dirty="0"/>
              <a:t>Our current approach is to design a </a:t>
            </a:r>
            <a:r>
              <a:rPr lang="en" altLang="zh-TW" b="1" dirty="0"/>
              <a:t>visual,and user-friendly web interface</a:t>
            </a:r>
            <a:r>
              <a:rPr lang="en" altLang="zh-TW" dirty="0"/>
              <a:t>, where users can </a:t>
            </a:r>
            <a:r>
              <a:rPr lang="en" altLang="zh-TW" b="1" dirty="0"/>
              <a:t>easily browse shrine information</a:t>
            </a:r>
            <a:r>
              <a:rPr lang="en" altLang="zh-TW" dirty="0"/>
              <a:t>, and </a:t>
            </a:r>
            <a:r>
              <a:rPr lang="en" altLang="zh-TW" b="1" dirty="0"/>
              <a:t>filter results based on location or prayer theme</a:t>
            </a:r>
            <a:r>
              <a:rPr lang="en" altLang="zh-TW" dirty="0"/>
              <a:t>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3072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首先，我們將針對上次的 </a:t>
            </a:r>
            <a:r>
              <a:rPr lang="en" altLang="zh-TW" dirty="0"/>
              <a:t>AI </a:t>
            </a:r>
            <a:r>
              <a:rPr lang="zh-TW" altLang="en-US" dirty="0"/>
              <a:t>小幫手成果進行展示與說明。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dirty="0"/>
              <a:t>To start, we’ll present the results from our previous AI assistant prototype.</a:t>
            </a:r>
          </a:p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6504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當使用者詢問「氣比神宮」的相關資訊時，系統會根據我們事先整理好的資料格式，自動進行語句潤飾，並以清晰易讀的方式輸出給使用者參考。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dirty="0"/>
              <a:t>When a user asks for information about </a:t>
            </a:r>
            <a:r>
              <a:rPr lang="en" altLang="zh-TW" i="1" dirty="0"/>
              <a:t>Kehi Jingu</a:t>
            </a:r>
            <a:r>
              <a:rPr lang="en" altLang="zh-TW" dirty="0"/>
              <a:t>, the system will retrieve the pre-formatted data we’ve prepared, refine the wording, and present it in a clear and user-friendly way.</a:t>
            </a:r>
          </a:p>
          <a:p>
            <a:pPr>
              <a:buNone/>
            </a:pP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13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21746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接下來，我們將展示具備互動功能的地圖介面，讓使用者能夠透過地理位置視覺化地探索各個神社資訊。</a:t>
            </a:r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dirty="0"/>
              <a:t>Next, we’ll showcase the interactive map interface, which allows users to explore shrine information visually based on geographic location.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14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5443492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44AFE-C331-5B08-F9B7-3E0F88829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BAFFC94-727C-3C6C-E638-38B15C90EC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19D219B-F6C9-54D7-00BC-CD655C2AA6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在互動式介面中，使用者可以更直覺地透過地圖查詢各個神社的基本資訊，點選地圖上的標記即可快速瀏覽每間神社的簡要介紹。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dirty="0"/>
              <a:t>With the interactive interface, users can intuitively explore basic information about each shrine by simply clicking on map markers to view a brief overview.</a:t>
            </a:r>
          </a:p>
          <a:p>
            <a:pPr>
              <a:buNone/>
            </a:pP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2E9809-6E52-DAAC-0C35-85884BE08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39899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延續上次在驗證指標方面的討論，本週我們針對「如何評估系統回覆的品質」有了新的想法。</a:t>
            </a:r>
            <a:endParaRPr lang="en-US" altLang="zh-TW" dirty="0"/>
          </a:p>
          <a:p>
            <a:r>
              <a:rPr lang="en" altLang="zh-TW" dirty="0"/>
              <a:t>Following up on the evaluation metrics we discussed last time, we’ve developed some new ideas this week.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我們將根據事先設定的問題情境，透過系統的回答內容，讓教授或我們自身進行主觀評分，以判斷輸出結果的好壞。</a:t>
            </a:r>
            <a:br>
              <a:rPr lang="zh-TW" altLang="en-US" dirty="0"/>
            </a:br>
            <a:r>
              <a:rPr lang="en" altLang="zh-TW" dirty="0"/>
              <a:t>We plan to use a set of predefined questions and evaluate the system’s responses based on their quality—either by ourselves or with feedback from our professor.</a:t>
            </a:r>
          </a:p>
          <a:p>
            <a:endParaRPr lang="en-US" altLang="zh-TW" dirty="0"/>
          </a:p>
          <a:p>
            <a:r>
              <a:rPr lang="zh-TW" altLang="en-US" dirty="0"/>
              <a:t>未來我們也會整理所有問題與回覆結果，提供 </a:t>
            </a:r>
            <a:r>
              <a:rPr lang="en" altLang="zh-TW" dirty="0"/>
              <a:t>CSV </a:t>
            </a:r>
            <a:r>
              <a:rPr lang="zh-TW" altLang="en-US" dirty="0"/>
              <a:t>或 </a:t>
            </a:r>
            <a:r>
              <a:rPr lang="en" altLang="zh-TW" dirty="0"/>
              <a:t>Excel </a:t>
            </a:r>
            <a:r>
              <a:rPr lang="zh-TW" altLang="en-US" dirty="0"/>
              <a:t>檔案格式，方便教授進行檢視與回饋。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dirty="0"/>
              <a:t>Later on, we’ll compile all questions and outputs into a Excel file for easy review and assessment.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16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143707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本週我們已完成訓練資料的格式設計。</a:t>
            </a:r>
            <a:br>
              <a:rPr lang="zh-TW" altLang="en-US" dirty="0"/>
            </a:br>
            <a:r>
              <a:rPr lang="zh-TW" altLang="en-US" dirty="0"/>
              <a:t>下週將持續擴充資料集，並透過 </a:t>
            </a:r>
            <a:r>
              <a:rPr lang="en" altLang="zh-TW" dirty="0"/>
              <a:t>Google </a:t>
            </a:r>
            <a:r>
              <a:rPr lang="zh-TW" altLang="en-US" dirty="0"/>
              <a:t>搜尋引擎與 </a:t>
            </a:r>
            <a:r>
              <a:rPr lang="en" altLang="zh-TW" dirty="0"/>
              <a:t>ChatGPT </a:t>
            </a:r>
            <a:r>
              <a:rPr lang="zh-TW" altLang="en-US" dirty="0"/>
              <a:t>協助進行內容蒐集與格式整理。</a:t>
            </a:r>
          </a:p>
          <a:p>
            <a:endParaRPr kumimoji="1" lang="en-US" altLang="zh-TW" dirty="0"/>
          </a:p>
          <a:p>
            <a:r>
              <a:rPr lang="en" altLang="zh-TW" dirty="0"/>
              <a:t>This week, we finalized the format for our training data.</a:t>
            </a:r>
            <a:br>
              <a:rPr lang="en" altLang="zh-TW" dirty="0"/>
            </a:br>
            <a:r>
              <a:rPr lang="en" altLang="zh-TW" dirty="0"/>
              <a:t>Next week, we’ll continue expanding our dataset with the help of Google Search and ChatGPT to gather and structure the content.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718507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en" altLang="zh-TW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91355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另外，老師您好，我們預計將於 </a:t>
            </a:r>
            <a:r>
              <a:rPr lang="en-US" altLang="zh-TW" b="1" dirty="0"/>
              <a:t>7 </a:t>
            </a:r>
            <a:r>
              <a:rPr lang="zh-TW" altLang="en-US" b="1" dirty="0"/>
              <a:t>月 </a:t>
            </a:r>
            <a:r>
              <a:rPr lang="en-US" altLang="zh-TW" b="1" dirty="0"/>
              <a:t>14 </a:t>
            </a:r>
            <a:r>
              <a:rPr lang="zh-TW" altLang="en-US" b="1" dirty="0"/>
              <a:t>日</a:t>
            </a:r>
            <a:r>
              <a:rPr lang="zh-TW" altLang="en-US" dirty="0"/>
              <a:t>抵達日本。</a:t>
            </a:r>
            <a:br>
              <a:rPr lang="zh-TW" altLang="en-US" dirty="0"/>
            </a:br>
            <a:r>
              <a:rPr lang="zh-TW" altLang="en-US" dirty="0"/>
              <a:t>未來若有任何與會議或專題相關的問題，我們會再透過電子郵件與您聯繫，並向您報告進度。</a:t>
            </a:r>
            <a:endParaRPr lang="en-US" altLang="zh-TW" dirty="0"/>
          </a:p>
          <a:p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dirty="0"/>
              <a:t>Also, Professor, we’re planning to arrive in Japan on </a:t>
            </a:r>
            <a:r>
              <a:rPr lang="en" altLang="zh-TW" b="1" dirty="0"/>
              <a:t>July 14</a:t>
            </a:r>
            <a:r>
              <a:rPr lang="en" altLang="zh-TW" dirty="0"/>
              <a:t>.</a:t>
            </a:r>
            <a:br>
              <a:rPr lang="en" altLang="zh-TW" dirty="0"/>
            </a:br>
            <a:r>
              <a:rPr lang="en" altLang="zh-TW"/>
              <a:t>If there are any updates or questions regarding the project or upcoming meetings, we’ll be sure to reach out to you via email.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19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2025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本週進度如下：</a:t>
            </a:r>
          </a:p>
          <a:p>
            <a:pPr marL="171450" indent="-171450">
              <a:buFontTx/>
              <a:buChar char="-"/>
            </a:pPr>
            <a:r>
              <a:rPr lang="zh-TW" altLang="en-US" dirty="0"/>
              <a:t>初步完成神社／寺廟介紹資訊的建立</a:t>
            </a:r>
            <a:endParaRPr lang="en-US" altLang="zh-TW" dirty="0"/>
          </a:p>
          <a:p>
            <a:pPr marL="171450" indent="-171450">
              <a:buFontTx/>
              <a:buChar char="-"/>
            </a:pPr>
            <a:r>
              <a:rPr lang="zh-TW" altLang="en-US" dirty="0"/>
              <a:t>規劃了預期的展示效果</a:t>
            </a:r>
            <a:endParaRPr lang="en-US" altLang="zh-TW" dirty="0"/>
          </a:p>
          <a:p>
            <a:pPr marL="171450" indent="-171450">
              <a:buFontTx/>
              <a:buChar char="-"/>
            </a:pPr>
            <a:endParaRPr lang="en-US" altLang="zh-TW" dirty="0"/>
          </a:p>
          <a:p>
            <a:r>
              <a:rPr lang="en" altLang="zh-TW" dirty="0"/>
              <a:t>Here’s what we got done this week:</a:t>
            </a:r>
          </a:p>
          <a:p>
            <a:pPr marL="171450" indent="-171450">
              <a:buFontTx/>
              <a:buChar char="-"/>
            </a:pPr>
            <a:r>
              <a:rPr lang="en" altLang="zh-TW" dirty="0"/>
              <a:t>We built the first version of the shrine introduction content.</a:t>
            </a:r>
          </a:p>
          <a:p>
            <a:pPr marL="171450" indent="-171450">
              <a:buFontTx/>
              <a:buChar char="-"/>
            </a:pPr>
            <a:r>
              <a:rPr lang="en" altLang="zh-TW" dirty="0"/>
              <a:t>We planned out how we want the final presentation to look.</a:t>
            </a:r>
          </a:p>
          <a:p>
            <a:pPr marL="171450" indent="-171450">
              <a:buFontTx/>
              <a:buChar char="-"/>
            </a:pPr>
            <a:endParaRPr lang="zh-TW" altLang="en-US" dirty="0"/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61968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附圖為我們根據上次會議討論內容整理出的實驗流程圖。</a:t>
            </a:r>
          </a:p>
          <a:p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dirty="0"/>
              <a:t>Here’s the experimental flowchart we put together based on our last meeting discussion.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12108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4C53E-C08B-43ED-EFFB-086B43C5E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8D1DD1F-7282-B561-5B53-65706D99E1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76607A7-3E0B-97D9-08DF-D948BA8B7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本次的進度主要聚焦於資料收集（</a:t>
            </a:r>
            <a:r>
              <a:rPr lang="en" altLang="zh-TW" dirty="0"/>
              <a:t>Data Collection</a:t>
            </a:r>
            <a:r>
              <a:rPr lang="zh-TW" altLang="en" dirty="0"/>
              <a:t>）</a:t>
            </a:r>
            <a:r>
              <a:rPr lang="zh-TW" altLang="en-US" dirty="0"/>
              <a:t>與資料清理（</a:t>
            </a:r>
            <a:r>
              <a:rPr lang="en" altLang="zh-TW" dirty="0"/>
              <a:t>Data Cleaning</a:t>
            </a:r>
            <a:r>
              <a:rPr lang="zh-TW" altLang="en" dirty="0"/>
              <a:t>），</a:t>
            </a:r>
            <a:r>
              <a:rPr lang="zh-TW" altLang="en-US" dirty="0"/>
              <a:t>接下來的說明會進一步介紹我們的處理細節。</a:t>
            </a:r>
          </a:p>
          <a:p>
            <a:endParaRPr kumimoji="1"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dirty="0"/>
              <a:t>This time, we focused on data collection and data cleaning. We’ll go over the details of how we handled these in the following section.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C1F991-9D7D-8A92-EA74-FFA1D5754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057199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在資料處理方面，我們目前已蒐集超過 </a:t>
            </a:r>
            <a:r>
              <a:rPr lang="en-US" altLang="zh-TW" dirty="0"/>
              <a:t>10 </a:t>
            </a:r>
            <a:r>
              <a:rPr lang="zh-TW" altLang="en-US" dirty="0"/>
              <a:t>筆關於福井縣神社的相關資訊。</a:t>
            </a:r>
            <a:br>
              <a:rPr lang="zh-TW" altLang="en-US" dirty="0"/>
            </a:br>
            <a:r>
              <a:rPr lang="zh-TW" altLang="en-US" dirty="0"/>
              <a:t>這些資料已依照以下格式進行整理</a:t>
            </a:r>
            <a:r>
              <a:rPr lang="en-US" altLang="zh-TW" dirty="0"/>
              <a:t>……</a:t>
            </a:r>
          </a:p>
          <a:p>
            <a:endParaRPr kumimoji="1" lang="en-US" altLang="zh-TW" dirty="0"/>
          </a:p>
          <a:p>
            <a:r>
              <a:rPr lang="en" altLang="zh-TW" dirty="0"/>
              <a:t>As for data processing, we’ve now gathered over 10 pieces of information on shrines in Fukui Prefecture.</a:t>
            </a:r>
            <a:br>
              <a:rPr lang="en" altLang="zh-TW" dirty="0"/>
            </a:br>
            <a:r>
              <a:rPr lang="en" altLang="zh-TW" dirty="0"/>
              <a:t>The data has been organized in the following format...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43906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我們整理神社資訊時，採用以下欄位格式：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dirty="0"/>
              <a:t>Here’s the format we’re using to organize shrine information:</a:t>
            </a:r>
          </a:p>
          <a:p>
            <a:endParaRPr lang="en-US" altLang="zh-TW" b="1" dirty="0"/>
          </a:p>
          <a:p>
            <a:r>
              <a:rPr lang="zh-TW" altLang="en-US" b="1" dirty="0"/>
              <a:t>官方網站</a:t>
            </a:r>
            <a:r>
              <a:rPr lang="zh-TW" altLang="en-US" dirty="0"/>
              <a:t>：填入神社的官方網站連結。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b="1" dirty="0"/>
              <a:t>First,Official Website</a:t>
            </a:r>
            <a:r>
              <a:rPr lang="en" altLang="zh-TW" dirty="0"/>
              <a:t> – The URL link to the shrine’s official site.</a:t>
            </a:r>
          </a:p>
          <a:p>
            <a:endParaRPr lang="en-US" altLang="zh-TW" b="1" dirty="0"/>
          </a:p>
          <a:p>
            <a:r>
              <a:rPr lang="zh-TW" altLang="en-US" b="1" dirty="0"/>
              <a:t>歷史簡介</a:t>
            </a:r>
            <a:r>
              <a:rPr lang="zh-TW" altLang="en-US" dirty="0"/>
              <a:t>：簡要介紹神社的歷史背景與重要地位。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b="1" dirty="0"/>
              <a:t>Second,Historical Introduction</a:t>
            </a:r>
            <a:r>
              <a:rPr lang="en" altLang="zh-TW" dirty="0"/>
              <a:t> – A short background on the shrine’s history.</a:t>
            </a:r>
          </a:p>
          <a:p>
            <a:endParaRPr lang="en-US" altLang="zh-TW" b="1" dirty="0"/>
          </a:p>
          <a:p>
            <a:r>
              <a:rPr lang="zh-TW" altLang="en-US" b="1" dirty="0"/>
              <a:t>主要祈福主題</a:t>
            </a:r>
            <a:r>
              <a:rPr lang="zh-TW" altLang="en-US" dirty="0"/>
              <a:t>：說明神社主要祈求的願望類型（如健康、學業、交通安全等）。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b="1" dirty="0"/>
              <a:t>Third,Main Prayer Themes</a:t>
            </a:r>
            <a:r>
              <a:rPr lang="en" altLang="zh-TW" dirty="0"/>
              <a:t> – What people typically pray for at the shrine (e.g., health, success, safety).</a:t>
            </a:r>
          </a:p>
          <a:p>
            <a:endParaRPr lang="en-US" altLang="zh-TW" b="1" dirty="0"/>
          </a:p>
          <a:p>
            <a:r>
              <a:rPr lang="zh-TW" altLang="en-US" b="1" dirty="0"/>
              <a:t>參拜與服務時間</a:t>
            </a:r>
            <a:r>
              <a:rPr lang="zh-TW" altLang="en-US" dirty="0"/>
              <a:t>：標示可參拜時間及是否提供御守、抽籤等服務。</a:t>
            </a:r>
            <a:endParaRPr kumimoji="1" lang="en-US" altLang="zh-TW" dirty="0"/>
          </a:p>
          <a:p>
            <a:r>
              <a:rPr lang="en-US" altLang="zh-TW" b="1" dirty="0"/>
              <a:t>Fourth</a:t>
            </a:r>
            <a:r>
              <a:rPr lang="en" altLang="zh-TW" b="1" dirty="0"/>
              <a:t>,Visiting &amp; Service Hours</a:t>
            </a:r>
            <a:r>
              <a:rPr lang="en" altLang="zh-TW" dirty="0"/>
              <a:t> – Information about visiting times and available services like charms or fortune slips.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314223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以下是我們所設計的神社資訊格式，以「氣比神宮（</a:t>
            </a:r>
            <a:r>
              <a:rPr lang="en" altLang="zh-TW" dirty="0"/>
              <a:t>Kehi Jingu</a:t>
            </a:r>
            <a:r>
              <a:rPr lang="zh-TW" altLang="en" dirty="0"/>
              <a:t>）」</a:t>
            </a:r>
            <a:r>
              <a:rPr lang="zh-TW" altLang="en-US" dirty="0"/>
              <a:t>為範例，內容包含官方網站連結、歷史介紹、營業時間，以及主要販售物品類型等資訊。</a:t>
            </a:r>
            <a:endParaRPr lang="en-US" altLang="zh-TW" dirty="0"/>
          </a:p>
          <a:p>
            <a:endParaRPr kumimoji="1" lang="en-US" altLang="zh-TW" dirty="0"/>
          </a:p>
          <a:p>
            <a:r>
              <a:rPr lang="en" altLang="zh-TW" dirty="0"/>
              <a:t>Here’s the standard format we use to present shrine information, using </a:t>
            </a:r>
            <a:r>
              <a:rPr lang="en" altLang="zh-TW" i="1" dirty="0"/>
              <a:t>Kehi Jingu</a:t>
            </a:r>
            <a:r>
              <a:rPr lang="en" altLang="zh-TW" dirty="0"/>
              <a:t> as an example.</a:t>
            </a:r>
            <a:br>
              <a:rPr lang="en" altLang="zh-TW" dirty="0"/>
            </a:br>
            <a:r>
              <a:rPr lang="en" altLang="zh-TW" dirty="0"/>
              <a:t>It includes the official website, a historical introduction, opening hours, and details on items available for purchase.</a:t>
            </a:r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46840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接下來這部分則是範例二：「</a:t>
            </a:r>
            <a:r>
              <a:rPr lang="zh-TW" altLang="en-US" b="1" dirty="0"/>
              <a:t>若狹彥神社（</a:t>
            </a:r>
            <a:r>
              <a:rPr lang="en" altLang="zh-TW" b="1" dirty="0" err="1"/>
              <a:t>Wakasahiko</a:t>
            </a:r>
            <a:r>
              <a:rPr lang="en" altLang="zh-TW" b="1" dirty="0"/>
              <a:t> Shrine</a:t>
            </a:r>
            <a:r>
              <a:rPr lang="zh-TW" altLang="en" b="1" dirty="0"/>
              <a:t>）</a:t>
            </a:r>
            <a:r>
              <a:rPr lang="zh-TW" altLang="en" dirty="0"/>
              <a:t>」</a:t>
            </a:r>
            <a:r>
              <a:rPr lang="zh-TW" altLang="en-US" dirty="0"/>
              <a:t>的資訊整理。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dirty="0"/>
              <a:t>The next example shows the information format for </a:t>
            </a:r>
            <a:r>
              <a:rPr lang="en" altLang="zh-TW" b="1" dirty="0"/>
              <a:t>Wakasahiko </a:t>
            </a:r>
            <a:r>
              <a:rPr lang="en-US" altLang="zh-TW" b="1" dirty="0" err="1"/>
              <a:t>JinJa</a:t>
            </a:r>
            <a:r>
              <a:rPr lang="en" altLang="zh-TW" dirty="0"/>
              <a:t>.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62493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在資料處理的過程中，我們目前面臨的最大挑戰是：景點資訊仍需仰賴人工逐一搜尋與整理，這相當耗時且容易產生疏漏。</a:t>
            </a:r>
            <a:endParaRPr lang="en-US" altLang="zh-TW" dirty="0"/>
          </a:p>
          <a:p>
            <a:r>
              <a:rPr lang="en" altLang="zh-TW" dirty="0"/>
              <a:t>One of the biggest challenges we’re facing in data processing is that collecting information on each tourist spot still requires a lot of manual effort, which is both time-consuming and e</a:t>
            </a:r>
            <a:r>
              <a:rPr lang="en-US" altLang="zh-TW" dirty="0" err="1"/>
              <a:t>asy</a:t>
            </a:r>
            <a:r>
              <a:rPr lang="en-US" altLang="zh-TW" dirty="0"/>
              <a:t> to make mistakes</a:t>
            </a:r>
            <a:r>
              <a:rPr lang="en" altLang="zh-TW" dirty="0"/>
              <a:t>.</a:t>
            </a:r>
          </a:p>
          <a:p>
            <a:endParaRPr kumimoji="1" lang="en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甚至透過下方的資料來源，我們進一步發現光是在福井縣，登記在案的神社數量就超過 </a:t>
            </a:r>
            <a:r>
              <a:rPr lang="en-US" altLang="zh-TW" b="1" dirty="0"/>
              <a:t>1,700 </a:t>
            </a:r>
            <a:r>
              <a:rPr lang="zh-TW" altLang="en-US" b="1" dirty="0"/>
              <a:t>間</a:t>
            </a:r>
            <a:r>
              <a:rPr lang="zh-TW" altLang="en-US" dirty="0"/>
              <a:t>，這也說明了為何人工蒐集資訊會變得更加困難與耗時。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" altLang="zh-TW" dirty="0"/>
              <a:t>What’s more, based on the link below, we found that there are over </a:t>
            </a:r>
            <a:r>
              <a:rPr lang="en" altLang="zh-TW" b="1" dirty="0"/>
              <a:t>1,700 shrines</a:t>
            </a:r>
            <a:r>
              <a:rPr lang="en" altLang="zh-TW" dirty="0"/>
              <a:t> registered in Fukui Prefecture  — which makes manual data collection even more challenging and time-intensive.</a:t>
            </a:r>
          </a:p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3BE917-63CB-F64C-9469-CEC528BBC1F9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130584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5F4806-8E93-842E-D79C-30879A1408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31CEEFD-F609-F4FB-5573-100FB7E81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A277DB-61FC-AF68-7DF1-733A3C78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980CB-3C84-8F49-BD83-C1D4A7FDBBCC}" type="datetime1">
              <a:rPr kumimoji="1" lang="zh-TW" altLang="en-US" smtClean="0"/>
              <a:t>2025/6/6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9D1CE22-7894-89F5-3862-7C22F2E84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00B613-8FF1-34D1-04E2-4CAD65A5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67284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60D9F0-50C0-F1E0-FCDF-96B9FA7D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ED3764-3B15-6649-C4AC-1ED13FE9E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589BC0-85D2-51E6-30A7-8B0935BB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27582-9FA3-B746-B19A-198727F86256}" type="datetime1">
              <a:rPr kumimoji="1" lang="zh-TW" altLang="en-US" smtClean="0"/>
              <a:t>2025/6/6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F69F3F-45DE-5BC0-6503-FC888203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9A7B0C-BA8D-0920-7C33-D629425C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74138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F5557FF-CF77-98B6-150E-5975E2EC70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8022739-0572-31C9-1CE3-20C5AAB00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9AC390-4259-7A9E-F4D9-F8BF89D26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22EFE-BC65-094F-A22A-58195C3D70D2}" type="datetime1">
              <a:rPr kumimoji="1" lang="zh-TW" altLang="en-US" smtClean="0"/>
              <a:t>2025/6/6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B3C29B-8E5B-2349-B776-5743F58D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3FA2FE-7950-E607-D13B-1EC92E06A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803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BB5A86-1FF3-3807-AACA-BFAE26DBE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DF1873-5C22-EFA3-BA8A-2F85AFF62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030DBEF-BF8C-A10C-D176-6845FDEEE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68903-0A2D-244E-988D-B119C7831AFC}" type="datetime1">
              <a:rPr kumimoji="1" lang="zh-TW" altLang="en-US" smtClean="0"/>
              <a:t>2025/6/6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3E8B65-63A8-E35F-0677-0F1B3E44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D09AF52-33CA-A589-4399-E301487DF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18138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3491D-E3ED-DC7A-17E9-89E844788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57735EB-F718-F8BA-62E6-EB7776F88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F044DFF-9B59-8AEB-4857-46A1283FD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77DDB-60E3-1B41-BD82-9991970B54B3}" type="datetime1">
              <a:rPr kumimoji="1" lang="zh-TW" altLang="en-US" smtClean="0"/>
              <a:t>2025/6/6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14C906-83E0-9BBA-BB23-FFA0C0594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DE4CD8-8611-C66C-B863-686C2C7B5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7250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DE396F-E7E5-AAC9-F4A6-58FCA6B14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58856B-F4C9-0CAE-475E-46D23A22DF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9AECC25-F052-FF0C-6FA6-4ECA8A99A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496428-9906-332B-F72D-4880A9CF2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CB2B8-F172-824F-A2B5-0F661BCA719C}" type="datetime1">
              <a:rPr kumimoji="1" lang="zh-TW" altLang="en-US" smtClean="0"/>
              <a:t>2025/6/6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A156FF-6CE7-6218-E5EA-6473A118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0BDC3B4-E2D0-209D-73B6-FE88CC6E5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0106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6A5FBD-B1B1-2E4A-592C-A1AC6A6A6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B4ED94-79E7-E023-FBCC-6EB2AB6C6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57A75FC-7F35-09D9-47E2-55EF875E1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08F3425-249E-7D88-0E32-48F40DE323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925F14F-E401-49E9-012A-6975ACE3F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E36FAC4-827E-9292-D43E-2029F46CB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F626-D1DD-7744-8A92-14AFD41B3F0D}" type="datetime1">
              <a:rPr kumimoji="1" lang="zh-TW" altLang="en-US" smtClean="0"/>
              <a:t>2025/6/6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A08E962-70ED-FCA1-D43E-01C997B22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51D72E2-39C2-D644-34A7-7A9B52FC2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21897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A86CEF-6194-6997-C7FB-AA9E0A8A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6AB9C81-2880-5154-C3E6-E504F6BC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29624-D0DD-D542-A948-C14D8813CC76}" type="datetime1">
              <a:rPr kumimoji="1" lang="zh-TW" altLang="en-US" smtClean="0"/>
              <a:t>2025/6/6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4C3611F-E05E-BF2D-15AA-13CBCF103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6231B4B9-2761-7577-621B-F3C1541E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60088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27F8816-5904-1D26-793A-45D84E0FD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0E192-7B4F-3C49-8456-662593779EFF}" type="datetime1">
              <a:rPr kumimoji="1" lang="zh-TW" altLang="en-US" smtClean="0"/>
              <a:t>2025/6/6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4BE45D0-EAA8-BBFE-2C1F-DF42CFD4F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D0E979-2010-E864-9373-8C6915DC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691458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7DE055-B2B3-12C1-A8DD-B609D5286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6B2BC1-DBC9-6074-B197-4DC8822FC5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4BAB5E7-D2F4-7EBB-9F94-84EE4529E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28D527-0DFE-CECB-8E9D-86EF79B5F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ECACE3-2706-5945-9722-C5AC4CF0DE3D}" type="datetime1">
              <a:rPr kumimoji="1" lang="zh-TW" altLang="en-US" smtClean="0"/>
              <a:t>2025/6/6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E2A6AD3-1BC1-46C2-551E-589A4086B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1EE7526-F6A7-7914-5B98-C73DD98BF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1643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61C5E3-AE48-C24D-D61D-F1F8F9E4E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B5A8945-BD5C-F223-55EB-7C47799DB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C507BD9-77E5-3A1B-72CB-5B26CA7CE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FA14410-04C8-61EF-067B-E4635C536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375C00-3C2F-6744-905F-5140458E9F49}" type="datetime1">
              <a:rPr kumimoji="1" lang="zh-TW" altLang="en-US" smtClean="0"/>
              <a:t>2025/6/6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08A1FF-4EAA-5035-6832-270D657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8854F9-DB5B-F996-7B3D-8FEB14AF3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518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2F4A88-7A6B-D96A-D4D7-3ED35AFB3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58784A2-ABBB-D709-D101-8BD1B48FA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614A2D-BF74-C98F-4784-983EB239F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EB86CC-0008-934E-B274-1FFBB2AE763A}" type="datetime1">
              <a:rPr kumimoji="1" lang="zh-TW" altLang="en-US" smtClean="0"/>
              <a:t>2025/6/6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883798-5822-742D-8B25-1096CBF3A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12D882-12B4-CC09-8A16-A0E2FD0577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9A36-085D-5343-9146-EA9D0266792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8119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ehijingu.j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akasahiko-jinja.jp/" TargetMode="External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ukuishimbun.co.jp/articles/-/1974368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hyperlink" Target="https://www.saikouji.com/BukySaikou/Shrine/ShrSaikou18/PreShrPNo18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旅遊網公布日本30大景點千本鳥居5連霸- 新聞- Rti 中央廣播電臺">
            <a:extLst>
              <a:ext uri="{FF2B5EF4-FFF2-40B4-BE49-F238E27FC236}">
                <a16:creationId xmlns:a16="http://schemas.microsoft.com/office/drawing/2014/main" id="{A3E7660A-80CE-ECE0-113C-670A09CE95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9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A27C807D-0B91-3E23-EB6B-8E046013E998}"/>
              </a:ext>
            </a:extLst>
          </p:cNvPr>
          <p:cNvSpPr/>
          <p:nvPr/>
        </p:nvSpPr>
        <p:spPr>
          <a:xfrm>
            <a:off x="660263" y="970653"/>
            <a:ext cx="11189041" cy="267534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99AC013-5E9A-C7E9-2DB3-08472EB25793}"/>
              </a:ext>
            </a:extLst>
          </p:cNvPr>
          <p:cNvSpPr txBox="1"/>
          <p:nvPr/>
        </p:nvSpPr>
        <p:spPr>
          <a:xfrm>
            <a:off x="909494" y="970653"/>
            <a:ext cx="10690578" cy="213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TW" sz="3600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Japan Shrine &amp; Temple Navigator: </a:t>
            </a:r>
          </a:p>
          <a:p>
            <a:pPr>
              <a:lnSpc>
                <a:spcPct val="200000"/>
              </a:lnSpc>
            </a:pPr>
            <a:r>
              <a:rPr lang="en" altLang="zh-TW" sz="3600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Personalized Guidance with GPT &amp; Interactive Maps</a:t>
            </a:r>
            <a:endParaRPr lang="zh-TW" altLang="en-US" sz="3600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8E76A179-2706-4631-12D6-717C10FF7728}"/>
              </a:ext>
            </a:extLst>
          </p:cNvPr>
          <p:cNvSpPr txBox="1"/>
          <p:nvPr/>
        </p:nvSpPr>
        <p:spPr>
          <a:xfrm>
            <a:off x="9967057" y="3138740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latin typeface="Noto Serif TC ExtraBold" panose="02020200000000000000" pitchFamily="18" charset="-128"/>
                <a:ea typeface="Noto Serif TC ExtraBold" panose="02020200000000000000" pitchFamily="18" charset="-128"/>
              </a:rPr>
              <a:t>2025/05/16</a:t>
            </a:r>
            <a:endParaRPr kumimoji="1" lang="zh-TW" altLang="en-US" sz="2400" b="1" dirty="0">
              <a:latin typeface="Noto Serif TC ExtraBold" panose="02020200000000000000" pitchFamily="18" charset="-128"/>
              <a:ea typeface="Noto Serif TC ExtraBold" panose="02020200000000000000" pitchFamily="18" charset="-128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27F26E1-BD10-071A-A314-A3FF0FDCF348}"/>
              </a:ext>
            </a:extLst>
          </p:cNvPr>
          <p:cNvGrpSpPr/>
          <p:nvPr/>
        </p:nvGrpSpPr>
        <p:grpSpPr>
          <a:xfrm>
            <a:off x="2721623" y="3896281"/>
            <a:ext cx="6748752" cy="1255984"/>
            <a:chOff x="1864671" y="3896281"/>
            <a:chExt cx="6748752" cy="1255984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A83BF7A-CC2C-58D4-2D32-BAFBB985D53A}"/>
                </a:ext>
              </a:extLst>
            </p:cNvPr>
            <p:cNvSpPr/>
            <p:nvPr/>
          </p:nvSpPr>
          <p:spPr>
            <a:xfrm>
              <a:off x="1864671" y="3896281"/>
              <a:ext cx="6748752" cy="1255984"/>
            </a:xfrm>
            <a:prstGeom prst="rect">
              <a:avLst/>
            </a:prstGeom>
            <a:solidFill>
              <a:srgbClr val="FFFFFF">
                <a:alpha val="74902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 dirty="0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4A68DF-EE96-E4E8-4C20-CF718C597843}"/>
                </a:ext>
              </a:extLst>
            </p:cNvPr>
            <p:cNvSpPr txBox="1"/>
            <p:nvPr/>
          </p:nvSpPr>
          <p:spPr>
            <a:xfrm>
              <a:off x="2002571" y="3952193"/>
              <a:ext cx="5678734" cy="114415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TW" sz="2400" b="1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Advisor</a:t>
              </a:r>
              <a:r>
                <a:rPr lang="zh-TW" altLang="en-US" sz="2400" b="1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：</a:t>
              </a:r>
              <a:r>
                <a:rPr lang="en-US" altLang="zh-TW" sz="2400" b="1" i="1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Yi-Chung Chen</a:t>
              </a:r>
            </a:p>
            <a:p>
              <a:pPr>
                <a:lnSpc>
                  <a:spcPct val="150000"/>
                </a:lnSpc>
              </a:pPr>
              <a:r>
                <a:rPr lang="en-US" altLang="zh-TW" sz="2400" b="1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Members</a:t>
              </a:r>
              <a:r>
                <a:rPr lang="zh-TW" altLang="en-US" sz="2400" b="1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：</a:t>
              </a:r>
              <a:r>
                <a:rPr lang="en-US" altLang="zh-TW" sz="2400" b="1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 </a:t>
              </a:r>
              <a:r>
                <a:rPr lang="en-US" altLang="zh-TW" sz="2400" b="1" i="1" dirty="0">
                  <a:solidFill>
                    <a:schemeClr val="bg2">
                      <a:lumMod val="25000"/>
                    </a:schemeClr>
                  </a:solidFill>
                  <a:latin typeface="Times New Roman" panose="02020603050405020304" pitchFamily="18" charset="0"/>
                  <a:ea typeface="標楷體" panose="03000509000000000000" pitchFamily="65" charset="-120"/>
                </a:rPr>
                <a:t>Po-Yuan Chu, Bo-Min Zheng</a:t>
              </a:r>
              <a:endParaRPr kumimoji="1" lang="zh-TW" altLang="en-US" sz="2400" b="1" i="1" dirty="0">
                <a:solidFill>
                  <a:schemeClr val="bg2">
                    <a:lumMod val="25000"/>
                  </a:schemeClr>
                </a:solidFill>
              </a:endParaRPr>
            </a:p>
          </p:txBody>
        </p:sp>
      </p:grp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345D347-6EA7-CE62-12F8-209EFEFE7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04335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2F37E892-D823-DA87-DCF1-3C4DCA4FF42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036" b="25183"/>
          <a:stretch>
            <a:fillRect/>
          </a:stretch>
        </p:blipFill>
        <p:spPr>
          <a:xfrm>
            <a:off x="683613" y="5423768"/>
            <a:ext cx="2156792" cy="1138378"/>
          </a:xfrm>
          <a:prstGeom prst="rect">
            <a:avLst/>
          </a:prstGeo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CA69892-4C26-F732-6836-60FEA893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b="1" smtClean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9</a:t>
            </a:fld>
            <a:endParaRPr kumimoji="1" lang="zh-TW" altLang="en-US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7E757C-212D-7DF1-7371-E56897FB97E0}"/>
              </a:ext>
            </a:extLst>
          </p:cNvPr>
          <p:cNvSpPr txBox="1"/>
          <p:nvPr/>
        </p:nvSpPr>
        <p:spPr>
          <a:xfrm>
            <a:off x="630931" y="1308314"/>
            <a:ext cx="8937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800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 Collection Challenges and Solutions 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AFF1B97-CE0A-142C-DC69-F94E5746A3A9}"/>
              </a:ext>
            </a:extLst>
          </p:cNvPr>
          <p:cNvSpPr/>
          <p:nvPr/>
        </p:nvSpPr>
        <p:spPr>
          <a:xfrm>
            <a:off x="0" y="1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D2FA70C-CCEF-77E3-B0EC-9E3675D61B52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CE7D833-A088-EB28-22AC-802F3B695B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10" name="圓角矩形 9">
            <a:extLst>
              <a:ext uri="{FF2B5EF4-FFF2-40B4-BE49-F238E27FC236}">
                <a16:creationId xmlns:a16="http://schemas.microsoft.com/office/drawing/2014/main" id="{3F70BCE4-910C-58BD-224E-55C2BB06A236}"/>
              </a:ext>
            </a:extLst>
          </p:cNvPr>
          <p:cNvSpPr/>
          <p:nvPr/>
        </p:nvSpPr>
        <p:spPr>
          <a:xfrm>
            <a:off x="1887204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Progress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E01635E8-3414-B434-C9B0-3341BA56086F}"/>
              </a:ext>
            </a:extLst>
          </p:cNvPr>
          <p:cNvSpPr/>
          <p:nvPr/>
        </p:nvSpPr>
        <p:spPr>
          <a:xfrm>
            <a:off x="3910953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7A728EBE-70D6-0509-5FDE-ECFFDAAD8264}"/>
              </a:ext>
            </a:extLst>
          </p:cNvPr>
          <p:cNvSpPr/>
          <p:nvPr/>
        </p:nvSpPr>
        <p:spPr>
          <a:xfrm>
            <a:off x="7958451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0C04CDF1-BFA2-6886-B3F1-B2973D21472C}"/>
              </a:ext>
            </a:extLst>
          </p:cNvPr>
          <p:cNvSpPr/>
          <p:nvPr/>
        </p:nvSpPr>
        <p:spPr>
          <a:xfrm>
            <a:off x="9982200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D7139792-8274-49D8-0337-002F0D88D9AA}"/>
              </a:ext>
            </a:extLst>
          </p:cNvPr>
          <p:cNvSpPr/>
          <p:nvPr/>
        </p:nvSpPr>
        <p:spPr>
          <a:xfrm>
            <a:off x="5934702" y="197530"/>
            <a:ext cx="1440000" cy="674362"/>
          </a:xfrm>
          <a:prstGeom prst="roundRect">
            <a:avLst>
              <a:gd name="adj" fmla="val 6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08F593A-A8F4-9599-BDD4-6364846917B1}"/>
              </a:ext>
            </a:extLst>
          </p:cNvPr>
          <p:cNvSpPr txBox="1"/>
          <p:nvPr/>
        </p:nvSpPr>
        <p:spPr>
          <a:xfrm>
            <a:off x="630931" y="2001044"/>
            <a:ext cx="10791269" cy="1289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Solution </a:t>
            </a:r>
          </a:p>
          <a:p>
            <a:pPr>
              <a:lnSpc>
                <a:spcPct val="150000"/>
              </a:lnSpc>
            </a:pPr>
            <a:r>
              <a:rPr kumimoji="1" lang="en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To significantly accelerate the search for shrine information, we will utilize </a:t>
            </a:r>
            <a:r>
              <a:rPr kumimoji="1" lang="en" altLang="zh-TW" b="1" u="sng" dirty="0">
                <a:solidFill>
                  <a:srgbClr val="FA8073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Google Search Engine and ChatGPT 4o-mini</a:t>
            </a:r>
            <a:r>
              <a:rPr kumimoji="1" lang="en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 for data retrieval and processing.</a:t>
            </a:r>
            <a:endParaRPr kumimoji="1" lang="zh-TW" altLang="en-US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F0203F1E-5F75-00DF-7DF1-E5997ADC7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009" y="387492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Chat gpt - Free technology icons">
            <a:extLst>
              <a:ext uri="{FF2B5EF4-FFF2-40B4-BE49-F238E27FC236}">
                <a16:creationId xmlns:a16="http://schemas.microsoft.com/office/drawing/2014/main" id="{65A07D49-0D84-C577-0110-A1E01DE95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742" y="3874926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EC08213F-4196-BAEB-DE43-0CE6908D2CA0}"/>
              </a:ext>
            </a:extLst>
          </p:cNvPr>
          <p:cNvSpPr txBox="1"/>
          <p:nvPr/>
        </p:nvSpPr>
        <p:spPr>
          <a:xfrm>
            <a:off x="630931" y="506643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Google Seach Engine</a:t>
            </a:r>
            <a:endParaRPr kumimoji="1" lang="zh-TW" altLang="en-US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20" name="圖片 19" descr="一張含有 文字, 電腦, 螢幕擷取畫面, 戶外 的圖片&#10;&#10;AI 產生的內容可能不正確。">
            <a:extLst>
              <a:ext uri="{FF2B5EF4-FFF2-40B4-BE49-F238E27FC236}">
                <a16:creationId xmlns:a16="http://schemas.microsoft.com/office/drawing/2014/main" id="{A844ECFF-3B80-D26E-8400-12CB17F6FA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97119" y="3558722"/>
            <a:ext cx="2156792" cy="30154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F1C7CC22-646E-8CBE-CAFD-19377F5E19AB}"/>
              </a:ext>
            </a:extLst>
          </p:cNvPr>
          <p:cNvSpPr txBox="1"/>
          <p:nvPr/>
        </p:nvSpPr>
        <p:spPr>
          <a:xfrm>
            <a:off x="1206038" y="5629623"/>
            <a:ext cx="13623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1800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気比神宮</a:t>
            </a:r>
            <a:endParaRPr lang="zh-TW" altLang="en-US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3" name="向右箭號 22">
            <a:extLst>
              <a:ext uri="{FF2B5EF4-FFF2-40B4-BE49-F238E27FC236}">
                <a16:creationId xmlns:a16="http://schemas.microsoft.com/office/drawing/2014/main" id="{9BA11DE8-2B0A-C91C-1170-D81E7D37AA66}"/>
              </a:ext>
            </a:extLst>
          </p:cNvPr>
          <p:cNvSpPr/>
          <p:nvPr/>
        </p:nvSpPr>
        <p:spPr>
          <a:xfrm>
            <a:off x="5818455" y="4652897"/>
            <a:ext cx="654172" cy="329530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61C53B1-2E08-C13F-59A8-6E60FB0FAAF0}"/>
              </a:ext>
            </a:extLst>
          </p:cNvPr>
          <p:cNvSpPr txBox="1"/>
          <p:nvPr/>
        </p:nvSpPr>
        <p:spPr>
          <a:xfrm>
            <a:off x="5177543" y="4230260"/>
            <a:ext cx="1835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Transfer Format</a:t>
            </a:r>
            <a:endParaRPr kumimoji="1" lang="zh-TW" altLang="en-US" b="1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C585C9A-ED5A-DBD1-A64D-3CE0EACB3883}"/>
              </a:ext>
            </a:extLst>
          </p:cNvPr>
          <p:cNvSpPr txBox="1"/>
          <p:nvPr/>
        </p:nvSpPr>
        <p:spPr>
          <a:xfrm>
            <a:off x="6978085" y="5066432"/>
            <a:ext cx="1468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GPT 4o-mini</a:t>
            </a:r>
            <a:endParaRPr kumimoji="1" lang="zh-TW" altLang="en-US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F7D1BB72-232A-95CA-E379-38362368FF17}"/>
              </a:ext>
            </a:extLst>
          </p:cNvPr>
          <p:cNvSpPr txBox="1"/>
          <p:nvPr/>
        </p:nvSpPr>
        <p:spPr>
          <a:xfrm>
            <a:off x="8678451" y="3746794"/>
            <a:ext cx="3408391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Official Website</a:t>
            </a:r>
            <a:r>
              <a:rPr lang="zh-TW" altLang="en-US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：</a:t>
            </a:r>
            <a:r>
              <a:rPr lang="en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…</a:t>
            </a:r>
            <a:endParaRPr lang="en-US" altLang="zh-TW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Historical Introduction</a:t>
            </a:r>
            <a:r>
              <a:rPr lang="zh-TW" altLang="en-US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：</a:t>
            </a:r>
            <a:r>
              <a:rPr lang="en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Main Prayer Themes</a:t>
            </a:r>
            <a:r>
              <a:rPr lang="zh-TW" altLang="en-US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…</a:t>
            </a:r>
            <a:endParaRPr lang="en" altLang="zh-TW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Opening Hours</a:t>
            </a:r>
            <a:r>
              <a:rPr lang="zh-TW" altLang="en-US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…</a:t>
            </a:r>
            <a:endParaRPr lang="zh-TW" altLang="en-US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63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C0C227-7B0F-200D-DD31-0DC952AD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10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8CE17E8-C95E-4E25-0F47-5B6A562E4709}"/>
              </a:ext>
            </a:extLst>
          </p:cNvPr>
          <p:cNvSpPr/>
          <p:nvPr/>
        </p:nvSpPr>
        <p:spPr>
          <a:xfrm>
            <a:off x="0" y="0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F7065DF-374F-484B-DADF-662747FA017A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FEAF4367-9CD8-DD28-424B-7B9B83FD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8" name="圓角矩形 7">
            <a:extLst>
              <a:ext uri="{FF2B5EF4-FFF2-40B4-BE49-F238E27FC236}">
                <a16:creationId xmlns:a16="http://schemas.microsoft.com/office/drawing/2014/main" id="{2AFF268E-645F-A0D0-67FA-6BDF4C16FC39}"/>
              </a:ext>
            </a:extLst>
          </p:cNvPr>
          <p:cNvSpPr/>
          <p:nvPr/>
        </p:nvSpPr>
        <p:spPr>
          <a:xfrm>
            <a:off x="1887204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Progress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5283A1BC-6B4E-3C69-3DCD-183715B6B2DA}"/>
              </a:ext>
            </a:extLst>
          </p:cNvPr>
          <p:cNvSpPr/>
          <p:nvPr/>
        </p:nvSpPr>
        <p:spPr>
          <a:xfrm>
            <a:off x="3910953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83FCB224-641E-4CBF-F615-6E43F697D9D0}"/>
              </a:ext>
            </a:extLst>
          </p:cNvPr>
          <p:cNvSpPr/>
          <p:nvPr/>
        </p:nvSpPr>
        <p:spPr>
          <a:xfrm>
            <a:off x="7958451" y="190007"/>
            <a:ext cx="1440000" cy="674362"/>
          </a:xfrm>
          <a:prstGeom prst="roundRect">
            <a:avLst>
              <a:gd name="adj" fmla="val 6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DDB2C2F5-8E10-AC81-6F89-B34A3C0A29C1}"/>
              </a:ext>
            </a:extLst>
          </p:cNvPr>
          <p:cNvSpPr/>
          <p:nvPr/>
        </p:nvSpPr>
        <p:spPr>
          <a:xfrm>
            <a:off x="9982200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13811246-CB5F-293C-9D67-977CBA1316BA}"/>
              </a:ext>
            </a:extLst>
          </p:cNvPr>
          <p:cNvSpPr/>
          <p:nvPr/>
        </p:nvSpPr>
        <p:spPr>
          <a:xfrm>
            <a:off x="5934702" y="225531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24B5DF2-3AD1-7EB6-29C6-14BFCBA735E2}"/>
              </a:ext>
            </a:extLst>
          </p:cNvPr>
          <p:cNvSpPr txBox="1"/>
          <p:nvPr/>
        </p:nvSpPr>
        <p:spPr>
          <a:xfrm>
            <a:off x="2557306" y="3159459"/>
            <a:ext cx="70773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on our data, what will provide for user?</a:t>
            </a:r>
          </a:p>
        </p:txBody>
      </p:sp>
    </p:spTree>
    <p:extLst>
      <p:ext uri="{BB962C8B-B14F-4D97-AF65-F5344CB8AC3E}">
        <p14:creationId xmlns:p14="http://schemas.microsoft.com/office/powerpoint/2010/main" val="2015487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0FE8A6D-B300-F671-BEE6-609851D73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11</a:t>
            </a:fld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6D16E074-C953-9F01-B429-A92F0B218543}"/>
              </a:ext>
            </a:extLst>
          </p:cNvPr>
          <p:cNvSpPr txBox="1"/>
          <p:nvPr/>
        </p:nvSpPr>
        <p:spPr>
          <a:xfrm>
            <a:off x="630931" y="1308314"/>
            <a:ext cx="8937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core features of our project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976A91-99D8-5456-F6A0-F4205763D07E}"/>
              </a:ext>
            </a:extLst>
          </p:cNvPr>
          <p:cNvSpPr/>
          <p:nvPr/>
        </p:nvSpPr>
        <p:spPr>
          <a:xfrm>
            <a:off x="0" y="0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6234000-D83F-9E0C-5E3F-561A0C7D371B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914092-2307-B601-74D8-27D181D5B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9" name="圓角矩形 8">
            <a:extLst>
              <a:ext uri="{FF2B5EF4-FFF2-40B4-BE49-F238E27FC236}">
                <a16:creationId xmlns:a16="http://schemas.microsoft.com/office/drawing/2014/main" id="{AEDB3961-1A72-1159-9E73-39D748195589}"/>
              </a:ext>
            </a:extLst>
          </p:cNvPr>
          <p:cNvSpPr/>
          <p:nvPr/>
        </p:nvSpPr>
        <p:spPr>
          <a:xfrm>
            <a:off x="1887204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Progress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F86145FA-4F62-2AF5-AE71-FAAEFF2D9298}"/>
              </a:ext>
            </a:extLst>
          </p:cNvPr>
          <p:cNvSpPr/>
          <p:nvPr/>
        </p:nvSpPr>
        <p:spPr>
          <a:xfrm>
            <a:off x="3910953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69A17599-38FA-5179-DE8A-38825202DFB3}"/>
              </a:ext>
            </a:extLst>
          </p:cNvPr>
          <p:cNvSpPr/>
          <p:nvPr/>
        </p:nvSpPr>
        <p:spPr>
          <a:xfrm>
            <a:off x="7958451" y="190007"/>
            <a:ext cx="1440000" cy="674362"/>
          </a:xfrm>
          <a:prstGeom prst="roundRect">
            <a:avLst>
              <a:gd name="adj" fmla="val 6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A58737BC-EDE4-A5E0-CB0F-E8DA1EC7FA4E}"/>
              </a:ext>
            </a:extLst>
          </p:cNvPr>
          <p:cNvSpPr/>
          <p:nvPr/>
        </p:nvSpPr>
        <p:spPr>
          <a:xfrm>
            <a:off x="9982200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A4BCC777-B4AA-7A12-EFF4-828133898679}"/>
              </a:ext>
            </a:extLst>
          </p:cNvPr>
          <p:cNvSpPr/>
          <p:nvPr/>
        </p:nvSpPr>
        <p:spPr>
          <a:xfrm>
            <a:off x="5934702" y="225531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5B3BBE6B-606A-D15A-79D0-1921ABF53302}"/>
              </a:ext>
            </a:extLst>
          </p:cNvPr>
          <p:cNvGrpSpPr/>
          <p:nvPr/>
        </p:nvGrpSpPr>
        <p:grpSpPr>
          <a:xfrm>
            <a:off x="1434163" y="2398258"/>
            <a:ext cx="3786081" cy="2568842"/>
            <a:chOff x="1044932" y="2457625"/>
            <a:chExt cx="3786081" cy="256884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32707C6-EF31-380E-5DE0-E1CDBCE04063}"/>
                </a:ext>
              </a:extLst>
            </p:cNvPr>
            <p:cNvSpPr/>
            <p:nvPr/>
          </p:nvSpPr>
          <p:spPr>
            <a:xfrm>
              <a:off x="1222691" y="2863094"/>
              <a:ext cx="3608322" cy="216337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973E793F-0327-D20D-D46B-6DCF81D02784}"/>
                </a:ext>
              </a:extLst>
            </p:cNvPr>
            <p:cNvSpPr txBox="1"/>
            <p:nvPr/>
          </p:nvSpPr>
          <p:spPr>
            <a:xfrm>
              <a:off x="1348989" y="3109808"/>
              <a:ext cx="3355725" cy="1669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 can ask questions and we answers about shrine history, customs, and cultural meanings</a:t>
              </a:r>
              <a:endParaRPr kumimoji="1"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D1FCE73B-C9E6-CE9C-4E4C-FEE76C7452DE}"/>
                </a:ext>
              </a:extLst>
            </p:cNvPr>
            <p:cNvGrpSpPr/>
            <p:nvPr/>
          </p:nvGrpSpPr>
          <p:grpSpPr>
            <a:xfrm>
              <a:off x="1044932" y="2457625"/>
              <a:ext cx="3608322" cy="638376"/>
              <a:chOff x="630931" y="2287147"/>
              <a:chExt cx="3608322" cy="638376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51CD6CF8-7D7E-6F06-7ABB-2BB145EBBE08}"/>
                  </a:ext>
                </a:extLst>
              </p:cNvPr>
              <p:cNvGrpSpPr/>
              <p:nvPr/>
            </p:nvGrpSpPr>
            <p:grpSpPr>
              <a:xfrm>
                <a:off x="630931" y="2287147"/>
                <a:ext cx="3608322" cy="638376"/>
                <a:chOff x="370571" y="2117125"/>
                <a:chExt cx="3608322" cy="638376"/>
              </a:xfrm>
            </p:grpSpPr>
            <p:sp>
              <p:nvSpPr>
                <p:cNvPr id="21" name="圓角矩形 20">
                  <a:extLst>
                    <a:ext uri="{FF2B5EF4-FFF2-40B4-BE49-F238E27FC236}">
                      <a16:creationId xmlns:a16="http://schemas.microsoft.com/office/drawing/2014/main" id="{114B66A7-DCBC-D390-D5BB-9E1A78992A95}"/>
                    </a:ext>
                  </a:extLst>
                </p:cNvPr>
                <p:cNvSpPr/>
                <p:nvPr/>
              </p:nvSpPr>
              <p:spPr>
                <a:xfrm>
                  <a:off x="370571" y="2117125"/>
                  <a:ext cx="3608322" cy="6383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FCA7C500-F9C1-1C46-3493-E948E6B089DA}"/>
                    </a:ext>
                  </a:extLst>
                </p:cNvPr>
                <p:cNvSpPr txBox="1"/>
                <p:nvPr/>
              </p:nvSpPr>
              <p:spPr>
                <a:xfrm>
                  <a:off x="1116984" y="2251647"/>
                  <a:ext cx="2396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" altLang="zh-TW" b="1" dirty="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pitchFamily="18" charset="0"/>
                      <a:ea typeface="Noto Serif TC ExtraBold" panose="02020200000000000000" pitchFamily="18" charset="-128"/>
                      <a:cs typeface="Times New Roman" panose="02020603050405020304" pitchFamily="18" charset="0"/>
                    </a:rPr>
                    <a:t>AI Knowledge Expert</a:t>
                  </a:r>
                  <a:endParaRPr kumimoji="1" lang="zh-TW" altLang="en-US" b="1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ea typeface="Noto Serif TC ExtraBold" panose="02020200000000000000" pitchFamily="18" charset="-128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0CA6B4E1-8610-5B1A-5FA1-E011A410F2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721" y="2390335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zh-TW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8370FED7-CB10-1352-B9EA-A46C7D758695}"/>
              </a:ext>
            </a:extLst>
          </p:cNvPr>
          <p:cNvGrpSpPr/>
          <p:nvPr/>
        </p:nvGrpSpPr>
        <p:grpSpPr>
          <a:xfrm>
            <a:off x="6717559" y="2398258"/>
            <a:ext cx="3786081" cy="2568842"/>
            <a:chOff x="5782118" y="2453753"/>
            <a:chExt cx="3786081" cy="2568842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DA77811-9EA6-A8BE-82F1-88152BCFFC54}"/>
                </a:ext>
              </a:extLst>
            </p:cNvPr>
            <p:cNvSpPr/>
            <p:nvPr/>
          </p:nvSpPr>
          <p:spPr>
            <a:xfrm>
              <a:off x="5959877" y="2859222"/>
              <a:ext cx="3608322" cy="216337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76178A06-B30C-1DE6-4E6B-75DC3408D062}"/>
                </a:ext>
              </a:extLst>
            </p:cNvPr>
            <p:cNvSpPr txBox="1"/>
            <p:nvPr/>
          </p:nvSpPr>
          <p:spPr>
            <a:xfrm>
              <a:off x="6086175" y="3105936"/>
              <a:ext cx="3355725" cy="1669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can easily discover shrines that match their interests on the map. </a:t>
              </a:r>
              <a:endParaRPr kumimoji="1"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C7DA3D01-B944-90C6-A9DD-5B8E4AE00E1F}"/>
                </a:ext>
              </a:extLst>
            </p:cNvPr>
            <p:cNvGrpSpPr/>
            <p:nvPr/>
          </p:nvGrpSpPr>
          <p:grpSpPr>
            <a:xfrm>
              <a:off x="5782118" y="2453753"/>
              <a:ext cx="3659782" cy="638376"/>
              <a:chOff x="630931" y="2287147"/>
              <a:chExt cx="3659782" cy="638376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298EAAB7-A02F-DC4D-5729-BAB342D3BEBF}"/>
                  </a:ext>
                </a:extLst>
              </p:cNvPr>
              <p:cNvGrpSpPr/>
              <p:nvPr/>
            </p:nvGrpSpPr>
            <p:grpSpPr>
              <a:xfrm>
                <a:off x="630931" y="2287147"/>
                <a:ext cx="3659782" cy="638376"/>
                <a:chOff x="370571" y="2117125"/>
                <a:chExt cx="3659782" cy="638376"/>
              </a:xfrm>
            </p:grpSpPr>
            <p:sp>
              <p:nvSpPr>
                <p:cNvPr id="44" name="圓角矩形 43">
                  <a:extLst>
                    <a:ext uri="{FF2B5EF4-FFF2-40B4-BE49-F238E27FC236}">
                      <a16:creationId xmlns:a16="http://schemas.microsoft.com/office/drawing/2014/main" id="{1A347FC0-92E2-1A16-88E3-741238B878A9}"/>
                    </a:ext>
                  </a:extLst>
                </p:cNvPr>
                <p:cNvSpPr/>
                <p:nvPr/>
              </p:nvSpPr>
              <p:spPr>
                <a:xfrm>
                  <a:off x="370571" y="2117125"/>
                  <a:ext cx="3608322" cy="6383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F818E7B0-CA2C-0364-F490-363AB1B81DD2}"/>
                    </a:ext>
                  </a:extLst>
                </p:cNvPr>
                <p:cNvSpPr txBox="1"/>
                <p:nvPr/>
              </p:nvSpPr>
              <p:spPr>
                <a:xfrm>
                  <a:off x="953869" y="2253097"/>
                  <a:ext cx="3076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" altLang="zh-TW" b="1" dirty="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pitchFamily="18" charset="0"/>
                      <a:ea typeface="Noto Serif TC ExtraBold" panose="02020200000000000000" pitchFamily="18" charset="-128"/>
                      <a:cs typeface="Times New Roman" panose="02020603050405020304" pitchFamily="18" charset="0"/>
                    </a:rPr>
                    <a:t>Interactive Map Exploration </a:t>
                  </a:r>
                  <a:endParaRPr kumimoji="1" lang="zh-TW" altLang="en-US" b="1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ea typeface="Noto Serif TC ExtraBold" panose="02020200000000000000" pitchFamily="18" charset="-128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124088E2-A4EE-D087-9C04-7DE769D1679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721" y="2390335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zh-TW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7356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A2271-BCC9-A528-14FD-5892C89CA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7259A3-D3C7-4862-D547-ACC9CDF65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12</a:t>
            </a:fld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836FE500-8DD5-EB89-0943-ED5B15FACFA5}"/>
              </a:ext>
            </a:extLst>
          </p:cNvPr>
          <p:cNvSpPr txBox="1"/>
          <p:nvPr/>
        </p:nvSpPr>
        <p:spPr>
          <a:xfrm>
            <a:off x="630931" y="1308314"/>
            <a:ext cx="8937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core features of our project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2D2DEF-6C61-100F-534C-5689CEA3F268}"/>
              </a:ext>
            </a:extLst>
          </p:cNvPr>
          <p:cNvSpPr/>
          <p:nvPr/>
        </p:nvSpPr>
        <p:spPr>
          <a:xfrm>
            <a:off x="0" y="0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BC2B0FD-FFF7-D878-D471-72BD23540CE1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D87F5C6-FF29-8679-E2FD-FB7CFF154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9" name="圓角矩形 8">
            <a:extLst>
              <a:ext uri="{FF2B5EF4-FFF2-40B4-BE49-F238E27FC236}">
                <a16:creationId xmlns:a16="http://schemas.microsoft.com/office/drawing/2014/main" id="{26F66DAA-1A1C-D0C1-39D2-625071181453}"/>
              </a:ext>
            </a:extLst>
          </p:cNvPr>
          <p:cNvSpPr/>
          <p:nvPr/>
        </p:nvSpPr>
        <p:spPr>
          <a:xfrm>
            <a:off x="1887204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Progress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C29CE74F-5061-0DAB-1BED-644676970BCB}"/>
              </a:ext>
            </a:extLst>
          </p:cNvPr>
          <p:cNvSpPr/>
          <p:nvPr/>
        </p:nvSpPr>
        <p:spPr>
          <a:xfrm>
            <a:off x="3910953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133812C3-2B63-DC15-924B-0B0B09F7D231}"/>
              </a:ext>
            </a:extLst>
          </p:cNvPr>
          <p:cNvSpPr/>
          <p:nvPr/>
        </p:nvSpPr>
        <p:spPr>
          <a:xfrm>
            <a:off x="7958451" y="190007"/>
            <a:ext cx="1440000" cy="674362"/>
          </a:xfrm>
          <a:prstGeom prst="roundRect">
            <a:avLst>
              <a:gd name="adj" fmla="val 6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18FD096E-D6C5-6958-39D3-23859DC644D2}"/>
              </a:ext>
            </a:extLst>
          </p:cNvPr>
          <p:cNvSpPr/>
          <p:nvPr/>
        </p:nvSpPr>
        <p:spPr>
          <a:xfrm>
            <a:off x="9982200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C866FDB0-7705-EF07-5031-D6E6C940CB7B}"/>
              </a:ext>
            </a:extLst>
          </p:cNvPr>
          <p:cNvSpPr/>
          <p:nvPr/>
        </p:nvSpPr>
        <p:spPr>
          <a:xfrm>
            <a:off x="5934702" y="225531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E96753B6-F617-820D-09F5-1D0B6C266960}"/>
              </a:ext>
            </a:extLst>
          </p:cNvPr>
          <p:cNvGrpSpPr/>
          <p:nvPr/>
        </p:nvGrpSpPr>
        <p:grpSpPr>
          <a:xfrm>
            <a:off x="1434163" y="2398258"/>
            <a:ext cx="3786081" cy="2568842"/>
            <a:chOff x="1044932" y="2457625"/>
            <a:chExt cx="3786081" cy="256884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F9418F0C-40F3-9FA0-076D-E410247B9521}"/>
                </a:ext>
              </a:extLst>
            </p:cNvPr>
            <p:cNvSpPr/>
            <p:nvPr/>
          </p:nvSpPr>
          <p:spPr>
            <a:xfrm>
              <a:off x="1222691" y="2863094"/>
              <a:ext cx="3608322" cy="216337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9D12073-B87A-E821-E112-E5D4007EF086}"/>
                </a:ext>
              </a:extLst>
            </p:cNvPr>
            <p:cNvSpPr txBox="1"/>
            <p:nvPr/>
          </p:nvSpPr>
          <p:spPr>
            <a:xfrm>
              <a:off x="1348989" y="3109808"/>
              <a:ext cx="3355725" cy="1669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 can ask questions and we answers about shrine history, customs, and cultural meanings</a:t>
              </a:r>
              <a:endParaRPr kumimoji="1"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337A1758-4F1B-3DAF-FD82-24EDB18F3FE2}"/>
                </a:ext>
              </a:extLst>
            </p:cNvPr>
            <p:cNvGrpSpPr/>
            <p:nvPr/>
          </p:nvGrpSpPr>
          <p:grpSpPr>
            <a:xfrm>
              <a:off x="1044932" y="2457625"/>
              <a:ext cx="3608322" cy="638376"/>
              <a:chOff x="630931" y="2287147"/>
              <a:chExt cx="3608322" cy="638376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B3BA5EA6-FF2E-189B-EA2F-5D0624E65814}"/>
                  </a:ext>
                </a:extLst>
              </p:cNvPr>
              <p:cNvGrpSpPr/>
              <p:nvPr/>
            </p:nvGrpSpPr>
            <p:grpSpPr>
              <a:xfrm>
                <a:off x="630931" y="2287147"/>
                <a:ext cx="3608322" cy="638376"/>
                <a:chOff x="370571" y="2117125"/>
                <a:chExt cx="3608322" cy="638376"/>
              </a:xfrm>
            </p:grpSpPr>
            <p:sp>
              <p:nvSpPr>
                <p:cNvPr id="21" name="圓角矩形 20">
                  <a:extLst>
                    <a:ext uri="{FF2B5EF4-FFF2-40B4-BE49-F238E27FC236}">
                      <a16:creationId xmlns:a16="http://schemas.microsoft.com/office/drawing/2014/main" id="{4B05D91F-D1A3-5914-7CEF-34EFC3790A60}"/>
                    </a:ext>
                  </a:extLst>
                </p:cNvPr>
                <p:cNvSpPr/>
                <p:nvPr/>
              </p:nvSpPr>
              <p:spPr>
                <a:xfrm>
                  <a:off x="370571" y="2117125"/>
                  <a:ext cx="3608322" cy="6383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F79DA89D-D898-970B-8AB7-27FD0895F521}"/>
                    </a:ext>
                  </a:extLst>
                </p:cNvPr>
                <p:cNvSpPr txBox="1"/>
                <p:nvPr/>
              </p:nvSpPr>
              <p:spPr>
                <a:xfrm>
                  <a:off x="1116984" y="2251647"/>
                  <a:ext cx="2396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" altLang="zh-TW" b="1" dirty="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pitchFamily="18" charset="0"/>
                      <a:ea typeface="Noto Serif TC ExtraBold" panose="02020200000000000000" pitchFamily="18" charset="-128"/>
                      <a:cs typeface="Times New Roman" panose="02020603050405020304" pitchFamily="18" charset="0"/>
                    </a:rPr>
                    <a:t>AI Knowledge Expert</a:t>
                  </a:r>
                  <a:endParaRPr kumimoji="1" lang="zh-TW" altLang="en-US" b="1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ea typeface="Noto Serif TC ExtraBold" panose="02020200000000000000" pitchFamily="18" charset="-128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B2B50997-B38C-9B85-AAF3-2A49443A05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721" y="2390335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zh-TW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BC0D0306-6260-E44D-DDA7-03E4A19E8208}"/>
              </a:ext>
            </a:extLst>
          </p:cNvPr>
          <p:cNvGrpSpPr/>
          <p:nvPr/>
        </p:nvGrpSpPr>
        <p:grpSpPr>
          <a:xfrm>
            <a:off x="6717559" y="2398258"/>
            <a:ext cx="3786081" cy="2568842"/>
            <a:chOff x="5782118" y="2453753"/>
            <a:chExt cx="3786081" cy="2568842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B820621-4BE5-06FB-8D1F-D78863D716D4}"/>
                </a:ext>
              </a:extLst>
            </p:cNvPr>
            <p:cNvSpPr/>
            <p:nvPr/>
          </p:nvSpPr>
          <p:spPr>
            <a:xfrm>
              <a:off x="5959877" y="2859222"/>
              <a:ext cx="3608322" cy="2163373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E4D6C959-7B91-72A6-4C84-95B55313E888}"/>
                </a:ext>
              </a:extLst>
            </p:cNvPr>
            <p:cNvSpPr txBox="1"/>
            <p:nvPr/>
          </p:nvSpPr>
          <p:spPr>
            <a:xfrm>
              <a:off x="6086175" y="3105936"/>
              <a:ext cx="3355725" cy="1669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can easily discover shrines that match their interests on the map. </a:t>
              </a:r>
              <a:endParaRPr kumimoji="1"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F95663BE-15BF-3E48-6639-E2BD79FAFB43}"/>
                </a:ext>
              </a:extLst>
            </p:cNvPr>
            <p:cNvGrpSpPr/>
            <p:nvPr/>
          </p:nvGrpSpPr>
          <p:grpSpPr>
            <a:xfrm>
              <a:off x="5782118" y="2453753"/>
              <a:ext cx="3659782" cy="638376"/>
              <a:chOff x="630931" y="2287147"/>
              <a:chExt cx="3659782" cy="638376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8A888288-0E3C-DE5D-8171-9B9C9B8D4D80}"/>
                  </a:ext>
                </a:extLst>
              </p:cNvPr>
              <p:cNvGrpSpPr/>
              <p:nvPr/>
            </p:nvGrpSpPr>
            <p:grpSpPr>
              <a:xfrm>
                <a:off x="630931" y="2287147"/>
                <a:ext cx="3659782" cy="638376"/>
                <a:chOff x="370571" y="2117125"/>
                <a:chExt cx="3659782" cy="638376"/>
              </a:xfrm>
            </p:grpSpPr>
            <p:sp>
              <p:nvSpPr>
                <p:cNvPr id="44" name="圓角矩形 43">
                  <a:extLst>
                    <a:ext uri="{FF2B5EF4-FFF2-40B4-BE49-F238E27FC236}">
                      <a16:creationId xmlns:a16="http://schemas.microsoft.com/office/drawing/2014/main" id="{16065950-BEF2-A6B4-75CE-D5A5E20F5143}"/>
                    </a:ext>
                  </a:extLst>
                </p:cNvPr>
                <p:cNvSpPr/>
                <p:nvPr/>
              </p:nvSpPr>
              <p:spPr>
                <a:xfrm>
                  <a:off x="370571" y="2117125"/>
                  <a:ext cx="3608322" cy="6383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FEB287E9-9DDB-37B6-9E10-D8D8C07B06EF}"/>
                    </a:ext>
                  </a:extLst>
                </p:cNvPr>
                <p:cNvSpPr txBox="1"/>
                <p:nvPr/>
              </p:nvSpPr>
              <p:spPr>
                <a:xfrm>
                  <a:off x="953869" y="2253097"/>
                  <a:ext cx="3076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" altLang="zh-TW" b="1" dirty="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pitchFamily="18" charset="0"/>
                      <a:ea typeface="Noto Serif TC ExtraBold" panose="02020200000000000000" pitchFamily="18" charset="-128"/>
                      <a:cs typeface="Times New Roman" panose="02020603050405020304" pitchFamily="18" charset="0"/>
                    </a:rPr>
                    <a:t>Interactive Map Exploration </a:t>
                  </a:r>
                  <a:endParaRPr kumimoji="1" lang="zh-TW" altLang="en-US" b="1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ea typeface="Noto Serif TC ExtraBold" panose="02020200000000000000" pitchFamily="18" charset="-128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C3ED8E23-9299-BD5B-8D28-AB0F1A1B91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721" y="2390335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zh-TW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8233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圖片 26">
            <a:extLst>
              <a:ext uri="{FF2B5EF4-FFF2-40B4-BE49-F238E27FC236}">
                <a16:creationId xmlns:a16="http://schemas.microsoft.com/office/drawing/2014/main" id="{2F240B4F-2937-AA5C-C31A-2277EDFB8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42" y="1337938"/>
            <a:ext cx="8259018" cy="5855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圖片 5" descr="一張含有 文字, 螢幕擷取畫面, 字型, 代數 的圖片&#10;&#10;AI 產生的內容可能不正確。">
            <a:extLst>
              <a:ext uri="{FF2B5EF4-FFF2-40B4-BE49-F238E27FC236}">
                <a16:creationId xmlns:a16="http://schemas.microsoft.com/office/drawing/2014/main" id="{B9986A83-C3F5-6B48-9FAE-47751E152B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11" y="2322151"/>
            <a:ext cx="7157156" cy="2598416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F15856D0-609B-6C8F-4C01-42074A6371B6}"/>
              </a:ext>
            </a:extLst>
          </p:cNvPr>
          <p:cNvSpPr txBox="1"/>
          <p:nvPr/>
        </p:nvSpPr>
        <p:spPr>
          <a:xfrm>
            <a:off x="869213" y="3571996"/>
            <a:ext cx="667048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zh-TW" sz="1600" b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Enter your question:</a:t>
            </a:r>
          </a:p>
        </p:txBody>
      </p:sp>
      <p:sp>
        <p:nvSpPr>
          <p:cNvPr id="38" name="圓角矩形 37">
            <a:extLst>
              <a:ext uri="{FF2B5EF4-FFF2-40B4-BE49-F238E27FC236}">
                <a16:creationId xmlns:a16="http://schemas.microsoft.com/office/drawing/2014/main" id="{E05D6B8E-56F1-B351-E6B8-3C4985AED3C3}"/>
              </a:ext>
            </a:extLst>
          </p:cNvPr>
          <p:cNvSpPr/>
          <p:nvPr/>
        </p:nvSpPr>
        <p:spPr>
          <a:xfrm>
            <a:off x="929462" y="3910550"/>
            <a:ext cx="7157156" cy="448893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EBF0DE92-1F4A-F264-9FE8-139969C9A849}"/>
              </a:ext>
            </a:extLst>
          </p:cNvPr>
          <p:cNvSpPr txBox="1"/>
          <p:nvPr/>
        </p:nvSpPr>
        <p:spPr>
          <a:xfrm>
            <a:off x="869214" y="2688194"/>
            <a:ext cx="667048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Have any questions about the history, culture, worship methods, or main deities of Japanese shrines and temples? The AI assistant will answer based on our knowledge base</a:t>
            </a:r>
            <a:endParaRPr kumimoji="1" lang="zh-TW" altLang="en-US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FFD3175B-094A-A120-9BD4-D5D62096B606}"/>
              </a:ext>
            </a:extLst>
          </p:cNvPr>
          <p:cNvSpPr txBox="1"/>
          <p:nvPr/>
        </p:nvSpPr>
        <p:spPr>
          <a:xfrm>
            <a:off x="843788" y="2200037"/>
            <a:ext cx="6239209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" altLang="zh-TW" sz="2800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AI Shrine &amp; Temple Knowledge Expert</a:t>
            </a:r>
            <a:endParaRPr kumimoji="1" lang="zh-TW" altLang="en-US" sz="2800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30470B35-628F-75FC-1250-F2223C7202CD}"/>
              </a:ext>
            </a:extLst>
          </p:cNvPr>
          <p:cNvSpPr txBox="1"/>
          <p:nvPr/>
        </p:nvSpPr>
        <p:spPr>
          <a:xfrm>
            <a:off x="1018307" y="3965719"/>
            <a:ext cx="6409909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TW" altLang="en-US" sz="1600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気比神宮（</a:t>
            </a:r>
            <a:r>
              <a:rPr lang="ja-JP" altLang="en-US" sz="1600" b="1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けひじんぐう）を</a:t>
            </a:r>
            <a:r>
              <a:rPr lang="zh-TW" altLang="en-US" sz="1600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紹介（</a:t>
            </a:r>
            <a:r>
              <a:rPr lang="ja-JP" altLang="en-US" sz="1600" b="1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しょうかい）してください。</a:t>
            </a:r>
            <a:endParaRPr kumimoji="1" lang="zh-TW" altLang="en-US" sz="1600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9" name="圓角矩形 38">
            <a:extLst>
              <a:ext uri="{FF2B5EF4-FFF2-40B4-BE49-F238E27FC236}">
                <a16:creationId xmlns:a16="http://schemas.microsoft.com/office/drawing/2014/main" id="{052CFF39-6BE3-83B8-F30B-E19D13FF1CB8}"/>
              </a:ext>
            </a:extLst>
          </p:cNvPr>
          <p:cNvSpPr/>
          <p:nvPr/>
        </p:nvSpPr>
        <p:spPr>
          <a:xfrm>
            <a:off x="929461" y="4831729"/>
            <a:ext cx="7157156" cy="1861642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31530592-FC69-FA17-B4BA-26432875E638}"/>
              </a:ext>
            </a:extLst>
          </p:cNvPr>
          <p:cNvSpPr txBox="1"/>
          <p:nvPr/>
        </p:nvSpPr>
        <p:spPr>
          <a:xfrm>
            <a:off x="1044932" y="4960347"/>
            <a:ext cx="5926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Answer</a:t>
            </a:r>
            <a:r>
              <a:rPr kumimoji="1" lang="zh-TW" altLang="en-US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：</a:t>
            </a:r>
            <a:endParaRPr kumimoji="1" lang="en-US" altLang="zh-TW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…</a:t>
            </a:r>
          </a:p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…</a:t>
            </a:r>
          </a:p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…</a:t>
            </a:r>
          </a:p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…</a:t>
            </a:r>
          </a:p>
          <a:p>
            <a:pPr algn="ctr"/>
            <a:r>
              <a:rPr kumimoji="1" lang="en-US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2" name="圓角矩形圖說文字 31">
            <a:extLst>
              <a:ext uri="{FF2B5EF4-FFF2-40B4-BE49-F238E27FC236}">
                <a16:creationId xmlns:a16="http://schemas.microsoft.com/office/drawing/2014/main" id="{44FA9887-87CA-41AD-D262-E7E17A8F0B4E}"/>
              </a:ext>
            </a:extLst>
          </p:cNvPr>
          <p:cNvSpPr/>
          <p:nvPr/>
        </p:nvSpPr>
        <p:spPr>
          <a:xfrm>
            <a:off x="7428216" y="3429000"/>
            <a:ext cx="4565660" cy="2760026"/>
          </a:xfrm>
          <a:prstGeom prst="wedgeRoundRectCallout">
            <a:avLst>
              <a:gd name="adj1" fmla="val -63593"/>
              <a:gd name="adj2" fmla="val 2474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0D7A4F8-A209-83DE-6C2F-6B38792F0933}"/>
              </a:ext>
            </a:extLst>
          </p:cNvPr>
          <p:cNvSpPr/>
          <p:nvPr/>
        </p:nvSpPr>
        <p:spPr>
          <a:xfrm>
            <a:off x="0" y="1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8C8E8E9-6F6A-05BB-476B-EA87917B0227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100033D-5469-2BB6-287E-2C64842C5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C569BEC7-2877-D537-C5E6-0F66CA200DAE}"/>
              </a:ext>
            </a:extLst>
          </p:cNvPr>
          <p:cNvSpPr/>
          <p:nvPr/>
        </p:nvSpPr>
        <p:spPr>
          <a:xfrm>
            <a:off x="1597891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Background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A4B51C15-C182-AA32-38C2-3FB16C6D61EA}"/>
              </a:ext>
            </a:extLst>
          </p:cNvPr>
          <p:cNvSpPr/>
          <p:nvPr/>
        </p:nvSpPr>
        <p:spPr>
          <a:xfrm>
            <a:off x="3389088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Objectives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F1B1FB9B-AD23-27A8-6043-1905B72EBD13}"/>
              </a:ext>
            </a:extLst>
          </p:cNvPr>
          <p:cNvSpPr/>
          <p:nvPr/>
        </p:nvSpPr>
        <p:spPr>
          <a:xfrm>
            <a:off x="5180285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AE1D713D-CD72-BC52-58DB-ABC704836ADD}"/>
              </a:ext>
            </a:extLst>
          </p:cNvPr>
          <p:cNvSpPr/>
          <p:nvPr/>
        </p:nvSpPr>
        <p:spPr>
          <a:xfrm>
            <a:off x="6971482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F6BE6B3E-A029-DCF5-56FA-4B415D38E1F6}"/>
              </a:ext>
            </a:extLst>
          </p:cNvPr>
          <p:cNvSpPr/>
          <p:nvPr/>
        </p:nvSpPr>
        <p:spPr>
          <a:xfrm>
            <a:off x="8762679" y="160430"/>
            <a:ext cx="1440000" cy="674362"/>
          </a:xfrm>
          <a:prstGeom prst="roundRect">
            <a:avLst>
              <a:gd name="adj" fmla="val 6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1C79B85C-5C4E-3335-4A16-B99B0EDEE22A}"/>
              </a:ext>
            </a:extLst>
          </p:cNvPr>
          <p:cNvSpPr/>
          <p:nvPr/>
        </p:nvSpPr>
        <p:spPr>
          <a:xfrm>
            <a:off x="10553876" y="167323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CFD321E3-1BF4-07A6-C91D-3213AAF99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b="1" smtClean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13</a:t>
            </a:fld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D06B139-979C-86F6-D538-D6834765C1D3}"/>
              </a:ext>
            </a:extLst>
          </p:cNvPr>
          <p:cNvSpPr txBox="1"/>
          <p:nvPr/>
        </p:nvSpPr>
        <p:spPr>
          <a:xfrm>
            <a:off x="7820386" y="3996948"/>
            <a:ext cx="3408391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Official Website</a:t>
            </a:r>
            <a:r>
              <a:rPr lang="zh-TW" altLang="en-US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：</a:t>
            </a:r>
            <a:r>
              <a:rPr lang="en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…</a:t>
            </a:r>
            <a:endParaRPr lang="en-US" altLang="zh-TW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Historical Introduction</a:t>
            </a:r>
            <a:r>
              <a:rPr lang="zh-TW" altLang="en-US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：</a:t>
            </a:r>
            <a:r>
              <a:rPr lang="en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Main Prayer Themes</a:t>
            </a:r>
            <a:r>
              <a:rPr lang="zh-TW" altLang="en-US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…</a:t>
            </a:r>
            <a:endParaRPr lang="en" altLang="zh-TW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Opening Hours</a:t>
            </a:r>
            <a:r>
              <a:rPr lang="zh-TW" altLang="en-US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：</a:t>
            </a:r>
            <a:r>
              <a:rPr lang="en-US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…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Merchandise</a:t>
            </a:r>
            <a:r>
              <a:rPr lang="zh-TW" altLang="en-US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42B1F95-6505-B351-DC1B-890BF1465A99}"/>
              </a:ext>
            </a:extLst>
          </p:cNvPr>
          <p:cNvSpPr txBox="1"/>
          <p:nvPr/>
        </p:nvSpPr>
        <p:spPr>
          <a:xfrm>
            <a:off x="7820386" y="3627616"/>
            <a:ext cx="15738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気比神宮</a:t>
            </a:r>
            <a:endParaRPr lang="zh-TW" altLang="en-US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19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5B833-FC88-9972-70A5-87E10C3E8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2277AB4-BAA3-8B26-53F0-14FD6BFB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14</a:t>
            </a:fld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E2E74D2-2A24-1622-5B10-423A4FE90D89}"/>
              </a:ext>
            </a:extLst>
          </p:cNvPr>
          <p:cNvSpPr txBox="1"/>
          <p:nvPr/>
        </p:nvSpPr>
        <p:spPr>
          <a:xfrm>
            <a:off x="630931" y="1308314"/>
            <a:ext cx="8937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core features of our project 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90B52BD-71C1-74D0-2A8D-3B4762977B86}"/>
              </a:ext>
            </a:extLst>
          </p:cNvPr>
          <p:cNvSpPr/>
          <p:nvPr/>
        </p:nvSpPr>
        <p:spPr>
          <a:xfrm>
            <a:off x="0" y="0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123CC71-C8B4-FE72-5B74-BEA42730C133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F8FF83-A583-4ED1-8594-03D18930C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9" name="圓角矩形 8">
            <a:extLst>
              <a:ext uri="{FF2B5EF4-FFF2-40B4-BE49-F238E27FC236}">
                <a16:creationId xmlns:a16="http://schemas.microsoft.com/office/drawing/2014/main" id="{779B5586-9D97-4EA4-C520-28B220FBFE76}"/>
              </a:ext>
            </a:extLst>
          </p:cNvPr>
          <p:cNvSpPr/>
          <p:nvPr/>
        </p:nvSpPr>
        <p:spPr>
          <a:xfrm>
            <a:off x="1887204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Progress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D6410E76-F5EC-ED18-7A7A-A9C62B1FAA93}"/>
              </a:ext>
            </a:extLst>
          </p:cNvPr>
          <p:cNvSpPr/>
          <p:nvPr/>
        </p:nvSpPr>
        <p:spPr>
          <a:xfrm>
            <a:off x="3910953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5F9933A7-867D-BCCA-AD57-6CF7D1B94622}"/>
              </a:ext>
            </a:extLst>
          </p:cNvPr>
          <p:cNvSpPr/>
          <p:nvPr/>
        </p:nvSpPr>
        <p:spPr>
          <a:xfrm>
            <a:off x="7958451" y="190007"/>
            <a:ext cx="1440000" cy="674362"/>
          </a:xfrm>
          <a:prstGeom prst="roundRect">
            <a:avLst>
              <a:gd name="adj" fmla="val 6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EFD2368D-12A3-1E23-C73F-D524726BA37F}"/>
              </a:ext>
            </a:extLst>
          </p:cNvPr>
          <p:cNvSpPr/>
          <p:nvPr/>
        </p:nvSpPr>
        <p:spPr>
          <a:xfrm>
            <a:off x="9982200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E916A5B7-524E-6C5E-414F-C904D68903AE}"/>
              </a:ext>
            </a:extLst>
          </p:cNvPr>
          <p:cNvSpPr/>
          <p:nvPr/>
        </p:nvSpPr>
        <p:spPr>
          <a:xfrm>
            <a:off x="5934702" y="225531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054D4C37-5F45-8073-155B-A5AF6B77156D}"/>
              </a:ext>
            </a:extLst>
          </p:cNvPr>
          <p:cNvGrpSpPr/>
          <p:nvPr/>
        </p:nvGrpSpPr>
        <p:grpSpPr>
          <a:xfrm>
            <a:off x="1434163" y="2398258"/>
            <a:ext cx="3786081" cy="2568842"/>
            <a:chOff x="1044932" y="2457625"/>
            <a:chExt cx="3786081" cy="2568842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7110B42D-7816-551F-9302-D2E1A3DC8357}"/>
                </a:ext>
              </a:extLst>
            </p:cNvPr>
            <p:cNvSpPr/>
            <p:nvPr/>
          </p:nvSpPr>
          <p:spPr>
            <a:xfrm>
              <a:off x="1222691" y="2863094"/>
              <a:ext cx="3608322" cy="2163373"/>
            </a:xfrm>
            <a:prstGeom prst="rect">
              <a:avLst/>
            </a:prstGeom>
            <a:noFill/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2A14651-4C22-47A7-E4EA-7984E9E1980F}"/>
                </a:ext>
              </a:extLst>
            </p:cNvPr>
            <p:cNvSpPr txBox="1"/>
            <p:nvPr/>
          </p:nvSpPr>
          <p:spPr>
            <a:xfrm>
              <a:off x="1348989" y="3109808"/>
              <a:ext cx="3355725" cy="1669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Users can ask questions and we answers about shrine history, customs, and cultural meanings</a:t>
              </a:r>
              <a:endParaRPr kumimoji="1"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F34B2A5-60AF-86DA-958C-24EC075C1F5F}"/>
                </a:ext>
              </a:extLst>
            </p:cNvPr>
            <p:cNvGrpSpPr/>
            <p:nvPr/>
          </p:nvGrpSpPr>
          <p:grpSpPr>
            <a:xfrm>
              <a:off x="1044932" y="2457625"/>
              <a:ext cx="3608322" cy="638376"/>
              <a:chOff x="630931" y="2287147"/>
              <a:chExt cx="3608322" cy="638376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31890DC5-E994-52C7-7F78-BAF2FFE5B530}"/>
                  </a:ext>
                </a:extLst>
              </p:cNvPr>
              <p:cNvGrpSpPr/>
              <p:nvPr/>
            </p:nvGrpSpPr>
            <p:grpSpPr>
              <a:xfrm>
                <a:off x="630931" y="2287147"/>
                <a:ext cx="3608322" cy="638376"/>
                <a:chOff x="370571" y="2117125"/>
                <a:chExt cx="3608322" cy="638376"/>
              </a:xfrm>
            </p:grpSpPr>
            <p:sp>
              <p:nvSpPr>
                <p:cNvPr id="21" name="圓角矩形 20">
                  <a:extLst>
                    <a:ext uri="{FF2B5EF4-FFF2-40B4-BE49-F238E27FC236}">
                      <a16:creationId xmlns:a16="http://schemas.microsoft.com/office/drawing/2014/main" id="{18469203-F91A-97F1-F0C1-B6EE142CAE9F}"/>
                    </a:ext>
                  </a:extLst>
                </p:cNvPr>
                <p:cNvSpPr/>
                <p:nvPr/>
              </p:nvSpPr>
              <p:spPr>
                <a:xfrm>
                  <a:off x="370571" y="2117125"/>
                  <a:ext cx="3608322" cy="6383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85000"/>
                  </a:schemeClr>
                </a:solidFill>
                <a:ln w="28575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EBD3AFA0-584F-B148-ACBF-740EBB1A291A}"/>
                    </a:ext>
                  </a:extLst>
                </p:cNvPr>
                <p:cNvSpPr txBox="1"/>
                <p:nvPr/>
              </p:nvSpPr>
              <p:spPr>
                <a:xfrm>
                  <a:off x="1116984" y="2251647"/>
                  <a:ext cx="2396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" altLang="zh-TW" b="1" dirty="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pitchFamily="18" charset="0"/>
                      <a:ea typeface="Noto Serif TC ExtraBold" panose="02020200000000000000" pitchFamily="18" charset="-128"/>
                      <a:cs typeface="Times New Roman" panose="02020603050405020304" pitchFamily="18" charset="0"/>
                    </a:rPr>
                    <a:t>AI Knowledge Expert</a:t>
                  </a:r>
                  <a:endParaRPr kumimoji="1" lang="zh-TW" altLang="en-US" b="1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ea typeface="Noto Serif TC ExtraBold" panose="02020200000000000000" pitchFamily="18" charset="-128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4" name="橢圓 23">
                <a:extLst>
                  <a:ext uri="{FF2B5EF4-FFF2-40B4-BE49-F238E27FC236}">
                    <a16:creationId xmlns:a16="http://schemas.microsoft.com/office/drawing/2014/main" id="{458C05B9-F36E-8055-9191-EEFE4C9E64E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721" y="2390335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kumimoji="1" lang="zh-TW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AC1A47B4-9072-96A2-AF8A-5146B64B00D4}"/>
              </a:ext>
            </a:extLst>
          </p:cNvPr>
          <p:cNvGrpSpPr/>
          <p:nvPr/>
        </p:nvGrpSpPr>
        <p:grpSpPr>
          <a:xfrm>
            <a:off x="6717559" y="2398258"/>
            <a:ext cx="3786081" cy="2568842"/>
            <a:chOff x="5782118" y="2453753"/>
            <a:chExt cx="3786081" cy="2568842"/>
          </a:xfrm>
        </p:grpSpPr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BF79910F-AF58-8357-0E4F-15CC8191EAAA}"/>
                </a:ext>
              </a:extLst>
            </p:cNvPr>
            <p:cNvSpPr/>
            <p:nvPr/>
          </p:nvSpPr>
          <p:spPr>
            <a:xfrm>
              <a:off x="5959877" y="2859222"/>
              <a:ext cx="3608322" cy="2163373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A658C7AA-AD29-5209-EB22-D0C9436CFAAC}"/>
                </a:ext>
              </a:extLst>
            </p:cNvPr>
            <p:cNvSpPr txBox="1"/>
            <p:nvPr/>
          </p:nvSpPr>
          <p:spPr>
            <a:xfrm>
              <a:off x="6086175" y="3105936"/>
              <a:ext cx="3355725" cy="16699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200000"/>
                </a:lnSpc>
              </a:pPr>
              <a:r>
                <a:rPr lang="en" altLang="zh-TW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User can easily discover shrines that match their interests on the map. </a:t>
              </a:r>
              <a:endParaRPr kumimoji="1" lang="zh-TW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005DCC0C-73C7-257E-D545-E9CE408B428F}"/>
                </a:ext>
              </a:extLst>
            </p:cNvPr>
            <p:cNvGrpSpPr/>
            <p:nvPr/>
          </p:nvGrpSpPr>
          <p:grpSpPr>
            <a:xfrm>
              <a:off x="5782118" y="2453753"/>
              <a:ext cx="3659782" cy="638376"/>
              <a:chOff x="630931" y="2287147"/>
              <a:chExt cx="3659782" cy="638376"/>
            </a:xfrm>
          </p:grpSpPr>
          <p:grpSp>
            <p:nvGrpSpPr>
              <p:cNvPr id="42" name="群組 41">
                <a:extLst>
                  <a:ext uri="{FF2B5EF4-FFF2-40B4-BE49-F238E27FC236}">
                    <a16:creationId xmlns:a16="http://schemas.microsoft.com/office/drawing/2014/main" id="{76CA2882-487F-8FF9-C99B-3579D161DD65}"/>
                  </a:ext>
                </a:extLst>
              </p:cNvPr>
              <p:cNvGrpSpPr/>
              <p:nvPr/>
            </p:nvGrpSpPr>
            <p:grpSpPr>
              <a:xfrm>
                <a:off x="630931" y="2287147"/>
                <a:ext cx="3659782" cy="638376"/>
                <a:chOff x="370571" y="2117125"/>
                <a:chExt cx="3659782" cy="638376"/>
              </a:xfrm>
            </p:grpSpPr>
            <p:sp>
              <p:nvSpPr>
                <p:cNvPr id="44" name="圓角矩形 43">
                  <a:extLst>
                    <a:ext uri="{FF2B5EF4-FFF2-40B4-BE49-F238E27FC236}">
                      <a16:creationId xmlns:a16="http://schemas.microsoft.com/office/drawing/2014/main" id="{89E7CEB8-1CB7-B0B1-2709-C46582250FB7}"/>
                    </a:ext>
                  </a:extLst>
                </p:cNvPr>
                <p:cNvSpPr/>
                <p:nvPr/>
              </p:nvSpPr>
              <p:spPr>
                <a:xfrm>
                  <a:off x="370571" y="2117125"/>
                  <a:ext cx="3608322" cy="63837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TW" altLang="en-US"/>
                </a:p>
              </p:txBody>
            </p:sp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BDC1AF85-A12C-7660-7714-1AFFF56FA30A}"/>
                    </a:ext>
                  </a:extLst>
                </p:cNvPr>
                <p:cNvSpPr txBox="1"/>
                <p:nvPr/>
              </p:nvSpPr>
              <p:spPr>
                <a:xfrm>
                  <a:off x="953869" y="2253097"/>
                  <a:ext cx="30764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kumimoji="1" lang="en" altLang="zh-TW" b="1" dirty="0">
                      <a:solidFill>
                        <a:schemeClr val="bg2">
                          <a:lumMod val="25000"/>
                        </a:schemeClr>
                      </a:solidFill>
                      <a:latin typeface="Times New Roman" panose="02020603050405020304" pitchFamily="18" charset="0"/>
                      <a:ea typeface="Noto Serif TC ExtraBold" panose="02020200000000000000" pitchFamily="18" charset="-128"/>
                      <a:cs typeface="Times New Roman" panose="02020603050405020304" pitchFamily="18" charset="0"/>
                    </a:rPr>
                    <a:t>Interactive Map Exploration </a:t>
                  </a:r>
                  <a:endParaRPr kumimoji="1" lang="zh-TW" altLang="en-US" b="1" dirty="0">
                    <a:solidFill>
                      <a:schemeClr val="bg2">
                        <a:lumMod val="25000"/>
                      </a:schemeClr>
                    </a:solidFill>
                    <a:latin typeface="Times New Roman" panose="02020603050405020304" pitchFamily="18" charset="0"/>
                    <a:ea typeface="Noto Serif TC ExtraBold" panose="02020200000000000000" pitchFamily="18" charset="-128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3" name="橢圓 42">
                <a:extLst>
                  <a:ext uri="{FF2B5EF4-FFF2-40B4-BE49-F238E27FC236}">
                    <a16:creationId xmlns:a16="http://schemas.microsoft.com/office/drawing/2014/main" id="{8BA4612E-A520-515F-564D-2FF0D0DAD0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14721" y="2390335"/>
                <a:ext cx="432000" cy="43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TW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endParaRPr kumimoji="1" lang="zh-TW" altLang="en-US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45391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46EEC-E239-0F8D-6718-E4EDA3AB7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圖片 46">
            <a:extLst>
              <a:ext uri="{FF2B5EF4-FFF2-40B4-BE49-F238E27FC236}">
                <a16:creationId xmlns:a16="http://schemas.microsoft.com/office/drawing/2014/main" id="{C689DD0E-E2AA-7FD2-8AB2-4B955FAA6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42" y="1337938"/>
            <a:ext cx="8259018" cy="5855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 descr="一張含有 文字, 地圖, 地圖集, 方案 的圖片&#10;&#10;AI 產生的內容可能不正確。">
            <a:extLst>
              <a:ext uri="{FF2B5EF4-FFF2-40B4-BE49-F238E27FC236}">
                <a16:creationId xmlns:a16="http://schemas.microsoft.com/office/drawing/2014/main" id="{30AD83FE-FFE9-BCC1-206F-D8A09AA4C7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58" y="2375685"/>
            <a:ext cx="7341985" cy="3780031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540E46F-FF16-C297-20A3-D0ADE1FAA8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5631" y="3039510"/>
            <a:ext cx="520725" cy="520725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847C224-48A6-9777-AA40-74E25DB628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1231" y="4444976"/>
            <a:ext cx="520725" cy="52072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D240B77D-AA34-C9E6-2848-B1FBF9638E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090" y="2779147"/>
            <a:ext cx="520725" cy="5207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6263A885-99BE-B347-D7D4-8AB6F27D9F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8466" y="4296744"/>
            <a:ext cx="520725" cy="520725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53FB85F-7F5A-9667-0CF5-8D22AB11E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2089" y="5237121"/>
            <a:ext cx="520725" cy="520725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5D2B1DC7-28CD-15B5-DF34-D37AFDDF1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690" y="3240408"/>
            <a:ext cx="520725" cy="520725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FB313E8-536F-D4F2-F766-57860692BF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409" y="4817469"/>
            <a:ext cx="520725" cy="520725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C5612CF7-DB08-1105-DFD0-20C35ECAE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216" y="3218495"/>
            <a:ext cx="520725" cy="520725"/>
          </a:xfrm>
          <a:prstGeom prst="rect">
            <a:avLst/>
          </a:prstGeom>
        </p:spPr>
      </p:pic>
      <p:sp>
        <p:nvSpPr>
          <p:cNvPr id="2" name="矩形圖說文字 1">
            <a:extLst>
              <a:ext uri="{FF2B5EF4-FFF2-40B4-BE49-F238E27FC236}">
                <a16:creationId xmlns:a16="http://schemas.microsoft.com/office/drawing/2014/main" id="{DB638C6E-5B5A-9FCB-2201-18BFDC410782}"/>
              </a:ext>
            </a:extLst>
          </p:cNvPr>
          <p:cNvSpPr/>
          <p:nvPr/>
        </p:nvSpPr>
        <p:spPr>
          <a:xfrm>
            <a:off x="7600958" y="1502816"/>
            <a:ext cx="4352807" cy="2236404"/>
          </a:xfrm>
          <a:prstGeom prst="wedgeRectCallout">
            <a:avLst>
              <a:gd name="adj1" fmla="val -63221"/>
              <a:gd name="adj2" fmla="val 34788"/>
            </a:avLst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4D135CB3-6FD1-096A-359A-717F20A22731}"/>
              </a:ext>
            </a:extLst>
          </p:cNvPr>
          <p:cNvSpPr txBox="1"/>
          <p:nvPr/>
        </p:nvSpPr>
        <p:spPr>
          <a:xfrm>
            <a:off x="8468757" y="1580792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kern="0" dirty="0">
                <a:solidFill>
                  <a:srgbClr val="11111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Shrine/Temple History...</a:t>
            </a:r>
            <a:endParaRPr lang="zh-TW" altLang="zh-TW" sz="1800" b="1" kern="100" dirty="0">
              <a:effectLst/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BBD598D5-5980-5DC9-C647-6BD39026D21D}"/>
              </a:ext>
            </a:extLst>
          </p:cNvPr>
          <p:cNvSpPr txBox="1"/>
          <p:nvPr/>
        </p:nvSpPr>
        <p:spPr>
          <a:xfrm>
            <a:off x="7682995" y="1955122"/>
            <a:ext cx="2752903" cy="17137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 kern="100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📖 </a:t>
            </a:r>
            <a:r>
              <a:rPr lang="en" altLang="zh-TW" b="1" kern="100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Historical Introduction</a:t>
            </a:r>
          </a:p>
          <a:p>
            <a:pPr>
              <a:lnSpc>
                <a:spcPct val="150000"/>
              </a:lnSpc>
            </a:pPr>
            <a:r>
              <a:rPr lang="en-US" altLang="zh-TW" b="1" kern="0" dirty="0">
                <a:solidFill>
                  <a:srgbClr val="11111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🔖 Main Prayer Themes</a:t>
            </a:r>
          </a:p>
          <a:p>
            <a:pPr>
              <a:lnSpc>
                <a:spcPct val="150000"/>
              </a:lnSpc>
            </a:pPr>
            <a:r>
              <a:rPr lang="en-US" altLang="zh-TW" b="1" kern="0" dirty="0">
                <a:solidFill>
                  <a:srgbClr val="11111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⏰ Opening Hours</a:t>
            </a:r>
            <a:endParaRPr lang="zh-TW" altLang="zh-TW" b="1" kern="100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b="1" kern="0" dirty="0">
                <a:solidFill>
                  <a:srgbClr val="11111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🛍️ Merchandise Sold</a:t>
            </a:r>
            <a:endParaRPr lang="zh-TW" altLang="zh-TW" b="1" kern="100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EE06E8EE-04FA-858E-0744-EEC51FD8372E}"/>
              </a:ext>
            </a:extLst>
          </p:cNvPr>
          <p:cNvSpPr/>
          <p:nvPr/>
        </p:nvSpPr>
        <p:spPr>
          <a:xfrm>
            <a:off x="0" y="1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0490B9EA-6D1C-D154-7A0D-B34DF074C092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BD770171-7A1F-EC4F-86B0-B85740BC4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14" name="圓角矩形 13">
            <a:extLst>
              <a:ext uri="{FF2B5EF4-FFF2-40B4-BE49-F238E27FC236}">
                <a16:creationId xmlns:a16="http://schemas.microsoft.com/office/drawing/2014/main" id="{E4AE624A-E9B2-E30D-F753-4BEB10D72CF7}"/>
              </a:ext>
            </a:extLst>
          </p:cNvPr>
          <p:cNvSpPr/>
          <p:nvPr/>
        </p:nvSpPr>
        <p:spPr>
          <a:xfrm>
            <a:off x="1597891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Background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46B3EB4A-F8E0-CE44-0351-55EBE5F7E891}"/>
              </a:ext>
            </a:extLst>
          </p:cNvPr>
          <p:cNvSpPr/>
          <p:nvPr/>
        </p:nvSpPr>
        <p:spPr>
          <a:xfrm>
            <a:off x="3389088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Objectives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8BB8EDA7-B1EF-2523-FD7B-F29AB1D1C221}"/>
              </a:ext>
            </a:extLst>
          </p:cNvPr>
          <p:cNvSpPr/>
          <p:nvPr/>
        </p:nvSpPr>
        <p:spPr>
          <a:xfrm>
            <a:off x="5180285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64FAADDD-CD93-D2FA-1CC6-0B0599A16357}"/>
              </a:ext>
            </a:extLst>
          </p:cNvPr>
          <p:cNvSpPr/>
          <p:nvPr/>
        </p:nvSpPr>
        <p:spPr>
          <a:xfrm>
            <a:off x="6971482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D6221969-06C8-5532-7AE0-C1683D5064FA}"/>
              </a:ext>
            </a:extLst>
          </p:cNvPr>
          <p:cNvSpPr/>
          <p:nvPr/>
        </p:nvSpPr>
        <p:spPr>
          <a:xfrm>
            <a:off x="8762679" y="160430"/>
            <a:ext cx="1440000" cy="674362"/>
          </a:xfrm>
          <a:prstGeom prst="roundRect">
            <a:avLst>
              <a:gd name="adj" fmla="val 6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9" name="圓角矩形 18">
            <a:extLst>
              <a:ext uri="{FF2B5EF4-FFF2-40B4-BE49-F238E27FC236}">
                <a16:creationId xmlns:a16="http://schemas.microsoft.com/office/drawing/2014/main" id="{E97E6AAF-522E-B5F9-8B97-5FDE680F18E2}"/>
              </a:ext>
            </a:extLst>
          </p:cNvPr>
          <p:cNvSpPr/>
          <p:nvPr/>
        </p:nvSpPr>
        <p:spPr>
          <a:xfrm>
            <a:off x="10553876" y="167323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5B8C395-8616-0B1F-1633-53EA2B9BF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15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992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20C166E-6D62-B54E-6893-ADDA5A280F68}"/>
              </a:ext>
            </a:extLst>
          </p:cNvPr>
          <p:cNvSpPr txBox="1"/>
          <p:nvPr/>
        </p:nvSpPr>
        <p:spPr>
          <a:xfrm>
            <a:off x="630931" y="2251923"/>
            <a:ext cx="112061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Based on our last meeting, we aim to provide a more intuitive verification method. </a:t>
            </a:r>
            <a:endParaRPr lang="zh-TW" altLang="en-US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A089F001-B67A-AA5E-F2F5-B172AFB55D2A}"/>
              </a:ext>
            </a:extLst>
          </p:cNvPr>
          <p:cNvSpPr txBox="1"/>
          <p:nvPr/>
        </p:nvSpPr>
        <p:spPr>
          <a:xfrm>
            <a:off x="630931" y="1401149"/>
            <a:ext cx="609887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400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Validation Metrics</a:t>
            </a:r>
            <a:endParaRPr lang="zh-TW" altLang="en-US" sz="2400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E9E629-BC9A-6C96-ADCA-3A51FA1787A4}"/>
              </a:ext>
            </a:extLst>
          </p:cNvPr>
          <p:cNvSpPr/>
          <p:nvPr/>
        </p:nvSpPr>
        <p:spPr>
          <a:xfrm>
            <a:off x="0" y="1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C5E01D42-F009-CFC4-7F12-377FC1753829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A2C757D-72E5-31C9-7137-3BF9EFDCF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6" name="圓角矩形 5">
            <a:extLst>
              <a:ext uri="{FF2B5EF4-FFF2-40B4-BE49-F238E27FC236}">
                <a16:creationId xmlns:a16="http://schemas.microsoft.com/office/drawing/2014/main" id="{05C2A7E7-0750-5A16-8CC3-CC4699824C63}"/>
              </a:ext>
            </a:extLst>
          </p:cNvPr>
          <p:cNvSpPr/>
          <p:nvPr/>
        </p:nvSpPr>
        <p:spPr>
          <a:xfrm>
            <a:off x="1597891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Background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圓角矩形 6">
            <a:extLst>
              <a:ext uri="{FF2B5EF4-FFF2-40B4-BE49-F238E27FC236}">
                <a16:creationId xmlns:a16="http://schemas.microsoft.com/office/drawing/2014/main" id="{143BC494-3975-E2B2-A50F-6B95DD6D0665}"/>
              </a:ext>
            </a:extLst>
          </p:cNvPr>
          <p:cNvSpPr/>
          <p:nvPr/>
        </p:nvSpPr>
        <p:spPr>
          <a:xfrm>
            <a:off x="3389088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Objectives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圓角矩形 7">
            <a:extLst>
              <a:ext uri="{FF2B5EF4-FFF2-40B4-BE49-F238E27FC236}">
                <a16:creationId xmlns:a16="http://schemas.microsoft.com/office/drawing/2014/main" id="{C8DBA129-9CC5-075A-AB06-1FF60424CC39}"/>
              </a:ext>
            </a:extLst>
          </p:cNvPr>
          <p:cNvSpPr/>
          <p:nvPr/>
        </p:nvSpPr>
        <p:spPr>
          <a:xfrm>
            <a:off x="5180285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3BFA316A-FDD9-EF4C-16A4-75F55EFBDA9B}"/>
              </a:ext>
            </a:extLst>
          </p:cNvPr>
          <p:cNvSpPr/>
          <p:nvPr/>
        </p:nvSpPr>
        <p:spPr>
          <a:xfrm>
            <a:off x="6971482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79ABB60A-C97D-AD9F-0AAB-F3D7458A0B74}"/>
              </a:ext>
            </a:extLst>
          </p:cNvPr>
          <p:cNvSpPr/>
          <p:nvPr/>
        </p:nvSpPr>
        <p:spPr>
          <a:xfrm>
            <a:off x="8762679" y="160430"/>
            <a:ext cx="1440000" cy="674362"/>
          </a:xfrm>
          <a:prstGeom prst="roundRect">
            <a:avLst>
              <a:gd name="adj" fmla="val 6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388E35BB-D755-A8F8-05A5-4C2B66CEEC4E}"/>
              </a:ext>
            </a:extLst>
          </p:cNvPr>
          <p:cNvSpPr/>
          <p:nvPr/>
        </p:nvSpPr>
        <p:spPr>
          <a:xfrm>
            <a:off x="10553876" y="167323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投影片編號版面配置區 11">
            <a:extLst>
              <a:ext uri="{FF2B5EF4-FFF2-40B4-BE49-F238E27FC236}">
                <a16:creationId xmlns:a16="http://schemas.microsoft.com/office/drawing/2014/main" id="{835908A8-027A-0D2F-184D-8D495FC74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16</a:t>
            </a:fld>
            <a:endParaRPr kumimoji="1" lang="zh-TW" altLang="en-US"/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7B46FD69-F568-714E-B6B9-94FFB2655B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108956"/>
              </p:ext>
            </p:extLst>
          </p:nvPr>
        </p:nvGraphicFramePr>
        <p:xfrm>
          <a:off x="2074679" y="3156746"/>
          <a:ext cx="8128000" cy="21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932563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0873210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718082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78597361"/>
                    </a:ext>
                  </a:extLst>
                </a:gridCol>
              </a:tblGrid>
              <a:tr h="540000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Question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39E">
                        <a:alpha val="50196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Response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39E">
                        <a:alpha val="50196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This Info. Is Useful?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39E">
                        <a:alpha val="50196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765701"/>
                  </a:ext>
                </a:extLst>
              </a:tr>
              <a:tr h="540000"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Useful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39E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Unuseful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A39E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498881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437034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altLang="zh-TW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003431"/>
                  </a:ext>
                </a:extLst>
              </a:tr>
            </a:tbl>
          </a:graphicData>
        </a:graphic>
      </p:graphicFrame>
      <p:sp>
        <p:nvSpPr>
          <p:cNvPr id="14" name="文字方塊 13">
            <a:extLst>
              <a:ext uri="{FF2B5EF4-FFF2-40B4-BE49-F238E27FC236}">
                <a16:creationId xmlns:a16="http://schemas.microsoft.com/office/drawing/2014/main" id="{0EFFCC99-139B-72AF-3FE4-155C59118550}"/>
              </a:ext>
            </a:extLst>
          </p:cNvPr>
          <p:cNvSpPr txBox="1"/>
          <p:nvPr/>
        </p:nvSpPr>
        <p:spPr>
          <a:xfrm>
            <a:off x="1443573" y="5408499"/>
            <a:ext cx="9580828" cy="12890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organized format will serve as a tool, </a:t>
            </a:r>
          </a:p>
          <a:p>
            <a:pPr algn="r">
              <a:lnSpc>
                <a:spcPct val="150000"/>
              </a:lnSpc>
            </a:pP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allowing us to manually verify, or have the professor confirm</a:t>
            </a:r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pPr algn="r">
              <a:lnSpc>
                <a:spcPct val="150000"/>
              </a:lnSpc>
            </a:pPr>
            <a:r>
              <a:rPr kumimoji="1"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we’ll compile all questions and </a:t>
            </a:r>
            <a:r>
              <a:rPr kumimoji="1" lang="en" altLang="zh-TW" b="1" u="sng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 into a CSV or Excel file </a:t>
            </a:r>
            <a:r>
              <a:rPr kumimoji="1"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easy review and assessment.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147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AFFF4B-12F7-A45E-4C48-EB45F1099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17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16FDE03-857A-D279-4160-432FFD95208A}"/>
              </a:ext>
            </a:extLst>
          </p:cNvPr>
          <p:cNvSpPr/>
          <p:nvPr/>
        </p:nvSpPr>
        <p:spPr>
          <a:xfrm>
            <a:off x="0" y="1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BA778B9-E268-A3DC-04B1-1C63E64A6939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C5BFE5B-EC1C-2F2B-75BC-E0C459B68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8" name="圓角矩形 7">
            <a:extLst>
              <a:ext uri="{FF2B5EF4-FFF2-40B4-BE49-F238E27FC236}">
                <a16:creationId xmlns:a16="http://schemas.microsoft.com/office/drawing/2014/main" id="{F61367F8-3FB1-A90A-1136-A1F5F97E6C45}"/>
              </a:ext>
            </a:extLst>
          </p:cNvPr>
          <p:cNvSpPr/>
          <p:nvPr/>
        </p:nvSpPr>
        <p:spPr>
          <a:xfrm>
            <a:off x="1597891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Background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98739344-54E4-5DCC-0C24-5653433F00ED}"/>
              </a:ext>
            </a:extLst>
          </p:cNvPr>
          <p:cNvSpPr/>
          <p:nvPr/>
        </p:nvSpPr>
        <p:spPr>
          <a:xfrm>
            <a:off x="3389088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Objectives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E4619F0B-32E3-5C81-578E-49975FF0CF44}"/>
              </a:ext>
            </a:extLst>
          </p:cNvPr>
          <p:cNvSpPr/>
          <p:nvPr/>
        </p:nvSpPr>
        <p:spPr>
          <a:xfrm>
            <a:off x="5180285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EBF8D72C-75F6-B775-D637-1DE2ECBED211}"/>
              </a:ext>
            </a:extLst>
          </p:cNvPr>
          <p:cNvSpPr/>
          <p:nvPr/>
        </p:nvSpPr>
        <p:spPr>
          <a:xfrm>
            <a:off x="6971482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98D26095-1B57-D317-B4DD-64611D97365E}"/>
              </a:ext>
            </a:extLst>
          </p:cNvPr>
          <p:cNvSpPr/>
          <p:nvPr/>
        </p:nvSpPr>
        <p:spPr>
          <a:xfrm>
            <a:off x="8762679" y="160430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87CA9C7A-0A99-1760-AB04-38FBD5DDE91A}"/>
              </a:ext>
            </a:extLst>
          </p:cNvPr>
          <p:cNvSpPr/>
          <p:nvPr/>
        </p:nvSpPr>
        <p:spPr>
          <a:xfrm>
            <a:off x="10553876" y="167323"/>
            <a:ext cx="1440000" cy="674362"/>
          </a:xfrm>
          <a:prstGeom prst="roundRect">
            <a:avLst>
              <a:gd name="adj" fmla="val 6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9C9FC4AF-B68B-FE12-BE2F-FBECC9D29C88}"/>
              </a:ext>
            </a:extLst>
          </p:cNvPr>
          <p:cNvSpPr txBox="1"/>
          <p:nvPr/>
        </p:nvSpPr>
        <p:spPr>
          <a:xfrm>
            <a:off x="630931" y="1169438"/>
            <a:ext cx="9785815" cy="2531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Week's Conclusion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Finalized the preliminary training data format.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meeting we will 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the current dataset size.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search method will use of Google Search and ChatGPT to automate data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929613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旅遊網公布日本30大景點千本鳥居5連霸- 新聞- Rti 中央廣播電臺">
            <a:extLst>
              <a:ext uri="{FF2B5EF4-FFF2-40B4-BE49-F238E27FC236}">
                <a16:creationId xmlns:a16="http://schemas.microsoft.com/office/drawing/2014/main" id="{C72B4AB0-FF85-9F59-5573-43157DDE48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936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FE017D7-DC51-7233-193E-D8CF14089A59}"/>
              </a:ext>
            </a:extLst>
          </p:cNvPr>
          <p:cNvSpPr/>
          <p:nvPr/>
        </p:nvSpPr>
        <p:spPr>
          <a:xfrm>
            <a:off x="750711" y="2091330"/>
            <a:ext cx="10690578" cy="2675340"/>
          </a:xfrm>
          <a:prstGeom prst="rect">
            <a:avLst/>
          </a:prstGeom>
          <a:solidFill>
            <a:srgbClr val="FFFFFF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E3BDEED7-1E50-3E3D-2576-7CBBC5DAA30A}"/>
              </a:ext>
            </a:extLst>
          </p:cNvPr>
          <p:cNvSpPr txBox="1"/>
          <p:nvPr/>
        </p:nvSpPr>
        <p:spPr>
          <a:xfrm>
            <a:off x="750711" y="3013501"/>
            <a:ext cx="106905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b="1" dirty="0"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Thank you!</a:t>
            </a:r>
            <a:endParaRPr lang="zh-TW" altLang="en-US" sz="4800" b="1" dirty="0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179F4CA-083B-0EE7-2597-D9846B793671}"/>
              </a:ext>
            </a:extLst>
          </p:cNvPr>
          <p:cNvSpPr txBox="1"/>
          <p:nvPr/>
        </p:nvSpPr>
        <p:spPr>
          <a:xfrm>
            <a:off x="9559042" y="4305004"/>
            <a:ext cx="1925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2400" b="1" dirty="0">
                <a:latin typeface="Noto Serif TC ExtraBold" panose="02020200000000000000" pitchFamily="18" charset="-128"/>
                <a:ea typeface="Noto Serif TC ExtraBold" panose="02020200000000000000" pitchFamily="18" charset="-128"/>
              </a:rPr>
              <a:t>2025/06/06</a:t>
            </a:r>
            <a:endParaRPr kumimoji="1" lang="zh-TW" altLang="en-US" sz="2400" b="1" dirty="0">
              <a:latin typeface="Noto Serif TC ExtraBold" panose="02020200000000000000" pitchFamily="18" charset="-128"/>
              <a:ea typeface="Noto Serif TC ExtraBold" panose="02020200000000000000" pitchFamily="18" charset="-128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37BA27B3-BBF3-F211-FB1F-568B49354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043586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E9CD6F27-1A46-90F4-DF75-E4B75F3FD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1</a:t>
            </a:fld>
            <a:endParaRPr kumimoji="1"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B492BC8-06A4-71B6-EC5F-CC250EE11D6F}"/>
              </a:ext>
            </a:extLst>
          </p:cNvPr>
          <p:cNvSpPr/>
          <p:nvPr/>
        </p:nvSpPr>
        <p:spPr>
          <a:xfrm>
            <a:off x="0" y="1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1D110E13-84C5-82FA-9352-8075C938D2A2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9F4C313-6BE1-9716-3532-BB846B4FD2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13" name="圓角矩形 12">
            <a:extLst>
              <a:ext uri="{FF2B5EF4-FFF2-40B4-BE49-F238E27FC236}">
                <a16:creationId xmlns:a16="http://schemas.microsoft.com/office/drawing/2014/main" id="{E0E45CB6-5FC3-04B3-65BF-CE4F26F9C97E}"/>
              </a:ext>
            </a:extLst>
          </p:cNvPr>
          <p:cNvSpPr/>
          <p:nvPr/>
        </p:nvSpPr>
        <p:spPr>
          <a:xfrm>
            <a:off x="1887204" y="190007"/>
            <a:ext cx="1440000" cy="674362"/>
          </a:xfrm>
          <a:prstGeom prst="roundRect">
            <a:avLst>
              <a:gd name="adj" fmla="val 6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Progress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9E53AA16-0D67-0B65-8A88-413E8D6515D7}"/>
              </a:ext>
            </a:extLst>
          </p:cNvPr>
          <p:cNvSpPr/>
          <p:nvPr/>
        </p:nvSpPr>
        <p:spPr>
          <a:xfrm>
            <a:off x="3910953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DDA0BF0C-4088-CD66-E064-1AAFB2B58D93}"/>
              </a:ext>
            </a:extLst>
          </p:cNvPr>
          <p:cNvSpPr/>
          <p:nvPr/>
        </p:nvSpPr>
        <p:spPr>
          <a:xfrm>
            <a:off x="7958451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1" name="圓角矩形 30">
            <a:extLst>
              <a:ext uri="{FF2B5EF4-FFF2-40B4-BE49-F238E27FC236}">
                <a16:creationId xmlns:a16="http://schemas.microsoft.com/office/drawing/2014/main" id="{54F33A5A-D950-1D44-657C-510F777DC357}"/>
              </a:ext>
            </a:extLst>
          </p:cNvPr>
          <p:cNvSpPr/>
          <p:nvPr/>
        </p:nvSpPr>
        <p:spPr>
          <a:xfrm>
            <a:off x="9982200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15F18EBB-4623-C497-C86E-0DCCCEF9BA42}"/>
              </a:ext>
            </a:extLst>
          </p:cNvPr>
          <p:cNvSpPr txBox="1"/>
          <p:nvPr/>
        </p:nvSpPr>
        <p:spPr>
          <a:xfrm>
            <a:off x="713565" y="1591273"/>
            <a:ext cx="10640235" cy="3085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This week, we've completed the following: 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Established the initial version of shrine introduction information: </a:t>
            </a:r>
            <a:r>
              <a:rPr lang="en-US" altLang="zh-CN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We've compiled and drafted the preliminary content for introducing shrines.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Planned the anticipated presentation effects: </a:t>
            </a:r>
            <a:r>
              <a:rPr lang="en-US" altLang="zh-CN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We've also conceived and planned how this information will be presented to users in the future.</a:t>
            </a:r>
            <a:endParaRPr lang="en-US" altLang="zh-CN" sz="1400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42DE972F-DF0C-4D31-4F85-5D93C2CB5BF9}"/>
              </a:ext>
            </a:extLst>
          </p:cNvPr>
          <p:cNvSpPr/>
          <p:nvPr/>
        </p:nvSpPr>
        <p:spPr>
          <a:xfrm>
            <a:off x="5934702" y="197530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753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A322DA7-7255-C2B5-BAFE-8C19EE4C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19</a:t>
            </a:fld>
            <a:endParaRPr kumimoji="1"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86854C-F169-F910-19B8-D9C82E3F05F3}"/>
              </a:ext>
            </a:extLst>
          </p:cNvPr>
          <p:cNvSpPr/>
          <p:nvPr/>
        </p:nvSpPr>
        <p:spPr>
          <a:xfrm>
            <a:off x="0" y="1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50EA89C2-5BCB-EFD0-ACEB-0B0B282FEF1A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A4AF6AE-153F-B673-1CFB-ED7602277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9" name="圓角矩形 8">
            <a:extLst>
              <a:ext uri="{FF2B5EF4-FFF2-40B4-BE49-F238E27FC236}">
                <a16:creationId xmlns:a16="http://schemas.microsoft.com/office/drawing/2014/main" id="{3534C119-34F4-9F2E-FC9E-256BCACD1308}"/>
              </a:ext>
            </a:extLst>
          </p:cNvPr>
          <p:cNvSpPr/>
          <p:nvPr/>
        </p:nvSpPr>
        <p:spPr>
          <a:xfrm>
            <a:off x="1597891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Background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65B23AD7-737B-2996-ECEC-9E1D043AE7B7}"/>
              </a:ext>
            </a:extLst>
          </p:cNvPr>
          <p:cNvSpPr/>
          <p:nvPr/>
        </p:nvSpPr>
        <p:spPr>
          <a:xfrm>
            <a:off x="3389088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Objectives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BFF3A9B2-AAFE-8BF7-4207-C60E0C489100}"/>
              </a:ext>
            </a:extLst>
          </p:cNvPr>
          <p:cNvSpPr/>
          <p:nvPr/>
        </p:nvSpPr>
        <p:spPr>
          <a:xfrm>
            <a:off x="5180285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F0D869C0-FA2F-CEB6-C90D-2D5DFC255B4E}"/>
              </a:ext>
            </a:extLst>
          </p:cNvPr>
          <p:cNvSpPr/>
          <p:nvPr/>
        </p:nvSpPr>
        <p:spPr>
          <a:xfrm>
            <a:off x="6971482" y="164629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7540896D-235F-D861-93D1-090C99ADA551}"/>
              </a:ext>
            </a:extLst>
          </p:cNvPr>
          <p:cNvSpPr/>
          <p:nvPr/>
        </p:nvSpPr>
        <p:spPr>
          <a:xfrm>
            <a:off x="8762679" y="160430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12CDBCB4-ECF6-3778-31A4-622A63B1EBF9}"/>
              </a:ext>
            </a:extLst>
          </p:cNvPr>
          <p:cNvSpPr/>
          <p:nvPr/>
        </p:nvSpPr>
        <p:spPr>
          <a:xfrm>
            <a:off x="10553876" y="167323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6" name="圖片 15" descr="一張含有 文字, 地圖, 地圖集 的圖片&#10;&#10;AI 產生的內容可能不正確。">
            <a:extLst>
              <a:ext uri="{FF2B5EF4-FFF2-40B4-BE49-F238E27FC236}">
                <a16:creationId xmlns:a16="http://schemas.microsoft.com/office/drawing/2014/main" id="{3B18F55D-4EBA-397E-8F7A-346344BAFA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7448" y="1858414"/>
            <a:ext cx="4500152" cy="3648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E3D14A-CF42-FF9A-7D80-40FD49A0DC27}"/>
              </a:ext>
            </a:extLst>
          </p:cNvPr>
          <p:cNvSpPr txBox="1"/>
          <p:nvPr/>
        </p:nvSpPr>
        <p:spPr>
          <a:xfrm>
            <a:off x="914400" y="2594028"/>
            <a:ext cx="5214551" cy="1669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anticipate arriving in Japan on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July 14th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At that time, we will contact the professor regarding </a:t>
            </a:r>
            <a:r>
              <a:rPr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meeting arrangements or any other related matters</a:t>
            </a:r>
            <a:r>
              <a:rPr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1F7933F-EA3A-0E69-E0C0-43C4CE0FFF46}"/>
              </a:ext>
            </a:extLst>
          </p:cNvPr>
          <p:cNvSpPr/>
          <p:nvPr/>
        </p:nvSpPr>
        <p:spPr>
          <a:xfrm>
            <a:off x="8555278" y="3428999"/>
            <a:ext cx="860572" cy="10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1593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D4E5F6BD-D480-AA05-F6B7-64E27F8DB9CD}"/>
              </a:ext>
            </a:extLst>
          </p:cNvPr>
          <p:cNvSpPr/>
          <p:nvPr/>
        </p:nvSpPr>
        <p:spPr>
          <a:xfrm>
            <a:off x="1566046" y="2312631"/>
            <a:ext cx="2079574" cy="7200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Web Scraped Data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7CB7C629-5DB6-343A-228F-416DFEE5ACCA}"/>
              </a:ext>
            </a:extLst>
          </p:cNvPr>
          <p:cNvSpPr/>
          <p:nvPr/>
        </p:nvSpPr>
        <p:spPr>
          <a:xfrm>
            <a:off x="7034551" y="5426303"/>
            <a:ext cx="2146639" cy="911912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Create interactive map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AF0B4BC2-E660-8509-F0B7-D6FA06DBAB0A}"/>
              </a:ext>
            </a:extLst>
          </p:cNvPr>
          <p:cNvSpPr/>
          <p:nvPr/>
        </p:nvSpPr>
        <p:spPr>
          <a:xfrm>
            <a:off x="6663602" y="5045306"/>
            <a:ext cx="1705970" cy="553156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accent6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Map Construction</a:t>
            </a:r>
            <a:endParaRPr kumimoji="1" lang="zh-TW" altLang="en-US" b="1" dirty="0">
              <a:solidFill>
                <a:schemeClr val="accent6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7B4B0ACE-2F90-5D0F-F9AE-68B8956CFAD0}"/>
              </a:ext>
            </a:extLst>
          </p:cNvPr>
          <p:cNvSpPr/>
          <p:nvPr/>
        </p:nvSpPr>
        <p:spPr>
          <a:xfrm>
            <a:off x="1479240" y="1837229"/>
            <a:ext cx="1876663" cy="553156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 Collection</a:t>
            </a:r>
            <a:endParaRPr kumimoji="1" lang="zh-TW" alt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3CB78533-5C6F-9B11-C006-460B4A9EC7F1}"/>
              </a:ext>
            </a:extLst>
          </p:cNvPr>
          <p:cNvSpPr/>
          <p:nvPr/>
        </p:nvSpPr>
        <p:spPr>
          <a:xfrm>
            <a:off x="1566046" y="3616886"/>
            <a:ext cx="2079574" cy="7200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Government </a:t>
            </a:r>
          </a:p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Open Data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1C259F69-6655-8F04-E4A7-A6155CF33215}"/>
              </a:ext>
            </a:extLst>
          </p:cNvPr>
          <p:cNvSpPr/>
          <p:nvPr/>
        </p:nvSpPr>
        <p:spPr>
          <a:xfrm>
            <a:off x="1479239" y="3173014"/>
            <a:ext cx="1876664" cy="553156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 Collection</a:t>
            </a:r>
            <a:endParaRPr kumimoji="1" lang="zh-TW" alt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C62CD11E-FEF4-6271-CDEE-866D0642108C}"/>
              </a:ext>
            </a:extLst>
          </p:cNvPr>
          <p:cNvGrpSpPr/>
          <p:nvPr/>
        </p:nvGrpSpPr>
        <p:grpSpPr>
          <a:xfrm>
            <a:off x="4130062" y="2533143"/>
            <a:ext cx="2439589" cy="1328093"/>
            <a:chOff x="3046562" y="2845320"/>
            <a:chExt cx="2439589" cy="1328093"/>
          </a:xfrm>
        </p:grpSpPr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5DF39FDA-1211-9413-6616-86D256E25C0F}"/>
                </a:ext>
              </a:extLst>
            </p:cNvPr>
            <p:cNvSpPr/>
            <p:nvPr/>
          </p:nvSpPr>
          <p:spPr>
            <a:xfrm>
              <a:off x="3150671" y="3261501"/>
              <a:ext cx="2335480" cy="911912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b="1" dirty="0">
                  <a:solidFill>
                    <a:schemeClr val="tx1"/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Organize and retain desired information</a:t>
              </a:r>
              <a:endParaRPr kumimoji="1"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D783728B-0BF8-4A91-02CA-E7935E7A0F33}"/>
                </a:ext>
              </a:extLst>
            </p:cNvPr>
            <p:cNvSpPr/>
            <p:nvPr/>
          </p:nvSpPr>
          <p:spPr>
            <a:xfrm>
              <a:off x="3046562" y="2845320"/>
              <a:ext cx="1760375" cy="55315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b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Data Cleaning</a:t>
              </a:r>
              <a:endParaRPr kumimoji="1" lang="zh-TW" alt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81533CFD-DEBE-FD58-E012-8D0D102F722B}"/>
              </a:ext>
            </a:extLst>
          </p:cNvPr>
          <p:cNvGrpSpPr/>
          <p:nvPr/>
        </p:nvGrpSpPr>
        <p:grpSpPr>
          <a:xfrm>
            <a:off x="9074219" y="2537722"/>
            <a:ext cx="2488307" cy="1315856"/>
            <a:chOff x="5744210" y="2821679"/>
            <a:chExt cx="2488307" cy="1315856"/>
          </a:xfrm>
        </p:grpSpPr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BBC6250C-EE52-0097-BF16-C3F21E611BEC}"/>
                </a:ext>
              </a:extLst>
            </p:cNvPr>
            <p:cNvSpPr/>
            <p:nvPr/>
          </p:nvSpPr>
          <p:spPr>
            <a:xfrm>
              <a:off x="6017419" y="3225623"/>
              <a:ext cx="2215098" cy="911912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b="1" dirty="0">
                  <a:solidFill>
                    <a:schemeClr val="tx1"/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Convert to Markdown</a:t>
              </a:r>
              <a:endParaRPr kumimoji="1"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079DCDEB-AA1C-F019-18C2-63AF5DA68532}"/>
                </a:ext>
              </a:extLst>
            </p:cNvPr>
            <p:cNvSpPr/>
            <p:nvPr/>
          </p:nvSpPr>
          <p:spPr>
            <a:xfrm>
              <a:off x="5744210" y="2821679"/>
              <a:ext cx="1760375" cy="55315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b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Format Conversion</a:t>
              </a:r>
              <a:endParaRPr kumimoji="1" lang="zh-TW" alt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7C18E648-8665-F1F7-FAEF-35A64B6F9A36}"/>
              </a:ext>
            </a:extLst>
          </p:cNvPr>
          <p:cNvGrpSpPr/>
          <p:nvPr/>
        </p:nvGrpSpPr>
        <p:grpSpPr>
          <a:xfrm>
            <a:off x="4156056" y="5029474"/>
            <a:ext cx="2582930" cy="1316399"/>
            <a:chOff x="8505726" y="2821136"/>
            <a:chExt cx="2582930" cy="1316399"/>
          </a:xfrm>
        </p:grpSpPr>
        <p:sp>
          <p:nvSpPr>
            <p:cNvPr id="10" name="圓角矩形 9">
              <a:extLst>
                <a:ext uri="{FF2B5EF4-FFF2-40B4-BE49-F238E27FC236}">
                  <a16:creationId xmlns:a16="http://schemas.microsoft.com/office/drawing/2014/main" id="{0B194840-71EC-A472-7622-751925249930}"/>
                </a:ext>
              </a:extLst>
            </p:cNvPr>
            <p:cNvSpPr/>
            <p:nvPr/>
          </p:nvSpPr>
          <p:spPr>
            <a:xfrm>
              <a:off x="8873558" y="3225623"/>
              <a:ext cx="2215098" cy="911912"/>
            </a:xfrm>
            <a:prstGeom prst="round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b="1" dirty="0">
                  <a:solidFill>
                    <a:schemeClr val="tx1"/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Input into vector database</a:t>
              </a:r>
              <a:endParaRPr kumimoji="1"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E2EC83D7-B0C7-18F7-5E49-2D72A1C0C005}"/>
                </a:ext>
              </a:extLst>
            </p:cNvPr>
            <p:cNvSpPr/>
            <p:nvPr/>
          </p:nvSpPr>
          <p:spPr>
            <a:xfrm>
              <a:off x="8505726" y="2821136"/>
              <a:ext cx="1760375" cy="553156"/>
            </a:xfrm>
            <a:prstGeom prst="roundRect">
              <a:avLst>
                <a:gd name="adj" fmla="val 5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b="1" dirty="0">
                  <a:solidFill>
                    <a:schemeClr val="accent6"/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Data Vectorization</a:t>
              </a:r>
              <a:endParaRPr kumimoji="1" lang="zh-TW" altLang="en-US" b="1" dirty="0">
                <a:solidFill>
                  <a:schemeClr val="accent6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271CDB93-E089-AC4B-C1F1-5BA7B21C6E7D}"/>
              </a:ext>
            </a:extLst>
          </p:cNvPr>
          <p:cNvSpPr/>
          <p:nvPr/>
        </p:nvSpPr>
        <p:spPr>
          <a:xfrm>
            <a:off x="9438290" y="5433961"/>
            <a:ext cx="2293571" cy="911912"/>
          </a:xfrm>
          <a:prstGeom prst="round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Build Japanese temple Q&amp;A system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C3474C95-CBDF-6FC2-5715-8221E95D6E91}"/>
              </a:ext>
            </a:extLst>
          </p:cNvPr>
          <p:cNvSpPr/>
          <p:nvPr/>
        </p:nvSpPr>
        <p:spPr>
          <a:xfrm>
            <a:off x="9181190" y="5043407"/>
            <a:ext cx="1822739" cy="553156"/>
          </a:xfrm>
          <a:prstGeom prst="roundRect">
            <a:avLst>
              <a:gd name="adj" fmla="val 50000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accent6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Model Application</a:t>
            </a:r>
            <a:endParaRPr kumimoji="1" lang="zh-TW" altLang="en-US" b="1" dirty="0">
              <a:solidFill>
                <a:schemeClr val="accent6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24" name="肘形接點 23">
            <a:extLst>
              <a:ext uri="{FF2B5EF4-FFF2-40B4-BE49-F238E27FC236}">
                <a16:creationId xmlns:a16="http://schemas.microsoft.com/office/drawing/2014/main" id="{4A1885B7-38E1-5690-9B9A-B82FCE3298D2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645620" y="2672631"/>
            <a:ext cx="588551" cy="732649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>
            <a:extLst>
              <a:ext uri="{FF2B5EF4-FFF2-40B4-BE49-F238E27FC236}">
                <a16:creationId xmlns:a16="http://schemas.microsoft.com/office/drawing/2014/main" id="{493A1D8A-11B3-7531-5CC5-5152412212F0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645620" y="3405280"/>
            <a:ext cx="588551" cy="57160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3AFB6604-36FF-49F8-3D17-EE9985BE3B64}"/>
              </a:ext>
            </a:extLst>
          </p:cNvPr>
          <p:cNvCxnSpPr>
            <a:cxnSpLocks/>
            <a:stCxn id="48" idx="3"/>
            <a:endCxn id="5" idx="1"/>
          </p:cNvCxnSpPr>
          <p:nvPr/>
        </p:nvCxnSpPr>
        <p:spPr>
          <a:xfrm flipV="1">
            <a:off x="9057712" y="3397622"/>
            <a:ext cx="289716" cy="76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2DD27696-F680-557F-387F-34BB5E4AD9AD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9181190" y="5882259"/>
            <a:ext cx="257100" cy="76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>
            <a:extLst>
              <a:ext uri="{FF2B5EF4-FFF2-40B4-BE49-F238E27FC236}">
                <a16:creationId xmlns:a16="http://schemas.microsoft.com/office/drawing/2014/main" id="{37270C2C-01F2-BEDB-123A-CA03A6DCDA00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H="1">
            <a:off x="4523888" y="3397622"/>
            <a:ext cx="7038638" cy="2492295"/>
          </a:xfrm>
          <a:prstGeom prst="bentConnector5">
            <a:avLst>
              <a:gd name="adj1" fmla="val -3248"/>
              <a:gd name="adj2" fmla="val 56341"/>
              <a:gd name="adj3" fmla="val 106776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55B188BE-2D90-0E4B-D5F4-F0A6672526D1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6738986" y="5882259"/>
            <a:ext cx="295565" cy="765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DD2284D8-3F69-010D-8F16-54A757035899}"/>
              </a:ext>
            </a:extLst>
          </p:cNvPr>
          <p:cNvGrpSpPr/>
          <p:nvPr/>
        </p:nvGrpSpPr>
        <p:grpSpPr>
          <a:xfrm>
            <a:off x="6618123" y="2533143"/>
            <a:ext cx="2439589" cy="1328093"/>
            <a:chOff x="3046562" y="2845320"/>
            <a:chExt cx="2439589" cy="1328093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81021833-B9B1-CAEF-9A6A-7B7FD44326EE}"/>
                </a:ext>
              </a:extLst>
            </p:cNvPr>
            <p:cNvSpPr/>
            <p:nvPr/>
          </p:nvSpPr>
          <p:spPr>
            <a:xfrm>
              <a:off x="3271053" y="3261501"/>
              <a:ext cx="2215098" cy="911912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b="1" dirty="0">
                  <a:solidFill>
                    <a:schemeClr val="tx1"/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Use GPT to </a:t>
              </a:r>
            </a:p>
            <a:p>
              <a:pPr algn="ctr"/>
              <a:r>
                <a:rPr kumimoji="1" lang="en" altLang="zh-TW" b="1" dirty="0">
                  <a:solidFill>
                    <a:schemeClr val="tx1"/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format output</a:t>
              </a:r>
              <a:endParaRPr kumimoji="1"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49" name="圓角矩形 48">
              <a:extLst>
                <a:ext uri="{FF2B5EF4-FFF2-40B4-BE49-F238E27FC236}">
                  <a16:creationId xmlns:a16="http://schemas.microsoft.com/office/drawing/2014/main" id="{6B68511B-179D-12B7-FC9E-A2A5723A9FE5}"/>
                </a:ext>
              </a:extLst>
            </p:cNvPr>
            <p:cNvSpPr/>
            <p:nvPr/>
          </p:nvSpPr>
          <p:spPr>
            <a:xfrm>
              <a:off x="3046562" y="2845320"/>
              <a:ext cx="1979339" cy="55315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b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Content Standardization</a:t>
              </a:r>
              <a:endParaRPr kumimoji="1" lang="zh-TW" alt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A8F0137E-B5B7-8E04-3D08-8ABCDA482161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>
            <a:off x="6569651" y="3405280"/>
            <a:ext cx="272963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5F8B417A-63C2-0DE4-6094-25494A2E5CD0}"/>
              </a:ext>
            </a:extLst>
          </p:cNvPr>
          <p:cNvSpPr/>
          <p:nvPr/>
        </p:nvSpPr>
        <p:spPr>
          <a:xfrm>
            <a:off x="786119" y="1713298"/>
            <a:ext cx="11123658" cy="2813548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05B58C94-B910-30CB-4C90-DAD00DEFABF2}"/>
              </a:ext>
            </a:extLst>
          </p:cNvPr>
          <p:cNvSpPr/>
          <p:nvPr/>
        </p:nvSpPr>
        <p:spPr>
          <a:xfrm>
            <a:off x="786119" y="4636874"/>
            <a:ext cx="11123658" cy="188750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9" name="平行四邊形 68">
            <a:extLst>
              <a:ext uri="{FF2B5EF4-FFF2-40B4-BE49-F238E27FC236}">
                <a16:creationId xmlns:a16="http://schemas.microsoft.com/office/drawing/2014/main" id="{BE64E68A-8296-5D53-36D1-CB5584E959CF}"/>
              </a:ext>
            </a:extLst>
          </p:cNvPr>
          <p:cNvSpPr/>
          <p:nvPr/>
        </p:nvSpPr>
        <p:spPr>
          <a:xfrm>
            <a:off x="76771" y="1591972"/>
            <a:ext cx="1467158" cy="720000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平行四邊形 72">
            <a:extLst>
              <a:ext uri="{FF2B5EF4-FFF2-40B4-BE49-F238E27FC236}">
                <a16:creationId xmlns:a16="http://schemas.microsoft.com/office/drawing/2014/main" id="{F32CDEFE-4857-67E8-9E49-2771262ACF6A}"/>
              </a:ext>
            </a:extLst>
          </p:cNvPr>
          <p:cNvSpPr/>
          <p:nvPr/>
        </p:nvSpPr>
        <p:spPr>
          <a:xfrm>
            <a:off x="130734" y="4555230"/>
            <a:ext cx="1467158" cy="720000"/>
          </a:xfrm>
          <a:prstGeom prst="parallelogram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BA17A10-3B63-A499-827A-949A95D38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2</a:t>
            </a:fld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1BF6DB0-0E8D-0CDB-8CF2-2F445E516B49}"/>
              </a:ext>
            </a:extLst>
          </p:cNvPr>
          <p:cNvSpPr/>
          <p:nvPr/>
        </p:nvSpPr>
        <p:spPr>
          <a:xfrm>
            <a:off x="0" y="1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F7E8D02-8584-02FF-463A-922E82212C00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526B528F-CE6C-97F3-5144-D48DD3019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30" name="圓角矩形 29">
            <a:extLst>
              <a:ext uri="{FF2B5EF4-FFF2-40B4-BE49-F238E27FC236}">
                <a16:creationId xmlns:a16="http://schemas.microsoft.com/office/drawing/2014/main" id="{84001EF4-E6B9-16BE-360D-53810608D681}"/>
              </a:ext>
            </a:extLst>
          </p:cNvPr>
          <p:cNvSpPr/>
          <p:nvPr/>
        </p:nvSpPr>
        <p:spPr>
          <a:xfrm>
            <a:off x="1887204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Progress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5" name="圓角矩形 34">
            <a:extLst>
              <a:ext uri="{FF2B5EF4-FFF2-40B4-BE49-F238E27FC236}">
                <a16:creationId xmlns:a16="http://schemas.microsoft.com/office/drawing/2014/main" id="{2E981749-3C8E-4FD2-BEB0-2E97F1099A7D}"/>
              </a:ext>
            </a:extLst>
          </p:cNvPr>
          <p:cNvSpPr/>
          <p:nvPr/>
        </p:nvSpPr>
        <p:spPr>
          <a:xfrm>
            <a:off x="3910953" y="190007"/>
            <a:ext cx="1440000" cy="674362"/>
          </a:xfrm>
          <a:prstGeom prst="roundRect">
            <a:avLst>
              <a:gd name="adj" fmla="val 6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6" name="圓角矩形 35">
            <a:extLst>
              <a:ext uri="{FF2B5EF4-FFF2-40B4-BE49-F238E27FC236}">
                <a16:creationId xmlns:a16="http://schemas.microsoft.com/office/drawing/2014/main" id="{BB87B21F-B3AA-3D5F-25C1-C0CA84033D7E}"/>
              </a:ext>
            </a:extLst>
          </p:cNvPr>
          <p:cNvSpPr/>
          <p:nvPr/>
        </p:nvSpPr>
        <p:spPr>
          <a:xfrm>
            <a:off x="7958451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7" name="圓角矩形 36">
            <a:extLst>
              <a:ext uri="{FF2B5EF4-FFF2-40B4-BE49-F238E27FC236}">
                <a16:creationId xmlns:a16="http://schemas.microsoft.com/office/drawing/2014/main" id="{906B1D8A-E0F7-AF2B-A526-C04C80797C70}"/>
              </a:ext>
            </a:extLst>
          </p:cNvPr>
          <p:cNvSpPr/>
          <p:nvPr/>
        </p:nvSpPr>
        <p:spPr>
          <a:xfrm>
            <a:off x="9982200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9" name="圓角矩形 38">
            <a:extLst>
              <a:ext uri="{FF2B5EF4-FFF2-40B4-BE49-F238E27FC236}">
                <a16:creationId xmlns:a16="http://schemas.microsoft.com/office/drawing/2014/main" id="{367A16A1-70DB-8D10-424E-B0E03CDDC35E}"/>
              </a:ext>
            </a:extLst>
          </p:cNvPr>
          <p:cNvSpPr/>
          <p:nvPr/>
        </p:nvSpPr>
        <p:spPr>
          <a:xfrm>
            <a:off x="5934702" y="197530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53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2CF3F-DF4F-9733-04F9-F2FAF7AE4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圓角矩形 2">
            <a:extLst>
              <a:ext uri="{FF2B5EF4-FFF2-40B4-BE49-F238E27FC236}">
                <a16:creationId xmlns:a16="http://schemas.microsoft.com/office/drawing/2014/main" id="{9F0FA9D7-2798-DF31-9D03-D9FEB0E2BEF6}"/>
              </a:ext>
            </a:extLst>
          </p:cNvPr>
          <p:cNvSpPr/>
          <p:nvPr/>
        </p:nvSpPr>
        <p:spPr>
          <a:xfrm>
            <a:off x="1566046" y="2312631"/>
            <a:ext cx="2079574" cy="7200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Web Scraped Data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8D3764B4-F409-C974-9C15-AD21D4986DBB}"/>
              </a:ext>
            </a:extLst>
          </p:cNvPr>
          <p:cNvSpPr/>
          <p:nvPr/>
        </p:nvSpPr>
        <p:spPr>
          <a:xfrm>
            <a:off x="7034551" y="5426303"/>
            <a:ext cx="2146639" cy="911912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Create interactive map</a:t>
            </a:r>
            <a:endParaRPr kumimoji="1" lang="zh-TW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CFA0DE85-9DD0-7C2B-DCA7-E68717F7AAD8}"/>
              </a:ext>
            </a:extLst>
          </p:cNvPr>
          <p:cNvSpPr/>
          <p:nvPr/>
        </p:nvSpPr>
        <p:spPr>
          <a:xfrm>
            <a:off x="6663602" y="5045306"/>
            <a:ext cx="1705970" cy="5531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Map Construction</a:t>
            </a:r>
            <a:endParaRPr kumimoji="1" lang="zh-TW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2" name="圓角矩形 1">
            <a:extLst>
              <a:ext uri="{FF2B5EF4-FFF2-40B4-BE49-F238E27FC236}">
                <a16:creationId xmlns:a16="http://schemas.microsoft.com/office/drawing/2014/main" id="{D17D6AAF-2373-A2A8-4823-CF5B3F60BC04}"/>
              </a:ext>
            </a:extLst>
          </p:cNvPr>
          <p:cNvSpPr/>
          <p:nvPr/>
        </p:nvSpPr>
        <p:spPr>
          <a:xfrm>
            <a:off x="1479240" y="1837229"/>
            <a:ext cx="1876663" cy="553156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 Collection</a:t>
            </a:r>
            <a:endParaRPr kumimoji="1" lang="zh-TW" alt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4" name="圓角矩形 3">
            <a:extLst>
              <a:ext uri="{FF2B5EF4-FFF2-40B4-BE49-F238E27FC236}">
                <a16:creationId xmlns:a16="http://schemas.microsoft.com/office/drawing/2014/main" id="{64F3D8C9-25C6-41CE-ED84-7C536F8CB2AC}"/>
              </a:ext>
            </a:extLst>
          </p:cNvPr>
          <p:cNvSpPr/>
          <p:nvPr/>
        </p:nvSpPr>
        <p:spPr>
          <a:xfrm>
            <a:off x="1566046" y="3616886"/>
            <a:ext cx="2079574" cy="720000"/>
          </a:xfrm>
          <a:prstGeom prst="roundRect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Government </a:t>
            </a:r>
          </a:p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Open Data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42F22B60-623B-1805-286D-9E0C5DA60BEB}"/>
              </a:ext>
            </a:extLst>
          </p:cNvPr>
          <p:cNvSpPr/>
          <p:nvPr/>
        </p:nvSpPr>
        <p:spPr>
          <a:xfrm>
            <a:off x="1479239" y="3173014"/>
            <a:ext cx="1876664" cy="553156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 Collection</a:t>
            </a:r>
            <a:endParaRPr kumimoji="1" lang="zh-TW" altLang="en-US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B154259-0CC0-4CF5-6828-102D729DE7AF}"/>
              </a:ext>
            </a:extLst>
          </p:cNvPr>
          <p:cNvGrpSpPr/>
          <p:nvPr/>
        </p:nvGrpSpPr>
        <p:grpSpPr>
          <a:xfrm>
            <a:off x="4130062" y="2533143"/>
            <a:ext cx="2439589" cy="1328093"/>
            <a:chOff x="3046562" y="2845320"/>
            <a:chExt cx="2439589" cy="1328093"/>
          </a:xfrm>
        </p:grpSpPr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DF683C30-BED8-7F41-7508-CEEE9F6A96D3}"/>
                </a:ext>
              </a:extLst>
            </p:cNvPr>
            <p:cNvSpPr/>
            <p:nvPr/>
          </p:nvSpPr>
          <p:spPr>
            <a:xfrm>
              <a:off x="3150671" y="3261501"/>
              <a:ext cx="2335480" cy="911912"/>
            </a:xfrm>
            <a:prstGeom prst="roundRect">
              <a:avLst/>
            </a:prstGeom>
            <a:noFill/>
            <a:ln w="28575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b="1" dirty="0">
                  <a:solidFill>
                    <a:schemeClr val="tx1"/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Organize and retain desired information</a:t>
              </a:r>
              <a:endParaRPr kumimoji="1" lang="zh-TW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B45CBE9B-5296-0C63-D49B-551A6A6CF9F1}"/>
                </a:ext>
              </a:extLst>
            </p:cNvPr>
            <p:cNvSpPr/>
            <p:nvPr/>
          </p:nvSpPr>
          <p:spPr>
            <a:xfrm>
              <a:off x="3046562" y="2845320"/>
              <a:ext cx="1760375" cy="553156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b="1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Data Cleaning</a:t>
              </a:r>
              <a:endParaRPr kumimoji="1" lang="zh-TW" altLang="en-US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A5D0F00F-B1E2-2BB2-C657-9D2846D027EC}"/>
              </a:ext>
            </a:extLst>
          </p:cNvPr>
          <p:cNvGrpSpPr/>
          <p:nvPr/>
        </p:nvGrpSpPr>
        <p:grpSpPr>
          <a:xfrm>
            <a:off x="9074219" y="2537722"/>
            <a:ext cx="2488307" cy="1315856"/>
            <a:chOff x="5744210" y="2821679"/>
            <a:chExt cx="2488307" cy="1315856"/>
          </a:xfrm>
        </p:grpSpPr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759B5C6A-2517-1523-15A7-4ADD0429337F}"/>
                </a:ext>
              </a:extLst>
            </p:cNvPr>
            <p:cNvSpPr/>
            <p:nvPr/>
          </p:nvSpPr>
          <p:spPr>
            <a:xfrm>
              <a:off x="6017419" y="3225623"/>
              <a:ext cx="2215098" cy="911912"/>
            </a:xfrm>
            <a:prstGeom prst="round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Convert to Markdown</a:t>
              </a:r>
              <a:endParaRPr kumimoji="1" lang="zh-TW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6" name="圓角矩形 5">
              <a:extLst>
                <a:ext uri="{FF2B5EF4-FFF2-40B4-BE49-F238E27FC236}">
                  <a16:creationId xmlns:a16="http://schemas.microsoft.com/office/drawing/2014/main" id="{8F318DB7-7EFF-3BF8-20E8-51D29BAB06B6}"/>
                </a:ext>
              </a:extLst>
            </p:cNvPr>
            <p:cNvSpPr/>
            <p:nvPr/>
          </p:nvSpPr>
          <p:spPr>
            <a:xfrm>
              <a:off x="5744210" y="2821679"/>
              <a:ext cx="1760375" cy="55315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Format Conversion</a:t>
              </a:r>
              <a:endParaRPr kumimoji="1" lang="zh-TW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BF941ED2-BB1C-1C29-6B05-E502D1068AC8}"/>
              </a:ext>
            </a:extLst>
          </p:cNvPr>
          <p:cNvGrpSpPr/>
          <p:nvPr/>
        </p:nvGrpSpPr>
        <p:grpSpPr>
          <a:xfrm>
            <a:off x="4156056" y="5029474"/>
            <a:ext cx="2582930" cy="1316399"/>
            <a:chOff x="8505726" y="2821136"/>
            <a:chExt cx="2582930" cy="1316399"/>
          </a:xfrm>
        </p:grpSpPr>
        <p:sp>
          <p:nvSpPr>
            <p:cNvPr id="10" name="圓角矩形 9">
              <a:extLst>
                <a:ext uri="{FF2B5EF4-FFF2-40B4-BE49-F238E27FC236}">
                  <a16:creationId xmlns:a16="http://schemas.microsoft.com/office/drawing/2014/main" id="{CE9367DB-AA91-BD5B-5DA8-2C6ED5EF8A65}"/>
                </a:ext>
              </a:extLst>
            </p:cNvPr>
            <p:cNvSpPr/>
            <p:nvPr/>
          </p:nvSpPr>
          <p:spPr>
            <a:xfrm>
              <a:off x="8873558" y="3225623"/>
              <a:ext cx="2215098" cy="911912"/>
            </a:xfrm>
            <a:prstGeom prst="round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Input into vector database</a:t>
              </a:r>
              <a:endParaRPr kumimoji="1" lang="zh-TW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3307BEE8-BDBF-AE2E-1839-64D5C47B472F}"/>
                </a:ext>
              </a:extLst>
            </p:cNvPr>
            <p:cNvSpPr/>
            <p:nvPr/>
          </p:nvSpPr>
          <p:spPr>
            <a:xfrm>
              <a:off x="8505726" y="2821136"/>
              <a:ext cx="1760375" cy="55315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Data Vectorization</a:t>
              </a:r>
              <a:endParaRPr kumimoji="1" lang="zh-TW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E7841B53-6B22-6B6D-6EE2-A20A8ACB74B3}"/>
              </a:ext>
            </a:extLst>
          </p:cNvPr>
          <p:cNvSpPr/>
          <p:nvPr/>
        </p:nvSpPr>
        <p:spPr>
          <a:xfrm>
            <a:off x="9438290" y="5433961"/>
            <a:ext cx="2293571" cy="911912"/>
          </a:xfrm>
          <a:prstGeom prst="round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Build Japanese temple Q&amp;A system</a:t>
            </a:r>
            <a:endParaRPr kumimoji="1" lang="zh-TW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8" name="圓角矩形 17">
            <a:extLst>
              <a:ext uri="{FF2B5EF4-FFF2-40B4-BE49-F238E27FC236}">
                <a16:creationId xmlns:a16="http://schemas.microsoft.com/office/drawing/2014/main" id="{1F74DE1A-D7EF-A42C-96F6-238BD8341C51}"/>
              </a:ext>
            </a:extLst>
          </p:cNvPr>
          <p:cNvSpPr/>
          <p:nvPr/>
        </p:nvSpPr>
        <p:spPr>
          <a:xfrm>
            <a:off x="9181190" y="5043407"/>
            <a:ext cx="1822739" cy="553156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Model Application</a:t>
            </a:r>
            <a:endParaRPr kumimoji="1" lang="zh-TW" altLang="en-US" b="1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cxnSp>
        <p:nvCxnSpPr>
          <p:cNvPr id="24" name="肘形接點 23">
            <a:extLst>
              <a:ext uri="{FF2B5EF4-FFF2-40B4-BE49-F238E27FC236}">
                <a16:creationId xmlns:a16="http://schemas.microsoft.com/office/drawing/2014/main" id="{C4E2ED5B-70E8-D5B1-567A-B05E1700D5D4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3645620" y="2672631"/>
            <a:ext cx="588551" cy="732649"/>
          </a:xfrm>
          <a:prstGeom prst="bentConnector3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肘形接點 24">
            <a:extLst>
              <a:ext uri="{FF2B5EF4-FFF2-40B4-BE49-F238E27FC236}">
                <a16:creationId xmlns:a16="http://schemas.microsoft.com/office/drawing/2014/main" id="{BB0D53FA-B7E1-E516-8F50-E6FCCF1EF305}"/>
              </a:ext>
            </a:extLst>
          </p:cNvPr>
          <p:cNvCxnSpPr>
            <a:cxnSpLocks/>
            <a:stCxn id="4" idx="3"/>
            <a:endCxn id="8" idx="1"/>
          </p:cNvCxnSpPr>
          <p:nvPr/>
        </p:nvCxnSpPr>
        <p:spPr>
          <a:xfrm flipV="1">
            <a:off x="3645620" y="3405280"/>
            <a:ext cx="588551" cy="571606"/>
          </a:xfrm>
          <a:prstGeom prst="bentConnector3">
            <a:avLst>
              <a:gd name="adj1" fmla="val 50000"/>
            </a:avLst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FC0BA66F-7206-AE31-8AEE-CCEDA8FE256B}"/>
              </a:ext>
            </a:extLst>
          </p:cNvPr>
          <p:cNvCxnSpPr>
            <a:cxnSpLocks/>
            <a:stCxn id="48" idx="3"/>
            <a:endCxn id="5" idx="1"/>
          </p:cNvCxnSpPr>
          <p:nvPr/>
        </p:nvCxnSpPr>
        <p:spPr>
          <a:xfrm flipV="1">
            <a:off x="9057712" y="3397622"/>
            <a:ext cx="289716" cy="765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箭頭接點 33">
            <a:extLst>
              <a:ext uri="{FF2B5EF4-FFF2-40B4-BE49-F238E27FC236}">
                <a16:creationId xmlns:a16="http://schemas.microsoft.com/office/drawing/2014/main" id="{2FA5F848-EAD4-D140-48A4-B21217006461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>
            <a:off x="9181190" y="5882259"/>
            <a:ext cx="257100" cy="765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肘形接點 37">
            <a:extLst>
              <a:ext uri="{FF2B5EF4-FFF2-40B4-BE49-F238E27FC236}">
                <a16:creationId xmlns:a16="http://schemas.microsoft.com/office/drawing/2014/main" id="{6ADE854A-F986-4B64-2278-C730EAA0A15A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H="1">
            <a:off x="4523888" y="3397622"/>
            <a:ext cx="7038638" cy="2492295"/>
          </a:xfrm>
          <a:prstGeom prst="bentConnector5">
            <a:avLst>
              <a:gd name="adj1" fmla="val -3248"/>
              <a:gd name="adj2" fmla="val 56341"/>
              <a:gd name="adj3" fmla="val 106776"/>
            </a:avLst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箭頭接點 42">
            <a:extLst>
              <a:ext uri="{FF2B5EF4-FFF2-40B4-BE49-F238E27FC236}">
                <a16:creationId xmlns:a16="http://schemas.microsoft.com/office/drawing/2014/main" id="{26EAC748-A479-C0C0-69D5-34681E31061C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 flipV="1">
            <a:off x="6738986" y="5882259"/>
            <a:ext cx="295565" cy="7658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群組 46">
            <a:extLst>
              <a:ext uri="{FF2B5EF4-FFF2-40B4-BE49-F238E27FC236}">
                <a16:creationId xmlns:a16="http://schemas.microsoft.com/office/drawing/2014/main" id="{5357A319-0BAB-6228-3180-65F7EA553F60}"/>
              </a:ext>
            </a:extLst>
          </p:cNvPr>
          <p:cNvGrpSpPr/>
          <p:nvPr/>
        </p:nvGrpSpPr>
        <p:grpSpPr>
          <a:xfrm>
            <a:off x="6618123" y="2533143"/>
            <a:ext cx="2439589" cy="1328093"/>
            <a:chOff x="3046562" y="2845320"/>
            <a:chExt cx="2439589" cy="1328093"/>
          </a:xfrm>
        </p:grpSpPr>
        <p:sp>
          <p:nvSpPr>
            <p:cNvPr id="48" name="圓角矩形 47">
              <a:extLst>
                <a:ext uri="{FF2B5EF4-FFF2-40B4-BE49-F238E27FC236}">
                  <a16:creationId xmlns:a16="http://schemas.microsoft.com/office/drawing/2014/main" id="{B397E32E-8BE5-C2C5-9558-F2CA14BD14AE}"/>
                </a:ext>
              </a:extLst>
            </p:cNvPr>
            <p:cNvSpPr/>
            <p:nvPr/>
          </p:nvSpPr>
          <p:spPr>
            <a:xfrm>
              <a:off x="3271053" y="3261501"/>
              <a:ext cx="2215098" cy="911912"/>
            </a:xfrm>
            <a:prstGeom prst="round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Use GPT to </a:t>
              </a:r>
            </a:p>
            <a:p>
              <a:pPr algn="ctr"/>
              <a:r>
                <a:rPr kumimoji="1" lang="en" altLang="zh-TW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format output</a:t>
              </a:r>
              <a:endParaRPr kumimoji="1" lang="zh-TW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endParaRPr>
            </a:p>
          </p:txBody>
        </p:sp>
        <p:sp>
          <p:nvSpPr>
            <p:cNvPr id="49" name="圓角矩形 48">
              <a:extLst>
                <a:ext uri="{FF2B5EF4-FFF2-40B4-BE49-F238E27FC236}">
                  <a16:creationId xmlns:a16="http://schemas.microsoft.com/office/drawing/2014/main" id="{5B16F7E8-5D21-D391-B3BA-B9AEF8199812}"/>
                </a:ext>
              </a:extLst>
            </p:cNvPr>
            <p:cNvSpPr/>
            <p:nvPr/>
          </p:nvSpPr>
          <p:spPr>
            <a:xfrm>
              <a:off x="3046562" y="2845320"/>
              <a:ext cx="1979339" cy="55315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zh-TW" b="1" dirty="0">
                  <a:solidFill>
                    <a:schemeClr val="bg1">
                      <a:lumMod val="65000"/>
                    </a:schemeClr>
                  </a:solidFill>
                  <a:latin typeface="Times New Roman" panose="02020603050405020304" pitchFamily="18" charset="0"/>
                  <a:ea typeface="Noto Serif TC ExtraBold" panose="02020200000000000000" pitchFamily="18" charset="-128"/>
                  <a:cs typeface="Times New Roman" panose="02020603050405020304" pitchFamily="18" charset="0"/>
                </a:rPr>
                <a:t>Content Standardization</a:t>
              </a:r>
              <a:endParaRPr kumimoji="1" lang="zh-TW" altLang="en-US" b="1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endParaRPr>
            </a:p>
          </p:txBody>
        </p:sp>
      </p:grpSp>
      <p:cxnSp>
        <p:nvCxnSpPr>
          <p:cNvPr id="51" name="直線箭頭接點 50">
            <a:extLst>
              <a:ext uri="{FF2B5EF4-FFF2-40B4-BE49-F238E27FC236}">
                <a16:creationId xmlns:a16="http://schemas.microsoft.com/office/drawing/2014/main" id="{7E7B68FB-2DCB-E49B-28C6-7DB00E9F8E60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>
            <a:off x="6569651" y="3405280"/>
            <a:ext cx="272963" cy="0"/>
          </a:xfrm>
          <a:prstGeom prst="straightConnector1">
            <a:avLst/>
          </a:prstGeom>
          <a:ln w="381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矩形 65">
            <a:extLst>
              <a:ext uri="{FF2B5EF4-FFF2-40B4-BE49-F238E27FC236}">
                <a16:creationId xmlns:a16="http://schemas.microsoft.com/office/drawing/2014/main" id="{1390E5E1-BA15-7E17-B13E-1AF6A69A9DE7}"/>
              </a:ext>
            </a:extLst>
          </p:cNvPr>
          <p:cNvSpPr/>
          <p:nvPr/>
        </p:nvSpPr>
        <p:spPr>
          <a:xfrm>
            <a:off x="786119" y="1713298"/>
            <a:ext cx="11123658" cy="2813548"/>
          </a:xfrm>
          <a:prstGeom prst="rect">
            <a:avLst/>
          </a:prstGeom>
          <a:noFill/>
          <a:ln w="38100">
            <a:solidFill>
              <a:schemeClr val="accent5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7DD269F5-49D7-677E-763F-8A066853CA44}"/>
              </a:ext>
            </a:extLst>
          </p:cNvPr>
          <p:cNvSpPr/>
          <p:nvPr/>
        </p:nvSpPr>
        <p:spPr>
          <a:xfrm>
            <a:off x="786119" y="4636874"/>
            <a:ext cx="11123658" cy="1887509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9" name="平行四邊形 68">
            <a:extLst>
              <a:ext uri="{FF2B5EF4-FFF2-40B4-BE49-F238E27FC236}">
                <a16:creationId xmlns:a16="http://schemas.microsoft.com/office/drawing/2014/main" id="{39EF5A08-8EED-CB44-DC80-F811949E28D9}"/>
              </a:ext>
            </a:extLst>
          </p:cNvPr>
          <p:cNvSpPr/>
          <p:nvPr/>
        </p:nvSpPr>
        <p:spPr>
          <a:xfrm>
            <a:off x="76771" y="1591972"/>
            <a:ext cx="1467158" cy="720000"/>
          </a:xfrm>
          <a:prstGeom prst="parallelogram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平行四邊形 72">
            <a:extLst>
              <a:ext uri="{FF2B5EF4-FFF2-40B4-BE49-F238E27FC236}">
                <a16:creationId xmlns:a16="http://schemas.microsoft.com/office/drawing/2014/main" id="{0CB1EF2D-5956-6FD2-CA28-F95F668A189C}"/>
              </a:ext>
            </a:extLst>
          </p:cNvPr>
          <p:cNvSpPr/>
          <p:nvPr/>
        </p:nvSpPr>
        <p:spPr>
          <a:xfrm>
            <a:off x="130734" y="4555230"/>
            <a:ext cx="1467158" cy="720000"/>
          </a:xfrm>
          <a:prstGeom prst="parallelogram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 II</a:t>
            </a:r>
            <a:endParaRPr kumimoji="1" lang="zh-TW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4014266-0712-67F5-AD2A-AA27A1A7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3</a:t>
            </a:fld>
            <a:endParaRPr kumimoji="1"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EAE1FE-C249-0F0E-D00B-D6AC13C8516B}"/>
              </a:ext>
            </a:extLst>
          </p:cNvPr>
          <p:cNvSpPr/>
          <p:nvPr/>
        </p:nvSpPr>
        <p:spPr>
          <a:xfrm>
            <a:off x="0" y="1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170717E0-05F1-96A0-E5E9-ED249AD6C44D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5A7FF6B5-131F-03D5-6CB4-BC17C05A0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30" name="圓角矩形 29">
            <a:extLst>
              <a:ext uri="{FF2B5EF4-FFF2-40B4-BE49-F238E27FC236}">
                <a16:creationId xmlns:a16="http://schemas.microsoft.com/office/drawing/2014/main" id="{EFCEA144-1A2A-B7EE-D97B-3AAD7DE5D57C}"/>
              </a:ext>
            </a:extLst>
          </p:cNvPr>
          <p:cNvSpPr/>
          <p:nvPr/>
        </p:nvSpPr>
        <p:spPr>
          <a:xfrm>
            <a:off x="1887204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Progress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5" name="圓角矩形 34">
            <a:extLst>
              <a:ext uri="{FF2B5EF4-FFF2-40B4-BE49-F238E27FC236}">
                <a16:creationId xmlns:a16="http://schemas.microsoft.com/office/drawing/2014/main" id="{5BC167A2-2320-604E-68A8-CE094BBC6A40}"/>
              </a:ext>
            </a:extLst>
          </p:cNvPr>
          <p:cNvSpPr/>
          <p:nvPr/>
        </p:nvSpPr>
        <p:spPr>
          <a:xfrm>
            <a:off x="3910953" y="190007"/>
            <a:ext cx="1440000" cy="674362"/>
          </a:xfrm>
          <a:prstGeom prst="roundRect">
            <a:avLst>
              <a:gd name="adj" fmla="val 6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6" name="圓角矩形 35">
            <a:extLst>
              <a:ext uri="{FF2B5EF4-FFF2-40B4-BE49-F238E27FC236}">
                <a16:creationId xmlns:a16="http://schemas.microsoft.com/office/drawing/2014/main" id="{E3322DF7-A63C-EC6C-110F-4FAB34627D08}"/>
              </a:ext>
            </a:extLst>
          </p:cNvPr>
          <p:cNvSpPr/>
          <p:nvPr/>
        </p:nvSpPr>
        <p:spPr>
          <a:xfrm>
            <a:off x="7958451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7" name="圓角矩形 36">
            <a:extLst>
              <a:ext uri="{FF2B5EF4-FFF2-40B4-BE49-F238E27FC236}">
                <a16:creationId xmlns:a16="http://schemas.microsoft.com/office/drawing/2014/main" id="{666E1E36-4F68-871C-1C9A-2CCD8342B314}"/>
              </a:ext>
            </a:extLst>
          </p:cNvPr>
          <p:cNvSpPr/>
          <p:nvPr/>
        </p:nvSpPr>
        <p:spPr>
          <a:xfrm>
            <a:off x="9982200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9" name="圓角矩形 38">
            <a:extLst>
              <a:ext uri="{FF2B5EF4-FFF2-40B4-BE49-F238E27FC236}">
                <a16:creationId xmlns:a16="http://schemas.microsoft.com/office/drawing/2014/main" id="{9AF53727-EA7A-2B14-9FFE-CD8A784EE993}"/>
              </a:ext>
            </a:extLst>
          </p:cNvPr>
          <p:cNvSpPr/>
          <p:nvPr/>
        </p:nvSpPr>
        <p:spPr>
          <a:xfrm>
            <a:off x="5934702" y="197530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9598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90279C9-DEEC-1F7F-5D1E-95F7239F2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4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865852-CE40-EE15-D841-392EF559A41B}"/>
              </a:ext>
            </a:extLst>
          </p:cNvPr>
          <p:cNvSpPr/>
          <p:nvPr/>
        </p:nvSpPr>
        <p:spPr>
          <a:xfrm>
            <a:off x="0" y="1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A6BF5F0-DBC9-58F8-A3E1-E093323C76CC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F6045EE-B4E6-D31F-596C-36C9DAD6D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8" name="圓角矩形 7">
            <a:extLst>
              <a:ext uri="{FF2B5EF4-FFF2-40B4-BE49-F238E27FC236}">
                <a16:creationId xmlns:a16="http://schemas.microsoft.com/office/drawing/2014/main" id="{57E1B6B7-D0EC-08C9-DEB3-79C344848CCB}"/>
              </a:ext>
            </a:extLst>
          </p:cNvPr>
          <p:cNvSpPr/>
          <p:nvPr/>
        </p:nvSpPr>
        <p:spPr>
          <a:xfrm>
            <a:off x="1887204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Progress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9" name="圓角矩形 8">
            <a:extLst>
              <a:ext uri="{FF2B5EF4-FFF2-40B4-BE49-F238E27FC236}">
                <a16:creationId xmlns:a16="http://schemas.microsoft.com/office/drawing/2014/main" id="{A34CEC13-01ED-9249-AE1F-0F5F6BC724CB}"/>
              </a:ext>
            </a:extLst>
          </p:cNvPr>
          <p:cNvSpPr/>
          <p:nvPr/>
        </p:nvSpPr>
        <p:spPr>
          <a:xfrm>
            <a:off x="3910953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0" name="圓角矩形 9">
            <a:extLst>
              <a:ext uri="{FF2B5EF4-FFF2-40B4-BE49-F238E27FC236}">
                <a16:creationId xmlns:a16="http://schemas.microsoft.com/office/drawing/2014/main" id="{637174EE-8812-E75E-059A-E7B0CB236394}"/>
              </a:ext>
            </a:extLst>
          </p:cNvPr>
          <p:cNvSpPr/>
          <p:nvPr/>
        </p:nvSpPr>
        <p:spPr>
          <a:xfrm>
            <a:off x="7958451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9F5EA72A-C33B-67E9-24F5-6AE412F5FB0F}"/>
              </a:ext>
            </a:extLst>
          </p:cNvPr>
          <p:cNvSpPr/>
          <p:nvPr/>
        </p:nvSpPr>
        <p:spPr>
          <a:xfrm>
            <a:off x="9982200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F057CAD0-AD4F-83AA-9F45-6D386D00D146}"/>
              </a:ext>
            </a:extLst>
          </p:cNvPr>
          <p:cNvSpPr/>
          <p:nvPr/>
        </p:nvSpPr>
        <p:spPr>
          <a:xfrm>
            <a:off x="5934702" y="197530"/>
            <a:ext cx="1440000" cy="674362"/>
          </a:xfrm>
          <a:prstGeom prst="roundRect">
            <a:avLst>
              <a:gd name="adj" fmla="val 6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13A2601-4924-9725-0C13-910CC8AD509A}"/>
              </a:ext>
            </a:extLst>
          </p:cNvPr>
          <p:cNvSpPr txBox="1"/>
          <p:nvPr/>
        </p:nvSpPr>
        <p:spPr>
          <a:xfrm>
            <a:off x="976532" y="2926908"/>
            <a:ext cx="10377268" cy="16879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We've currently gathered over 10+ pieces of information regarding shrines in Fukui Prefecture.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collected information is formatted as follows…</a:t>
            </a:r>
            <a:endParaRPr kumimoji="1"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A6B0EBC-3C9C-516D-EE9D-017FB3FEE317}"/>
              </a:ext>
            </a:extLst>
          </p:cNvPr>
          <p:cNvSpPr txBox="1"/>
          <p:nvPr/>
        </p:nvSpPr>
        <p:spPr>
          <a:xfrm>
            <a:off x="630931" y="1618138"/>
            <a:ext cx="8937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Fukui Prefecture Shrine Information Collection Progress</a:t>
            </a:r>
          </a:p>
        </p:txBody>
      </p:sp>
    </p:spTree>
    <p:extLst>
      <p:ext uri="{BB962C8B-B14F-4D97-AF65-F5344CB8AC3E}">
        <p14:creationId xmlns:p14="http://schemas.microsoft.com/office/powerpoint/2010/main" val="1479762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CE32E4B-D36A-6C0C-55F1-02568E62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5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E0F79AB-0923-157D-9992-C137612C25BC}"/>
              </a:ext>
            </a:extLst>
          </p:cNvPr>
          <p:cNvSpPr txBox="1"/>
          <p:nvPr/>
        </p:nvSpPr>
        <p:spPr>
          <a:xfrm>
            <a:off x="630931" y="1866930"/>
            <a:ext cx="10422446" cy="3367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TW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Official Website </a:t>
            </a:r>
            <a:r>
              <a:rPr lang="en" altLang="zh-TW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[Insert the official website URL of the shrine here]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TW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Historical Introduction </a:t>
            </a:r>
            <a:r>
              <a:rPr lang="en" altLang="zh-TW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[Briefly introduce the shrine's historical background, significant status.]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TW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Main Prayer Themes</a:t>
            </a:r>
          </a:p>
          <a:p>
            <a:pPr>
              <a:lnSpc>
                <a:spcPct val="150000"/>
              </a:lnSpc>
            </a:pPr>
            <a:endParaRPr lang="en-US" altLang="zh-TW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TW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TW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TW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altLang="zh-TW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4. </a:t>
            </a:r>
            <a:r>
              <a:rPr lang="en" altLang="zh-TW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Visiting &amp; Service Hours</a:t>
            </a:r>
            <a:endParaRPr lang="zh-TW" altLang="en-US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05D0AA-6219-E1BF-F746-2C8AC3BB4457}"/>
              </a:ext>
            </a:extLst>
          </p:cNvPr>
          <p:cNvSpPr/>
          <p:nvPr/>
        </p:nvSpPr>
        <p:spPr>
          <a:xfrm>
            <a:off x="0" y="1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4334981-AB45-88C2-E295-B0FBEAD931F4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6DCD8D6B-4476-3F23-E707-86C48EBA7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10" name="圓角矩形 9">
            <a:extLst>
              <a:ext uri="{FF2B5EF4-FFF2-40B4-BE49-F238E27FC236}">
                <a16:creationId xmlns:a16="http://schemas.microsoft.com/office/drawing/2014/main" id="{82F67A83-16FF-F70F-E4EC-20065C0BAB43}"/>
              </a:ext>
            </a:extLst>
          </p:cNvPr>
          <p:cNvSpPr/>
          <p:nvPr/>
        </p:nvSpPr>
        <p:spPr>
          <a:xfrm>
            <a:off x="1887204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Progress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21F8F94D-168D-FBB9-1869-9F991E12F6EF}"/>
              </a:ext>
            </a:extLst>
          </p:cNvPr>
          <p:cNvSpPr/>
          <p:nvPr/>
        </p:nvSpPr>
        <p:spPr>
          <a:xfrm>
            <a:off x="3910953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FF627936-908D-8679-F345-B42F80A8EF97}"/>
              </a:ext>
            </a:extLst>
          </p:cNvPr>
          <p:cNvSpPr/>
          <p:nvPr/>
        </p:nvSpPr>
        <p:spPr>
          <a:xfrm>
            <a:off x="7958451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104AA04D-52BC-3A4D-4DD4-1B4ED4713485}"/>
              </a:ext>
            </a:extLst>
          </p:cNvPr>
          <p:cNvSpPr/>
          <p:nvPr/>
        </p:nvSpPr>
        <p:spPr>
          <a:xfrm>
            <a:off x="9982200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0098859D-CB78-E471-A69F-060508D6D4CA}"/>
              </a:ext>
            </a:extLst>
          </p:cNvPr>
          <p:cNvSpPr/>
          <p:nvPr/>
        </p:nvSpPr>
        <p:spPr>
          <a:xfrm>
            <a:off x="5934702" y="197530"/>
            <a:ext cx="1440000" cy="674362"/>
          </a:xfrm>
          <a:prstGeom prst="roundRect">
            <a:avLst>
              <a:gd name="adj" fmla="val 6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950C5092-1FAC-5A94-E8BE-44F19A8BB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2083679"/>
              </p:ext>
            </p:extLst>
          </p:nvPr>
        </p:nvGraphicFramePr>
        <p:xfrm>
          <a:off x="1887204" y="3277348"/>
          <a:ext cx="8127999" cy="146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94993147"/>
                    </a:ext>
                  </a:extLst>
                </a:gridCol>
                <a:gridCol w="5418666">
                  <a:extLst>
                    <a:ext uri="{9D8B030D-6E8A-4147-A177-3AD203B41FA5}">
                      <a16:colId xmlns:a16="http://schemas.microsoft.com/office/drawing/2014/main" val="260285412"/>
                    </a:ext>
                  </a:extLst>
                </a:gridCol>
              </a:tblGrid>
              <a:tr h="367200"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Enshrined Deity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Scope of Prayers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64319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[Deity Name 1]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[Prayer Scope 1] 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55418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[Deity Name 2]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[Prayer Scope 2] 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1916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27735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612810F-B0A6-1E9E-7E5C-541CEEADE1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555032"/>
              </p:ext>
            </p:extLst>
          </p:nvPr>
        </p:nvGraphicFramePr>
        <p:xfrm>
          <a:off x="1821543" y="5238115"/>
          <a:ext cx="854891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2400">
                  <a:extLst>
                    <a:ext uri="{9D8B030D-6E8A-4147-A177-3AD203B41FA5}">
                      <a16:colId xmlns:a16="http://schemas.microsoft.com/office/drawing/2014/main" val="3094993147"/>
                    </a:ext>
                  </a:extLst>
                </a:gridCol>
                <a:gridCol w="4680857">
                  <a:extLst>
                    <a:ext uri="{9D8B030D-6E8A-4147-A177-3AD203B41FA5}">
                      <a16:colId xmlns:a16="http://schemas.microsoft.com/office/drawing/2014/main" val="260285412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3996485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Category/Item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Hours/Description	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Notes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643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Gate Opening/Closing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April–September: 05:00–17:00 / Open 24/7</a:t>
                      </a:r>
                      <a:endParaRPr lang="en-US" altLang="zh-TW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55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Amulet/Shrine Office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08:45–16:45 / 10:00–15:00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1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769098"/>
                  </a:ext>
                </a:extLst>
              </a:tr>
            </a:tbl>
          </a:graphicData>
        </a:graphic>
      </p:graphicFrame>
      <p:sp>
        <p:nvSpPr>
          <p:cNvPr id="17" name="文字方塊 16">
            <a:extLst>
              <a:ext uri="{FF2B5EF4-FFF2-40B4-BE49-F238E27FC236}">
                <a16:creationId xmlns:a16="http://schemas.microsoft.com/office/drawing/2014/main" id="{82B79485-E877-A0B8-7FFF-59DB071067F1}"/>
              </a:ext>
            </a:extLst>
          </p:cNvPr>
          <p:cNvSpPr txBox="1"/>
          <p:nvPr/>
        </p:nvSpPr>
        <p:spPr>
          <a:xfrm>
            <a:off x="630931" y="1308314"/>
            <a:ext cx="8937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Shrine’s Data Format</a:t>
            </a:r>
          </a:p>
        </p:txBody>
      </p:sp>
    </p:spTree>
    <p:extLst>
      <p:ext uri="{BB962C8B-B14F-4D97-AF65-F5344CB8AC3E}">
        <p14:creationId xmlns:p14="http://schemas.microsoft.com/office/powerpoint/2010/main" val="641023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64694-78EB-C5C9-069D-ECDB2FEC5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6A52C6-A927-8F94-D2CC-E9C5D9D7E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6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BF2B87F-FE32-988B-8B5F-E79C2C50D42C}"/>
              </a:ext>
            </a:extLst>
          </p:cNvPr>
          <p:cNvSpPr txBox="1"/>
          <p:nvPr/>
        </p:nvSpPr>
        <p:spPr>
          <a:xfrm>
            <a:off x="630930" y="1850686"/>
            <a:ext cx="11561069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TW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Official Website</a:t>
            </a:r>
            <a:r>
              <a:rPr lang="zh-TW" altLang="en-US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：</a:t>
            </a:r>
            <a:r>
              <a:rPr lang="en-US" altLang="zh-TW" b="1" u="sng" dirty="0">
                <a:solidFill>
                  <a:srgbClr val="467886"/>
                </a:solidFill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  <a:hlinkClick r:id="rId3"/>
              </a:rPr>
              <a:t>https://kehijingu.jp/</a:t>
            </a:r>
            <a:r>
              <a:rPr lang="zh-TW" altLang="zh-TW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 </a:t>
            </a:r>
            <a:endParaRPr lang="en-US" altLang="zh-TW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TW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Historical Introduction</a:t>
            </a:r>
            <a:r>
              <a:rPr lang="zh-TW" altLang="en-US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：</a:t>
            </a:r>
            <a:r>
              <a:rPr lang="en" altLang="zh-TW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The main enshrined deity of Kehi Jingu is </a:t>
            </a:r>
            <a:r>
              <a:rPr lang="en" altLang="zh-TW" dirty="0" err="1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Isasawake</a:t>
            </a:r>
            <a:r>
              <a:rPr lang="en" altLang="zh-TW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-no-Mikoto. With a long history,</a:t>
            </a:r>
            <a:r>
              <a:rPr lang="en-US" altLang="zh-TW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…</a:t>
            </a:r>
            <a:r>
              <a:rPr lang="zh-TW" altLang="en-US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TW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Main Prayer Themes</a:t>
            </a:r>
          </a:p>
          <a:p>
            <a:pPr>
              <a:lnSpc>
                <a:spcPct val="150000"/>
              </a:lnSpc>
              <a:buNone/>
            </a:pPr>
            <a:endParaRPr lang="en-US" altLang="zh-TW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TW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TW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TW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3E2353-CEA0-7C22-E0A4-B23C118381B3}"/>
              </a:ext>
            </a:extLst>
          </p:cNvPr>
          <p:cNvSpPr/>
          <p:nvPr/>
        </p:nvSpPr>
        <p:spPr>
          <a:xfrm>
            <a:off x="0" y="1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D527DF6-3ABE-797D-47AE-BE6A8A9A3777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E5D8D1C-5C17-DD08-B592-6E3E46E01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10" name="圓角矩形 9">
            <a:extLst>
              <a:ext uri="{FF2B5EF4-FFF2-40B4-BE49-F238E27FC236}">
                <a16:creationId xmlns:a16="http://schemas.microsoft.com/office/drawing/2014/main" id="{977D5C58-1753-90B6-8EDE-1A1ED3FEE764}"/>
              </a:ext>
            </a:extLst>
          </p:cNvPr>
          <p:cNvSpPr/>
          <p:nvPr/>
        </p:nvSpPr>
        <p:spPr>
          <a:xfrm>
            <a:off x="1887204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Progress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296FE769-BA34-C0DE-66E4-08F5162E5285}"/>
              </a:ext>
            </a:extLst>
          </p:cNvPr>
          <p:cNvSpPr/>
          <p:nvPr/>
        </p:nvSpPr>
        <p:spPr>
          <a:xfrm>
            <a:off x="3910953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208D54A1-B49A-EBBC-ADFB-E23BDE0D8E34}"/>
              </a:ext>
            </a:extLst>
          </p:cNvPr>
          <p:cNvSpPr/>
          <p:nvPr/>
        </p:nvSpPr>
        <p:spPr>
          <a:xfrm>
            <a:off x="7958451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DAC2C66B-F47A-9AEB-5611-E8894DD7402C}"/>
              </a:ext>
            </a:extLst>
          </p:cNvPr>
          <p:cNvSpPr/>
          <p:nvPr/>
        </p:nvSpPr>
        <p:spPr>
          <a:xfrm>
            <a:off x="9982200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0BAAD685-70B8-6BE7-3AA1-28E82A5CAA33}"/>
              </a:ext>
            </a:extLst>
          </p:cNvPr>
          <p:cNvSpPr/>
          <p:nvPr/>
        </p:nvSpPr>
        <p:spPr>
          <a:xfrm>
            <a:off x="5934702" y="197530"/>
            <a:ext cx="1440000" cy="674362"/>
          </a:xfrm>
          <a:prstGeom prst="roundRect">
            <a:avLst>
              <a:gd name="adj" fmla="val 6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447F84A9-2266-CA53-180E-CF1EEAF6B7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861716"/>
              </p:ext>
            </p:extLst>
          </p:nvPr>
        </p:nvGraphicFramePr>
        <p:xfrm>
          <a:off x="1044932" y="3257205"/>
          <a:ext cx="4856905" cy="143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78">
                  <a:extLst>
                    <a:ext uri="{9D8B030D-6E8A-4147-A177-3AD203B41FA5}">
                      <a16:colId xmlns:a16="http://schemas.microsoft.com/office/drawing/2014/main" val="3094993147"/>
                    </a:ext>
                  </a:extLst>
                </a:gridCol>
                <a:gridCol w="2792627">
                  <a:extLst>
                    <a:ext uri="{9D8B030D-6E8A-4147-A177-3AD203B41FA5}">
                      <a16:colId xmlns:a16="http://schemas.microsoft.com/office/drawing/2014/main" val="1380619969"/>
                    </a:ext>
                  </a:extLst>
                </a:gridCol>
              </a:tblGrid>
              <a:tr h="204936"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Enshrined Deity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Scope of Prayers 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64319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" altLang="zh-TW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Isasawake</a:t>
                      </a:r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-no-Mikoto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Family Safety, Business</a:t>
                      </a:r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55418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Emperor </a:t>
                      </a:r>
                      <a:r>
                        <a:rPr lang="en" altLang="zh-TW" sz="16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Chuai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Ward Off Evil, Good Health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1916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27735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D1B176AC-E977-8F5F-A73A-C081B56EBA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017637"/>
              </p:ext>
            </p:extLst>
          </p:nvPr>
        </p:nvGraphicFramePr>
        <p:xfrm>
          <a:off x="7016980" y="3257205"/>
          <a:ext cx="4762941" cy="169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330">
                  <a:extLst>
                    <a:ext uri="{9D8B030D-6E8A-4147-A177-3AD203B41FA5}">
                      <a16:colId xmlns:a16="http://schemas.microsoft.com/office/drawing/2014/main" val="3094993147"/>
                    </a:ext>
                  </a:extLst>
                </a:gridCol>
                <a:gridCol w="2298357">
                  <a:extLst>
                    <a:ext uri="{9D8B030D-6E8A-4147-A177-3AD203B41FA5}">
                      <a16:colId xmlns:a16="http://schemas.microsoft.com/office/drawing/2014/main" val="260285412"/>
                    </a:ext>
                  </a:extLst>
                </a:gridCol>
                <a:gridCol w="1013254">
                  <a:extLst>
                    <a:ext uri="{9D8B030D-6E8A-4147-A177-3AD203B41FA5}">
                      <a16:colId xmlns:a16="http://schemas.microsoft.com/office/drawing/2014/main" val="3996485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Category/Item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Hours/Description	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Notes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643195"/>
                  </a:ext>
                </a:extLst>
              </a:tr>
              <a:tr h="39193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Gate Hours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Apr.–Sep.: 05:00–17:00</a:t>
                      </a:r>
                    </a:p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Mar.: 06:00–17:00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55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Amulet Office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08:45–16:45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1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769098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12DE6BB6-1A30-D56F-E397-22CC293ED8F9}"/>
              </a:ext>
            </a:extLst>
          </p:cNvPr>
          <p:cNvSpPr txBox="1"/>
          <p:nvPr/>
        </p:nvSpPr>
        <p:spPr>
          <a:xfrm>
            <a:off x="630931" y="1298517"/>
            <a:ext cx="6023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effectLst/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Example1</a:t>
            </a:r>
            <a:r>
              <a:rPr lang="zh-TW" altLang="en-US" sz="2400" b="1" dirty="0">
                <a:effectLst/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：</a:t>
            </a:r>
            <a:r>
              <a:rPr lang="en" altLang="zh-TW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Kehi Jingu Information</a:t>
            </a:r>
            <a:endParaRPr lang="zh-TW" altLang="en-US" sz="2400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559350E-80D1-8674-CBD1-AEC60055BC4C}"/>
              </a:ext>
            </a:extLst>
          </p:cNvPr>
          <p:cNvSpPr txBox="1"/>
          <p:nvPr/>
        </p:nvSpPr>
        <p:spPr>
          <a:xfrm>
            <a:off x="6614882" y="2676880"/>
            <a:ext cx="4702629" cy="459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TW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4. </a:t>
            </a:r>
            <a:r>
              <a:rPr lang="en" altLang="zh-TW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Opening Hours</a:t>
            </a:r>
            <a:endParaRPr lang="zh-TW" altLang="en-US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43876B6D-B8D3-918E-606C-ED10F21A82FF}"/>
              </a:ext>
            </a:extLst>
          </p:cNvPr>
          <p:cNvSpPr txBox="1"/>
          <p:nvPr/>
        </p:nvSpPr>
        <p:spPr>
          <a:xfrm>
            <a:off x="630930" y="4933415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5. Merchandise Sold </a:t>
            </a:r>
            <a:endParaRPr lang="zh-TW" altLang="zh-TW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pic>
        <p:nvPicPr>
          <p:cNvPr id="29" name="圖片 28">
            <a:extLst>
              <a:ext uri="{FF2B5EF4-FFF2-40B4-BE49-F238E27FC236}">
                <a16:creationId xmlns:a16="http://schemas.microsoft.com/office/drawing/2014/main" id="{AF06ECED-A96A-62E6-F521-1915F96488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136" y="4933415"/>
            <a:ext cx="2403519" cy="18026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922061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5B0B1-8A4C-1425-BF80-4A288350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BA90067-3F1C-1997-B6CA-BA1CEE1B8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/>
              <a:t>7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916363D-72ED-95FC-8F4D-2B593F3DF395}"/>
              </a:ext>
            </a:extLst>
          </p:cNvPr>
          <p:cNvSpPr txBox="1"/>
          <p:nvPr/>
        </p:nvSpPr>
        <p:spPr>
          <a:xfrm>
            <a:off x="630930" y="1850686"/>
            <a:ext cx="11561069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TW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Official Website</a:t>
            </a:r>
            <a:r>
              <a:rPr lang="zh-TW" altLang="en-US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：</a:t>
            </a:r>
            <a:r>
              <a:rPr lang="en-US" altLang="zh-TW" b="1" u="sng" dirty="0">
                <a:solidFill>
                  <a:srgbClr val="467886"/>
                </a:solidFill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  <a:hlinkClick r:id="rId3"/>
              </a:rPr>
              <a:t>https://wakasahiko-jinja.jp/</a:t>
            </a:r>
            <a:endParaRPr lang="en-US" altLang="zh-TW" b="1" u="sng" dirty="0">
              <a:solidFill>
                <a:srgbClr val="467886"/>
              </a:solidFill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TW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Historical Introduction</a:t>
            </a:r>
            <a:r>
              <a:rPr lang="zh-TW" altLang="en-US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：</a:t>
            </a:r>
            <a:r>
              <a:rPr lang="en" altLang="zh-TW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"Wakasa no Kuni Ichinomiya," representing the most significant shrines in the Wakasa…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" altLang="zh-TW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Prayer Themes</a:t>
            </a:r>
          </a:p>
          <a:p>
            <a:pPr>
              <a:lnSpc>
                <a:spcPct val="150000"/>
              </a:lnSpc>
              <a:buNone/>
            </a:pPr>
            <a:endParaRPr lang="en-US" altLang="zh-TW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TW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TW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None/>
            </a:pPr>
            <a:endParaRPr lang="en-US" altLang="zh-TW" b="1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521C18-8D8C-BBA6-F074-BB09AF7172B6}"/>
              </a:ext>
            </a:extLst>
          </p:cNvPr>
          <p:cNvSpPr/>
          <p:nvPr/>
        </p:nvSpPr>
        <p:spPr>
          <a:xfrm>
            <a:off x="0" y="1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0827573-D55B-5B80-33F2-12C8F43576C7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FC4C1BF-AD96-59EC-B871-800C2ACFF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10" name="圓角矩形 9">
            <a:extLst>
              <a:ext uri="{FF2B5EF4-FFF2-40B4-BE49-F238E27FC236}">
                <a16:creationId xmlns:a16="http://schemas.microsoft.com/office/drawing/2014/main" id="{DE86FB6F-11D9-E9A6-5934-ACC69B07FDE5}"/>
              </a:ext>
            </a:extLst>
          </p:cNvPr>
          <p:cNvSpPr/>
          <p:nvPr/>
        </p:nvSpPr>
        <p:spPr>
          <a:xfrm>
            <a:off x="1887204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Progress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1" name="圓角矩形 10">
            <a:extLst>
              <a:ext uri="{FF2B5EF4-FFF2-40B4-BE49-F238E27FC236}">
                <a16:creationId xmlns:a16="http://schemas.microsoft.com/office/drawing/2014/main" id="{2B3FD594-64B2-60D1-E1C2-EC287B655593}"/>
              </a:ext>
            </a:extLst>
          </p:cNvPr>
          <p:cNvSpPr/>
          <p:nvPr/>
        </p:nvSpPr>
        <p:spPr>
          <a:xfrm>
            <a:off x="3910953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2" name="圓角矩形 11">
            <a:extLst>
              <a:ext uri="{FF2B5EF4-FFF2-40B4-BE49-F238E27FC236}">
                <a16:creationId xmlns:a16="http://schemas.microsoft.com/office/drawing/2014/main" id="{47582537-00F2-1507-839E-210A841B55B2}"/>
              </a:ext>
            </a:extLst>
          </p:cNvPr>
          <p:cNvSpPr/>
          <p:nvPr/>
        </p:nvSpPr>
        <p:spPr>
          <a:xfrm>
            <a:off x="7958451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3" name="圓角矩形 12">
            <a:extLst>
              <a:ext uri="{FF2B5EF4-FFF2-40B4-BE49-F238E27FC236}">
                <a16:creationId xmlns:a16="http://schemas.microsoft.com/office/drawing/2014/main" id="{DBAE064A-82E0-F03C-A49A-DD0466F30A26}"/>
              </a:ext>
            </a:extLst>
          </p:cNvPr>
          <p:cNvSpPr/>
          <p:nvPr/>
        </p:nvSpPr>
        <p:spPr>
          <a:xfrm>
            <a:off x="9982200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CCE07603-0D9E-6DCD-FC16-DDE30998C909}"/>
              </a:ext>
            </a:extLst>
          </p:cNvPr>
          <p:cNvSpPr/>
          <p:nvPr/>
        </p:nvSpPr>
        <p:spPr>
          <a:xfrm>
            <a:off x="5934702" y="197530"/>
            <a:ext cx="1440000" cy="674362"/>
          </a:xfrm>
          <a:prstGeom prst="roundRect">
            <a:avLst>
              <a:gd name="adj" fmla="val 6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370E4407-B790-B9DC-03BB-558023BA24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114590"/>
              </p:ext>
            </p:extLst>
          </p:nvPr>
        </p:nvGraphicFramePr>
        <p:xfrm>
          <a:off x="1044932" y="3257205"/>
          <a:ext cx="4856905" cy="143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278">
                  <a:extLst>
                    <a:ext uri="{9D8B030D-6E8A-4147-A177-3AD203B41FA5}">
                      <a16:colId xmlns:a16="http://schemas.microsoft.com/office/drawing/2014/main" val="3094993147"/>
                    </a:ext>
                  </a:extLst>
                </a:gridCol>
                <a:gridCol w="2792627">
                  <a:extLst>
                    <a:ext uri="{9D8B030D-6E8A-4147-A177-3AD203B41FA5}">
                      <a16:colId xmlns:a16="http://schemas.microsoft.com/office/drawing/2014/main" val="1380619969"/>
                    </a:ext>
                  </a:extLst>
                </a:gridCol>
              </a:tblGrid>
              <a:tr h="204936"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Enshrined Deity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Scope of Prayers 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64319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Ward Off Evil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554185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Safe Childbirth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19164"/>
                  </a:ext>
                </a:extLst>
              </a:tr>
              <a:tr h="367200"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 hangingPunct="1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3277357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25C7E311-753D-66DD-B15E-B516045AAD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1931094"/>
              </p:ext>
            </p:extLst>
          </p:nvPr>
        </p:nvGraphicFramePr>
        <p:xfrm>
          <a:off x="7016980" y="3257205"/>
          <a:ext cx="4762941" cy="1504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1330">
                  <a:extLst>
                    <a:ext uri="{9D8B030D-6E8A-4147-A177-3AD203B41FA5}">
                      <a16:colId xmlns:a16="http://schemas.microsoft.com/office/drawing/2014/main" val="3094993147"/>
                    </a:ext>
                  </a:extLst>
                </a:gridCol>
                <a:gridCol w="2298357">
                  <a:extLst>
                    <a:ext uri="{9D8B030D-6E8A-4147-A177-3AD203B41FA5}">
                      <a16:colId xmlns:a16="http://schemas.microsoft.com/office/drawing/2014/main" val="260285412"/>
                    </a:ext>
                  </a:extLst>
                </a:gridCol>
                <a:gridCol w="1013254">
                  <a:extLst>
                    <a:ext uri="{9D8B030D-6E8A-4147-A177-3AD203B41FA5}">
                      <a16:colId xmlns:a16="http://schemas.microsoft.com/office/drawing/2014/main" val="39964858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Category/Item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Hours/Description	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Notes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3643195"/>
                  </a:ext>
                </a:extLst>
              </a:tr>
              <a:tr h="391935">
                <a:tc>
                  <a:txBody>
                    <a:bodyPr/>
                    <a:lstStyle/>
                    <a:p>
                      <a:pPr algn="ctr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Gate Hours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Open 24/7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55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Amulet Office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10:00 – 15:00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619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  <a:endParaRPr lang="zh-TW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DFKai-SB" panose="03000509000000000000" pitchFamily="49" charset="-12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6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DFKai-SB" panose="03000509000000000000" pitchFamily="49" charset="-120"/>
                          <a:cs typeface="Times New Roman" panose="02020603050405020304" pitchFamily="18" charset="0"/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769098"/>
                  </a:ext>
                </a:extLst>
              </a:tr>
            </a:tbl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464CE969-8C45-22B0-CED3-52169EA98728}"/>
              </a:ext>
            </a:extLst>
          </p:cNvPr>
          <p:cNvSpPr txBox="1"/>
          <p:nvPr/>
        </p:nvSpPr>
        <p:spPr>
          <a:xfrm>
            <a:off x="630931" y="1298517"/>
            <a:ext cx="6023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b="1" dirty="0">
                <a:effectLst/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Example1</a:t>
            </a:r>
            <a:r>
              <a:rPr lang="zh-TW" altLang="en-US" sz="2400" b="1" dirty="0">
                <a:effectLst/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：</a:t>
            </a:r>
            <a:r>
              <a:rPr lang="en" altLang="zh-TW" sz="2400" b="1" dirty="0" err="1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Wakasahiko</a:t>
            </a:r>
            <a:r>
              <a:rPr lang="en" altLang="zh-TW" sz="2400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 Shrine Information </a:t>
            </a:r>
            <a:endParaRPr lang="zh-TW" altLang="en-US" sz="2400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D1C190C0-9FB9-2741-BCC5-8102B09EAE52}"/>
              </a:ext>
            </a:extLst>
          </p:cNvPr>
          <p:cNvSpPr txBox="1"/>
          <p:nvPr/>
        </p:nvSpPr>
        <p:spPr>
          <a:xfrm>
            <a:off x="6614882" y="2676880"/>
            <a:ext cx="4702629" cy="459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TW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4. </a:t>
            </a:r>
            <a:r>
              <a:rPr lang="en" altLang="zh-TW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Opening Hours</a:t>
            </a:r>
            <a:endParaRPr lang="zh-TW" altLang="en-US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875232D-DD66-40FF-C6BE-58FA4B988C4D}"/>
              </a:ext>
            </a:extLst>
          </p:cNvPr>
          <p:cNvSpPr txBox="1"/>
          <p:nvPr/>
        </p:nvSpPr>
        <p:spPr>
          <a:xfrm>
            <a:off x="630930" y="4933415"/>
            <a:ext cx="2245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rPr>
              <a:t>5. Merchandise Sold </a:t>
            </a:r>
            <a:endParaRPr lang="zh-TW" altLang="zh-TW" dirty="0">
              <a:latin typeface="Times New Roman" panose="02020603050405020304" pitchFamily="18" charset="0"/>
              <a:ea typeface="DFKai-SB" panose="03000509000000000000" pitchFamily="49" charset="-120"/>
              <a:cs typeface="Times New Roman" panose="02020603050405020304" pitchFamily="18" charset="0"/>
            </a:endParaRPr>
          </a:p>
        </p:txBody>
      </p:sp>
      <p:pic>
        <p:nvPicPr>
          <p:cNvPr id="3" name="圖片 2" descr="厄除守">
            <a:extLst>
              <a:ext uri="{FF2B5EF4-FFF2-40B4-BE49-F238E27FC236}">
                <a16:creationId xmlns:a16="http://schemas.microsoft.com/office/drawing/2014/main" id="{8BB94C43-D45D-1773-6523-8B9A76AD6A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7651" y="5141052"/>
            <a:ext cx="1351222" cy="1351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3273007-030E-DC99-35D4-BF04C901B2B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109" y="5141052"/>
            <a:ext cx="1351222" cy="1351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3E6BEF68-7093-003C-7D0F-F99FBEA77C0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4567" y="5141052"/>
            <a:ext cx="1351222" cy="1351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7913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AD26C4-123A-6968-4C71-0B12DA8C5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89A36-085D-5343-9146-EA9D02667923}" type="slidenum">
              <a:rPr kumimoji="1" lang="zh-TW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fld>
            <a:endParaRPr kumimoji="1"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8BB893D6-D96C-F501-5047-9F3B0271E593}"/>
              </a:ext>
            </a:extLst>
          </p:cNvPr>
          <p:cNvSpPr txBox="1"/>
          <p:nvPr/>
        </p:nvSpPr>
        <p:spPr>
          <a:xfrm>
            <a:off x="630930" y="6137250"/>
            <a:ext cx="6477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Link1</a:t>
            </a:r>
            <a:r>
              <a:rPr kumimoji="1"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kumimoji="1" lang="en" altLang="zh-TW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https://www.fukuishimbun.co.jp/articles/-/1974368</a:t>
            </a:r>
            <a:endParaRPr kumimoji="1" lang="en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Link2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TW" alt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https://www.saikouji.com/BukySaikou/Shrine/ShrSaikou18/PreShrPNo18.html</a:t>
            </a:r>
            <a:endParaRPr kumimoji="1" lang="en-US" altLang="zh-TW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A47056C-D570-66F4-B04F-51F6249C56D4}"/>
              </a:ext>
            </a:extLst>
          </p:cNvPr>
          <p:cNvSpPr/>
          <p:nvPr/>
        </p:nvSpPr>
        <p:spPr>
          <a:xfrm>
            <a:off x="0" y="1"/>
            <a:ext cx="12192000" cy="1009008"/>
          </a:xfrm>
          <a:prstGeom prst="rect">
            <a:avLst/>
          </a:prstGeom>
          <a:solidFill>
            <a:srgbClr val="FDA3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 dirty="0">
              <a:solidFill>
                <a:srgbClr val="FA8073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9D9940D6-C65F-61E9-0C97-27A2C4658929}"/>
              </a:ext>
            </a:extLst>
          </p:cNvPr>
          <p:cNvSpPr>
            <a:spLocks noChangeAspect="1"/>
          </p:cNvSpPr>
          <p:nvPr/>
        </p:nvSpPr>
        <p:spPr>
          <a:xfrm>
            <a:off x="216932" y="90505"/>
            <a:ext cx="828000" cy="82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b="1"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E8C192F-2B35-014A-BE21-825872621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569" y="244142"/>
            <a:ext cx="520725" cy="520725"/>
          </a:xfrm>
          <a:prstGeom prst="rect">
            <a:avLst/>
          </a:prstGeom>
        </p:spPr>
      </p:pic>
      <p:sp>
        <p:nvSpPr>
          <p:cNvPr id="13" name="圓角矩形 12">
            <a:extLst>
              <a:ext uri="{FF2B5EF4-FFF2-40B4-BE49-F238E27FC236}">
                <a16:creationId xmlns:a16="http://schemas.microsoft.com/office/drawing/2014/main" id="{47416437-65BF-5D33-4001-97A2FBC69977}"/>
              </a:ext>
            </a:extLst>
          </p:cNvPr>
          <p:cNvSpPr/>
          <p:nvPr/>
        </p:nvSpPr>
        <p:spPr>
          <a:xfrm>
            <a:off x="1887204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Progress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4" name="圓角矩形 13">
            <a:extLst>
              <a:ext uri="{FF2B5EF4-FFF2-40B4-BE49-F238E27FC236}">
                <a16:creationId xmlns:a16="http://schemas.microsoft.com/office/drawing/2014/main" id="{2DBA78FF-45AD-7512-A422-6C052B44CDFB}"/>
              </a:ext>
            </a:extLst>
          </p:cNvPr>
          <p:cNvSpPr/>
          <p:nvPr/>
        </p:nvSpPr>
        <p:spPr>
          <a:xfrm>
            <a:off x="3910953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Flowchart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5" name="圓角矩形 14">
            <a:extLst>
              <a:ext uri="{FF2B5EF4-FFF2-40B4-BE49-F238E27FC236}">
                <a16:creationId xmlns:a16="http://schemas.microsoft.com/office/drawing/2014/main" id="{4F607870-0F4B-26AD-B309-2AB021105220}"/>
              </a:ext>
            </a:extLst>
          </p:cNvPr>
          <p:cNvSpPr/>
          <p:nvPr/>
        </p:nvSpPr>
        <p:spPr>
          <a:xfrm>
            <a:off x="7958451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Expect Results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6" name="圓角矩形 15">
            <a:extLst>
              <a:ext uri="{FF2B5EF4-FFF2-40B4-BE49-F238E27FC236}">
                <a16:creationId xmlns:a16="http://schemas.microsoft.com/office/drawing/2014/main" id="{EDD74E19-3AAE-6B06-ECFF-6A6D91ED333A}"/>
              </a:ext>
            </a:extLst>
          </p:cNvPr>
          <p:cNvSpPr/>
          <p:nvPr/>
        </p:nvSpPr>
        <p:spPr>
          <a:xfrm>
            <a:off x="9982200" y="190007"/>
            <a:ext cx="1440000" cy="674362"/>
          </a:xfrm>
          <a:prstGeom prst="roundRect">
            <a:avLst>
              <a:gd name="adj" fmla="val 6623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bg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Conclusion </a:t>
            </a:r>
            <a:endParaRPr kumimoji="1" lang="zh-TW" altLang="en-US" b="1" dirty="0">
              <a:solidFill>
                <a:schemeClr val="bg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7" name="圓角矩形 16">
            <a:extLst>
              <a:ext uri="{FF2B5EF4-FFF2-40B4-BE49-F238E27FC236}">
                <a16:creationId xmlns:a16="http://schemas.microsoft.com/office/drawing/2014/main" id="{69ED78E2-DA5F-ABD1-2DAC-31682440FCB5}"/>
              </a:ext>
            </a:extLst>
          </p:cNvPr>
          <p:cNvSpPr/>
          <p:nvPr/>
        </p:nvSpPr>
        <p:spPr>
          <a:xfrm>
            <a:off x="5934702" y="197530"/>
            <a:ext cx="1440000" cy="674362"/>
          </a:xfrm>
          <a:prstGeom prst="roundRect">
            <a:avLst>
              <a:gd name="adj" fmla="val 6623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" altLang="zh-TW" b="1" dirty="0">
                <a:solidFill>
                  <a:schemeClr val="tx1"/>
                </a:solidFill>
                <a:latin typeface="Times New Roman" panose="02020603050405020304" pitchFamily="18" charset="0"/>
                <a:ea typeface="Noto Serif TC ExtraBold" panose="02020200000000000000" pitchFamily="18" charset="-128"/>
                <a:cs typeface="Times New Roman" panose="02020603050405020304" pitchFamily="18" charset="0"/>
              </a:rPr>
              <a:t>Dataset</a:t>
            </a:r>
            <a:endParaRPr kumimoji="1" lang="zh-TW" altLang="en-US" b="1" dirty="0">
              <a:solidFill>
                <a:schemeClr val="tx1"/>
              </a:solidFill>
              <a:latin typeface="Times New Roman" panose="02020603050405020304" pitchFamily="18" charset="0"/>
              <a:ea typeface="Noto Serif TC ExtraBold" panose="02020200000000000000" pitchFamily="18" charset="-128"/>
              <a:cs typeface="Times New Roman" panose="02020603050405020304" pitchFamily="18" charset="0"/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4BB9097D-5530-B8EE-E360-3459CB372CA8}"/>
              </a:ext>
            </a:extLst>
          </p:cNvPr>
          <p:cNvSpPr txBox="1"/>
          <p:nvPr/>
        </p:nvSpPr>
        <p:spPr>
          <a:xfrm>
            <a:off x="630930" y="2283314"/>
            <a:ext cx="6540237" cy="2951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Situation Overview </a:t>
            </a:r>
          </a:p>
          <a:p>
            <a:pPr>
              <a:lnSpc>
                <a:spcPct val="150000"/>
              </a:lnSpc>
            </a:pPr>
            <a:r>
              <a:rPr kumimoji="1"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process of collecting data on shrines in Fukui Prefecture, we found that </a:t>
            </a:r>
            <a:r>
              <a:rPr kumimoji="1" lang="en" altLang="zh-TW" b="1" u="sng" dirty="0">
                <a:solidFill>
                  <a:srgbClr val="FA8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searching</a:t>
            </a:r>
            <a:r>
              <a:rPr kumimoji="1"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indeed very </a:t>
            </a:r>
            <a:r>
              <a:rPr kumimoji="1" lang="en" altLang="zh-TW" b="1" u="sng" dirty="0">
                <a:solidFill>
                  <a:srgbClr val="FA8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</a:t>
            </a:r>
            <a:r>
              <a:rPr kumimoji="1"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Furthermore, according to our reference materials (Link1, Link2), there are </a:t>
            </a:r>
            <a:r>
              <a:rPr kumimoji="1" lang="en" altLang="zh-TW" b="1" u="sng" dirty="0">
                <a:solidFill>
                  <a:srgbClr val="FA807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 1,700 shrines in Fukui Prefecture</a:t>
            </a:r>
            <a:r>
              <a:rPr kumimoji="1" lang="en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further highlights the inefficiency of traditional collection methods.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圖片 19" descr="一張含有 文字, 螢幕擷取畫面, 字型 的圖片&#10;&#10;AI 產生的內容可能不正確。">
            <a:extLst>
              <a:ext uri="{FF2B5EF4-FFF2-40B4-BE49-F238E27FC236}">
                <a16:creationId xmlns:a16="http://schemas.microsoft.com/office/drawing/2014/main" id="{D1541826-2356-94A0-0EF7-FE2D115E1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6399" y="2936304"/>
            <a:ext cx="4843599" cy="19584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F09BA5AA-CE09-8374-50AA-0284A0D0059B}"/>
              </a:ext>
            </a:extLst>
          </p:cNvPr>
          <p:cNvSpPr txBox="1"/>
          <p:nvPr/>
        </p:nvSpPr>
        <p:spPr>
          <a:xfrm>
            <a:off x="630931" y="1308314"/>
            <a:ext cx="89372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TW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Challenges and Solutions </a:t>
            </a:r>
          </a:p>
        </p:txBody>
      </p:sp>
      <p:sp>
        <p:nvSpPr>
          <p:cNvPr id="22" name="圓角矩形 21">
            <a:extLst>
              <a:ext uri="{FF2B5EF4-FFF2-40B4-BE49-F238E27FC236}">
                <a16:creationId xmlns:a16="http://schemas.microsoft.com/office/drawing/2014/main" id="{76CC63AF-EC7F-5CEA-2ED3-42FC4D562CE0}"/>
              </a:ext>
            </a:extLst>
          </p:cNvPr>
          <p:cNvSpPr/>
          <p:nvPr/>
        </p:nvSpPr>
        <p:spPr>
          <a:xfrm>
            <a:off x="8105841" y="3616771"/>
            <a:ext cx="1145220" cy="284085"/>
          </a:xfrm>
          <a:prstGeom prst="roundRect">
            <a:avLst/>
          </a:prstGeom>
          <a:noFill/>
          <a:ln w="38100">
            <a:solidFill>
              <a:srgbClr val="FDA3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64558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1614</TotalTime>
  <Words>2527</Words>
  <Application>Microsoft Macintosh PowerPoint</Application>
  <PresentationFormat>寬螢幕</PresentationFormat>
  <Paragraphs>424</Paragraphs>
  <Slides>20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Noto Serif TC ExtraBold</vt:lpstr>
      <vt:lpstr>Aptos</vt:lpstr>
      <vt:lpstr>Aptos Display</vt:lpstr>
      <vt:lpstr>Arial</vt:lpstr>
      <vt:lpstr>Helvetica Neue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朱泊原</dc:creator>
  <cp:lastModifiedBy>朱泊原</cp:lastModifiedBy>
  <cp:revision>39</cp:revision>
  <dcterms:created xsi:type="dcterms:W3CDTF">2025-05-14T01:45:55Z</dcterms:created>
  <dcterms:modified xsi:type="dcterms:W3CDTF">2025-06-05T16:13:52Z</dcterms:modified>
</cp:coreProperties>
</file>