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21"/>
  </p:notesMasterIdLst>
  <p:sldIdLst>
    <p:sldId id="277" r:id="rId2"/>
    <p:sldId id="270" r:id="rId3"/>
    <p:sldId id="256" r:id="rId4"/>
    <p:sldId id="257" r:id="rId5"/>
    <p:sldId id="258" r:id="rId6"/>
    <p:sldId id="268" r:id="rId7"/>
    <p:sldId id="262" r:id="rId8"/>
    <p:sldId id="261" r:id="rId9"/>
    <p:sldId id="273" r:id="rId10"/>
    <p:sldId id="275" r:id="rId11"/>
    <p:sldId id="267" r:id="rId12"/>
    <p:sldId id="272" r:id="rId13"/>
    <p:sldId id="276" r:id="rId14"/>
    <p:sldId id="265" r:id="rId15"/>
    <p:sldId id="266" r:id="rId16"/>
    <p:sldId id="274" r:id="rId17"/>
    <p:sldId id="263" r:id="rId18"/>
    <p:sldId id="264" r:id="rId19"/>
    <p:sldId id="269" r:id="rId2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8073"/>
    <a:srgbClr val="5B9BD5"/>
    <a:srgbClr val="FDA39E"/>
    <a:srgbClr val="FF8B7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37"/>
    <p:restoredTop sz="79774" autoAdjust="0"/>
  </p:normalViewPr>
  <p:slideViewPr>
    <p:cSldViewPr snapToGrid="0">
      <p:cViewPr varScale="1">
        <p:scale>
          <a:sx n="118" d="100"/>
          <a:sy n="118" d="100"/>
        </p:scale>
        <p:origin x="2336" y="208"/>
      </p:cViewPr>
      <p:guideLst/>
    </p:cSldViewPr>
  </p:slid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C2A998-AC14-EF4E-9F0B-EB1119B4D2C4}" type="datetimeFigureOut">
              <a:rPr kumimoji="1" lang="zh-TW" altLang="en-US" smtClean="0"/>
              <a:t>2025/5/16</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BE917-63CB-F64C-9469-CEC528BBC1F9}" type="slidenum">
              <a:rPr kumimoji="1" lang="zh-TW" altLang="en-US" smtClean="0"/>
              <a:t>‹#›</a:t>
            </a:fld>
            <a:endParaRPr kumimoji="1" lang="zh-TW" altLang="en-US"/>
          </a:p>
        </p:txBody>
      </p:sp>
    </p:spTree>
    <p:extLst>
      <p:ext uri="{BB962C8B-B14F-4D97-AF65-F5344CB8AC3E}">
        <p14:creationId xmlns:p14="http://schemas.microsoft.com/office/powerpoint/2010/main" val="379067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buNone/>
            </a:pPr>
            <a:r>
              <a:rPr lang="zh-TW" altLang="en-US" dirty="0">
                <a:effectLst/>
                <a:latin typeface="Helvetica Neue" panose="02000503000000020004" pitchFamily="2" charset="0"/>
              </a:rPr>
              <a:t>由於教授目前正在接待來訪的國外學者，可能無法出席今天的會議。因此，我想我們可以開始今天的會議了。</a:t>
            </a:r>
          </a:p>
          <a:p>
            <a:r>
              <a:rPr lang="en" altLang="zh-TW" dirty="0">
                <a:effectLst/>
                <a:latin typeface="Helvetica Neue" panose="02000503000000020004" pitchFamily="2" charset="0"/>
              </a:rPr>
              <a:t>As the professor is currently hosting visiting scholars from abroad, may not be able to attend today's meeting. Therefore, should we can begin today's meeting.</a:t>
            </a:r>
          </a:p>
          <a:p>
            <a:endParaRPr kumimoji="1" lang="zh-TW" altLang="en-US" dirty="0"/>
          </a:p>
        </p:txBody>
      </p:sp>
      <p:sp>
        <p:nvSpPr>
          <p:cNvPr id="4" name="投影片編號版面配置區 3"/>
          <p:cNvSpPr>
            <a:spLocks noGrp="1"/>
          </p:cNvSpPr>
          <p:nvPr>
            <p:ph type="sldNum" sz="quarter" idx="5"/>
          </p:nvPr>
        </p:nvSpPr>
        <p:spPr/>
        <p:txBody>
          <a:bodyPr/>
          <a:lstStyle/>
          <a:p>
            <a:fld id="{B23BE917-63CB-F64C-9469-CEC528BBC1F9}" type="slidenum">
              <a:rPr kumimoji="1" lang="zh-TW" altLang="en-US" smtClean="0"/>
              <a:t>0</a:t>
            </a:fld>
            <a:endParaRPr kumimoji="1" lang="zh-TW" altLang="en-US"/>
          </a:p>
        </p:txBody>
      </p:sp>
    </p:spTree>
    <p:extLst>
      <p:ext uri="{BB962C8B-B14F-4D97-AF65-F5344CB8AC3E}">
        <p14:creationId xmlns:p14="http://schemas.microsoft.com/office/powerpoint/2010/main" val="667864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BEF63-29AA-EFA3-E198-480ABC78C90F}"/>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61E10252-7B6E-AB02-1B6A-A9ADD33ED611}"/>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41EB7634-D1D7-3F8C-0F1E-1C77BD107F26}"/>
              </a:ext>
            </a:extLst>
          </p:cNvPr>
          <p:cNvSpPr>
            <a:spLocks noGrp="1"/>
          </p:cNvSpPr>
          <p:nvPr>
            <p:ph type="body" idx="1"/>
          </p:nvPr>
        </p:nvSpPr>
        <p:spPr/>
        <p:txBody>
          <a:bodyPr/>
          <a:lstStyle/>
          <a:p>
            <a:pPr>
              <a:buNone/>
            </a:pPr>
            <a:r>
              <a:rPr lang="en" altLang="zh-TW" b="1" dirty="0"/>
              <a:t>Let’s begin with Module 1: the AI Knowledge Expert.</a:t>
            </a:r>
            <a:endParaRPr kumimoji="1" lang="zh-TW" altLang="en-US" dirty="0"/>
          </a:p>
        </p:txBody>
      </p:sp>
      <p:sp>
        <p:nvSpPr>
          <p:cNvPr id="4" name="投影片編號版面配置區 3">
            <a:extLst>
              <a:ext uri="{FF2B5EF4-FFF2-40B4-BE49-F238E27FC236}">
                <a16:creationId xmlns:a16="http://schemas.microsoft.com/office/drawing/2014/main" id="{28DE9392-DCCF-F191-735D-AC7625D53EEB}"/>
              </a:ext>
            </a:extLst>
          </p:cNvPr>
          <p:cNvSpPr>
            <a:spLocks noGrp="1"/>
          </p:cNvSpPr>
          <p:nvPr>
            <p:ph type="sldNum" sz="quarter" idx="5"/>
          </p:nvPr>
        </p:nvSpPr>
        <p:spPr/>
        <p:txBody>
          <a:bodyPr/>
          <a:lstStyle/>
          <a:p>
            <a:fld id="{B23BE917-63CB-F64C-9469-CEC528BBC1F9}" type="slidenum">
              <a:rPr kumimoji="1" lang="zh-TW" altLang="en-US" smtClean="0"/>
              <a:t>9</a:t>
            </a:fld>
            <a:endParaRPr kumimoji="1" lang="zh-TW" altLang="en-US"/>
          </a:p>
        </p:txBody>
      </p:sp>
    </p:spTree>
    <p:extLst>
      <p:ext uri="{BB962C8B-B14F-4D97-AF65-F5344CB8AC3E}">
        <p14:creationId xmlns:p14="http://schemas.microsoft.com/office/powerpoint/2010/main" val="4177281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buNone/>
            </a:pPr>
            <a:r>
              <a:rPr lang="zh-TW" altLang="en-US" b="1" dirty="0"/>
              <a:t>在我們的</a:t>
            </a:r>
            <a:r>
              <a:rPr lang="en" altLang="zh-TW" b="1" dirty="0"/>
              <a:t>AI</a:t>
            </a:r>
            <a:r>
              <a:rPr lang="zh-TW" altLang="en-US" b="1" dirty="0"/>
              <a:t>神社寺廟知識專家</a:t>
            </a:r>
            <a:r>
              <a:rPr lang="zh-TW" altLang="en-US" dirty="0"/>
              <a:t>系統。</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In ours</a:t>
            </a:r>
            <a:r>
              <a:rPr lang="en" altLang="zh-TW" dirty="0"/>
              <a:t> </a:t>
            </a:r>
            <a:r>
              <a:rPr lang="en" altLang="zh-TW" b="1" dirty="0"/>
              <a:t>AI Shrine &amp; Temple Knowledge Expert</a:t>
            </a:r>
            <a:r>
              <a:rPr lang="en" altLang="zh-TW" dirty="0"/>
              <a:t> system.</a:t>
            </a:r>
          </a:p>
          <a:p>
            <a:pPr>
              <a:buNone/>
            </a:pPr>
            <a:endParaRPr lang="en-US" altLang="zh-TW" dirty="0"/>
          </a:p>
          <a:p>
            <a:pPr>
              <a:buNone/>
            </a:pPr>
            <a:r>
              <a:rPr lang="zh-TW" altLang="en-US" dirty="0"/>
              <a:t>使用者如果對日本神社寺廟的歷史、文化、參拜方式，或是主要供奉的神祇有任何疑問，都可以直接提問。我們的</a:t>
            </a:r>
            <a:r>
              <a:rPr lang="en" altLang="zh-TW" dirty="0"/>
              <a:t>AI</a:t>
            </a:r>
            <a:r>
              <a:rPr lang="zh-TW" altLang="en-US" dirty="0"/>
              <a:t>助理會根據建立好的知識庫來提供解答。</a:t>
            </a:r>
          </a:p>
          <a:p>
            <a:r>
              <a:rPr lang="en" altLang="zh-TW" dirty="0"/>
              <a:t>If users have any questions about the history, culture, worship methods, or main deities of Japanese shrines and temples, they can directly ask. </a:t>
            </a:r>
          </a:p>
          <a:p>
            <a:r>
              <a:rPr lang="en" altLang="zh-TW" dirty="0"/>
              <a:t>Our AI assistant will provide answers based on our </a:t>
            </a:r>
            <a:endParaRPr lang="en-US" altLang="zh-TW" dirty="0"/>
          </a:p>
        </p:txBody>
      </p:sp>
      <p:sp>
        <p:nvSpPr>
          <p:cNvPr id="4" name="投影片編號版面配置區 3"/>
          <p:cNvSpPr>
            <a:spLocks noGrp="1"/>
          </p:cNvSpPr>
          <p:nvPr>
            <p:ph type="sldNum" sz="quarter" idx="5"/>
          </p:nvPr>
        </p:nvSpPr>
        <p:spPr/>
        <p:txBody>
          <a:bodyPr/>
          <a:lstStyle/>
          <a:p>
            <a:fld id="{B23BE917-63CB-F64C-9469-CEC528BBC1F9}" type="slidenum">
              <a:rPr kumimoji="1" lang="zh-TW" altLang="en-US" smtClean="0"/>
              <a:t>10</a:t>
            </a:fld>
            <a:endParaRPr kumimoji="1" lang="zh-TW" altLang="en-US"/>
          </a:p>
        </p:txBody>
      </p:sp>
    </p:spTree>
    <p:extLst>
      <p:ext uri="{BB962C8B-B14F-4D97-AF65-F5344CB8AC3E}">
        <p14:creationId xmlns:p14="http://schemas.microsoft.com/office/powerpoint/2010/main" val="2821746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我們的系統提供的推薦結果會直接回應使用者的具體需求，同時也會建議鄰近地區的其他相關神社，以擴展他們的選擇。</a:t>
            </a:r>
            <a:endParaRPr lang="en" altLang="zh-TW" dirty="0"/>
          </a:p>
          <a:p>
            <a:r>
              <a:rPr lang="en" altLang="zh-TW" dirty="0"/>
              <a:t>Our system provides recommendation results that directly address the user's specific needs, while also suggesting other relevant shrines in nearby areas</a:t>
            </a:r>
            <a:endParaRPr kumimoji="1" lang="zh-TW" altLang="en-US" dirty="0"/>
          </a:p>
        </p:txBody>
      </p:sp>
      <p:sp>
        <p:nvSpPr>
          <p:cNvPr id="4" name="投影片編號版面配置區 3"/>
          <p:cNvSpPr>
            <a:spLocks noGrp="1"/>
          </p:cNvSpPr>
          <p:nvPr>
            <p:ph type="sldNum" sz="quarter" idx="5"/>
          </p:nvPr>
        </p:nvSpPr>
        <p:spPr/>
        <p:txBody>
          <a:bodyPr/>
          <a:lstStyle/>
          <a:p>
            <a:fld id="{B23BE917-63CB-F64C-9469-CEC528BBC1F9}" type="slidenum">
              <a:rPr kumimoji="1" lang="zh-TW" altLang="en-US" smtClean="0"/>
              <a:t>11</a:t>
            </a:fld>
            <a:endParaRPr kumimoji="1" lang="zh-TW" altLang="en-US"/>
          </a:p>
        </p:txBody>
      </p:sp>
    </p:spTree>
    <p:extLst>
      <p:ext uri="{BB962C8B-B14F-4D97-AF65-F5344CB8AC3E}">
        <p14:creationId xmlns:p14="http://schemas.microsoft.com/office/powerpoint/2010/main" val="2354932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3F817-6E8E-8D9D-8988-6F357D5B19CB}"/>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0EA79C48-661E-3B6F-5D5A-9FA6FA1C491D}"/>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1049E070-B246-D128-E1E7-C97AC51D64A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TW" dirty="0"/>
              <a:t>Then talk about the module2 </a:t>
            </a:r>
            <a:r>
              <a:rPr kumimoji="1" lang="en" altLang="zh-TW" b="1" dirty="0">
                <a:solidFill>
                  <a:schemeClr val="bg2">
                    <a:lumMod val="25000"/>
                  </a:schemeClr>
                </a:solidFill>
                <a:latin typeface="Times New Roman" panose="02020603050405020304" pitchFamily="18" charset="0"/>
                <a:ea typeface="Noto Serif TC ExtraBold" panose="02020200000000000000" pitchFamily="18" charset="-128"/>
                <a:cs typeface="Times New Roman" panose="02020603050405020304" pitchFamily="18" charset="0"/>
              </a:rPr>
              <a:t>Interactive Map Exploration</a:t>
            </a:r>
            <a:endParaRPr kumimoji="1" lang="zh-TW" altLang="en-US" b="1" dirty="0">
              <a:solidFill>
                <a:schemeClr val="bg2">
                  <a:lumMod val="25000"/>
                </a:schemeClr>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912B5C98-E1EC-878A-607B-D4ACB32A43A2}"/>
              </a:ext>
            </a:extLst>
          </p:cNvPr>
          <p:cNvSpPr>
            <a:spLocks noGrp="1"/>
          </p:cNvSpPr>
          <p:nvPr>
            <p:ph type="sldNum" sz="quarter" idx="5"/>
          </p:nvPr>
        </p:nvSpPr>
        <p:spPr/>
        <p:txBody>
          <a:bodyPr/>
          <a:lstStyle/>
          <a:p>
            <a:fld id="{B23BE917-63CB-F64C-9469-CEC528BBC1F9}" type="slidenum">
              <a:rPr kumimoji="1" lang="zh-TW" altLang="en-US" smtClean="0"/>
              <a:t>12</a:t>
            </a:fld>
            <a:endParaRPr kumimoji="1" lang="zh-TW" altLang="en-US"/>
          </a:p>
        </p:txBody>
      </p:sp>
    </p:spTree>
    <p:extLst>
      <p:ext uri="{BB962C8B-B14F-4D97-AF65-F5344CB8AC3E}">
        <p14:creationId xmlns:p14="http://schemas.microsoft.com/office/powerpoint/2010/main" val="2848101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buNone/>
            </a:pPr>
            <a:r>
              <a:rPr lang="zh-TW" altLang="en-US" dirty="0"/>
              <a:t>在成果展示的部分，首先是我們的</a:t>
            </a:r>
            <a:r>
              <a:rPr lang="zh-TW" altLang="en-US" b="1" dirty="0"/>
              <a:t>互動式地圖建置</a:t>
            </a:r>
            <a:r>
              <a:rPr lang="zh-TW" altLang="en-US" dirty="0"/>
              <a:t>。</a:t>
            </a:r>
          </a:p>
          <a:p>
            <a:pPr>
              <a:buNone/>
            </a:pPr>
            <a:r>
              <a:rPr lang="en" altLang="zh-TW" dirty="0"/>
              <a:t>Moving on to the results, the first highlight is our </a:t>
            </a:r>
            <a:r>
              <a:rPr lang="en" altLang="zh-TW" b="1" dirty="0"/>
              <a:t>Interactive Map Construction</a:t>
            </a:r>
            <a:r>
              <a:rPr lang="en" altLang="zh-TW" dirty="0"/>
              <a:t>.</a:t>
            </a:r>
          </a:p>
          <a:p>
            <a:pPr>
              <a:buNone/>
            </a:pPr>
            <a:endParaRPr lang="en-US" altLang="zh-TW" dirty="0"/>
          </a:p>
          <a:p>
            <a:pPr>
              <a:buNone/>
            </a:pPr>
            <a:r>
              <a:rPr lang="zh-TW" altLang="en-US" dirty="0"/>
              <a:t>我們主要運用了像是</a:t>
            </a:r>
            <a:r>
              <a:rPr lang="en" altLang="zh-TW" dirty="0" err="1"/>
              <a:t>Leaflet.js</a:t>
            </a:r>
            <a:r>
              <a:rPr lang="zh-TW" altLang="en-US" dirty="0"/>
              <a:t>或</a:t>
            </a:r>
            <a:r>
              <a:rPr lang="en" altLang="zh-TW" dirty="0" err="1"/>
              <a:t>Mapbox</a:t>
            </a:r>
            <a:r>
              <a:rPr lang="zh-TW" altLang="en-US" dirty="0"/>
              <a:t>這樣的技術。透過這個地圖，使用者可以非常方便地依照自己感興趣的特定祈福主題，例如要求愛情、事業或健康等，來篩選地點。</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TW" dirty="0"/>
              <a:t>We primarily utilized technologies like </a:t>
            </a:r>
            <a:r>
              <a:rPr lang="en" altLang="zh-TW" dirty="0" err="1"/>
              <a:t>Leaflet.js</a:t>
            </a:r>
            <a:r>
              <a:rPr lang="en" altLang="zh-TW" dirty="0"/>
              <a:t> or </a:t>
            </a:r>
            <a:r>
              <a:rPr lang="en" altLang="zh-TW" dirty="0" err="1"/>
              <a:t>Mapbox</a:t>
            </a:r>
            <a:r>
              <a:rPr lang="en" altLang="zh-TW" dirty="0"/>
              <a:t>. With this map, users can very conveniently filter locations based on specific prayer themes they are interested in, such as for love, career, or health.</a:t>
            </a:r>
          </a:p>
          <a:p>
            <a:endParaRPr lang="en-US" altLang="zh-TW" dirty="0"/>
          </a:p>
        </p:txBody>
      </p:sp>
      <p:sp>
        <p:nvSpPr>
          <p:cNvPr id="4" name="投影片編號版面配置區 3"/>
          <p:cNvSpPr>
            <a:spLocks noGrp="1"/>
          </p:cNvSpPr>
          <p:nvPr>
            <p:ph type="sldNum" sz="quarter" idx="5"/>
          </p:nvPr>
        </p:nvSpPr>
        <p:spPr/>
        <p:txBody>
          <a:bodyPr/>
          <a:lstStyle/>
          <a:p>
            <a:fld id="{B23BE917-63CB-F64C-9469-CEC528BBC1F9}" type="slidenum">
              <a:rPr kumimoji="1" lang="zh-TW" altLang="en-US" smtClean="0"/>
              <a:t>13</a:t>
            </a:fld>
            <a:endParaRPr kumimoji="1" lang="zh-TW" altLang="en-US"/>
          </a:p>
        </p:txBody>
      </p:sp>
    </p:spTree>
    <p:extLst>
      <p:ext uri="{BB962C8B-B14F-4D97-AF65-F5344CB8AC3E}">
        <p14:creationId xmlns:p14="http://schemas.microsoft.com/office/powerpoint/2010/main" val="2300107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44AFE-C331-5B08-F9B7-3E0F88829E63}"/>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EBAFFC94-727C-3C6C-E638-38B15C90EC42}"/>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319D219B-F6C9-54D7-00BC-CD655C2AA63E}"/>
              </a:ext>
            </a:extLst>
          </p:cNvPr>
          <p:cNvSpPr>
            <a:spLocks noGrp="1"/>
          </p:cNvSpPr>
          <p:nvPr>
            <p:ph type="body" idx="1"/>
          </p:nvPr>
        </p:nvSpPr>
        <p:spPr/>
        <p:txBody>
          <a:bodyPr/>
          <a:lstStyle/>
          <a:p>
            <a:pPr>
              <a:buNone/>
            </a:pPr>
            <a:r>
              <a:rPr lang="zh-TW" altLang="en-US" dirty="0"/>
              <a:t>除了地圖功能，我們也非常重視提供</a:t>
            </a:r>
            <a:r>
              <a:rPr lang="zh-TW" altLang="en-US" b="1" dirty="0"/>
              <a:t>深度的文化資訊</a:t>
            </a:r>
            <a:r>
              <a:rPr lang="zh-TW" altLang="en-US" dirty="0"/>
              <a:t>。</a:t>
            </a:r>
            <a:endParaRPr lang="en-US" altLang="zh-TW" dirty="0"/>
          </a:p>
          <a:p>
            <a:pPr>
              <a:buNone/>
            </a:pPr>
            <a:r>
              <a:rPr lang="en" altLang="zh-TW" dirty="0"/>
              <a:t>In addition to the map features, we also place great emphasis on providing </a:t>
            </a:r>
            <a:r>
              <a:rPr lang="en" altLang="zh-TW" b="1" dirty="0"/>
              <a:t>in-depth cultural information</a:t>
            </a:r>
            <a:r>
              <a:rPr lang="en" altLang="zh-TW" dirty="0"/>
              <a:t>.</a:t>
            </a:r>
          </a:p>
          <a:p>
            <a:pPr>
              <a:buNone/>
            </a:pPr>
            <a:endParaRPr lang="en-US" altLang="zh-TW" dirty="0"/>
          </a:p>
          <a:p>
            <a:pPr>
              <a:buNone/>
            </a:pPr>
            <a:r>
              <a:rPr lang="zh-TW" altLang="en-US" dirty="0"/>
              <a:t>如大家在畫面上看到的，點擊地圖上的標示，就能獲得關於神社寺廟的詳細介紹。這包括了它們的</a:t>
            </a:r>
            <a:r>
              <a:rPr lang="zh-TW" altLang="en-US" b="1" dirty="0"/>
              <a:t>歷史背景、主要供奉的神祇、正確的參拜方式，以及一些重要的文化小提示</a:t>
            </a:r>
            <a:r>
              <a:rPr lang="zh-TW" altLang="en-US" dirty="0"/>
              <a:t>等等。</a:t>
            </a:r>
          </a:p>
          <a:p>
            <a:r>
              <a:rPr lang="en" altLang="zh-TW" dirty="0"/>
              <a:t>As you can see on the screen, by clicking on the markers on the map, users can access detailed introductions about the shrines and temples. </a:t>
            </a:r>
          </a:p>
          <a:p>
            <a:r>
              <a:rPr lang="en" altLang="zh-TW" dirty="0"/>
              <a:t>This includes their </a:t>
            </a:r>
            <a:r>
              <a:rPr lang="en" altLang="zh-TW" b="1" dirty="0"/>
              <a:t>historical background, main deities, correct worship methods, and some important cultural tips</a:t>
            </a:r>
            <a:r>
              <a:rPr lang="en" altLang="zh-TW" dirty="0"/>
              <a:t>, among other things.</a:t>
            </a:r>
            <a:endParaRPr lang="en-US" altLang="zh-TW" dirty="0"/>
          </a:p>
          <a:p>
            <a:endParaRPr lang="en-US" altLang="zh-TW" dirty="0"/>
          </a:p>
          <a:p>
            <a:r>
              <a:rPr lang="zh-TW" altLang="en-US" dirty="0"/>
              <a:t>我們希望透過這些全面的資訊，能有效地幫助使用者更深入地理解每個地點的文化意涵，進而提升他們參訪的豐富度和意義。</a:t>
            </a:r>
          </a:p>
          <a:p>
            <a:r>
              <a:rPr lang="en" altLang="zh-TW" dirty="0"/>
              <a:t>Through this comprehensive information, we hope to effectively help users gain a deeper understanding of the cultural significance of each location, thereby enhancing the richness and meaning of their visit.</a:t>
            </a:r>
            <a:endParaRPr kumimoji="1" lang="zh-TW" altLang="en-US" dirty="0"/>
          </a:p>
        </p:txBody>
      </p:sp>
      <p:sp>
        <p:nvSpPr>
          <p:cNvPr id="4" name="投影片編號版面配置區 3">
            <a:extLst>
              <a:ext uri="{FF2B5EF4-FFF2-40B4-BE49-F238E27FC236}">
                <a16:creationId xmlns:a16="http://schemas.microsoft.com/office/drawing/2014/main" id="{442E9809-6E52-DAAC-0C35-85884BE08EF9}"/>
              </a:ext>
            </a:extLst>
          </p:cNvPr>
          <p:cNvSpPr>
            <a:spLocks noGrp="1"/>
          </p:cNvSpPr>
          <p:nvPr>
            <p:ph type="sldNum" sz="quarter" idx="5"/>
          </p:nvPr>
        </p:nvSpPr>
        <p:spPr/>
        <p:txBody>
          <a:bodyPr/>
          <a:lstStyle/>
          <a:p>
            <a:fld id="{B23BE917-63CB-F64C-9469-CEC528BBC1F9}" type="slidenum">
              <a:rPr kumimoji="1" lang="zh-TW" altLang="en-US" smtClean="0"/>
              <a:t>14</a:t>
            </a:fld>
            <a:endParaRPr kumimoji="1" lang="zh-TW" altLang="en-US"/>
          </a:p>
        </p:txBody>
      </p:sp>
    </p:spTree>
    <p:extLst>
      <p:ext uri="{BB962C8B-B14F-4D97-AF65-F5344CB8AC3E}">
        <p14:creationId xmlns:p14="http://schemas.microsoft.com/office/powerpoint/2010/main" val="32339899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buNone/>
            </a:pPr>
            <a:r>
              <a:rPr lang="zh-TW" altLang="en-US" dirty="0"/>
              <a:t>關於資料維護</a:t>
            </a:r>
            <a:endParaRPr lang="en-US" altLang="zh-TW" dirty="0"/>
          </a:p>
          <a:p>
            <a:pPr>
              <a:buNone/>
            </a:pPr>
            <a:r>
              <a:rPr lang="en" altLang="zh-TW" dirty="0"/>
              <a:t>For data maintenance</a:t>
            </a:r>
            <a:endParaRPr lang="en-US" altLang="zh-TW" dirty="0"/>
          </a:p>
          <a:p>
            <a:pPr>
              <a:buNone/>
            </a:pPr>
            <a:endParaRPr lang="zh-TW" altLang="en-US" dirty="0"/>
          </a:p>
          <a:p>
            <a:r>
              <a:rPr lang="zh-TW" altLang="en-US" dirty="0"/>
              <a:t>初期，</a:t>
            </a:r>
            <a:r>
              <a:rPr lang="zh-TW" altLang="en-US" b="1" dirty="0"/>
              <a:t>我們團隊負責整理核心資料</a:t>
            </a:r>
            <a:r>
              <a:rPr lang="zh-TW" altLang="en-US" dirty="0"/>
              <a:t>。 </a:t>
            </a:r>
            <a:endParaRPr lang="en-US" altLang="zh-TW" dirty="0"/>
          </a:p>
          <a:p>
            <a:r>
              <a:rPr lang="en-US" altLang="zh-TW" dirty="0"/>
              <a:t>Initially, our team organizes the core data. </a:t>
            </a:r>
          </a:p>
          <a:p>
            <a:endParaRPr lang="en-US" altLang="zh-TW" dirty="0"/>
          </a:p>
          <a:p>
            <a:r>
              <a:rPr lang="zh-TW" altLang="en-US" dirty="0"/>
              <a:t>接著，</a:t>
            </a:r>
            <a:r>
              <a:rPr lang="zh-TW" altLang="en-US" b="1" dirty="0"/>
              <a:t>我們會提供更新介面，讓地方政府或神社能自行維護</a:t>
            </a:r>
            <a:r>
              <a:rPr lang="zh-TW" altLang="en-US" dirty="0"/>
              <a:t>，例如更新最新的</a:t>
            </a:r>
            <a:r>
              <a:rPr lang="zh-TW" altLang="en-US" b="1" dirty="0"/>
              <a:t>活動訊息或周邊商品資訊</a:t>
            </a:r>
            <a:r>
              <a:rPr lang="zh-TW" altLang="en-US" dirty="0"/>
              <a:t>，確保內容最新、最在地。</a:t>
            </a:r>
            <a:endParaRPr lang="en-US" altLang="zh-TW" dirty="0"/>
          </a:p>
          <a:p>
            <a:r>
              <a:rPr lang="en" altLang="zh-TW" dirty="0"/>
              <a:t>Then, </a:t>
            </a:r>
            <a:r>
              <a:rPr lang="en" altLang="zh-TW" b="1" dirty="0"/>
              <a:t>we provide an update interface for local governments or shrines to maintain it themselves</a:t>
            </a:r>
            <a:r>
              <a:rPr lang="en" altLang="zh-TW" dirty="0"/>
              <a:t>—</a:t>
            </a:r>
          </a:p>
          <a:p>
            <a:r>
              <a:rPr lang="en" altLang="zh-TW" dirty="0"/>
              <a:t>for example, to update the latest </a:t>
            </a:r>
            <a:r>
              <a:rPr lang="en" altLang="zh-TW" b="1" dirty="0"/>
              <a:t>event information or merchandise details</a:t>
            </a:r>
            <a:r>
              <a:rPr lang="en" altLang="zh-TW" dirty="0"/>
              <a:t>—ensuring the content is current and locally relevant.</a:t>
            </a:r>
            <a:endParaRPr lang="zh-TW" altLang="en-US" dirty="0"/>
          </a:p>
        </p:txBody>
      </p:sp>
      <p:sp>
        <p:nvSpPr>
          <p:cNvPr id="4" name="投影片編號版面配置區 3"/>
          <p:cNvSpPr>
            <a:spLocks noGrp="1"/>
          </p:cNvSpPr>
          <p:nvPr>
            <p:ph type="sldNum" sz="quarter" idx="5"/>
          </p:nvPr>
        </p:nvSpPr>
        <p:spPr/>
        <p:txBody>
          <a:bodyPr/>
          <a:lstStyle/>
          <a:p>
            <a:fld id="{B23BE917-63CB-F64C-9469-CEC528BBC1F9}" type="slidenum">
              <a:rPr kumimoji="1" lang="zh-TW" altLang="en-US" smtClean="0"/>
              <a:t>15</a:t>
            </a:fld>
            <a:endParaRPr kumimoji="1" lang="zh-TW" altLang="en-US"/>
          </a:p>
        </p:txBody>
      </p:sp>
    </p:spTree>
    <p:extLst>
      <p:ext uri="{BB962C8B-B14F-4D97-AF65-F5344CB8AC3E}">
        <p14:creationId xmlns:p14="http://schemas.microsoft.com/office/powerpoint/2010/main" val="2741881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buNone/>
            </a:pPr>
            <a:r>
              <a:rPr lang="zh-TW" altLang="en-US" dirty="0"/>
              <a:t>為了確保我們系統的品質和實用性，我們設定了兩大類的</a:t>
            </a:r>
            <a:r>
              <a:rPr lang="zh-TW" altLang="en-US" b="1" dirty="0"/>
              <a:t>驗證指標</a:t>
            </a:r>
            <a:r>
              <a:rPr lang="zh-TW" altLang="en-US" dirty="0"/>
              <a:t>。</a:t>
            </a:r>
          </a:p>
          <a:p>
            <a:pPr>
              <a:buNone/>
            </a:pPr>
            <a:r>
              <a:rPr lang="en-US" altLang="zh-TW" dirty="0"/>
              <a:t>To ensure the quality and usability of our system</a:t>
            </a:r>
            <a:r>
              <a:rPr lang="en" altLang="zh-TW" dirty="0"/>
              <a:t>, we've established two main categories of </a:t>
            </a:r>
            <a:r>
              <a:rPr lang="en" altLang="zh-TW" b="1" dirty="0"/>
              <a:t>validation metrics</a:t>
            </a:r>
            <a:r>
              <a:rPr lang="en" altLang="zh-TW" dirty="0"/>
              <a:t>.</a:t>
            </a:r>
            <a:endParaRPr lang="en-US" altLang="zh-TW" b="1" dirty="0"/>
          </a:p>
          <a:p>
            <a:pPr>
              <a:buNone/>
            </a:pPr>
            <a:endParaRPr lang="en-US" altLang="zh-TW" b="1" dirty="0"/>
          </a:p>
          <a:p>
            <a:pPr>
              <a:buNone/>
            </a:pPr>
            <a:r>
              <a:rPr lang="zh-TW" altLang="en-US" b="1" dirty="0"/>
              <a:t>第一類是針對</a:t>
            </a:r>
            <a:r>
              <a:rPr lang="en" altLang="zh-TW" b="1" dirty="0"/>
              <a:t>AI</a:t>
            </a:r>
            <a:r>
              <a:rPr lang="zh-TW" altLang="en-US" b="1" dirty="0"/>
              <a:t>助理的表現，我們希望它能做到「準確與周到」。</a:t>
            </a:r>
            <a:r>
              <a:rPr lang="zh-TW" altLang="en-US" dirty="0"/>
              <a:t> </a:t>
            </a:r>
            <a:endParaRPr lang="en-US" altLang="zh-TW" dirty="0"/>
          </a:p>
          <a:p>
            <a:pPr>
              <a:buNone/>
            </a:pPr>
            <a:r>
              <a:rPr lang="en" altLang="zh-TW" dirty="0"/>
              <a:t>The first category focuses on the performance of the AI assistant; we want it to be 'Accurate &amp; Considerate'.</a:t>
            </a:r>
            <a:endParaRPr lang="en-US" altLang="zh-TW" dirty="0"/>
          </a:p>
          <a:p>
            <a:pPr>
              <a:buNone/>
            </a:pPr>
            <a:endParaRPr lang="en-US" altLang="zh-TW" dirty="0"/>
          </a:p>
          <a:p>
            <a:pPr>
              <a:buNone/>
            </a:pPr>
            <a:r>
              <a:rPr lang="zh-TW" altLang="en-US" dirty="0"/>
              <a:t>這裡面包含兩個小點：首先是</a:t>
            </a:r>
            <a:r>
              <a:rPr lang="zh-TW" altLang="en-US" b="1" dirty="0"/>
              <a:t>資訊的準確性</a:t>
            </a:r>
            <a:r>
              <a:rPr lang="zh-TW" altLang="en-US" dirty="0"/>
              <a:t>，我們會比對</a:t>
            </a:r>
            <a:r>
              <a:rPr lang="en" altLang="zh-TW" dirty="0"/>
              <a:t>AI</a:t>
            </a:r>
            <a:r>
              <a:rPr lang="zh-TW" altLang="en-US" dirty="0"/>
              <a:t>的答案跟資料庫裡的標準答案，看是否一致。其次是</a:t>
            </a:r>
            <a:r>
              <a:rPr lang="zh-TW" altLang="en-US" b="1" dirty="0"/>
              <a:t>使用者的滿意度</a:t>
            </a:r>
            <a:r>
              <a:rPr lang="zh-TW" altLang="en-US" dirty="0"/>
              <a:t>，透過收集使用者回饋，來評估</a:t>
            </a:r>
            <a:r>
              <a:rPr lang="en" altLang="zh-TW" dirty="0"/>
              <a:t>AI</a:t>
            </a:r>
            <a:r>
              <a:rPr lang="zh-TW" altLang="en-US" dirty="0"/>
              <a:t>助理的實用性和大家的整體感受。</a:t>
            </a:r>
          </a:p>
          <a:p>
            <a:r>
              <a:rPr lang="en" altLang="zh-TW" dirty="0"/>
              <a:t>This includes two points: </a:t>
            </a:r>
          </a:p>
          <a:p>
            <a:r>
              <a:rPr lang="en" altLang="zh-TW" dirty="0"/>
              <a:t>first is </a:t>
            </a:r>
            <a:r>
              <a:rPr lang="en" altLang="zh-TW" b="1" dirty="0"/>
              <a:t>information accuracy</a:t>
            </a:r>
            <a:r>
              <a:rPr lang="en" altLang="zh-TW" dirty="0"/>
              <a:t>, where we'll compare the AI's answers with the standard answers in our database for consistency. </a:t>
            </a:r>
          </a:p>
          <a:p>
            <a:r>
              <a:rPr lang="en" altLang="zh-TW" dirty="0"/>
              <a:t>Second is </a:t>
            </a:r>
            <a:r>
              <a:rPr lang="en" altLang="zh-TW" b="1" dirty="0"/>
              <a:t>user satisfaction</a:t>
            </a:r>
            <a:r>
              <a:rPr lang="en" altLang="zh-TW" dirty="0"/>
              <a:t>, evaluated by collecting user feedback on the AI assistant's </a:t>
            </a:r>
            <a:r>
              <a:rPr lang="en-US" altLang="zh-TW" dirty="0"/>
              <a:t>usability</a:t>
            </a:r>
            <a:r>
              <a:rPr lang="en" altLang="zh-TW" dirty="0"/>
              <a:t> and overall user experience.</a:t>
            </a:r>
            <a:endParaRPr lang="en-US" altLang="zh-TW" b="1" dirty="0"/>
          </a:p>
          <a:p>
            <a:endParaRPr lang="en-US" altLang="zh-TW" b="1" dirty="0"/>
          </a:p>
          <a:p>
            <a:r>
              <a:rPr lang="zh-TW" altLang="en-US" b="1" dirty="0"/>
              <a:t>第二類是針對神社和寺廟資訊的呈現，目標是「豐富與清晰」。</a:t>
            </a:r>
            <a:r>
              <a:rPr lang="zh-TW" altLang="en-US" dirty="0"/>
              <a:t> </a:t>
            </a:r>
            <a:endParaRPr lang="en-US" altLang="zh-TW" dirty="0"/>
          </a:p>
          <a:p>
            <a:r>
              <a:rPr lang="en" altLang="zh-TW" dirty="0"/>
              <a:t>The second category is about the presentation of shrine and temple information, aiming for it to be 'Rich &amp; Clear’.</a:t>
            </a:r>
          </a:p>
          <a:p>
            <a:endParaRPr lang="en-US" altLang="zh-TW" dirty="0"/>
          </a:p>
          <a:p>
            <a:r>
              <a:rPr lang="zh-TW" altLang="en-US" dirty="0"/>
              <a:t>這也包含兩點：第一是</a:t>
            </a:r>
            <a:r>
              <a:rPr lang="zh-TW" altLang="en-US" b="1" dirty="0"/>
              <a:t>內容的涵蓋度</a:t>
            </a:r>
            <a:r>
              <a:rPr lang="zh-TW" altLang="en-US" dirty="0"/>
              <a:t>，確認我們</a:t>
            </a:r>
            <a:r>
              <a:rPr lang="en" altLang="zh-TW" dirty="0"/>
              <a:t>App</a:t>
            </a:r>
            <a:r>
              <a:rPr lang="zh-TW" altLang="en-US" dirty="0"/>
              <a:t>或網站裡的神社寺廟數量，能不能滿足大部分使用者的搜尋需求。第二是</a:t>
            </a:r>
            <a:r>
              <a:rPr lang="zh-TW" altLang="en-US" b="1" dirty="0"/>
              <a:t>資訊的實用性</a:t>
            </a:r>
            <a:r>
              <a:rPr lang="zh-TW" altLang="en-US" dirty="0"/>
              <a:t>，也就是每個地點的介紹，包括參拜資訊和文化背景，是不是夠清楚、容易懂，而且對使用者來說是真正有用的。</a:t>
            </a:r>
            <a:endParaRPr lang="en-US" altLang="zh-TW" dirty="0"/>
          </a:p>
          <a:p>
            <a:r>
              <a:rPr lang="en" altLang="zh-TW" dirty="0"/>
              <a:t>This also includes two points: </a:t>
            </a:r>
          </a:p>
          <a:p>
            <a:r>
              <a:rPr lang="en" altLang="zh-TW" dirty="0"/>
              <a:t>first is </a:t>
            </a:r>
            <a:r>
              <a:rPr lang="en" altLang="zh-TW" b="1" dirty="0"/>
              <a:t>content coverage</a:t>
            </a:r>
            <a:r>
              <a:rPr lang="en" altLang="zh-TW" dirty="0"/>
              <a:t>, ensuring that the number of shrines and temples in our app or website meets most users' search needs. </a:t>
            </a:r>
          </a:p>
          <a:p>
            <a:r>
              <a:rPr lang="en" altLang="zh-TW" dirty="0"/>
              <a:t>Second is </a:t>
            </a:r>
            <a:r>
              <a:rPr lang="en" altLang="zh-TW" b="1" dirty="0"/>
              <a:t>information </a:t>
            </a:r>
            <a:r>
              <a:rPr lang="en-US" altLang="zh-TW" dirty="0"/>
              <a:t>usability</a:t>
            </a:r>
            <a:r>
              <a:rPr lang="en" altLang="zh-TW" dirty="0"/>
              <a:t>, meaning whether the introduction for each location, including worship information and cultural background, is clear, easy to understand, and </a:t>
            </a:r>
            <a:r>
              <a:rPr lang="en-US" altLang="zh-TW" dirty="0"/>
              <a:t>Truly useful for users</a:t>
            </a:r>
            <a:r>
              <a:rPr lang="en" altLang="zh-TW" dirty="0"/>
              <a:t>.</a:t>
            </a:r>
            <a:endParaRPr lang="zh-TW" altLang="en-US" dirty="0"/>
          </a:p>
          <a:p>
            <a:endParaRPr kumimoji="1" lang="zh-TW" altLang="en-US" dirty="0"/>
          </a:p>
        </p:txBody>
      </p:sp>
      <p:sp>
        <p:nvSpPr>
          <p:cNvPr id="4" name="投影片編號版面配置區 3"/>
          <p:cNvSpPr>
            <a:spLocks noGrp="1"/>
          </p:cNvSpPr>
          <p:nvPr>
            <p:ph type="sldNum" sz="quarter" idx="5"/>
          </p:nvPr>
        </p:nvSpPr>
        <p:spPr/>
        <p:txBody>
          <a:bodyPr/>
          <a:lstStyle/>
          <a:p>
            <a:fld id="{B23BE917-63CB-F64C-9469-CEC528BBC1F9}" type="slidenum">
              <a:rPr kumimoji="1" lang="zh-TW" altLang="en-US" smtClean="0"/>
              <a:t>16</a:t>
            </a:fld>
            <a:endParaRPr kumimoji="1" lang="zh-TW" altLang="en-US"/>
          </a:p>
        </p:txBody>
      </p:sp>
    </p:spTree>
    <p:extLst>
      <p:ext uri="{BB962C8B-B14F-4D97-AF65-F5344CB8AC3E}">
        <p14:creationId xmlns:p14="http://schemas.microsoft.com/office/powerpoint/2010/main" val="2814370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buNone/>
            </a:pPr>
            <a:r>
              <a:rPr lang="zh-TW" altLang="en-US" dirty="0"/>
              <a:t>最後，來到我們的結論。</a:t>
            </a:r>
            <a:endParaRPr lang="en-US" altLang="zh-TW" dirty="0"/>
          </a:p>
          <a:p>
            <a:pPr>
              <a:buNone/>
            </a:pPr>
            <a:r>
              <a:rPr lang="en" altLang="zh-TW" dirty="0"/>
              <a:t>Finally, let's move to our conclusion.</a:t>
            </a:r>
            <a:endParaRPr lang="en-US" altLang="zh-TW" dirty="0"/>
          </a:p>
          <a:p>
            <a:pPr>
              <a:buNone/>
            </a:pPr>
            <a:endParaRPr lang="zh-TW" altLang="en-US" dirty="0"/>
          </a:p>
          <a:p>
            <a:pPr>
              <a:buNone/>
            </a:pPr>
            <a:r>
              <a:rPr lang="zh-TW" altLang="en-US" dirty="0"/>
              <a:t>我們這個</a:t>
            </a:r>
            <a:r>
              <a:rPr lang="en-US" altLang="zh-TW" dirty="0"/>
              <a:t>『</a:t>
            </a:r>
            <a:r>
              <a:rPr lang="zh-TW" altLang="en-US" dirty="0"/>
              <a:t>結合</a:t>
            </a:r>
            <a:r>
              <a:rPr lang="en" altLang="zh-TW" dirty="0"/>
              <a:t>GPT</a:t>
            </a:r>
            <a:r>
              <a:rPr lang="zh-TW" altLang="en-US" dirty="0"/>
              <a:t>與互動式地圖的個人化指引</a:t>
            </a:r>
            <a:r>
              <a:rPr lang="en-US" altLang="zh-TW" dirty="0"/>
              <a:t>』</a:t>
            </a:r>
            <a:r>
              <a:rPr lang="zh-TW" altLang="en-US" dirty="0"/>
              <a:t>專案，主要是利用互動地圖、</a:t>
            </a:r>
            <a:r>
              <a:rPr lang="en" altLang="zh-TW" dirty="0"/>
              <a:t>AI</a:t>
            </a:r>
            <a:r>
              <a:rPr lang="zh-TW" altLang="en-US" dirty="0"/>
              <a:t>問答和雙語的文化內容，來解決像資訊分散、語言不通這些常見的旅遊痛點。我們希望能提供一個方便又個人化的工具，讓使用者可以深度探索日本獨特的信仰和文化精髓。</a:t>
            </a:r>
          </a:p>
          <a:p>
            <a:r>
              <a:rPr lang="en" altLang="zh-TW" dirty="0"/>
              <a:t>Our project, primarily uses interactive maps, AI Q&amp;A, and bilingual cultural content to address common travel pain points like scattered information and language barriers. </a:t>
            </a:r>
          </a:p>
          <a:p>
            <a:r>
              <a:rPr lang="en" altLang="zh-TW" dirty="0"/>
              <a:t>We aim to provide a convenient and personalized tool for users to deeply explore Japan's unique faith and cultural essence.</a:t>
            </a:r>
            <a:endParaRPr lang="en-US" altLang="zh-TW" dirty="0"/>
          </a:p>
          <a:p>
            <a:endParaRPr lang="en-US" altLang="zh-TW" dirty="0"/>
          </a:p>
          <a:p>
            <a:r>
              <a:rPr lang="zh-TW" altLang="en-US" dirty="0"/>
              <a:t>我們期待這個專案能顯著提升遊客的體驗，同時在全球推廣日本文化，並且帶動地方觀光，創造實質的價值。</a:t>
            </a:r>
            <a:endParaRPr lang="en-US" altLang="zh-TW" dirty="0"/>
          </a:p>
          <a:p>
            <a:r>
              <a:rPr lang="en" altLang="zh-TW" dirty="0"/>
              <a:t>We anticipate this project will enhance tourist experiences, promote Japanese culture globally, and boost local tourism. </a:t>
            </a:r>
          </a:p>
        </p:txBody>
      </p:sp>
      <p:sp>
        <p:nvSpPr>
          <p:cNvPr id="4" name="投影片編號版面配置區 3"/>
          <p:cNvSpPr>
            <a:spLocks noGrp="1"/>
          </p:cNvSpPr>
          <p:nvPr>
            <p:ph type="sldNum" sz="quarter" idx="5"/>
          </p:nvPr>
        </p:nvSpPr>
        <p:spPr/>
        <p:txBody>
          <a:bodyPr/>
          <a:lstStyle/>
          <a:p>
            <a:fld id="{B23BE917-63CB-F64C-9469-CEC528BBC1F9}" type="slidenum">
              <a:rPr kumimoji="1" lang="zh-TW" altLang="en-US" smtClean="0"/>
              <a:t>17</a:t>
            </a:fld>
            <a:endParaRPr kumimoji="1" lang="zh-TW" altLang="en-US"/>
          </a:p>
        </p:txBody>
      </p:sp>
    </p:spTree>
    <p:extLst>
      <p:ext uri="{BB962C8B-B14F-4D97-AF65-F5344CB8AC3E}">
        <p14:creationId xmlns:p14="http://schemas.microsoft.com/office/powerpoint/2010/main" val="4235119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buNone/>
            </a:pPr>
            <a:r>
              <a:rPr lang="zh-TW" altLang="en-US" dirty="0">
                <a:effectLst/>
                <a:latin typeface="Helvetica Neue" panose="02000503000000020004" pitchFamily="2" charset="0"/>
              </a:rPr>
              <a:t>教授，請問您對我們這組的報告有什麼想進一步了解或提問的地方嗎？</a:t>
            </a:r>
          </a:p>
          <a:p>
            <a:pPr>
              <a:buNone/>
            </a:pPr>
            <a:r>
              <a:rPr lang="en" altLang="zh-TW" dirty="0">
                <a:effectLst/>
                <a:latin typeface="Helvetica Neue" panose="02000503000000020004" pitchFamily="2" charset="0"/>
              </a:rPr>
              <a:t>Professor, do you have any further questions or anything you'd like to understand about our report?</a:t>
            </a:r>
          </a:p>
          <a:p>
            <a:pPr>
              <a:buNone/>
            </a:pPr>
            <a:br>
              <a:rPr lang="en" altLang="zh-TW" dirty="0">
                <a:effectLst/>
                <a:latin typeface="Helvetica Neue" panose="02000503000000020004" pitchFamily="2" charset="0"/>
              </a:rPr>
            </a:br>
            <a:endParaRPr lang="en" altLang="zh-TW" dirty="0">
              <a:effectLst/>
              <a:latin typeface="Helvetica Neue" panose="02000503000000020004" pitchFamily="2" charset="0"/>
            </a:endParaRPr>
          </a:p>
          <a:p>
            <a:pPr>
              <a:buNone/>
            </a:pPr>
            <a:r>
              <a:rPr lang="zh-TW" altLang="en-US" dirty="0">
                <a:effectLst/>
                <a:latin typeface="Helvetica Neue" panose="02000503000000020004" pitchFamily="2" charset="0"/>
              </a:rPr>
              <a:t>如果教授沒有其他問題，那我們就準備進行下一組的專題簡報了。</a:t>
            </a:r>
          </a:p>
          <a:p>
            <a:pPr>
              <a:buNone/>
            </a:pPr>
            <a:r>
              <a:rPr lang="en" altLang="zh-TW" dirty="0">
                <a:effectLst/>
                <a:latin typeface="Helvetica Neue" panose="02000503000000020004" pitchFamily="2" charset="0"/>
              </a:rPr>
              <a:t>If the professor has no further questions, then we will proceed with the next group's project </a:t>
            </a:r>
            <a:r>
              <a:rPr lang="en" altLang="zh-TW">
                <a:effectLst/>
                <a:latin typeface="Helvetica Neue" panose="02000503000000020004" pitchFamily="2" charset="0"/>
              </a:rPr>
              <a:t>presentation.</a:t>
            </a:r>
            <a:endParaRPr lang="en" altLang="zh-TW" dirty="0">
              <a:effectLst/>
              <a:latin typeface="Helvetica Neue" panose="02000503000000020004" pitchFamily="2" charset="0"/>
            </a:endParaRPr>
          </a:p>
        </p:txBody>
      </p:sp>
      <p:sp>
        <p:nvSpPr>
          <p:cNvPr id="4" name="投影片編號版面配置區 3"/>
          <p:cNvSpPr>
            <a:spLocks noGrp="1"/>
          </p:cNvSpPr>
          <p:nvPr>
            <p:ph type="sldNum" sz="quarter" idx="5"/>
          </p:nvPr>
        </p:nvSpPr>
        <p:spPr/>
        <p:txBody>
          <a:bodyPr/>
          <a:lstStyle/>
          <a:p>
            <a:fld id="{B23BE917-63CB-F64C-9469-CEC528BBC1F9}" type="slidenum">
              <a:rPr kumimoji="1" lang="zh-TW" altLang="en-US" smtClean="0"/>
              <a:t>18</a:t>
            </a:fld>
            <a:endParaRPr kumimoji="1" lang="zh-TW" altLang="en-US"/>
          </a:p>
        </p:txBody>
      </p:sp>
    </p:spTree>
    <p:extLst>
      <p:ext uri="{BB962C8B-B14F-4D97-AF65-F5344CB8AC3E}">
        <p14:creationId xmlns:p14="http://schemas.microsoft.com/office/powerpoint/2010/main" val="2469135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B23BE917-63CB-F64C-9469-CEC528BBC1F9}" type="slidenum">
              <a:rPr kumimoji="1" lang="zh-TW" altLang="en-US" smtClean="0"/>
              <a:t>1</a:t>
            </a:fld>
            <a:endParaRPr kumimoji="1" lang="zh-TW" altLang="en-US"/>
          </a:p>
        </p:txBody>
      </p:sp>
    </p:spTree>
    <p:extLst>
      <p:ext uri="{BB962C8B-B14F-4D97-AF65-F5344CB8AC3E}">
        <p14:creationId xmlns:p14="http://schemas.microsoft.com/office/powerpoint/2010/main" val="3995062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關於我們今天報告的這兩個主題，未來各組在報告時，也將會是由兩位組員負責。</a:t>
            </a:r>
            <a:endParaRPr kumimoji="1" lang="en-US" altLang="zh-TW" dirty="0"/>
          </a:p>
          <a:p>
            <a:r>
              <a:rPr lang="en" altLang="zh-TW" dirty="0"/>
              <a:t>Regarding the two topics we are presenting today, in the future, when other groups present on these topics, they will also have two members responsible for them.</a:t>
            </a:r>
            <a:endParaRPr kumimoji="1" lang="zh-TW" altLang="en-US" dirty="0"/>
          </a:p>
        </p:txBody>
      </p:sp>
      <p:sp>
        <p:nvSpPr>
          <p:cNvPr id="4" name="投影片編號版面配置區 3"/>
          <p:cNvSpPr>
            <a:spLocks noGrp="1"/>
          </p:cNvSpPr>
          <p:nvPr>
            <p:ph type="sldNum" sz="quarter" idx="5"/>
          </p:nvPr>
        </p:nvSpPr>
        <p:spPr/>
        <p:txBody>
          <a:bodyPr/>
          <a:lstStyle/>
          <a:p>
            <a:fld id="{B23BE917-63CB-F64C-9469-CEC528BBC1F9}" type="slidenum">
              <a:rPr kumimoji="1" lang="zh-TW" altLang="en-US" smtClean="0"/>
              <a:t>2</a:t>
            </a:fld>
            <a:endParaRPr kumimoji="1" lang="zh-TW" altLang="en-US"/>
          </a:p>
        </p:txBody>
      </p:sp>
    </p:spTree>
    <p:extLst>
      <p:ext uri="{BB962C8B-B14F-4D97-AF65-F5344CB8AC3E}">
        <p14:creationId xmlns:p14="http://schemas.microsoft.com/office/powerpoint/2010/main" val="679087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buNone/>
            </a:pPr>
            <a:r>
              <a:rPr lang="zh-TW" altLang="en-US" dirty="0"/>
              <a:t>好，關於專案背景，主要來自我們參加</a:t>
            </a:r>
            <a:r>
              <a:rPr lang="en" altLang="zh-TW" dirty="0"/>
              <a:t>ICASM</a:t>
            </a:r>
            <a:r>
              <a:rPr lang="zh-TW" altLang="en-US" dirty="0"/>
              <a:t>會議時的觀察。</a:t>
            </a:r>
          </a:p>
          <a:p>
            <a:r>
              <a:rPr lang="en-US" altLang="zh-TW" dirty="0"/>
              <a:t>Okay, regarding the project background, it mainly stems from our observations during the ICASI conference.</a:t>
            </a:r>
          </a:p>
          <a:p>
            <a:endParaRPr lang="en-US" altLang="zh-TW" dirty="0"/>
          </a:p>
          <a:p>
            <a:r>
              <a:rPr lang="zh-TW" altLang="en-US" dirty="0"/>
              <a:t>首先，很多人對</a:t>
            </a:r>
            <a:r>
              <a:rPr lang="zh-TW" altLang="en-US" b="1" dirty="0"/>
              <a:t>日本神社的參拜規矩感到困惑</a:t>
            </a:r>
            <a:r>
              <a:rPr lang="zh-TW" altLang="en-US" dirty="0"/>
              <a:t>，怕失禮。</a:t>
            </a:r>
            <a:endParaRPr lang="en-US" altLang="zh-TW" dirty="0"/>
          </a:p>
          <a:p>
            <a:r>
              <a:rPr lang="en" altLang="zh-TW" dirty="0"/>
              <a:t>First, many people find the </a:t>
            </a:r>
            <a:r>
              <a:rPr lang="en" altLang="zh-TW" b="1" dirty="0"/>
              <a:t>worship rules at Japanese shrines confusing</a:t>
            </a:r>
            <a:r>
              <a:rPr lang="en" altLang="zh-TW" dirty="0"/>
              <a:t> and worry about being impolite.</a:t>
            </a:r>
            <a:endParaRPr lang="en-US" altLang="zh-TW" dirty="0"/>
          </a:p>
          <a:p>
            <a:endParaRPr lang="en-US" altLang="zh-TW" dirty="0"/>
          </a:p>
          <a:p>
            <a:r>
              <a:rPr lang="zh-TW" altLang="en-US" dirty="0"/>
              <a:t>其次，大家常</a:t>
            </a:r>
            <a:r>
              <a:rPr lang="zh-TW" altLang="en-US" b="1" dirty="0"/>
              <a:t>不清楚各神社主要祈求什麼主題</a:t>
            </a:r>
            <a:r>
              <a:rPr lang="zh-TW" altLang="en-US" dirty="0"/>
              <a:t>，例如事業或愛情。 </a:t>
            </a:r>
            <a:endParaRPr lang="en-US" altLang="zh-TW" dirty="0"/>
          </a:p>
          <a:p>
            <a:r>
              <a:rPr lang="en" altLang="zh-TW" dirty="0"/>
              <a:t>Second, it‘s common for people to be </a:t>
            </a:r>
            <a:r>
              <a:rPr lang="en" altLang="zh-TW" b="1" dirty="0"/>
              <a:t>unsure about the main prayer themes</a:t>
            </a:r>
            <a:r>
              <a:rPr lang="en" altLang="zh-TW" dirty="0"/>
              <a:t> of each shrine, like for </a:t>
            </a:r>
            <a:r>
              <a:rPr lang="en-US" altLang="zh-TW" dirty="0"/>
              <a:t>academic</a:t>
            </a:r>
            <a:r>
              <a:rPr lang="en" altLang="zh-TW" dirty="0"/>
              <a:t> or love.</a:t>
            </a:r>
            <a:endParaRPr lang="en-US" altLang="zh-TW" dirty="0"/>
          </a:p>
          <a:p>
            <a:endParaRPr lang="en-US" altLang="zh-TW" dirty="0"/>
          </a:p>
          <a:p>
            <a:r>
              <a:rPr lang="zh-TW" altLang="en-US" dirty="0"/>
              <a:t>再來，就是容易</a:t>
            </a:r>
            <a:r>
              <a:rPr lang="zh-TW" altLang="en-US" b="1" dirty="0"/>
              <a:t>錯過特色的御守或紀念品</a:t>
            </a:r>
            <a:r>
              <a:rPr lang="zh-TW" altLang="en-US" dirty="0"/>
              <a:t>，常常是離開後才發現。 </a:t>
            </a:r>
            <a:endParaRPr lang="en-US" altLang="zh-TW" dirty="0"/>
          </a:p>
          <a:p>
            <a:r>
              <a:rPr lang="en" altLang="zh-TW" dirty="0"/>
              <a:t>Then, it's easy to </a:t>
            </a:r>
            <a:r>
              <a:rPr lang="en" altLang="zh-TW" b="1" dirty="0"/>
              <a:t>miss out on special charms or souvenirs</a:t>
            </a:r>
            <a:r>
              <a:rPr lang="en" altLang="zh-TW" dirty="0"/>
              <a:t>, often realizing it only after leaving. </a:t>
            </a:r>
            <a:endParaRPr lang="en-US" altLang="zh-TW" dirty="0"/>
          </a:p>
          <a:p>
            <a:endParaRPr lang="en-US" altLang="zh-TW" dirty="0"/>
          </a:p>
          <a:p>
            <a:r>
              <a:rPr lang="zh-TW" altLang="en-US" dirty="0"/>
              <a:t>最後，</a:t>
            </a:r>
            <a:r>
              <a:rPr lang="zh-TW" altLang="en-US" b="1" dirty="0"/>
              <a:t>語言不通</a:t>
            </a:r>
            <a:r>
              <a:rPr lang="zh-TW" altLang="en-US" dirty="0"/>
              <a:t>是一大問題，日文資訊多，影響深度體驗。</a:t>
            </a:r>
            <a:endParaRPr lang="en-US" altLang="zh-TW" dirty="0"/>
          </a:p>
          <a:p>
            <a:r>
              <a:rPr lang="en" altLang="zh-TW" dirty="0"/>
              <a:t>Lastly, the </a:t>
            </a:r>
            <a:r>
              <a:rPr lang="en" altLang="zh-TW" b="1" dirty="0"/>
              <a:t>language barrier</a:t>
            </a:r>
            <a:r>
              <a:rPr lang="en" altLang="zh-TW" dirty="0"/>
              <a:t> is a significant issue, as much of the information is in Japanese, which impacts the in-depth experience</a:t>
            </a:r>
            <a:r>
              <a:rPr lang="en-US" altLang="zh-TW" dirty="0"/>
              <a:t>.</a:t>
            </a:r>
            <a:endParaRPr lang="zh-TW" altLang="en-US" dirty="0"/>
          </a:p>
          <a:p>
            <a:endParaRPr kumimoji="1" lang="zh-TW" altLang="en-US" dirty="0"/>
          </a:p>
        </p:txBody>
      </p:sp>
      <p:sp>
        <p:nvSpPr>
          <p:cNvPr id="4" name="投影片編號版面配置區 3"/>
          <p:cNvSpPr>
            <a:spLocks noGrp="1"/>
          </p:cNvSpPr>
          <p:nvPr>
            <p:ph type="sldNum" sz="quarter" idx="5"/>
          </p:nvPr>
        </p:nvSpPr>
        <p:spPr/>
        <p:txBody>
          <a:bodyPr/>
          <a:lstStyle/>
          <a:p>
            <a:fld id="{B23BE917-63CB-F64C-9469-CEC528BBC1F9}" type="slidenum">
              <a:rPr kumimoji="1" lang="zh-TW" altLang="en-US" smtClean="0"/>
              <a:t>3</a:t>
            </a:fld>
            <a:endParaRPr kumimoji="1" lang="zh-TW" altLang="en-US"/>
          </a:p>
        </p:txBody>
      </p:sp>
    </p:spTree>
    <p:extLst>
      <p:ext uri="{BB962C8B-B14F-4D97-AF65-F5344CB8AC3E}">
        <p14:creationId xmlns:p14="http://schemas.microsoft.com/office/powerpoint/2010/main" val="3661968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buNone/>
            </a:pPr>
            <a:r>
              <a:rPr lang="zh-TW" altLang="en-US" dirty="0"/>
              <a:t>延續剛剛提到的問題，我們發現，在規劃日本神社寺廟行程時，現有的資訊管道其實有不少挑戰。</a:t>
            </a:r>
          </a:p>
          <a:p>
            <a:r>
              <a:rPr lang="en" altLang="zh-TW" dirty="0"/>
              <a:t>Continuing from the issues just mentioned, we found that when planning trips to Japanese shrines and temples, current information channels present quite a few challenges.</a:t>
            </a:r>
            <a:endParaRPr lang="en-US" altLang="zh-TW" dirty="0"/>
          </a:p>
          <a:p>
            <a:endParaRPr lang="en-US" altLang="zh-TW" dirty="0"/>
          </a:p>
          <a:p>
            <a:r>
              <a:rPr lang="zh-TW" altLang="en-US" dirty="0"/>
              <a:t>首先，</a:t>
            </a:r>
            <a:r>
              <a:rPr lang="zh-TW" altLang="en-US" b="1" dirty="0"/>
              <a:t>傳統的旅遊指南</a:t>
            </a:r>
            <a:r>
              <a:rPr lang="zh-TW" altLang="en-US" dirty="0"/>
              <a:t>，內容常常</a:t>
            </a:r>
            <a:r>
              <a:rPr lang="zh-TW" altLang="en-US" b="1" dirty="0"/>
              <a:t>過時，而且涵蓋不夠全面</a:t>
            </a:r>
            <a:r>
              <a:rPr lang="zh-TW" altLang="en-US" dirty="0"/>
              <a:t>。 </a:t>
            </a:r>
            <a:endParaRPr lang="en-US" altLang="zh-TW" dirty="0"/>
          </a:p>
          <a:p>
            <a:r>
              <a:rPr lang="en" altLang="zh-TW" dirty="0"/>
              <a:t>First, </a:t>
            </a:r>
            <a:r>
              <a:rPr lang="en" altLang="zh-TW" b="1" dirty="0"/>
              <a:t>traditional guidebooks</a:t>
            </a:r>
            <a:r>
              <a:rPr lang="en" altLang="zh-TW" dirty="0"/>
              <a:t> often have </a:t>
            </a:r>
            <a:r>
              <a:rPr lang="en" altLang="zh-TW" b="1" dirty="0"/>
              <a:t>outdated information and incomplete coverage</a:t>
            </a:r>
            <a:r>
              <a:rPr lang="en" altLang="zh-TW" dirty="0"/>
              <a:t>. </a:t>
            </a:r>
          </a:p>
          <a:p>
            <a:endParaRPr lang="en" altLang="zh-TW" dirty="0"/>
          </a:p>
          <a:p>
            <a:r>
              <a:rPr lang="zh-TW" altLang="en-US" dirty="0"/>
              <a:t>再來，</a:t>
            </a:r>
            <a:r>
              <a:rPr lang="zh-TW" altLang="en-US" b="1" dirty="0"/>
              <a:t>手機上的地圖</a:t>
            </a:r>
            <a:r>
              <a:rPr lang="en" altLang="zh-TW" b="1" dirty="0"/>
              <a:t>App</a:t>
            </a:r>
            <a:r>
              <a:rPr lang="zh-TW" altLang="en" dirty="0"/>
              <a:t>，</a:t>
            </a:r>
            <a:r>
              <a:rPr lang="zh-TW" altLang="en-US" dirty="0"/>
              <a:t>大多只有</a:t>
            </a:r>
            <a:r>
              <a:rPr lang="zh-TW" altLang="en-US" b="1" dirty="0"/>
              <a:t>基本的導航功能，缺乏深度的文化介紹</a:t>
            </a:r>
            <a:r>
              <a:rPr lang="zh-TW" altLang="en-US" dirty="0"/>
              <a:t>。 </a:t>
            </a:r>
            <a:endParaRPr lang="en-US" altLang="zh-TW" dirty="0"/>
          </a:p>
          <a:p>
            <a:r>
              <a:rPr lang="en" altLang="zh-TW" dirty="0"/>
              <a:t>Next, </a:t>
            </a:r>
            <a:r>
              <a:rPr lang="en" altLang="zh-TW" b="1" dirty="0"/>
              <a:t>map apps on our phones</a:t>
            </a:r>
            <a:r>
              <a:rPr lang="en" altLang="zh-TW" dirty="0"/>
              <a:t> mostly offer only </a:t>
            </a:r>
            <a:r>
              <a:rPr lang="en" altLang="zh-TW" b="1" dirty="0"/>
              <a:t>basic navigation, lacking in-depth cultural information</a:t>
            </a:r>
            <a:r>
              <a:rPr lang="en" altLang="zh-TW" dirty="0"/>
              <a:t>.</a:t>
            </a:r>
            <a:endParaRPr lang="en-US" altLang="zh-TW" dirty="0"/>
          </a:p>
          <a:p>
            <a:endParaRPr lang="en-US" altLang="zh-TW" dirty="0"/>
          </a:p>
          <a:p>
            <a:r>
              <a:rPr lang="zh-TW" altLang="en-US" dirty="0"/>
              <a:t>然後，如果上</a:t>
            </a:r>
            <a:r>
              <a:rPr lang="zh-TW" altLang="en-US" b="1" dirty="0"/>
              <a:t>網找資料</a:t>
            </a:r>
            <a:r>
              <a:rPr lang="zh-TW" altLang="en-US" dirty="0"/>
              <a:t>，會發現</a:t>
            </a:r>
            <a:r>
              <a:rPr lang="zh-TW" altLang="en-US" b="1" dirty="0"/>
              <a:t>資訊很分散，品質參差不齊，而且缺乏整合</a:t>
            </a:r>
            <a:r>
              <a:rPr lang="zh-TW" altLang="en-US" dirty="0"/>
              <a:t>。 </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TW" dirty="0"/>
              <a:t>Then, if you search for </a:t>
            </a:r>
            <a:r>
              <a:rPr lang="en" altLang="zh-TW" b="1" dirty="0"/>
              <a:t>information online</a:t>
            </a:r>
            <a:r>
              <a:rPr lang="en" altLang="zh-TW" dirty="0"/>
              <a:t>, you'll find it's very </a:t>
            </a:r>
            <a:r>
              <a:rPr lang="en" altLang="zh-TW" b="1" dirty="0"/>
              <a:t>scattered, the quality is inconsistent, and it lacks integration</a:t>
            </a:r>
            <a:r>
              <a:rPr lang="en" altLang="zh-TW" dirty="0"/>
              <a:t>.</a:t>
            </a:r>
            <a:endParaRPr lang="en-US" altLang="zh-TW" dirty="0"/>
          </a:p>
          <a:p>
            <a:endParaRPr lang="en-US" altLang="zh-TW" dirty="0"/>
          </a:p>
          <a:p>
            <a:r>
              <a:rPr lang="zh-TW" altLang="en-US" dirty="0"/>
              <a:t>最後，還是老問題，</a:t>
            </a:r>
            <a:r>
              <a:rPr lang="zh-TW" altLang="en-US" b="1" dirty="0"/>
              <a:t>最重要的詳細資訊，很多都還是日文的，理解起來很困難</a:t>
            </a:r>
            <a:r>
              <a:rPr lang="zh-TW" altLang="en-US" dirty="0"/>
              <a:t>。</a:t>
            </a:r>
            <a:endParaRPr lang="en-US" altLang="zh-TW" dirty="0"/>
          </a:p>
          <a:p>
            <a:r>
              <a:rPr lang="en" altLang="zh-TW" dirty="0"/>
              <a:t>Finally, it's the same old problem: </a:t>
            </a:r>
            <a:r>
              <a:rPr lang="en" altLang="zh-TW" b="1" dirty="0"/>
              <a:t>much of the most detailed information is still primarily in Japanese, making it difficult to understand</a:t>
            </a:r>
            <a:r>
              <a:rPr lang="en" altLang="zh-TW" dirty="0"/>
              <a:t>.</a:t>
            </a:r>
          </a:p>
          <a:p>
            <a:endParaRPr lang="en-US" altLang="zh-TW" dirty="0"/>
          </a:p>
          <a:p>
            <a:r>
              <a:rPr lang="zh-TW" altLang="en-US" dirty="0"/>
              <a:t>這些問題都限制了我們對文化深層的認識，影響了整體的旅遊體驗。</a:t>
            </a:r>
          </a:p>
          <a:p>
            <a:r>
              <a:rPr lang="en" altLang="zh-TW" dirty="0"/>
              <a:t>All these issues limit our access to deeper cultural insights and affect the overall travel experience.</a:t>
            </a:r>
            <a:endParaRPr kumimoji="1" lang="zh-TW" altLang="en-US" dirty="0"/>
          </a:p>
        </p:txBody>
      </p:sp>
      <p:sp>
        <p:nvSpPr>
          <p:cNvPr id="4" name="投影片編號版面配置區 3"/>
          <p:cNvSpPr>
            <a:spLocks noGrp="1"/>
          </p:cNvSpPr>
          <p:nvPr>
            <p:ph type="sldNum" sz="quarter" idx="5"/>
          </p:nvPr>
        </p:nvSpPr>
        <p:spPr/>
        <p:txBody>
          <a:bodyPr/>
          <a:lstStyle/>
          <a:p>
            <a:fld id="{B23BE917-63CB-F64C-9469-CEC528BBC1F9}" type="slidenum">
              <a:rPr kumimoji="1" lang="zh-TW" altLang="en-US" smtClean="0"/>
              <a:t>4</a:t>
            </a:fld>
            <a:endParaRPr kumimoji="1" lang="zh-TW" altLang="en-US"/>
          </a:p>
        </p:txBody>
      </p:sp>
    </p:spTree>
    <p:extLst>
      <p:ext uri="{BB962C8B-B14F-4D97-AF65-F5344CB8AC3E}">
        <p14:creationId xmlns:p14="http://schemas.microsoft.com/office/powerpoint/2010/main" val="2844511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buNone/>
            </a:pPr>
            <a:r>
              <a:rPr lang="zh-TW" altLang="en-US" dirty="0"/>
              <a:t>所以，基於前面提到的這些挑戰，我們這個專案設定了幾個主要目標，希望能從不同層面帶來幫助。</a:t>
            </a:r>
            <a:endParaRPr lang="en-US" altLang="zh-TW" dirty="0"/>
          </a:p>
          <a:p>
            <a:pPr>
              <a:buNone/>
            </a:pPr>
            <a:r>
              <a:rPr lang="en" altLang="zh-TW" dirty="0"/>
              <a:t>So, based on the challenges we just discussed, our project has set several main objectives, aiming to provide benefits on different levels.</a:t>
            </a:r>
            <a:endParaRPr lang="en-US" altLang="zh-TW" dirty="0"/>
          </a:p>
          <a:p>
            <a:pPr>
              <a:buNone/>
            </a:pPr>
            <a:endParaRPr lang="zh-TW" altLang="en-US" dirty="0"/>
          </a:p>
          <a:p>
            <a:pPr>
              <a:buNone/>
            </a:pPr>
            <a:r>
              <a:rPr lang="zh-TW" altLang="en-US" dirty="0"/>
              <a:t>首先，</a:t>
            </a:r>
            <a:r>
              <a:rPr lang="zh-TW" altLang="en-US" b="1" dirty="0"/>
              <a:t>對一般使用者，也就是遊客來說</a:t>
            </a:r>
            <a:r>
              <a:rPr lang="zh-TW" altLang="en-US" dirty="0"/>
              <a:t>，我們希望他們能更有效率地規劃行程，並進行更深度的文化探索。目標是幫助大家克服語言隔閡，發掘一些獨特的景點內容，全面提升日本旅遊的體驗、樂趣和價值。</a:t>
            </a:r>
            <a:endParaRPr lang="en-US" altLang="zh-TW" dirty="0"/>
          </a:p>
          <a:p>
            <a:pPr>
              <a:buNone/>
            </a:pPr>
            <a:r>
              <a:rPr lang="en" altLang="zh-TW" dirty="0"/>
              <a:t>First, </a:t>
            </a:r>
            <a:r>
              <a:rPr lang="en" altLang="zh-TW" b="1" dirty="0"/>
              <a:t>for users, meaning tourists</a:t>
            </a:r>
            <a:r>
              <a:rPr lang="en" altLang="zh-TW" dirty="0"/>
              <a:t>, we want to enable them to plan their trips more efficiently and engage in deeper cultural exploration. </a:t>
            </a:r>
          </a:p>
          <a:p>
            <a:pPr>
              <a:buNone/>
            </a:pPr>
            <a:r>
              <a:rPr lang="en" altLang="zh-TW" dirty="0"/>
              <a:t>The goal is to help everyone overcome language barriers, discover unique content, and enhance the overall Japan travel experience, enjoyment, and value.</a:t>
            </a:r>
            <a:endParaRPr lang="en-US" altLang="zh-TW" dirty="0"/>
          </a:p>
          <a:p>
            <a:pPr>
              <a:buNone/>
            </a:pPr>
            <a:endParaRPr lang="zh-TW" altLang="en-US" dirty="0"/>
          </a:p>
          <a:p>
            <a:pPr>
              <a:buNone/>
            </a:pPr>
            <a:r>
              <a:rPr lang="zh-TW" altLang="en-US" dirty="0"/>
              <a:t>其次，</a:t>
            </a:r>
            <a:r>
              <a:rPr lang="zh-TW" altLang="en-US" b="1" dirty="0"/>
              <a:t>在文化推廣方面</a:t>
            </a:r>
            <a:r>
              <a:rPr lang="zh-TW" altLang="en-US" dirty="0"/>
              <a:t>，我們希望透過一個創新的數位平台，向全世界推廣日本的宗教文化。加深大家對這些文化獨特價值的理解、欣賞，並促進文化交流。</a:t>
            </a:r>
            <a:endParaRPr lang="en-US" altLang="zh-TW" dirty="0"/>
          </a:p>
          <a:p>
            <a:pPr>
              <a:buNone/>
            </a:pPr>
            <a:r>
              <a:rPr lang="en" altLang="zh-TW" dirty="0"/>
              <a:t>Second, </a:t>
            </a:r>
            <a:r>
              <a:rPr lang="en" altLang="zh-TW" b="1" dirty="0"/>
              <a:t>in terms of cultural promotion</a:t>
            </a:r>
            <a:r>
              <a:rPr lang="en" altLang="zh-TW" dirty="0"/>
              <a:t>, we aim to promote </a:t>
            </a:r>
            <a:br>
              <a:rPr lang="en" altLang="zh-TW" dirty="0"/>
            </a:br>
            <a:r>
              <a:rPr lang="en" altLang="zh-TW" dirty="0"/>
              <a:t>Japanese religious culture internationally through an innovative digital platform. We want to deepen global understanding and appreciation of its unique values and foster cultural exchange.</a:t>
            </a:r>
            <a:endParaRPr lang="en-US" altLang="zh-TW" dirty="0"/>
          </a:p>
          <a:p>
            <a:pPr>
              <a:buNone/>
            </a:pPr>
            <a:endParaRPr lang="zh-TW" altLang="en-US" dirty="0"/>
          </a:p>
          <a:p>
            <a:r>
              <a:rPr lang="zh-TW" altLang="en-US" dirty="0"/>
              <a:t>最後，</a:t>
            </a:r>
            <a:r>
              <a:rPr lang="zh-TW" altLang="en-US" b="1" dirty="0"/>
              <a:t>對整體觀光產業而言</a:t>
            </a:r>
            <a:r>
              <a:rPr lang="zh-TW" altLang="en-US" dirty="0"/>
              <a:t>，我們希望能提供豐富深入的旅遊內容，提升各個地區的魅力和吸引力。透過有效引導遊客，活絡地方經濟，為觀光業注入新的活力和永續發展的價值。</a:t>
            </a:r>
            <a:endParaRPr lang="en-US" altLang="zh-TW" dirty="0"/>
          </a:p>
          <a:p>
            <a:r>
              <a:rPr lang="en" altLang="zh-TW" dirty="0"/>
              <a:t>Finally, </a:t>
            </a:r>
            <a:r>
              <a:rPr lang="en" altLang="zh-TW" b="1" dirty="0"/>
              <a:t>for the tourism industry as a whole</a:t>
            </a:r>
            <a:r>
              <a:rPr lang="en" altLang="zh-TW" dirty="0"/>
              <a:t>, we hope to provide rich, in-depth tourism content to enhance regional charm and attractiveness. </a:t>
            </a:r>
          </a:p>
          <a:p>
            <a:r>
              <a:rPr lang="en-US" altLang="zh-TW" dirty="0"/>
              <a:t>By effectively guiding tourists, we help boost the local economy and bring new energy and sustainable value to the tourism industry.</a:t>
            </a:r>
            <a:endParaRPr lang="zh-TW" altLang="en-US" dirty="0"/>
          </a:p>
        </p:txBody>
      </p:sp>
      <p:sp>
        <p:nvSpPr>
          <p:cNvPr id="4" name="投影片編號版面配置區 3"/>
          <p:cNvSpPr>
            <a:spLocks noGrp="1"/>
          </p:cNvSpPr>
          <p:nvPr>
            <p:ph type="sldNum" sz="quarter" idx="5"/>
          </p:nvPr>
        </p:nvSpPr>
        <p:spPr/>
        <p:txBody>
          <a:bodyPr/>
          <a:lstStyle/>
          <a:p>
            <a:fld id="{B23BE917-63CB-F64C-9469-CEC528BBC1F9}" type="slidenum">
              <a:rPr kumimoji="1" lang="zh-TW" altLang="en-US" smtClean="0"/>
              <a:t>5</a:t>
            </a:fld>
            <a:endParaRPr kumimoji="1" lang="zh-TW" altLang="en-US"/>
          </a:p>
        </p:txBody>
      </p:sp>
    </p:spTree>
    <p:extLst>
      <p:ext uri="{BB962C8B-B14F-4D97-AF65-F5344CB8AC3E}">
        <p14:creationId xmlns:p14="http://schemas.microsoft.com/office/powerpoint/2010/main" val="893638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buNone/>
            </a:pPr>
            <a:r>
              <a:rPr lang="zh-TW" altLang="en-US" dirty="0"/>
              <a:t>為了達到我們的目標，資料的蒐集與整合非常重要。這一頁大家可以看到我們主要的資料來源。我們主要整合了三方面的資料：</a:t>
            </a:r>
            <a:endParaRPr lang="en-US" altLang="zh-TW" dirty="0"/>
          </a:p>
          <a:p>
            <a:pPr>
              <a:buNone/>
            </a:pPr>
            <a:r>
              <a:rPr lang="en" altLang="zh-TW" dirty="0"/>
              <a:t>To achieve our goals, data collection and integration are crucial. On this slide, you can see our main data sources. We primarily integrate data from three areas: </a:t>
            </a:r>
            <a:endParaRPr lang="en-US" altLang="zh-TW" dirty="0"/>
          </a:p>
          <a:p>
            <a:pPr>
              <a:buNone/>
            </a:pPr>
            <a:endParaRPr lang="en-US" altLang="zh-TW" dirty="0"/>
          </a:p>
          <a:p>
            <a:pPr>
              <a:buNone/>
            </a:pPr>
            <a:r>
              <a:rPr lang="zh-TW" altLang="en-US" dirty="0"/>
              <a:t>第一是</a:t>
            </a:r>
            <a:r>
              <a:rPr lang="zh-TW" altLang="en-US" b="1" dirty="0"/>
              <a:t>政府的開放資料</a:t>
            </a:r>
            <a:r>
              <a:rPr lang="zh-TW" altLang="en-US" dirty="0"/>
              <a:t>，像是</a:t>
            </a:r>
            <a:r>
              <a:rPr lang="en" altLang="zh-TW" dirty="0"/>
              <a:t>e-Gov</a:t>
            </a:r>
            <a:r>
              <a:rPr lang="zh-TW" altLang="en-US" dirty="0"/>
              <a:t>資料平台、</a:t>
            </a:r>
            <a:r>
              <a:rPr lang="en" altLang="zh-TW" dirty="0"/>
              <a:t>e-Stat</a:t>
            </a:r>
            <a:r>
              <a:rPr lang="zh-TW" altLang="en-US" dirty="0"/>
              <a:t>統計數據，以及各神社寺廟的官方網站，這些能提供比較權威性的事實。 </a:t>
            </a:r>
            <a:endParaRPr lang="en-US" altLang="zh-TW" dirty="0"/>
          </a:p>
          <a:p>
            <a:pPr>
              <a:buNone/>
            </a:pPr>
            <a:r>
              <a:rPr lang="en" altLang="zh-TW" dirty="0"/>
              <a:t>First, </a:t>
            </a:r>
            <a:r>
              <a:rPr lang="en" altLang="zh-TW" b="1" dirty="0"/>
              <a:t>government open datasets</a:t>
            </a:r>
            <a:r>
              <a:rPr lang="en" altLang="zh-TW" dirty="0"/>
              <a:t>, like the e-Gov Data Portal, e-Stat statistics, and official websites of shrines and temples, which provide </a:t>
            </a:r>
            <a:r>
              <a:rPr lang="en-US" altLang="zh-TW" dirty="0"/>
              <a:t>reliable information</a:t>
            </a:r>
            <a:r>
              <a:rPr lang="en" altLang="zh-TW" dirty="0"/>
              <a:t>.</a:t>
            </a:r>
            <a:endParaRPr lang="en-US" altLang="zh-TW" dirty="0"/>
          </a:p>
          <a:p>
            <a:pPr>
              <a:buNone/>
            </a:pPr>
            <a:endParaRPr lang="en-US" altLang="zh-TW" dirty="0"/>
          </a:p>
          <a:p>
            <a:pPr>
              <a:buNone/>
            </a:pPr>
            <a:r>
              <a:rPr lang="zh-TW" altLang="en-US" dirty="0"/>
              <a:t>第二是來自</a:t>
            </a:r>
            <a:r>
              <a:rPr lang="zh-TW" altLang="en-US" b="1" dirty="0"/>
              <a:t>各大旅遊網站</a:t>
            </a:r>
            <a:r>
              <a:rPr lang="zh-TW" altLang="en-US" dirty="0"/>
              <a:t>，例如</a:t>
            </a:r>
            <a:r>
              <a:rPr lang="en" altLang="zh-TW" dirty="0"/>
              <a:t>matcha-</a:t>
            </a:r>
            <a:r>
              <a:rPr lang="en" altLang="zh-TW" dirty="0" err="1"/>
              <a:t>jp</a:t>
            </a:r>
            <a:r>
              <a:rPr lang="zh-TW" altLang="en" dirty="0"/>
              <a:t>、</a:t>
            </a:r>
            <a:r>
              <a:rPr lang="en" altLang="zh-TW" dirty="0" err="1"/>
              <a:t>jalan.net</a:t>
            </a:r>
            <a:r>
              <a:rPr lang="zh-TW" altLang="en-US" dirty="0"/>
              <a:t>和</a:t>
            </a:r>
            <a:r>
              <a:rPr lang="en" altLang="zh-TW" dirty="0"/>
              <a:t>Tripadvisor</a:t>
            </a:r>
            <a:r>
              <a:rPr lang="zh-TW" altLang="en" dirty="0"/>
              <a:t>，</a:t>
            </a:r>
            <a:r>
              <a:rPr lang="zh-TW" altLang="en-US" dirty="0"/>
              <a:t>這些平台上有許多真實的用戶體驗和評價。 </a:t>
            </a:r>
            <a:endParaRPr lang="en-US" altLang="zh-TW" dirty="0"/>
          </a:p>
          <a:p>
            <a:pPr>
              <a:buNone/>
            </a:pPr>
            <a:r>
              <a:rPr lang="en" altLang="zh-TW" dirty="0"/>
              <a:t>Second, data from </a:t>
            </a:r>
            <a:r>
              <a:rPr lang="en" altLang="zh-TW" b="1" dirty="0"/>
              <a:t>major travel websites</a:t>
            </a:r>
            <a:r>
              <a:rPr lang="en" altLang="zh-TW" dirty="0"/>
              <a:t>, such as Tripadvisor, these platforms offer many real user experiences and reviews.</a:t>
            </a:r>
            <a:endParaRPr lang="en-US" altLang="zh-TW" dirty="0"/>
          </a:p>
          <a:p>
            <a:pPr>
              <a:buNone/>
            </a:pPr>
            <a:endParaRPr lang="en-US" altLang="zh-TW" dirty="0"/>
          </a:p>
          <a:p>
            <a:pPr>
              <a:buNone/>
            </a:pPr>
            <a:r>
              <a:rPr lang="zh-TW" altLang="en-US" dirty="0"/>
              <a:t>最後，我們也參考了</a:t>
            </a:r>
            <a:r>
              <a:rPr lang="zh-TW" altLang="en-US" b="1" dirty="0"/>
              <a:t>其他網站</a:t>
            </a:r>
            <a:r>
              <a:rPr lang="zh-TW" altLang="en-US" dirty="0"/>
              <a:t>，像是維基百科，來獲取一些背景知識。</a:t>
            </a:r>
            <a:endParaRPr lang="en-US" altLang="zh-TW" dirty="0"/>
          </a:p>
          <a:p>
            <a:pPr>
              <a:buNone/>
            </a:pPr>
            <a:r>
              <a:rPr lang="en" altLang="zh-TW" dirty="0"/>
              <a:t>Finally, we also reference </a:t>
            </a:r>
            <a:r>
              <a:rPr lang="en" altLang="zh-TW" b="1" dirty="0"/>
              <a:t>other websites</a:t>
            </a:r>
            <a:r>
              <a:rPr lang="en" altLang="zh-TW" dirty="0"/>
              <a:t>, like Wikipedia, to gather background context.</a:t>
            </a:r>
            <a:endParaRPr lang="en-US" altLang="zh-TW" dirty="0"/>
          </a:p>
          <a:p>
            <a:pPr>
              <a:buNone/>
            </a:pPr>
            <a:endParaRPr lang="zh-TW" altLang="en-US" dirty="0"/>
          </a:p>
          <a:p>
            <a:r>
              <a:rPr lang="zh-TW" altLang="en-US" dirty="0"/>
              <a:t>我們專案的核心概念，就是把這些來自官方、使用者以及百科的資訊整合起來，目標是提供給大家既準確、又實用，而且有深度的文化旅遊資訊。</a:t>
            </a:r>
          </a:p>
          <a:p>
            <a:r>
              <a:rPr lang="en" altLang="zh-TW" dirty="0"/>
              <a:t>The core concept of our project is to integrate this information from official sources, user experiences, and Wikipedia. </a:t>
            </a:r>
          </a:p>
          <a:p>
            <a:r>
              <a:rPr lang="en" altLang="zh-TW" dirty="0"/>
              <a:t>Our aim is to provide everyone with cultural tourism information that is accurate, practical, and in-depth.</a:t>
            </a:r>
            <a:endParaRPr kumimoji="1" lang="zh-TW" altLang="en-US" dirty="0"/>
          </a:p>
        </p:txBody>
      </p:sp>
      <p:sp>
        <p:nvSpPr>
          <p:cNvPr id="4" name="投影片編號版面配置區 3"/>
          <p:cNvSpPr>
            <a:spLocks noGrp="1"/>
          </p:cNvSpPr>
          <p:nvPr>
            <p:ph type="sldNum" sz="quarter" idx="5"/>
          </p:nvPr>
        </p:nvSpPr>
        <p:spPr/>
        <p:txBody>
          <a:bodyPr/>
          <a:lstStyle/>
          <a:p>
            <a:fld id="{B23BE917-63CB-F64C-9469-CEC528BBC1F9}" type="slidenum">
              <a:rPr kumimoji="1" lang="zh-TW" altLang="en-US" smtClean="0"/>
              <a:t>6</a:t>
            </a:fld>
            <a:endParaRPr kumimoji="1" lang="zh-TW" altLang="en-US"/>
          </a:p>
        </p:txBody>
      </p:sp>
    </p:spTree>
    <p:extLst>
      <p:ext uri="{BB962C8B-B14F-4D97-AF65-F5344CB8AC3E}">
        <p14:creationId xmlns:p14="http://schemas.microsoft.com/office/powerpoint/2010/main" val="3047177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buNone/>
            </a:pPr>
            <a:r>
              <a:rPr lang="zh-TW" altLang="en-US" dirty="0"/>
              <a:t>接下來，這張流程圖展示了我們系統的主要運作方式，大致可以分成兩個部分。</a:t>
            </a:r>
          </a:p>
          <a:p>
            <a:pPr>
              <a:buNone/>
            </a:pPr>
            <a:r>
              <a:rPr lang="en" altLang="zh-TW" dirty="0"/>
              <a:t>Next, this flowchart shows the main workflow of our system, which can be broadly divided into two parts.</a:t>
            </a:r>
            <a:endParaRPr lang="en-US" altLang="zh-TW" b="1" dirty="0"/>
          </a:p>
          <a:p>
            <a:pPr>
              <a:buNone/>
            </a:pPr>
            <a:endParaRPr lang="en-US" altLang="zh-TW" b="1" dirty="0"/>
          </a:p>
          <a:p>
            <a:pPr>
              <a:buNone/>
            </a:pPr>
            <a:r>
              <a:rPr lang="zh-TW" altLang="en-US" b="1" dirty="0"/>
              <a:t>第一部分主要是資料的處理。</a:t>
            </a:r>
            <a:endParaRPr lang="en-US" altLang="zh-TW" b="1" dirty="0"/>
          </a:p>
          <a:p>
            <a:pPr>
              <a:buNone/>
            </a:pPr>
            <a:r>
              <a:rPr lang="en" altLang="zh-TW" b="1" dirty="0"/>
              <a:t>The first part is mainly about data processing.</a:t>
            </a:r>
            <a:r>
              <a:rPr lang="en" altLang="zh-TW" dirty="0"/>
              <a:t> </a:t>
            </a:r>
          </a:p>
          <a:p>
            <a:endParaRPr lang="en"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我們會先從</a:t>
            </a:r>
            <a:r>
              <a:rPr lang="zh-TW" altLang="en-US" b="1" dirty="0"/>
              <a:t>網路爬取資料</a:t>
            </a:r>
            <a:r>
              <a:rPr lang="zh-TW" altLang="en-US" dirty="0"/>
              <a:t>以及收集</a:t>
            </a:r>
            <a:r>
              <a:rPr lang="zh-TW" altLang="en-US" b="1" dirty="0"/>
              <a:t>政府的開放資料</a:t>
            </a:r>
            <a:r>
              <a:rPr lang="zh-TW" altLang="en-US" dirty="0"/>
              <a:t>。接著，進行</a:t>
            </a:r>
            <a:r>
              <a:rPr lang="zh-TW" altLang="en-US" b="1" dirty="0"/>
              <a:t>資料清理</a:t>
            </a:r>
            <a:r>
              <a:rPr lang="zh-TW" altLang="en-US" dirty="0"/>
              <a:t>，把需要的資訊整理出來。</a:t>
            </a:r>
            <a:endParaRPr lang="en" altLang="zh-TW" dirty="0"/>
          </a:p>
          <a:p>
            <a:r>
              <a:rPr lang="en" altLang="zh-TW" dirty="0"/>
              <a:t>We start by </a:t>
            </a:r>
            <a:r>
              <a:rPr lang="en" altLang="zh-TW" b="1" dirty="0"/>
              <a:t>collecting data through web scraping</a:t>
            </a:r>
            <a:r>
              <a:rPr lang="en" altLang="zh-TW" dirty="0"/>
              <a:t> and from </a:t>
            </a:r>
            <a:r>
              <a:rPr lang="en" altLang="zh-TW" b="1" dirty="0"/>
              <a:t>government open data sources</a:t>
            </a:r>
            <a:r>
              <a:rPr lang="en" altLang="zh-TW" dirty="0"/>
              <a:t>. </a:t>
            </a:r>
          </a:p>
          <a:p>
            <a:r>
              <a:rPr lang="en" altLang="zh-TW" dirty="0"/>
              <a:t>Then, we perform </a:t>
            </a:r>
            <a:r>
              <a:rPr lang="en" altLang="zh-TW" b="1" dirty="0"/>
              <a:t>data cleaning</a:t>
            </a:r>
            <a:r>
              <a:rPr lang="en" altLang="zh-TW" dirty="0"/>
              <a:t> to organize and retain the desired information. </a:t>
            </a:r>
          </a:p>
          <a:p>
            <a:endParaRPr lang="en"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然後，透過</a:t>
            </a:r>
            <a:r>
              <a:rPr lang="en" altLang="zh-TW" b="1" dirty="0"/>
              <a:t>GPT</a:t>
            </a:r>
            <a:r>
              <a:rPr lang="zh-TW" altLang="en-US" b="1" dirty="0"/>
              <a:t>來做內容的標準化</a:t>
            </a:r>
            <a:r>
              <a:rPr lang="zh-TW" altLang="en-US" dirty="0"/>
              <a:t>，讓格式統一。 最後，再將這些資料</a:t>
            </a:r>
            <a:r>
              <a:rPr lang="zh-TW" altLang="en-US" b="1" dirty="0"/>
              <a:t>轉換成</a:t>
            </a:r>
            <a:r>
              <a:rPr lang="en" altLang="zh-TW" b="1" dirty="0"/>
              <a:t>Markdown</a:t>
            </a:r>
            <a:r>
              <a:rPr lang="zh-TW" altLang="en-US" b="1" dirty="0"/>
              <a:t>格式</a:t>
            </a:r>
            <a:r>
              <a:rPr lang="zh-TW" altLang="en-US" dirty="0"/>
              <a:t>，方便後續使用。</a:t>
            </a:r>
            <a:endParaRPr lang="en" altLang="zh-TW" dirty="0"/>
          </a:p>
          <a:p>
            <a:r>
              <a:rPr lang="en" altLang="zh-TW" dirty="0"/>
              <a:t>After that, we use </a:t>
            </a:r>
            <a:r>
              <a:rPr lang="en" altLang="zh-TW" b="1" dirty="0"/>
              <a:t>GPT </a:t>
            </a:r>
            <a:r>
              <a:rPr lang="en-US" altLang="zh-TW" dirty="0"/>
              <a:t>"Make the format consistent</a:t>
            </a:r>
            <a:r>
              <a:rPr lang="en" altLang="zh-TW" dirty="0"/>
              <a:t>. </a:t>
            </a:r>
          </a:p>
          <a:p>
            <a:r>
              <a:rPr lang="en" altLang="zh-TW" dirty="0"/>
              <a:t>Finally, we </a:t>
            </a:r>
            <a:r>
              <a:rPr lang="en" altLang="zh-TW" b="1" dirty="0"/>
              <a:t>convert this data into Markdown format</a:t>
            </a:r>
            <a:r>
              <a:rPr lang="en" altLang="zh-TW" dirty="0"/>
              <a:t> for subsequent use.</a:t>
            </a:r>
            <a:endParaRPr lang="en-US" altLang="zh-TW" b="1" dirty="0"/>
          </a:p>
          <a:p>
            <a:endParaRPr lang="en-US" altLang="zh-TW" b="1" dirty="0"/>
          </a:p>
          <a:p>
            <a:r>
              <a:rPr lang="zh-TW" altLang="en-US" b="1" dirty="0"/>
              <a:t>第二部分則是系統的建置與應用。</a:t>
            </a:r>
            <a:r>
              <a:rPr lang="zh-TW" altLang="en-US" dirty="0"/>
              <a:t> </a:t>
            </a:r>
            <a:endParaRPr lang="en-US" altLang="zh-TW" dirty="0"/>
          </a:p>
          <a:p>
            <a:r>
              <a:rPr lang="en" altLang="zh-TW" b="1" dirty="0"/>
              <a:t>The second part focuses on system construction and application.</a:t>
            </a:r>
            <a:r>
              <a:rPr lang="en" altLang="zh-TW" dirty="0"/>
              <a:t> </a:t>
            </a: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首先，我們會將處理好的資料進行</a:t>
            </a:r>
            <a:r>
              <a:rPr lang="zh-TW" altLang="en-US" b="1" dirty="0"/>
              <a:t>向量化</a:t>
            </a:r>
            <a:r>
              <a:rPr lang="zh-TW" altLang="en-US" dirty="0"/>
              <a:t>，輸入到向量資料庫中。 然後，利用這些資料來</a:t>
            </a:r>
            <a:r>
              <a:rPr lang="zh-TW" altLang="en-US" b="1" dirty="0"/>
              <a:t>建置互動式地圖</a:t>
            </a:r>
            <a:r>
              <a:rPr lang="zh-TW" altLang="en-US" dirty="0"/>
              <a:t>。 </a:t>
            </a:r>
            <a:endParaRPr lang="en-US" altLang="zh-TW" dirty="0"/>
          </a:p>
          <a:p>
            <a:r>
              <a:rPr lang="en" altLang="zh-TW" dirty="0"/>
              <a:t>First, we </a:t>
            </a:r>
            <a:r>
              <a:rPr lang="en" altLang="zh-TW" b="1" dirty="0"/>
              <a:t>vectorize</a:t>
            </a:r>
            <a:r>
              <a:rPr lang="en" altLang="zh-TW" dirty="0"/>
              <a:t> the processed data and input it into a vector database. Then, we use this data to </a:t>
            </a:r>
            <a:r>
              <a:rPr lang="en" altLang="zh-TW" b="1" dirty="0"/>
              <a:t>construct an interactive map</a:t>
            </a:r>
            <a:r>
              <a:rPr lang="en" altLang="zh-TW" dirty="0"/>
              <a:t>.</a:t>
            </a:r>
            <a:endParaRPr lang="en-US" altLang="zh-TW" dirty="0"/>
          </a:p>
          <a:p>
            <a:endParaRPr lang="en-US" altLang="zh-TW" dirty="0"/>
          </a:p>
          <a:p>
            <a:r>
              <a:rPr lang="zh-TW" altLang="en-US" dirty="0"/>
              <a:t>最終，則是</a:t>
            </a:r>
            <a:r>
              <a:rPr lang="zh-TW" altLang="en-US" b="1" dirty="0"/>
              <a:t>應用這些模型</a:t>
            </a:r>
            <a:r>
              <a:rPr lang="zh-TW" altLang="en-US" dirty="0"/>
              <a:t>，打造出我們的日本寺廟問答系統。</a:t>
            </a:r>
            <a:endParaRPr lang="en-US" altLang="zh-TW" dirty="0"/>
          </a:p>
          <a:p>
            <a:r>
              <a:rPr lang="en" altLang="zh-TW" dirty="0"/>
              <a:t>And ultimately, we </a:t>
            </a:r>
            <a:r>
              <a:rPr lang="en" altLang="zh-TW" b="1" dirty="0"/>
              <a:t>apply these models</a:t>
            </a:r>
            <a:r>
              <a:rPr lang="en" altLang="zh-TW" dirty="0"/>
              <a:t> to build our Japanese temple Q&amp;A system.</a:t>
            </a:r>
            <a:endParaRPr lang="zh-TW" altLang="en-US" dirty="0"/>
          </a:p>
          <a:p>
            <a:endParaRPr kumimoji="1" lang="zh-TW" altLang="en-US" dirty="0"/>
          </a:p>
        </p:txBody>
      </p:sp>
      <p:sp>
        <p:nvSpPr>
          <p:cNvPr id="4" name="投影片編號版面配置區 3"/>
          <p:cNvSpPr>
            <a:spLocks noGrp="1"/>
          </p:cNvSpPr>
          <p:nvPr>
            <p:ph type="sldNum" sz="quarter" idx="5"/>
          </p:nvPr>
        </p:nvSpPr>
        <p:spPr/>
        <p:txBody>
          <a:bodyPr/>
          <a:lstStyle/>
          <a:p>
            <a:fld id="{B23BE917-63CB-F64C-9469-CEC528BBC1F9}" type="slidenum">
              <a:rPr kumimoji="1" lang="zh-TW" altLang="en-US" smtClean="0"/>
              <a:t>7</a:t>
            </a:fld>
            <a:endParaRPr kumimoji="1" lang="zh-TW" altLang="en-US"/>
          </a:p>
        </p:txBody>
      </p:sp>
    </p:spTree>
    <p:extLst>
      <p:ext uri="{BB962C8B-B14F-4D97-AF65-F5344CB8AC3E}">
        <p14:creationId xmlns:p14="http://schemas.microsoft.com/office/powerpoint/2010/main" val="3912108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buNone/>
            </a:pPr>
            <a:r>
              <a:rPr lang="zh-TW" altLang="en-US" dirty="0"/>
              <a:t>接著，我們聚焦在專案的兩大核心功能</a:t>
            </a:r>
            <a:endParaRPr lang="en" altLang="zh-TW" dirty="0"/>
          </a:p>
          <a:p>
            <a:pPr>
              <a:buNone/>
            </a:pPr>
            <a:r>
              <a:rPr lang="en" altLang="zh-TW" dirty="0"/>
              <a:t>Next, let's focus on the two core features of our project.</a:t>
            </a:r>
          </a:p>
          <a:p>
            <a:pPr>
              <a:buNone/>
            </a:pPr>
            <a:endParaRPr kumimoji="1" lang="en" altLang="zh-TW" dirty="0"/>
          </a:p>
          <a:p>
            <a:pPr>
              <a:buNone/>
            </a:pPr>
            <a:r>
              <a:rPr lang="zh-TW" altLang="en-US" b="1" dirty="0"/>
              <a:t>第一，是</a:t>
            </a:r>
            <a:r>
              <a:rPr lang="en-US" altLang="zh-TW" b="1" dirty="0"/>
              <a:t>『</a:t>
            </a:r>
            <a:r>
              <a:rPr lang="en" altLang="zh-TW" b="1" dirty="0"/>
              <a:t>AI</a:t>
            </a:r>
            <a:r>
              <a:rPr lang="zh-TW" altLang="en-US" b="1" dirty="0"/>
              <a:t>知識專家</a:t>
            </a:r>
            <a:r>
              <a:rPr lang="en-US" altLang="zh-TW" b="1" dirty="0"/>
              <a:t>』</a:t>
            </a:r>
            <a:r>
              <a:rPr lang="zh-TW" altLang="en-US" b="1" dirty="0"/>
              <a:t>。</a:t>
            </a:r>
            <a:r>
              <a:rPr lang="zh-TW" altLang="en-US" dirty="0"/>
              <a:t> </a:t>
            </a:r>
            <a:endParaRPr kumimoji="1" lang="en" altLang="zh-TW" dirty="0"/>
          </a:p>
          <a:p>
            <a:pPr>
              <a:buNone/>
            </a:pPr>
            <a:r>
              <a:rPr kumimoji="1" lang="en" altLang="zh-TW" dirty="0"/>
              <a:t>First, the 'AI Knowledge Expert.</a:t>
            </a:r>
          </a:p>
          <a:p>
            <a:pPr>
              <a:buNone/>
            </a:pPr>
            <a:endParaRPr lang="en-US" altLang="zh-TW" dirty="0"/>
          </a:p>
          <a:p>
            <a:pPr>
              <a:buNone/>
            </a:pPr>
            <a:r>
              <a:rPr lang="zh-TW" altLang="en-US" dirty="0"/>
              <a:t>簡單說，就是您的隨身神社顧問。有任何疑問，直接問，</a:t>
            </a:r>
            <a:r>
              <a:rPr lang="en" altLang="zh-TW" dirty="0"/>
              <a:t>AI</a:t>
            </a:r>
            <a:r>
              <a:rPr lang="zh-TW" altLang="en-US" dirty="0"/>
              <a:t>立刻用中文回答，解決您看不懂、找不到資訊的困擾。</a:t>
            </a:r>
            <a:endParaRPr kumimoji="1" lang="en" altLang="zh-TW" dirty="0"/>
          </a:p>
          <a:p>
            <a:pPr>
              <a:buNone/>
            </a:pPr>
            <a:r>
              <a:rPr lang="en" altLang="zh-TW" dirty="0"/>
              <a:t>it‘s your personal shrine consultant. Ask any question, and the AI instantly answers in</a:t>
            </a:r>
            <a:r>
              <a:rPr lang="zh-TW" altLang="en-US" dirty="0"/>
              <a:t> </a:t>
            </a:r>
            <a:r>
              <a:rPr lang="en" altLang="zh-TW" dirty="0"/>
              <a:t>your preferred language, solving problems of understanding or finding information.</a:t>
            </a:r>
          </a:p>
          <a:p>
            <a:pPr>
              <a:buNone/>
            </a:pPr>
            <a:endParaRPr kumimoji="1" lang="en" altLang="zh-TW" dirty="0"/>
          </a:p>
          <a:p>
            <a:pPr>
              <a:buNone/>
            </a:pPr>
            <a:r>
              <a:rPr lang="zh-TW" altLang="en-US" b="1" dirty="0"/>
              <a:t>第二，是</a:t>
            </a:r>
            <a:r>
              <a:rPr lang="en-US" altLang="zh-TW" b="1" dirty="0"/>
              <a:t>『</a:t>
            </a:r>
            <a:r>
              <a:rPr lang="zh-TW" altLang="en-US" b="1" dirty="0"/>
              <a:t>互動地圖探索</a:t>
            </a:r>
            <a:r>
              <a:rPr lang="en-US" altLang="zh-TW" b="1" dirty="0"/>
              <a:t>』</a:t>
            </a:r>
            <a:r>
              <a:rPr lang="zh-TW" altLang="en-US" b="1" dirty="0"/>
              <a:t>。</a:t>
            </a:r>
            <a:r>
              <a:rPr lang="zh-TW" altLang="en-US" dirty="0"/>
              <a:t> </a:t>
            </a:r>
            <a:endParaRPr kumimoji="1" lang="en" altLang="zh-TW" dirty="0"/>
          </a:p>
          <a:p>
            <a:pPr>
              <a:buNone/>
            </a:pPr>
            <a:r>
              <a:rPr lang="en" altLang="zh-TW" b="1" dirty="0"/>
              <a:t>Second, 'Interactive Map Exploration.’</a:t>
            </a:r>
            <a:r>
              <a:rPr lang="en" altLang="zh-TW" dirty="0"/>
              <a:t> </a:t>
            </a:r>
          </a:p>
          <a:p>
            <a:pPr>
              <a:buNone/>
            </a:pPr>
            <a:endParaRPr kumimoji="1" lang="en" altLang="zh-TW" dirty="0"/>
          </a:p>
          <a:p>
            <a:pPr>
              <a:buNone/>
            </a:pPr>
            <a:r>
              <a:rPr lang="zh-TW" altLang="en-US" dirty="0"/>
              <a:t>您可以依主題快速篩選神社，點擊地圖就能看詳細介紹，包括歷史、特色等。讓您輕鬆規劃，深度遊覽。</a:t>
            </a:r>
          </a:p>
          <a:p>
            <a:pPr>
              <a:buNone/>
            </a:pPr>
            <a:r>
              <a:rPr lang="en" altLang="zh-TW" dirty="0"/>
              <a:t>You can quickly filter shrines by theme and click on the map for detailed info, including history and unique features. Plan easily and explore deeply.</a:t>
            </a:r>
            <a:endParaRPr kumimoji="1" lang="en" altLang="zh-TW" dirty="0"/>
          </a:p>
          <a:p>
            <a:pPr>
              <a:buNone/>
            </a:pPr>
            <a:endParaRPr kumimoji="1" lang="zh-TW" altLang="en-US" dirty="0"/>
          </a:p>
        </p:txBody>
      </p:sp>
      <p:sp>
        <p:nvSpPr>
          <p:cNvPr id="4" name="投影片編號版面配置區 3"/>
          <p:cNvSpPr>
            <a:spLocks noGrp="1"/>
          </p:cNvSpPr>
          <p:nvPr>
            <p:ph type="sldNum" sz="quarter" idx="5"/>
          </p:nvPr>
        </p:nvSpPr>
        <p:spPr/>
        <p:txBody>
          <a:bodyPr/>
          <a:lstStyle/>
          <a:p>
            <a:fld id="{B23BE917-63CB-F64C-9469-CEC528BBC1F9}" type="slidenum">
              <a:rPr kumimoji="1" lang="zh-TW" altLang="en-US" smtClean="0"/>
              <a:t>8</a:t>
            </a:fld>
            <a:endParaRPr kumimoji="1" lang="zh-TW" altLang="en-US"/>
          </a:p>
        </p:txBody>
      </p:sp>
    </p:spTree>
    <p:extLst>
      <p:ext uri="{BB962C8B-B14F-4D97-AF65-F5344CB8AC3E}">
        <p14:creationId xmlns:p14="http://schemas.microsoft.com/office/powerpoint/2010/main" val="3036730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5F4806-8E93-842E-D79C-30879A14087E}"/>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231CEEFD-F609-F4FB-5573-100FB7E815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E8A277DB-61FC-AF68-7DF1-733A3C78A96C}"/>
              </a:ext>
            </a:extLst>
          </p:cNvPr>
          <p:cNvSpPr>
            <a:spLocks noGrp="1"/>
          </p:cNvSpPr>
          <p:nvPr>
            <p:ph type="dt" sz="half" idx="10"/>
          </p:nvPr>
        </p:nvSpPr>
        <p:spPr/>
        <p:txBody>
          <a:bodyPr/>
          <a:lstStyle/>
          <a:p>
            <a:fld id="{9C5980CB-3C84-8F49-BD83-C1D4A7FDBBCC}" type="datetime1">
              <a:rPr kumimoji="1" lang="zh-TW" altLang="en-US" smtClean="0"/>
              <a:t>2025/5/16</a:t>
            </a:fld>
            <a:endParaRPr kumimoji="1" lang="zh-TW" altLang="en-US"/>
          </a:p>
        </p:txBody>
      </p:sp>
      <p:sp>
        <p:nvSpPr>
          <p:cNvPr id="5" name="頁尾版面配置區 4">
            <a:extLst>
              <a:ext uri="{FF2B5EF4-FFF2-40B4-BE49-F238E27FC236}">
                <a16:creationId xmlns:a16="http://schemas.microsoft.com/office/drawing/2014/main" id="{29D1CE22-7894-89F5-3862-7C22F2E84E9F}"/>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2800B613-8FF1-34D1-04E2-4CAD65A58D61}"/>
              </a:ext>
            </a:extLst>
          </p:cNvPr>
          <p:cNvSpPr>
            <a:spLocks noGrp="1"/>
          </p:cNvSpPr>
          <p:nvPr>
            <p:ph type="sldNum" sz="quarter" idx="12"/>
          </p:nvPr>
        </p:nvSpPr>
        <p:spPr/>
        <p:txBody>
          <a:bodyPr/>
          <a:lstStyle/>
          <a:p>
            <a:fld id="{D2089A36-085D-5343-9146-EA9D02667923}" type="slidenum">
              <a:rPr kumimoji="1" lang="zh-TW" altLang="en-US" smtClean="0"/>
              <a:t>‹#›</a:t>
            </a:fld>
            <a:endParaRPr kumimoji="1" lang="zh-TW" altLang="en-US"/>
          </a:p>
        </p:txBody>
      </p:sp>
    </p:spTree>
    <p:extLst>
      <p:ext uri="{BB962C8B-B14F-4D97-AF65-F5344CB8AC3E}">
        <p14:creationId xmlns:p14="http://schemas.microsoft.com/office/powerpoint/2010/main" val="2467284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60D9F0-50C0-F1E0-FCDF-96B9FA7D16E3}"/>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3AED3764-3B15-6649-C4AC-1ED13FE9EFED}"/>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8E589BC0-85D2-51E6-30A7-8B0935BBC17F}"/>
              </a:ext>
            </a:extLst>
          </p:cNvPr>
          <p:cNvSpPr>
            <a:spLocks noGrp="1"/>
          </p:cNvSpPr>
          <p:nvPr>
            <p:ph type="dt" sz="half" idx="10"/>
          </p:nvPr>
        </p:nvSpPr>
        <p:spPr/>
        <p:txBody>
          <a:bodyPr/>
          <a:lstStyle/>
          <a:p>
            <a:fld id="{37B27582-9FA3-B746-B19A-198727F86256}" type="datetime1">
              <a:rPr kumimoji="1" lang="zh-TW" altLang="en-US" smtClean="0"/>
              <a:t>2025/5/16</a:t>
            </a:fld>
            <a:endParaRPr kumimoji="1" lang="zh-TW" altLang="en-US"/>
          </a:p>
        </p:txBody>
      </p:sp>
      <p:sp>
        <p:nvSpPr>
          <p:cNvPr id="5" name="頁尾版面配置區 4">
            <a:extLst>
              <a:ext uri="{FF2B5EF4-FFF2-40B4-BE49-F238E27FC236}">
                <a16:creationId xmlns:a16="http://schemas.microsoft.com/office/drawing/2014/main" id="{7BF69F3F-45DE-5BC0-6503-FC8882031540}"/>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579A7B0C-BA8D-0920-7C33-D629425C2CB1}"/>
              </a:ext>
            </a:extLst>
          </p:cNvPr>
          <p:cNvSpPr>
            <a:spLocks noGrp="1"/>
          </p:cNvSpPr>
          <p:nvPr>
            <p:ph type="sldNum" sz="quarter" idx="12"/>
          </p:nvPr>
        </p:nvSpPr>
        <p:spPr/>
        <p:txBody>
          <a:bodyPr/>
          <a:lstStyle/>
          <a:p>
            <a:fld id="{D2089A36-085D-5343-9146-EA9D02667923}" type="slidenum">
              <a:rPr kumimoji="1" lang="zh-TW" altLang="en-US" smtClean="0"/>
              <a:t>‹#›</a:t>
            </a:fld>
            <a:endParaRPr kumimoji="1" lang="zh-TW" altLang="en-US"/>
          </a:p>
        </p:txBody>
      </p:sp>
    </p:spTree>
    <p:extLst>
      <p:ext uri="{BB962C8B-B14F-4D97-AF65-F5344CB8AC3E}">
        <p14:creationId xmlns:p14="http://schemas.microsoft.com/office/powerpoint/2010/main" val="2074138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F5557FF-CF77-98B6-150E-5975E2EC70F2}"/>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E8022739-0572-31C9-1CE3-20C5AAB001EC}"/>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1A9AC390-4259-7A9E-F4D9-F8BF89D262A4}"/>
              </a:ext>
            </a:extLst>
          </p:cNvPr>
          <p:cNvSpPr>
            <a:spLocks noGrp="1"/>
          </p:cNvSpPr>
          <p:nvPr>
            <p:ph type="dt" sz="half" idx="10"/>
          </p:nvPr>
        </p:nvSpPr>
        <p:spPr/>
        <p:txBody>
          <a:bodyPr/>
          <a:lstStyle/>
          <a:p>
            <a:fld id="{CFE22EFE-BC65-094F-A22A-58195C3D70D2}" type="datetime1">
              <a:rPr kumimoji="1" lang="zh-TW" altLang="en-US" smtClean="0"/>
              <a:t>2025/5/16</a:t>
            </a:fld>
            <a:endParaRPr kumimoji="1" lang="zh-TW" altLang="en-US"/>
          </a:p>
        </p:txBody>
      </p:sp>
      <p:sp>
        <p:nvSpPr>
          <p:cNvPr id="5" name="頁尾版面配置區 4">
            <a:extLst>
              <a:ext uri="{FF2B5EF4-FFF2-40B4-BE49-F238E27FC236}">
                <a16:creationId xmlns:a16="http://schemas.microsoft.com/office/drawing/2014/main" id="{38B3C29B-8E5B-2349-B776-5743F58D2BA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493FA2FE-7950-E607-D13B-1EC92E06AAB6}"/>
              </a:ext>
            </a:extLst>
          </p:cNvPr>
          <p:cNvSpPr>
            <a:spLocks noGrp="1"/>
          </p:cNvSpPr>
          <p:nvPr>
            <p:ph type="sldNum" sz="quarter" idx="12"/>
          </p:nvPr>
        </p:nvSpPr>
        <p:spPr/>
        <p:txBody>
          <a:bodyPr/>
          <a:lstStyle/>
          <a:p>
            <a:fld id="{D2089A36-085D-5343-9146-EA9D02667923}" type="slidenum">
              <a:rPr kumimoji="1" lang="zh-TW" altLang="en-US" smtClean="0"/>
              <a:t>‹#›</a:t>
            </a:fld>
            <a:endParaRPr kumimoji="1" lang="zh-TW" altLang="en-US"/>
          </a:p>
        </p:txBody>
      </p:sp>
    </p:spTree>
    <p:extLst>
      <p:ext uri="{BB962C8B-B14F-4D97-AF65-F5344CB8AC3E}">
        <p14:creationId xmlns:p14="http://schemas.microsoft.com/office/powerpoint/2010/main" val="419803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BB5A86-1FF3-3807-AACA-BFAE26DBE20C}"/>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A6DF1873-5C22-EFA3-BA8A-2F85AFF62BAB}"/>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A030DBEF-BF8C-A10C-D176-6845FDEEEA7A}"/>
              </a:ext>
            </a:extLst>
          </p:cNvPr>
          <p:cNvSpPr>
            <a:spLocks noGrp="1"/>
          </p:cNvSpPr>
          <p:nvPr>
            <p:ph type="dt" sz="half" idx="10"/>
          </p:nvPr>
        </p:nvSpPr>
        <p:spPr/>
        <p:txBody>
          <a:bodyPr/>
          <a:lstStyle/>
          <a:p>
            <a:fld id="{E0068903-0A2D-244E-988D-B119C7831AFC}" type="datetime1">
              <a:rPr kumimoji="1" lang="zh-TW" altLang="en-US" smtClean="0"/>
              <a:t>2025/5/16</a:t>
            </a:fld>
            <a:endParaRPr kumimoji="1" lang="zh-TW" altLang="en-US"/>
          </a:p>
        </p:txBody>
      </p:sp>
      <p:sp>
        <p:nvSpPr>
          <p:cNvPr id="5" name="頁尾版面配置區 4">
            <a:extLst>
              <a:ext uri="{FF2B5EF4-FFF2-40B4-BE49-F238E27FC236}">
                <a16:creationId xmlns:a16="http://schemas.microsoft.com/office/drawing/2014/main" id="{2B3E8B65-63A8-E35F-0677-0F1B3E444AAD}"/>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D09AF52-33CA-A589-4399-E301487DF7A5}"/>
              </a:ext>
            </a:extLst>
          </p:cNvPr>
          <p:cNvSpPr>
            <a:spLocks noGrp="1"/>
          </p:cNvSpPr>
          <p:nvPr>
            <p:ph type="sldNum" sz="quarter" idx="12"/>
          </p:nvPr>
        </p:nvSpPr>
        <p:spPr/>
        <p:txBody>
          <a:bodyPr/>
          <a:lstStyle/>
          <a:p>
            <a:fld id="{D2089A36-085D-5343-9146-EA9D02667923}" type="slidenum">
              <a:rPr kumimoji="1" lang="zh-TW" altLang="en-US" smtClean="0"/>
              <a:t>‹#›</a:t>
            </a:fld>
            <a:endParaRPr kumimoji="1" lang="zh-TW" altLang="en-US"/>
          </a:p>
        </p:txBody>
      </p:sp>
    </p:spTree>
    <p:extLst>
      <p:ext uri="{BB962C8B-B14F-4D97-AF65-F5344CB8AC3E}">
        <p14:creationId xmlns:p14="http://schemas.microsoft.com/office/powerpoint/2010/main" val="2018138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D3491D-E3ED-DC7A-17E9-89E84478802A}"/>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357735EB-F718-F8BA-62E6-EB7776F88A4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7F044DFF-9B59-8AEB-4857-46A1283FD878}"/>
              </a:ext>
            </a:extLst>
          </p:cNvPr>
          <p:cNvSpPr>
            <a:spLocks noGrp="1"/>
          </p:cNvSpPr>
          <p:nvPr>
            <p:ph type="dt" sz="half" idx="10"/>
          </p:nvPr>
        </p:nvSpPr>
        <p:spPr/>
        <p:txBody>
          <a:bodyPr/>
          <a:lstStyle/>
          <a:p>
            <a:fld id="{FE277DDB-60E3-1B41-BD82-9991970B54B3}" type="datetime1">
              <a:rPr kumimoji="1" lang="zh-TW" altLang="en-US" smtClean="0"/>
              <a:t>2025/5/16</a:t>
            </a:fld>
            <a:endParaRPr kumimoji="1" lang="zh-TW" altLang="en-US"/>
          </a:p>
        </p:txBody>
      </p:sp>
      <p:sp>
        <p:nvSpPr>
          <p:cNvPr id="5" name="頁尾版面配置區 4">
            <a:extLst>
              <a:ext uri="{FF2B5EF4-FFF2-40B4-BE49-F238E27FC236}">
                <a16:creationId xmlns:a16="http://schemas.microsoft.com/office/drawing/2014/main" id="{FA14C906-83E0-9BBA-BB23-FFA0C059434C}"/>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9DE4CD8-8611-C66C-B863-686C2C7B535F}"/>
              </a:ext>
            </a:extLst>
          </p:cNvPr>
          <p:cNvSpPr>
            <a:spLocks noGrp="1"/>
          </p:cNvSpPr>
          <p:nvPr>
            <p:ph type="sldNum" sz="quarter" idx="12"/>
          </p:nvPr>
        </p:nvSpPr>
        <p:spPr/>
        <p:txBody>
          <a:bodyPr/>
          <a:lstStyle/>
          <a:p>
            <a:fld id="{D2089A36-085D-5343-9146-EA9D02667923}" type="slidenum">
              <a:rPr kumimoji="1" lang="zh-TW" altLang="en-US" smtClean="0"/>
              <a:t>‹#›</a:t>
            </a:fld>
            <a:endParaRPr kumimoji="1" lang="zh-TW" altLang="en-US"/>
          </a:p>
        </p:txBody>
      </p:sp>
    </p:spTree>
    <p:extLst>
      <p:ext uri="{BB962C8B-B14F-4D97-AF65-F5344CB8AC3E}">
        <p14:creationId xmlns:p14="http://schemas.microsoft.com/office/powerpoint/2010/main" val="407250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DE396F-E7E5-AAC9-F4A6-58FCA6B14BD8}"/>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5858856B-F4C9-0CAE-475E-46D23A22DF2E}"/>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29AECC25-F052-FF0C-6FA6-4ECA8A99AF86}"/>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E9496428-9906-332B-F72D-4880A9CF227C}"/>
              </a:ext>
            </a:extLst>
          </p:cNvPr>
          <p:cNvSpPr>
            <a:spLocks noGrp="1"/>
          </p:cNvSpPr>
          <p:nvPr>
            <p:ph type="dt" sz="half" idx="10"/>
          </p:nvPr>
        </p:nvSpPr>
        <p:spPr/>
        <p:txBody>
          <a:bodyPr/>
          <a:lstStyle/>
          <a:p>
            <a:fld id="{146CB2B8-F172-824F-A2B5-0F661BCA719C}" type="datetime1">
              <a:rPr kumimoji="1" lang="zh-TW" altLang="en-US" smtClean="0"/>
              <a:t>2025/5/16</a:t>
            </a:fld>
            <a:endParaRPr kumimoji="1" lang="zh-TW" altLang="en-US"/>
          </a:p>
        </p:txBody>
      </p:sp>
      <p:sp>
        <p:nvSpPr>
          <p:cNvPr id="6" name="頁尾版面配置區 5">
            <a:extLst>
              <a:ext uri="{FF2B5EF4-FFF2-40B4-BE49-F238E27FC236}">
                <a16:creationId xmlns:a16="http://schemas.microsoft.com/office/drawing/2014/main" id="{51A156FF-6CE7-6218-E5EA-6473A1188774}"/>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30BDC3B4-E2D0-209D-73B6-FE88CC6E5AD4}"/>
              </a:ext>
            </a:extLst>
          </p:cNvPr>
          <p:cNvSpPr>
            <a:spLocks noGrp="1"/>
          </p:cNvSpPr>
          <p:nvPr>
            <p:ph type="sldNum" sz="quarter" idx="12"/>
          </p:nvPr>
        </p:nvSpPr>
        <p:spPr/>
        <p:txBody>
          <a:bodyPr/>
          <a:lstStyle/>
          <a:p>
            <a:fld id="{D2089A36-085D-5343-9146-EA9D02667923}" type="slidenum">
              <a:rPr kumimoji="1" lang="zh-TW" altLang="en-US" smtClean="0"/>
              <a:t>‹#›</a:t>
            </a:fld>
            <a:endParaRPr kumimoji="1" lang="zh-TW" altLang="en-US"/>
          </a:p>
        </p:txBody>
      </p:sp>
    </p:spTree>
    <p:extLst>
      <p:ext uri="{BB962C8B-B14F-4D97-AF65-F5344CB8AC3E}">
        <p14:creationId xmlns:p14="http://schemas.microsoft.com/office/powerpoint/2010/main" val="100106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6A5FBD-B1B1-2E4A-592C-A1AC6A6A61E3}"/>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78B4ED94-79E7-E023-FBCC-6EB2AB6C69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B57A75FC-7F35-09D9-47E2-55EF875E136D}"/>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508F3425-249E-7D88-0E32-48F40DE32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8925F14F-E401-49E9-012A-6975ACE3F403}"/>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5E36FAC4-827E-9292-D43E-2029F46CB540}"/>
              </a:ext>
            </a:extLst>
          </p:cNvPr>
          <p:cNvSpPr>
            <a:spLocks noGrp="1"/>
          </p:cNvSpPr>
          <p:nvPr>
            <p:ph type="dt" sz="half" idx="10"/>
          </p:nvPr>
        </p:nvSpPr>
        <p:spPr/>
        <p:txBody>
          <a:bodyPr/>
          <a:lstStyle/>
          <a:p>
            <a:fld id="{38B5F626-D1DD-7744-8A92-14AFD41B3F0D}" type="datetime1">
              <a:rPr kumimoji="1" lang="zh-TW" altLang="en-US" smtClean="0"/>
              <a:t>2025/5/16</a:t>
            </a:fld>
            <a:endParaRPr kumimoji="1" lang="zh-TW" altLang="en-US"/>
          </a:p>
        </p:txBody>
      </p:sp>
      <p:sp>
        <p:nvSpPr>
          <p:cNvPr id="8" name="頁尾版面配置區 7">
            <a:extLst>
              <a:ext uri="{FF2B5EF4-FFF2-40B4-BE49-F238E27FC236}">
                <a16:creationId xmlns:a16="http://schemas.microsoft.com/office/drawing/2014/main" id="{DA08E962-70ED-FCA1-D43E-01C997B2277F}"/>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351D72E2-39C2-D644-34A7-7A9B52FC281D}"/>
              </a:ext>
            </a:extLst>
          </p:cNvPr>
          <p:cNvSpPr>
            <a:spLocks noGrp="1"/>
          </p:cNvSpPr>
          <p:nvPr>
            <p:ph type="sldNum" sz="quarter" idx="12"/>
          </p:nvPr>
        </p:nvSpPr>
        <p:spPr/>
        <p:txBody>
          <a:bodyPr/>
          <a:lstStyle/>
          <a:p>
            <a:fld id="{D2089A36-085D-5343-9146-EA9D02667923}" type="slidenum">
              <a:rPr kumimoji="1" lang="zh-TW" altLang="en-US" smtClean="0"/>
              <a:t>‹#›</a:t>
            </a:fld>
            <a:endParaRPr kumimoji="1" lang="zh-TW" altLang="en-US"/>
          </a:p>
        </p:txBody>
      </p:sp>
    </p:spTree>
    <p:extLst>
      <p:ext uri="{BB962C8B-B14F-4D97-AF65-F5344CB8AC3E}">
        <p14:creationId xmlns:p14="http://schemas.microsoft.com/office/powerpoint/2010/main" val="521897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A86CEF-6194-6997-C7FB-AA9E0A8A05C8}"/>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A6AB9C81-2880-5154-C3E6-E504F6BC1351}"/>
              </a:ext>
            </a:extLst>
          </p:cNvPr>
          <p:cNvSpPr>
            <a:spLocks noGrp="1"/>
          </p:cNvSpPr>
          <p:nvPr>
            <p:ph type="dt" sz="half" idx="10"/>
          </p:nvPr>
        </p:nvSpPr>
        <p:spPr/>
        <p:txBody>
          <a:bodyPr/>
          <a:lstStyle/>
          <a:p>
            <a:fld id="{F7D29624-D0DD-D542-A948-C14D8813CC76}" type="datetime1">
              <a:rPr kumimoji="1" lang="zh-TW" altLang="en-US" smtClean="0"/>
              <a:t>2025/5/16</a:t>
            </a:fld>
            <a:endParaRPr kumimoji="1" lang="zh-TW" altLang="en-US"/>
          </a:p>
        </p:txBody>
      </p:sp>
      <p:sp>
        <p:nvSpPr>
          <p:cNvPr id="4" name="頁尾版面配置區 3">
            <a:extLst>
              <a:ext uri="{FF2B5EF4-FFF2-40B4-BE49-F238E27FC236}">
                <a16:creationId xmlns:a16="http://schemas.microsoft.com/office/drawing/2014/main" id="{B4C3611F-E05E-BF2D-15AA-13CBCF1032BB}"/>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6231B4B9-2761-7577-621B-F3C1541E14C7}"/>
              </a:ext>
            </a:extLst>
          </p:cNvPr>
          <p:cNvSpPr>
            <a:spLocks noGrp="1"/>
          </p:cNvSpPr>
          <p:nvPr>
            <p:ph type="sldNum" sz="quarter" idx="12"/>
          </p:nvPr>
        </p:nvSpPr>
        <p:spPr/>
        <p:txBody>
          <a:bodyPr/>
          <a:lstStyle/>
          <a:p>
            <a:fld id="{D2089A36-085D-5343-9146-EA9D02667923}" type="slidenum">
              <a:rPr kumimoji="1" lang="zh-TW" altLang="en-US" smtClean="0"/>
              <a:t>‹#›</a:t>
            </a:fld>
            <a:endParaRPr kumimoji="1" lang="zh-TW" altLang="en-US"/>
          </a:p>
        </p:txBody>
      </p:sp>
    </p:spTree>
    <p:extLst>
      <p:ext uri="{BB962C8B-B14F-4D97-AF65-F5344CB8AC3E}">
        <p14:creationId xmlns:p14="http://schemas.microsoft.com/office/powerpoint/2010/main" val="3160088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27F8816-5904-1D26-793A-45D84E0FD2A6}"/>
              </a:ext>
            </a:extLst>
          </p:cNvPr>
          <p:cNvSpPr>
            <a:spLocks noGrp="1"/>
          </p:cNvSpPr>
          <p:nvPr>
            <p:ph type="dt" sz="half" idx="10"/>
          </p:nvPr>
        </p:nvSpPr>
        <p:spPr/>
        <p:txBody>
          <a:bodyPr/>
          <a:lstStyle/>
          <a:p>
            <a:fld id="{6E30E192-7B4F-3C49-8456-662593779EFF}" type="datetime1">
              <a:rPr kumimoji="1" lang="zh-TW" altLang="en-US" smtClean="0"/>
              <a:t>2025/5/16</a:t>
            </a:fld>
            <a:endParaRPr kumimoji="1" lang="zh-TW" altLang="en-US"/>
          </a:p>
        </p:txBody>
      </p:sp>
      <p:sp>
        <p:nvSpPr>
          <p:cNvPr id="3" name="頁尾版面配置區 2">
            <a:extLst>
              <a:ext uri="{FF2B5EF4-FFF2-40B4-BE49-F238E27FC236}">
                <a16:creationId xmlns:a16="http://schemas.microsoft.com/office/drawing/2014/main" id="{A4BE45D0-EAA8-BBFE-2C1F-DF42CFD4F3CC}"/>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7AD0E979-2010-E864-9373-8C6915DCA9B0}"/>
              </a:ext>
            </a:extLst>
          </p:cNvPr>
          <p:cNvSpPr>
            <a:spLocks noGrp="1"/>
          </p:cNvSpPr>
          <p:nvPr>
            <p:ph type="sldNum" sz="quarter" idx="12"/>
          </p:nvPr>
        </p:nvSpPr>
        <p:spPr/>
        <p:txBody>
          <a:bodyPr/>
          <a:lstStyle/>
          <a:p>
            <a:fld id="{D2089A36-085D-5343-9146-EA9D02667923}" type="slidenum">
              <a:rPr kumimoji="1" lang="zh-TW" altLang="en-US" smtClean="0"/>
              <a:t>‹#›</a:t>
            </a:fld>
            <a:endParaRPr kumimoji="1" lang="zh-TW" altLang="en-US"/>
          </a:p>
        </p:txBody>
      </p:sp>
    </p:spTree>
    <p:extLst>
      <p:ext uri="{BB962C8B-B14F-4D97-AF65-F5344CB8AC3E}">
        <p14:creationId xmlns:p14="http://schemas.microsoft.com/office/powerpoint/2010/main" val="3691458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7DE055-B2B3-12C1-A8DD-B609D5286542}"/>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136B2BC1-DBC9-6074-B197-4DC8822FC5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24BAB5E7-D2F4-7EBB-9F94-84EE4529E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E628D527-0DFE-CECB-8E9D-86EF79B5FAA4}"/>
              </a:ext>
            </a:extLst>
          </p:cNvPr>
          <p:cNvSpPr>
            <a:spLocks noGrp="1"/>
          </p:cNvSpPr>
          <p:nvPr>
            <p:ph type="dt" sz="half" idx="10"/>
          </p:nvPr>
        </p:nvSpPr>
        <p:spPr/>
        <p:txBody>
          <a:bodyPr/>
          <a:lstStyle/>
          <a:p>
            <a:fld id="{3BECACE3-2706-5945-9722-C5AC4CF0DE3D}" type="datetime1">
              <a:rPr kumimoji="1" lang="zh-TW" altLang="en-US" smtClean="0"/>
              <a:t>2025/5/16</a:t>
            </a:fld>
            <a:endParaRPr kumimoji="1" lang="zh-TW" altLang="en-US"/>
          </a:p>
        </p:txBody>
      </p:sp>
      <p:sp>
        <p:nvSpPr>
          <p:cNvPr id="6" name="頁尾版面配置區 5">
            <a:extLst>
              <a:ext uri="{FF2B5EF4-FFF2-40B4-BE49-F238E27FC236}">
                <a16:creationId xmlns:a16="http://schemas.microsoft.com/office/drawing/2014/main" id="{2E2A6AD3-1BC1-46C2-551E-589A4086BDD3}"/>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61EE7526-F6A7-7914-5B98-C73DD98BFDB6}"/>
              </a:ext>
            </a:extLst>
          </p:cNvPr>
          <p:cNvSpPr>
            <a:spLocks noGrp="1"/>
          </p:cNvSpPr>
          <p:nvPr>
            <p:ph type="sldNum" sz="quarter" idx="12"/>
          </p:nvPr>
        </p:nvSpPr>
        <p:spPr/>
        <p:txBody>
          <a:bodyPr/>
          <a:lstStyle/>
          <a:p>
            <a:fld id="{D2089A36-085D-5343-9146-EA9D02667923}" type="slidenum">
              <a:rPr kumimoji="1" lang="zh-TW" altLang="en-US" smtClean="0"/>
              <a:t>‹#›</a:t>
            </a:fld>
            <a:endParaRPr kumimoji="1" lang="zh-TW" altLang="en-US"/>
          </a:p>
        </p:txBody>
      </p:sp>
    </p:spTree>
    <p:extLst>
      <p:ext uri="{BB962C8B-B14F-4D97-AF65-F5344CB8AC3E}">
        <p14:creationId xmlns:p14="http://schemas.microsoft.com/office/powerpoint/2010/main" val="481643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61C5E3-AE48-C24D-D61D-F1F8F9E4E6E1}"/>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EB5A8945-BD5C-F223-55EB-7C47799DB8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CC507BD9-77E5-3A1B-72CB-5B26CA7CE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5FA14410-04C8-61EF-067B-E4635C536B0F}"/>
              </a:ext>
            </a:extLst>
          </p:cNvPr>
          <p:cNvSpPr>
            <a:spLocks noGrp="1"/>
          </p:cNvSpPr>
          <p:nvPr>
            <p:ph type="dt" sz="half" idx="10"/>
          </p:nvPr>
        </p:nvSpPr>
        <p:spPr/>
        <p:txBody>
          <a:bodyPr/>
          <a:lstStyle/>
          <a:p>
            <a:fld id="{7C375C00-3C2F-6744-905F-5140458E9F49}" type="datetime1">
              <a:rPr kumimoji="1" lang="zh-TW" altLang="en-US" smtClean="0"/>
              <a:t>2025/5/16</a:t>
            </a:fld>
            <a:endParaRPr kumimoji="1" lang="zh-TW" altLang="en-US"/>
          </a:p>
        </p:txBody>
      </p:sp>
      <p:sp>
        <p:nvSpPr>
          <p:cNvPr id="6" name="頁尾版面配置區 5">
            <a:extLst>
              <a:ext uri="{FF2B5EF4-FFF2-40B4-BE49-F238E27FC236}">
                <a16:creationId xmlns:a16="http://schemas.microsoft.com/office/drawing/2014/main" id="{7508A1FF-4EAA-5035-6832-270D6579F2B7}"/>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578854F9-DB5B-F996-7B3D-8FEB14AF3C67}"/>
              </a:ext>
            </a:extLst>
          </p:cNvPr>
          <p:cNvSpPr>
            <a:spLocks noGrp="1"/>
          </p:cNvSpPr>
          <p:nvPr>
            <p:ph type="sldNum" sz="quarter" idx="12"/>
          </p:nvPr>
        </p:nvSpPr>
        <p:spPr/>
        <p:txBody>
          <a:bodyPr/>
          <a:lstStyle/>
          <a:p>
            <a:fld id="{D2089A36-085D-5343-9146-EA9D02667923}" type="slidenum">
              <a:rPr kumimoji="1" lang="zh-TW" altLang="en-US" smtClean="0"/>
              <a:t>‹#›</a:t>
            </a:fld>
            <a:endParaRPr kumimoji="1" lang="zh-TW" altLang="en-US"/>
          </a:p>
        </p:txBody>
      </p:sp>
    </p:spTree>
    <p:extLst>
      <p:ext uri="{BB962C8B-B14F-4D97-AF65-F5344CB8AC3E}">
        <p14:creationId xmlns:p14="http://schemas.microsoft.com/office/powerpoint/2010/main" val="42518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02F4A88-7A6B-D96A-D4D7-3ED35AFB3D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058784A2-ABBB-D709-D101-8BD1B48FA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F4614A2D-BF74-C98F-4784-983EB239F0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5EB86CC-0008-934E-B274-1FFBB2AE763A}" type="datetime1">
              <a:rPr kumimoji="1" lang="zh-TW" altLang="en-US" smtClean="0"/>
              <a:t>2025/5/16</a:t>
            </a:fld>
            <a:endParaRPr kumimoji="1" lang="zh-TW" altLang="en-US"/>
          </a:p>
        </p:txBody>
      </p:sp>
      <p:sp>
        <p:nvSpPr>
          <p:cNvPr id="5" name="頁尾版面配置區 4">
            <a:extLst>
              <a:ext uri="{FF2B5EF4-FFF2-40B4-BE49-F238E27FC236}">
                <a16:creationId xmlns:a16="http://schemas.microsoft.com/office/drawing/2014/main" id="{8C883798-5822-742D-8B25-1096CBF3A4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7F12D882-12B4-CC09-8A16-A0E2FD0577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089A36-085D-5343-9146-EA9D02667923}" type="slidenum">
              <a:rPr kumimoji="1" lang="zh-TW" altLang="en-US" smtClean="0"/>
              <a:t>‹#›</a:t>
            </a:fld>
            <a:endParaRPr kumimoji="1" lang="zh-TW" altLang="en-US"/>
          </a:p>
        </p:txBody>
      </p:sp>
    </p:spTree>
    <p:extLst>
      <p:ext uri="{BB962C8B-B14F-4D97-AF65-F5344CB8AC3E}">
        <p14:creationId xmlns:p14="http://schemas.microsoft.com/office/powerpoint/2010/main" val="3981192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hyperlink" Target="https://www.tripadvisor.com/News" TargetMode="External"/><Relationship Id="rId13" Type="http://schemas.openxmlformats.org/officeDocument/2006/relationships/image" Target="../media/image19.png"/><Relationship Id="rId3" Type="http://schemas.openxmlformats.org/officeDocument/2006/relationships/hyperlink" Target="https://data.e-gov.go.jp/info/en" TargetMode="External"/><Relationship Id="rId7" Type="http://schemas.openxmlformats.org/officeDocument/2006/relationships/hyperlink" Target="https://www.jalan.net/" TargetMode="External"/><Relationship Id="rId12"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e-stat.go.jp/" TargetMode="External"/><Relationship Id="rId11" Type="http://schemas.openxmlformats.org/officeDocument/2006/relationships/image" Target="../media/image17.png"/><Relationship Id="rId5" Type="http://schemas.openxmlformats.org/officeDocument/2006/relationships/hyperlink" Target="https://zh.wikipedia.org/zh-tw/Wikipedia:%E9%A6%96%E9%A1%B5" TargetMode="External"/><Relationship Id="rId10" Type="http://schemas.openxmlformats.org/officeDocument/2006/relationships/image" Target="../media/image16.png"/><Relationship Id="rId4" Type="http://schemas.openxmlformats.org/officeDocument/2006/relationships/hyperlink" Target="https://matcha-jp.com/" TargetMode="External"/><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旅遊網公布日本30大景點千本鳥居5連霸- 新聞- Rti 中央廣播電臺">
            <a:extLst>
              <a:ext uri="{FF2B5EF4-FFF2-40B4-BE49-F238E27FC236}">
                <a16:creationId xmlns:a16="http://schemas.microsoft.com/office/drawing/2014/main" id="{D5945995-103C-8B92-4878-CE98E065F41D}"/>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1" y="0"/>
            <a:ext cx="122936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028A5059-3982-56B4-E809-315A08F5688B}"/>
              </a:ext>
            </a:extLst>
          </p:cNvPr>
          <p:cNvSpPr/>
          <p:nvPr/>
        </p:nvSpPr>
        <p:spPr>
          <a:xfrm>
            <a:off x="801511" y="1357745"/>
            <a:ext cx="11071833" cy="2992582"/>
          </a:xfrm>
          <a:prstGeom prst="rect">
            <a:avLst/>
          </a:prstGeom>
          <a:solidFill>
            <a:srgbClr val="FFFFFF">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6" name="文字方塊 5">
            <a:extLst>
              <a:ext uri="{FF2B5EF4-FFF2-40B4-BE49-F238E27FC236}">
                <a16:creationId xmlns:a16="http://schemas.microsoft.com/office/drawing/2014/main" id="{7155061D-E8EB-89F5-C619-BC927E764160}"/>
              </a:ext>
            </a:extLst>
          </p:cNvPr>
          <p:cNvSpPr txBox="1"/>
          <p:nvPr/>
        </p:nvSpPr>
        <p:spPr>
          <a:xfrm>
            <a:off x="1097935" y="2682000"/>
            <a:ext cx="10478984" cy="1133965"/>
          </a:xfrm>
          <a:prstGeom prst="rect">
            <a:avLst/>
          </a:prstGeom>
          <a:noFill/>
        </p:spPr>
        <p:txBody>
          <a:bodyPr wrap="square" rtlCol="0">
            <a:spAutoFit/>
          </a:bodyPr>
          <a:lstStyle/>
          <a:p>
            <a:pPr>
              <a:lnSpc>
                <a:spcPct val="150000"/>
              </a:lnSpc>
            </a:pPr>
            <a:r>
              <a:rPr lang="en" altLang="zh-TW" sz="2400" b="1" dirty="0">
                <a:latin typeface="Times New Roman" panose="02020603050405020304" pitchFamily="18" charset="0"/>
                <a:cs typeface="Times New Roman" panose="02020603050405020304" pitchFamily="18" charset="0"/>
              </a:rPr>
              <a:t>The main agenda for today's meeting is to report on the progress and planning of the project we are preparing for our presentation in Fukui this July.</a:t>
            </a:r>
            <a:endParaRPr kumimoji="1" lang="zh-TW" altLang="en-US" sz="2400" b="1" dirty="0">
              <a:latin typeface="Times New Roman" panose="02020603050405020304" pitchFamily="18" charset="0"/>
              <a:cs typeface="Times New Roman" panose="02020603050405020304" pitchFamily="18" charset="0"/>
            </a:endParaRPr>
          </a:p>
        </p:txBody>
      </p:sp>
      <p:sp>
        <p:nvSpPr>
          <p:cNvPr id="8" name="文字方塊 7">
            <a:extLst>
              <a:ext uri="{FF2B5EF4-FFF2-40B4-BE49-F238E27FC236}">
                <a16:creationId xmlns:a16="http://schemas.microsoft.com/office/drawing/2014/main" id="{FB5375EF-6B0E-356B-00BF-71F64A5D474B}"/>
              </a:ext>
            </a:extLst>
          </p:cNvPr>
          <p:cNvSpPr txBox="1"/>
          <p:nvPr/>
        </p:nvSpPr>
        <p:spPr>
          <a:xfrm>
            <a:off x="2866738" y="1727485"/>
            <a:ext cx="6144490" cy="584775"/>
          </a:xfrm>
          <a:prstGeom prst="rect">
            <a:avLst/>
          </a:prstGeom>
          <a:noFill/>
        </p:spPr>
        <p:txBody>
          <a:bodyPr wrap="square">
            <a:spAutoFit/>
          </a:bodyPr>
          <a:lstStyle/>
          <a:p>
            <a:pPr algn="ctr"/>
            <a:r>
              <a:rPr lang="en" altLang="zh-TW" sz="3200" b="1" dirty="0">
                <a:latin typeface="Times New Roman" panose="02020603050405020304" pitchFamily="18" charset="0"/>
                <a:cs typeface="Times New Roman" panose="02020603050405020304" pitchFamily="18" charset="0"/>
              </a:rPr>
              <a:t>Before the meeting</a:t>
            </a:r>
            <a:endParaRPr lang="en" altLang="zh-TW"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20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A9D75-A1FB-D6D3-C4A4-9495C595FE9D}"/>
            </a:ext>
          </a:extLst>
        </p:cNvPr>
        <p:cNvGrpSpPr/>
        <p:nvPr/>
      </p:nvGrpSpPr>
      <p:grpSpPr>
        <a:xfrm>
          <a:off x="0" y="0"/>
          <a:ext cx="0" cy="0"/>
          <a:chOff x="0" y="0"/>
          <a:chExt cx="0" cy="0"/>
        </a:xfrm>
      </p:grpSpPr>
      <p:sp>
        <p:nvSpPr>
          <p:cNvPr id="23" name="矩形 22">
            <a:extLst>
              <a:ext uri="{FF2B5EF4-FFF2-40B4-BE49-F238E27FC236}">
                <a16:creationId xmlns:a16="http://schemas.microsoft.com/office/drawing/2014/main" id="{51229C36-B995-7870-FD6E-41360707C592}"/>
              </a:ext>
            </a:extLst>
          </p:cNvPr>
          <p:cNvSpPr/>
          <p:nvPr/>
        </p:nvSpPr>
        <p:spPr>
          <a:xfrm>
            <a:off x="1246720" y="4675781"/>
            <a:ext cx="10608413" cy="1492399"/>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4" name="文字方塊 23">
            <a:extLst>
              <a:ext uri="{FF2B5EF4-FFF2-40B4-BE49-F238E27FC236}">
                <a16:creationId xmlns:a16="http://schemas.microsoft.com/office/drawing/2014/main" id="{A4E6FD8F-3606-1C6D-3309-12620CF55B23}"/>
              </a:ext>
            </a:extLst>
          </p:cNvPr>
          <p:cNvSpPr txBox="1"/>
          <p:nvPr/>
        </p:nvSpPr>
        <p:spPr>
          <a:xfrm>
            <a:off x="1412217" y="4974909"/>
            <a:ext cx="10442917" cy="1115947"/>
          </a:xfrm>
          <a:prstGeom prst="rect">
            <a:avLst/>
          </a:prstGeom>
          <a:noFill/>
        </p:spPr>
        <p:txBody>
          <a:bodyPr wrap="square" rtlCol="0">
            <a:spAutoFit/>
          </a:bodyPr>
          <a:lstStyle/>
          <a:p>
            <a:pPr>
              <a:lnSpc>
                <a:spcPct val="200000"/>
              </a:lnSpc>
            </a:pPr>
            <a:r>
              <a:rPr lang="en-US" altLang="zh-TW" b="1" dirty="0">
                <a:latin typeface="Times New Roman" panose="02020603050405020304" pitchFamily="18" charset="0"/>
                <a:cs typeface="Times New Roman" panose="02020603050405020304" pitchFamily="18" charset="0"/>
              </a:rPr>
              <a:t>User </a:t>
            </a:r>
            <a:r>
              <a:rPr lang="en" altLang="zh-TW" b="1" dirty="0">
                <a:latin typeface="Times New Roman" panose="02020603050405020304" pitchFamily="18" charset="0"/>
                <a:cs typeface="Times New Roman" panose="02020603050405020304" pitchFamily="18" charset="0"/>
              </a:rPr>
              <a:t>can easily discover shrines that match their interests on the map. Each click reveals rich details, unique highlights, and historical insights—making trip planning intuitive and exploration more engaging.</a:t>
            </a:r>
            <a:endParaRPr kumimoji="1" lang="zh-TW" altLang="en-US" b="1"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8D9C4B5C-22DC-DB8E-EB7C-66E8AF967DD9}"/>
              </a:ext>
            </a:extLst>
          </p:cNvPr>
          <p:cNvSpPr/>
          <p:nvPr/>
        </p:nvSpPr>
        <p:spPr>
          <a:xfrm>
            <a:off x="0" y="1"/>
            <a:ext cx="12192000" cy="1009008"/>
          </a:xfrm>
          <a:prstGeom prst="rect">
            <a:avLst/>
          </a:prstGeom>
          <a:solidFill>
            <a:srgbClr val="FDA3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solidFill>
                <a:srgbClr val="FA8073"/>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5" name="橢圓 4">
            <a:extLst>
              <a:ext uri="{FF2B5EF4-FFF2-40B4-BE49-F238E27FC236}">
                <a16:creationId xmlns:a16="http://schemas.microsoft.com/office/drawing/2014/main" id="{364AB3BE-B3BB-2AED-2F45-D3606FBF555E}"/>
              </a:ext>
            </a:extLst>
          </p:cNvPr>
          <p:cNvSpPr>
            <a:spLocks noChangeAspect="1"/>
          </p:cNvSpPr>
          <p:nvPr/>
        </p:nvSpPr>
        <p:spPr>
          <a:xfrm>
            <a:off x="216932" y="90505"/>
            <a:ext cx="828000" cy="82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6" name="圖片 5">
            <a:extLst>
              <a:ext uri="{FF2B5EF4-FFF2-40B4-BE49-F238E27FC236}">
                <a16:creationId xmlns:a16="http://schemas.microsoft.com/office/drawing/2014/main" id="{3DAC69E7-DCF4-C97D-51A5-57C1003A4778}"/>
              </a:ext>
            </a:extLst>
          </p:cNvPr>
          <p:cNvPicPr>
            <a:picLocks noChangeAspect="1"/>
          </p:cNvPicPr>
          <p:nvPr/>
        </p:nvPicPr>
        <p:blipFill>
          <a:blip r:embed="rId3"/>
          <a:stretch>
            <a:fillRect/>
          </a:stretch>
        </p:blipFill>
        <p:spPr>
          <a:xfrm>
            <a:off x="370569" y="244142"/>
            <a:ext cx="520725" cy="520725"/>
          </a:xfrm>
          <a:prstGeom prst="rect">
            <a:avLst/>
          </a:prstGeom>
        </p:spPr>
      </p:pic>
      <p:sp>
        <p:nvSpPr>
          <p:cNvPr id="7" name="圓角矩形 6">
            <a:extLst>
              <a:ext uri="{FF2B5EF4-FFF2-40B4-BE49-F238E27FC236}">
                <a16:creationId xmlns:a16="http://schemas.microsoft.com/office/drawing/2014/main" id="{57C684DE-145C-E2C0-087F-A066A8DB3C50}"/>
              </a:ext>
            </a:extLst>
          </p:cNvPr>
          <p:cNvSpPr/>
          <p:nvPr/>
        </p:nvSpPr>
        <p:spPr>
          <a:xfrm>
            <a:off x="1597891"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Background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8" name="圓角矩形 7">
            <a:extLst>
              <a:ext uri="{FF2B5EF4-FFF2-40B4-BE49-F238E27FC236}">
                <a16:creationId xmlns:a16="http://schemas.microsoft.com/office/drawing/2014/main" id="{3A552FA0-D7E3-442B-58A3-E9819DDF730A}"/>
              </a:ext>
            </a:extLst>
          </p:cNvPr>
          <p:cNvSpPr/>
          <p:nvPr/>
        </p:nvSpPr>
        <p:spPr>
          <a:xfrm>
            <a:off x="3389088"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Objectives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9" name="圓角矩形 8">
            <a:extLst>
              <a:ext uri="{FF2B5EF4-FFF2-40B4-BE49-F238E27FC236}">
                <a16:creationId xmlns:a16="http://schemas.microsoft.com/office/drawing/2014/main" id="{E040A5C2-AC48-2127-81E0-8FFDBCE531C8}"/>
              </a:ext>
            </a:extLst>
          </p:cNvPr>
          <p:cNvSpPr/>
          <p:nvPr/>
        </p:nvSpPr>
        <p:spPr>
          <a:xfrm>
            <a:off x="5180285"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Dataset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0" name="圓角矩形 9">
            <a:extLst>
              <a:ext uri="{FF2B5EF4-FFF2-40B4-BE49-F238E27FC236}">
                <a16:creationId xmlns:a16="http://schemas.microsoft.com/office/drawing/2014/main" id="{3A2FD30F-643F-17AE-AE2C-616CF416EE34}"/>
              </a:ext>
            </a:extLst>
          </p:cNvPr>
          <p:cNvSpPr/>
          <p:nvPr/>
        </p:nvSpPr>
        <p:spPr>
          <a:xfrm>
            <a:off x="6971482"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Flowchart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1" name="圓角矩形 10">
            <a:extLst>
              <a:ext uri="{FF2B5EF4-FFF2-40B4-BE49-F238E27FC236}">
                <a16:creationId xmlns:a16="http://schemas.microsoft.com/office/drawing/2014/main" id="{26146A1A-3797-9CCE-FB5F-CF381232707B}"/>
              </a:ext>
            </a:extLst>
          </p:cNvPr>
          <p:cNvSpPr/>
          <p:nvPr/>
        </p:nvSpPr>
        <p:spPr>
          <a:xfrm>
            <a:off x="8762679" y="160430"/>
            <a:ext cx="1440000" cy="674362"/>
          </a:xfrm>
          <a:prstGeom prst="roundRect">
            <a:avLst>
              <a:gd name="adj" fmla="val 662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Expect Results </a:t>
            </a:r>
            <a:endParaRPr kumimoji="1" lang="zh-TW" altLang="en-US"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2" name="圓角矩形 11">
            <a:extLst>
              <a:ext uri="{FF2B5EF4-FFF2-40B4-BE49-F238E27FC236}">
                <a16:creationId xmlns:a16="http://schemas.microsoft.com/office/drawing/2014/main" id="{66ADD951-881D-AD87-3FCD-892CF531840E}"/>
              </a:ext>
            </a:extLst>
          </p:cNvPr>
          <p:cNvSpPr/>
          <p:nvPr/>
        </p:nvSpPr>
        <p:spPr>
          <a:xfrm>
            <a:off x="10553876" y="167323"/>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Conclusion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grpSp>
        <p:nvGrpSpPr>
          <p:cNvPr id="20" name="群組 19">
            <a:extLst>
              <a:ext uri="{FF2B5EF4-FFF2-40B4-BE49-F238E27FC236}">
                <a16:creationId xmlns:a16="http://schemas.microsoft.com/office/drawing/2014/main" id="{7E2C41A4-CA50-BD80-8914-23FB7785AD8B}"/>
              </a:ext>
            </a:extLst>
          </p:cNvPr>
          <p:cNvGrpSpPr/>
          <p:nvPr/>
        </p:nvGrpSpPr>
        <p:grpSpPr>
          <a:xfrm>
            <a:off x="630932" y="4439721"/>
            <a:ext cx="4034586" cy="638376"/>
            <a:chOff x="5452826" y="2117125"/>
            <a:chExt cx="4034586" cy="638376"/>
          </a:xfrm>
          <a:solidFill>
            <a:schemeClr val="bg2">
              <a:lumMod val="90000"/>
            </a:schemeClr>
          </a:solidFill>
        </p:grpSpPr>
        <p:sp>
          <p:nvSpPr>
            <p:cNvPr id="17" name="圓角矩形 16">
              <a:extLst>
                <a:ext uri="{FF2B5EF4-FFF2-40B4-BE49-F238E27FC236}">
                  <a16:creationId xmlns:a16="http://schemas.microsoft.com/office/drawing/2014/main" id="{0D6CF2F8-E8CF-0A0C-DDB6-B11445F61037}"/>
                </a:ext>
              </a:extLst>
            </p:cNvPr>
            <p:cNvSpPr/>
            <p:nvPr/>
          </p:nvSpPr>
          <p:spPr>
            <a:xfrm>
              <a:off x="5452826" y="2117125"/>
              <a:ext cx="4034586" cy="638376"/>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 name="文字方塊 17">
              <a:extLst>
                <a:ext uri="{FF2B5EF4-FFF2-40B4-BE49-F238E27FC236}">
                  <a16:creationId xmlns:a16="http://schemas.microsoft.com/office/drawing/2014/main" id="{86A5BB7B-C97B-352F-BD63-050FCECAA3CC}"/>
                </a:ext>
              </a:extLst>
            </p:cNvPr>
            <p:cNvSpPr txBox="1"/>
            <p:nvPr/>
          </p:nvSpPr>
          <p:spPr>
            <a:xfrm>
              <a:off x="6199238" y="2251647"/>
              <a:ext cx="3018775" cy="369332"/>
            </a:xfrm>
            <a:prstGeom prst="rect">
              <a:avLst/>
            </a:prstGeom>
            <a:solidFill>
              <a:schemeClr val="bg1">
                <a:lumMod val="95000"/>
              </a:schemeClr>
            </a:solidFill>
            <a:ln>
              <a:noFill/>
            </a:ln>
          </p:spPr>
          <p:txBody>
            <a:bodyPr wrap="none" rtlCol="0">
              <a:spAutoFit/>
            </a:bodyPr>
            <a:lstStyle/>
            <a:p>
              <a:r>
                <a:rPr kumimoji="1" lang="en" altLang="zh-TW" b="1" dirty="0">
                  <a:solidFill>
                    <a:schemeClr val="bg2">
                      <a:lumMod val="25000"/>
                    </a:schemeClr>
                  </a:solidFill>
                  <a:latin typeface="Times New Roman" panose="02020603050405020304" pitchFamily="18" charset="0"/>
                  <a:ea typeface="Noto Serif TC ExtraBold" panose="02020200000000000000" pitchFamily="18" charset="-128"/>
                  <a:cs typeface="Times New Roman" panose="02020603050405020304" pitchFamily="18" charset="0"/>
                </a:rPr>
                <a:t>Interactive Map Exploration</a:t>
              </a:r>
              <a:endParaRPr kumimoji="1" lang="zh-TW" altLang="en-US" b="1" dirty="0">
                <a:solidFill>
                  <a:schemeClr val="bg2">
                    <a:lumMod val="25000"/>
                  </a:schemeClr>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grpSp>
      <p:sp>
        <p:nvSpPr>
          <p:cNvPr id="21" name="矩形 20">
            <a:extLst>
              <a:ext uri="{FF2B5EF4-FFF2-40B4-BE49-F238E27FC236}">
                <a16:creationId xmlns:a16="http://schemas.microsoft.com/office/drawing/2014/main" id="{DECA0370-7233-A603-CD87-A0E9BCD5E981}"/>
              </a:ext>
            </a:extLst>
          </p:cNvPr>
          <p:cNvSpPr/>
          <p:nvPr/>
        </p:nvSpPr>
        <p:spPr>
          <a:xfrm>
            <a:off x="1222691" y="2606335"/>
            <a:ext cx="10632442" cy="1492399"/>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9" name="群組 18">
            <a:extLst>
              <a:ext uri="{FF2B5EF4-FFF2-40B4-BE49-F238E27FC236}">
                <a16:creationId xmlns:a16="http://schemas.microsoft.com/office/drawing/2014/main" id="{E2CE7AC4-237D-9A1A-CB44-A09AF2AA8C24}"/>
              </a:ext>
            </a:extLst>
          </p:cNvPr>
          <p:cNvGrpSpPr/>
          <p:nvPr/>
        </p:nvGrpSpPr>
        <p:grpSpPr>
          <a:xfrm>
            <a:off x="630931" y="2287147"/>
            <a:ext cx="4034586" cy="638376"/>
            <a:chOff x="370571" y="2117125"/>
            <a:chExt cx="4034586" cy="638376"/>
          </a:xfrm>
        </p:grpSpPr>
        <p:sp>
          <p:nvSpPr>
            <p:cNvPr id="13" name="圓角矩形 12">
              <a:extLst>
                <a:ext uri="{FF2B5EF4-FFF2-40B4-BE49-F238E27FC236}">
                  <a16:creationId xmlns:a16="http://schemas.microsoft.com/office/drawing/2014/main" id="{902A4D43-E7A6-0B12-884E-DF672F7202D7}"/>
                </a:ext>
              </a:extLst>
            </p:cNvPr>
            <p:cNvSpPr/>
            <p:nvPr/>
          </p:nvSpPr>
          <p:spPr>
            <a:xfrm>
              <a:off x="370571" y="2117125"/>
              <a:ext cx="4034586" cy="638376"/>
            </a:xfrm>
            <a:prstGeom prst="roundRect">
              <a:avLst>
                <a:gd name="adj" fmla="val 50000"/>
              </a:avLst>
            </a:prstGeom>
            <a:solidFill>
              <a:schemeClr val="accent5">
                <a:lumMod val="40000"/>
                <a:lumOff val="60000"/>
              </a:schemeClr>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文字方塊 13">
              <a:extLst>
                <a:ext uri="{FF2B5EF4-FFF2-40B4-BE49-F238E27FC236}">
                  <a16:creationId xmlns:a16="http://schemas.microsoft.com/office/drawing/2014/main" id="{BC97442C-13C5-E503-58DA-9E84F1590D68}"/>
                </a:ext>
              </a:extLst>
            </p:cNvPr>
            <p:cNvSpPr txBox="1"/>
            <p:nvPr/>
          </p:nvSpPr>
          <p:spPr>
            <a:xfrm>
              <a:off x="1116984" y="2251647"/>
              <a:ext cx="2396810" cy="369332"/>
            </a:xfrm>
            <a:prstGeom prst="rect">
              <a:avLst/>
            </a:prstGeom>
            <a:noFill/>
          </p:spPr>
          <p:txBody>
            <a:bodyPr wrap="none" rtlCol="0">
              <a:spAutoFit/>
            </a:bodyPr>
            <a:lstStyle/>
            <a:p>
              <a:pPr algn="ctr"/>
              <a:r>
                <a:rPr kumimoji="1" lang="en" altLang="zh-TW" b="1" dirty="0">
                  <a:solidFill>
                    <a:schemeClr val="bg2">
                      <a:lumMod val="25000"/>
                    </a:schemeClr>
                  </a:solidFill>
                  <a:latin typeface="Times New Roman" panose="02020603050405020304" pitchFamily="18" charset="0"/>
                  <a:ea typeface="Noto Serif TC ExtraBold" panose="02020200000000000000" pitchFamily="18" charset="-128"/>
                  <a:cs typeface="Times New Roman" panose="02020603050405020304" pitchFamily="18" charset="0"/>
                </a:rPr>
                <a:t>AI Knowledge Expert</a:t>
              </a:r>
              <a:endParaRPr kumimoji="1" lang="zh-TW" altLang="en-US" b="1" dirty="0">
                <a:solidFill>
                  <a:schemeClr val="bg2">
                    <a:lumMod val="25000"/>
                  </a:schemeClr>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grpSp>
      <p:sp>
        <p:nvSpPr>
          <p:cNvPr id="22" name="文字方塊 21">
            <a:extLst>
              <a:ext uri="{FF2B5EF4-FFF2-40B4-BE49-F238E27FC236}">
                <a16:creationId xmlns:a16="http://schemas.microsoft.com/office/drawing/2014/main" id="{B8208F45-A164-353D-C500-6125FEEF5FD3}"/>
              </a:ext>
            </a:extLst>
          </p:cNvPr>
          <p:cNvSpPr txBox="1"/>
          <p:nvPr/>
        </p:nvSpPr>
        <p:spPr>
          <a:xfrm>
            <a:off x="1412217" y="2822335"/>
            <a:ext cx="10442916" cy="1115947"/>
          </a:xfrm>
          <a:prstGeom prst="rect">
            <a:avLst/>
          </a:prstGeom>
          <a:noFill/>
        </p:spPr>
        <p:txBody>
          <a:bodyPr wrap="square" rtlCol="0">
            <a:spAutoFit/>
          </a:bodyPr>
          <a:lstStyle/>
          <a:p>
            <a:pPr>
              <a:lnSpc>
                <a:spcPct val="200000"/>
              </a:lnSpc>
            </a:pPr>
            <a:r>
              <a:rPr lang="en" altLang="zh-TW" b="1" dirty="0">
                <a:latin typeface="Times New Roman" panose="02020603050405020304" pitchFamily="18" charset="0"/>
                <a:cs typeface="Times New Roman" panose="02020603050405020304" pitchFamily="18" charset="0"/>
              </a:rPr>
              <a:t>Users can ask questions in Chinese or other languages and receive instant, in-depth answers about shrine history, customs, and cultural meanings—making each visit more meaningful.</a:t>
            </a:r>
            <a:endParaRPr kumimoji="1" lang="zh-TW" altLang="en-US" b="1" dirty="0">
              <a:latin typeface="Times New Roman" panose="02020603050405020304" pitchFamily="18" charset="0"/>
              <a:cs typeface="Times New Roman" panose="02020603050405020304" pitchFamily="18" charset="0"/>
            </a:endParaRPr>
          </a:p>
        </p:txBody>
      </p:sp>
      <p:sp>
        <p:nvSpPr>
          <p:cNvPr id="27" name="文字方塊 26">
            <a:extLst>
              <a:ext uri="{FF2B5EF4-FFF2-40B4-BE49-F238E27FC236}">
                <a16:creationId xmlns:a16="http://schemas.microsoft.com/office/drawing/2014/main" id="{DF6A5F3B-A344-1EF6-85AE-155A18F1B2A7}"/>
              </a:ext>
            </a:extLst>
          </p:cNvPr>
          <p:cNvSpPr txBox="1"/>
          <p:nvPr/>
        </p:nvSpPr>
        <p:spPr>
          <a:xfrm>
            <a:off x="630931" y="1415368"/>
            <a:ext cx="6094268" cy="584775"/>
          </a:xfrm>
          <a:prstGeom prst="rect">
            <a:avLst/>
          </a:prstGeom>
          <a:noFill/>
        </p:spPr>
        <p:txBody>
          <a:bodyPr wrap="square">
            <a:spAutoFit/>
          </a:bodyPr>
          <a:lstStyle/>
          <a:p>
            <a:r>
              <a:rPr lang="en" altLang="zh-TW" sz="3200" b="1" dirty="0">
                <a:latin typeface="Times New Roman" panose="02020603050405020304" pitchFamily="18" charset="0"/>
                <a:cs typeface="Times New Roman" panose="02020603050405020304" pitchFamily="18" charset="0"/>
              </a:rPr>
              <a:t>Two core features of our project</a:t>
            </a:r>
            <a:endParaRPr lang="zh-TW" altLang="en-US" sz="3200" b="1" dirty="0">
              <a:latin typeface="Times New Roman" panose="02020603050405020304" pitchFamily="18" charset="0"/>
              <a:cs typeface="Times New Roman" panose="02020603050405020304" pitchFamily="18" charset="0"/>
            </a:endParaRPr>
          </a:p>
        </p:txBody>
      </p:sp>
      <p:sp>
        <p:nvSpPr>
          <p:cNvPr id="30" name="橢圓 29">
            <a:extLst>
              <a:ext uri="{FF2B5EF4-FFF2-40B4-BE49-F238E27FC236}">
                <a16:creationId xmlns:a16="http://schemas.microsoft.com/office/drawing/2014/main" id="{247DF955-E1F6-CDA7-7DD3-BDD3A8353208}"/>
              </a:ext>
            </a:extLst>
          </p:cNvPr>
          <p:cNvSpPr>
            <a:spLocks noChangeAspect="1"/>
          </p:cNvSpPr>
          <p:nvPr/>
        </p:nvSpPr>
        <p:spPr>
          <a:xfrm>
            <a:off x="814721" y="2390335"/>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b="1" dirty="0">
                <a:solidFill>
                  <a:schemeClr val="tx1"/>
                </a:solidFill>
                <a:latin typeface="Times New Roman" panose="02020603050405020304" pitchFamily="18" charset="0"/>
                <a:cs typeface="Times New Roman" panose="02020603050405020304" pitchFamily="18" charset="0"/>
              </a:rPr>
              <a:t>1</a:t>
            </a:r>
            <a:endParaRPr kumimoji="1" lang="zh-TW" altLang="en-US" b="1" dirty="0">
              <a:solidFill>
                <a:schemeClr val="tx1"/>
              </a:solidFill>
              <a:latin typeface="Times New Roman" panose="02020603050405020304" pitchFamily="18" charset="0"/>
              <a:cs typeface="Times New Roman" panose="02020603050405020304" pitchFamily="18" charset="0"/>
            </a:endParaRPr>
          </a:p>
        </p:txBody>
      </p:sp>
      <p:sp>
        <p:nvSpPr>
          <p:cNvPr id="31" name="橢圓 30">
            <a:extLst>
              <a:ext uri="{FF2B5EF4-FFF2-40B4-BE49-F238E27FC236}">
                <a16:creationId xmlns:a16="http://schemas.microsoft.com/office/drawing/2014/main" id="{B9011B69-4D82-93BB-2229-41C51C84AE36}"/>
              </a:ext>
            </a:extLst>
          </p:cNvPr>
          <p:cNvSpPr>
            <a:spLocks noChangeAspect="1"/>
          </p:cNvSpPr>
          <p:nvPr/>
        </p:nvSpPr>
        <p:spPr>
          <a:xfrm>
            <a:off x="814721" y="4542909"/>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b="1" dirty="0">
                <a:solidFill>
                  <a:schemeClr val="tx1"/>
                </a:solidFill>
                <a:latin typeface="Times New Roman" panose="02020603050405020304" pitchFamily="18" charset="0"/>
                <a:cs typeface="Times New Roman" panose="02020603050405020304" pitchFamily="18" charset="0"/>
              </a:rPr>
              <a:t>2</a:t>
            </a:r>
            <a:endParaRPr kumimoji="1" lang="zh-TW" altLang="en-US" b="1" dirty="0">
              <a:solidFill>
                <a:schemeClr val="tx1"/>
              </a:solidFill>
              <a:latin typeface="Times New Roman" panose="02020603050405020304" pitchFamily="18" charset="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A1D0EF9A-7D68-028B-8872-52D58239387D}"/>
              </a:ext>
            </a:extLst>
          </p:cNvPr>
          <p:cNvSpPr>
            <a:spLocks noGrp="1"/>
          </p:cNvSpPr>
          <p:nvPr>
            <p:ph type="sldNum" sz="quarter" idx="12"/>
          </p:nvPr>
        </p:nvSpPr>
        <p:spPr/>
        <p:txBody>
          <a:bodyPr/>
          <a:lstStyle/>
          <a:p>
            <a:fld id="{D2089A36-085D-5343-9146-EA9D02667923}" type="slidenum">
              <a:rPr kumimoji="1" lang="zh-TW" altLang="en-US" smtClean="0"/>
              <a:t>9</a:t>
            </a:fld>
            <a:endParaRPr kumimoji="1" lang="zh-TW" altLang="en-US"/>
          </a:p>
        </p:txBody>
      </p:sp>
    </p:spTree>
    <p:extLst>
      <p:ext uri="{BB962C8B-B14F-4D97-AF65-F5344CB8AC3E}">
        <p14:creationId xmlns:p14="http://schemas.microsoft.com/office/powerpoint/2010/main" val="229659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圖片 26">
            <a:extLst>
              <a:ext uri="{FF2B5EF4-FFF2-40B4-BE49-F238E27FC236}">
                <a16:creationId xmlns:a16="http://schemas.microsoft.com/office/drawing/2014/main" id="{2F240B4F-2937-AA5C-C31A-2277EDFB83D2}"/>
              </a:ext>
            </a:extLst>
          </p:cNvPr>
          <p:cNvPicPr>
            <a:picLocks noChangeAspect="1"/>
          </p:cNvPicPr>
          <p:nvPr/>
        </p:nvPicPr>
        <p:blipFill>
          <a:blip r:embed="rId3"/>
          <a:stretch>
            <a:fillRect/>
          </a:stretch>
        </p:blipFill>
        <p:spPr>
          <a:xfrm>
            <a:off x="355842" y="1337938"/>
            <a:ext cx="8259018" cy="5855527"/>
          </a:xfrm>
          <a:prstGeom prst="rect">
            <a:avLst/>
          </a:prstGeom>
          <a:ln>
            <a:noFill/>
          </a:ln>
          <a:effectLst>
            <a:outerShdw blurRad="292100" dist="139700" dir="2700000" algn="tl" rotWithShape="0">
              <a:srgbClr val="333333">
                <a:alpha val="65000"/>
              </a:srgbClr>
            </a:outerShdw>
          </a:effectLst>
        </p:spPr>
      </p:pic>
      <p:pic>
        <p:nvPicPr>
          <p:cNvPr id="6" name="圖片 5" descr="一張含有 文字, 螢幕擷取畫面, 字型, 代數 的圖片&#10;&#10;AI 產生的內容可能不正確。">
            <a:extLst>
              <a:ext uri="{FF2B5EF4-FFF2-40B4-BE49-F238E27FC236}">
                <a16:creationId xmlns:a16="http://schemas.microsoft.com/office/drawing/2014/main" id="{B9986A83-C3F5-6B48-9FAE-47751E152B7D}"/>
              </a:ext>
            </a:extLst>
          </p:cNvPr>
          <p:cNvPicPr>
            <a:picLocks noChangeAspect="1"/>
          </p:cNvPicPr>
          <p:nvPr/>
        </p:nvPicPr>
        <p:blipFill>
          <a:blip r:embed="rId4"/>
          <a:stretch>
            <a:fillRect/>
          </a:stretch>
        </p:blipFill>
        <p:spPr>
          <a:xfrm>
            <a:off x="801511" y="2322151"/>
            <a:ext cx="7157156" cy="2598416"/>
          </a:xfrm>
          <a:prstGeom prst="rect">
            <a:avLst/>
          </a:prstGeom>
        </p:spPr>
      </p:pic>
      <p:sp>
        <p:nvSpPr>
          <p:cNvPr id="36" name="文字方塊 35">
            <a:extLst>
              <a:ext uri="{FF2B5EF4-FFF2-40B4-BE49-F238E27FC236}">
                <a16:creationId xmlns:a16="http://schemas.microsoft.com/office/drawing/2014/main" id="{F15856D0-609B-6C8F-4C01-42074A6371B6}"/>
              </a:ext>
            </a:extLst>
          </p:cNvPr>
          <p:cNvSpPr txBox="1"/>
          <p:nvPr/>
        </p:nvSpPr>
        <p:spPr>
          <a:xfrm>
            <a:off x="869213" y="3571996"/>
            <a:ext cx="6670483" cy="338554"/>
          </a:xfrm>
          <a:prstGeom prst="rect">
            <a:avLst/>
          </a:prstGeom>
          <a:solidFill>
            <a:schemeClr val="bg1"/>
          </a:solidFill>
        </p:spPr>
        <p:txBody>
          <a:bodyPr wrap="square" rtlCol="0">
            <a:spAutoFit/>
          </a:bodyPr>
          <a:lstStyle/>
          <a:p>
            <a:r>
              <a:rPr kumimoji="1" lang="en-US" altLang="zh-TW" sz="1600" dirty="0">
                <a:solidFill>
                  <a:schemeClr val="bg2">
                    <a:lumMod val="50000"/>
                  </a:schemeClr>
                </a:solidFill>
                <a:latin typeface="Times New Roman" panose="02020603050405020304" pitchFamily="18" charset="0"/>
                <a:cs typeface="Times New Roman" panose="02020603050405020304" pitchFamily="18" charset="0"/>
              </a:rPr>
              <a:t>Enter your question:</a:t>
            </a:r>
          </a:p>
        </p:txBody>
      </p:sp>
      <p:sp>
        <p:nvSpPr>
          <p:cNvPr id="38" name="圓角矩形 37">
            <a:extLst>
              <a:ext uri="{FF2B5EF4-FFF2-40B4-BE49-F238E27FC236}">
                <a16:creationId xmlns:a16="http://schemas.microsoft.com/office/drawing/2014/main" id="{E05D6B8E-56F1-B351-E6B8-3C4985AED3C3}"/>
              </a:ext>
            </a:extLst>
          </p:cNvPr>
          <p:cNvSpPr/>
          <p:nvPr/>
        </p:nvSpPr>
        <p:spPr>
          <a:xfrm>
            <a:off x="929462" y="3910550"/>
            <a:ext cx="7157156" cy="448893"/>
          </a:xfrm>
          <a:prstGeom prst="round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5" name="文字方塊 34">
            <a:extLst>
              <a:ext uri="{FF2B5EF4-FFF2-40B4-BE49-F238E27FC236}">
                <a16:creationId xmlns:a16="http://schemas.microsoft.com/office/drawing/2014/main" id="{EBF0DE92-1F4A-F264-9FE8-139969C9A849}"/>
              </a:ext>
            </a:extLst>
          </p:cNvPr>
          <p:cNvSpPr txBox="1"/>
          <p:nvPr/>
        </p:nvSpPr>
        <p:spPr>
          <a:xfrm>
            <a:off x="869214" y="2688194"/>
            <a:ext cx="6670483" cy="923330"/>
          </a:xfrm>
          <a:prstGeom prst="rect">
            <a:avLst/>
          </a:prstGeom>
          <a:solidFill>
            <a:schemeClr val="bg1"/>
          </a:solidFill>
        </p:spPr>
        <p:txBody>
          <a:bodyPr wrap="square" rtlCol="0">
            <a:spAutoFit/>
          </a:bodyPr>
          <a:lstStyle/>
          <a:p>
            <a:r>
              <a:rPr lang="en" altLang="zh-TW" dirty="0">
                <a:latin typeface="Times New Roman" panose="02020603050405020304" pitchFamily="18" charset="0"/>
                <a:cs typeface="Times New Roman" panose="02020603050405020304" pitchFamily="18" charset="0"/>
              </a:rPr>
              <a:t>Have any questions about the history, culture, worship methods, or main deities of Japanese shrines and temples? The AI assistant will answer based on our knowledge base</a:t>
            </a:r>
            <a:endParaRPr kumimoji="1" lang="zh-TW" altLang="en-US" dirty="0">
              <a:latin typeface="Times New Roman" panose="02020603050405020304" pitchFamily="18" charset="0"/>
              <a:cs typeface="Times New Roman" panose="02020603050405020304" pitchFamily="18" charset="0"/>
            </a:endParaRPr>
          </a:p>
        </p:txBody>
      </p:sp>
      <p:sp>
        <p:nvSpPr>
          <p:cNvPr id="28" name="圓角矩形圖說文字 27">
            <a:extLst>
              <a:ext uri="{FF2B5EF4-FFF2-40B4-BE49-F238E27FC236}">
                <a16:creationId xmlns:a16="http://schemas.microsoft.com/office/drawing/2014/main" id="{9588C437-9805-E7F8-83F3-5D7309B04F2C}"/>
              </a:ext>
            </a:extLst>
          </p:cNvPr>
          <p:cNvSpPr/>
          <p:nvPr/>
        </p:nvSpPr>
        <p:spPr>
          <a:xfrm>
            <a:off x="7428216" y="2142331"/>
            <a:ext cx="4565660" cy="1232899"/>
          </a:xfrm>
          <a:prstGeom prst="wedgeRoundRectCallout">
            <a:avLst>
              <a:gd name="adj1" fmla="val -56163"/>
              <a:gd name="adj2" fmla="val -35000"/>
              <a:gd name="adj3" fmla="val 16667"/>
            </a:avLst>
          </a:prstGeom>
          <a:solidFill>
            <a:schemeClr val="accent6">
              <a:lumMod val="20000"/>
              <a:lumOff val="80000"/>
            </a:schemeClr>
          </a:solid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9" name="文字方塊 28">
            <a:extLst>
              <a:ext uri="{FF2B5EF4-FFF2-40B4-BE49-F238E27FC236}">
                <a16:creationId xmlns:a16="http://schemas.microsoft.com/office/drawing/2014/main" id="{7F9AA683-3E72-92C9-A3BE-B367B688F31F}"/>
              </a:ext>
            </a:extLst>
          </p:cNvPr>
          <p:cNvSpPr txBox="1"/>
          <p:nvPr/>
        </p:nvSpPr>
        <p:spPr>
          <a:xfrm>
            <a:off x="7575527" y="2244946"/>
            <a:ext cx="4271035" cy="1023935"/>
          </a:xfrm>
          <a:prstGeom prst="rect">
            <a:avLst/>
          </a:prstGeom>
          <a:noFill/>
        </p:spPr>
        <p:txBody>
          <a:bodyPr wrap="square" rtlCol="0">
            <a:spAutoFit/>
          </a:bodyPr>
          <a:lstStyle/>
          <a:p>
            <a:pPr>
              <a:lnSpc>
                <a:spcPct val="150000"/>
              </a:lnSpc>
            </a:pPr>
            <a:r>
              <a:rPr lang="en" altLang="zh-TW" sz="1400" b="1" dirty="0">
                <a:latin typeface="Noto Serif TC ExtraBold" panose="02020200000000000000" pitchFamily="18" charset="-128"/>
                <a:ea typeface="Noto Serif TC ExtraBold" panose="02020200000000000000" pitchFamily="18" charset="-128"/>
              </a:rPr>
              <a:t>Is there anything special about the worship method at Tokyo </a:t>
            </a:r>
            <a:r>
              <a:rPr lang="en" altLang="zh-TW" sz="1400" b="1" dirty="0" err="1">
                <a:latin typeface="Noto Serif TC ExtraBold" panose="02020200000000000000" pitchFamily="18" charset="-128"/>
                <a:ea typeface="Noto Serif TC ExtraBold" panose="02020200000000000000" pitchFamily="18" charset="-128"/>
              </a:rPr>
              <a:t>Daijingu</a:t>
            </a:r>
            <a:r>
              <a:rPr lang="en" altLang="zh-TW" sz="1400" b="1" dirty="0">
                <a:latin typeface="Noto Serif TC ExtraBold" panose="02020200000000000000" pitchFamily="18" charset="-128"/>
                <a:ea typeface="Noto Serif TC ExtraBold" panose="02020200000000000000" pitchFamily="18" charset="-128"/>
              </a:rPr>
              <a:t>? Are there any recommended </a:t>
            </a:r>
            <a:r>
              <a:rPr lang="en" altLang="zh-TW" sz="1400" b="1" dirty="0" err="1">
                <a:latin typeface="Noto Serif TC ExtraBold" panose="02020200000000000000" pitchFamily="18" charset="-128"/>
                <a:ea typeface="Noto Serif TC ExtraBold" panose="02020200000000000000" pitchFamily="18" charset="-128"/>
              </a:rPr>
              <a:t>omamori</a:t>
            </a:r>
            <a:endParaRPr kumimoji="1" lang="zh-TW" altLang="en-US" sz="1400" b="1" dirty="0">
              <a:latin typeface="Noto Serif TC ExtraBold" panose="02020200000000000000" pitchFamily="18" charset="-128"/>
              <a:ea typeface="Noto Serif TC ExtraBold" panose="02020200000000000000" pitchFamily="18" charset="-128"/>
            </a:endParaRPr>
          </a:p>
        </p:txBody>
      </p:sp>
      <p:sp>
        <p:nvSpPr>
          <p:cNvPr id="30" name="圓角矩形圖說文字 29">
            <a:extLst>
              <a:ext uri="{FF2B5EF4-FFF2-40B4-BE49-F238E27FC236}">
                <a16:creationId xmlns:a16="http://schemas.microsoft.com/office/drawing/2014/main" id="{C66BFBCD-7C89-DE16-E687-3561BD655810}"/>
              </a:ext>
            </a:extLst>
          </p:cNvPr>
          <p:cNvSpPr/>
          <p:nvPr/>
        </p:nvSpPr>
        <p:spPr>
          <a:xfrm>
            <a:off x="7428216" y="3482771"/>
            <a:ext cx="4565660" cy="1232899"/>
          </a:xfrm>
          <a:prstGeom prst="wedgeRoundRectCallout">
            <a:avLst>
              <a:gd name="adj1" fmla="val -56163"/>
              <a:gd name="adj2" fmla="val -35000"/>
              <a:gd name="adj3" fmla="val 16667"/>
            </a:avLst>
          </a:prstGeom>
          <a:solidFill>
            <a:schemeClr val="accent5">
              <a:lumMod val="20000"/>
              <a:lumOff val="80000"/>
            </a:schemeClr>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1" name="文字方塊 30">
            <a:extLst>
              <a:ext uri="{FF2B5EF4-FFF2-40B4-BE49-F238E27FC236}">
                <a16:creationId xmlns:a16="http://schemas.microsoft.com/office/drawing/2014/main" id="{9FBC7C0A-7055-D3FF-5C16-F568666FD0F7}"/>
              </a:ext>
            </a:extLst>
          </p:cNvPr>
          <p:cNvSpPr txBox="1"/>
          <p:nvPr/>
        </p:nvSpPr>
        <p:spPr>
          <a:xfrm>
            <a:off x="7575527" y="3587252"/>
            <a:ext cx="4437710" cy="1023935"/>
          </a:xfrm>
          <a:prstGeom prst="rect">
            <a:avLst/>
          </a:prstGeom>
          <a:noFill/>
        </p:spPr>
        <p:txBody>
          <a:bodyPr wrap="square" rtlCol="0">
            <a:spAutoFit/>
          </a:bodyPr>
          <a:lstStyle/>
          <a:p>
            <a:pPr>
              <a:lnSpc>
                <a:spcPct val="150000"/>
              </a:lnSpc>
            </a:pPr>
            <a:r>
              <a:rPr lang="en" altLang="zh-TW" sz="1400" b="1" dirty="0">
                <a:latin typeface="Noto Serif TC ExtraBold" panose="02020200000000000000" pitchFamily="18" charset="-128"/>
                <a:ea typeface="Noto Serif TC ExtraBold" panose="02020200000000000000" pitchFamily="18" charset="-128"/>
              </a:rPr>
              <a:t>Regarding the "Otowa Waterfall" at Kiyomizu-</a:t>
            </a:r>
            <a:r>
              <a:rPr lang="en" altLang="zh-TW" sz="1400" b="1" dirty="0" err="1">
                <a:latin typeface="Noto Serif TC ExtraBold" panose="02020200000000000000" pitchFamily="18" charset="-128"/>
                <a:ea typeface="Noto Serif TC ExtraBold" panose="02020200000000000000" pitchFamily="18" charset="-128"/>
              </a:rPr>
              <a:t>dera</a:t>
            </a:r>
            <a:r>
              <a:rPr lang="en" altLang="zh-TW" sz="1400" b="1" dirty="0">
                <a:latin typeface="Noto Serif TC ExtraBold" panose="02020200000000000000" pitchFamily="18" charset="-128"/>
                <a:ea typeface="Noto Serif TC ExtraBold" panose="02020200000000000000" pitchFamily="18" charset="-128"/>
              </a:rPr>
              <a:t> Temple, what blessings do the three streams of water represent respectively? </a:t>
            </a:r>
            <a:endParaRPr kumimoji="1" lang="zh-TW" altLang="en-US" sz="1400" b="1" dirty="0">
              <a:latin typeface="Noto Serif TC ExtraBold" panose="02020200000000000000" pitchFamily="18" charset="-128"/>
              <a:ea typeface="Noto Serif TC ExtraBold" panose="02020200000000000000" pitchFamily="18" charset="-128"/>
            </a:endParaRPr>
          </a:p>
        </p:txBody>
      </p:sp>
      <p:sp>
        <p:nvSpPr>
          <p:cNvPr id="34" name="文字方塊 33">
            <a:extLst>
              <a:ext uri="{FF2B5EF4-FFF2-40B4-BE49-F238E27FC236}">
                <a16:creationId xmlns:a16="http://schemas.microsoft.com/office/drawing/2014/main" id="{FFD3175B-094A-A120-9BD4-D5D62096B606}"/>
              </a:ext>
            </a:extLst>
          </p:cNvPr>
          <p:cNvSpPr txBox="1"/>
          <p:nvPr/>
        </p:nvSpPr>
        <p:spPr>
          <a:xfrm>
            <a:off x="843788" y="2200037"/>
            <a:ext cx="6238246" cy="523220"/>
          </a:xfrm>
          <a:prstGeom prst="rect">
            <a:avLst/>
          </a:prstGeom>
          <a:solidFill>
            <a:schemeClr val="bg1"/>
          </a:solidFill>
        </p:spPr>
        <p:txBody>
          <a:bodyPr wrap="none" rtlCol="0">
            <a:spAutoFit/>
          </a:bodyPr>
          <a:lstStyle/>
          <a:p>
            <a:r>
              <a:rPr lang="en" altLang="zh-TW" sz="2800" b="1" dirty="0">
                <a:latin typeface="Times New Roman" panose="02020603050405020304" pitchFamily="18" charset="0"/>
                <a:cs typeface="Times New Roman" panose="02020603050405020304" pitchFamily="18" charset="0"/>
              </a:rPr>
              <a:t>AI Shrine &amp; Temple Knowledge Expert</a:t>
            </a:r>
            <a:endParaRPr kumimoji="1" lang="zh-TW" altLang="en-US" sz="2800" b="1" dirty="0">
              <a:latin typeface="Times New Roman" panose="02020603050405020304" pitchFamily="18" charset="0"/>
              <a:cs typeface="Times New Roman" panose="02020603050405020304" pitchFamily="18" charset="0"/>
            </a:endParaRPr>
          </a:p>
        </p:txBody>
      </p:sp>
      <p:sp>
        <p:nvSpPr>
          <p:cNvPr id="37" name="文字方塊 36">
            <a:extLst>
              <a:ext uri="{FF2B5EF4-FFF2-40B4-BE49-F238E27FC236}">
                <a16:creationId xmlns:a16="http://schemas.microsoft.com/office/drawing/2014/main" id="{30470B35-628F-75FC-1250-F2223C7202CD}"/>
              </a:ext>
            </a:extLst>
          </p:cNvPr>
          <p:cNvSpPr txBox="1"/>
          <p:nvPr/>
        </p:nvSpPr>
        <p:spPr>
          <a:xfrm>
            <a:off x="1018307" y="3965719"/>
            <a:ext cx="5889207" cy="338554"/>
          </a:xfrm>
          <a:prstGeom prst="rect">
            <a:avLst/>
          </a:prstGeom>
          <a:solidFill>
            <a:schemeClr val="bg1"/>
          </a:solidFill>
        </p:spPr>
        <p:txBody>
          <a:bodyPr wrap="square" rtlCol="0">
            <a:spAutoFit/>
          </a:bodyPr>
          <a:lstStyle/>
          <a:p>
            <a:r>
              <a:rPr lang="en" altLang="zh-TW" sz="1600" dirty="0">
                <a:latin typeface="Times New Roman" panose="02020603050405020304" pitchFamily="18" charset="0"/>
                <a:cs typeface="Times New Roman" panose="02020603050405020304" pitchFamily="18" charset="0"/>
              </a:rPr>
              <a:t>What is the correct worship order at Senso-ji Temple?</a:t>
            </a:r>
            <a:endParaRPr kumimoji="1" lang="zh-TW" altLang="en-US" sz="1600" dirty="0">
              <a:latin typeface="Times New Roman" panose="02020603050405020304" pitchFamily="18" charset="0"/>
              <a:cs typeface="Times New Roman" panose="02020603050405020304" pitchFamily="18" charset="0"/>
            </a:endParaRPr>
          </a:p>
        </p:txBody>
      </p:sp>
      <p:sp>
        <p:nvSpPr>
          <p:cNvPr id="39" name="圓角矩形 38">
            <a:extLst>
              <a:ext uri="{FF2B5EF4-FFF2-40B4-BE49-F238E27FC236}">
                <a16:creationId xmlns:a16="http://schemas.microsoft.com/office/drawing/2014/main" id="{052CFF39-6BE3-83B8-F30B-E19D13FF1CB8}"/>
              </a:ext>
            </a:extLst>
          </p:cNvPr>
          <p:cNvSpPr/>
          <p:nvPr/>
        </p:nvSpPr>
        <p:spPr>
          <a:xfrm>
            <a:off x="929461" y="4831729"/>
            <a:ext cx="7157156" cy="1861642"/>
          </a:xfrm>
          <a:prstGeom prst="round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40" name="文字方塊 39">
            <a:extLst>
              <a:ext uri="{FF2B5EF4-FFF2-40B4-BE49-F238E27FC236}">
                <a16:creationId xmlns:a16="http://schemas.microsoft.com/office/drawing/2014/main" id="{31530592-FC69-FA17-B4BA-26432875E638}"/>
              </a:ext>
            </a:extLst>
          </p:cNvPr>
          <p:cNvSpPr txBox="1"/>
          <p:nvPr/>
        </p:nvSpPr>
        <p:spPr>
          <a:xfrm>
            <a:off x="1044932" y="4960347"/>
            <a:ext cx="5926550" cy="1754326"/>
          </a:xfrm>
          <a:prstGeom prst="rect">
            <a:avLst/>
          </a:prstGeom>
          <a:noFill/>
        </p:spPr>
        <p:txBody>
          <a:bodyPr wrap="square" rtlCol="0">
            <a:spAutoFit/>
          </a:bodyPr>
          <a:lstStyle/>
          <a:p>
            <a:r>
              <a:rPr kumimoji="1" lang="en-US" altLang="zh-TW" dirty="0">
                <a:latin typeface="Times New Roman" panose="02020603050405020304" pitchFamily="18" charset="0"/>
                <a:cs typeface="Times New Roman" panose="02020603050405020304" pitchFamily="18" charset="0"/>
              </a:rPr>
              <a:t>Answer</a:t>
            </a:r>
            <a:r>
              <a:rPr kumimoji="1" lang="zh-TW" altLang="en-US" dirty="0">
                <a:latin typeface="Times New Roman" panose="02020603050405020304" pitchFamily="18" charset="0"/>
                <a:cs typeface="Times New Roman" panose="02020603050405020304" pitchFamily="18" charset="0"/>
              </a:rPr>
              <a:t>：</a:t>
            </a:r>
            <a:endParaRPr kumimoji="1" lang="en-US" altLang="zh-TW" dirty="0">
              <a:latin typeface="Times New Roman" panose="02020603050405020304" pitchFamily="18" charset="0"/>
              <a:cs typeface="Times New Roman" panose="02020603050405020304" pitchFamily="18" charset="0"/>
            </a:endParaRPr>
          </a:p>
          <a:p>
            <a:pPr algn="ctr"/>
            <a:r>
              <a:rPr kumimoji="1" lang="en-US" altLang="zh-TW" b="1" dirty="0">
                <a:latin typeface="Times New Roman" panose="02020603050405020304" pitchFamily="18" charset="0"/>
                <a:cs typeface="Times New Roman" panose="02020603050405020304" pitchFamily="18" charset="0"/>
              </a:rPr>
              <a:t>…</a:t>
            </a:r>
          </a:p>
          <a:p>
            <a:pPr algn="ctr"/>
            <a:r>
              <a:rPr kumimoji="1" lang="en-US" altLang="zh-TW" b="1" dirty="0">
                <a:latin typeface="Times New Roman" panose="02020603050405020304" pitchFamily="18" charset="0"/>
                <a:cs typeface="Times New Roman" panose="02020603050405020304" pitchFamily="18" charset="0"/>
              </a:rPr>
              <a:t>…</a:t>
            </a:r>
          </a:p>
          <a:p>
            <a:pPr algn="ctr"/>
            <a:r>
              <a:rPr kumimoji="1" lang="en-US" altLang="zh-TW" b="1" dirty="0">
                <a:latin typeface="Times New Roman" panose="02020603050405020304" pitchFamily="18" charset="0"/>
                <a:cs typeface="Times New Roman" panose="02020603050405020304" pitchFamily="18" charset="0"/>
              </a:rPr>
              <a:t>…</a:t>
            </a:r>
          </a:p>
          <a:p>
            <a:pPr algn="ctr"/>
            <a:r>
              <a:rPr kumimoji="1" lang="en-US" altLang="zh-TW" b="1" dirty="0">
                <a:latin typeface="Times New Roman" panose="02020603050405020304" pitchFamily="18" charset="0"/>
                <a:cs typeface="Times New Roman" panose="02020603050405020304" pitchFamily="18" charset="0"/>
              </a:rPr>
              <a:t>…</a:t>
            </a:r>
          </a:p>
          <a:p>
            <a:pPr algn="ctr"/>
            <a:r>
              <a:rPr kumimoji="1" lang="en-US" altLang="zh-TW" b="1" dirty="0">
                <a:latin typeface="Times New Roman" panose="02020603050405020304" pitchFamily="18" charset="0"/>
                <a:cs typeface="Times New Roman" panose="02020603050405020304" pitchFamily="18" charset="0"/>
              </a:rPr>
              <a:t>…</a:t>
            </a:r>
          </a:p>
        </p:txBody>
      </p:sp>
      <p:sp>
        <p:nvSpPr>
          <p:cNvPr id="32" name="圓角矩形圖說文字 31">
            <a:extLst>
              <a:ext uri="{FF2B5EF4-FFF2-40B4-BE49-F238E27FC236}">
                <a16:creationId xmlns:a16="http://schemas.microsoft.com/office/drawing/2014/main" id="{44FA9887-87CA-41AD-D262-E7E17A8F0B4E}"/>
              </a:ext>
            </a:extLst>
          </p:cNvPr>
          <p:cNvSpPr/>
          <p:nvPr/>
        </p:nvSpPr>
        <p:spPr>
          <a:xfrm>
            <a:off x="7428216" y="4866118"/>
            <a:ext cx="4565660" cy="1861642"/>
          </a:xfrm>
          <a:prstGeom prst="wedgeRoundRectCallout">
            <a:avLst>
              <a:gd name="adj1" fmla="val -56163"/>
              <a:gd name="adj2" fmla="val -35000"/>
              <a:gd name="adj3" fmla="val 16667"/>
            </a:avLst>
          </a:prstGeom>
          <a:solidFill>
            <a:schemeClr val="accent2">
              <a:lumMod val="20000"/>
              <a:lumOff val="80000"/>
            </a:schemeClr>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文字方塊 32">
            <a:extLst>
              <a:ext uri="{FF2B5EF4-FFF2-40B4-BE49-F238E27FC236}">
                <a16:creationId xmlns:a16="http://schemas.microsoft.com/office/drawing/2014/main" id="{3457442F-81C3-3902-C5DE-AACBDB7E9183}"/>
              </a:ext>
            </a:extLst>
          </p:cNvPr>
          <p:cNvSpPr txBox="1"/>
          <p:nvPr/>
        </p:nvSpPr>
        <p:spPr>
          <a:xfrm>
            <a:off x="7539696" y="4997772"/>
            <a:ext cx="4565660" cy="1670265"/>
          </a:xfrm>
          <a:prstGeom prst="rect">
            <a:avLst/>
          </a:prstGeom>
          <a:noFill/>
        </p:spPr>
        <p:txBody>
          <a:bodyPr wrap="square" rtlCol="0">
            <a:spAutoFit/>
          </a:bodyPr>
          <a:lstStyle/>
          <a:p>
            <a:pPr>
              <a:lnSpc>
                <a:spcPct val="150000"/>
              </a:lnSpc>
            </a:pPr>
            <a:r>
              <a:rPr lang="en" altLang="zh-TW" sz="1400" b="1" dirty="0">
                <a:latin typeface="Noto Serif TC ExtraBold" panose="02020200000000000000" pitchFamily="18" charset="-128"/>
                <a:ea typeface="Noto Serif TC ExtraBold" panose="02020200000000000000" pitchFamily="18" charset="-128"/>
              </a:rPr>
              <a:t>The ema (votive plaques) at this shrine look very special! But I don't quite understand the Japanese explanation next to it. Could you tell me what one can primarily pray for at this shrine</a:t>
            </a:r>
            <a:endParaRPr kumimoji="1" lang="zh-TW" altLang="en-US" sz="1400" b="1" dirty="0">
              <a:latin typeface="Noto Serif TC ExtraBold" panose="02020200000000000000" pitchFamily="18" charset="-128"/>
              <a:ea typeface="Noto Serif TC ExtraBold" panose="02020200000000000000" pitchFamily="18" charset="-128"/>
            </a:endParaRPr>
          </a:p>
        </p:txBody>
      </p:sp>
      <p:sp>
        <p:nvSpPr>
          <p:cNvPr id="2" name="矩形 1">
            <a:extLst>
              <a:ext uri="{FF2B5EF4-FFF2-40B4-BE49-F238E27FC236}">
                <a16:creationId xmlns:a16="http://schemas.microsoft.com/office/drawing/2014/main" id="{00D7A4F8-A209-83DE-6C2F-6B38792F0933}"/>
              </a:ext>
            </a:extLst>
          </p:cNvPr>
          <p:cNvSpPr/>
          <p:nvPr/>
        </p:nvSpPr>
        <p:spPr>
          <a:xfrm>
            <a:off x="0" y="1"/>
            <a:ext cx="12192000" cy="1009008"/>
          </a:xfrm>
          <a:prstGeom prst="rect">
            <a:avLst/>
          </a:prstGeom>
          <a:solidFill>
            <a:srgbClr val="FDA3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solidFill>
                <a:srgbClr val="FA8073"/>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3" name="橢圓 2">
            <a:extLst>
              <a:ext uri="{FF2B5EF4-FFF2-40B4-BE49-F238E27FC236}">
                <a16:creationId xmlns:a16="http://schemas.microsoft.com/office/drawing/2014/main" id="{58C8E8E9-6F6A-05BB-476B-EA87917B0227}"/>
              </a:ext>
            </a:extLst>
          </p:cNvPr>
          <p:cNvSpPr>
            <a:spLocks noChangeAspect="1"/>
          </p:cNvSpPr>
          <p:nvPr/>
        </p:nvSpPr>
        <p:spPr>
          <a:xfrm>
            <a:off x="216932" y="90505"/>
            <a:ext cx="828000" cy="82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4" name="圖片 3">
            <a:extLst>
              <a:ext uri="{FF2B5EF4-FFF2-40B4-BE49-F238E27FC236}">
                <a16:creationId xmlns:a16="http://schemas.microsoft.com/office/drawing/2014/main" id="{6100033D-5469-2BB6-287E-2C64842C55E4}"/>
              </a:ext>
            </a:extLst>
          </p:cNvPr>
          <p:cNvPicPr>
            <a:picLocks noChangeAspect="1"/>
          </p:cNvPicPr>
          <p:nvPr/>
        </p:nvPicPr>
        <p:blipFill>
          <a:blip r:embed="rId5"/>
          <a:stretch>
            <a:fillRect/>
          </a:stretch>
        </p:blipFill>
        <p:spPr>
          <a:xfrm>
            <a:off x="370569" y="244142"/>
            <a:ext cx="520725" cy="520725"/>
          </a:xfrm>
          <a:prstGeom prst="rect">
            <a:avLst/>
          </a:prstGeom>
        </p:spPr>
      </p:pic>
      <p:sp>
        <p:nvSpPr>
          <p:cNvPr id="5" name="圓角矩形 4">
            <a:extLst>
              <a:ext uri="{FF2B5EF4-FFF2-40B4-BE49-F238E27FC236}">
                <a16:creationId xmlns:a16="http://schemas.microsoft.com/office/drawing/2014/main" id="{C569BEC7-2877-D537-C5E6-0F66CA200DAE}"/>
              </a:ext>
            </a:extLst>
          </p:cNvPr>
          <p:cNvSpPr/>
          <p:nvPr/>
        </p:nvSpPr>
        <p:spPr>
          <a:xfrm>
            <a:off x="1597891"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Background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7" name="圓角矩形 6">
            <a:extLst>
              <a:ext uri="{FF2B5EF4-FFF2-40B4-BE49-F238E27FC236}">
                <a16:creationId xmlns:a16="http://schemas.microsoft.com/office/drawing/2014/main" id="{A4B51C15-C182-AA32-38C2-3FB16C6D61EA}"/>
              </a:ext>
            </a:extLst>
          </p:cNvPr>
          <p:cNvSpPr/>
          <p:nvPr/>
        </p:nvSpPr>
        <p:spPr>
          <a:xfrm>
            <a:off x="3389088"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Objectives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8" name="圓角矩形 7">
            <a:extLst>
              <a:ext uri="{FF2B5EF4-FFF2-40B4-BE49-F238E27FC236}">
                <a16:creationId xmlns:a16="http://schemas.microsoft.com/office/drawing/2014/main" id="{F1B1FB9B-AD23-27A8-6043-1905B72EBD13}"/>
              </a:ext>
            </a:extLst>
          </p:cNvPr>
          <p:cNvSpPr/>
          <p:nvPr/>
        </p:nvSpPr>
        <p:spPr>
          <a:xfrm>
            <a:off x="5180285"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Dataset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9" name="圓角矩形 8">
            <a:extLst>
              <a:ext uri="{FF2B5EF4-FFF2-40B4-BE49-F238E27FC236}">
                <a16:creationId xmlns:a16="http://schemas.microsoft.com/office/drawing/2014/main" id="{AE1D713D-CD72-BC52-58DB-ABC704836ADD}"/>
              </a:ext>
            </a:extLst>
          </p:cNvPr>
          <p:cNvSpPr/>
          <p:nvPr/>
        </p:nvSpPr>
        <p:spPr>
          <a:xfrm>
            <a:off x="6971482"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Flowchart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0" name="圓角矩形 9">
            <a:extLst>
              <a:ext uri="{FF2B5EF4-FFF2-40B4-BE49-F238E27FC236}">
                <a16:creationId xmlns:a16="http://schemas.microsoft.com/office/drawing/2014/main" id="{F6BE6B3E-A029-DCF5-56FA-4B415D38E1F6}"/>
              </a:ext>
            </a:extLst>
          </p:cNvPr>
          <p:cNvSpPr/>
          <p:nvPr/>
        </p:nvSpPr>
        <p:spPr>
          <a:xfrm>
            <a:off x="8762679" y="160430"/>
            <a:ext cx="1440000" cy="674362"/>
          </a:xfrm>
          <a:prstGeom prst="roundRect">
            <a:avLst>
              <a:gd name="adj" fmla="val 662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Expect Results </a:t>
            </a:r>
            <a:endParaRPr kumimoji="1" lang="zh-TW" altLang="en-US"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1" name="圓角矩形 10">
            <a:extLst>
              <a:ext uri="{FF2B5EF4-FFF2-40B4-BE49-F238E27FC236}">
                <a16:creationId xmlns:a16="http://schemas.microsoft.com/office/drawing/2014/main" id="{1C79B85C-5C4E-3335-4A16-B99B0EDEE22A}"/>
              </a:ext>
            </a:extLst>
          </p:cNvPr>
          <p:cNvSpPr/>
          <p:nvPr/>
        </p:nvSpPr>
        <p:spPr>
          <a:xfrm>
            <a:off x="10553876" y="167323"/>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Conclusion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2" name="投影片編號版面配置區 11">
            <a:extLst>
              <a:ext uri="{FF2B5EF4-FFF2-40B4-BE49-F238E27FC236}">
                <a16:creationId xmlns:a16="http://schemas.microsoft.com/office/drawing/2014/main" id="{CFD321E3-1BF4-07A6-C91D-3213AAF99276}"/>
              </a:ext>
            </a:extLst>
          </p:cNvPr>
          <p:cNvSpPr>
            <a:spLocks noGrp="1"/>
          </p:cNvSpPr>
          <p:nvPr>
            <p:ph type="sldNum" sz="quarter" idx="12"/>
          </p:nvPr>
        </p:nvSpPr>
        <p:spPr/>
        <p:txBody>
          <a:bodyPr/>
          <a:lstStyle/>
          <a:p>
            <a:fld id="{D2089A36-085D-5343-9146-EA9D02667923}" type="slidenum">
              <a:rPr kumimoji="1" lang="zh-TW" altLang="en-US" smtClean="0"/>
              <a:t>10</a:t>
            </a:fld>
            <a:endParaRPr kumimoji="1" lang="zh-TW" altLang="en-US"/>
          </a:p>
        </p:txBody>
      </p:sp>
    </p:spTree>
    <p:extLst>
      <p:ext uri="{BB962C8B-B14F-4D97-AF65-F5344CB8AC3E}">
        <p14:creationId xmlns:p14="http://schemas.microsoft.com/office/powerpoint/2010/main" val="45319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3D6DE60-C107-5161-B916-FEB55B3843A9}"/>
              </a:ext>
            </a:extLst>
          </p:cNvPr>
          <p:cNvSpPr/>
          <p:nvPr/>
        </p:nvSpPr>
        <p:spPr>
          <a:xfrm>
            <a:off x="0" y="1"/>
            <a:ext cx="12192000" cy="1009008"/>
          </a:xfrm>
          <a:prstGeom prst="rect">
            <a:avLst/>
          </a:prstGeom>
          <a:solidFill>
            <a:srgbClr val="FDA3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solidFill>
                <a:srgbClr val="FA8073"/>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5" name="橢圓 4">
            <a:extLst>
              <a:ext uri="{FF2B5EF4-FFF2-40B4-BE49-F238E27FC236}">
                <a16:creationId xmlns:a16="http://schemas.microsoft.com/office/drawing/2014/main" id="{9C6056DF-FDA6-0AAD-C50E-AEC0B24DCE59}"/>
              </a:ext>
            </a:extLst>
          </p:cNvPr>
          <p:cNvSpPr>
            <a:spLocks noChangeAspect="1"/>
          </p:cNvSpPr>
          <p:nvPr/>
        </p:nvSpPr>
        <p:spPr>
          <a:xfrm>
            <a:off x="216932" y="90505"/>
            <a:ext cx="828000" cy="82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6" name="圖片 5">
            <a:extLst>
              <a:ext uri="{FF2B5EF4-FFF2-40B4-BE49-F238E27FC236}">
                <a16:creationId xmlns:a16="http://schemas.microsoft.com/office/drawing/2014/main" id="{E06A2203-6AFD-29A8-0DF3-79225BE4350C}"/>
              </a:ext>
            </a:extLst>
          </p:cNvPr>
          <p:cNvPicPr>
            <a:picLocks noChangeAspect="1"/>
          </p:cNvPicPr>
          <p:nvPr/>
        </p:nvPicPr>
        <p:blipFill>
          <a:blip r:embed="rId3"/>
          <a:stretch>
            <a:fillRect/>
          </a:stretch>
        </p:blipFill>
        <p:spPr>
          <a:xfrm>
            <a:off x="370569" y="244142"/>
            <a:ext cx="520725" cy="520725"/>
          </a:xfrm>
          <a:prstGeom prst="rect">
            <a:avLst/>
          </a:prstGeom>
        </p:spPr>
      </p:pic>
      <p:sp>
        <p:nvSpPr>
          <p:cNvPr id="7" name="圓角矩形 6">
            <a:extLst>
              <a:ext uri="{FF2B5EF4-FFF2-40B4-BE49-F238E27FC236}">
                <a16:creationId xmlns:a16="http://schemas.microsoft.com/office/drawing/2014/main" id="{018B399B-761B-0FB5-756C-A3A68E37880A}"/>
              </a:ext>
            </a:extLst>
          </p:cNvPr>
          <p:cNvSpPr/>
          <p:nvPr/>
        </p:nvSpPr>
        <p:spPr>
          <a:xfrm>
            <a:off x="1597891"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Background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8" name="圓角矩形 7">
            <a:extLst>
              <a:ext uri="{FF2B5EF4-FFF2-40B4-BE49-F238E27FC236}">
                <a16:creationId xmlns:a16="http://schemas.microsoft.com/office/drawing/2014/main" id="{CE87F542-F1B6-7385-FA1F-0E3099490A30}"/>
              </a:ext>
            </a:extLst>
          </p:cNvPr>
          <p:cNvSpPr/>
          <p:nvPr/>
        </p:nvSpPr>
        <p:spPr>
          <a:xfrm>
            <a:off x="3389088"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Objectives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9" name="圓角矩形 8">
            <a:extLst>
              <a:ext uri="{FF2B5EF4-FFF2-40B4-BE49-F238E27FC236}">
                <a16:creationId xmlns:a16="http://schemas.microsoft.com/office/drawing/2014/main" id="{3A434E99-750E-DC11-50E5-15E9A2A2747C}"/>
              </a:ext>
            </a:extLst>
          </p:cNvPr>
          <p:cNvSpPr/>
          <p:nvPr/>
        </p:nvSpPr>
        <p:spPr>
          <a:xfrm>
            <a:off x="5180285"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Dataset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0" name="圓角矩形 9">
            <a:extLst>
              <a:ext uri="{FF2B5EF4-FFF2-40B4-BE49-F238E27FC236}">
                <a16:creationId xmlns:a16="http://schemas.microsoft.com/office/drawing/2014/main" id="{F7B075A6-B325-72B8-E844-5A16580CADB2}"/>
              </a:ext>
            </a:extLst>
          </p:cNvPr>
          <p:cNvSpPr/>
          <p:nvPr/>
        </p:nvSpPr>
        <p:spPr>
          <a:xfrm>
            <a:off x="6971482"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Flowchart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1" name="圓角矩形 10">
            <a:extLst>
              <a:ext uri="{FF2B5EF4-FFF2-40B4-BE49-F238E27FC236}">
                <a16:creationId xmlns:a16="http://schemas.microsoft.com/office/drawing/2014/main" id="{72940138-8E66-57CD-9E2D-C25A1F9C035D}"/>
              </a:ext>
            </a:extLst>
          </p:cNvPr>
          <p:cNvSpPr/>
          <p:nvPr/>
        </p:nvSpPr>
        <p:spPr>
          <a:xfrm>
            <a:off x="8762679" y="160430"/>
            <a:ext cx="1440000" cy="674362"/>
          </a:xfrm>
          <a:prstGeom prst="roundRect">
            <a:avLst>
              <a:gd name="adj" fmla="val 662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Expect Results </a:t>
            </a:r>
            <a:endParaRPr kumimoji="1" lang="zh-TW" altLang="en-US"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2" name="圓角矩形 11">
            <a:extLst>
              <a:ext uri="{FF2B5EF4-FFF2-40B4-BE49-F238E27FC236}">
                <a16:creationId xmlns:a16="http://schemas.microsoft.com/office/drawing/2014/main" id="{F4D75406-811C-15F8-DDF7-06222F2DF896}"/>
              </a:ext>
            </a:extLst>
          </p:cNvPr>
          <p:cNvSpPr/>
          <p:nvPr/>
        </p:nvSpPr>
        <p:spPr>
          <a:xfrm>
            <a:off x="10553876" y="167323"/>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Conclusion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23" name="圖片 22">
            <a:extLst>
              <a:ext uri="{FF2B5EF4-FFF2-40B4-BE49-F238E27FC236}">
                <a16:creationId xmlns:a16="http://schemas.microsoft.com/office/drawing/2014/main" id="{3BC8E068-969F-C7F1-7E5C-3021F969277E}"/>
              </a:ext>
            </a:extLst>
          </p:cNvPr>
          <p:cNvPicPr>
            <a:picLocks noChangeAspect="1"/>
          </p:cNvPicPr>
          <p:nvPr/>
        </p:nvPicPr>
        <p:blipFill>
          <a:blip r:embed="rId4"/>
          <a:stretch>
            <a:fillRect/>
          </a:stretch>
        </p:blipFill>
        <p:spPr>
          <a:xfrm>
            <a:off x="355842" y="1337938"/>
            <a:ext cx="8259018" cy="5855527"/>
          </a:xfrm>
          <a:prstGeom prst="rect">
            <a:avLst/>
          </a:prstGeom>
          <a:ln>
            <a:noFill/>
          </a:ln>
          <a:effectLst>
            <a:outerShdw blurRad="292100" dist="139700" dir="2700000" algn="tl" rotWithShape="0">
              <a:srgbClr val="333333">
                <a:alpha val="65000"/>
              </a:srgbClr>
            </a:outerShdw>
          </a:effectLst>
        </p:spPr>
      </p:pic>
      <p:pic>
        <p:nvPicPr>
          <p:cNvPr id="24" name="圖片 23" descr="一張含有 文字, 螢幕擷取畫面, 字型, 代數 的圖片&#10;&#10;AI 產生的內容可能不正確。">
            <a:extLst>
              <a:ext uri="{FF2B5EF4-FFF2-40B4-BE49-F238E27FC236}">
                <a16:creationId xmlns:a16="http://schemas.microsoft.com/office/drawing/2014/main" id="{7218B9C8-E454-205D-D319-6D32C2FAF134}"/>
              </a:ext>
            </a:extLst>
          </p:cNvPr>
          <p:cNvPicPr>
            <a:picLocks noChangeAspect="1"/>
          </p:cNvPicPr>
          <p:nvPr/>
        </p:nvPicPr>
        <p:blipFill>
          <a:blip r:embed="rId5"/>
          <a:stretch>
            <a:fillRect/>
          </a:stretch>
        </p:blipFill>
        <p:spPr>
          <a:xfrm>
            <a:off x="801511" y="2322151"/>
            <a:ext cx="7157156" cy="2598416"/>
          </a:xfrm>
          <a:prstGeom prst="rect">
            <a:avLst/>
          </a:prstGeom>
        </p:spPr>
      </p:pic>
      <p:sp>
        <p:nvSpPr>
          <p:cNvPr id="25" name="文字方塊 24">
            <a:extLst>
              <a:ext uri="{FF2B5EF4-FFF2-40B4-BE49-F238E27FC236}">
                <a16:creationId xmlns:a16="http://schemas.microsoft.com/office/drawing/2014/main" id="{2BBEDF8D-B4D2-628B-BB3A-3AEC69C18C2A}"/>
              </a:ext>
            </a:extLst>
          </p:cNvPr>
          <p:cNvSpPr txBox="1"/>
          <p:nvPr/>
        </p:nvSpPr>
        <p:spPr>
          <a:xfrm>
            <a:off x="869213" y="3571996"/>
            <a:ext cx="6670483" cy="338554"/>
          </a:xfrm>
          <a:prstGeom prst="rect">
            <a:avLst/>
          </a:prstGeom>
          <a:solidFill>
            <a:schemeClr val="bg1"/>
          </a:solidFill>
        </p:spPr>
        <p:txBody>
          <a:bodyPr wrap="square" rtlCol="0">
            <a:spAutoFit/>
          </a:bodyPr>
          <a:lstStyle/>
          <a:p>
            <a:r>
              <a:rPr kumimoji="1" lang="en-US" altLang="zh-TW" sz="1600" dirty="0">
                <a:solidFill>
                  <a:schemeClr val="bg2">
                    <a:lumMod val="50000"/>
                  </a:schemeClr>
                </a:solidFill>
                <a:latin typeface="Times New Roman" panose="02020603050405020304" pitchFamily="18" charset="0"/>
                <a:cs typeface="Times New Roman" panose="02020603050405020304" pitchFamily="18" charset="0"/>
              </a:rPr>
              <a:t>Enter your question:</a:t>
            </a:r>
          </a:p>
        </p:txBody>
      </p:sp>
      <p:sp>
        <p:nvSpPr>
          <p:cNvPr id="26" name="圓角矩形 25">
            <a:extLst>
              <a:ext uri="{FF2B5EF4-FFF2-40B4-BE49-F238E27FC236}">
                <a16:creationId xmlns:a16="http://schemas.microsoft.com/office/drawing/2014/main" id="{FA3D20DF-8B5A-8636-1EF9-5DF82FF5376D}"/>
              </a:ext>
            </a:extLst>
          </p:cNvPr>
          <p:cNvSpPr/>
          <p:nvPr/>
        </p:nvSpPr>
        <p:spPr>
          <a:xfrm>
            <a:off x="929462" y="3910550"/>
            <a:ext cx="7157156" cy="448893"/>
          </a:xfrm>
          <a:prstGeom prst="round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7" name="文字方塊 26">
            <a:extLst>
              <a:ext uri="{FF2B5EF4-FFF2-40B4-BE49-F238E27FC236}">
                <a16:creationId xmlns:a16="http://schemas.microsoft.com/office/drawing/2014/main" id="{31590B1A-7B43-CA2B-5549-FFA043BF892D}"/>
              </a:ext>
            </a:extLst>
          </p:cNvPr>
          <p:cNvSpPr txBox="1"/>
          <p:nvPr/>
        </p:nvSpPr>
        <p:spPr>
          <a:xfrm>
            <a:off x="869214" y="2688194"/>
            <a:ext cx="6670483" cy="923330"/>
          </a:xfrm>
          <a:prstGeom prst="rect">
            <a:avLst/>
          </a:prstGeom>
          <a:solidFill>
            <a:schemeClr val="bg1"/>
          </a:solidFill>
        </p:spPr>
        <p:txBody>
          <a:bodyPr wrap="square" rtlCol="0">
            <a:spAutoFit/>
          </a:bodyPr>
          <a:lstStyle/>
          <a:p>
            <a:r>
              <a:rPr lang="en" altLang="zh-TW" dirty="0">
                <a:latin typeface="Times New Roman" panose="02020603050405020304" pitchFamily="18" charset="0"/>
                <a:cs typeface="Times New Roman" panose="02020603050405020304" pitchFamily="18" charset="0"/>
              </a:rPr>
              <a:t>Have any questions about the history, culture, worship methods, or main deities of Japanese shrines and temples? The AI assistant will answer based on our knowledge base</a:t>
            </a:r>
            <a:endParaRPr kumimoji="1" lang="zh-TW" altLang="en-US" dirty="0">
              <a:latin typeface="Times New Roman" panose="02020603050405020304" pitchFamily="18" charset="0"/>
              <a:cs typeface="Times New Roman" panose="02020603050405020304" pitchFamily="18" charset="0"/>
            </a:endParaRPr>
          </a:p>
        </p:txBody>
      </p:sp>
      <p:sp>
        <p:nvSpPr>
          <p:cNvPr id="28" name="文字方塊 27">
            <a:extLst>
              <a:ext uri="{FF2B5EF4-FFF2-40B4-BE49-F238E27FC236}">
                <a16:creationId xmlns:a16="http://schemas.microsoft.com/office/drawing/2014/main" id="{2F1742DA-B885-F045-F30F-329FE074306A}"/>
              </a:ext>
            </a:extLst>
          </p:cNvPr>
          <p:cNvSpPr txBox="1"/>
          <p:nvPr/>
        </p:nvSpPr>
        <p:spPr>
          <a:xfrm>
            <a:off x="843788" y="2200037"/>
            <a:ext cx="6238246" cy="523220"/>
          </a:xfrm>
          <a:prstGeom prst="rect">
            <a:avLst/>
          </a:prstGeom>
          <a:solidFill>
            <a:schemeClr val="bg1"/>
          </a:solidFill>
        </p:spPr>
        <p:txBody>
          <a:bodyPr wrap="none" rtlCol="0">
            <a:spAutoFit/>
          </a:bodyPr>
          <a:lstStyle/>
          <a:p>
            <a:r>
              <a:rPr lang="en" altLang="zh-TW" sz="2800" b="1" dirty="0">
                <a:latin typeface="Times New Roman" panose="02020603050405020304" pitchFamily="18" charset="0"/>
                <a:cs typeface="Times New Roman" panose="02020603050405020304" pitchFamily="18" charset="0"/>
              </a:rPr>
              <a:t>AI Shrine &amp; Temple Knowledge Expert</a:t>
            </a:r>
            <a:endParaRPr kumimoji="1" lang="zh-TW" altLang="en-US" sz="2800" b="1" dirty="0">
              <a:latin typeface="Times New Roman" panose="02020603050405020304" pitchFamily="18" charset="0"/>
              <a:cs typeface="Times New Roman" panose="02020603050405020304" pitchFamily="18" charset="0"/>
            </a:endParaRPr>
          </a:p>
        </p:txBody>
      </p:sp>
      <p:sp>
        <p:nvSpPr>
          <p:cNvPr id="29" name="文字方塊 28">
            <a:extLst>
              <a:ext uri="{FF2B5EF4-FFF2-40B4-BE49-F238E27FC236}">
                <a16:creationId xmlns:a16="http://schemas.microsoft.com/office/drawing/2014/main" id="{1AAC71D3-DC41-A683-10A2-04E2C23E8049}"/>
              </a:ext>
            </a:extLst>
          </p:cNvPr>
          <p:cNvSpPr txBox="1"/>
          <p:nvPr/>
        </p:nvSpPr>
        <p:spPr>
          <a:xfrm>
            <a:off x="1018307" y="3965719"/>
            <a:ext cx="5889207" cy="338554"/>
          </a:xfrm>
          <a:prstGeom prst="rect">
            <a:avLst/>
          </a:prstGeom>
          <a:solidFill>
            <a:schemeClr val="bg1"/>
          </a:solidFill>
        </p:spPr>
        <p:txBody>
          <a:bodyPr wrap="square" rtlCol="0">
            <a:spAutoFit/>
          </a:bodyPr>
          <a:lstStyle/>
          <a:p>
            <a:r>
              <a:rPr lang="en" altLang="zh-TW" sz="1600" dirty="0">
                <a:latin typeface="Times New Roman" panose="02020603050405020304" pitchFamily="18" charset="0"/>
                <a:cs typeface="Times New Roman" panose="02020603050405020304" pitchFamily="18" charset="0"/>
              </a:rPr>
              <a:t>What is the correct worship order at Senso-ji Temple?</a:t>
            </a:r>
            <a:endParaRPr kumimoji="1" lang="zh-TW" altLang="en-US" sz="1600" dirty="0">
              <a:latin typeface="Times New Roman" panose="02020603050405020304" pitchFamily="18" charset="0"/>
              <a:cs typeface="Times New Roman" panose="02020603050405020304" pitchFamily="18" charset="0"/>
            </a:endParaRPr>
          </a:p>
        </p:txBody>
      </p:sp>
      <p:sp>
        <p:nvSpPr>
          <p:cNvPr id="30" name="圓角矩形 29">
            <a:extLst>
              <a:ext uri="{FF2B5EF4-FFF2-40B4-BE49-F238E27FC236}">
                <a16:creationId xmlns:a16="http://schemas.microsoft.com/office/drawing/2014/main" id="{35B42B18-D51F-8A92-2058-313F5FE6F4AE}"/>
              </a:ext>
            </a:extLst>
          </p:cNvPr>
          <p:cNvSpPr/>
          <p:nvPr/>
        </p:nvSpPr>
        <p:spPr>
          <a:xfrm>
            <a:off x="929461" y="4831729"/>
            <a:ext cx="7157156" cy="1861642"/>
          </a:xfrm>
          <a:prstGeom prst="roundRect">
            <a:avLst/>
          </a:prstGeom>
          <a:solidFill>
            <a:schemeClr val="bg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31" name="文字方塊 30">
            <a:extLst>
              <a:ext uri="{FF2B5EF4-FFF2-40B4-BE49-F238E27FC236}">
                <a16:creationId xmlns:a16="http://schemas.microsoft.com/office/drawing/2014/main" id="{3217D32B-D6A6-2EEA-6673-964940453615}"/>
              </a:ext>
            </a:extLst>
          </p:cNvPr>
          <p:cNvSpPr txBox="1"/>
          <p:nvPr/>
        </p:nvSpPr>
        <p:spPr>
          <a:xfrm>
            <a:off x="1044932" y="4960347"/>
            <a:ext cx="5926550" cy="1754326"/>
          </a:xfrm>
          <a:prstGeom prst="rect">
            <a:avLst/>
          </a:prstGeom>
          <a:noFill/>
        </p:spPr>
        <p:txBody>
          <a:bodyPr wrap="square" rtlCol="0">
            <a:spAutoFit/>
          </a:bodyPr>
          <a:lstStyle/>
          <a:p>
            <a:r>
              <a:rPr kumimoji="1" lang="en-US" altLang="zh-TW" dirty="0">
                <a:latin typeface="Times New Roman" panose="02020603050405020304" pitchFamily="18" charset="0"/>
                <a:cs typeface="Times New Roman" panose="02020603050405020304" pitchFamily="18" charset="0"/>
              </a:rPr>
              <a:t>Answer</a:t>
            </a:r>
            <a:r>
              <a:rPr kumimoji="1" lang="zh-TW" altLang="en-US" dirty="0">
                <a:latin typeface="Times New Roman" panose="02020603050405020304" pitchFamily="18" charset="0"/>
                <a:cs typeface="Times New Roman" panose="02020603050405020304" pitchFamily="18" charset="0"/>
              </a:rPr>
              <a:t>：</a:t>
            </a:r>
            <a:endParaRPr kumimoji="1" lang="en-US" altLang="zh-TW" dirty="0">
              <a:latin typeface="Times New Roman" panose="02020603050405020304" pitchFamily="18" charset="0"/>
              <a:cs typeface="Times New Roman" panose="02020603050405020304" pitchFamily="18" charset="0"/>
            </a:endParaRPr>
          </a:p>
          <a:p>
            <a:pPr algn="ctr"/>
            <a:r>
              <a:rPr kumimoji="1" lang="en-US" altLang="zh-TW" b="1" dirty="0">
                <a:latin typeface="Times New Roman" panose="02020603050405020304" pitchFamily="18" charset="0"/>
                <a:cs typeface="Times New Roman" panose="02020603050405020304" pitchFamily="18" charset="0"/>
              </a:rPr>
              <a:t>…</a:t>
            </a:r>
          </a:p>
          <a:p>
            <a:pPr algn="ctr"/>
            <a:r>
              <a:rPr kumimoji="1" lang="en-US" altLang="zh-TW" b="1" dirty="0">
                <a:latin typeface="Times New Roman" panose="02020603050405020304" pitchFamily="18" charset="0"/>
                <a:cs typeface="Times New Roman" panose="02020603050405020304" pitchFamily="18" charset="0"/>
              </a:rPr>
              <a:t>…</a:t>
            </a:r>
          </a:p>
          <a:p>
            <a:pPr algn="ctr"/>
            <a:r>
              <a:rPr kumimoji="1" lang="en-US" altLang="zh-TW" b="1" dirty="0">
                <a:latin typeface="Times New Roman" panose="02020603050405020304" pitchFamily="18" charset="0"/>
                <a:cs typeface="Times New Roman" panose="02020603050405020304" pitchFamily="18" charset="0"/>
              </a:rPr>
              <a:t>…</a:t>
            </a:r>
          </a:p>
          <a:p>
            <a:pPr algn="ctr"/>
            <a:r>
              <a:rPr kumimoji="1" lang="en-US" altLang="zh-TW" b="1" dirty="0">
                <a:latin typeface="Times New Roman" panose="02020603050405020304" pitchFamily="18" charset="0"/>
                <a:cs typeface="Times New Roman" panose="02020603050405020304" pitchFamily="18" charset="0"/>
              </a:rPr>
              <a:t>…</a:t>
            </a:r>
          </a:p>
          <a:p>
            <a:pPr algn="ctr"/>
            <a:r>
              <a:rPr kumimoji="1" lang="en-US" altLang="zh-TW" b="1" dirty="0">
                <a:latin typeface="Times New Roman" panose="02020603050405020304" pitchFamily="18" charset="0"/>
                <a:cs typeface="Times New Roman" panose="02020603050405020304" pitchFamily="18" charset="0"/>
              </a:rPr>
              <a:t>…</a:t>
            </a:r>
          </a:p>
        </p:txBody>
      </p:sp>
      <p:sp>
        <p:nvSpPr>
          <p:cNvPr id="33" name="矩形圖說文字 32">
            <a:extLst>
              <a:ext uri="{FF2B5EF4-FFF2-40B4-BE49-F238E27FC236}">
                <a16:creationId xmlns:a16="http://schemas.microsoft.com/office/drawing/2014/main" id="{70FCAD51-400D-CE4F-4B45-B06415298B87}"/>
              </a:ext>
            </a:extLst>
          </p:cNvPr>
          <p:cNvSpPr/>
          <p:nvPr/>
        </p:nvSpPr>
        <p:spPr>
          <a:xfrm>
            <a:off x="6254052" y="4146480"/>
            <a:ext cx="5612954" cy="1352469"/>
          </a:xfrm>
          <a:prstGeom prst="wedgeRectCallout">
            <a:avLst>
              <a:gd name="adj1" fmla="val -58196"/>
              <a:gd name="adj2" fmla="val 39981"/>
            </a:avLst>
          </a:prstGeom>
          <a:solidFill>
            <a:schemeClr val="accent2">
              <a:lumMod val="20000"/>
              <a:lumOff val="80000"/>
            </a:schemeClr>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34" name="文字方塊 33">
            <a:extLst>
              <a:ext uri="{FF2B5EF4-FFF2-40B4-BE49-F238E27FC236}">
                <a16:creationId xmlns:a16="http://schemas.microsoft.com/office/drawing/2014/main" id="{D566062F-5B98-DEBB-30A0-93611E992007}"/>
              </a:ext>
            </a:extLst>
          </p:cNvPr>
          <p:cNvSpPr txBox="1"/>
          <p:nvPr/>
        </p:nvSpPr>
        <p:spPr>
          <a:xfrm>
            <a:off x="6375006" y="4179922"/>
            <a:ext cx="5492000" cy="1115947"/>
          </a:xfrm>
          <a:prstGeom prst="rect">
            <a:avLst/>
          </a:prstGeom>
          <a:noFill/>
        </p:spPr>
        <p:txBody>
          <a:bodyPr wrap="square" rtlCol="0">
            <a:spAutoFit/>
          </a:bodyPr>
          <a:lstStyle/>
          <a:p>
            <a:pPr>
              <a:lnSpc>
                <a:spcPct val="200000"/>
              </a:lnSpc>
            </a:pPr>
            <a:r>
              <a:rPr lang="en" altLang="zh-TW" b="1" dirty="0">
                <a:latin typeface="Times New Roman" panose="02020603050405020304" pitchFamily="18" charset="0"/>
                <a:cs typeface="Times New Roman" panose="02020603050405020304" pitchFamily="18" charset="0"/>
              </a:rPr>
              <a:t>Answers your specific questions &amp; suggests nearby shrines to enhance your discovery.</a:t>
            </a:r>
            <a:endParaRPr kumimoji="1" lang="zh-TW" altLang="en-US" b="1" dirty="0">
              <a:latin typeface="Times New Roman" panose="02020603050405020304" pitchFamily="18" charset="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7C6444F0-3747-F828-B95D-4D2913F6F923}"/>
              </a:ext>
            </a:extLst>
          </p:cNvPr>
          <p:cNvSpPr>
            <a:spLocks noGrp="1"/>
          </p:cNvSpPr>
          <p:nvPr>
            <p:ph type="sldNum" sz="quarter" idx="12"/>
          </p:nvPr>
        </p:nvSpPr>
        <p:spPr/>
        <p:txBody>
          <a:bodyPr/>
          <a:lstStyle/>
          <a:p>
            <a:fld id="{D2089A36-085D-5343-9146-EA9D02667923}" type="slidenum">
              <a:rPr kumimoji="1" lang="zh-TW" altLang="en-US" smtClean="0"/>
              <a:t>11</a:t>
            </a:fld>
            <a:endParaRPr kumimoji="1" lang="zh-TW" altLang="en-US"/>
          </a:p>
        </p:txBody>
      </p:sp>
    </p:spTree>
    <p:extLst>
      <p:ext uri="{BB962C8B-B14F-4D97-AF65-F5344CB8AC3E}">
        <p14:creationId xmlns:p14="http://schemas.microsoft.com/office/powerpoint/2010/main" val="1110075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3F0D7-0152-96A3-D1B6-ABA741D1E7AE}"/>
            </a:ext>
          </a:extLst>
        </p:cNvPr>
        <p:cNvGrpSpPr/>
        <p:nvPr/>
      </p:nvGrpSpPr>
      <p:grpSpPr>
        <a:xfrm>
          <a:off x="0" y="0"/>
          <a:ext cx="0" cy="0"/>
          <a:chOff x="0" y="0"/>
          <a:chExt cx="0" cy="0"/>
        </a:xfrm>
      </p:grpSpPr>
      <p:sp>
        <p:nvSpPr>
          <p:cNvPr id="23" name="矩形 22">
            <a:extLst>
              <a:ext uri="{FF2B5EF4-FFF2-40B4-BE49-F238E27FC236}">
                <a16:creationId xmlns:a16="http://schemas.microsoft.com/office/drawing/2014/main" id="{C1AF0BD2-5029-4C60-EA17-D0B568E6157E}"/>
              </a:ext>
            </a:extLst>
          </p:cNvPr>
          <p:cNvSpPr/>
          <p:nvPr/>
        </p:nvSpPr>
        <p:spPr>
          <a:xfrm>
            <a:off x="1246720" y="4675781"/>
            <a:ext cx="10608413" cy="1492399"/>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4" name="文字方塊 23">
            <a:extLst>
              <a:ext uri="{FF2B5EF4-FFF2-40B4-BE49-F238E27FC236}">
                <a16:creationId xmlns:a16="http://schemas.microsoft.com/office/drawing/2014/main" id="{4DDE1A84-2E8C-0178-DB05-61552B420ED3}"/>
              </a:ext>
            </a:extLst>
          </p:cNvPr>
          <p:cNvSpPr txBox="1"/>
          <p:nvPr/>
        </p:nvSpPr>
        <p:spPr>
          <a:xfrm>
            <a:off x="1412218" y="4974909"/>
            <a:ext cx="10632442" cy="1115947"/>
          </a:xfrm>
          <a:prstGeom prst="rect">
            <a:avLst/>
          </a:prstGeom>
          <a:noFill/>
        </p:spPr>
        <p:txBody>
          <a:bodyPr wrap="square" rtlCol="0">
            <a:spAutoFit/>
          </a:bodyPr>
          <a:lstStyle/>
          <a:p>
            <a:pPr>
              <a:lnSpc>
                <a:spcPct val="200000"/>
              </a:lnSpc>
            </a:pPr>
            <a:r>
              <a:rPr lang="en-US" altLang="zh-TW" b="1" dirty="0">
                <a:latin typeface="Times New Roman" panose="02020603050405020304" pitchFamily="18" charset="0"/>
                <a:cs typeface="Times New Roman" panose="02020603050405020304" pitchFamily="18" charset="0"/>
              </a:rPr>
              <a:t>User </a:t>
            </a:r>
            <a:r>
              <a:rPr lang="en" altLang="zh-TW" b="1" dirty="0">
                <a:latin typeface="Times New Roman" panose="02020603050405020304" pitchFamily="18" charset="0"/>
                <a:cs typeface="Times New Roman" panose="02020603050405020304" pitchFamily="18" charset="0"/>
              </a:rPr>
              <a:t>can easily discover shrines that match their interests on the map. Each click reveals rich details, unique highlights, and historical insights—making trip planning intuitive and exploration more engaging.</a:t>
            </a:r>
            <a:endParaRPr kumimoji="1" lang="zh-TW" altLang="en-US" b="1"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85CA0A81-1E3D-88CE-17E6-8A790486C5C6}"/>
              </a:ext>
            </a:extLst>
          </p:cNvPr>
          <p:cNvSpPr/>
          <p:nvPr/>
        </p:nvSpPr>
        <p:spPr>
          <a:xfrm>
            <a:off x="0" y="1"/>
            <a:ext cx="12192000" cy="1009008"/>
          </a:xfrm>
          <a:prstGeom prst="rect">
            <a:avLst/>
          </a:prstGeom>
          <a:solidFill>
            <a:srgbClr val="FDA3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solidFill>
                <a:srgbClr val="FA8073"/>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5" name="橢圓 4">
            <a:extLst>
              <a:ext uri="{FF2B5EF4-FFF2-40B4-BE49-F238E27FC236}">
                <a16:creationId xmlns:a16="http://schemas.microsoft.com/office/drawing/2014/main" id="{4193C312-2B25-C2A9-883B-29E1527A24DA}"/>
              </a:ext>
            </a:extLst>
          </p:cNvPr>
          <p:cNvSpPr>
            <a:spLocks noChangeAspect="1"/>
          </p:cNvSpPr>
          <p:nvPr/>
        </p:nvSpPr>
        <p:spPr>
          <a:xfrm>
            <a:off x="216932" y="90505"/>
            <a:ext cx="828000" cy="82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6" name="圖片 5">
            <a:extLst>
              <a:ext uri="{FF2B5EF4-FFF2-40B4-BE49-F238E27FC236}">
                <a16:creationId xmlns:a16="http://schemas.microsoft.com/office/drawing/2014/main" id="{BDCD3948-DD23-A9FB-F8CB-D026B5333450}"/>
              </a:ext>
            </a:extLst>
          </p:cNvPr>
          <p:cNvPicPr>
            <a:picLocks noChangeAspect="1"/>
          </p:cNvPicPr>
          <p:nvPr/>
        </p:nvPicPr>
        <p:blipFill>
          <a:blip r:embed="rId3"/>
          <a:stretch>
            <a:fillRect/>
          </a:stretch>
        </p:blipFill>
        <p:spPr>
          <a:xfrm>
            <a:off x="370569" y="244142"/>
            <a:ext cx="520725" cy="520725"/>
          </a:xfrm>
          <a:prstGeom prst="rect">
            <a:avLst/>
          </a:prstGeom>
        </p:spPr>
      </p:pic>
      <p:sp>
        <p:nvSpPr>
          <p:cNvPr id="7" name="圓角矩形 6">
            <a:extLst>
              <a:ext uri="{FF2B5EF4-FFF2-40B4-BE49-F238E27FC236}">
                <a16:creationId xmlns:a16="http://schemas.microsoft.com/office/drawing/2014/main" id="{60A9B283-49A8-E78C-5C78-4851996A5C20}"/>
              </a:ext>
            </a:extLst>
          </p:cNvPr>
          <p:cNvSpPr/>
          <p:nvPr/>
        </p:nvSpPr>
        <p:spPr>
          <a:xfrm>
            <a:off x="1597891"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Background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8" name="圓角矩形 7">
            <a:extLst>
              <a:ext uri="{FF2B5EF4-FFF2-40B4-BE49-F238E27FC236}">
                <a16:creationId xmlns:a16="http://schemas.microsoft.com/office/drawing/2014/main" id="{2F52541F-6B15-F8D7-156A-DB4C690DDC16}"/>
              </a:ext>
            </a:extLst>
          </p:cNvPr>
          <p:cNvSpPr/>
          <p:nvPr/>
        </p:nvSpPr>
        <p:spPr>
          <a:xfrm>
            <a:off x="3389088"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Objectives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9" name="圓角矩形 8">
            <a:extLst>
              <a:ext uri="{FF2B5EF4-FFF2-40B4-BE49-F238E27FC236}">
                <a16:creationId xmlns:a16="http://schemas.microsoft.com/office/drawing/2014/main" id="{715DF341-1294-D3AD-4DB6-7FB3455FED3A}"/>
              </a:ext>
            </a:extLst>
          </p:cNvPr>
          <p:cNvSpPr/>
          <p:nvPr/>
        </p:nvSpPr>
        <p:spPr>
          <a:xfrm>
            <a:off x="5180285"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Dataset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0" name="圓角矩形 9">
            <a:extLst>
              <a:ext uri="{FF2B5EF4-FFF2-40B4-BE49-F238E27FC236}">
                <a16:creationId xmlns:a16="http://schemas.microsoft.com/office/drawing/2014/main" id="{41E2A207-4BB8-6D1B-6416-44C1F1E1CE69}"/>
              </a:ext>
            </a:extLst>
          </p:cNvPr>
          <p:cNvSpPr/>
          <p:nvPr/>
        </p:nvSpPr>
        <p:spPr>
          <a:xfrm>
            <a:off x="6971482"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Flowchart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1" name="圓角矩形 10">
            <a:extLst>
              <a:ext uri="{FF2B5EF4-FFF2-40B4-BE49-F238E27FC236}">
                <a16:creationId xmlns:a16="http://schemas.microsoft.com/office/drawing/2014/main" id="{F7D2DC5C-B436-4A6C-B97C-E432316F1B5A}"/>
              </a:ext>
            </a:extLst>
          </p:cNvPr>
          <p:cNvSpPr/>
          <p:nvPr/>
        </p:nvSpPr>
        <p:spPr>
          <a:xfrm>
            <a:off x="8762679" y="160430"/>
            <a:ext cx="1440000" cy="674362"/>
          </a:xfrm>
          <a:prstGeom prst="roundRect">
            <a:avLst>
              <a:gd name="adj" fmla="val 662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Expect Results </a:t>
            </a:r>
            <a:endParaRPr kumimoji="1" lang="zh-TW" altLang="en-US"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2" name="圓角矩形 11">
            <a:extLst>
              <a:ext uri="{FF2B5EF4-FFF2-40B4-BE49-F238E27FC236}">
                <a16:creationId xmlns:a16="http://schemas.microsoft.com/office/drawing/2014/main" id="{12824DD8-76F2-F2BD-521E-8C2D022F455E}"/>
              </a:ext>
            </a:extLst>
          </p:cNvPr>
          <p:cNvSpPr/>
          <p:nvPr/>
        </p:nvSpPr>
        <p:spPr>
          <a:xfrm>
            <a:off x="10553876" y="167323"/>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Conclusion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grpSp>
        <p:nvGrpSpPr>
          <p:cNvPr id="20" name="群組 19">
            <a:extLst>
              <a:ext uri="{FF2B5EF4-FFF2-40B4-BE49-F238E27FC236}">
                <a16:creationId xmlns:a16="http://schemas.microsoft.com/office/drawing/2014/main" id="{E4C8047C-32CC-0543-66D8-29700E1F1FDE}"/>
              </a:ext>
            </a:extLst>
          </p:cNvPr>
          <p:cNvGrpSpPr/>
          <p:nvPr/>
        </p:nvGrpSpPr>
        <p:grpSpPr>
          <a:xfrm>
            <a:off x="630932" y="4439721"/>
            <a:ext cx="4034586" cy="638376"/>
            <a:chOff x="5452826" y="2117125"/>
            <a:chExt cx="4034586" cy="638376"/>
          </a:xfrm>
        </p:grpSpPr>
        <p:sp>
          <p:nvSpPr>
            <p:cNvPr id="17" name="圓角矩形 16">
              <a:extLst>
                <a:ext uri="{FF2B5EF4-FFF2-40B4-BE49-F238E27FC236}">
                  <a16:creationId xmlns:a16="http://schemas.microsoft.com/office/drawing/2014/main" id="{8DA5189E-A146-1C6F-88A4-D91F660CF64F}"/>
                </a:ext>
              </a:extLst>
            </p:cNvPr>
            <p:cNvSpPr/>
            <p:nvPr/>
          </p:nvSpPr>
          <p:spPr>
            <a:xfrm>
              <a:off x="5452826" y="2117125"/>
              <a:ext cx="4034586" cy="638376"/>
            </a:xfrm>
            <a:prstGeom prst="roundRect">
              <a:avLst>
                <a:gd name="adj" fmla="val 50000"/>
              </a:avLst>
            </a:prstGeom>
            <a:solidFill>
              <a:schemeClr val="accent5">
                <a:lumMod val="40000"/>
                <a:lumOff val="60000"/>
              </a:schemeClr>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 name="文字方塊 17">
              <a:extLst>
                <a:ext uri="{FF2B5EF4-FFF2-40B4-BE49-F238E27FC236}">
                  <a16:creationId xmlns:a16="http://schemas.microsoft.com/office/drawing/2014/main" id="{08F70C2A-34C9-5C58-99DA-31AF53F612DA}"/>
                </a:ext>
              </a:extLst>
            </p:cNvPr>
            <p:cNvSpPr txBox="1"/>
            <p:nvPr/>
          </p:nvSpPr>
          <p:spPr>
            <a:xfrm>
              <a:off x="6199238" y="2251647"/>
              <a:ext cx="3018775" cy="369332"/>
            </a:xfrm>
            <a:prstGeom prst="rect">
              <a:avLst/>
            </a:prstGeom>
            <a:noFill/>
          </p:spPr>
          <p:txBody>
            <a:bodyPr wrap="none" rtlCol="0">
              <a:spAutoFit/>
            </a:bodyPr>
            <a:lstStyle/>
            <a:p>
              <a:r>
                <a:rPr kumimoji="1" lang="en" altLang="zh-TW" b="1" dirty="0">
                  <a:solidFill>
                    <a:schemeClr val="bg2">
                      <a:lumMod val="25000"/>
                    </a:schemeClr>
                  </a:solidFill>
                  <a:latin typeface="Times New Roman" panose="02020603050405020304" pitchFamily="18" charset="0"/>
                  <a:ea typeface="Noto Serif TC ExtraBold" panose="02020200000000000000" pitchFamily="18" charset="-128"/>
                  <a:cs typeface="Times New Roman" panose="02020603050405020304" pitchFamily="18" charset="0"/>
                </a:rPr>
                <a:t>Interactive Map Exploration</a:t>
              </a:r>
              <a:endParaRPr kumimoji="1" lang="zh-TW" altLang="en-US" b="1" dirty="0">
                <a:solidFill>
                  <a:schemeClr val="bg2">
                    <a:lumMod val="25000"/>
                  </a:schemeClr>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grpSp>
      <p:sp>
        <p:nvSpPr>
          <p:cNvPr id="21" name="矩形 20">
            <a:extLst>
              <a:ext uri="{FF2B5EF4-FFF2-40B4-BE49-F238E27FC236}">
                <a16:creationId xmlns:a16="http://schemas.microsoft.com/office/drawing/2014/main" id="{68B6A638-2A97-F510-5726-57686000DBE1}"/>
              </a:ext>
            </a:extLst>
          </p:cNvPr>
          <p:cNvSpPr/>
          <p:nvPr/>
        </p:nvSpPr>
        <p:spPr>
          <a:xfrm>
            <a:off x="1222691" y="2606335"/>
            <a:ext cx="10632442" cy="1492399"/>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9" name="群組 18">
            <a:extLst>
              <a:ext uri="{FF2B5EF4-FFF2-40B4-BE49-F238E27FC236}">
                <a16:creationId xmlns:a16="http://schemas.microsoft.com/office/drawing/2014/main" id="{2B2B2B2B-2C0E-1909-B5AD-6AE64FFF13E5}"/>
              </a:ext>
            </a:extLst>
          </p:cNvPr>
          <p:cNvGrpSpPr/>
          <p:nvPr/>
        </p:nvGrpSpPr>
        <p:grpSpPr>
          <a:xfrm>
            <a:off x="630931" y="2287147"/>
            <a:ext cx="4034586" cy="638376"/>
            <a:chOff x="370571" y="2117125"/>
            <a:chExt cx="4034586" cy="638376"/>
          </a:xfrm>
          <a:solidFill>
            <a:schemeClr val="bg1">
              <a:lumMod val="95000"/>
            </a:schemeClr>
          </a:solidFill>
        </p:grpSpPr>
        <p:sp>
          <p:nvSpPr>
            <p:cNvPr id="13" name="圓角矩形 12">
              <a:extLst>
                <a:ext uri="{FF2B5EF4-FFF2-40B4-BE49-F238E27FC236}">
                  <a16:creationId xmlns:a16="http://schemas.microsoft.com/office/drawing/2014/main" id="{58A5192E-7BCE-D010-4722-AAA8FF6A1F2A}"/>
                </a:ext>
              </a:extLst>
            </p:cNvPr>
            <p:cNvSpPr/>
            <p:nvPr/>
          </p:nvSpPr>
          <p:spPr>
            <a:xfrm>
              <a:off x="370571" y="2117125"/>
              <a:ext cx="4034586" cy="638376"/>
            </a:xfrm>
            <a:prstGeom prst="roundRect">
              <a:avLst>
                <a:gd name="adj" fmla="val 50000"/>
              </a:avLst>
            </a:prstGeom>
            <a:grp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文字方塊 13">
              <a:extLst>
                <a:ext uri="{FF2B5EF4-FFF2-40B4-BE49-F238E27FC236}">
                  <a16:creationId xmlns:a16="http://schemas.microsoft.com/office/drawing/2014/main" id="{4A0E6829-D626-35FB-97CE-DFFDD79F23BC}"/>
                </a:ext>
              </a:extLst>
            </p:cNvPr>
            <p:cNvSpPr txBox="1"/>
            <p:nvPr/>
          </p:nvSpPr>
          <p:spPr>
            <a:xfrm>
              <a:off x="1116984" y="2251647"/>
              <a:ext cx="2396810" cy="369332"/>
            </a:xfrm>
            <a:prstGeom prst="rect">
              <a:avLst/>
            </a:prstGeom>
            <a:grpFill/>
            <a:ln>
              <a:solidFill>
                <a:schemeClr val="bg1">
                  <a:lumMod val="95000"/>
                </a:schemeClr>
              </a:solidFill>
            </a:ln>
          </p:spPr>
          <p:txBody>
            <a:bodyPr wrap="none" rtlCol="0">
              <a:spAutoFit/>
            </a:bodyPr>
            <a:lstStyle/>
            <a:p>
              <a:pPr algn="ctr"/>
              <a:r>
                <a:rPr kumimoji="1" lang="en" altLang="zh-TW" b="1" dirty="0">
                  <a:solidFill>
                    <a:schemeClr val="bg2">
                      <a:lumMod val="25000"/>
                    </a:schemeClr>
                  </a:solidFill>
                  <a:latin typeface="Times New Roman" panose="02020603050405020304" pitchFamily="18" charset="0"/>
                  <a:ea typeface="Noto Serif TC ExtraBold" panose="02020200000000000000" pitchFamily="18" charset="-128"/>
                  <a:cs typeface="Times New Roman" panose="02020603050405020304" pitchFamily="18" charset="0"/>
                </a:rPr>
                <a:t>AI Knowledge Expert</a:t>
              </a:r>
              <a:endParaRPr kumimoji="1" lang="zh-TW" altLang="en-US" b="1" dirty="0">
                <a:solidFill>
                  <a:schemeClr val="bg2">
                    <a:lumMod val="25000"/>
                  </a:schemeClr>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grpSp>
      <p:sp>
        <p:nvSpPr>
          <p:cNvPr id="22" name="文字方塊 21">
            <a:extLst>
              <a:ext uri="{FF2B5EF4-FFF2-40B4-BE49-F238E27FC236}">
                <a16:creationId xmlns:a16="http://schemas.microsoft.com/office/drawing/2014/main" id="{4D8E7008-2785-E9A6-BD2B-01CDB66BE55D}"/>
              </a:ext>
            </a:extLst>
          </p:cNvPr>
          <p:cNvSpPr txBox="1"/>
          <p:nvPr/>
        </p:nvSpPr>
        <p:spPr>
          <a:xfrm>
            <a:off x="1412217" y="2822335"/>
            <a:ext cx="10442916" cy="1115947"/>
          </a:xfrm>
          <a:prstGeom prst="rect">
            <a:avLst/>
          </a:prstGeom>
          <a:noFill/>
        </p:spPr>
        <p:txBody>
          <a:bodyPr wrap="square" rtlCol="0">
            <a:spAutoFit/>
          </a:bodyPr>
          <a:lstStyle/>
          <a:p>
            <a:pPr>
              <a:lnSpc>
                <a:spcPct val="200000"/>
              </a:lnSpc>
            </a:pPr>
            <a:r>
              <a:rPr lang="en" altLang="zh-TW" b="1" dirty="0">
                <a:latin typeface="Times New Roman" panose="02020603050405020304" pitchFamily="18" charset="0"/>
                <a:cs typeface="Times New Roman" panose="02020603050405020304" pitchFamily="18" charset="0"/>
              </a:rPr>
              <a:t>Users can ask questions in Chinese or other languages and receive instant, in-depth answers about shrine history, customs, and cultural meanings—making each visit more meaningful.</a:t>
            </a:r>
            <a:endParaRPr kumimoji="1" lang="zh-TW" altLang="en-US" b="1" dirty="0">
              <a:latin typeface="Times New Roman" panose="02020603050405020304" pitchFamily="18" charset="0"/>
              <a:cs typeface="Times New Roman" panose="02020603050405020304" pitchFamily="18" charset="0"/>
            </a:endParaRPr>
          </a:p>
        </p:txBody>
      </p:sp>
      <p:sp>
        <p:nvSpPr>
          <p:cNvPr id="27" name="文字方塊 26">
            <a:extLst>
              <a:ext uri="{FF2B5EF4-FFF2-40B4-BE49-F238E27FC236}">
                <a16:creationId xmlns:a16="http://schemas.microsoft.com/office/drawing/2014/main" id="{3C70503F-60A0-6EB0-AB3A-5DB8F4775175}"/>
              </a:ext>
            </a:extLst>
          </p:cNvPr>
          <p:cNvSpPr txBox="1"/>
          <p:nvPr/>
        </p:nvSpPr>
        <p:spPr>
          <a:xfrm>
            <a:off x="630931" y="1415368"/>
            <a:ext cx="6094268" cy="584775"/>
          </a:xfrm>
          <a:prstGeom prst="rect">
            <a:avLst/>
          </a:prstGeom>
          <a:noFill/>
        </p:spPr>
        <p:txBody>
          <a:bodyPr wrap="square">
            <a:spAutoFit/>
          </a:bodyPr>
          <a:lstStyle/>
          <a:p>
            <a:r>
              <a:rPr lang="en" altLang="zh-TW" sz="3200" b="1" dirty="0">
                <a:latin typeface="Times New Roman" panose="02020603050405020304" pitchFamily="18" charset="0"/>
                <a:cs typeface="Times New Roman" panose="02020603050405020304" pitchFamily="18" charset="0"/>
              </a:rPr>
              <a:t>Two core features of our project</a:t>
            </a:r>
            <a:endParaRPr lang="zh-TW" altLang="en-US" sz="3200" b="1" dirty="0">
              <a:latin typeface="Times New Roman" panose="02020603050405020304" pitchFamily="18" charset="0"/>
              <a:cs typeface="Times New Roman" panose="02020603050405020304" pitchFamily="18" charset="0"/>
            </a:endParaRPr>
          </a:p>
        </p:txBody>
      </p:sp>
      <p:sp>
        <p:nvSpPr>
          <p:cNvPr id="30" name="橢圓 29">
            <a:extLst>
              <a:ext uri="{FF2B5EF4-FFF2-40B4-BE49-F238E27FC236}">
                <a16:creationId xmlns:a16="http://schemas.microsoft.com/office/drawing/2014/main" id="{E4AF0385-AB9C-D7C8-5922-79DCF56C819C}"/>
              </a:ext>
            </a:extLst>
          </p:cNvPr>
          <p:cNvSpPr>
            <a:spLocks noChangeAspect="1"/>
          </p:cNvSpPr>
          <p:nvPr/>
        </p:nvSpPr>
        <p:spPr>
          <a:xfrm>
            <a:off x="814721" y="2390335"/>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b="1" dirty="0">
                <a:solidFill>
                  <a:schemeClr val="tx1"/>
                </a:solidFill>
                <a:latin typeface="Times New Roman" panose="02020603050405020304" pitchFamily="18" charset="0"/>
                <a:cs typeface="Times New Roman" panose="02020603050405020304" pitchFamily="18" charset="0"/>
              </a:rPr>
              <a:t>1</a:t>
            </a:r>
            <a:endParaRPr kumimoji="1" lang="zh-TW" altLang="en-US" b="1" dirty="0">
              <a:solidFill>
                <a:schemeClr val="tx1"/>
              </a:solidFill>
              <a:latin typeface="Times New Roman" panose="02020603050405020304" pitchFamily="18" charset="0"/>
              <a:cs typeface="Times New Roman" panose="02020603050405020304" pitchFamily="18" charset="0"/>
            </a:endParaRPr>
          </a:p>
        </p:txBody>
      </p:sp>
      <p:sp>
        <p:nvSpPr>
          <p:cNvPr id="31" name="橢圓 30">
            <a:extLst>
              <a:ext uri="{FF2B5EF4-FFF2-40B4-BE49-F238E27FC236}">
                <a16:creationId xmlns:a16="http://schemas.microsoft.com/office/drawing/2014/main" id="{2092B27B-1546-B4A8-13FB-8D629B16F612}"/>
              </a:ext>
            </a:extLst>
          </p:cNvPr>
          <p:cNvSpPr>
            <a:spLocks noChangeAspect="1"/>
          </p:cNvSpPr>
          <p:nvPr/>
        </p:nvSpPr>
        <p:spPr>
          <a:xfrm>
            <a:off x="814721" y="4542909"/>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b="1" dirty="0">
                <a:solidFill>
                  <a:schemeClr val="tx1"/>
                </a:solidFill>
                <a:latin typeface="Times New Roman" panose="02020603050405020304" pitchFamily="18" charset="0"/>
                <a:cs typeface="Times New Roman" panose="02020603050405020304" pitchFamily="18" charset="0"/>
              </a:rPr>
              <a:t>2</a:t>
            </a:r>
            <a:endParaRPr kumimoji="1" lang="zh-TW" altLang="en-US" b="1" dirty="0">
              <a:solidFill>
                <a:schemeClr val="tx1"/>
              </a:solidFill>
              <a:latin typeface="Times New Roman" panose="02020603050405020304" pitchFamily="18" charset="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574E9E62-84B8-1FB8-EE1D-5530025595BA}"/>
              </a:ext>
            </a:extLst>
          </p:cNvPr>
          <p:cNvSpPr>
            <a:spLocks noGrp="1"/>
          </p:cNvSpPr>
          <p:nvPr>
            <p:ph type="sldNum" sz="quarter" idx="12"/>
          </p:nvPr>
        </p:nvSpPr>
        <p:spPr/>
        <p:txBody>
          <a:bodyPr/>
          <a:lstStyle/>
          <a:p>
            <a:fld id="{D2089A36-085D-5343-9146-EA9D02667923}" type="slidenum">
              <a:rPr kumimoji="1" lang="zh-TW" altLang="en-US" smtClean="0"/>
              <a:t>12</a:t>
            </a:fld>
            <a:endParaRPr kumimoji="1" lang="zh-TW" altLang="en-US"/>
          </a:p>
        </p:txBody>
      </p:sp>
    </p:spTree>
    <p:extLst>
      <p:ext uri="{BB962C8B-B14F-4D97-AF65-F5344CB8AC3E}">
        <p14:creationId xmlns:p14="http://schemas.microsoft.com/office/powerpoint/2010/main" val="1423432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7EB1EFAD-2EFC-BB16-7A21-847BE6246824}"/>
              </a:ext>
            </a:extLst>
          </p:cNvPr>
          <p:cNvPicPr>
            <a:picLocks noChangeAspect="1"/>
          </p:cNvPicPr>
          <p:nvPr/>
        </p:nvPicPr>
        <p:blipFill>
          <a:blip r:embed="rId3"/>
          <a:stretch>
            <a:fillRect/>
          </a:stretch>
        </p:blipFill>
        <p:spPr>
          <a:xfrm>
            <a:off x="355842" y="1337938"/>
            <a:ext cx="8259018" cy="5855527"/>
          </a:xfrm>
          <a:prstGeom prst="rect">
            <a:avLst/>
          </a:prstGeom>
          <a:ln>
            <a:noFill/>
          </a:ln>
          <a:effectLst>
            <a:outerShdw blurRad="292100" dist="139700" dir="2700000" algn="tl" rotWithShape="0">
              <a:srgbClr val="333333">
                <a:alpha val="65000"/>
              </a:srgbClr>
            </a:outerShdw>
          </a:effectLst>
        </p:spPr>
      </p:pic>
      <p:pic>
        <p:nvPicPr>
          <p:cNvPr id="12" name="圖片 11" descr="一張含有 文字, 地圖, 地圖集, 方案 的圖片&#10;&#10;AI 產生的內容可能不正確。">
            <a:extLst>
              <a:ext uri="{FF2B5EF4-FFF2-40B4-BE49-F238E27FC236}">
                <a16:creationId xmlns:a16="http://schemas.microsoft.com/office/drawing/2014/main" id="{EB9E6E29-0DB1-06C2-0D2A-F398A953C21A}"/>
              </a:ext>
            </a:extLst>
          </p:cNvPr>
          <p:cNvPicPr>
            <a:picLocks noChangeAspect="1"/>
          </p:cNvPicPr>
          <p:nvPr/>
        </p:nvPicPr>
        <p:blipFill>
          <a:blip r:embed="rId4"/>
          <a:stretch>
            <a:fillRect/>
          </a:stretch>
        </p:blipFill>
        <p:spPr>
          <a:xfrm>
            <a:off x="814358" y="2375685"/>
            <a:ext cx="7341985" cy="3780031"/>
          </a:xfrm>
          <a:prstGeom prst="rect">
            <a:avLst/>
          </a:prstGeom>
        </p:spPr>
      </p:pic>
      <p:pic>
        <p:nvPicPr>
          <p:cNvPr id="13" name="圖片 12">
            <a:extLst>
              <a:ext uri="{FF2B5EF4-FFF2-40B4-BE49-F238E27FC236}">
                <a16:creationId xmlns:a16="http://schemas.microsoft.com/office/drawing/2014/main" id="{A4351136-1204-B6A8-7A57-EC107B255196}"/>
              </a:ext>
            </a:extLst>
          </p:cNvPr>
          <p:cNvPicPr>
            <a:picLocks noChangeAspect="1"/>
          </p:cNvPicPr>
          <p:nvPr/>
        </p:nvPicPr>
        <p:blipFill>
          <a:blip r:embed="rId5"/>
          <a:stretch>
            <a:fillRect/>
          </a:stretch>
        </p:blipFill>
        <p:spPr>
          <a:xfrm>
            <a:off x="2775631" y="3039510"/>
            <a:ext cx="520725" cy="520725"/>
          </a:xfrm>
          <a:prstGeom prst="rect">
            <a:avLst/>
          </a:prstGeom>
        </p:spPr>
      </p:pic>
      <p:pic>
        <p:nvPicPr>
          <p:cNvPr id="14" name="圖片 13">
            <a:extLst>
              <a:ext uri="{FF2B5EF4-FFF2-40B4-BE49-F238E27FC236}">
                <a16:creationId xmlns:a16="http://schemas.microsoft.com/office/drawing/2014/main" id="{BF31503A-13C9-9115-FAA9-8CC89ABC0802}"/>
              </a:ext>
            </a:extLst>
          </p:cNvPr>
          <p:cNvPicPr>
            <a:picLocks noChangeAspect="1"/>
          </p:cNvPicPr>
          <p:nvPr/>
        </p:nvPicPr>
        <p:blipFill>
          <a:blip r:embed="rId5"/>
          <a:stretch>
            <a:fillRect/>
          </a:stretch>
        </p:blipFill>
        <p:spPr>
          <a:xfrm>
            <a:off x="3131231" y="4444976"/>
            <a:ext cx="520725" cy="520725"/>
          </a:xfrm>
          <a:prstGeom prst="rect">
            <a:avLst/>
          </a:prstGeom>
        </p:spPr>
      </p:pic>
      <p:pic>
        <p:nvPicPr>
          <p:cNvPr id="15" name="圖片 14">
            <a:extLst>
              <a:ext uri="{FF2B5EF4-FFF2-40B4-BE49-F238E27FC236}">
                <a16:creationId xmlns:a16="http://schemas.microsoft.com/office/drawing/2014/main" id="{BDBC5A9A-D508-F8E4-890A-754C30317BE8}"/>
              </a:ext>
            </a:extLst>
          </p:cNvPr>
          <p:cNvPicPr>
            <a:picLocks noChangeAspect="1"/>
          </p:cNvPicPr>
          <p:nvPr/>
        </p:nvPicPr>
        <p:blipFill>
          <a:blip r:embed="rId5"/>
          <a:stretch>
            <a:fillRect/>
          </a:stretch>
        </p:blipFill>
        <p:spPr>
          <a:xfrm>
            <a:off x="4662090" y="2779147"/>
            <a:ext cx="520725" cy="520725"/>
          </a:xfrm>
          <a:prstGeom prst="rect">
            <a:avLst/>
          </a:prstGeom>
        </p:spPr>
      </p:pic>
      <p:pic>
        <p:nvPicPr>
          <p:cNvPr id="16" name="圖片 15">
            <a:extLst>
              <a:ext uri="{FF2B5EF4-FFF2-40B4-BE49-F238E27FC236}">
                <a16:creationId xmlns:a16="http://schemas.microsoft.com/office/drawing/2014/main" id="{5DDBDE91-DD41-7C02-D8B2-67296532792A}"/>
              </a:ext>
            </a:extLst>
          </p:cNvPr>
          <p:cNvPicPr>
            <a:picLocks noChangeAspect="1"/>
          </p:cNvPicPr>
          <p:nvPr/>
        </p:nvPicPr>
        <p:blipFill>
          <a:blip r:embed="rId5"/>
          <a:stretch>
            <a:fillRect/>
          </a:stretch>
        </p:blipFill>
        <p:spPr>
          <a:xfrm>
            <a:off x="5708466" y="4296744"/>
            <a:ext cx="520725" cy="520725"/>
          </a:xfrm>
          <a:prstGeom prst="rect">
            <a:avLst/>
          </a:prstGeom>
        </p:spPr>
      </p:pic>
      <p:pic>
        <p:nvPicPr>
          <p:cNvPr id="17" name="圖片 16">
            <a:extLst>
              <a:ext uri="{FF2B5EF4-FFF2-40B4-BE49-F238E27FC236}">
                <a16:creationId xmlns:a16="http://schemas.microsoft.com/office/drawing/2014/main" id="{613817CD-B36C-DEB9-54A3-2D746F27B28F}"/>
              </a:ext>
            </a:extLst>
          </p:cNvPr>
          <p:cNvPicPr>
            <a:picLocks noChangeAspect="1"/>
          </p:cNvPicPr>
          <p:nvPr/>
        </p:nvPicPr>
        <p:blipFill>
          <a:blip r:embed="rId5"/>
          <a:stretch>
            <a:fillRect/>
          </a:stretch>
        </p:blipFill>
        <p:spPr>
          <a:xfrm>
            <a:off x="4662089" y="5237121"/>
            <a:ext cx="520725" cy="520725"/>
          </a:xfrm>
          <a:prstGeom prst="rect">
            <a:avLst/>
          </a:prstGeom>
        </p:spPr>
      </p:pic>
      <p:pic>
        <p:nvPicPr>
          <p:cNvPr id="18" name="圖片 17">
            <a:extLst>
              <a:ext uri="{FF2B5EF4-FFF2-40B4-BE49-F238E27FC236}">
                <a16:creationId xmlns:a16="http://schemas.microsoft.com/office/drawing/2014/main" id="{E378FBA1-F475-0409-E31D-0A7591FC4587}"/>
              </a:ext>
            </a:extLst>
          </p:cNvPr>
          <p:cNvPicPr>
            <a:picLocks noChangeAspect="1"/>
          </p:cNvPicPr>
          <p:nvPr/>
        </p:nvPicPr>
        <p:blipFill>
          <a:blip r:embed="rId5"/>
          <a:stretch>
            <a:fillRect/>
          </a:stretch>
        </p:blipFill>
        <p:spPr>
          <a:xfrm>
            <a:off x="1380238" y="3280811"/>
            <a:ext cx="520725" cy="520725"/>
          </a:xfrm>
          <a:prstGeom prst="rect">
            <a:avLst/>
          </a:prstGeom>
        </p:spPr>
      </p:pic>
      <p:pic>
        <p:nvPicPr>
          <p:cNvPr id="19" name="圖片 18">
            <a:extLst>
              <a:ext uri="{FF2B5EF4-FFF2-40B4-BE49-F238E27FC236}">
                <a16:creationId xmlns:a16="http://schemas.microsoft.com/office/drawing/2014/main" id="{8866F674-BF6C-004E-C6B9-E269B214FCF5}"/>
              </a:ext>
            </a:extLst>
          </p:cNvPr>
          <p:cNvPicPr>
            <a:picLocks noChangeAspect="1"/>
          </p:cNvPicPr>
          <p:nvPr/>
        </p:nvPicPr>
        <p:blipFill>
          <a:blip r:embed="rId5"/>
          <a:stretch>
            <a:fillRect/>
          </a:stretch>
        </p:blipFill>
        <p:spPr>
          <a:xfrm>
            <a:off x="6811409" y="4817469"/>
            <a:ext cx="520725" cy="520725"/>
          </a:xfrm>
          <a:prstGeom prst="rect">
            <a:avLst/>
          </a:prstGeom>
        </p:spPr>
      </p:pic>
      <p:pic>
        <p:nvPicPr>
          <p:cNvPr id="20" name="圖片 19">
            <a:extLst>
              <a:ext uri="{FF2B5EF4-FFF2-40B4-BE49-F238E27FC236}">
                <a16:creationId xmlns:a16="http://schemas.microsoft.com/office/drawing/2014/main" id="{FE5154A2-51A6-764D-E80E-EB149EA96329}"/>
              </a:ext>
            </a:extLst>
          </p:cNvPr>
          <p:cNvPicPr>
            <a:picLocks noChangeAspect="1"/>
          </p:cNvPicPr>
          <p:nvPr/>
        </p:nvPicPr>
        <p:blipFill>
          <a:blip r:embed="rId5"/>
          <a:stretch>
            <a:fillRect/>
          </a:stretch>
        </p:blipFill>
        <p:spPr>
          <a:xfrm>
            <a:off x="6409216" y="3218495"/>
            <a:ext cx="520725" cy="520725"/>
          </a:xfrm>
          <a:prstGeom prst="rect">
            <a:avLst/>
          </a:prstGeom>
        </p:spPr>
      </p:pic>
      <p:sp>
        <p:nvSpPr>
          <p:cNvPr id="36" name="矩形 35">
            <a:extLst>
              <a:ext uri="{FF2B5EF4-FFF2-40B4-BE49-F238E27FC236}">
                <a16:creationId xmlns:a16="http://schemas.microsoft.com/office/drawing/2014/main" id="{1189E2DB-2916-FE6E-4B07-14762F3FE6E5}"/>
              </a:ext>
            </a:extLst>
          </p:cNvPr>
          <p:cNvSpPr/>
          <p:nvPr/>
        </p:nvSpPr>
        <p:spPr>
          <a:xfrm>
            <a:off x="0" y="1"/>
            <a:ext cx="12192000" cy="1009008"/>
          </a:xfrm>
          <a:prstGeom prst="rect">
            <a:avLst/>
          </a:prstGeom>
          <a:solidFill>
            <a:srgbClr val="FDA3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solidFill>
                <a:srgbClr val="FA8073"/>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37" name="橢圓 36">
            <a:extLst>
              <a:ext uri="{FF2B5EF4-FFF2-40B4-BE49-F238E27FC236}">
                <a16:creationId xmlns:a16="http://schemas.microsoft.com/office/drawing/2014/main" id="{F51A2166-8E92-D8A8-DAFD-06C39EA5CABF}"/>
              </a:ext>
            </a:extLst>
          </p:cNvPr>
          <p:cNvSpPr>
            <a:spLocks noChangeAspect="1"/>
          </p:cNvSpPr>
          <p:nvPr/>
        </p:nvSpPr>
        <p:spPr>
          <a:xfrm>
            <a:off x="216932" y="90505"/>
            <a:ext cx="828000" cy="82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38" name="圖片 37">
            <a:extLst>
              <a:ext uri="{FF2B5EF4-FFF2-40B4-BE49-F238E27FC236}">
                <a16:creationId xmlns:a16="http://schemas.microsoft.com/office/drawing/2014/main" id="{FE58116C-57FC-60BD-C93B-B0DDE4EC796B}"/>
              </a:ext>
            </a:extLst>
          </p:cNvPr>
          <p:cNvPicPr>
            <a:picLocks noChangeAspect="1"/>
          </p:cNvPicPr>
          <p:nvPr/>
        </p:nvPicPr>
        <p:blipFill>
          <a:blip r:embed="rId5"/>
          <a:stretch>
            <a:fillRect/>
          </a:stretch>
        </p:blipFill>
        <p:spPr>
          <a:xfrm>
            <a:off x="370569" y="244142"/>
            <a:ext cx="520725" cy="520725"/>
          </a:xfrm>
          <a:prstGeom prst="rect">
            <a:avLst/>
          </a:prstGeom>
        </p:spPr>
      </p:pic>
      <p:sp>
        <p:nvSpPr>
          <p:cNvPr id="39" name="圓角矩形 38">
            <a:extLst>
              <a:ext uri="{FF2B5EF4-FFF2-40B4-BE49-F238E27FC236}">
                <a16:creationId xmlns:a16="http://schemas.microsoft.com/office/drawing/2014/main" id="{5D4A584D-72D3-543C-9B08-87633B799C9E}"/>
              </a:ext>
            </a:extLst>
          </p:cNvPr>
          <p:cNvSpPr/>
          <p:nvPr/>
        </p:nvSpPr>
        <p:spPr>
          <a:xfrm>
            <a:off x="1597891"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Background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40" name="圓角矩形 39">
            <a:extLst>
              <a:ext uri="{FF2B5EF4-FFF2-40B4-BE49-F238E27FC236}">
                <a16:creationId xmlns:a16="http://schemas.microsoft.com/office/drawing/2014/main" id="{6425F3FE-891D-0809-9BA4-09A601D28066}"/>
              </a:ext>
            </a:extLst>
          </p:cNvPr>
          <p:cNvSpPr/>
          <p:nvPr/>
        </p:nvSpPr>
        <p:spPr>
          <a:xfrm>
            <a:off x="3389088"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Objectives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41" name="圓角矩形 40">
            <a:extLst>
              <a:ext uri="{FF2B5EF4-FFF2-40B4-BE49-F238E27FC236}">
                <a16:creationId xmlns:a16="http://schemas.microsoft.com/office/drawing/2014/main" id="{3A9490AB-B580-2546-E7E0-D68C979271C6}"/>
              </a:ext>
            </a:extLst>
          </p:cNvPr>
          <p:cNvSpPr/>
          <p:nvPr/>
        </p:nvSpPr>
        <p:spPr>
          <a:xfrm>
            <a:off x="5180285"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Dataset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42" name="圓角矩形 41">
            <a:extLst>
              <a:ext uri="{FF2B5EF4-FFF2-40B4-BE49-F238E27FC236}">
                <a16:creationId xmlns:a16="http://schemas.microsoft.com/office/drawing/2014/main" id="{8C3BB878-FA1F-B1D1-9CC2-27732F3794A4}"/>
              </a:ext>
            </a:extLst>
          </p:cNvPr>
          <p:cNvSpPr/>
          <p:nvPr/>
        </p:nvSpPr>
        <p:spPr>
          <a:xfrm>
            <a:off x="6971482"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Flowchart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43" name="圓角矩形 42">
            <a:extLst>
              <a:ext uri="{FF2B5EF4-FFF2-40B4-BE49-F238E27FC236}">
                <a16:creationId xmlns:a16="http://schemas.microsoft.com/office/drawing/2014/main" id="{4BF0C4BD-3A8C-B68E-C987-D1F181DDBB70}"/>
              </a:ext>
            </a:extLst>
          </p:cNvPr>
          <p:cNvSpPr/>
          <p:nvPr/>
        </p:nvSpPr>
        <p:spPr>
          <a:xfrm>
            <a:off x="8762679" y="160430"/>
            <a:ext cx="1440000" cy="674362"/>
          </a:xfrm>
          <a:prstGeom prst="roundRect">
            <a:avLst>
              <a:gd name="adj" fmla="val 662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Expect Results </a:t>
            </a:r>
            <a:endParaRPr kumimoji="1" lang="zh-TW" altLang="en-US"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44" name="圓角矩形 43">
            <a:extLst>
              <a:ext uri="{FF2B5EF4-FFF2-40B4-BE49-F238E27FC236}">
                <a16:creationId xmlns:a16="http://schemas.microsoft.com/office/drawing/2014/main" id="{518D7ED8-49D0-F8A8-CECA-8D84BD50D0FA}"/>
              </a:ext>
            </a:extLst>
          </p:cNvPr>
          <p:cNvSpPr/>
          <p:nvPr/>
        </p:nvSpPr>
        <p:spPr>
          <a:xfrm>
            <a:off x="10553876" y="167323"/>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Conclusion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46" name="文字方塊 45">
            <a:extLst>
              <a:ext uri="{FF2B5EF4-FFF2-40B4-BE49-F238E27FC236}">
                <a16:creationId xmlns:a16="http://schemas.microsoft.com/office/drawing/2014/main" id="{706BE0BA-040E-6FB5-B65D-45A74A8F55F0}"/>
              </a:ext>
            </a:extLst>
          </p:cNvPr>
          <p:cNvSpPr txBox="1"/>
          <p:nvPr/>
        </p:nvSpPr>
        <p:spPr>
          <a:xfrm>
            <a:off x="8971631" y="1503562"/>
            <a:ext cx="3126177" cy="1077218"/>
          </a:xfrm>
          <a:prstGeom prst="rect">
            <a:avLst/>
          </a:prstGeom>
          <a:noFill/>
        </p:spPr>
        <p:txBody>
          <a:bodyPr wrap="none" rtlCol="0">
            <a:spAutoFit/>
          </a:bodyPr>
          <a:lstStyle/>
          <a:p>
            <a:pPr algn="ctr"/>
            <a:r>
              <a:rPr lang="en" altLang="zh-TW" sz="3200" b="1" dirty="0">
                <a:latin typeface="Times New Roman" panose="02020603050405020304" pitchFamily="18" charset="0"/>
                <a:ea typeface="Noto Serif TC ExtraBold" panose="02020200000000000000" pitchFamily="18" charset="-128"/>
                <a:cs typeface="Times New Roman" panose="02020603050405020304" pitchFamily="18" charset="0"/>
              </a:rPr>
              <a:t>Interactive Map </a:t>
            </a:r>
          </a:p>
          <a:p>
            <a:pPr algn="ctr"/>
            <a:r>
              <a:rPr lang="en" altLang="zh-TW" sz="3200" b="1" dirty="0">
                <a:latin typeface="Times New Roman" panose="02020603050405020304" pitchFamily="18" charset="0"/>
                <a:ea typeface="Noto Serif TC ExtraBold" panose="02020200000000000000" pitchFamily="18" charset="-128"/>
                <a:cs typeface="Times New Roman" panose="02020603050405020304" pitchFamily="18" charset="0"/>
              </a:rPr>
              <a:t>Construction</a:t>
            </a:r>
            <a:endParaRPr kumimoji="1" lang="zh-TW" altLang="en-US" sz="3200" dirty="0"/>
          </a:p>
        </p:txBody>
      </p:sp>
      <p:sp>
        <p:nvSpPr>
          <p:cNvPr id="47" name="文字方塊 46">
            <a:extLst>
              <a:ext uri="{FF2B5EF4-FFF2-40B4-BE49-F238E27FC236}">
                <a16:creationId xmlns:a16="http://schemas.microsoft.com/office/drawing/2014/main" id="{93905C1A-AB81-D074-31D1-53C550252655}"/>
              </a:ext>
            </a:extLst>
          </p:cNvPr>
          <p:cNvSpPr txBox="1"/>
          <p:nvPr/>
        </p:nvSpPr>
        <p:spPr>
          <a:xfrm>
            <a:off x="8743523" y="3299872"/>
            <a:ext cx="3352861" cy="2640210"/>
          </a:xfrm>
          <a:prstGeom prst="rect">
            <a:avLst/>
          </a:prstGeom>
          <a:noFill/>
        </p:spPr>
        <p:txBody>
          <a:bodyPr wrap="square" rtlCol="0">
            <a:spAutoFit/>
          </a:bodyPr>
          <a:lstStyle/>
          <a:p>
            <a:pPr algn="just">
              <a:lnSpc>
                <a:spcPct val="150000"/>
              </a:lnSpc>
            </a:pPr>
            <a:r>
              <a:rPr lang="en" altLang="zh-TW" sz="1600" b="1" dirty="0">
                <a:solidFill>
                  <a:schemeClr val="bg2">
                    <a:lumMod val="25000"/>
                  </a:schemeClr>
                </a:solidFill>
                <a:latin typeface="Times New Roman" panose="02020603050405020304" pitchFamily="18" charset="0"/>
                <a:ea typeface="Noto Serif TC ExtraBold" panose="02020200000000000000" pitchFamily="18" charset="-128"/>
                <a:cs typeface="Times New Roman" panose="02020603050405020304" pitchFamily="18" charset="0"/>
              </a:rPr>
              <a:t>Utilizing </a:t>
            </a:r>
            <a:r>
              <a:rPr lang="en" altLang="zh-TW" sz="1600" b="1" dirty="0" err="1">
                <a:solidFill>
                  <a:schemeClr val="bg2">
                    <a:lumMod val="25000"/>
                  </a:schemeClr>
                </a:solidFill>
                <a:latin typeface="Times New Roman" panose="02020603050405020304" pitchFamily="18" charset="0"/>
                <a:ea typeface="Noto Serif TC ExtraBold" panose="02020200000000000000" pitchFamily="18" charset="-128"/>
                <a:cs typeface="Times New Roman" panose="02020603050405020304" pitchFamily="18" charset="0"/>
              </a:rPr>
              <a:t>Leaflet.js</a:t>
            </a:r>
            <a:r>
              <a:rPr lang="en" altLang="zh-TW" sz="1600" b="1" dirty="0">
                <a:solidFill>
                  <a:schemeClr val="bg2">
                    <a:lumMod val="25000"/>
                  </a:schemeClr>
                </a:solidFill>
                <a:latin typeface="Times New Roman" panose="02020603050405020304" pitchFamily="18" charset="0"/>
                <a:ea typeface="Noto Serif TC ExtraBold" panose="02020200000000000000" pitchFamily="18" charset="-128"/>
                <a:cs typeface="Times New Roman" panose="02020603050405020304" pitchFamily="18" charset="0"/>
              </a:rPr>
              <a:t> or </a:t>
            </a:r>
            <a:r>
              <a:rPr lang="en" altLang="zh-TW" sz="1600" b="1" dirty="0" err="1">
                <a:solidFill>
                  <a:schemeClr val="bg2">
                    <a:lumMod val="25000"/>
                  </a:schemeClr>
                </a:solidFill>
                <a:latin typeface="Times New Roman" panose="02020603050405020304" pitchFamily="18" charset="0"/>
                <a:ea typeface="Noto Serif TC ExtraBold" panose="02020200000000000000" pitchFamily="18" charset="-128"/>
                <a:cs typeface="Times New Roman" panose="02020603050405020304" pitchFamily="18" charset="0"/>
              </a:rPr>
              <a:t>Mapbox</a:t>
            </a:r>
            <a:r>
              <a:rPr lang="en" altLang="zh-TW" sz="1600" b="1" dirty="0">
                <a:solidFill>
                  <a:schemeClr val="bg2">
                    <a:lumMod val="25000"/>
                  </a:schemeClr>
                </a:solidFill>
                <a:latin typeface="Times New Roman" panose="02020603050405020304" pitchFamily="18" charset="0"/>
                <a:ea typeface="Noto Serif TC ExtraBold" panose="02020200000000000000" pitchFamily="18" charset="-128"/>
                <a:cs typeface="Times New Roman" panose="02020603050405020304" pitchFamily="18" charset="0"/>
              </a:rPr>
              <a:t> technology, users can conveniently filter by location for specific prayer themes (e.g., love, career, health), quickly find precise targets, and easily obtain personalized worship site guidance.</a:t>
            </a:r>
            <a:endParaRPr kumimoji="1" lang="zh-TW" altLang="en-US" sz="1600" dirty="0">
              <a:solidFill>
                <a:schemeClr val="bg2">
                  <a:lumMod val="25000"/>
                </a:schemeClr>
              </a:solidFill>
            </a:endParaRPr>
          </a:p>
        </p:txBody>
      </p:sp>
      <p:pic>
        <p:nvPicPr>
          <p:cNvPr id="1026" name="Picture 2" descr="Leaflet - a JavaScript library for interactive maps">
            <a:extLst>
              <a:ext uri="{FF2B5EF4-FFF2-40B4-BE49-F238E27FC236}">
                <a16:creationId xmlns:a16="http://schemas.microsoft.com/office/drawing/2014/main" id="{7FB03499-B239-909F-885A-51711935AE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02925" y="2672605"/>
            <a:ext cx="1599196" cy="4237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在網頁中載入Mapbox地圖- barkure">
            <a:extLst>
              <a:ext uri="{FF2B5EF4-FFF2-40B4-BE49-F238E27FC236}">
                <a16:creationId xmlns:a16="http://schemas.microsoft.com/office/drawing/2014/main" id="{056177B0-EF18-DD0C-91CE-522C5E1F84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34720" y="2580780"/>
            <a:ext cx="1599196" cy="692152"/>
          </a:xfrm>
          <a:prstGeom prst="rect">
            <a:avLst/>
          </a:prstGeom>
          <a:noFill/>
          <a:extLst>
            <a:ext uri="{909E8E84-426E-40DD-AFC4-6F175D3DCCD1}">
              <a14:hiddenFill xmlns:a14="http://schemas.microsoft.com/office/drawing/2010/main">
                <a:solidFill>
                  <a:srgbClr val="FFFFFF"/>
                </a:solidFill>
              </a14:hiddenFill>
            </a:ext>
          </a:extLst>
        </p:spPr>
      </p:pic>
      <p:sp>
        <p:nvSpPr>
          <p:cNvPr id="2" name="投影片編號版面配置區 1">
            <a:extLst>
              <a:ext uri="{FF2B5EF4-FFF2-40B4-BE49-F238E27FC236}">
                <a16:creationId xmlns:a16="http://schemas.microsoft.com/office/drawing/2014/main" id="{CE576467-FEE4-3288-79D3-79631C47A71F}"/>
              </a:ext>
            </a:extLst>
          </p:cNvPr>
          <p:cNvSpPr>
            <a:spLocks noGrp="1"/>
          </p:cNvSpPr>
          <p:nvPr>
            <p:ph type="sldNum" sz="quarter" idx="12"/>
          </p:nvPr>
        </p:nvSpPr>
        <p:spPr/>
        <p:txBody>
          <a:bodyPr/>
          <a:lstStyle/>
          <a:p>
            <a:fld id="{D2089A36-085D-5343-9146-EA9D02667923}" type="slidenum">
              <a:rPr kumimoji="1" lang="zh-TW" altLang="en-US" smtClean="0"/>
              <a:t>13</a:t>
            </a:fld>
            <a:endParaRPr kumimoji="1" lang="zh-TW" altLang="en-US"/>
          </a:p>
        </p:txBody>
      </p:sp>
    </p:spTree>
    <p:extLst>
      <p:ext uri="{BB962C8B-B14F-4D97-AF65-F5344CB8AC3E}">
        <p14:creationId xmlns:p14="http://schemas.microsoft.com/office/powerpoint/2010/main" val="1178560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46EEC-E239-0F8D-6718-E4EDA3AB7735}"/>
            </a:ext>
          </a:extLst>
        </p:cNvPr>
        <p:cNvGrpSpPr/>
        <p:nvPr/>
      </p:nvGrpSpPr>
      <p:grpSpPr>
        <a:xfrm>
          <a:off x="0" y="0"/>
          <a:ext cx="0" cy="0"/>
          <a:chOff x="0" y="0"/>
          <a:chExt cx="0" cy="0"/>
        </a:xfrm>
      </p:grpSpPr>
      <p:pic>
        <p:nvPicPr>
          <p:cNvPr id="47" name="圖片 46">
            <a:extLst>
              <a:ext uri="{FF2B5EF4-FFF2-40B4-BE49-F238E27FC236}">
                <a16:creationId xmlns:a16="http://schemas.microsoft.com/office/drawing/2014/main" id="{C689DD0E-E2AA-7FD2-8AB2-4B955FAA6C8C}"/>
              </a:ext>
            </a:extLst>
          </p:cNvPr>
          <p:cNvPicPr>
            <a:picLocks noChangeAspect="1"/>
          </p:cNvPicPr>
          <p:nvPr/>
        </p:nvPicPr>
        <p:blipFill>
          <a:blip r:embed="rId3"/>
          <a:stretch>
            <a:fillRect/>
          </a:stretch>
        </p:blipFill>
        <p:spPr>
          <a:xfrm>
            <a:off x="355842" y="1337938"/>
            <a:ext cx="8259018" cy="5855527"/>
          </a:xfrm>
          <a:prstGeom prst="rect">
            <a:avLst/>
          </a:prstGeom>
          <a:ln>
            <a:noFill/>
          </a:ln>
          <a:effectLst>
            <a:outerShdw blurRad="292100" dist="139700" dir="2700000" algn="tl" rotWithShape="0">
              <a:srgbClr val="333333">
                <a:alpha val="65000"/>
              </a:srgbClr>
            </a:outerShdw>
          </a:effectLst>
        </p:spPr>
      </p:pic>
      <p:pic>
        <p:nvPicPr>
          <p:cNvPr id="5" name="圖片 4" descr="一張含有 文字, 地圖, 地圖集, 方案 的圖片&#10;&#10;AI 產生的內容可能不正確。">
            <a:extLst>
              <a:ext uri="{FF2B5EF4-FFF2-40B4-BE49-F238E27FC236}">
                <a16:creationId xmlns:a16="http://schemas.microsoft.com/office/drawing/2014/main" id="{30AD83FE-FFE9-BCC1-206F-D8A09AA4C7DB}"/>
              </a:ext>
            </a:extLst>
          </p:cNvPr>
          <p:cNvPicPr>
            <a:picLocks noChangeAspect="1"/>
          </p:cNvPicPr>
          <p:nvPr/>
        </p:nvPicPr>
        <p:blipFill>
          <a:blip r:embed="rId4"/>
          <a:stretch>
            <a:fillRect/>
          </a:stretch>
        </p:blipFill>
        <p:spPr>
          <a:xfrm>
            <a:off x="814358" y="2375685"/>
            <a:ext cx="7341985" cy="3780031"/>
          </a:xfrm>
          <a:prstGeom prst="rect">
            <a:avLst/>
          </a:prstGeom>
        </p:spPr>
      </p:pic>
      <p:pic>
        <p:nvPicPr>
          <p:cNvPr id="6" name="圖片 5">
            <a:extLst>
              <a:ext uri="{FF2B5EF4-FFF2-40B4-BE49-F238E27FC236}">
                <a16:creationId xmlns:a16="http://schemas.microsoft.com/office/drawing/2014/main" id="{9540E46F-FF16-C297-20A3-D0ADE1FAA8ED}"/>
              </a:ext>
            </a:extLst>
          </p:cNvPr>
          <p:cNvPicPr>
            <a:picLocks noChangeAspect="1"/>
          </p:cNvPicPr>
          <p:nvPr/>
        </p:nvPicPr>
        <p:blipFill>
          <a:blip r:embed="rId5"/>
          <a:stretch>
            <a:fillRect/>
          </a:stretch>
        </p:blipFill>
        <p:spPr>
          <a:xfrm>
            <a:off x="2775631" y="3039510"/>
            <a:ext cx="520725" cy="520725"/>
          </a:xfrm>
          <a:prstGeom prst="rect">
            <a:avLst/>
          </a:prstGeom>
        </p:spPr>
      </p:pic>
      <p:pic>
        <p:nvPicPr>
          <p:cNvPr id="7" name="圖片 6">
            <a:extLst>
              <a:ext uri="{FF2B5EF4-FFF2-40B4-BE49-F238E27FC236}">
                <a16:creationId xmlns:a16="http://schemas.microsoft.com/office/drawing/2014/main" id="{5847C224-48A6-9777-AA40-74E25DB628E4}"/>
              </a:ext>
            </a:extLst>
          </p:cNvPr>
          <p:cNvPicPr>
            <a:picLocks noChangeAspect="1"/>
          </p:cNvPicPr>
          <p:nvPr/>
        </p:nvPicPr>
        <p:blipFill>
          <a:blip r:embed="rId5"/>
          <a:stretch>
            <a:fillRect/>
          </a:stretch>
        </p:blipFill>
        <p:spPr>
          <a:xfrm>
            <a:off x="3131231" y="4444976"/>
            <a:ext cx="520725" cy="520725"/>
          </a:xfrm>
          <a:prstGeom prst="rect">
            <a:avLst/>
          </a:prstGeom>
        </p:spPr>
      </p:pic>
      <p:pic>
        <p:nvPicPr>
          <p:cNvPr id="9" name="圖片 8">
            <a:extLst>
              <a:ext uri="{FF2B5EF4-FFF2-40B4-BE49-F238E27FC236}">
                <a16:creationId xmlns:a16="http://schemas.microsoft.com/office/drawing/2014/main" id="{D240B77D-AA34-C9E6-2848-B1FBF9638E32}"/>
              </a:ext>
            </a:extLst>
          </p:cNvPr>
          <p:cNvPicPr>
            <a:picLocks noChangeAspect="1"/>
          </p:cNvPicPr>
          <p:nvPr/>
        </p:nvPicPr>
        <p:blipFill>
          <a:blip r:embed="rId5"/>
          <a:stretch>
            <a:fillRect/>
          </a:stretch>
        </p:blipFill>
        <p:spPr>
          <a:xfrm>
            <a:off x="4662090" y="2779147"/>
            <a:ext cx="520725" cy="520725"/>
          </a:xfrm>
          <a:prstGeom prst="rect">
            <a:avLst/>
          </a:prstGeom>
        </p:spPr>
      </p:pic>
      <p:pic>
        <p:nvPicPr>
          <p:cNvPr id="10" name="圖片 9">
            <a:extLst>
              <a:ext uri="{FF2B5EF4-FFF2-40B4-BE49-F238E27FC236}">
                <a16:creationId xmlns:a16="http://schemas.microsoft.com/office/drawing/2014/main" id="{6263A885-99BE-B347-D7D4-8AB6F27D9F46}"/>
              </a:ext>
            </a:extLst>
          </p:cNvPr>
          <p:cNvPicPr>
            <a:picLocks noChangeAspect="1"/>
          </p:cNvPicPr>
          <p:nvPr/>
        </p:nvPicPr>
        <p:blipFill>
          <a:blip r:embed="rId5"/>
          <a:stretch>
            <a:fillRect/>
          </a:stretch>
        </p:blipFill>
        <p:spPr>
          <a:xfrm>
            <a:off x="5708466" y="4296744"/>
            <a:ext cx="520725" cy="520725"/>
          </a:xfrm>
          <a:prstGeom prst="rect">
            <a:avLst/>
          </a:prstGeom>
        </p:spPr>
      </p:pic>
      <p:pic>
        <p:nvPicPr>
          <p:cNvPr id="11" name="圖片 10">
            <a:extLst>
              <a:ext uri="{FF2B5EF4-FFF2-40B4-BE49-F238E27FC236}">
                <a16:creationId xmlns:a16="http://schemas.microsoft.com/office/drawing/2014/main" id="{653FB85F-7F5A-9667-0CF5-8D22AB11EA10}"/>
              </a:ext>
            </a:extLst>
          </p:cNvPr>
          <p:cNvPicPr>
            <a:picLocks noChangeAspect="1"/>
          </p:cNvPicPr>
          <p:nvPr/>
        </p:nvPicPr>
        <p:blipFill>
          <a:blip r:embed="rId5"/>
          <a:stretch>
            <a:fillRect/>
          </a:stretch>
        </p:blipFill>
        <p:spPr>
          <a:xfrm>
            <a:off x="4662089" y="5237121"/>
            <a:ext cx="520725" cy="520725"/>
          </a:xfrm>
          <a:prstGeom prst="rect">
            <a:avLst/>
          </a:prstGeom>
        </p:spPr>
      </p:pic>
      <p:pic>
        <p:nvPicPr>
          <p:cNvPr id="22" name="圖片 21">
            <a:extLst>
              <a:ext uri="{FF2B5EF4-FFF2-40B4-BE49-F238E27FC236}">
                <a16:creationId xmlns:a16="http://schemas.microsoft.com/office/drawing/2014/main" id="{5D2B1DC7-28CD-15B5-DF34-D37AFDDF154B}"/>
              </a:ext>
            </a:extLst>
          </p:cNvPr>
          <p:cNvPicPr>
            <a:picLocks noChangeAspect="1"/>
          </p:cNvPicPr>
          <p:nvPr/>
        </p:nvPicPr>
        <p:blipFill>
          <a:blip r:embed="rId5"/>
          <a:stretch>
            <a:fillRect/>
          </a:stretch>
        </p:blipFill>
        <p:spPr>
          <a:xfrm>
            <a:off x="2465690" y="3240408"/>
            <a:ext cx="520725" cy="520725"/>
          </a:xfrm>
          <a:prstGeom prst="rect">
            <a:avLst/>
          </a:prstGeom>
        </p:spPr>
      </p:pic>
      <p:pic>
        <p:nvPicPr>
          <p:cNvPr id="23" name="圖片 22">
            <a:extLst>
              <a:ext uri="{FF2B5EF4-FFF2-40B4-BE49-F238E27FC236}">
                <a16:creationId xmlns:a16="http://schemas.microsoft.com/office/drawing/2014/main" id="{3FB313E8-536F-D4F2-F766-57860692BF0E}"/>
              </a:ext>
            </a:extLst>
          </p:cNvPr>
          <p:cNvPicPr>
            <a:picLocks noChangeAspect="1"/>
          </p:cNvPicPr>
          <p:nvPr/>
        </p:nvPicPr>
        <p:blipFill>
          <a:blip r:embed="rId5"/>
          <a:stretch>
            <a:fillRect/>
          </a:stretch>
        </p:blipFill>
        <p:spPr>
          <a:xfrm>
            <a:off x="6811409" y="4817469"/>
            <a:ext cx="520725" cy="520725"/>
          </a:xfrm>
          <a:prstGeom prst="rect">
            <a:avLst/>
          </a:prstGeom>
        </p:spPr>
      </p:pic>
      <p:pic>
        <p:nvPicPr>
          <p:cNvPr id="24" name="圖片 23">
            <a:extLst>
              <a:ext uri="{FF2B5EF4-FFF2-40B4-BE49-F238E27FC236}">
                <a16:creationId xmlns:a16="http://schemas.microsoft.com/office/drawing/2014/main" id="{C5612CF7-DB08-1105-DFD0-20C35ECAEA70}"/>
              </a:ext>
            </a:extLst>
          </p:cNvPr>
          <p:cNvPicPr>
            <a:picLocks noChangeAspect="1"/>
          </p:cNvPicPr>
          <p:nvPr/>
        </p:nvPicPr>
        <p:blipFill>
          <a:blip r:embed="rId5"/>
          <a:stretch>
            <a:fillRect/>
          </a:stretch>
        </p:blipFill>
        <p:spPr>
          <a:xfrm>
            <a:off x="6409216" y="3218495"/>
            <a:ext cx="520725" cy="520725"/>
          </a:xfrm>
          <a:prstGeom prst="rect">
            <a:avLst/>
          </a:prstGeom>
        </p:spPr>
      </p:pic>
      <p:sp>
        <p:nvSpPr>
          <p:cNvPr id="2" name="矩形圖說文字 1">
            <a:extLst>
              <a:ext uri="{FF2B5EF4-FFF2-40B4-BE49-F238E27FC236}">
                <a16:creationId xmlns:a16="http://schemas.microsoft.com/office/drawing/2014/main" id="{DB638C6E-5B5A-9FCB-2201-18BFDC410782}"/>
              </a:ext>
            </a:extLst>
          </p:cNvPr>
          <p:cNvSpPr/>
          <p:nvPr/>
        </p:nvSpPr>
        <p:spPr>
          <a:xfrm>
            <a:off x="1597891" y="1502816"/>
            <a:ext cx="4352807" cy="2236404"/>
          </a:xfrm>
          <a:prstGeom prst="wedgeRectCallout">
            <a:avLst>
              <a:gd name="adj1" fmla="val 60551"/>
              <a:gd name="adj2" fmla="val 31473"/>
            </a:avLst>
          </a:prstGeom>
          <a:solidFill>
            <a:schemeClr val="accent5">
              <a:lumMod val="20000"/>
              <a:lumOff val="80000"/>
            </a:schemeClr>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25" name="文字方塊 24">
            <a:extLst>
              <a:ext uri="{FF2B5EF4-FFF2-40B4-BE49-F238E27FC236}">
                <a16:creationId xmlns:a16="http://schemas.microsoft.com/office/drawing/2014/main" id="{4D135CB3-6FD1-096A-359A-717F20A22731}"/>
              </a:ext>
            </a:extLst>
          </p:cNvPr>
          <p:cNvSpPr txBox="1"/>
          <p:nvPr/>
        </p:nvSpPr>
        <p:spPr>
          <a:xfrm>
            <a:off x="2465690" y="1580792"/>
            <a:ext cx="2621230" cy="369332"/>
          </a:xfrm>
          <a:prstGeom prst="rect">
            <a:avLst/>
          </a:prstGeom>
          <a:noFill/>
        </p:spPr>
        <p:txBody>
          <a:bodyPr wrap="none" rtlCol="0">
            <a:spAutoFit/>
          </a:bodyPr>
          <a:lstStyle/>
          <a:p>
            <a:r>
              <a:rPr lang="en-US" altLang="zh-TW" b="1" kern="0" dirty="0">
                <a:solidFill>
                  <a:srgbClr val="111111"/>
                </a:solidFill>
                <a:latin typeface="Times New Roman" panose="02020603050405020304" pitchFamily="18" charset="0"/>
                <a:ea typeface="Noto Serif TC ExtraBold" panose="02020200000000000000" pitchFamily="18" charset="-128"/>
                <a:cs typeface="Times New Roman" panose="02020603050405020304" pitchFamily="18" charset="0"/>
              </a:rPr>
              <a:t>Shrine/Temple History...</a:t>
            </a:r>
            <a:endParaRPr lang="zh-TW" altLang="zh-TW" sz="1800" b="1" kern="100" dirty="0">
              <a:effectLst/>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49" name="文字方塊 48">
            <a:extLst>
              <a:ext uri="{FF2B5EF4-FFF2-40B4-BE49-F238E27FC236}">
                <a16:creationId xmlns:a16="http://schemas.microsoft.com/office/drawing/2014/main" id="{ECB7B616-FA4B-B927-4FEC-62120AF43BF8}"/>
              </a:ext>
            </a:extLst>
          </p:cNvPr>
          <p:cNvSpPr txBox="1"/>
          <p:nvPr/>
        </p:nvSpPr>
        <p:spPr>
          <a:xfrm>
            <a:off x="8696897" y="1580792"/>
            <a:ext cx="3419526" cy="1077218"/>
          </a:xfrm>
          <a:prstGeom prst="rect">
            <a:avLst/>
          </a:prstGeom>
          <a:noFill/>
        </p:spPr>
        <p:txBody>
          <a:bodyPr wrap="none" rtlCol="0">
            <a:spAutoFit/>
          </a:bodyPr>
          <a:lstStyle/>
          <a:p>
            <a:r>
              <a:rPr lang="en" altLang="zh-TW" sz="3200" b="1" dirty="0">
                <a:latin typeface="Times New Roman" panose="02020603050405020304" pitchFamily="18" charset="0"/>
                <a:ea typeface="Noto Serif TC ExtraBold" panose="02020200000000000000" pitchFamily="18" charset="-128"/>
                <a:cs typeface="Times New Roman" panose="02020603050405020304" pitchFamily="18" charset="0"/>
              </a:rPr>
              <a:t>In-depth Cultural </a:t>
            </a:r>
          </a:p>
          <a:p>
            <a:r>
              <a:rPr lang="en" altLang="zh-TW" sz="3200" b="1" dirty="0">
                <a:latin typeface="Times New Roman" panose="02020603050405020304" pitchFamily="18" charset="0"/>
                <a:ea typeface="Noto Serif TC ExtraBold" panose="02020200000000000000" pitchFamily="18" charset="-128"/>
                <a:cs typeface="Times New Roman" panose="02020603050405020304" pitchFamily="18" charset="0"/>
              </a:rPr>
              <a:t>Information</a:t>
            </a:r>
            <a:endParaRPr kumimoji="1" lang="zh-TW" altLang="en-US" sz="3200" b="1" dirty="0">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50" name="文字方塊 49">
            <a:extLst>
              <a:ext uri="{FF2B5EF4-FFF2-40B4-BE49-F238E27FC236}">
                <a16:creationId xmlns:a16="http://schemas.microsoft.com/office/drawing/2014/main" id="{2C95028C-35E0-FDFC-85CC-1AF922DA4FDF}"/>
              </a:ext>
            </a:extLst>
          </p:cNvPr>
          <p:cNvSpPr txBox="1"/>
          <p:nvPr/>
        </p:nvSpPr>
        <p:spPr>
          <a:xfrm>
            <a:off x="8614859" y="2795371"/>
            <a:ext cx="3502737" cy="3002745"/>
          </a:xfrm>
          <a:prstGeom prst="rect">
            <a:avLst/>
          </a:prstGeom>
          <a:noFill/>
        </p:spPr>
        <p:txBody>
          <a:bodyPr wrap="square" rtlCol="0">
            <a:spAutoFit/>
          </a:bodyPr>
          <a:lstStyle/>
          <a:p>
            <a:pPr>
              <a:lnSpc>
                <a:spcPct val="150000"/>
              </a:lnSpc>
            </a:pPr>
            <a:r>
              <a:rPr lang="en" altLang="zh-TW" sz="1600" b="1" dirty="0">
                <a:solidFill>
                  <a:schemeClr val="bg2">
                    <a:lumMod val="25000"/>
                  </a:schemeClr>
                </a:solidFill>
                <a:latin typeface="Times New Roman" panose="02020603050405020304" pitchFamily="18" charset="0"/>
                <a:ea typeface="Noto Serif TC ExtraBold" panose="02020200000000000000" pitchFamily="18" charset="-128"/>
                <a:cs typeface="Times New Roman" panose="02020603050405020304" pitchFamily="18" charset="0"/>
              </a:rPr>
              <a:t>Comprehensive details from historical background and main deities to correct worship methods and important cultural tips are provided. This information will effectively help users deepen their cultural understanding and enhance the richness and meaning of their visit. </a:t>
            </a:r>
            <a:endParaRPr kumimoji="1" lang="zh-TW" altLang="en-US" sz="1600" b="1" dirty="0">
              <a:solidFill>
                <a:schemeClr val="bg2">
                  <a:lumMod val="25000"/>
                </a:schemeClr>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51" name="文字方塊 50">
            <a:extLst>
              <a:ext uri="{FF2B5EF4-FFF2-40B4-BE49-F238E27FC236}">
                <a16:creationId xmlns:a16="http://schemas.microsoft.com/office/drawing/2014/main" id="{BBD598D5-5980-5DC9-C647-6BD39026D21D}"/>
              </a:ext>
            </a:extLst>
          </p:cNvPr>
          <p:cNvSpPr txBox="1"/>
          <p:nvPr/>
        </p:nvSpPr>
        <p:spPr>
          <a:xfrm>
            <a:off x="1679928" y="1955122"/>
            <a:ext cx="2752903" cy="1713739"/>
          </a:xfrm>
          <a:prstGeom prst="rect">
            <a:avLst/>
          </a:prstGeom>
          <a:noFill/>
        </p:spPr>
        <p:txBody>
          <a:bodyPr wrap="square" rtlCol="0">
            <a:spAutoFit/>
          </a:bodyPr>
          <a:lstStyle/>
          <a:p>
            <a:pPr>
              <a:lnSpc>
                <a:spcPct val="150000"/>
              </a:lnSpc>
            </a:pPr>
            <a:r>
              <a:rPr lang="zh-TW" altLang="en-US" b="1" kern="100" dirty="0">
                <a:latin typeface="Times New Roman" panose="02020603050405020304" pitchFamily="18" charset="0"/>
                <a:ea typeface="Noto Serif TC ExtraBold" panose="02020200000000000000" pitchFamily="18" charset="-128"/>
                <a:cs typeface="Times New Roman" panose="02020603050405020304" pitchFamily="18" charset="0"/>
              </a:rPr>
              <a:t>📖 </a:t>
            </a:r>
            <a:r>
              <a:rPr lang="en" altLang="zh-TW" b="1" kern="100" dirty="0">
                <a:latin typeface="Times New Roman" panose="02020603050405020304" pitchFamily="18" charset="0"/>
                <a:ea typeface="Noto Serif TC ExtraBold" panose="02020200000000000000" pitchFamily="18" charset="-128"/>
                <a:cs typeface="Times New Roman" panose="02020603050405020304" pitchFamily="18" charset="0"/>
              </a:rPr>
              <a:t>Historical Introduction</a:t>
            </a:r>
          </a:p>
          <a:p>
            <a:pPr>
              <a:lnSpc>
                <a:spcPct val="150000"/>
              </a:lnSpc>
            </a:pPr>
            <a:r>
              <a:rPr lang="en-US" altLang="zh-TW" b="1" kern="0" dirty="0">
                <a:solidFill>
                  <a:srgbClr val="111111"/>
                </a:solidFill>
                <a:latin typeface="Times New Roman" panose="02020603050405020304" pitchFamily="18" charset="0"/>
                <a:ea typeface="Noto Serif TC ExtraBold" panose="02020200000000000000" pitchFamily="18" charset="-128"/>
                <a:cs typeface="Times New Roman" panose="02020603050405020304" pitchFamily="18" charset="0"/>
              </a:rPr>
              <a:t>🔖 Main Prayer Themes</a:t>
            </a:r>
          </a:p>
          <a:p>
            <a:pPr>
              <a:lnSpc>
                <a:spcPct val="150000"/>
              </a:lnSpc>
            </a:pPr>
            <a:r>
              <a:rPr lang="en-US" altLang="zh-TW" b="1" kern="0" dirty="0">
                <a:solidFill>
                  <a:srgbClr val="111111"/>
                </a:solidFill>
                <a:latin typeface="Times New Roman" panose="02020603050405020304" pitchFamily="18" charset="0"/>
                <a:ea typeface="Noto Serif TC ExtraBold" panose="02020200000000000000" pitchFamily="18" charset="-128"/>
                <a:cs typeface="Times New Roman" panose="02020603050405020304" pitchFamily="18" charset="0"/>
              </a:rPr>
              <a:t>⏰ Opening Hours</a:t>
            </a:r>
            <a:endParaRPr lang="zh-TW" altLang="zh-TW" b="1" kern="100" dirty="0">
              <a:latin typeface="Times New Roman" panose="02020603050405020304" pitchFamily="18" charset="0"/>
              <a:ea typeface="Noto Serif TC ExtraBold" panose="02020200000000000000" pitchFamily="18" charset="-128"/>
              <a:cs typeface="Times New Roman" panose="02020603050405020304" pitchFamily="18" charset="0"/>
            </a:endParaRPr>
          </a:p>
          <a:p>
            <a:pPr>
              <a:lnSpc>
                <a:spcPct val="150000"/>
              </a:lnSpc>
            </a:pPr>
            <a:r>
              <a:rPr lang="en-US" altLang="zh-TW" b="1" kern="0" dirty="0">
                <a:solidFill>
                  <a:srgbClr val="111111"/>
                </a:solidFill>
                <a:latin typeface="Times New Roman" panose="02020603050405020304" pitchFamily="18" charset="0"/>
                <a:ea typeface="Noto Serif TC ExtraBold" panose="02020200000000000000" pitchFamily="18" charset="-128"/>
                <a:cs typeface="Times New Roman" panose="02020603050405020304" pitchFamily="18" charset="0"/>
              </a:rPr>
              <a:t>🛍️ Merchandise Sold</a:t>
            </a:r>
            <a:endParaRPr lang="zh-TW" altLang="zh-TW" b="1" kern="100" dirty="0">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8" name="矩形 7">
            <a:extLst>
              <a:ext uri="{FF2B5EF4-FFF2-40B4-BE49-F238E27FC236}">
                <a16:creationId xmlns:a16="http://schemas.microsoft.com/office/drawing/2014/main" id="{EE06E8EE-04FA-858E-0744-EEC51FD8372E}"/>
              </a:ext>
            </a:extLst>
          </p:cNvPr>
          <p:cNvSpPr/>
          <p:nvPr/>
        </p:nvSpPr>
        <p:spPr>
          <a:xfrm>
            <a:off x="0" y="1"/>
            <a:ext cx="12192000" cy="1009008"/>
          </a:xfrm>
          <a:prstGeom prst="rect">
            <a:avLst/>
          </a:prstGeom>
          <a:solidFill>
            <a:srgbClr val="FDA3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solidFill>
                <a:srgbClr val="FA8073"/>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2" name="橢圓 11">
            <a:extLst>
              <a:ext uri="{FF2B5EF4-FFF2-40B4-BE49-F238E27FC236}">
                <a16:creationId xmlns:a16="http://schemas.microsoft.com/office/drawing/2014/main" id="{0490B9EA-6D1C-D154-7A0D-B34DF074C092}"/>
              </a:ext>
            </a:extLst>
          </p:cNvPr>
          <p:cNvSpPr>
            <a:spLocks noChangeAspect="1"/>
          </p:cNvSpPr>
          <p:nvPr/>
        </p:nvSpPr>
        <p:spPr>
          <a:xfrm>
            <a:off x="216932" y="90505"/>
            <a:ext cx="828000" cy="82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13" name="圖片 12">
            <a:extLst>
              <a:ext uri="{FF2B5EF4-FFF2-40B4-BE49-F238E27FC236}">
                <a16:creationId xmlns:a16="http://schemas.microsoft.com/office/drawing/2014/main" id="{BD770171-7A1F-EC4F-86B0-B85740BC454A}"/>
              </a:ext>
            </a:extLst>
          </p:cNvPr>
          <p:cNvPicPr>
            <a:picLocks noChangeAspect="1"/>
          </p:cNvPicPr>
          <p:nvPr/>
        </p:nvPicPr>
        <p:blipFill>
          <a:blip r:embed="rId5"/>
          <a:stretch>
            <a:fillRect/>
          </a:stretch>
        </p:blipFill>
        <p:spPr>
          <a:xfrm>
            <a:off x="370569" y="244142"/>
            <a:ext cx="520725" cy="520725"/>
          </a:xfrm>
          <a:prstGeom prst="rect">
            <a:avLst/>
          </a:prstGeom>
        </p:spPr>
      </p:pic>
      <p:sp>
        <p:nvSpPr>
          <p:cNvPr id="14" name="圓角矩形 13">
            <a:extLst>
              <a:ext uri="{FF2B5EF4-FFF2-40B4-BE49-F238E27FC236}">
                <a16:creationId xmlns:a16="http://schemas.microsoft.com/office/drawing/2014/main" id="{E4AE624A-E9B2-E30D-F753-4BEB10D72CF7}"/>
              </a:ext>
            </a:extLst>
          </p:cNvPr>
          <p:cNvSpPr/>
          <p:nvPr/>
        </p:nvSpPr>
        <p:spPr>
          <a:xfrm>
            <a:off x="1597891"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Background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5" name="圓角矩形 14">
            <a:extLst>
              <a:ext uri="{FF2B5EF4-FFF2-40B4-BE49-F238E27FC236}">
                <a16:creationId xmlns:a16="http://schemas.microsoft.com/office/drawing/2014/main" id="{46B3EB4A-F8E0-CE44-0351-55EBE5F7E891}"/>
              </a:ext>
            </a:extLst>
          </p:cNvPr>
          <p:cNvSpPr/>
          <p:nvPr/>
        </p:nvSpPr>
        <p:spPr>
          <a:xfrm>
            <a:off x="3389088"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Objectives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6" name="圓角矩形 15">
            <a:extLst>
              <a:ext uri="{FF2B5EF4-FFF2-40B4-BE49-F238E27FC236}">
                <a16:creationId xmlns:a16="http://schemas.microsoft.com/office/drawing/2014/main" id="{8BB8EDA7-B1EF-2523-FD7B-F29AB1D1C221}"/>
              </a:ext>
            </a:extLst>
          </p:cNvPr>
          <p:cNvSpPr/>
          <p:nvPr/>
        </p:nvSpPr>
        <p:spPr>
          <a:xfrm>
            <a:off x="5180285"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Dataset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7" name="圓角矩形 16">
            <a:extLst>
              <a:ext uri="{FF2B5EF4-FFF2-40B4-BE49-F238E27FC236}">
                <a16:creationId xmlns:a16="http://schemas.microsoft.com/office/drawing/2014/main" id="{64FAADDD-CD93-D2FA-1CC6-0B0599A16357}"/>
              </a:ext>
            </a:extLst>
          </p:cNvPr>
          <p:cNvSpPr/>
          <p:nvPr/>
        </p:nvSpPr>
        <p:spPr>
          <a:xfrm>
            <a:off x="6971482"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Flowchart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8" name="圓角矩形 17">
            <a:extLst>
              <a:ext uri="{FF2B5EF4-FFF2-40B4-BE49-F238E27FC236}">
                <a16:creationId xmlns:a16="http://schemas.microsoft.com/office/drawing/2014/main" id="{D6221969-06C8-5532-7AE0-C1683D5064FA}"/>
              </a:ext>
            </a:extLst>
          </p:cNvPr>
          <p:cNvSpPr/>
          <p:nvPr/>
        </p:nvSpPr>
        <p:spPr>
          <a:xfrm>
            <a:off x="8762679" y="160430"/>
            <a:ext cx="1440000" cy="674362"/>
          </a:xfrm>
          <a:prstGeom prst="roundRect">
            <a:avLst>
              <a:gd name="adj" fmla="val 662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Expect Results </a:t>
            </a:r>
            <a:endParaRPr kumimoji="1" lang="zh-TW" altLang="en-US"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9" name="圓角矩形 18">
            <a:extLst>
              <a:ext uri="{FF2B5EF4-FFF2-40B4-BE49-F238E27FC236}">
                <a16:creationId xmlns:a16="http://schemas.microsoft.com/office/drawing/2014/main" id="{E97E6AAF-522E-B5F9-8B97-5FDE680F18E2}"/>
              </a:ext>
            </a:extLst>
          </p:cNvPr>
          <p:cNvSpPr/>
          <p:nvPr/>
        </p:nvSpPr>
        <p:spPr>
          <a:xfrm>
            <a:off x="10553876" y="167323"/>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Conclusion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A5B8C395-8616-0B1F-1633-53EA2B9BF9F5}"/>
              </a:ext>
            </a:extLst>
          </p:cNvPr>
          <p:cNvSpPr>
            <a:spLocks noGrp="1"/>
          </p:cNvSpPr>
          <p:nvPr>
            <p:ph type="sldNum" sz="quarter" idx="12"/>
          </p:nvPr>
        </p:nvSpPr>
        <p:spPr/>
        <p:txBody>
          <a:bodyPr/>
          <a:lstStyle/>
          <a:p>
            <a:fld id="{D2089A36-085D-5343-9146-EA9D02667923}" type="slidenum">
              <a:rPr kumimoji="1" lang="zh-TW" altLang="en-US" smtClean="0"/>
              <a:t>14</a:t>
            </a:fld>
            <a:endParaRPr kumimoji="1" lang="zh-TW" altLang="en-US"/>
          </a:p>
        </p:txBody>
      </p:sp>
    </p:spTree>
    <p:extLst>
      <p:ext uri="{BB962C8B-B14F-4D97-AF65-F5344CB8AC3E}">
        <p14:creationId xmlns:p14="http://schemas.microsoft.com/office/powerpoint/2010/main" val="1209922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585C891-1A44-0CF9-A833-2DC57701028A}"/>
              </a:ext>
            </a:extLst>
          </p:cNvPr>
          <p:cNvSpPr/>
          <p:nvPr/>
        </p:nvSpPr>
        <p:spPr>
          <a:xfrm>
            <a:off x="1340428" y="4961386"/>
            <a:ext cx="9486900" cy="26315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矩形 14">
            <a:extLst>
              <a:ext uri="{FF2B5EF4-FFF2-40B4-BE49-F238E27FC236}">
                <a16:creationId xmlns:a16="http://schemas.microsoft.com/office/drawing/2014/main" id="{9DE77E53-1607-D540-62AD-2AB57FE15C4D}"/>
              </a:ext>
            </a:extLst>
          </p:cNvPr>
          <p:cNvSpPr/>
          <p:nvPr/>
        </p:nvSpPr>
        <p:spPr>
          <a:xfrm>
            <a:off x="1340428" y="3378070"/>
            <a:ext cx="6120245" cy="258748"/>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 name="矩形 3">
            <a:extLst>
              <a:ext uri="{FF2B5EF4-FFF2-40B4-BE49-F238E27FC236}">
                <a16:creationId xmlns:a16="http://schemas.microsoft.com/office/drawing/2014/main" id="{737CE062-3784-B9A4-9BA7-174D77451D16}"/>
              </a:ext>
            </a:extLst>
          </p:cNvPr>
          <p:cNvSpPr/>
          <p:nvPr/>
        </p:nvSpPr>
        <p:spPr>
          <a:xfrm>
            <a:off x="0" y="1"/>
            <a:ext cx="12192000" cy="1009008"/>
          </a:xfrm>
          <a:prstGeom prst="rect">
            <a:avLst/>
          </a:prstGeom>
          <a:solidFill>
            <a:srgbClr val="FDA3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solidFill>
                <a:srgbClr val="FA8073"/>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5" name="橢圓 4">
            <a:extLst>
              <a:ext uri="{FF2B5EF4-FFF2-40B4-BE49-F238E27FC236}">
                <a16:creationId xmlns:a16="http://schemas.microsoft.com/office/drawing/2014/main" id="{7566BAAD-2E8F-B098-DFD7-A7D7AF771539}"/>
              </a:ext>
            </a:extLst>
          </p:cNvPr>
          <p:cNvSpPr>
            <a:spLocks noChangeAspect="1"/>
          </p:cNvSpPr>
          <p:nvPr/>
        </p:nvSpPr>
        <p:spPr>
          <a:xfrm>
            <a:off x="216932" y="90505"/>
            <a:ext cx="828000" cy="82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6" name="圖片 5">
            <a:extLst>
              <a:ext uri="{FF2B5EF4-FFF2-40B4-BE49-F238E27FC236}">
                <a16:creationId xmlns:a16="http://schemas.microsoft.com/office/drawing/2014/main" id="{5D002E0C-6233-9C30-0FBE-907AEA2D7057}"/>
              </a:ext>
            </a:extLst>
          </p:cNvPr>
          <p:cNvPicPr>
            <a:picLocks noChangeAspect="1"/>
          </p:cNvPicPr>
          <p:nvPr/>
        </p:nvPicPr>
        <p:blipFill>
          <a:blip r:embed="rId3"/>
          <a:stretch>
            <a:fillRect/>
          </a:stretch>
        </p:blipFill>
        <p:spPr>
          <a:xfrm>
            <a:off x="370569" y="244142"/>
            <a:ext cx="520725" cy="520725"/>
          </a:xfrm>
          <a:prstGeom prst="rect">
            <a:avLst/>
          </a:prstGeom>
        </p:spPr>
      </p:pic>
      <p:sp>
        <p:nvSpPr>
          <p:cNvPr id="7" name="圓角矩形 6">
            <a:extLst>
              <a:ext uri="{FF2B5EF4-FFF2-40B4-BE49-F238E27FC236}">
                <a16:creationId xmlns:a16="http://schemas.microsoft.com/office/drawing/2014/main" id="{3D04968D-FCB9-21A1-D2E7-20726FDB4D06}"/>
              </a:ext>
            </a:extLst>
          </p:cNvPr>
          <p:cNvSpPr/>
          <p:nvPr/>
        </p:nvSpPr>
        <p:spPr>
          <a:xfrm>
            <a:off x="1597891"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Background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8" name="圓角矩形 7">
            <a:extLst>
              <a:ext uri="{FF2B5EF4-FFF2-40B4-BE49-F238E27FC236}">
                <a16:creationId xmlns:a16="http://schemas.microsoft.com/office/drawing/2014/main" id="{F926559C-15FC-6E59-1659-643274FD574C}"/>
              </a:ext>
            </a:extLst>
          </p:cNvPr>
          <p:cNvSpPr/>
          <p:nvPr/>
        </p:nvSpPr>
        <p:spPr>
          <a:xfrm>
            <a:off x="3389088"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Objectives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9" name="圓角矩形 8">
            <a:extLst>
              <a:ext uri="{FF2B5EF4-FFF2-40B4-BE49-F238E27FC236}">
                <a16:creationId xmlns:a16="http://schemas.microsoft.com/office/drawing/2014/main" id="{0244D4B4-1F8E-2AA6-4983-D5B7CC3E2E6C}"/>
              </a:ext>
            </a:extLst>
          </p:cNvPr>
          <p:cNvSpPr/>
          <p:nvPr/>
        </p:nvSpPr>
        <p:spPr>
          <a:xfrm>
            <a:off x="5180285"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Dataset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0" name="圓角矩形 9">
            <a:extLst>
              <a:ext uri="{FF2B5EF4-FFF2-40B4-BE49-F238E27FC236}">
                <a16:creationId xmlns:a16="http://schemas.microsoft.com/office/drawing/2014/main" id="{788B8218-F64F-0EE5-F8A8-85D119543886}"/>
              </a:ext>
            </a:extLst>
          </p:cNvPr>
          <p:cNvSpPr/>
          <p:nvPr/>
        </p:nvSpPr>
        <p:spPr>
          <a:xfrm>
            <a:off x="6971482"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Flowchart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1" name="圓角矩形 10">
            <a:extLst>
              <a:ext uri="{FF2B5EF4-FFF2-40B4-BE49-F238E27FC236}">
                <a16:creationId xmlns:a16="http://schemas.microsoft.com/office/drawing/2014/main" id="{129D1F48-5C62-E546-C6EA-481E1A62787C}"/>
              </a:ext>
            </a:extLst>
          </p:cNvPr>
          <p:cNvSpPr/>
          <p:nvPr/>
        </p:nvSpPr>
        <p:spPr>
          <a:xfrm>
            <a:off x="8762679" y="160430"/>
            <a:ext cx="1440000" cy="674362"/>
          </a:xfrm>
          <a:prstGeom prst="roundRect">
            <a:avLst>
              <a:gd name="adj" fmla="val 662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Expect Results </a:t>
            </a:r>
            <a:endParaRPr kumimoji="1" lang="zh-TW" altLang="en-US"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2" name="圓角矩形 11">
            <a:extLst>
              <a:ext uri="{FF2B5EF4-FFF2-40B4-BE49-F238E27FC236}">
                <a16:creationId xmlns:a16="http://schemas.microsoft.com/office/drawing/2014/main" id="{09E3FC2E-92EB-B597-F8D2-041B2A94473B}"/>
              </a:ext>
            </a:extLst>
          </p:cNvPr>
          <p:cNvSpPr/>
          <p:nvPr/>
        </p:nvSpPr>
        <p:spPr>
          <a:xfrm>
            <a:off x="10553876" y="167323"/>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Conclusion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4" name="文字方塊 13">
            <a:extLst>
              <a:ext uri="{FF2B5EF4-FFF2-40B4-BE49-F238E27FC236}">
                <a16:creationId xmlns:a16="http://schemas.microsoft.com/office/drawing/2014/main" id="{62209F5A-C87D-4774-5BFB-93A219CC622D}"/>
              </a:ext>
            </a:extLst>
          </p:cNvPr>
          <p:cNvSpPr txBox="1"/>
          <p:nvPr/>
        </p:nvSpPr>
        <p:spPr>
          <a:xfrm>
            <a:off x="630931" y="3089610"/>
            <a:ext cx="5282087" cy="461665"/>
          </a:xfrm>
          <a:prstGeom prst="rect">
            <a:avLst/>
          </a:prstGeom>
          <a:noFill/>
        </p:spPr>
        <p:txBody>
          <a:bodyPr wrap="none" rtlCol="0">
            <a:spAutoFit/>
          </a:bodyPr>
          <a:lstStyle/>
          <a:p>
            <a:r>
              <a:rPr lang="en-US" altLang="zh-TW" sz="2400" b="1" dirty="0">
                <a:latin typeface="Times New Roman" panose="02020603050405020304" pitchFamily="18" charset="0"/>
                <a:cs typeface="Times New Roman" panose="02020603050405020304" pitchFamily="18" charset="0"/>
              </a:rPr>
              <a:t>We</a:t>
            </a:r>
            <a:r>
              <a:rPr lang="en" altLang="zh-TW" sz="2400" b="1" dirty="0">
                <a:latin typeface="Times New Roman" panose="02020603050405020304" pitchFamily="18" charset="0"/>
                <a:cs typeface="Times New Roman" panose="02020603050405020304" pitchFamily="18" charset="0"/>
              </a:rPr>
              <a:t> first organize and present the data,</a:t>
            </a:r>
            <a:endParaRPr kumimoji="1" lang="zh-TW" altLang="en-US" sz="2400" b="1" dirty="0">
              <a:latin typeface="Times New Roman" panose="02020603050405020304" pitchFamily="18" charset="0"/>
              <a:cs typeface="Times New Roman" panose="02020603050405020304" pitchFamily="18" charset="0"/>
            </a:endParaRPr>
          </a:p>
        </p:txBody>
      </p:sp>
      <p:sp>
        <p:nvSpPr>
          <p:cNvPr id="16" name="文字方塊 15">
            <a:extLst>
              <a:ext uri="{FF2B5EF4-FFF2-40B4-BE49-F238E27FC236}">
                <a16:creationId xmlns:a16="http://schemas.microsoft.com/office/drawing/2014/main" id="{B49DD26D-D394-D034-A3FB-08CFC2C6AD6F}"/>
              </a:ext>
            </a:extLst>
          </p:cNvPr>
          <p:cNvSpPr txBox="1"/>
          <p:nvPr/>
        </p:nvSpPr>
        <p:spPr>
          <a:xfrm>
            <a:off x="630931" y="4090578"/>
            <a:ext cx="10726333" cy="1133965"/>
          </a:xfrm>
          <a:prstGeom prst="rect">
            <a:avLst/>
          </a:prstGeom>
          <a:noFill/>
        </p:spPr>
        <p:txBody>
          <a:bodyPr wrap="square" rtlCol="0">
            <a:spAutoFit/>
          </a:bodyPr>
          <a:lstStyle/>
          <a:p>
            <a:pPr>
              <a:lnSpc>
                <a:spcPct val="150000"/>
              </a:lnSpc>
            </a:pPr>
            <a:r>
              <a:rPr lang="en" altLang="zh-TW" sz="2400" b="1" dirty="0">
                <a:latin typeface="Times New Roman" panose="02020603050405020304" pitchFamily="18" charset="0"/>
                <a:cs typeface="Times New Roman" panose="02020603050405020304" pitchFamily="18" charset="0"/>
              </a:rPr>
              <a:t>Then we provide an update interface for local governments to maintain the content, ensuring it stays timely and locally relevant</a:t>
            </a:r>
            <a:endParaRPr lang="en" altLang="zh-TW" sz="2400" dirty="0">
              <a:latin typeface="Times New Roman" panose="02020603050405020304" pitchFamily="18" charset="0"/>
              <a:cs typeface="Times New Roman" panose="02020603050405020304" pitchFamily="18" charset="0"/>
            </a:endParaRPr>
          </a:p>
        </p:txBody>
      </p:sp>
      <p:sp>
        <p:nvSpPr>
          <p:cNvPr id="18" name="文字方塊 17">
            <a:extLst>
              <a:ext uri="{FF2B5EF4-FFF2-40B4-BE49-F238E27FC236}">
                <a16:creationId xmlns:a16="http://schemas.microsoft.com/office/drawing/2014/main" id="{A429F575-EA62-61F4-F1F5-C956EA766F13}"/>
              </a:ext>
            </a:extLst>
          </p:cNvPr>
          <p:cNvSpPr txBox="1"/>
          <p:nvPr/>
        </p:nvSpPr>
        <p:spPr>
          <a:xfrm>
            <a:off x="630931" y="1548312"/>
            <a:ext cx="10580860" cy="461665"/>
          </a:xfrm>
          <a:prstGeom prst="rect">
            <a:avLst/>
          </a:prstGeom>
          <a:noFill/>
        </p:spPr>
        <p:txBody>
          <a:bodyPr wrap="square">
            <a:spAutoFit/>
          </a:bodyPr>
          <a:lstStyle/>
          <a:p>
            <a:r>
              <a:rPr lang="en" altLang="zh-TW" sz="2400" b="1" dirty="0">
                <a:latin typeface="Times New Roman" panose="02020603050405020304" pitchFamily="18" charset="0"/>
                <a:cs typeface="Times New Roman" panose="02020603050405020304" pitchFamily="18" charset="0"/>
              </a:rPr>
              <a:t>System Curation &amp; Local Empowerment</a:t>
            </a:r>
            <a:endParaRPr lang="zh-TW" altLang="en-US" sz="2400" b="1" dirty="0">
              <a:latin typeface="Times New Roman" panose="02020603050405020304" pitchFamily="18" charset="0"/>
              <a:cs typeface="Times New Roman" panose="02020603050405020304" pitchFamily="18" charset="0"/>
            </a:endParaRPr>
          </a:p>
        </p:txBody>
      </p:sp>
      <p:sp>
        <p:nvSpPr>
          <p:cNvPr id="19" name="文字方塊 18">
            <a:extLst>
              <a:ext uri="{FF2B5EF4-FFF2-40B4-BE49-F238E27FC236}">
                <a16:creationId xmlns:a16="http://schemas.microsoft.com/office/drawing/2014/main" id="{545EF43B-0F3B-EA58-0A98-E0DAFACED336}"/>
              </a:ext>
            </a:extLst>
          </p:cNvPr>
          <p:cNvSpPr txBox="1"/>
          <p:nvPr/>
        </p:nvSpPr>
        <p:spPr>
          <a:xfrm>
            <a:off x="4829088" y="5308971"/>
            <a:ext cx="6107441" cy="369332"/>
          </a:xfrm>
          <a:prstGeom prst="rect">
            <a:avLst/>
          </a:prstGeom>
          <a:noFill/>
        </p:spPr>
        <p:txBody>
          <a:bodyPr wrap="none" rtlCol="0">
            <a:spAutoFit/>
          </a:bodyPr>
          <a:lstStyle/>
          <a:p>
            <a:r>
              <a:rPr lang="en-US" altLang="zh-TW" b="1" dirty="0">
                <a:solidFill>
                  <a:schemeClr val="accent1"/>
                </a:solidFill>
                <a:latin typeface="Times New Roman" panose="02020603050405020304" pitchFamily="18" charset="0"/>
                <a:cs typeface="Times New Roman" panose="02020603050405020304" pitchFamily="18" charset="0"/>
              </a:rPr>
              <a:t>(U</a:t>
            </a:r>
            <a:r>
              <a:rPr lang="en" altLang="zh-TW" b="1" dirty="0">
                <a:solidFill>
                  <a:schemeClr val="accent1"/>
                </a:solidFill>
                <a:latin typeface="Times New Roman" panose="02020603050405020304" pitchFamily="18" charset="0"/>
                <a:cs typeface="Times New Roman" panose="02020603050405020304" pitchFamily="18" charset="0"/>
              </a:rPr>
              <a:t>pdate the latest event information or merchandise details)</a:t>
            </a:r>
            <a:endParaRPr kumimoji="1" lang="zh-TW" altLang="en-US" b="1" dirty="0">
              <a:solidFill>
                <a:schemeClr val="accent1"/>
              </a:solidFill>
              <a:latin typeface="Times New Roman" panose="02020603050405020304" pitchFamily="18" charset="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36F13F4C-0833-88CD-85C8-C4D89BFEA1CD}"/>
              </a:ext>
            </a:extLst>
          </p:cNvPr>
          <p:cNvSpPr>
            <a:spLocks noGrp="1"/>
          </p:cNvSpPr>
          <p:nvPr>
            <p:ph type="sldNum" sz="quarter" idx="12"/>
          </p:nvPr>
        </p:nvSpPr>
        <p:spPr/>
        <p:txBody>
          <a:bodyPr/>
          <a:lstStyle/>
          <a:p>
            <a:fld id="{D2089A36-085D-5343-9146-EA9D02667923}" type="slidenum">
              <a:rPr kumimoji="1" lang="zh-TW" altLang="en-US" smtClean="0"/>
              <a:t>15</a:t>
            </a:fld>
            <a:endParaRPr kumimoji="1" lang="zh-TW" altLang="en-US"/>
          </a:p>
        </p:txBody>
      </p:sp>
    </p:spTree>
    <p:extLst>
      <p:ext uri="{BB962C8B-B14F-4D97-AF65-F5344CB8AC3E}">
        <p14:creationId xmlns:p14="http://schemas.microsoft.com/office/powerpoint/2010/main" val="1668343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220C166E-6D62-B54E-6893-ADDA5A280F68}"/>
              </a:ext>
            </a:extLst>
          </p:cNvPr>
          <p:cNvSpPr txBox="1"/>
          <p:nvPr/>
        </p:nvSpPr>
        <p:spPr>
          <a:xfrm>
            <a:off x="630931" y="2015940"/>
            <a:ext cx="11206113" cy="4439870"/>
          </a:xfrm>
          <a:prstGeom prst="rect">
            <a:avLst/>
          </a:prstGeom>
          <a:noFill/>
        </p:spPr>
        <p:txBody>
          <a:bodyPr wrap="square">
            <a:spAutoFit/>
          </a:bodyPr>
          <a:lstStyle/>
          <a:p>
            <a:pPr>
              <a:lnSpc>
                <a:spcPct val="200000"/>
              </a:lnSpc>
            </a:pPr>
            <a:r>
              <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rPr>
              <a:t>Metric 1: AI Assistant – Accurate &amp; Considerate </a:t>
            </a:r>
          </a:p>
          <a:p>
            <a:pPr marL="285750" indent="-285750">
              <a:lnSpc>
                <a:spcPct val="200000"/>
              </a:lnSpc>
              <a:buFont typeface="Arial" panose="020B0604020202020204" pitchFamily="34" charset="0"/>
              <a:buChar char="•"/>
            </a:pPr>
            <a:r>
              <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rPr>
              <a:t>Information Accuracy: </a:t>
            </a:r>
            <a:r>
              <a:rPr lang="en" altLang="zh-TW" dirty="0">
                <a:latin typeface="Times New Roman" panose="02020603050405020304" pitchFamily="18" charset="0"/>
                <a:ea typeface="Noto Serif TC ExtraBold" panose="02020200000000000000" pitchFamily="18" charset="-128"/>
                <a:cs typeface="Times New Roman" panose="02020603050405020304" pitchFamily="18" charset="0"/>
              </a:rPr>
              <a:t>Compare AI answers with our database's standard answers, striving for high consistency. </a:t>
            </a:r>
          </a:p>
          <a:p>
            <a:pPr marL="285750" indent="-285750">
              <a:lnSpc>
                <a:spcPct val="200000"/>
              </a:lnSpc>
              <a:buFont typeface="Arial" panose="020B0604020202020204" pitchFamily="34" charset="0"/>
              <a:buChar char="•"/>
            </a:pPr>
            <a:r>
              <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rPr>
              <a:t>User Satisfaction: </a:t>
            </a:r>
            <a:r>
              <a:rPr lang="en" altLang="zh-TW" dirty="0">
                <a:latin typeface="Times New Roman" panose="02020603050405020304" pitchFamily="18" charset="0"/>
                <a:ea typeface="Noto Serif TC ExtraBold" panose="02020200000000000000" pitchFamily="18" charset="-128"/>
                <a:cs typeface="Times New Roman" panose="02020603050405020304" pitchFamily="18" charset="0"/>
              </a:rPr>
              <a:t>Evaluate AI answer practicality and overall satisfaction through user feedback.</a:t>
            </a:r>
            <a:endParaRPr lang="en-US" altLang="zh-TW" dirty="0">
              <a:latin typeface="Times New Roman" panose="02020603050405020304" pitchFamily="18" charset="0"/>
              <a:ea typeface="Noto Serif TC ExtraBold" panose="02020200000000000000" pitchFamily="18" charset="-128"/>
              <a:cs typeface="Times New Roman" panose="02020603050405020304" pitchFamily="18" charset="0"/>
            </a:endParaRPr>
          </a:p>
          <a:p>
            <a:pPr marL="285750" indent="-285750">
              <a:lnSpc>
                <a:spcPct val="200000"/>
              </a:lnSpc>
              <a:buFont typeface="Arial" panose="020B0604020202020204" pitchFamily="34" charset="0"/>
              <a:buChar char="•"/>
            </a:pPr>
            <a:endParaRPr lang="en-US" altLang="zh-TW" b="1" dirty="0">
              <a:latin typeface="Times New Roman" panose="02020603050405020304" pitchFamily="18" charset="0"/>
              <a:ea typeface="Noto Serif TC ExtraBold" panose="02020200000000000000" pitchFamily="18" charset="-128"/>
              <a:cs typeface="Times New Roman" panose="02020603050405020304" pitchFamily="18" charset="0"/>
            </a:endParaRPr>
          </a:p>
          <a:p>
            <a:pPr>
              <a:lnSpc>
                <a:spcPct val="200000"/>
              </a:lnSpc>
            </a:pPr>
            <a:r>
              <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rPr>
              <a:t>Metric 2: Shrine/Temple Information – Rich &amp; Clear </a:t>
            </a:r>
          </a:p>
          <a:p>
            <a:pPr marL="285750" indent="-285750">
              <a:lnSpc>
                <a:spcPct val="200000"/>
              </a:lnSpc>
              <a:buFont typeface="Arial" panose="020B0604020202020204" pitchFamily="34" charset="0"/>
              <a:buChar char="•"/>
            </a:pPr>
            <a:r>
              <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rPr>
              <a:t>Content Coverage</a:t>
            </a:r>
            <a:r>
              <a:rPr lang="en" altLang="zh-TW" dirty="0">
                <a:latin typeface="Times New Roman" panose="02020603050405020304" pitchFamily="18" charset="0"/>
                <a:ea typeface="Noto Serif TC ExtraBold" panose="02020200000000000000" pitchFamily="18" charset="-128"/>
                <a:cs typeface="Times New Roman" panose="02020603050405020304" pitchFamily="18" charset="0"/>
              </a:rPr>
              <a:t>: Does the number of Japanese shrines/temples in the app/website meet most users' search needs? </a:t>
            </a:r>
          </a:p>
          <a:p>
            <a:pPr marL="285750" indent="-285750">
              <a:lnSpc>
                <a:spcPct val="200000"/>
              </a:lnSpc>
              <a:buFont typeface="Arial" panose="020B0604020202020204" pitchFamily="34" charset="0"/>
              <a:buChar char="•"/>
            </a:pPr>
            <a:r>
              <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rPr>
              <a:t>Information Practicality: </a:t>
            </a:r>
            <a:r>
              <a:rPr lang="en" altLang="zh-TW" dirty="0">
                <a:latin typeface="Times New Roman" panose="02020603050405020304" pitchFamily="18" charset="0"/>
                <a:ea typeface="Noto Serif TC ExtraBold" panose="02020200000000000000" pitchFamily="18" charset="-128"/>
                <a:cs typeface="Times New Roman" panose="02020603050405020304" pitchFamily="18" charset="0"/>
              </a:rPr>
              <a:t>Is the introduction for each location (including key worship info, cultural background) clear, easy to understand, and applicable for users?</a:t>
            </a:r>
            <a:endParaRPr lang="zh-TW" altLang="en-US" dirty="0">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21" name="文字方塊 20">
            <a:extLst>
              <a:ext uri="{FF2B5EF4-FFF2-40B4-BE49-F238E27FC236}">
                <a16:creationId xmlns:a16="http://schemas.microsoft.com/office/drawing/2014/main" id="{A089F001-B67A-AA5E-F2F5-B172AFB55D2A}"/>
              </a:ext>
            </a:extLst>
          </p:cNvPr>
          <p:cNvSpPr txBox="1"/>
          <p:nvPr/>
        </p:nvSpPr>
        <p:spPr>
          <a:xfrm>
            <a:off x="630931" y="1401149"/>
            <a:ext cx="6098874" cy="461665"/>
          </a:xfrm>
          <a:prstGeom prst="rect">
            <a:avLst/>
          </a:prstGeom>
          <a:noFill/>
        </p:spPr>
        <p:txBody>
          <a:bodyPr wrap="square">
            <a:spAutoFit/>
          </a:bodyPr>
          <a:lstStyle/>
          <a:p>
            <a:r>
              <a:rPr lang="en" altLang="zh-TW" sz="2400" b="1" dirty="0">
                <a:latin typeface="Times New Roman" panose="02020603050405020304" pitchFamily="18" charset="0"/>
                <a:ea typeface="Noto Serif TC ExtraBold" panose="02020200000000000000" pitchFamily="18" charset="-128"/>
                <a:cs typeface="Times New Roman" panose="02020603050405020304" pitchFamily="18" charset="0"/>
              </a:rPr>
              <a:t>Validation Metrics</a:t>
            </a:r>
            <a:endParaRPr lang="zh-TW" altLang="en-US" sz="2400" b="1" dirty="0">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2" name="矩形 1">
            <a:extLst>
              <a:ext uri="{FF2B5EF4-FFF2-40B4-BE49-F238E27FC236}">
                <a16:creationId xmlns:a16="http://schemas.microsoft.com/office/drawing/2014/main" id="{02E9E629-BC9A-6C96-ADCA-3A51FA1787A4}"/>
              </a:ext>
            </a:extLst>
          </p:cNvPr>
          <p:cNvSpPr/>
          <p:nvPr/>
        </p:nvSpPr>
        <p:spPr>
          <a:xfrm>
            <a:off x="0" y="1"/>
            <a:ext cx="12192000" cy="1009008"/>
          </a:xfrm>
          <a:prstGeom prst="rect">
            <a:avLst/>
          </a:prstGeom>
          <a:solidFill>
            <a:srgbClr val="FDA3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solidFill>
                <a:srgbClr val="FA8073"/>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4" name="橢圓 3">
            <a:extLst>
              <a:ext uri="{FF2B5EF4-FFF2-40B4-BE49-F238E27FC236}">
                <a16:creationId xmlns:a16="http://schemas.microsoft.com/office/drawing/2014/main" id="{C5E01D42-F009-CFC4-7F12-377FC1753829}"/>
              </a:ext>
            </a:extLst>
          </p:cNvPr>
          <p:cNvSpPr>
            <a:spLocks noChangeAspect="1"/>
          </p:cNvSpPr>
          <p:nvPr/>
        </p:nvSpPr>
        <p:spPr>
          <a:xfrm>
            <a:off x="216932" y="90505"/>
            <a:ext cx="828000" cy="82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5" name="圖片 4">
            <a:extLst>
              <a:ext uri="{FF2B5EF4-FFF2-40B4-BE49-F238E27FC236}">
                <a16:creationId xmlns:a16="http://schemas.microsoft.com/office/drawing/2014/main" id="{7A2C757D-72E5-31C9-7137-3BF9EFDCFC7B}"/>
              </a:ext>
            </a:extLst>
          </p:cNvPr>
          <p:cNvPicPr>
            <a:picLocks noChangeAspect="1"/>
          </p:cNvPicPr>
          <p:nvPr/>
        </p:nvPicPr>
        <p:blipFill>
          <a:blip r:embed="rId3"/>
          <a:stretch>
            <a:fillRect/>
          </a:stretch>
        </p:blipFill>
        <p:spPr>
          <a:xfrm>
            <a:off x="370569" y="244142"/>
            <a:ext cx="520725" cy="520725"/>
          </a:xfrm>
          <a:prstGeom prst="rect">
            <a:avLst/>
          </a:prstGeom>
        </p:spPr>
      </p:pic>
      <p:sp>
        <p:nvSpPr>
          <p:cNvPr id="6" name="圓角矩形 5">
            <a:extLst>
              <a:ext uri="{FF2B5EF4-FFF2-40B4-BE49-F238E27FC236}">
                <a16:creationId xmlns:a16="http://schemas.microsoft.com/office/drawing/2014/main" id="{05C2A7E7-0750-5A16-8CC3-CC4699824C63}"/>
              </a:ext>
            </a:extLst>
          </p:cNvPr>
          <p:cNvSpPr/>
          <p:nvPr/>
        </p:nvSpPr>
        <p:spPr>
          <a:xfrm>
            <a:off x="1597891"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Background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7" name="圓角矩形 6">
            <a:extLst>
              <a:ext uri="{FF2B5EF4-FFF2-40B4-BE49-F238E27FC236}">
                <a16:creationId xmlns:a16="http://schemas.microsoft.com/office/drawing/2014/main" id="{143BC494-3975-E2B2-A50F-6B95DD6D0665}"/>
              </a:ext>
            </a:extLst>
          </p:cNvPr>
          <p:cNvSpPr/>
          <p:nvPr/>
        </p:nvSpPr>
        <p:spPr>
          <a:xfrm>
            <a:off x="3389088"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Objectives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8" name="圓角矩形 7">
            <a:extLst>
              <a:ext uri="{FF2B5EF4-FFF2-40B4-BE49-F238E27FC236}">
                <a16:creationId xmlns:a16="http://schemas.microsoft.com/office/drawing/2014/main" id="{C8DBA129-9CC5-075A-AB06-1FF60424CC39}"/>
              </a:ext>
            </a:extLst>
          </p:cNvPr>
          <p:cNvSpPr/>
          <p:nvPr/>
        </p:nvSpPr>
        <p:spPr>
          <a:xfrm>
            <a:off x="5180285"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Dataset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9" name="圓角矩形 8">
            <a:extLst>
              <a:ext uri="{FF2B5EF4-FFF2-40B4-BE49-F238E27FC236}">
                <a16:creationId xmlns:a16="http://schemas.microsoft.com/office/drawing/2014/main" id="{3BFA316A-FDD9-EF4C-16A4-75F55EFBDA9B}"/>
              </a:ext>
            </a:extLst>
          </p:cNvPr>
          <p:cNvSpPr/>
          <p:nvPr/>
        </p:nvSpPr>
        <p:spPr>
          <a:xfrm>
            <a:off x="6971482"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Flowchart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0" name="圓角矩形 9">
            <a:extLst>
              <a:ext uri="{FF2B5EF4-FFF2-40B4-BE49-F238E27FC236}">
                <a16:creationId xmlns:a16="http://schemas.microsoft.com/office/drawing/2014/main" id="{79ABB60A-C97D-AD9F-0AAB-F3D7458A0B74}"/>
              </a:ext>
            </a:extLst>
          </p:cNvPr>
          <p:cNvSpPr/>
          <p:nvPr/>
        </p:nvSpPr>
        <p:spPr>
          <a:xfrm>
            <a:off x="8762679" y="160430"/>
            <a:ext cx="1440000" cy="674362"/>
          </a:xfrm>
          <a:prstGeom prst="roundRect">
            <a:avLst>
              <a:gd name="adj" fmla="val 662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Expect Results </a:t>
            </a:r>
            <a:endParaRPr kumimoji="1" lang="zh-TW" altLang="en-US"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1" name="圓角矩形 10">
            <a:extLst>
              <a:ext uri="{FF2B5EF4-FFF2-40B4-BE49-F238E27FC236}">
                <a16:creationId xmlns:a16="http://schemas.microsoft.com/office/drawing/2014/main" id="{388E35BB-D755-A8F8-05A5-4C2B66CEEC4E}"/>
              </a:ext>
            </a:extLst>
          </p:cNvPr>
          <p:cNvSpPr/>
          <p:nvPr/>
        </p:nvSpPr>
        <p:spPr>
          <a:xfrm>
            <a:off x="10553876" y="167323"/>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Conclusion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2" name="投影片編號版面配置區 11">
            <a:extLst>
              <a:ext uri="{FF2B5EF4-FFF2-40B4-BE49-F238E27FC236}">
                <a16:creationId xmlns:a16="http://schemas.microsoft.com/office/drawing/2014/main" id="{835908A8-027A-0D2F-184D-8D495FC74B33}"/>
              </a:ext>
            </a:extLst>
          </p:cNvPr>
          <p:cNvSpPr>
            <a:spLocks noGrp="1"/>
          </p:cNvSpPr>
          <p:nvPr>
            <p:ph type="sldNum" sz="quarter" idx="12"/>
          </p:nvPr>
        </p:nvSpPr>
        <p:spPr/>
        <p:txBody>
          <a:bodyPr/>
          <a:lstStyle/>
          <a:p>
            <a:fld id="{D2089A36-085D-5343-9146-EA9D02667923}" type="slidenum">
              <a:rPr kumimoji="1" lang="zh-TW" altLang="en-US" smtClean="0"/>
              <a:t>16</a:t>
            </a:fld>
            <a:endParaRPr kumimoji="1" lang="zh-TW" altLang="en-US"/>
          </a:p>
        </p:txBody>
      </p:sp>
    </p:spTree>
    <p:extLst>
      <p:ext uri="{BB962C8B-B14F-4D97-AF65-F5344CB8AC3E}">
        <p14:creationId xmlns:p14="http://schemas.microsoft.com/office/powerpoint/2010/main" val="4001147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69052701-9260-48AB-0178-8C58D004B000}"/>
              </a:ext>
            </a:extLst>
          </p:cNvPr>
          <p:cNvSpPr txBox="1"/>
          <p:nvPr/>
        </p:nvSpPr>
        <p:spPr>
          <a:xfrm>
            <a:off x="683622" y="2255774"/>
            <a:ext cx="11214088" cy="3885936"/>
          </a:xfrm>
          <a:prstGeom prst="rect">
            <a:avLst/>
          </a:prstGeom>
          <a:noFill/>
        </p:spPr>
        <p:txBody>
          <a:bodyPr wrap="square">
            <a:spAutoFit/>
          </a:bodyPr>
          <a:lstStyle/>
          <a:p>
            <a:pPr>
              <a:lnSpc>
                <a:spcPct val="200000"/>
              </a:lnSpc>
              <a:buNone/>
            </a:pPr>
            <a:r>
              <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rPr>
              <a:t>The " Personalized Guidance with GPT &amp; Interactive Maps " leverages interactive maps, AI Q&amp;A, and bilingual cultural content to overcome common travel challenges like scattered information and language barriers. It provides a convenient, personalized tool for users to deeply explore Japan's unique faith and cultural essence. </a:t>
            </a:r>
          </a:p>
          <a:p>
            <a:pPr>
              <a:lnSpc>
                <a:spcPct val="200000"/>
              </a:lnSpc>
              <a:buNone/>
            </a:pPr>
            <a:endPar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endParaRPr>
          </a:p>
          <a:p>
            <a:pPr>
              <a:lnSpc>
                <a:spcPct val="200000"/>
              </a:lnSpc>
              <a:buNone/>
            </a:pPr>
            <a:endPar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endParaRPr>
          </a:p>
          <a:p>
            <a:pPr>
              <a:lnSpc>
                <a:spcPct val="200000"/>
              </a:lnSpc>
              <a:buNone/>
            </a:pPr>
            <a:r>
              <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rPr>
              <a:t>We anticipate this project will significantly enhance tourist experiences, promote Japanese culture globally, and boost local tourism, offering high practical value. We seek your support to realize this cultural technology vision.</a:t>
            </a:r>
            <a:endParaRPr lang="zh-TW" altLang="en-US" b="1" dirty="0">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2" name="矩形 1">
            <a:extLst>
              <a:ext uri="{FF2B5EF4-FFF2-40B4-BE49-F238E27FC236}">
                <a16:creationId xmlns:a16="http://schemas.microsoft.com/office/drawing/2014/main" id="{4369447D-C9AD-3A41-51A9-8DE7C87EB369}"/>
              </a:ext>
            </a:extLst>
          </p:cNvPr>
          <p:cNvSpPr/>
          <p:nvPr/>
        </p:nvSpPr>
        <p:spPr>
          <a:xfrm>
            <a:off x="0" y="1"/>
            <a:ext cx="12192000" cy="1009008"/>
          </a:xfrm>
          <a:prstGeom prst="rect">
            <a:avLst/>
          </a:prstGeom>
          <a:solidFill>
            <a:srgbClr val="FDA3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dirty="0">
              <a:solidFill>
                <a:srgbClr val="FA8073"/>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3" name="橢圓 2">
            <a:extLst>
              <a:ext uri="{FF2B5EF4-FFF2-40B4-BE49-F238E27FC236}">
                <a16:creationId xmlns:a16="http://schemas.microsoft.com/office/drawing/2014/main" id="{7247A15D-D94F-5770-2287-ADD9B4CF5609}"/>
              </a:ext>
            </a:extLst>
          </p:cNvPr>
          <p:cNvSpPr>
            <a:spLocks noChangeAspect="1"/>
          </p:cNvSpPr>
          <p:nvPr/>
        </p:nvSpPr>
        <p:spPr>
          <a:xfrm>
            <a:off x="216932" y="90505"/>
            <a:ext cx="828000" cy="82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4" name="圖片 3">
            <a:extLst>
              <a:ext uri="{FF2B5EF4-FFF2-40B4-BE49-F238E27FC236}">
                <a16:creationId xmlns:a16="http://schemas.microsoft.com/office/drawing/2014/main" id="{0AA2F008-827C-F01B-17CF-67B80C3F78B0}"/>
              </a:ext>
            </a:extLst>
          </p:cNvPr>
          <p:cNvPicPr>
            <a:picLocks noChangeAspect="1"/>
          </p:cNvPicPr>
          <p:nvPr/>
        </p:nvPicPr>
        <p:blipFill>
          <a:blip r:embed="rId3"/>
          <a:stretch>
            <a:fillRect/>
          </a:stretch>
        </p:blipFill>
        <p:spPr>
          <a:xfrm>
            <a:off x="370569" y="244142"/>
            <a:ext cx="520725" cy="520725"/>
          </a:xfrm>
          <a:prstGeom prst="rect">
            <a:avLst/>
          </a:prstGeom>
        </p:spPr>
      </p:pic>
      <p:sp>
        <p:nvSpPr>
          <p:cNvPr id="6" name="圓角矩形 5">
            <a:extLst>
              <a:ext uri="{FF2B5EF4-FFF2-40B4-BE49-F238E27FC236}">
                <a16:creationId xmlns:a16="http://schemas.microsoft.com/office/drawing/2014/main" id="{FA87CDC7-9EDB-F114-A659-F4DCA3F7EBCC}"/>
              </a:ext>
            </a:extLst>
          </p:cNvPr>
          <p:cNvSpPr/>
          <p:nvPr/>
        </p:nvSpPr>
        <p:spPr>
          <a:xfrm>
            <a:off x="1597891"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Background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7" name="圓角矩形 6">
            <a:extLst>
              <a:ext uri="{FF2B5EF4-FFF2-40B4-BE49-F238E27FC236}">
                <a16:creationId xmlns:a16="http://schemas.microsoft.com/office/drawing/2014/main" id="{8C7F517A-C2D2-9540-74E5-60F854858A76}"/>
              </a:ext>
            </a:extLst>
          </p:cNvPr>
          <p:cNvSpPr/>
          <p:nvPr/>
        </p:nvSpPr>
        <p:spPr>
          <a:xfrm>
            <a:off x="3389088"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Objectives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8" name="圓角矩形 7">
            <a:extLst>
              <a:ext uri="{FF2B5EF4-FFF2-40B4-BE49-F238E27FC236}">
                <a16:creationId xmlns:a16="http://schemas.microsoft.com/office/drawing/2014/main" id="{FF49393A-F81D-E585-1269-B6E95D6DD24F}"/>
              </a:ext>
            </a:extLst>
          </p:cNvPr>
          <p:cNvSpPr/>
          <p:nvPr/>
        </p:nvSpPr>
        <p:spPr>
          <a:xfrm>
            <a:off x="5180285"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Dataset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9" name="圓角矩形 8">
            <a:extLst>
              <a:ext uri="{FF2B5EF4-FFF2-40B4-BE49-F238E27FC236}">
                <a16:creationId xmlns:a16="http://schemas.microsoft.com/office/drawing/2014/main" id="{86A1B95F-8381-F930-676F-8522D95CA6B0}"/>
              </a:ext>
            </a:extLst>
          </p:cNvPr>
          <p:cNvSpPr/>
          <p:nvPr/>
        </p:nvSpPr>
        <p:spPr>
          <a:xfrm>
            <a:off x="6971482"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Flowchart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0" name="圓角矩形 9">
            <a:extLst>
              <a:ext uri="{FF2B5EF4-FFF2-40B4-BE49-F238E27FC236}">
                <a16:creationId xmlns:a16="http://schemas.microsoft.com/office/drawing/2014/main" id="{D8CC300E-2987-B6E0-6E7A-7DF150CE251C}"/>
              </a:ext>
            </a:extLst>
          </p:cNvPr>
          <p:cNvSpPr/>
          <p:nvPr/>
        </p:nvSpPr>
        <p:spPr>
          <a:xfrm>
            <a:off x="8762679" y="160430"/>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Expect Results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1" name="圓角矩形 10">
            <a:extLst>
              <a:ext uri="{FF2B5EF4-FFF2-40B4-BE49-F238E27FC236}">
                <a16:creationId xmlns:a16="http://schemas.microsoft.com/office/drawing/2014/main" id="{74B58752-0E42-2D5D-4DFA-EFD6E1468D82}"/>
              </a:ext>
            </a:extLst>
          </p:cNvPr>
          <p:cNvSpPr/>
          <p:nvPr/>
        </p:nvSpPr>
        <p:spPr>
          <a:xfrm>
            <a:off x="10553876" y="167323"/>
            <a:ext cx="1440000" cy="674362"/>
          </a:xfrm>
          <a:prstGeom prst="roundRect">
            <a:avLst>
              <a:gd name="adj" fmla="val 662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Conclusion </a:t>
            </a:r>
            <a:endParaRPr kumimoji="1" lang="zh-TW" altLang="en-US"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16" name="圖片 15">
            <a:extLst>
              <a:ext uri="{FF2B5EF4-FFF2-40B4-BE49-F238E27FC236}">
                <a16:creationId xmlns:a16="http://schemas.microsoft.com/office/drawing/2014/main" id="{BFB8D45F-8315-2BBA-36F8-7A01BF1470E9}"/>
              </a:ext>
            </a:extLst>
          </p:cNvPr>
          <p:cNvPicPr>
            <a:picLocks noChangeAspect="1"/>
          </p:cNvPicPr>
          <p:nvPr/>
        </p:nvPicPr>
        <p:blipFill>
          <a:blip r:embed="rId4"/>
          <a:stretch>
            <a:fillRect/>
          </a:stretch>
        </p:blipFill>
        <p:spPr>
          <a:xfrm>
            <a:off x="790272" y="4382214"/>
            <a:ext cx="720000" cy="720000"/>
          </a:xfrm>
          <a:prstGeom prst="rect">
            <a:avLst/>
          </a:prstGeom>
        </p:spPr>
      </p:pic>
      <p:pic>
        <p:nvPicPr>
          <p:cNvPr id="17" name="圖片 16">
            <a:extLst>
              <a:ext uri="{FF2B5EF4-FFF2-40B4-BE49-F238E27FC236}">
                <a16:creationId xmlns:a16="http://schemas.microsoft.com/office/drawing/2014/main" id="{D3C47344-9D56-B9A2-1658-AAFAED501402}"/>
              </a:ext>
            </a:extLst>
          </p:cNvPr>
          <p:cNvPicPr>
            <a:picLocks noChangeAspect="1"/>
          </p:cNvPicPr>
          <p:nvPr/>
        </p:nvPicPr>
        <p:blipFill>
          <a:blip r:embed="rId5"/>
          <a:stretch>
            <a:fillRect/>
          </a:stretch>
        </p:blipFill>
        <p:spPr>
          <a:xfrm>
            <a:off x="790272" y="1535774"/>
            <a:ext cx="720000" cy="720000"/>
          </a:xfrm>
          <a:prstGeom prst="rect">
            <a:avLst/>
          </a:prstGeom>
        </p:spPr>
      </p:pic>
      <p:sp>
        <p:nvSpPr>
          <p:cNvPr id="12" name="投影片編號版面配置區 11">
            <a:extLst>
              <a:ext uri="{FF2B5EF4-FFF2-40B4-BE49-F238E27FC236}">
                <a16:creationId xmlns:a16="http://schemas.microsoft.com/office/drawing/2014/main" id="{94BB0CEB-2886-A11A-94F8-DB3D52414F92}"/>
              </a:ext>
            </a:extLst>
          </p:cNvPr>
          <p:cNvSpPr>
            <a:spLocks noGrp="1"/>
          </p:cNvSpPr>
          <p:nvPr>
            <p:ph type="sldNum" sz="quarter" idx="12"/>
          </p:nvPr>
        </p:nvSpPr>
        <p:spPr/>
        <p:txBody>
          <a:bodyPr/>
          <a:lstStyle/>
          <a:p>
            <a:fld id="{D2089A36-085D-5343-9146-EA9D02667923}" type="slidenum">
              <a:rPr kumimoji="1" lang="zh-TW" altLang="en-US" smtClean="0"/>
              <a:t>17</a:t>
            </a:fld>
            <a:endParaRPr kumimoji="1" lang="zh-TW" altLang="en-US"/>
          </a:p>
        </p:txBody>
      </p:sp>
    </p:spTree>
    <p:extLst>
      <p:ext uri="{BB962C8B-B14F-4D97-AF65-F5344CB8AC3E}">
        <p14:creationId xmlns:p14="http://schemas.microsoft.com/office/powerpoint/2010/main" val="2960188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旅遊網公布日本30大景點千本鳥居5連霸- 新聞- Rti 中央廣播電臺">
            <a:extLst>
              <a:ext uri="{FF2B5EF4-FFF2-40B4-BE49-F238E27FC236}">
                <a16:creationId xmlns:a16="http://schemas.microsoft.com/office/drawing/2014/main" id="{C72B4AB0-FF85-9F59-5573-43157DDE4806}"/>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1" y="0"/>
            <a:ext cx="122936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3FE017D7-DC51-7233-193E-D8CF14089A59}"/>
              </a:ext>
            </a:extLst>
          </p:cNvPr>
          <p:cNvSpPr/>
          <p:nvPr/>
        </p:nvSpPr>
        <p:spPr>
          <a:xfrm>
            <a:off x="750711" y="2091330"/>
            <a:ext cx="10690578" cy="2675340"/>
          </a:xfrm>
          <a:prstGeom prst="rect">
            <a:avLst/>
          </a:prstGeom>
          <a:solidFill>
            <a:srgbClr val="FFFFFF">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6" name="文字方塊 5">
            <a:extLst>
              <a:ext uri="{FF2B5EF4-FFF2-40B4-BE49-F238E27FC236}">
                <a16:creationId xmlns:a16="http://schemas.microsoft.com/office/drawing/2014/main" id="{E3BDEED7-1E50-3E3D-2576-7CBBC5DAA30A}"/>
              </a:ext>
            </a:extLst>
          </p:cNvPr>
          <p:cNvSpPr txBox="1"/>
          <p:nvPr/>
        </p:nvSpPr>
        <p:spPr>
          <a:xfrm>
            <a:off x="750711" y="3013501"/>
            <a:ext cx="10690578" cy="830997"/>
          </a:xfrm>
          <a:prstGeom prst="rect">
            <a:avLst/>
          </a:prstGeom>
          <a:noFill/>
        </p:spPr>
        <p:txBody>
          <a:bodyPr wrap="square" rtlCol="0">
            <a:spAutoFit/>
          </a:bodyPr>
          <a:lstStyle/>
          <a:p>
            <a:pPr algn="ctr"/>
            <a:r>
              <a:rPr lang="en-US" altLang="zh-TW" sz="4800" b="1" dirty="0">
                <a:latin typeface="Times New Roman" panose="02020603050405020304" pitchFamily="18" charset="0"/>
                <a:ea typeface="Noto Serif TC ExtraBold" panose="02020200000000000000" pitchFamily="18" charset="-128"/>
                <a:cs typeface="Times New Roman" panose="02020603050405020304" pitchFamily="18" charset="0"/>
              </a:rPr>
              <a:t>Thank you!</a:t>
            </a:r>
            <a:endParaRPr lang="zh-TW" altLang="en-US" sz="4800" b="1" dirty="0">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7" name="文字方塊 6">
            <a:extLst>
              <a:ext uri="{FF2B5EF4-FFF2-40B4-BE49-F238E27FC236}">
                <a16:creationId xmlns:a16="http://schemas.microsoft.com/office/drawing/2014/main" id="{5179F4CA-083B-0EE7-2597-D9846B793671}"/>
              </a:ext>
            </a:extLst>
          </p:cNvPr>
          <p:cNvSpPr txBox="1"/>
          <p:nvPr/>
        </p:nvSpPr>
        <p:spPr>
          <a:xfrm>
            <a:off x="9559042" y="4305004"/>
            <a:ext cx="1882247" cy="461665"/>
          </a:xfrm>
          <a:prstGeom prst="rect">
            <a:avLst/>
          </a:prstGeom>
          <a:noFill/>
        </p:spPr>
        <p:txBody>
          <a:bodyPr wrap="none" rtlCol="0">
            <a:spAutoFit/>
          </a:bodyPr>
          <a:lstStyle/>
          <a:p>
            <a:r>
              <a:rPr kumimoji="1" lang="en-US" altLang="zh-TW" sz="2400" b="1" dirty="0">
                <a:latin typeface="Noto Serif TC ExtraBold" panose="02020200000000000000" pitchFamily="18" charset="-128"/>
                <a:ea typeface="Noto Serif TC ExtraBold" panose="02020200000000000000" pitchFamily="18" charset="-128"/>
              </a:rPr>
              <a:t>2025/05/16</a:t>
            </a:r>
            <a:endParaRPr kumimoji="1" lang="zh-TW" altLang="en-US" sz="2400" b="1" dirty="0">
              <a:latin typeface="Noto Serif TC ExtraBold" panose="02020200000000000000" pitchFamily="18" charset="-128"/>
              <a:ea typeface="Noto Serif TC ExtraBold" panose="02020200000000000000" pitchFamily="18" charset="-128"/>
            </a:endParaRPr>
          </a:p>
        </p:txBody>
      </p:sp>
      <p:sp>
        <p:nvSpPr>
          <p:cNvPr id="2" name="投影片編號版面配置區 1">
            <a:extLst>
              <a:ext uri="{FF2B5EF4-FFF2-40B4-BE49-F238E27FC236}">
                <a16:creationId xmlns:a16="http://schemas.microsoft.com/office/drawing/2014/main" id="{37BA27B3-BBF3-F211-FB1F-568B493544BB}"/>
              </a:ext>
            </a:extLst>
          </p:cNvPr>
          <p:cNvSpPr>
            <a:spLocks noGrp="1"/>
          </p:cNvSpPr>
          <p:nvPr>
            <p:ph type="sldNum" sz="quarter" idx="12"/>
          </p:nvPr>
        </p:nvSpPr>
        <p:spPr/>
        <p:txBody>
          <a:bodyPr/>
          <a:lstStyle/>
          <a:p>
            <a:fld id="{D2089A36-085D-5343-9146-EA9D02667923}" type="slidenum">
              <a:rPr kumimoji="1" lang="zh-TW" altLang="en-US" smtClean="0"/>
              <a:t>18</a:t>
            </a:fld>
            <a:endParaRPr kumimoji="1" lang="zh-TW" altLang="en-US"/>
          </a:p>
        </p:txBody>
      </p:sp>
    </p:spTree>
    <p:extLst>
      <p:ext uri="{BB962C8B-B14F-4D97-AF65-F5344CB8AC3E}">
        <p14:creationId xmlns:p14="http://schemas.microsoft.com/office/powerpoint/2010/main" val="404358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旅遊網公布日本30大景點千本鳥居5連霸- 新聞- Rti 中央廣播電臺">
            <a:extLst>
              <a:ext uri="{FF2B5EF4-FFF2-40B4-BE49-F238E27FC236}">
                <a16:creationId xmlns:a16="http://schemas.microsoft.com/office/drawing/2014/main" id="{81F3D872-347F-6F4A-1A5C-26F4E49FCAD0}"/>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1" y="0"/>
            <a:ext cx="122936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AE1702EA-A49E-9BF2-1848-5ED24F933822}"/>
              </a:ext>
            </a:extLst>
          </p:cNvPr>
          <p:cNvSpPr/>
          <p:nvPr/>
        </p:nvSpPr>
        <p:spPr>
          <a:xfrm>
            <a:off x="801512" y="712076"/>
            <a:ext cx="10690578" cy="5433848"/>
          </a:xfrm>
          <a:prstGeom prst="rect">
            <a:avLst/>
          </a:prstGeom>
          <a:solidFill>
            <a:srgbClr val="FFFFFF">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6" name="文字方塊 5">
            <a:extLst>
              <a:ext uri="{FF2B5EF4-FFF2-40B4-BE49-F238E27FC236}">
                <a16:creationId xmlns:a16="http://schemas.microsoft.com/office/drawing/2014/main" id="{1B56D3DC-9684-33C0-AB0A-7F9A391ED953}"/>
              </a:ext>
            </a:extLst>
          </p:cNvPr>
          <p:cNvSpPr txBox="1"/>
          <p:nvPr/>
        </p:nvSpPr>
        <p:spPr>
          <a:xfrm>
            <a:off x="1148256" y="559486"/>
            <a:ext cx="9997089" cy="5396670"/>
          </a:xfrm>
          <a:prstGeom prst="rect">
            <a:avLst/>
          </a:prstGeom>
          <a:noFill/>
        </p:spPr>
        <p:txBody>
          <a:bodyPr wrap="square" rtlCol="0">
            <a:spAutoFit/>
          </a:bodyPr>
          <a:lstStyle/>
          <a:p>
            <a:pPr algn="ctr">
              <a:lnSpc>
                <a:spcPct val="200000"/>
              </a:lnSpc>
            </a:pPr>
            <a:r>
              <a:rPr lang="en" altLang="zh-TW" sz="3200" b="1" dirty="0">
                <a:latin typeface="Times New Roman" panose="02020603050405020304" pitchFamily="18" charset="0"/>
                <a:cs typeface="Times New Roman" panose="02020603050405020304" pitchFamily="18" charset="0"/>
              </a:rPr>
              <a:t>Question</a:t>
            </a:r>
            <a:endParaRPr lang="en" altLang="zh-TW" sz="2400" b="1" dirty="0">
              <a:latin typeface="Times New Roman" panose="02020603050405020304" pitchFamily="18" charset="0"/>
              <a:cs typeface="Times New Roman" panose="02020603050405020304" pitchFamily="18" charset="0"/>
            </a:endParaRPr>
          </a:p>
          <a:p>
            <a:pPr>
              <a:lnSpc>
                <a:spcPct val="200000"/>
              </a:lnSpc>
            </a:pPr>
            <a:r>
              <a:rPr lang="en" altLang="zh-TW" sz="2400" dirty="0">
                <a:latin typeface="Times New Roman" panose="02020603050405020304" pitchFamily="18" charset="0"/>
                <a:cs typeface="Times New Roman" panose="02020603050405020304" pitchFamily="18" charset="0"/>
              </a:rPr>
              <a:t>With the conclusion of the ICASI conference, discussions on the two topics of "Travel Recommendation" and "Poster Design" have come to a successful close. Next, we will </a:t>
            </a:r>
            <a:r>
              <a:rPr lang="en" altLang="zh-TW" sz="2400" b="1" u="sng" dirty="0">
                <a:latin typeface="Times New Roman" panose="02020603050405020304" pitchFamily="18" charset="0"/>
                <a:cs typeface="Times New Roman" panose="02020603050405020304" pitchFamily="18" charset="0"/>
              </a:rPr>
              <a:t>begin to organize the outcome reports for these two summer projects</a:t>
            </a:r>
            <a:r>
              <a:rPr lang="en" altLang="zh-TW" sz="2400" dirty="0">
                <a:latin typeface="Times New Roman" panose="02020603050405020304" pitchFamily="18" charset="0"/>
                <a:cs typeface="Times New Roman" panose="02020603050405020304" pitchFamily="18" charset="0"/>
              </a:rPr>
              <a:t>, and we will also provide the source code for this ICASI project later. If here is </a:t>
            </a:r>
            <a:r>
              <a:rPr lang="en" altLang="zh-TW" sz="2400" b="1" u="sng" dirty="0">
                <a:latin typeface="Times New Roman" panose="02020603050405020304" pitchFamily="18" charset="0"/>
                <a:cs typeface="Times New Roman" panose="02020603050405020304" pitchFamily="18" charset="0"/>
              </a:rPr>
              <a:t>anything further prof. would like us to supplement or adjust regarding these two topics in ICASI</a:t>
            </a:r>
            <a:r>
              <a:rPr lang="en" altLang="zh-TW" sz="2400" dirty="0">
                <a:latin typeface="Times New Roman" panose="02020603050405020304" pitchFamily="18" charset="0"/>
                <a:cs typeface="Times New Roman" panose="02020603050405020304" pitchFamily="18" charset="0"/>
              </a:rPr>
              <a:t>?</a:t>
            </a:r>
            <a:endParaRPr kumimoji="1" lang="zh-TW" altLang="en-US" sz="2400" dirty="0">
              <a:latin typeface="Times New Roman" panose="02020603050405020304" pitchFamily="18" charset="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5D805569-F9D1-9873-A1BF-367A4810FF09}"/>
              </a:ext>
            </a:extLst>
          </p:cNvPr>
          <p:cNvSpPr>
            <a:spLocks noGrp="1"/>
          </p:cNvSpPr>
          <p:nvPr>
            <p:ph type="sldNum" sz="quarter" idx="12"/>
          </p:nvPr>
        </p:nvSpPr>
        <p:spPr/>
        <p:txBody>
          <a:bodyPr/>
          <a:lstStyle/>
          <a:p>
            <a:fld id="{D2089A36-085D-5343-9146-EA9D02667923}" type="slidenum">
              <a:rPr kumimoji="1" lang="zh-TW" altLang="en-US" smtClean="0"/>
              <a:t>1</a:t>
            </a:fld>
            <a:endParaRPr kumimoji="1" lang="zh-TW" altLang="en-US"/>
          </a:p>
        </p:txBody>
      </p:sp>
    </p:spTree>
    <p:extLst>
      <p:ext uri="{BB962C8B-B14F-4D97-AF65-F5344CB8AC3E}">
        <p14:creationId xmlns:p14="http://schemas.microsoft.com/office/powerpoint/2010/main" val="1744681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旅遊網公布日本30大景點千本鳥居5連霸- 新聞- Rti 中央廣播電臺">
            <a:extLst>
              <a:ext uri="{FF2B5EF4-FFF2-40B4-BE49-F238E27FC236}">
                <a16:creationId xmlns:a16="http://schemas.microsoft.com/office/drawing/2014/main" id="{A3E7660A-80CE-ECE0-113C-670A09CE95E5}"/>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1" y="0"/>
            <a:ext cx="122936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A27C807D-0B91-3E23-EB6B-8E046013E998}"/>
              </a:ext>
            </a:extLst>
          </p:cNvPr>
          <p:cNvSpPr/>
          <p:nvPr/>
        </p:nvSpPr>
        <p:spPr>
          <a:xfrm>
            <a:off x="660263" y="970653"/>
            <a:ext cx="11189041" cy="2675340"/>
          </a:xfrm>
          <a:prstGeom prst="rect">
            <a:avLst/>
          </a:prstGeom>
          <a:solidFill>
            <a:srgbClr val="FFFFFF">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6" name="文字方塊 5">
            <a:extLst>
              <a:ext uri="{FF2B5EF4-FFF2-40B4-BE49-F238E27FC236}">
                <a16:creationId xmlns:a16="http://schemas.microsoft.com/office/drawing/2014/main" id="{199AC013-5E9A-C7E9-2DB3-08472EB25793}"/>
              </a:ext>
            </a:extLst>
          </p:cNvPr>
          <p:cNvSpPr txBox="1"/>
          <p:nvPr/>
        </p:nvSpPr>
        <p:spPr>
          <a:xfrm>
            <a:off x="909494" y="970653"/>
            <a:ext cx="10690578" cy="2139496"/>
          </a:xfrm>
          <a:prstGeom prst="rect">
            <a:avLst/>
          </a:prstGeom>
          <a:noFill/>
        </p:spPr>
        <p:txBody>
          <a:bodyPr wrap="square" rtlCol="0">
            <a:spAutoFit/>
          </a:bodyPr>
          <a:lstStyle/>
          <a:p>
            <a:pPr>
              <a:lnSpc>
                <a:spcPct val="200000"/>
              </a:lnSpc>
            </a:pPr>
            <a:r>
              <a:rPr lang="en" altLang="zh-TW" sz="3600" b="1" dirty="0">
                <a:latin typeface="Times New Roman" panose="02020603050405020304" pitchFamily="18" charset="0"/>
                <a:ea typeface="Noto Serif TC ExtraBold" panose="02020200000000000000" pitchFamily="18" charset="-128"/>
                <a:cs typeface="Times New Roman" panose="02020603050405020304" pitchFamily="18" charset="0"/>
              </a:rPr>
              <a:t>Japan Shrine &amp; Temple Navigator: </a:t>
            </a:r>
          </a:p>
          <a:p>
            <a:pPr>
              <a:lnSpc>
                <a:spcPct val="200000"/>
              </a:lnSpc>
            </a:pPr>
            <a:r>
              <a:rPr lang="en" altLang="zh-TW" sz="3600" b="1" dirty="0">
                <a:latin typeface="Times New Roman" panose="02020603050405020304" pitchFamily="18" charset="0"/>
                <a:ea typeface="Noto Serif TC ExtraBold" panose="02020200000000000000" pitchFamily="18" charset="-128"/>
                <a:cs typeface="Times New Roman" panose="02020603050405020304" pitchFamily="18" charset="0"/>
              </a:rPr>
              <a:t>Personalized Guidance with GPT &amp; Interactive Maps</a:t>
            </a:r>
            <a:endParaRPr lang="zh-TW" altLang="en-US" sz="3600" b="1" dirty="0">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7" name="文字方塊 6">
            <a:extLst>
              <a:ext uri="{FF2B5EF4-FFF2-40B4-BE49-F238E27FC236}">
                <a16:creationId xmlns:a16="http://schemas.microsoft.com/office/drawing/2014/main" id="{8E76A179-2706-4631-12D6-717C10FF7728}"/>
              </a:ext>
            </a:extLst>
          </p:cNvPr>
          <p:cNvSpPr txBox="1"/>
          <p:nvPr/>
        </p:nvSpPr>
        <p:spPr>
          <a:xfrm>
            <a:off x="9967057" y="3138740"/>
            <a:ext cx="1882247" cy="461665"/>
          </a:xfrm>
          <a:prstGeom prst="rect">
            <a:avLst/>
          </a:prstGeom>
          <a:noFill/>
        </p:spPr>
        <p:txBody>
          <a:bodyPr wrap="none" rtlCol="0">
            <a:spAutoFit/>
          </a:bodyPr>
          <a:lstStyle/>
          <a:p>
            <a:r>
              <a:rPr kumimoji="1" lang="en-US" altLang="zh-TW" sz="2400" b="1" dirty="0">
                <a:latin typeface="Noto Serif TC ExtraBold" panose="02020200000000000000" pitchFamily="18" charset="-128"/>
                <a:ea typeface="Noto Serif TC ExtraBold" panose="02020200000000000000" pitchFamily="18" charset="-128"/>
              </a:rPr>
              <a:t>2025/05/16</a:t>
            </a:r>
            <a:endParaRPr kumimoji="1" lang="zh-TW" altLang="en-US" sz="2400" b="1" dirty="0">
              <a:latin typeface="Noto Serif TC ExtraBold" panose="02020200000000000000" pitchFamily="18" charset="-128"/>
              <a:ea typeface="Noto Serif TC ExtraBold" panose="02020200000000000000" pitchFamily="18" charset="-128"/>
            </a:endParaRPr>
          </a:p>
        </p:txBody>
      </p:sp>
      <p:grpSp>
        <p:nvGrpSpPr>
          <p:cNvPr id="10" name="群組 9">
            <a:extLst>
              <a:ext uri="{FF2B5EF4-FFF2-40B4-BE49-F238E27FC236}">
                <a16:creationId xmlns:a16="http://schemas.microsoft.com/office/drawing/2014/main" id="{227F26E1-BD10-071A-A314-A3FF0FDCF348}"/>
              </a:ext>
            </a:extLst>
          </p:cNvPr>
          <p:cNvGrpSpPr/>
          <p:nvPr/>
        </p:nvGrpSpPr>
        <p:grpSpPr>
          <a:xfrm>
            <a:off x="2721623" y="3896281"/>
            <a:ext cx="6748752" cy="1255984"/>
            <a:chOff x="1864671" y="3896281"/>
            <a:chExt cx="6748752" cy="1255984"/>
          </a:xfrm>
        </p:grpSpPr>
        <p:sp>
          <p:nvSpPr>
            <p:cNvPr id="8" name="矩形 7">
              <a:extLst>
                <a:ext uri="{FF2B5EF4-FFF2-40B4-BE49-F238E27FC236}">
                  <a16:creationId xmlns:a16="http://schemas.microsoft.com/office/drawing/2014/main" id="{0A83BF7A-CC2C-58D4-2D32-BAFBB985D53A}"/>
                </a:ext>
              </a:extLst>
            </p:cNvPr>
            <p:cNvSpPr/>
            <p:nvPr/>
          </p:nvSpPr>
          <p:spPr>
            <a:xfrm>
              <a:off x="1864671" y="3896281"/>
              <a:ext cx="6748752" cy="1255984"/>
            </a:xfrm>
            <a:prstGeom prst="rect">
              <a:avLst/>
            </a:prstGeom>
            <a:solidFill>
              <a:srgbClr val="FFFFFF">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9" name="文字方塊 8">
              <a:extLst>
                <a:ext uri="{FF2B5EF4-FFF2-40B4-BE49-F238E27FC236}">
                  <a16:creationId xmlns:a16="http://schemas.microsoft.com/office/drawing/2014/main" id="{ED4A68DF-EE96-E4E8-4C20-CF718C597843}"/>
                </a:ext>
              </a:extLst>
            </p:cNvPr>
            <p:cNvSpPr txBox="1"/>
            <p:nvPr/>
          </p:nvSpPr>
          <p:spPr>
            <a:xfrm>
              <a:off x="2002571" y="3952193"/>
              <a:ext cx="5678734" cy="1144159"/>
            </a:xfrm>
            <a:prstGeom prst="rect">
              <a:avLst/>
            </a:prstGeom>
            <a:noFill/>
          </p:spPr>
          <p:txBody>
            <a:bodyPr wrap="none" rtlCol="0">
              <a:spAutoFit/>
            </a:bodyPr>
            <a:lstStyle/>
            <a:p>
              <a:pPr>
                <a:lnSpc>
                  <a:spcPct val="150000"/>
                </a:lnSpc>
              </a:pPr>
              <a:r>
                <a:rPr lang="en-US" altLang="zh-TW" sz="2400" b="1" dirty="0">
                  <a:solidFill>
                    <a:schemeClr val="bg2">
                      <a:lumMod val="25000"/>
                    </a:schemeClr>
                  </a:solidFill>
                  <a:latin typeface="Times New Roman" panose="02020603050405020304" pitchFamily="18" charset="0"/>
                  <a:ea typeface="標楷體" panose="03000509000000000000" pitchFamily="65" charset="-120"/>
                </a:rPr>
                <a:t>Advisor</a:t>
              </a:r>
              <a:r>
                <a:rPr lang="zh-TW" altLang="en-US" sz="2400" b="1" dirty="0">
                  <a:solidFill>
                    <a:schemeClr val="bg2">
                      <a:lumMod val="25000"/>
                    </a:schemeClr>
                  </a:solidFill>
                  <a:latin typeface="Times New Roman" panose="02020603050405020304" pitchFamily="18" charset="0"/>
                  <a:ea typeface="標楷體" panose="03000509000000000000" pitchFamily="65" charset="-120"/>
                </a:rPr>
                <a:t>：</a:t>
              </a:r>
              <a:r>
                <a:rPr lang="en-US" altLang="zh-TW" sz="2400" b="1" i="1" dirty="0">
                  <a:solidFill>
                    <a:schemeClr val="bg2">
                      <a:lumMod val="25000"/>
                    </a:schemeClr>
                  </a:solidFill>
                  <a:latin typeface="Times New Roman" panose="02020603050405020304" pitchFamily="18" charset="0"/>
                  <a:ea typeface="標楷體" panose="03000509000000000000" pitchFamily="65" charset="-120"/>
                </a:rPr>
                <a:t>Yi-Chung Chen</a:t>
              </a:r>
            </a:p>
            <a:p>
              <a:pPr>
                <a:lnSpc>
                  <a:spcPct val="150000"/>
                </a:lnSpc>
              </a:pPr>
              <a:r>
                <a:rPr lang="en-US" altLang="zh-TW" sz="2400" b="1" dirty="0">
                  <a:solidFill>
                    <a:schemeClr val="bg2">
                      <a:lumMod val="25000"/>
                    </a:schemeClr>
                  </a:solidFill>
                  <a:latin typeface="Times New Roman" panose="02020603050405020304" pitchFamily="18" charset="0"/>
                  <a:ea typeface="標楷體" panose="03000509000000000000" pitchFamily="65" charset="-120"/>
                </a:rPr>
                <a:t>Members</a:t>
              </a:r>
              <a:r>
                <a:rPr lang="zh-TW" altLang="en-US" sz="2400" b="1" dirty="0">
                  <a:solidFill>
                    <a:schemeClr val="bg2">
                      <a:lumMod val="25000"/>
                    </a:schemeClr>
                  </a:solidFill>
                  <a:latin typeface="Times New Roman" panose="02020603050405020304" pitchFamily="18" charset="0"/>
                  <a:ea typeface="標楷體" panose="03000509000000000000" pitchFamily="65" charset="-120"/>
                </a:rPr>
                <a:t>：</a:t>
              </a:r>
              <a:r>
                <a:rPr lang="en-US" altLang="zh-TW" sz="2400" b="1" dirty="0">
                  <a:solidFill>
                    <a:schemeClr val="bg2">
                      <a:lumMod val="25000"/>
                    </a:schemeClr>
                  </a:solidFill>
                  <a:latin typeface="Times New Roman" panose="02020603050405020304" pitchFamily="18" charset="0"/>
                  <a:ea typeface="標楷體" panose="03000509000000000000" pitchFamily="65" charset="-120"/>
                </a:rPr>
                <a:t> </a:t>
              </a:r>
              <a:r>
                <a:rPr lang="en-US" altLang="zh-TW" sz="2400" b="1" i="1" dirty="0">
                  <a:solidFill>
                    <a:schemeClr val="bg2">
                      <a:lumMod val="25000"/>
                    </a:schemeClr>
                  </a:solidFill>
                  <a:latin typeface="Times New Roman" panose="02020603050405020304" pitchFamily="18" charset="0"/>
                  <a:ea typeface="標楷體" panose="03000509000000000000" pitchFamily="65" charset="-120"/>
                </a:rPr>
                <a:t>Po-Yuan Chu, Bo-Min Zheng</a:t>
              </a:r>
              <a:endParaRPr kumimoji="1" lang="zh-TW" altLang="en-US" sz="2400" b="1" i="1" dirty="0">
                <a:solidFill>
                  <a:schemeClr val="bg2">
                    <a:lumMod val="25000"/>
                  </a:schemeClr>
                </a:solidFill>
              </a:endParaRPr>
            </a:p>
          </p:txBody>
        </p:sp>
      </p:grpSp>
      <p:sp>
        <p:nvSpPr>
          <p:cNvPr id="2" name="投影片編號版面配置區 1">
            <a:extLst>
              <a:ext uri="{FF2B5EF4-FFF2-40B4-BE49-F238E27FC236}">
                <a16:creationId xmlns:a16="http://schemas.microsoft.com/office/drawing/2014/main" id="{F345D347-6EA7-CE62-12F8-209EFEFE771E}"/>
              </a:ext>
            </a:extLst>
          </p:cNvPr>
          <p:cNvSpPr>
            <a:spLocks noGrp="1"/>
          </p:cNvSpPr>
          <p:nvPr>
            <p:ph type="sldNum" sz="quarter" idx="12"/>
          </p:nvPr>
        </p:nvSpPr>
        <p:spPr/>
        <p:txBody>
          <a:bodyPr/>
          <a:lstStyle/>
          <a:p>
            <a:fld id="{D2089A36-085D-5343-9146-EA9D02667923}" type="slidenum">
              <a:rPr kumimoji="1" lang="zh-TW" altLang="en-US" smtClean="0"/>
              <a:t>2</a:t>
            </a:fld>
            <a:endParaRPr kumimoji="1" lang="zh-TW" altLang="en-US"/>
          </a:p>
        </p:txBody>
      </p:sp>
    </p:spTree>
    <p:extLst>
      <p:ext uri="{BB962C8B-B14F-4D97-AF65-F5344CB8AC3E}">
        <p14:creationId xmlns:p14="http://schemas.microsoft.com/office/powerpoint/2010/main" val="1704335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95B5E4-E21F-3290-3A7B-2172F095E90C}"/>
              </a:ext>
            </a:extLst>
          </p:cNvPr>
          <p:cNvSpPr/>
          <p:nvPr/>
        </p:nvSpPr>
        <p:spPr>
          <a:xfrm>
            <a:off x="0" y="1"/>
            <a:ext cx="12192000" cy="1009008"/>
          </a:xfrm>
          <a:prstGeom prst="rect">
            <a:avLst/>
          </a:prstGeom>
          <a:solidFill>
            <a:srgbClr val="FDA3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solidFill>
                <a:srgbClr val="FA8073"/>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9" name="文字方塊 8">
            <a:extLst>
              <a:ext uri="{FF2B5EF4-FFF2-40B4-BE49-F238E27FC236}">
                <a16:creationId xmlns:a16="http://schemas.microsoft.com/office/drawing/2014/main" id="{F65E4111-D088-8D25-E32B-DB8DD1991BA5}"/>
              </a:ext>
            </a:extLst>
          </p:cNvPr>
          <p:cNvSpPr txBox="1"/>
          <p:nvPr/>
        </p:nvSpPr>
        <p:spPr>
          <a:xfrm>
            <a:off x="630930" y="1401149"/>
            <a:ext cx="6810393" cy="461665"/>
          </a:xfrm>
          <a:prstGeom prst="rect">
            <a:avLst/>
          </a:prstGeom>
          <a:noFill/>
        </p:spPr>
        <p:txBody>
          <a:bodyPr wrap="square">
            <a:spAutoFit/>
          </a:bodyPr>
          <a:lstStyle/>
          <a:p>
            <a:r>
              <a:rPr lang="en" altLang="zh-TW" sz="2400" b="1" dirty="0">
                <a:latin typeface="Times New Roman" panose="02020603050405020304" pitchFamily="18" charset="0"/>
                <a:ea typeface="Noto Serif TC ExtraBold" panose="02020200000000000000" pitchFamily="18" charset="-128"/>
                <a:cs typeface="Times New Roman" panose="02020603050405020304" pitchFamily="18" charset="0"/>
              </a:rPr>
              <a:t>Discoveries from the ICASI Conference Journey…</a:t>
            </a:r>
            <a:endParaRPr lang="zh-TW" altLang="en-US" sz="2400" b="1" dirty="0">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3" name="橢圓 2">
            <a:extLst>
              <a:ext uri="{FF2B5EF4-FFF2-40B4-BE49-F238E27FC236}">
                <a16:creationId xmlns:a16="http://schemas.microsoft.com/office/drawing/2014/main" id="{E182C813-1090-1A5D-E759-3208F4B2483B}"/>
              </a:ext>
            </a:extLst>
          </p:cNvPr>
          <p:cNvSpPr>
            <a:spLocks noChangeAspect="1"/>
          </p:cNvSpPr>
          <p:nvPr/>
        </p:nvSpPr>
        <p:spPr>
          <a:xfrm>
            <a:off x="216932" y="90505"/>
            <a:ext cx="828000" cy="82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4" name="圖片 3">
            <a:extLst>
              <a:ext uri="{FF2B5EF4-FFF2-40B4-BE49-F238E27FC236}">
                <a16:creationId xmlns:a16="http://schemas.microsoft.com/office/drawing/2014/main" id="{80C2BAA0-CF4E-7638-32E2-AD830DAC6403}"/>
              </a:ext>
            </a:extLst>
          </p:cNvPr>
          <p:cNvPicPr>
            <a:picLocks noChangeAspect="1"/>
          </p:cNvPicPr>
          <p:nvPr/>
        </p:nvPicPr>
        <p:blipFill>
          <a:blip r:embed="rId3"/>
          <a:stretch>
            <a:fillRect/>
          </a:stretch>
        </p:blipFill>
        <p:spPr>
          <a:xfrm>
            <a:off x="370569" y="244142"/>
            <a:ext cx="520725" cy="520725"/>
          </a:xfrm>
          <a:prstGeom prst="rect">
            <a:avLst/>
          </a:prstGeom>
        </p:spPr>
      </p:pic>
      <p:sp>
        <p:nvSpPr>
          <p:cNvPr id="5" name="圓角矩形 4">
            <a:extLst>
              <a:ext uri="{FF2B5EF4-FFF2-40B4-BE49-F238E27FC236}">
                <a16:creationId xmlns:a16="http://schemas.microsoft.com/office/drawing/2014/main" id="{F60D72A4-9E87-31F5-46C8-E88140C83E0C}"/>
              </a:ext>
            </a:extLst>
          </p:cNvPr>
          <p:cNvSpPr/>
          <p:nvPr/>
        </p:nvSpPr>
        <p:spPr>
          <a:xfrm>
            <a:off x="1597891" y="164629"/>
            <a:ext cx="1440000" cy="674362"/>
          </a:xfrm>
          <a:prstGeom prst="roundRect">
            <a:avLst>
              <a:gd name="adj" fmla="val 662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Background</a:t>
            </a:r>
            <a:endParaRPr kumimoji="1" lang="zh-TW" altLang="en-US"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6" name="圓角矩形 5">
            <a:extLst>
              <a:ext uri="{FF2B5EF4-FFF2-40B4-BE49-F238E27FC236}">
                <a16:creationId xmlns:a16="http://schemas.microsoft.com/office/drawing/2014/main" id="{CC2B7456-0679-CFBD-F541-CFB6D01DCB04}"/>
              </a:ext>
            </a:extLst>
          </p:cNvPr>
          <p:cNvSpPr/>
          <p:nvPr/>
        </p:nvSpPr>
        <p:spPr>
          <a:xfrm>
            <a:off x="3389088"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Objectives</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8" name="圓角矩形 7">
            <a:extLst>
              <a:ext uri="{FF2B5EF4-FFF2-40B4-BE49-F238E27FC236}">
                <a16:creationId xmlns:a16="http://schemas.microsoft.com/office/drawing/2014/main" id="{478EBE9B-3586-42AC-7F34-F14F0447E27C}"/>
              </a:ext>
            </a:extLst>
          </p:cNvPr>
          <p:cNvSpPr/>
          <p:nvPr/>
        </p:nvSpPr>
        <p:spPr>
          <a:xfrm>
            <a:off x="5180285"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Dataset</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6" name="圓角矩形 15">
            <a:extLst>
              <a:ext uri="{FF2B5EF4-FFF2-40B4-BE49-F238E27FC236}">
                <a16:creationId xmlns:a16="http://schemas.microsoft.com/office/drawing/2014/main" id="{68AD9305-0164-96DA-9888-49B15D1C702A}"/>
              </a:ext>
            </a:extLst>
          </p:cNvPr>
          <p:cNvSpPr/>
          <p:nvPr/>
        </p:nvSpPr>
        <p:spPr>
          <a:xfrm>
            <a:off x="6971482"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Flowchart</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9" name="圓角矩形 18">
            <a:extLst>
              <a:ext uri="{FF2B5EF4-FFF2-40B4-BE49-F238E27FC236}">
                <a16:creationId xmlns:a16="http://schemas.microsoft.com/office/drawing/2014/main" id="{052B5756-4ED8-BE4E-ED72-DC56A1F6BDCF}"/>
              </a:ext>
            </a:extLst>
          </p:cNvPr>
          <p:cNvSpPr/>
          <p:nvPr/>
        </p:nvSpPr>
        <p:spPr>
          <a:xfrm>
            <a:off x="8762679" y="160430"/>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Expect Results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20" name="圓角矩形 19">
            <a:extLst>
              <a:ext uri="{FF2B5EF4-FFF2-40B4-BE49-F238E27FC236}">
                <a16:creationId xmlns:a16="http://schemas.microsoft.com/office/drawing/2014/main" id="{2CF25216-9ADC-BCAF-7625-31878E445036}"/>
              </a:ext>
            </a:extLst>
          </p:cNvPr>
          <p:cNvSpPr/>
          <p:nvPr/>
        </p:nvSpPr>
        <p:spPr>
          <a:xfrm>
            <a:off x="10553876" y="167323"/>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Conclusion</a:t>
            </a:r>
            <a:r>
              <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 </a:t>
            </a:r>
          </a:p>
        </p:txBody>
      </p:sp>
      <p:sp>
        <p:nvSpPr>
          <p:cNvPr id="17" name="圓角矩形 16">
            <a:extLst>
              <a:ext uri="{FF2B5EF4-FFF2-40B4-BE49-F238E27FC236}">
                <a16:creationId xmlns:a16="http://schemas.microsoft.com/office/drawing/2014/main" id="{34F9E045-E6FE-6835-E1ED-9D0168A0FA19}"/>
              </a:ext>
            </a:extLst>
          </p:cNvPr>
          <p:cNvSpPr/>
          <p:nvPr/>
        </p:nvSpPr>
        <p:spPr>
          <a:xfrm>
            <a:off x="543936" y="2362954"/>
            <a:ext cx="2520000" cy="4132505"/>
          </a:xfrm>
          <a:prstGeom prst="roundRect">
            <a:avLst/>
          </a:prstGeom>
          <a:solidFill>
            <a:schemeClr val="accent5">
              <a:lumMod val="20000"/>
              <a:lumOff val="80000"/>
            </a:schemeClr>
          </a:solidFill>
          <a:ln w="38100">
            <a:solidFill>
              <a:schemeClr val="accent5"/>
            </a:solidFill>
          </a:ln>
          <a:effectLst>
            <a:outerShdw blurRad="176265" dist="38100" dir="18900000" sx="103000" sy="103000" algn="bl" rotWithShape="0">
              <a:prstClr val="black">
                <a:alpha val="15617"/>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18" name="圖片 17">
            <a:extLst>
              <a:ext uri="{FF2B5EF4-FFF2-40B4-BE49-F238E27FC236}">
                <a16:creationId xmlns:a16="http://schemas.microsoft.com/office/drawing/2014/main" id="{561E699A-5DB4-1A6A-0338-A9F125FEF339}"/>
              </a:ext>
            </a:extLst>
          </p:cNvPr>
          <p:cNvPicPr>
            <a:picLocks noChangeAspect="1"/>
          </p:cNvPicPr>
          <p:nvPr/>
        </p:nvPicPr>
        <p:blipFill>
          <a:blip r:embed="rId4"/>
          <a:stretch>
            <a:fillRect/>
          </a:stretch>
        </p:blipFill>
        <p:spPr>
          <a:xfrm>
            <a:off x="1265956" y="2630194"/>
            <a:ext cx="1080000" cy="1080000"/>
          </a:xfrm>
          <a:prstGeom prst="rect">
            <a:avLst/>
          </a:prstGeom>
        </p:spPr>
      </p:pic>
      <p:sp>
        <p:nvSpPr>
          <p:cNvPr id="22" name="文字方塊 21">
            <a:extLst>
              <a:ext uri="{FF2B5EF4-FFF2-40B4-BE49-F238E27FC236}">
                <a16:creationId xmlns:a16="http://schemas.microsoft.com/office/drawing/2014/main" id="{47059421-0787-86FD-C33C-B2939F19C78A}"/>
              </a:ext>
            </a:extLst>
          </p:cNvPr>
          <p:cNvSpPr txBox="1"/>
          <p:nvPr/>
        </p:nvSpPr>
        <p:spPr>
          <a:xfrm>
            <a:off x="954984" y="3958655"/>
            <a:ext cx="1697901" cy="873572"/>
          </a:xfrm>
          <a:prstGeom prst="rect">
            <a:avLst/>
          </a:prstGeom>
          <a:noFill/>
        </p:spPr>
        <p:txBody>
          <a:bodyPr wrap="none" rtlCol="0">
            <a:spAutoFit/>
          </a:bodyPr>
          <a:lstStyle/>
          <a:p>
            <a:pPr algn="ctr">
              <a:lnSpc>
                <a:spcPct val="150000"/>
              </a:lnSpc>
            </a:pPr>
            <a:r>
              <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rPr>
              <a:t>Confusing </a:t>
            </a:r>
          </a:p>
          <a:p>
            <a:pPr algn="ctr">
              <a:lnSpc>
                <a:spcPct val="150000"/>
              </a:lnSpc>
            </a:pPr>
            <a:r>
              <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rPr>
              <a:t>Worship Rules </a:t>
            </a:r>
            <a:endParaRPr kumimoji="1" lang="zh-TW" altLang="en-US" b="1" dirty="0">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21" name="文字方塊 20">
            <a:extLst>
              <a:ext uri="{FF2B5EF4-FFF2-40B4-BE49-F238E27FC236}">
                <a16:creationId xmlns:a16="http://schemas.microsoft.com/office/drawing/2014/main" id="{D871F34D-797C-457D-D313-5DA867EE8723}"/>
              </a:ext>
            </a:extLst>
          </p:cNvPr>
          <p:cNvSpPr txBox="1"/>
          <p:nvPr/>
        </p:nvSpPr>
        <p:spPr>
          <a:xfrm>
            <a:off x="595537" y="4832227"/>
            <a:ext cx="2416793" cy="1023165"/>
          </a:xfrm>
          <a:prstGeom prst="rect">
            <a:avLst/>
          </a:prstGeom>
          <a:noFill/>
        </p:spPr>
        <p:txBody>
          <a:bodyPr wrap="square" rtlCol="0">
            <a:spAutoFit/>
          </a:bodyPr>
          <a:lstStyle/>
          <a:p>
            <a:pPr algn="just">
              <a:lnSpc>
                <a:spcPct val="150000"/>
              </a:lnSpc>
            </a:pPr>
            <a:r>
              <a:rPr lang="en" altLang="zh-TW" sz="1400" b="1" dirty="0">
                <a:solidFill>
                  <a:schemeClr val="bg2">
                    <a:lumMod val="50000"/>
                  </a:schemeClr>
                </a:solidFill>
                <a:latin typeface="Times New Roman" panose="02020603050405020304" pitchFamily="18" charset="0"/>
                <a:ea typeface="Noto Serif TC ExtraBold" panose="02020200000000000000" pitchFamily="18" charset="-128"/>
                <a:cs typeface="Times New Roman" panose="02020603050405020304" pitchFamily="18" charset="0"/>
              </a:rPr>
              <a:t>Unclear about the correct worship procedures, worried about being impolite.</a:t>
            </a:r>
            <a:endParaRPr lang="zh-TW" altLang="en-US" sz="1400" b="1" dirty="0">
              <a:solidFill>
                <a:schemeClr val="bg2">
                  <a:lumMod val="50000"/>
                </a:schemeClr>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23" name="圓角矩形 22">
            <a:extLst>
              <a:ext uri="{FF2B5EF4-FFF2-40B4-BE49-F238E27FC236}">
                <a16:creationId xmlns:a16="http://schemas.microsoft.com/office/drawing/2014/main" id="{E5D4A27A-120A-6228-6A1A-959D5B296401}"/>
              </a:ext>
            </a:extLst>
          </p:cNvPr>
          <p:cNvSpPr/>
          <p:nvPr/>
        </p:nvSpPr>
        <p:spPr>
          <a:xfrm>
            <a:off x="3347937" y="2362954"/>
            <a:ext cx="2520000" cy="4132505"/>
          </a:xfrm>
          <a:prstGeom prst="roundRect">
            <a:avLst/>
          </a:prstGeom>
          <a:solidFill>
            <a:schemeClr val="accent5">
              <a:lumMod val="20000"/>
              <a:lumOff val="80000"/>
            </a:schemeClr>
          </a:solidFill>
          <a:ln w="38100">
            <a:solidFill>
              <a:schemeClr val="accent5"/>
            </a:solidFill>
          </a:ln>
          <a:effectLst>
            <a:outerShdw blurRad="176265" dist="38100" dir="18900000" sx="103000" sy="103000" algn="bl" rotWithShape="0">
              <a:prstClr val="black">
                <a:alpha val="15617"/>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4" name="文字方塊 23">
            <a:extLst>
              <a:ext uri="{FF2B5EF4-FFF2-40B4-BE49-F238E27FC236}">
                <a16:creationId xmlns:a16="http://schemas.microsoft.com/office/drawing/2014/main" id="{152064FF-81CE-C777-C115-EEDFFCC2D7C5}"/>
              </a:ext>
            </a:extLst>
          </p:cNvPr>
          <p:cNvSpPr txBox="1"/>
          <p:nvPr/>
        </p:nvSpPr>
        <p:spPr>
          <a:xfrm>
            <a:off x="3487705" y="3958655"/>
            <a:ext cx="2240077" cy="873572"/>
          </a:xfrm>
          <a:prstGeom prst="rect">
            <a:avLst/>
          </a:prstGeom>
          <a:noFill/>
        </p:spPr>
        <p:txBody>
          <a:bodyPr wrap="square">
            <a:spAutoFit/>
          </a:bodyPr>
          <a:lstStyle/>
          <a:p>
            <a:pPr algn="ctr">
              <a:lnSpc>
                <a:spcPct val="150000"/>
              </a:lnSpc>
            </a:pPr>
            <a:r>
              <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rPr>
              <a:t>Not Understanding Prayer Themes</a:t>
            </a:r>
            <a:endParaRPr lang="zh-TW" altLang="en-US" b="1" dirty="0">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27" name="圖片 26">
            <a:extLst>
              <a:ext uri="{FF2B5EF4-FFF2-40B4-BE49-F238E27FC236}">
                <a16:creationId xmlns:a16="http://schemas.microsoft.com/office/drawing/2014/main" id="{7919D201-538D-0373-8DAA-983029164AC6}"/>
              </a:ext>
            </a:extLst>
          </p:cNvPr>
          <p:cNvPicPr>
            <a:picLocks noChangeAspect="1"/>
          </p:cNvPicPr>
          <p:nvPr/>
        </p:nvPicPr>
        <p:blipFill>
          <a:blip r:embed="rId5"/>
          <a:stretch>
            <a:fillRect/>
          </a:stretch>
        </p:blipFill>
        <p:spPr>
          <a:xfrm>
            <a:off x="4647065" y="2756971"/>
            <a:ext cx="720000" cy="720000"/>
          </a:xfrm>
          <a:prstGeom prst="rect">
            <a:avLst/>
          </a:prstGeom>
        </p:spPr>
      </p:pic>
      <p:pic>
        <p:nvPicPr>
          <p:cNvPr id="25" name="圖片 24">
            <a:extLst>
              <a:ext uri="{FF2B5EF4-FFF2-40B4-BE49-F238E27FC236}">
                <a16:creationId xmlns:a16="http://schemas.microsoft.com/office/drawing/2014/main" id="{33E5DBCF-AC5C-94B1-97D3-EC6FBF44CA5D}"/>
              </a:ext>
            </a:extLst>
          </p:cNvPr>
          <p:cNvPicPr>
            <a:picLocks noChangeAspect="1"/>
          </p:cNvPicPr>
          <p:nvPr/>
        </p:nvPicPr>
        <p:blipFill>
          <a:blip r:embed="rId6"/>
          <a:stretch>
            <a:fillRect/>
          </a:stretch>
        </p:blipFill>
        <p:spPr>
          <a:xfrm>
            <a:off x="3848423" y="2678328"/>
            <a:ext cx="720000" cy="720000"/>
          </a:xfrm>
          <a:prstGeom prst="rect">
            <a:avLst/>
          </a:prstGeom>
        </p:spPr>
      </p:pic>
      <p:pic>
        <p:nvPicPr>
          <p:cNvPr id="26" name="圖片 25">
            <a:extLst>
              <a:ext uri="{FF2B5EF4-FFF2-40B4-BE49-F238E27FC236}">
                <a16:creationId xmlns:a16="http://schemas.microsoft.com/office/drawing/2014/main" id="{1656512D-7890-1770-CDD9-ACF2AD4D9A56}"/>
              </a:ext>
            </a:extLst>
          </p:cNvPr>
          <p:cNvPicPr>
            <a:picLocks noChangeAspect="1"/>
          </p:cNvPicPr>
          <p:nvPr/>
        </p:nvPicPr>
        <p:blipFill>
          <a:blip r:embed="rId7"/>
          <a:stretch>
            <a:fillRect/>
          </a:stretch>
        </p:blipFill>
        <p:spPr>
          <a:xfrm>
            <a:off x="4247744" y="3149111"/>
            <a:ext cx="720000" cy="720000"/>
          </a:xfrm>
          <a:prstGeom prst="rect">
            <a:avLst/>
          </a:prstGeom>
        </p:spPr>
      </p:pic>
      <p:sp>
        <p:nvSpPr>
          <p:cNvPr id="32" name="文字方塊 31">
            <a:extLst>
              <a:ext uri="{FF2B5EF4-FFF2-40B4-BE49-F238E27FC236}">
                <a16:creationId xmlns:a16="http://schemas.microsoft.com/office/drawing/2014/main" id="{1E7878BC-830E-BF4D-F0D9-CB041BE88279}"/>
              </a:ext>
            </a:extLst>
          </p:cNvPr>
          <p:cNvSpPr txBox="1"/>
          <p:nvPr/>
        </p:nvSpPr>
        <p:spPr>
          <a:xfrm>
            <a:off x="3476312" y="4832227"/>
            <a:ext cx="2341505" cy="1346331"/>
          </a:xfrm>
          <a:prstGeom prst="rect">
            <a:avLst/>
          </a:prstGeom>
          <a:noFill/>
        </p:spPr>
        <p:txBody>
          <a:bodyPr wrap="square" rtlCol="0">
            <a:spAutoFit/>
          </a:bodyPr>
          <a:lstStyle/>
          <a:p>
            <a:pPr>
              <a:lnSpc>
                <a:spcPct val="150000"/>
              </a:lnSpc>
            </a:pPr>
            <a:r>
              <a:rPr lang="en" altLang="zh-TW" sz="1400" b="1" dirty="0">
                <a:solidFill>
                  <a:schemeClr val="bg2">
                    <a:lumMod val="50000"/>
                  </a:schemeClr>
                </a:solidFill>
                <a:latin typeface="Times New Roman" panose="02020603050405020304" pitchFamily="18" charset="0"/>
                <a:ea typeface="Noto Serif TC ExtraBold" panose="02020200000000000000" pitchFamily="18" charset="-128"/>
                <a:cs typeface="Times New Roman" panose="02020603050405020304" pitchFamily="18" charset="0"/>
              </a:rPr>
              <a:t>Not knowing what specific shrines/temples mainly offer blessings for (e.g., career, love).</a:t>
            </a:r>
            <a:endParaRPr lang="zh-TW" altLang="en-US" sz="1400" b="1" dirty="0">
              <a:solidFill>
                <a:schemeClr val="bg2">
                  <a:lumMod val="50000"/>
                </a:schemeClr>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28" name="圓角矩形 27">
            <a:extLst>
              <a:ext uri="{FF2B5EF4-FFF2-40B4-BE49-F238E27FC236}">
                <a16:creationId xmlns:a16="http://schemas.microsoft.com/office/drawing/2014/main" id="{80F7CD7F-08B5-8239-5403-610DE3D04D72}"/>
              </a:ext>
            </a:extLst>
          </p:cNvPr>
          <p:cNvSpPr/>
          <p:nvPr/>
        </p:nvSpPr>
        <p:spPr>
          <a:xfrm>
            <a:off x="6151939" y="2362954"/>
            <a:ext cx="2520000" cy="4132505"/>
          </a:xfrm>
          <a:prstGeom prst="roundRect">
            <a:avLst/>
          </a:prstGeom>
          <a:solidFill>
            <a:schemeClr val="accent5">
              <a:lumMod val="20000"/>
              <a:lumOff val="80000"/>
            </a:schemeClr>
          </a:solidFill>
          <a:ln w="38100">
            <a:solidFill>
              <a:schemeClr val="accent5"/>
            </a:solidFill>
          </a:ln>
          <a:effectLst>
            <a:outerShdw blurRad="176265" dist="38100" dir="18900000" sx="103000" sy="103000" algn="bl" rotWithShape="0">
              <a:prstClr val="black">
                <a:alpha val="15617"/>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9" name="文字方塊 28">
            <a:extLst>
              <a:ext uri="{FF2B5EF4-FFF2-40B4-BE49-F238E27FC236}">
                <a16:creationId xmlns:a16="http://schemas.microsoft.com/office/drawing/2014/main" id="{E213DD16-2837-34C1-AC0A-E02ECCB2EBD8}"/>
              </a:ext>
            </a:extLst>
          </p:cNvPr>
          <p:cNvSpPr txBox="1"/>
          <p:nvPr/>
        </p:nvSpPr>
        <p:spPr>
          <a:xfrm>
            <a:off x="6151938" y="3958655"/>
            <a:ext cx="2520001" cy="873572"/>
          </a:xfrm>
          <a:prstGeom prst="rect">
            <a:avLst/>
          </a:prstGeom>
          <a:noFill/>
        </p:spPr>
        <p:txBody>
          <a:bodyPr wrap="square">
            <a:spAutoFit/>
          </a:bodyPr>
          <a:lstStyle/>
          <a:p>
            <a:pPr algn="ctr">
              <a:lnSpc>
                <a:spcPct val="150000"/>
              </a:lnSpc>
            </a:pPr>
            <a:r>
              <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rPr>
              <a:t>Missed Special Charms/Souvenirs</a:t>
            </a:r>
            <a:endParaRPr lang="zh-TW" altLang="en-US" b="1" dirty="0">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34" name="圖片 33">
            <a:extLst>
              <a:ext uri="{FF2B5EF4-FFF2-40B4-BE49-F238E27FC236}">
                <a16:creationId xmlns:a16="http://schemas.microsoft.com/office/drawing/2014/main" id="{EB70A41F-A834-C35F-71A5-239B41183C5B}"/>
              </a:ext>
            </a:extLst>
          </p:cNvPr>
          <p:cNvPicPr>
            <a:picLocks noChangeAspect="1"/>
          </p:cNvPicPr>
          <p:nvPr/>
        </p:nvPicPr>
        <p:blipFill>
          <a:blip r:embed="rId8"/>
          <a:stretch>
            <a:fillRect/>
          </a:stretch>
        </p:blipFill>
        <p:spPr>
          <a:xfrm>
            <a:off x="6851930" y="2678328"/>
            <a:ext cx="1120018" cy="1120018"/>
          </a:xfrm>
          <a:prstGeom prst="rect">
            <a:avLst/>
          </a:prstGeom>
        </p:spPr>
      </p:pic>
      <p:sp>
        <p:nvSpPr>
          <p:cNvPr id="33" name="文字方塊 32">
            <a:extLst>
              <a:ext uri="{FF2B5EF4-FFF2-40B4-BE49-F238E27FC236}">
                <a16:creationId xmlns:a16="http://schemas.microsoft.com/office/drawing/2014/main" id="{BE34A0BA-9C33-6726-569B-941821C3D499}"/>
              </a:ext>
            </a:extLst>
          </p:cNvPr>
          <p:cNvSpPr txBox="1"/>
          <p:nvPr/>
        </p:nvSpPr>
        <p:spPr>
          <a:xfrm>
            <a:off x="6232452" y="4832227"/>
            <a:ext cx="2417742" cy="1029064"/>
          </a:xfrm>
          <a:prstGeom prst="rect">
            <a:avLst/>
          </a:prstGeom>
          <a:noFill/>
        </p:spPr>
        <p:txBody>
          <a:bodyPr wrap="square" rtlCol="0">
            <a:spAutoFit/>
          </a:bodyPr>
          <a:lstStyle/>
          <a:p>
            <a:pPr>
              <a:lnSpc>
                <a:spcPct val="150000"/>
              </a:lnSpc>
            </a:pPr>
            <a:r>
              <a:rPr lang="en" altLang="zh-TW" sz="1400" b="1" dirty="0">
                <a:solidFill>
                  <a:schemeClr val="bg2">
                    <a:lumMod val="50000"/>
                  </a:schemeClr>
                </a:solidFill>
                <a:latin typeface="Times New Roman" panose="02020603050405020304" pitchFamily="18" charset="0"/>
                <a:ea typeface="Noto Serif TC ExtraBold" panose="02020200000000000000" pitchFamily="18" charset="-128"/>
                <a:cs typeface="Times New Roman" panose="02020603050405020304" pitchFamily="18" charset="0"/>
              </a:rPr>
              <a:t>Only discovering desired special charms or prayer items after the visit.</a:t>
            </a:r>
            <a:endParaRPr kumimoji="1" lang="zh-TW" altLang="en-US" sz="1400" dirty="0">
              <a:solidFill>
                <a:schemeClr val="bg2">
                  <a:lumMod val="50000"/>
                </a:schemeClr>
              </a:solidFill>
            </a:endParaRPr>
          </a:p>
        </p:txBody>
      </p:sp>
      <p:sp>
        <p:nvSpPr>
          <p:cNvPr id="30" name="圓角矩形 29">
            <a:extLst>
              <a:ext uri="{FF2B5EF4-FFF2-40B4-BE49-F238E27FC236}">
                <a16:creationId xmlns:a16="http://schemas.microsoft.com/office/drawing/2014/main" id="{314E976F-7252-85D4-D456-68A8FD688BFC}"/>
              </a:ext>
            </a:extLst>
          </p:cNvPr>
          <p:cNvSpPr/>
          <p:nvPr/>
        </p:nvSpPr>
        <p:spPr>
          <a:xfrm>
            <a:off x="8955940" y="2362954"/>
            <a:ext cx="2520000" cy="4132505"/>
          </a:xfrm>
          <a:prstGeom prst="roundRect">
            <a:avLst/>
          </a:prstGeom>
          <a:solidFill>
            <a:schemeClr val="accent5">
              <a:lumMod val="20000"/>
              <a:lumOff val="80000"/>
            </a:schemeClr>
          </a:solidFill>
          <a:ln w="38100">
            <a:solidFill>
              <a:schemeClr val="accent5"/>
            </a:solidFill>
          </a:ln>
          <a:effectLst>
            <a:outerShdw blurRad="176265" dist="38100" dir="18900000" sx="103000" sy="103000" algn="bl" rotWithShape="0">
              <a:prstClr val="black">
                <a:alpha val="15617"/>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pic>
        <p:nvPicPr>
          <p:cNvPr id="39" name="圖片 38">
            <a:extLst>
              <a:ext uri="{FF2B5EF4-FFF2-40B4-BE49-F238E27FC236}">
                <a16:creationId xmlns:a16="http://schemas.microsoft.com/office/drawing/2014/main" id="{A1CFB630-CC5D-3226-C05A-D1341CB6C3AC}"/>
              </a:ext>
            </a:extLst>
          </p:cNvPr>
          <p:cNvPicPr>
            <a:picLocks noChangeAspect="1"/>
          </p:cNvPicPr>
          <p:nvPr/>
        </p:nvPicPr>
        <p:blipFill>
          <a:blip r:embed="rId9"/>
          <a:stretch>
            <a:fillRect/>
          </a:stretch>
        </p:blipFill>
        <p:spPr>
          <a:xfrm>
            <a:off x="9675940" y="2747116"/>
            <a:ext cx="1080000" cy="1080000"/>
          </a:xfrm>
          <a:prstGeom prst="rect">
            <a:avLst/>
          </a:prstGeom>
        </p:spPr>
      </p:pic>
      <p:sp>
        <p:nvSpPr>
          <p:cNvPr id="41" name="文字方塊 40">
            <a:extLst>
              <a:ext uri="{FF2B5EF4-FFF2-40B4-BE49-F238E27FC236}">
                <a16:creationId xmlns:a16="http://schemas.microsoft.com/office/drawing/2014/main" id="{D9BEE4B7-8658-2BA8-337D-8DEFB5C17A06}"/>
              </a:ext>
            </a:extLst>
          </p:cNvPr>
          <p:cNvSpPr txBox="1"/>
          <p:nvPr/>
        </p:nvSpPr>
        <p:spPr>
          <a:xfrm>
            <a:off x="9453248" y="3958655"/>
            <a:ext cx="1498862" cy="873572"/>
          </a:xfrm>
          <a:prstGeom prst="rect">
            <a:avLst/>
          </a:prstGeom>
          <a:noFill/>
        </p:spPr>
        <p:txBody>
          <a:bodyPr wrap="square">
            <a:spAutoFit/>
          </a:bodyPr>
          <a:lstStyle/>
          <a:p>
            <a:pPr algn="ctr">
              <a:lnSpc>
                <a:spcPct val="150000"/>
              </a:lnSpc>
            </a:pPr>
            <a:r>
              <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rPr>
              <a:t>Language Barrier</a:t>
            </a:r>
            <a:endParaRPr lang="zh-TW" altLang="en-US" b="1" dirty="0">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36" name="文字方塊 35">
            <a:extLst>
              <a:ext uri="{FF2B5EF4-FFF2-40B4-BE49-F238E27FC236}">
                <a16:creationId xmlns:a16="http://schemas.microsoft.com/office/drawing/2014/main" id="{4D0F3E38-3A8F-59E7-2FFC-7917184D22AF}"/>
              </a:ext>
            </a:extLst>
          </p:cNvPr>
          <p:cNvSpPr txBox="1"/>
          <p:nvPr/>
        </p:nvSpPr>
        <p:spPr>
          <a:xfrm>
            <a:off x="9063869" y="4832227"/>
            <a:ext cx="2412071" cy="1352230"/>
          </a:xfrm>
          <a:prstGeom prst="rect">
            <a:avLst/>
          </a:prstGeom>
          <a:noFill/>
        </p:spPr>
        <p:txBody>
          <a:bodyPr wrap="square">
            <a:spAutoFit/>
          </a:bodyPr>
          <a:lstStyle/>
          <a:p>
            <a:pPr>
              <a:lnSpc>
                <a:spcPct val="150000"/>
              </a:lnSpc>
            </a:pPr>
            <a:r>
              <a:rPr lang="en" altLang="zh-TW" sz="1400" b="1" dirty="0">
                <a:solidFill>
                  <a:schemeClr val="bg2">
                    <a:lumMod val="50000"/>
                  </a:schemeClr>
                </a:solidFill>
                <a:latin typeface="Times New Roman" panose="02020603050405020304" pitchFamily="18" charset="0"/>
                <a:ea typeface="Noto Serif TC ExtraBold" panose="02020200000000000000" pitchFamily="18" charset="-128"/>
                <a:cs typeface="Times New Roman" panose="02020603050405020304" pitchFamily="18" charset="0"/>
              </a:rPr>
              <a:t>Japanese information is not easy to understand, diminishing the in-depth experience.</a:t>
            </a:r>
            <a:endParaRPr lang="zh-TW" altLang="en-US" sz="1400" dirty="0">
              <a:solidFill>
                <a:schemeClr val="bg2">
                  <a:lumMod val="50000"/>
                </a:schemeClr>
              </a:solidFill>
            </a:endParaRPr>
          </a:p>
        </p:txBody>
      </p:sp>
      <p:sp>
        <p:nvSpPr>
          <p:cNvPr id="10" name="投影片編號版面配置區 9">
            <a:extLst>
              <a:ext uri="{FF2B5EF4-FFF2-40B4-BE49-F238E27FC236}">
                <a16:creationId xmlns:a16="http://schemas.microsoft.com/office/drawing/2014/main" id="{E9CD6F27-1A46-90F4-DF75-E4B75F3FDDD1}"/>
              </a:ext>
            </a:extLst>
          </p:cNvPr>
          <p:cNvSpPr>
            <a:spLocks noGrp="1"/>
          </p:cNvSpPr>
          <p:nvPr>
            <p:ph type="sldNum" sz="quarter" idx="12"/>
          </p:nvPr>
        </p:nvSpPr>
        <p:spPr/>
        <p:txBody>
          <a:bodyPr/>
          <a:lstStyle/>
          <a:p>
            <a:fld id="{D2089A36-085D-5343-9146-EA9D02667923}" type="slidenum">
              <a:rPr kumimoji="1" lang="zh-TW" altLang="en-US" smtClean="0"/>
              <a:t>3</a:t>
            </a:fld>
            <a:endParaRPr kumimoji="1" lang="zh-TW" altLang="en-US"/>
          </a:p>
        </p:txBody>
      </p:sp>
    </p:spTree>
    <p:extLst>
      <p:ext uri="{BB962C8B-B14F-4D97-AF65-F5344CB8AC3E}">
        <p14:creationId xmlns:p14="http://schemas.microsoft.com/office/powerpoint/2010/main" val="789753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圓角矩形 13">
            <a:extLst>
              <a:ext uri="{FF2B5EF4-FFF2-40B4-BE49-F238E27FC236}">
                <a16:creationId xmlns:a16="http://schemas.microsoft.com/office/drawing/2014/main" id="{4DBC6DD1-F29E-1E93-2FDD-3E6742EA3743}"/>
              </a:ext>
            </a:extLst>
          </p:cNvPr>
          <p:cNvSpPr/>
          <p:nvPr/>
        </p:nvSpPr>
        <p:spPr>
          <a:xfrm>
            <a:off x="6207922" y="1236161"/>
            <a:ext cx="5899995" cy="1008000"/>
          </a:xfrm>
          <a:prstGeom prst="roundRect">
            <a:avLst/>
          </a:prstGeom>
          <a:solidFill>
            <a:srgbClr val="5B9BD5">
              <a:alpha val="25098"/>
            </a:srgbClr>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latin typeface="Times New Roman" panose="02020603050405020304" pitchFamily="18" charset="0"/>
              <a:ea typeface="Noto Serif TC ExtraBold" panose="02020200000000000000" pitchFamily="18" charset="-128"/>
              <a:cs typeface="Times New Roman" panose="02020603050405020304" pitchFamily="18" charset="0"/>
            </a:endParaRPr>
          </a:p>
        </p:txBody>
      </p:sp>
      <p:grpSp>
        <p:nvGrpSpPr>
          <p:cNvPr id="56" name="群組 55">
            <a:extLst>
              <a:ext uri="{FF2B5EF4-FFF2-40B4-BE49-F238E27FC236}">
                <a16:creationId xmlns:a16="http://schemas.microsoft.com/office/drawing/2014/main" id="{2C7CCBD6-E551-EDCD-12A9-7B12AFE2D907}"/>
              </a:ext>
            </a:extLst>
          </p:cNvPr>
          <p:cNvGrpSpPr/>
          <p:nvPr/>
        </p:nvGrpSpPr>
        <p:grpSpPr>
          <a:xfrm>
            <a:off x="6413011" y="1325522"/>
            <a:ext cx="828000" cy="828000"/>
            <a:chOff x="5451054" y="1831836"/>
            <a:chExt cx="828000" cy="828000"/>
          </a:xfrm>
        </p:grpSpPr>
        <p:sp>
          <p:nvSpPr>
            <p:cNvPr id="15" name="橢圓 14">
              <a:extLst>
                <a:ext uri="{FF2B5EF4-FFF2-40B4-BE49-F238E27FC236}">
                  <a16:creationId xmlns:a16="http://schemas.microsoft.com/office/drawing/2014/main" id="{B2B680C8-03B0-CACE-24A5-50039EEB9B80}"/>
                </a:ext>
              </a:extLst>
            </p:cNvPr>
            <p:cNvSpPr>
              <a:spLocks noChangeAspect="1"/>
            </p:cNvSpPr>
            <p:nvPr/>
          </p:nvSpPr>
          <p:spPr>
            <a:xfrm>
              <a:off x="5451054" y="1831836"/>
              <a:ext cx="828000" cy="82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17" name="圖片 16">
              <a:extLst>
                <a:ext uri="{FF2B5EF4-FFF2-40B4-BE49-F238E27FC236}">
                  <a16:creationId xmlns:a16="http://schemas.microsoft.com/office/drawing/2014/main" id="{F601ECED-3276-FC1B-A2E1-20BE626F72B8}"/>
                </a:ext>
              </a:extLst>
            </p:cNvPr>
            <p:cNvPicPr>
              <a:picLocks noChangeAspect="1"/>
            </p:cNvPicPr>
            <p:nvPr/>
          </p:nvPicPr>
          <p:blipFill>
            <a:blip r:embed="rId3"/>
            <a:stretch>
              <a:fillRect/>
            </a:stretch>
          </p:blipFill>
          <p:spPr>
            <a:xfrm>
              <a:off x="5595054" y="1975836"/>
              <a:ext cx="540000" cy="540000"/>
            </a:xfrm>
            <a:prstGeom prst="rect">
              <a:avLst/>
            </a:prstGeom>
          </p:spPr>
        </p:pic>
      </p:grpSp>
      <p:sp>
        <p:nvSpPr>
          <p:cNvPr id="16" name="文字方塊 15">
            <a:extLst>
              <a:ext uri="{FF2B5EF4-FFF2-40B4-BE49-F238E27FC236}">
                <a16:creationId xmlns:a16="http://schemas.microsoft.com/office/drawing/2014/main" id="{289B3943-5B4C-C91B-191F-4AF462F6E6F6}"/>
              </a:ext>
            </a:extLst>
          </p:cNvPr>
          <p:cNvSpPr txBox="1"/>
          <p:nvPr/>
        </p:nvSpPr>
        <p:spPr>
          <a:xfrm>
            <a:off x="7379670" y="1554856"/>
            <a:ext cx="4518040" cy="369332"/>
          </a:xfrm>
          <a:prstGeom prst="rect">
            <a:avLst/>
          </a:prstGeom>
          <a:noFill/>
        </p:spPr>
        <p:txBody>
          <a:bodyPr wrap="square">
            <a:spAutoFit/>
          </a:bodyPr>
          <a:lstStyle/>
          <a:p>
            <a:r>
              <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rPr>
              <a:t>Outdated information, incomplete coverage.</a:t>
            </a:r>
            <a:endParaRPr lang="zh-TW" altLang="en-US" b="1" dirty="0">
              <a:latin typeface="Times New Roman" panose="02020603050405020304" pitchFamily="18" charset="0"/>
              <a:ea typeface="Noto Serif TC ExtraBold" panose="02020200000000000000" pitchFamily="18" charset="-128"/>
              <a:cs typeface="Times New Roman" panose="02020603050405020304" pitchFamily="18" charset="0"/>
            </a:endParaRPr>
          </a:p>
        </p:txBody>
      </p:sp>
      <p:grpSp>
        <p:nvGrpSpPr>
          <p:cNvPr id="39" name="群組 38">
            <a:extLst>
              <a:ext uri="{FF2B5EF4-FFF2-40B4-BE49-F238E27FC236}">
                <a16:creationId xmlns:a16="http://schemas.microsoft.com/office/drawing/2014/main" id="{84F4B3F5-6E0B-E6A2-1BF5-340751DCB4C2}"/>
              </a:ext>
            </a:extLst>
          </p:cNvPr>
          <p:cNvGrpSpPr/>
          <p:nvPr/>
        </p:nvGrpSpPr>
        <p:grpSpPr>
          <a:xfrm>
            <a:off x="5220556" y="1479270"/>
            <a:ext cx="509757" cy="521785"/>
            <a:chOff x="456917" y="2093773"/>
            <a:chExt cx="509757" cy="521785"/>
          </a:xfrm>
        </p:grpSpPr>
        <p:sp>
          <p:nvSpPr>
            <p:cNvPr id="36" name="橢圓 35">
              <a:extLst>
                <a:ext uri="{FF2B5EF4-FFF2-40B4-BE49-F238E27FC236}">
                  <a16:creationId xmlns:a16="http://schemas.microsoft.com/office/drawing/2014/main" id="{1466E94E-08D8-0164-6E21-EC4648B0AFA0}"/>
                </a:ext>
              </a:extLst>
            </p:cNvPr>
            <p:cNvSpPr/>
            <p:nvPr/>
          </p:nvSpPr>
          <p:spPr>
            <a:xfrm>
              <a:off x="456917" y="2093773"/>
              <a:ext cx="509757" cy="521785"/>
            </a:xfrm>
            <a:prstGeom prst="ellipse">
              <a:avLst/>
            </a:prstGeom>
            <a:solidFill>
              <a:schemeClr val="accent5">
                <a:lumMod val="40000"/>
                <a:lumOff val="60000"/>
              </a:schemeClr>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7" name="文字方塊 36">
              <a:extLst>
                <a:ext uri="{FF2B5EF4-FFF2-40B4-BE49-F238E27FC236}">
                  <a16:creationId xmlns:a16="http://schemas.microsoft.com/office/drawing/2014/main" id="{808A176A-2623-3835-698D-F6B75075250A}"/>
                </a:ext>
              </a:extLst>
            </p:cNvPr>
            <p:cNvSpPr txBox="1"/>
            <p:nvPr/>
          </p:nvSpPr>
          <p:spPr>
            <a:xfrm>
              <a:off x="542518" y="2123832"/>
              <a:ext cx="338554" cy="461665"/>
            </a:xfrm>
            <a:prstGeom prst="rect">
              <a:avLst/>
            </a:prstGeom>
            <a:noFill/>
          </p:spPr>
          <p:txBody>
            <a:bodyPr wrap="none" rtlCol="0">
              <a:spAutoFit/>
            </a:bodyPr>
            <a:lstStyle/>
            <a:p>
              <a:r>
                <a:rPr kumimoji="1" lang="en-US" altLang="zh-TW" sz="2400" b="1" dirty="0">
                  <a:solidFill>
                    <a:schemeClr val="accent1"/>
                  </a:solidFill>
                  <a:latin typeface="Times New Roman" panose="02020603050405020304" pitchFamily="18" charset="0"/>
                  <a:cs typeface="Times New Roman" panose="02020603050405020304" pitchFamily="18" charset="0"/>
                </a:rPr>
                <a:t>1</a:t>
              </a:r>
              <a:endParaRPr kumimoji="1" lang="zh-TW" altLang="en-US" sz="2400" b="1" dirty="0">
                <a:solidFill>
                  <a:schemeClr val="accent1"/>
                </a:solidFill>
                <a:latin typeface="Times New Roman" panose="02020603050405020304" pitchFamily="18" charset="0"/>
                <a:cs typeface="Times New Roman" panose="02020603050405020304" pitchFamily="18" charset="0"/>
              </a:endParaRPr>
            </a:p>
          </p:txBody>
        </p:sp>
      </p:grpSp>
      <p:sp>
        <p:nvSpPr>
          <p:cNvPr id="38" name="文字方塊 37">
            <a:extLst>
              <a:ext uri="{FF2B5EF4-FFF2-40B4-BE49-F238E27FC236}">
                <a16:creationId xmlns:a16="http://schemas.microsoft.com/office/drawing/2014/main" id="{00D2EE31-81CA-3F21-20E7-B7FF8A0EA1D8}"/>
              </a:ext>
            </a:extLst>
          </p:cNvPr>
          <p:cNvSpPr txBox="1"/>
          <p:nvPr/>
        </p:nvSpPr>
        <p:spPr>
          <a:xfrm>
            <a:off x="4705540" y="2103769"/>
            <a:ext cx="1604927" cy="369332"/>
          </a:xfrm>
          <a:prstGeom prst="rect">
            <a:avLst/>
          </a:prstGeom>
          <a:noFill/>
        </p:spPr>
        <p:txBody>
          <a:bodyPr wrap="none" rtlCol="0">
            <a:spAutoFit/>
          </a:bodyPr>
          <a:lstStyle/>
          <a:p>
            <a:r>
              <a:rPr kumimoji="1" lang="en" altLang="zh-TW" b="1" dirty="0">
                <a:latin typeface="Noto Serif TC ExtraBold" panose="02020200000000000000" pitchFamily="18" charset="-128"/>
                <a:ea typeface="Noto Serif TC ExtraBold" panose="02020200000000000000" pitchFamily="18" charset="-128"/>
              </a:rPr>
              <a:t>Guidebooks</a:t>
            </a:r>
            <a:endParaRPr kumimoji="1" lang="zh-TW" altLang="en-US" b="1" dirty="0">
              <a:latin typeface="Noto Serif TC ExtraBold" panose="02020200000000000000" pitchFamily="18" charset="-128"/>
              <a:ea typeface="Noto Serif TC ExtraBold" panose="02020200000000000000" pitchFamily="18" charset="-128"/>
            </a:endParaRPr>
          </a:p>
        </p:txBody>
      </p:sp>
      <p:sp>
        <p:nvSpPr>
          <p:cNvPr id="25" name="圓角矩形 24">
            <a:extLst>
              <a:ext uri="{FF2B5EF4-FFF2-40B4-BE49-F238E27FC236}">
                <a16:creationId xmlns:a16="http://schemas.microsoft.com/office/drawing/2014/main" id="{88CB4277-1127-2009-94AC-38F40FD4AA92}"/>
              </a:ext>
            </a:extLst>
          </p:cNvPr>
          <p:cNvSpPr/>
          <p:nvPr/>
        </p:nvSpPr>
        <p:spPr>
          <a:xfrm>
            <a:off x="6207922" y="2752405"/>
            <a:ext cx="5899995" cy="1008000"/>
          </a:xfrm>
          <a:prstGeom prst="roundRect">
            <a:avLst/>
          </a:prstGeom>
          <a:solidFill>
            <a:srgbClr val="5B9BD5">
              <a:alpha val="25098"/>
            </a:srgbClr>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28" name="文字方塊 27">
            <a:extLst>
              <a:ext uri="{FF2B5EF4-FFF2-40B4-BE49-F238E27FC236}">
                <a16:creationId xmlns:a16="http://schemas.microsoft.com/office/drawing/2014/main" id="{DB1EB0C4-7A7A-40AE-6FA3-B0C1403F2939}"/>
              </a:ext>
            </a:extLst>
          </p:cNvPr>
          <p:cNvSpPr txBox="1"/>
          <p:nvPr/>
        </p:nvSpPr>
        <p:spPr>
          <a:xfrm>
            <a:off x="7348849" y="2813709"/>
            <a:ext cx="4338654" cy="874407"/>
          </a:xfrm>
          <a:prstGeom prst="rect">
            <a:avLst/>
          </a:prstGeom>
          <a:noFill/>
        </p:spPr>
        <p:txBody>
          <a:bodyPr wrap="square">
            <a:spAutoFit/>
          </a:bodyPr>
          <a:lstStyle/>
          <a:p>
            <a:pPr>
              <a:lnSpc>
                <a:spcPct val="150000"/>
              </a:lnSpc>
            </a:pPr>
            <a:r>
              <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rPr>
              <a:t>Mostly basic navigation, lacking in-depth cultural information.</a:t>
            </a:r>
            <a:endParaRPr lang="zh-TW" altLang="en-US" b="1" dirty="0">
              <a:latin typeface="Times New Roman" panose="02020603050405020304" pitchFamily="18" charset="0"/>
              <a:ea typeface="Noto Serif TC ExtraBold" panose="02020200000000000000" pitchFamily="18" charset="-128"/>
              <a:cs typeface="Times New Roman" panose="02020603050405020304" pitchFamily="18" charset="0"/>
            </a:endParaRPr>
          </a:p>
        </p:txBody>
      </p:sp>
      <p:grpSp>
        <p:nvGrpSpPr>
          <p:cNvPr id="57" name="群組 56">
            <a:extLst>
              <a:ext uri="{FF2B5EF4-FFF2-40B4-BE49-F238E27FC236}">
                <a16:creationId xmlns:a16="http://schemas.microsoft.com/office/drawing/2014/main" id="{C58507C8-5652-E1EA-D56B-15FAFE02B6D1}"/>
              </a:ext>
            </a:extLst>
          </p:cNvPr>
          <p:cNvGrpSpPr/>
          <p:nvPr/>
        </p:nvGrpSpPr>
        <p:grpSpPr>
          <a:xfrm>
            <a:off x="6422583" y="2842170"/>
            <a:ext cx="828000" cy="828000"/>
            <a:chOff x="5478691" y="3478799"/>
            <a:chExt cx="828000" cy="828000"/>
          </a:xfrm>
        </p:grpSpPr>
        <p:sp>
          <p:nvSpPr>
            <p:cNvPr id="26" name="橢圓 25">
              <a:extLst>
                <a:ext uri="{FF2B5EF4-FFF2-40B4-BE49-F238E27FC236}">
                  <a16:creationId xmlns:a16="http://schemas.microsoft.com/office/drawing/2014/main" id="{09ECFC1D-61CD-7853-4F13-F4E643014E16}"/>
                </a:ext>
              </a:extLst>
            </p:cNvPr>
            <p:cNvSpPr>
              <a:spLocks noChangeAspect="1"/>
            </p:cNvSpPr>
            <p:nvPr/>
          </p:nvSpPr>
          <p:spPr>
            <a:xfrm>
              <a:off x="5478691" y="3478799"/>
              <a:ext cx="828000" cy="82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34" name="圖片 33">
              <a:extLst>
                <a:ext uri="{FF2B5EF4-FFF2-40B4-BE49-F238E27FC236}">
                  <a16:creationId xmlns:a16="http://schemas.microsoft.com/office/drawing/2014/main" id="{D4B68914-2E2D-6193-FAF9-F209153370A5}"/>
                </a:ext>
              </a:extLst>
            </p:cNvPr>
            <p:cNvPicPr>
              <a:picLocks noChangeAspect="1"/>
            </p:cNvPicPr>
            <p:nvPr/>
          </p:nvPicPr>
          <p:blipFill>
            <a:blip r:embed="rId4"/>
            <a:stretch>
              <a:fillRect/>
            </a:stretch>
          </p:blipFill>
          <p:spPr>
            <a:xfrm>
              <a:off x="5622691" y="3622798"/>
              <a:ext cx="540000" cy="540000"/>
            </a:xfrm>
            <a:prstGeom prst="rect">
              <a:avLst/>
            </a:prstGeom>
          </p:spPr>
        </p:pic>
      </p:grpSp>
      <p:grpSp>
        <p:nvGrpSpPr>
          <p:cNvPr id="40" name="群組 39">
            <a:extLst>
              <a:ext uri="{FF2B5EF4-FFF2-40B4-BE49-F238E27FC236}">
                <a16:creationId xmlns:a16="http://schemas.microsoft.com/office/drawing/2014/main" id="{EC804E8C-13B7-7689-097C-D35ABBEFBEFD}"/>
              </a:ext>
            </a:extLst>
          </p:cNvPr>
          <p:cNvGrpSpPr/>
          <p:nvPr/>
        </p:nvGrpSpPr>
        <p:grpSpPr>
          <a:xfrm>
            <a:off x="5217569" y="2995514"/>
            <a:ext cx="509757" cy="521785"/>
            <a:chOff x="456917" y="2093773"/>
            <a:chExt cx="509757" cy="521785"/>
          </a:xfrm>
        </p:grpSpPr>
        <p:sp>
          <p:nvSpPr>
            <p:cNvPr id="41" name="橢圓 40">
              <a:extLst>
                <a:ext uri="{FF2B5EF4-FFF2-40B4-BE49-F238E27FC236}">
                  <a16:creationId xmlns:a16="http://schemas.microsoft.com/office/drawing/2014/main" id="{E2838156-4BEE-9445-49AF-5C9951C2C8EB}"/>
                </a:ext>
              </a:extLst>
            </p:cNvPr>
            <p:cNvSpPr/>
            <p:nvPr/>
          </p:nvSpPr>
          <p:spPr>
            <a:xfrm>
              <a:off x="456917" y="2093773"/>
              <a:ext cx="509757" cy="521785"/>
            </a:xfrm>
            <a:prstGeom prst="ellipse">
              <a:avLst/>
            </a:prstGeom>
            <a:solidFill>
              <a:schemeClr val="accent5">
                <a:lumMod val="40000"/>
                <a:lumOff val="60000"/>
              </a:schemeClr>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2" name="文字方塊 41">
              <a:extLst>
                <a:ext uri="{FF2B5EF4-FFF2-40B4-BE49-F238E27FC236}">
                  <a16:creationId xmlns:a16="http://schemas.microsoft.com/office/drawing/2014/main" id="{F0BD2D37-D0D2-7ABD-CFB7-F2C5E0F09134}"/>
                </a:ext>
              </a:extLst>
            </p:cNvPr>
            <p:cNvSpPr txBox="1"/>
            <p:nvPr/>
          </p:nvSpPr>
          <p:spPr>
            <a:xfrm>
              <a:off x="542518" y="2123832"/>
              <a:ext cx="338554" cy="461665"/>
            </a:xfrm>
            <a:prstGeom prst="rect">
              <a:avLst/>
            </a:prstGeom>
            <a:noFill/>
          </p:spPr>
          <p:txBody>
            <a:bodyPr wrap="none" rtlCol="0">
              <a:spAutoFit/>
            </a:bodyPr>
            <a:lstStyle/>
            <a:p>
              <a:r>
                <a:rPr kumimoji="1" lang="en-US" altLang="zh-TW" sz="2400" b="1" dirty="0">
                  <a:solidFill>
                    <a:schemeClr val="accent1"/>
                  </a:solidFill>
                  <a:latin typeface="Times New Roman" panose="02020603050405020304" pitchFamily="18" charset="0"/>
                  <a:cs typeface="Times New Roman" panose="02020603050405020304" pitchFamily="18" charset="0"/>
                </a:rPr>
                <a:t>2</a:t>
              </a:r>
              <a:endParaRPr kumimoji="1" lang="zh-TW" altLang="en-US" sz="2400" b="1" dirty="0">
                <a:solidFill>
                  <a:schemeClr val="accent1"/>
                </a:solidFill>
                <a:latin typeface="Times New Roman" panose="02020603050405020304" pitchFamily="18" charset="0"/>
                <a:cs typeface="Times New Roman" panose="02020603050405020304" pitchFamily="18" charset="0"/>
              </a:endParaRPr>
            </a:p>
          </p:txBody>
        </p:sp>
      </p:grpSp>
      <p:sp>
        <p:nvSpPr>
          <p:cNvPr id="43" name="文字方塊 42">
            <a:extLst>
              <a:ext uri="{FF2B5EF4-FFF2-40B4-BE49-F238E27FC236}">
                <a16:creationId xmlns:a16="http://schemas.microsoft.com/office/drawing/2014/main" id="{814D9562-01A6-8461-A3BC-98B52CE59011}"/>
              </a:ext>
            </a:extLst>
          </p:cNvPr>
          <p:cNvSpPr txBox="1"/>
          <p:nvPr/>
        </p:nvSpPr>
        <p:spPr>
          <a:xfrm>
            <a:off x="4802327" y="3597192"/>
            <a:ext cx="1356462" cy="369332"/>
          </a:xfrm>
          <a:prstGeom prst="rect">
            <a:avLst/>
          </a:prstGeom>
          <a:noFill/>
        </p:spPr>
        <p:txBody>
          <a:bodyPr wrap="none" rtlCol="0">
            <a:spAutoFit/>
          </a:bodyPr>
          <a:lstStyle/>
          <a:p>
            <a:r>
              <a:rPr kumimoji="1" lang="en" altLang="zh-TW" b="1" dirty="0">
                <a:latin typeface="Noto Serif TC ExtraBold" panose="02020200000000000000" pitchFamily="18" charset="-128"/>
                <a:ea typeface="Noto Serif TC ExtraBold" panose="02020200000000000000" pitchFamily="18" charset="-128"/>
              </a:rPr>
              <a:t>Map Apps</a:t>
            </a:r>
            <a:endParaRPr kumimoji="1" lang="zh-TW" altLang="en-US" b="1" dirty="0">
              <a:latin typeface="Noto Serif TC ExtraBold" panose="02020200000000000000" pitchFamily="18" charset="-128"/>
              <a:ea typeface="Noto Serif TC ExtraBold" panose="02020200000000000000" pitchFamily="18" charset="-128"/>
            </a:endParaRPr>
          </a:p>
        </p:txBody>
      </p:sp>
      <p:sp>
        <p:nvSpPr>
          <p:cNvPr id="19" name="圓角矩形 18">
            <a:extLst>
              <a:ext uri="{FF2B5EF4-FFF2-40B4-BE49-F238E27FC236}">
                <a16:creationId xmlns:a16="http://schemas.microsoft.com/office/drawing/2014/main" id="{917B8DB8-7D81-F593-8C09-46DFC5B2832F}"/>
              </a:ext>
            </a:extLst>
          </p:cNvPr>
          <p:cNvSpPr/>
          <p:nvPr/>
        </p:nvSpPr>
        <p:spPr>
          <a:xfrm>
            <a:off x="6207922" y="4209935"/>
            <a:ext cx="5899995" cy="1008000"/>
          </a:xfrm>
          <a:prstGeom prst="roundRect">
            <a:avLst/>
          </a:prstGeom>
          <a:solidFill>
            <a:srgbClr val="5B9BD5">
              <a:alpha val="25098"/>
            </a:srgbClr>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24" name="文字方塊 23">
            <a:extLst>
              <a:ext uri="{FF2B5EF4-FFF2-40B4-BE49-F238E27FC236}">
                <a16:creationId xmlns:a16="http://schemas.microsoft.com/office/drawing/2014/main" id="{DC7077AD-6BA2-C51B-B35D-FE17C69D2E55}"/>
              </a:ext>
            </a:extLst>
          </p:cNvPr>
          <p:cNvSpPr txBox="1"/>
          <p:nvPr/>
        </p:nvSpPr>
        <p:spPr>
          <a:xfrm>
            <a:off x="7351382" y="4274686"/>
            <a:ext cx="4336121" cy="874407"/>
          </a:xfrm>
          <a:prstGeom prst="rect">
            <a:avLst/>
          </a:prstGeom>
          <a:noFill/>
        </p:spPr>
        <p:txBody>
          <a:bodyPr wrap="square">
            <a:spAutoFit/>
          </a:bodyPr>
          <a:lstStyle/>
          <a:p>
            <a:pPr>
              <a:lnSpc>
                <a:spcPct val="150000"/>
              </a:lnSpc>
            </a:pPr>
            <a:r>
              <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rPr>
              <a:t>Scattered blog/website info, inconsistent quality, lacks integration.</a:t>
            </a:r>
            <a:endParaRPr lang="zh-TW" altLang="en-US" b="1" dirty="0">
              <a:latin typeface="Times New Roman" panose="02020603050405020304" pitchFamily="18" charset="0"/>
              <a:ea typeface="Noto Serif TC ExtraBold" panose="02020200000000000000" pitchFamily="18" charset="-128"/>
              <a:cs typeface="Times New Roman" panose="02020603050405020304" pitchFamily="18" charset="0"/>
            </a:endParaRPr>
          </a:p>
        </p:txBody>
      </p:sp>
      <p:grpSp>
        <p:nvGrpSpPr>
          <p:cNvPr id="58" name="群組 57">
            <a:extLst>
              <a:ext uri="{FF2B5EF4-FFF2-40B4-BE49-F238E27FC236}">
                <a16:creationId xmlns:a16="http://schemas.microsoft.com/office/drawing/2014/main" id="{2DC98A59-B984-EAC9-4508-B7798308BDA0}"/>
              </a:ext>
            </a:extLst>
          </p:cNvPr>
          <p:cNvGrpSpPr/>
          <p:nvPr/>
        </p:nvGrpSpPr>
        <p:grpSpPr>
          <a:xfrm>
            <a:off x="6421646" y="4287661"/>
            <a:ext cx="828000" cy="828000"/>
            <a:chOff x="-398278" y="3799389"/>
            <a:chExt cx="828000" cy="828000"/>
          </a:xfrm>
        </p:grpSpPr>
        <p:sp>
          <p:nvSpPr>
            <p:cNvPr id="21" name="橢圓 20">
              <a:extLst>
                <a:ext uri="{FF2B5EF4-FFF2-40B4-BE49-F238E27FC236}">
                  <a16:creationId xmlns:a16="http://schemas.microsoft.com/office/drawing/2014/main" id="{2371E561-A1DB-2DEE-159F-87D447416E35}"/>
                </a:ext>
              </a:extLst>
            </p:cNvPr>
            <p:cNvSpPr>
              <a:spLocks noChangeAspect="1"/>
            </p:cNvSpPr>
            <p:nvPr/>
          </p:nvSpPr>
          <p:spPr>
            <a:xfrm>
              <a:off x="-398278" y="3799389"/>
              <a:ext cx="828000" cy="82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33" name="圖片 32">
              <a:extLst>
                <a:ext uri="{FF2B5EF4-FFF2-40B4-BE49-F238E27FC236}">
                  <a16:creationId xmlns:a16="http://schemas.microsoft.com/office/drawing/2014/main" id="{20EBBF79-6F2B-F4CE-5F87-80015E2FCB6A}"/>
                </a:ext>
              </a:extLst>
            </p:cNvPr>
            <p:cNvPicPr>
              <a:picLocks noChangeAspect="1"/>
            </p:cNvPicPr>
            <p:nvPr/>
          </p:nvPicPr>
          <p:blipFill>
            <a:blip r:embed="rId5"/>
            <a:stretch>
              <a:fillRect/>
            </a:stretch>
          </p:blipFill>
          <p:spPr>
            <a:xfrm>
              <a:off x="-254278" y="3959917"/>
              <a:ext cx="540000" cy="540000"/>
            </a:xfrm>
            <a:prstGeom prst="rect">
              <a:avLst/>
            </a:prstGeom>
          </p:spPr>
        </p:pic>
      </p:grpSp>
      <p:grpSp>
        <p:nvGrpSpPr>
          <p:cNvPr id="44" name="群組 43">
            <a:extLst>
              <a:ext uri="{FF2B5EF4-FFF2-40B4-BE49-F238E27FC236}">
                <a16:creationId xmlns:a16="http://schemas.microsoft.com/office/drawing/2014/main" id="{BBCA41C2-057B-5660-0129-31E0C800B169}"/>
              </a:ext>
            </a:extLst>
          </p:cNvPr>
          <p:cNvGrpSpPr/>
          <p:nvPr/>
        </p:nvGrpSpPr>
        <p:grpSpPr>
          <a:xfrm>
            <a:off x="5217569" y="4453044"/>
            <a:ext cx="509757" cy="521785"/>
            <a:chOff x="456917" y="2093773"/>
            <a:chExt cx="509757" cy="521785"/>
          </a:xfrm>
        </p:grpSpPr>
        <p:sp>
          <p:nvSpPr>
            <p:cNvPr id="45" name="橢圓 44">
              <a:extLst>
                <a:ext uri="{FF2B5EF4-FFF2-40B4-BE49-F238E27FC236}">
                  <a16:creationId xmlns:a16="http://schemas.microsoft.com/office/drawing/2014/main" id="{67C7C4DD-8A23-407C-7083-02BCFB5F17CE}"/>
                </a:ext>
              </a:extLst>
            </p:cNvPr>
            <p:cNvSpPr/>
            <p:nvPr/>
          </p:nvSpPr>
          <p:spPr>
            <a:xfrm>
              <a:off x="456917" y="2093773"/>
              <a:ext cx="509757" cy="521785"/>
            </a:xfrm>
            <a:prstGeom prst="ellipse">
              <a:avLst/>
            </a:prstGeom>
            <a:solidFill>
              <a:schemeClr val="accent5">
                <a:lumMod val="40000"/>
                <a:lumOff val="60000"/>
              </a:schemeClr>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6" name="文字方塊 45">
              <a:extLst>
                <a:ext uri="{FF2B5EF4-FFF2-40B4-BE49-F238E27FC236}">
                  <a16:creationId xmlns:a16="http://schemas.microsoft.com/office/drawing/2014/main" id="{667A113F-B10B-5C1B-A6F8-205259FF2D4A}"/>
                </a:ext>
              </a:extLst>
            </p:cNvPr>
            <p:cNvSpPr txBox="1"/>
            <p:nvPr/>
          </p:nvSpPr>
          <p:spPr>
            <a:xfrm>
              <a:off x="542518" y="2123832"/>
              <a:ext cx="338554" cy="461665"/>
            </a:xfrm>
            <a:prstGeom prst="rect">
              <a:avLst/>
            </a:prstGeom>
            <a:noFill/>
          </p:spPr>
          <p:txBody>
            <a:bodyPr wrap="none" rtlCol="0">
              <a:spAutoFit/>
            </a:bodyPr>
            <a:lstStyle/>
            <a:p>
              <a:r>
                <a:rPr kumimoji="1" lang="en-US" altLang="zh-TW" sz="2400" b="1" dirty="0">
                  <a:solidFill>
                    <a:schemeClr val="accent1"/>
                  </a:solidFill>
                  <a:latin typeface="Times New Roman" panose="02020603050405020304" pitchFamily="18" charset="0"/>
                  <a:cs typeface="Times New Roman" panose="02020603050405020304" pitchFamily="18" charset="0"/>
                </a:rPr>
                <a:t>3</a:t>
              </a:r>
              <a:endParaRPr kumimoji="1" lang="zh-TW" altLang="en-US" sz="2400" b="1" dirty="0">
                <a:solidFill>
                  <a:schemeClr val="accent1"/>
                </a:solidFill>
                <a:latin typeface="Times New Roman" panose="02020603050405020304" pitchFamily="18" charset="0"/>
                <a:cs typeface="Times New Roman" panose="02020603050405020304" pitchFamily="18" charset="0"/>
              </a:endParaRPr>
            </a:p>
          </p:txBody>
        </p:sp>
      </p:grpSp>
      <p:sp>
        <p:nvSpPr>
          <p:cNvPr id="47" name="文字方塊 46">
            <a:extLst>
              <a:ext uri="{FF2B5EF4-FFF2-40B4-BE49-F238E27FC236}">
                <a16:creationId xmlns:a16="http://schemas.microsoft.com/office/drawing/2014/main" id="{480DCCD7-3F05-43F7-BC46-425F090600A1}"/>
              </a:ext>
            </a:extLst>
          </p:cNvPr>
          <p:cNvSpPr txBox="1"/>
          <p:nvPr/>
        </p:nvSpPr>
        <p:spPr>
          <a:xfrm>
            <a:off x="5155983" y="5115661"/>
            <a:ext cx="704039" cy="369332"/>
          </a:xfrm>
          <a:prstGeom prst="rect">
            <a:avLst/>
          </a:prstGeom>
          <a:noFill/>
        </p:spPr>
        <p:txBody>
          <a:bodyPr wrap="none" rtlCol="0">
            <a:spAutoFit/>
          </a:bodyPr>
          <a:lstStyle/>
          <a:p>
            <a:r>
              <a:rPr kumimoji="1" lang="en" altLang="zh-TW" b="1" dirty="0">
                <a:latin typeface="Noto Serif TC ExtraBold" panose="02020200000000000000" pitchFamily="18" charset="-128"/>
                <a:ea typeface="Noto Serif TC ExtraBold" panose="02020200000000000000" pitchFamily="18" charset="-128"/>
              </a:rPr>
              <a:t>Web</a:t>
            </a:r>
            <a:endParaRPr kumimoji="1" lang="zh-TW" altLang="en-US" b="1" dirty="0">
              <a:latin typeface="Noto Serif TC ExtraBold" panose="02020200000000000000" pitchFamily="18" charset="-128"/>
              <a:ea typeface="Noto Serif TC ExtraBold" panose="02020200000000000000" pitchFamily="18" charset="-128"/>
            </a:endParaRPr>
          </a:p>
        </p:txBody>
      </p:sp>
      <p:sp>
        <p:nvSpPr>
          <p:cNvPr id="29" name="圓角矩形 28">
            <a:extLst>
              <a:ext uri="{FF2B5EF4-FFF2-40B4-BE49-F238E27FC236}">
                <a16:creationId xmlns:a16="http://schemas.microsoft.com/office/drawing/2014/main" id="{53509604-CAB0-4A63-1F68-71E106232DFD}"/>
              </a:ext>
            </a:extLst>
          </p:cNvPr>
          <p:cNvSpPr/>
          <p:nvPr/>
        </p:nvSpPr>
        <p:spPr>
          <a:xfrm>
            <a:off x="6207922" y="5574707"/>
            <a:ext cx="5899995" cy="1008000"/>
          </a:xfrm>
          <a:prstGeom prst="roundRect">
            <a:avLst/>
          </a:prstGeom>
          <a:solidFill>
            <a:srgbClr val="5B9BD5">
              <a:alpha val="25098"/>
            </a:srgbClr>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32" name="文字方塊 31">
            <a:extLst>
              <a:ext uri="{FF2B5EF4-FFF2-40B4-BE49-F238E27FC236}">
                <a16:creationId xmlns:a16="http://schemas.microsoft.com/office/drawing/2014/main" id="{D2CC0C5F-3DFF-7FED-BA44-B73B9CD5E484}"/>
              </a:ext>
            </a:extLst>
          </p:cNvPr>
          <p:cNvSpPr txBox="1"/>
          <p:nvPr/>
        </p:nvSpPr>
        <p:spPr>
          <a:xfrm>
            <a:off x="7348848" y="5640910"/>
            <a:ext cx="4645028" cy="873572"/>
          </a:xfrm>
          <a:prstGeom prst="rect">
            <a:avLst/>
          </a:prstGeom>
          <a:noFill/>
        </p:spPr>
        <p:txBody>
          <a:bodyPr wrap="square">
            <a:spAutoFit/>
          </a:bodyPr>
          <a:lstStyle/>
          <a:p>
            <a:pPr algn="just">
              <a:lnSpc>
                <a:spcPct val="150000"/>
              </a:lnSpc>
            </a:pPr>
            <a:r>
              <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rPr>
              <a:t>Most detailed information is still primarily in Japanese, making it difficult to understand.</a:t>
            </a:r>
            <a:endParaRPr lang="zh-TW" altLang="en-US" b="1" dirty="0">
              <a:latin typeface="Times New Roman" panose="02020603050405020304" pitchFamily="18" charset="0"/>
              <a:ea typeface="Noto Serif TC ExtraBold" panose="02020200000000000000" pitchFamily="18" charset="-128"/>
              <a:cs typeface="Times New Roman" panose="02020603050405020304" pitchFamily="18" charset="0"/>
            </a:endParaRPr>
          </a:p>
        </p:txBody>
      </p:sp>
      <p:grpSp>
        <p:nvGrpSpPr>
          <p:cNvPr id="59" name="群組 58">
            <a:extLst>
              <a:ext uri="{FF2B5EF4-FFF2-40B4-BE49-F238E27FC236}">
                <a16:creationId xmlns:a16="http://schemas.microsoft.com/office/drawing/2014/main" id="{055F1503-2DA8-6325-F163-70BE9F372DBF}"/>
              </a:ext>
            </a:extLst>
          </p:cNvPr>
          <p:cNvGrpSpPr/>
          <p:nvPr/>
        </p:nvGrpSpPr>
        <p:grpSpPr>
          <a:xfrm>
            <a:off x="6430177" y="5682492"/>
            <a:ext cx="828000" cy="828000"/>
            <a:chOff x="5478691" y="6206363"/>
            <a:chExt cx="828000" cy="828000"/>
          </a:xfrm>
        </p:grpSpPr>
        <p:sp>
          <p:nvSpPr>
            <p:cNvPr id="30" name="橢圓 29">
              <a:extLst>
                <a:ext uri="{FF2B5EF4-FFF2-40B4-BE49-F238E27FC236}">
                  <a16:creationId xmlns:a16="http://schemas.microsoft.com/office/drawing/2014/main" id="{84B40C76-84E2-F0E4-1D87-AAD4B4BCA73E}"/>
                </a:ext>
              </a:extLst>
            </p:cNvPr>
            <p:cNvSpPr>
              <a:spLocks noChangeAspect="1"/>
            </p:cNvSpPr>
            <p:nvPr/>
          </p:nvSpPr>
          <p:spPr>
            <a:xfrm>
              <a:off x="5478691" y="6206363"/>
              <a:ext cx="828000" cy="82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35" name="圖片 34">
              <a:extLst>
                <a:ext uri="{FF2B5EF4-FFF2-40B4-BE49-F238E27FC236}">
                  <a16:creationId xmlns:a16="http://schemas.microsoft.com/office/drawing/2014/main" id="{EA3A23F7-B215-21B0-6082-4435606722A8}"/>
                </a:ext>
              </a:extLst>
            </p:cNvPr>
            <p:cNvPicPr>
              <a:picLocks noChangeAspect="1"/>
            </p:cNvPicPr>
            <p:nvPr/>
          </p:nvPicPr>
          <p:blipFill>
            <a:blip r:embed="rId6"/>
            <a:stretch>
              <a:fillRect/>
            </a:stretch>
          </p:blipFill>
          <p:spPr>
            <a:xfrm>
              <a:off x="5622691" y="6350362"/>
              <a:ext cx="540000" cy="540000"/>
            </a:xfrm>
            <a:prstGeom prst="rect">
              <a:avLst/>
            </a:prstGeom>
          </p:spPr>
        </p:pic>
      </p:grpSp>
      <p:grpSp>
        <p:nvGrpSpPr>
          <p:cNvPr id="48" name="群組 47">
            <a:extLst>
              <a:ext uri="{FF2B5EF4-FFF2-40B4-BE49-F238E27FC236}">
                <a16:creationId xmlns:a16="http://schemas.microsoft.com/office/drawing/2014/main" id="{CC044CA5-1E4D-9240-6FB9-7727F7A9CF6E}"/>
              </a:ext>
            </a:extLst>
          </p:cNvPr>
          <p:cNvGrpSpPr/>
          <p:nvPr/>
        </p:nvGrpSpPr>
        <p:grpSpPr>
          <a:xfrm>
            <a:off x="5257355" y="5817816"/>
            <a:ext cx="509757" cy="521785"/>
            <a:chOff x="456917" y="2093773"/>
            <a:chExt cx="509757" cy="521785"/>
          </a:xfrm>
        </p:grpSpPr>
        <p:sp>
          <p:nvSpPr>
            <p:cNvPr id="49" name="橢圓 48">
              <a:extLst>
                <a:ext uri="{FF2B5EF4-FFF2-40B4-BE49-F238E27FC236}">
                  <a16:creationId xmlns:a16="http://schemas.microsoft.com/office/drawing/2014/main" id="{BB7429C9-0907-8183-AF6A-0254C9EB3AD3}"/>
                </a:ext>
              </a:extLst>
            </p:cNvPr>
            <p:cNvSpPr/>
            <p:nvPr/>
          </p:nvSpPr>
          <p:spPr>
            <a:xfrm>
              <a:off x="456917" y="2093773"/>
              <a:ext cx="509757" cy="521785"/>
            </a:xfrm>
            <a:prstGeom prst="ellipse">
              <a:avLst/>
            </a:prstGeom>
            <a:solidFill>
              <a:schemeClr val="accent5">
                <a:lumMod val="40000"/>
                <a:lumOff val="60000"/>
              </a:schemeClr>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0" name="文字方塊 49">
              <a:extLst>
                <a:ext uri="{FF2B5EF4-FFF2-40B4-BE49-F238E27FC236}">
                  <a16:creationId xmlns:a16="http://schemas.microsoft.com/office/drawing/2014/main" id="{BA66BCEC-2F8D-A6D7-F492-B0C2D87172B8}"/>
                </a:ext>
              </a:extLst>
            </p:cNvPr>
            <p:cNvSpPr txBox="1"/>
            <p:nvPr/>
          </p:nvSpPr>
          <p:spPr>
            <a:xfrm>
              <a:off x="542518" y="2123832"/>
              <a:ext cx="338554" cy="461665"/>
            </a:xfrm>
            <a:prstGeom prst="rect">
              <a:avLst/>
            </a:prstGeom>
            <a:noFill/>
          </p:spPr>
          <p:txBody>
            <a:bodyPr wrap="none" rtlCol="0">
              <a:spAutoFit/>
            </a:bodyPr>
            <a:lstStyle/>
            <a:p>
              <a:r>
                <a:rPr kumimoji="1" lang="en-US" altLang="zh-TW" sz="2400" b="1" dirty="0">
                  <a:solidFill>
                    <a:schemeClr val="accent1"/>
                  </a:solidFill>
                  <a:latin typeface="Times New Roman" panose="02020603050405020304" pitchFamily="18" charset="0"/>
                  <a:cs typeface="Times New Roman" panose="02020603050405020304" pitchFamily="18" charset="0"/>
                </a:rPr>
                <a:t>4</a:t>
              </a:r>
              <a:endParaRPr kumimoji="1" lang="zh-TW" altLang="en-US" sz="2400" b="1" dirty="0">
                <a:solidFill>
                  <a:schemeClr val="accent1"/>
                </a:solidFill>
                <a:latin typeface="Times New Roman" panose="02020603050405020304" pitchFamily="18" charset="0"/>
                <a:cs typeface="Times New Roman" panose="02020603050405020304" pitchFamily="18" charset="0"/>
              </a:endParaRPr>
            </a:p>
          </p:txBody>
        </p:sp>
      </p:grpSp>
      <p:sp>
        <p:nvSpPr>
          <p:cNvPr id="51" name="文字方塊 50">
            <a:extLst>
              <a:ext uri="{FF2B5EF4-FFF2-40B4-BE49-F238E27FC236}">
                <a16:creationId xmlns:a16="http://schemas.microsoft.com/office/drawing/2014/main" id="{7D0E8B06-293F-AD5C-3E37-9AE6AAA0B69C}"/>
              </a:ext>
            </a:extLst>
          </p:cNvPr>
          <p:cNvSpPr txBox="1"/>
          <p:nvPr/>
        </p:nvSpPr>
        <p:spPr>
          <a:xfrm>
            <a:off x="4378526" y="6504820"/>
            <a:ext cx="2258952" cy="369332"/>
          </a:xfrm>
          <a:prstGeom prst="rect">
            <a:avLst/>
          </a:prstGeom>
          <a:noFill/>
        </p:spPr>
        <p:txBody>
          <a:bodyPr wrap="none" rtlCol="0">
            <a:spAutoFit/>
          </a:bodyPr>
          <a:lstStyle/>
          <a:p>
            <a:r>
              <a:rPr kumimoji="1" lang="en" altLang="zh-TW" b="1" dirty="0">
                <a:latin typeface="Noto Serif TC ExtraBold" panose="02020200000000000000" pitchFamily="18" charset="-128"/>
                <a:ea typeface="Noto Serif TC ExtraBold" panose="02020200000000000000" pitchFamily="18" charset="-128"/>
              </a:rPr>
              <a:t>Language Barrier</a:t>
            </a:r>
            <a:endParaRPr kumimoji="1" lang="zh-TW" altLang="en-US" b="1" dirty="0">
              <a:latin typeface="Noto Serif TC ExtraBold" panose="02020200000000000000" pitchFamily="18" charset="-128"/>
              <a:ea typeface="Noto Serif TC ExtraBold" panose="02020200000000000000" pitchFamily="18" charset="-128"/>
            </a:endParaRPr>
          </a:p>
        </p:txBody>
      </p:sp>
      <p:sp>
        <p:nvSpPr>
          <p:cNvPr id="72" name="文字方塊 71">
            <a:extLst>
              <a:ext uri="{FF2B5EF4-FFF2-40B4-BE49-F238E27FC236}">
                <a16:creationId xmlns:a16="http://schemas.microsoft.com/office/drawing/2014/main" id="{96EA16B0-7BD3-694D-1423-48ABC23422E4}"/>
              </a:ext>
            </a:extLst>
          </p:cNvPr>
          <p:cNvSpPr txBox="1"/>
          <p:nvPr/>
        </p:nvSpPr>
        <p:spPr>
          <a:xfrm>
            <a:off x="630931" y="1401149"/>
            <a:ext cx="4317332" cy="1133965"/>
          </a:xfrm>
          <a:prstGeom prst="rect">
            <a:avLst/>
          </a:prstGeom>
          <a:noFill/>
        </p:spPr>
        <p:txBody>
          <a:bodyPr wrap="square">
            <a:spAutoFit/>
          </a:bodyPr>
          <a:lstStyle/>
          <a:p>
            <a:pPr>
              <a:lnSpc>
                <a:spcPct val="150000"/>
              </a:lnSpc>
            </a:pPr>
            <a:r>
              <a:rPr lang="en" altLang="zh-TW" sz="2400" b="1" dirty="0">
                <a:latin typeface="Times New Roman" panose="02020603050405020304" pitchFamily="18" charset="0"/>
                <a:ea typeface="Noto Serif TC ExtraBold" panose="02020200000000000000" pitchFamily="18" charset="-128"/>
                <a:cs typeface="Times New Roman" panose="02020603050405020304" pitchFamily="18" charset="0"/>
              </a:rPr>
              <a:t>Challenges of Existing </a:t>
            </a:r>
          </a:p>
          <a:p>
            <a:pPr>
              <a:lnSpc>
                <a:spcPct val="150000"/>
              </a:lnSpc>
            </a:pPr>
            <a:r>
              <a:rPr lang="en" altLang="zh-TW" sz="2400" b="1" dirty="0">
                <a:latin typeface="Times New Roman" panose="02020603050405020304" pitchFamily="18" charset="0"/>
                <a:ea typeface="Noto Serif TC ExtraBold" panose="02020200000000000000" pitchFamily="18" charset="-128"/>
                <a:cs typeface="Times New Roman" panose="02020603050405020304" pitchFamily="18" charset="0"/>
              </a:rPr>
              <a:t>Information Channels</a:t>
            </a:r>
            <a:endParaRPr lang="zh-TW" altLang="en-US" sz="2400" b="1" dirty="0">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74" name="文字方塊 73">
            <a:extLst>
              <a:ext uri="{FF2B5EF4-FFF2-40B4-BE49-F238E27FC236}">
                <a16:creationId xmlns:a16="http://schemas.microsoft.com/office/drawing/2014/main" id="{93C15E56-89FE-6DD1-3C00-57C97F6B6A08}"/>
              </a:ext>
            </a:extLst>
          </p:cNvPr>
          <p:cNvSpPr txBox="1"/>
          <p:nvPr/>
        </p:nvSpPr>
        <p:spPr>
          <a:xfrm>
            <a:off x="637021" y="2716208"/>
            <a:ext cx="4116004" cy="2951001"/>
          </a:xfrm>
          <a:prstGeom prst="rect">
            <a:avLst/>
          </a:prstGeom>
          <a:noFill/>
        </p:spPr>
        <p:txBody>
          <a:bodyPr wrap="square" rtlCol="0">
            <a:spAutoFit/>
          </a:bodyPr>
          <a:lstStyle/>
          <a:p>
            <a:pPr>
              <a:lnSpc>
                <a:spcPct val="150000"/>
              </a:lnSpc>
            </a:pPr>
            <a:r>
              <a:rPr lang="en" altLang="zh-TW" dirty="0">
                <a:solidFill>
                  <a:schemeClr val="bg2">
                    <a:lumMod val="25000"/>
                  </a:schemeClr>
                </a:solidFill>
                <a:latin typeface="Times New Roman" panose="02020603050405020304" pitchFamily="18" charset="0"/>
                <a:cs typeface="Times New Roman" panose="02020603050405020304" pitchFamily="18" charset="0"/>
              </a:rPr>
              <a:t>When visiting Japanese shrines and temples, information sources are often lacking: guidebooks are outdated, map apps are shallow, online resources are unreliable, and language barriers—mainly in Japanese—limit access to cultural insights, affecting the overall experience.</a:t>
            </a:r>
          </a:p>
        </p:txBody>
      </p:sp>
      <p:sp>
        <p:nvSpPr>
          <p:cNvPr id="7" name="矩形 6">
            <a:extLst>
              <a:ext uri="{FF2B5EF4-FFF2-40B4-BE49-F238E27FC236}">
                <a16:creationId xmlns:a16="http://schemas.microsoft.com/office/drawing/2014/main" id="{48B230E7-90E3-B794-97C8-D6C4B0891E03}"/>
              </a:ext>
            </a:extLst>
          </p:cNvPr>
          <p:cNvSpPr/>
          <p:nvPr/>
        </p:nvSpPr>
        <p:spPr>
          <a:xfrm>
            <a:off x="0" y="1"/>
            <a:ext cx="12192000" cy="1009008"/>
          </a:xfrm>
          <a:prstGeom prst="rect">
            <a:avLst/>
          </a:prstGeom>
          <a:solidFill>
            <a:srgbClr val="FDA3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solidFill>
                <a:srgbClr val="FA8073"/>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9" name="橢圓 8">
            <a:extLst>
              <a:ext uri="{FF2B5EF4-FFF2-40B4-BE49-F238E27FC236}">
                <a16:creationId xmlns:a16="http://schemas.microsoft.com/office/drawing/2014/main" id="{76D7EAD9-17D1-3C5C-0B8A-6E0E4C250E55}"/>
              </a:ext>
            </a:extLst>
          </p:cNvPr>
          <p:cNvSpPr>
            <a:spLocks noChangeAspect="1"/>
          </p:cNvSpPr>
          <p:nvPr/>
        </p:nvSpPr>
        <p:spPr>
          <a:xfrm>
            <a:off x="216932" y="90505"/>
            <a:ext cx="828000" cy="82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13" name="圖片 12">
            <a:extLst>
              <a:ext uri="{FF2B5EF4-FFF2-40B4-BE49-F238E27FC236}">
                <a16:creationId xmlns:a16="http://schemas.microsoft.com/office/drawing/2014/main" id="{8B131B11-F866-C2EB-4F3D-3E5FF67B53D9}"/>
              </a:ext>
            </a:extLst>
          </p:cNvPr>
          <p:cNvPicPr>
            <a:picLocks noChangeAspect="1"/>
          </p:cNvPicPr>
          <p:nvPr/>
        </p:nvPicPr>
        <p:blipFill>
          <a:blip r:embed="rId7"/>
          <a:stretch>
            <a:fillRect/>
          </a:stretch>
        </p:blipFill>
        <p:spPr>
          <a:xfrm>
            <a:off x="370569" y="244142"/>
            <a:ext cx="520725" cy="520725"/>
          </a:xfrm>
          <a:prstGeom prst="rect">
            <a:avLst/>
          </a:prstGeom>
        </p:spPr>
      </p:pic>
      <p:sp>
        <p:nvSpPr>
          <p:cNvPr id="18" name="圓角矩形 17">
            <a:extLst>
              <a:ext uri="{FF2B5EF4-FFF2-40B4-BE49-F238E27FC236}">
                <a16:creationId xmlns:a16="http://schemas.microsoft.com/office/drawing/2014/main" id="{0DA4340D-EA45-FE27-9021-F8795C8BED11}"/>
              </a:ext>
            </a:extLst>
          </p:cNvPr>
          <p:cNvSpPr/>
          <p:nvPr/>
        </p:nvSpPr>
        <p:spPr>
          <a:xfrm>
            <a:off x="1597891" y="164629"/>
            <a:ext cx="1440000" cy="674362"/>
          </a:xfrm>
          <a:prstGeom prst="roundRect">
            <a:avLst>
              <a:gd name="adj" fmla="val 662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Background</a:t>
            </a:r>
            <a:endParaRPr kumimoji="1" lang="zh-TW" altLang="en-US"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20" name="圓角矩形 19">
            <a:extLst>
              <a:ext uri="{FF2B5EF4-FFF2-40B4-BE49-F238E27FC236}">
                <a16:creationId xmlns:a16="http://schemas.microsoft.com/office/drawing/2014/main" id="{26DDE1FF-B40F-C3D5-C49D-6612AD10A446}"/>
              </a:ext>
            </a:extLst>
          </p:cNvPr>
          <p:cNvSpPr/>
          <p:nvPr/>
        </p:nvSpPr>
        <p:spPr>
          <a:xfrm>
            <a:off x="3389088"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Objectives</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22" name="圓角矩形 21">
            <a:extLst>
              <a:ext uri="{FF2B5EF4-FFF2-40B4-BE49-F238E27FC236}">
                <a16:creationId xmlns:a16="http://schemas.microsoft.com/office/drawing/2014/main" id="{07943FAE-ABB4-B0EA-D447-079F38654A39}"/>
              </a:ext>
            </a:extLst>
          </p:cNvPr>
          <p:cNvSpPr/>
          <p:nvPr/>
        </p:nvSpPr>
        <p:spPr>
          <a:xfrm>
            <a:off x="5180285"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Dataset</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23" name="圓角矩形 22">
            <a:extLst>
              <a:ext uri="{FF2B5EF4-FFF2-40B4-BE49-F238E27FC236}">
                <a16:creationId xmlns:a16="http://schemas.microsoft.com/office/drawing/2014/main" id="{00D66F98-0233-AA48-2FE8-CA0597DEFCBA}"/>
              </a:ext>
            </a:extLst>
          </p:cNvPr>
          <p:cNvSpPr/>
          <p:nvPr/>
        </p:nvSpPr>
        <p:spPr>
          <a:xfrm>
            <a:off x="6971482"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Flowchart</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27" name="圓角矩形 26">
            <a:extLst>
              <a:ext uri="{FF2B5EF4-FFF2-40B4-BE49-F238E27FC236}">
                <a16:creationId xmlns:a16="http://schemas.microsoft.com/office/drawing/2014/main" id="{40774E16-AF45-A0F4-99C0-90F44B481081}"/>
              </a:ext>
            </a:extLst>
          </p:cNvPr>
          <p:cNvSpPr/>
          <p:nvPr/>
        </p:nvSpPr>
        <p:spPr>
          <a:xfrm>
            <a:off x="8762679" y="160430"/>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Expect Results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31" name="圓角矩形 30">
            <a:extLst>
              <a:ext uri="{FF2B5EF4-FFF2-40B4-BE49-F238E27FC236}">
                <a16:creationId xmlns:a16="http://schemas.microsoft.com/office/drawing/2014/main" id="{EFAE9C95-4902-E2B3-E1B1-CF02AAA94F2E}"/>
              </a:ext>
            </a:extLst>
          </p:cNvPr>
          <p:cNvSpPr/>
          <p:nvPr/>
        </p:nvSpPr>
        <p:spPr>
          <a:xfrm>
            <a:off x="10553876" y="167323"/>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Conclusion</a:t>
            </a:r>
            <a:r>
              <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 </a:t>
            </a:r>
          </a:p>
        </p:txBody>
      </p:sp>
      <p:sp>
        <p:nvSpPr>
          <p:cNvPr id="2" name="投影片編號版面配置區 1">
            <a:extLst>
              <a:ext uri="{FF2B5EF4-FFF2-40B4-BE49-F238E27FC236}">
                <a16:creationId xmlns:a16="http://schemas.microsoft.com/office/drawing/2014/main" id="{5BA81BD3-3562-EB13-18A6-0E45DDB0EC5B}"/>
              </a:ext>
            </a:extLst>
          </p:cNvPr>
          <p:cNvSpPr>
            <a:spLocks noGrp="1"/>
          </p:cNvSpPr>
          <p:nvPr>
            <p:ph type="sldNum" sz="quarter" idx="12"/>
          </p:nvPr>
        </p:nvSpPr>
        <p:spPr/>
        <p:txBody>
          <a:bodyPr/>
          <a:lstStyle/>
          <a:p>
            <a:fld id="{D2089A36-085D-5343-9146-EA9D02667923}" type="slidenum">
              <a:rPr kumimoji="1" lang="zh-TW" altLang="en-US" smtClean="0"/>
              <a:t>4</a:t>
            </a:fld>
            <a:endParaRPr kumimoji="1" lang="zh-TW" altLang="en-US"/>
          </a:p>
        </p:txBody>
      </p:sp>
    </p:spTree>
    <p:extLst>
      <p:ext uri="{BB962C8B-B14F-4D97-AF65-F5344CB8AC3E}">
        <p14:creationId xmlns:p14="http://schemas.microsoft.com/office/powerpoint/2010/main" val="2755124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F342702-45AD-8FBC-7A0B-F6C67D01D17A}"/>
              </a:ext>
            </a:extLst>
          </p:cNvPr>
          <p:cNvSpPr/>
          <p:nvPr/>
        </p:nvSpPr>
        <p:spPr>
          <a:xfrm>
            <a:off x="0" y="1"/>
            <a:ext cx="12192000" cy="1009008"/>
          </a:xfrm>
          <a:prstGeom prst="rect">
            <a:avLst/>
          </a:prstGeom>
          <a:solidFill>
            <a:srgbClr val="FDA3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solidFill>
                <a:srgbClr val="FA8073"/>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3" name="橢圓 2">
            <a:extLst>
              <a:ext uri="{FF2B5EF4-FFF2-40B4-BE49-F238E27FC236}">
                <a16:creationId xmlns:a16="http://schemas.microsoft.com/office/drawing/2014/main" id="{60EBE111-ACF3-29FB-433D-4D3EA5BFA80C}"/>
              </a:ext>
            </a:extLst>
          </p:cNvPr>
          <p:cNvSpPr>
            <a:spLocks noChangeAspect="1"/>
          </p:cNvSpPr>
          <p:nvPr/>
        </p:nvSpPr>
        <p:spPr>
          <a:xfrm>
            <a:off x="216932" y="90505"/>
            <a:ext cx="828000" cy="82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5" name="圖片 4">
            <a:extLst>
              <a:ext uri="{FF2B5EF4-FFF2-40B4-BE49-F238E27FC236}">
                <a16:creationId xmlns:a16="http://schemas.microsoft.com/office/drawing/2014/main" id="{2F182D5D-7A17-9509-4622-6BA3B147205B}"/>
              </a:ext>
            </a:extLst>
          </p:cNvPr>
          <p:cNvPicPr>
            <a:picLocks noChangeAspect="1"/>
          </p:cNvPicPr>
          <p:nvPr/>
        </p:nvPicPr>
        <p:blipFill>
          <a:blip r:embed="rId3"/>
          <a:stretch>
            <a:fillRect/>
          </a:stretch>
        </p:blipFill>
        <p:spPr>
          <a:xfrm>
            <a:off x="370569" y="244142"/>
            <a:ext cx="520725" cy="520725"/>
          </a:xfrm>
          <a:prstGeom prst="rect">
            <a:avLst/>
          </a:prstGeom>
        </p:spPr>
      </p:pic>
      <p:sp>
        <p:nvSpPr>
          <p:cNvPr id="6" name="圓角矩形 5">
            <a:extLst>
              <a:ext uri="{FF2B5EF4-FFF2-40B4-BE49-F238E27FC236}">
                <a16:creationId xmlns:a16="http://schemas.microsoft.com/office/drawing/2014/main" id="{43A5D508-AC2C-EDDF-C26D-07CBD1634B92}"/>
              </a:ext>
            </a:extLst>
          </p:cNvPr>
          <p:cNvSpPr/>
          <p:nvPr/>
        </p:nvSpPr>
        <p:spPr>
          <a:xfrm>
            <a:off x="1597891"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Background</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7" name="圓角矩形 6">
            <a:extLst>
              <a:ext uri="{FF2B5EF4-FFF2-40B4-BE49-F238E27FC236}">
                <a16:creationId xmlns:a16="http://schemas.microsoft.com/office/drawing/2014/main" id="{8BB56BD9-C6BA-54F8-B8FF-5C622CB93B48}"/>
              </a:ext>
            </a:extLst>
          </p:cNvPr>
          <p:cNvSpPr/>
          <p:nvPr/>
        </p:nvSpPr>
        <p:spPr>
          <a:xfrm>
            <a:off x="3389088" y="164629"/>
            <a:ext cx="1440000" cy="674362"/>
          </a:xfrm>
          <a:prstGeom prst="roundRect">
            <a:avLst>
              <a:gd name="adj" fmla="val 662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Objectives</a:t>
            </a:r>
            <a:endParaRPr kumimoji="1" lang="zh-TW" altLang="en-US"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8" name="圓角矩形 7">
            <a:extLst>
              <a:ext uri="{FF2B5EF4-FFF2-40B4-BE49-F238E27FC236}">
                <a16:creationId xmlns:a16="http://schemas.microsoft.com/office/drawing/2014/main" id="{54362978-C375-414C-006D-0DBDDC87FE56}"/>
              </a:ext>
            </a:extLst>
          </p:cNvPr>
          <p:cNvSpPr/>
          <p:nvPr/>
        </p:nvSpPr>
        <p:spPr>
          <a:xfrm>
            <a:off x="5180285"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Dataset</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9" name="圓角矩形 8">
            <a:extLst>
              <a:ext uri="{FF2B5EF4-FFF2-40B4-BE49-F238E27FC236}">
                <a16:creationId xmlns:a16="http://schemas.microsoft.com/office/drawing/2014/main" id="{9C4FBDBA-A409-BD25-95D6-E50B7E5BEE4C}"/>
              </a:ext>
            </a:extLst>
          </p:cNvPr>
          <p:cNvSpPr/>
          <p:nvPr/>
        </p:nvSpPr>
        <p:spPr>
          <a:xfrm>
            <a:off x="6971482"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Flowchart</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0" name="圓角矩形 9">
            <a:extLst>
              <a:ext uri="{FF2B5EF4-FFF2-40B4-BE49-F238E27FC236}">
                <a16:creationId xmlns:a16="http://schemas.microsoft.com/office/drawing/2014/main" id="{4B0C7255-F6B4-7679-6586-6BBBD5F0DEFF}"/>
              </a:ext>
            </a:extLst>
          </p:cNvPr>
          <p:cNvSpPr/>
          <p:nvPr/>
        </p:nvSpPr>
        <p:spPr>
          <a:xfrm>
            <a:off x="8762679" y="160430"/>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Expect Results</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1" name="圓角矩形 10">
            <a:extLst>
              <a:ext uri="{FF2B5EF4-FFF2-40B4-BE49-F238E27FC236}">
                <a16:creationId xmlns:a16="http://schemas.microsoft.com/office/drawing/2014/main" id="{12E23005-E2C6-51E5-D5A5-4DF33CB0644F}"/>
              </a:ext>
            </a:extLst>
          </p:cNvPr>
          <p:cNvSpPr/>
          <p:nvPr/>
        </p:nvSpPr>
        <p:spPr>
          <a:xfrm>
            <a:off x="10553876" y="167323"/>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Conclusion</a:t>
            </a:r>
            <a:r>
              <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 </a:t>
            </a:r>
          </a:p>
        </p:txBody>
      </p:sp>
      <p:sp>
        <p:nvSpPr>
          <p:cNvPr id="12" name="文字方塊 11">
            <a:extLst>
              <a:ext uri="{FF2B5EF4-FFF2-40B4-BE49-F238E27FC236}">
                <a16:creationId xmlns:a16="http://schemas.microsoft.com/office/drawing/2014/main" id="{5C0C257E-7E44-49B1-BB56-F381E92D3A9A}"/>
              </a:ext>
            </a:extLst>
          </p:cNvPr>
          <p:cNvSpPr txBox="1"/>
          <p:nvPr/>
        </p:nvSpPr>
        <p:spPr>
          <a:xfrm>
            <a:off x="630931" y="1401149"/>
            <a:ext cx="6098874" cy="461665"/>
          </a:xfrm>
          <a:prstGeom prst="rect">
            <a:avLst/>
          </a:prstGeom>
          <a:noFill/>
        </p:spPr>
        <p:txBody>
          <a:bodyPr wrap="square">
            <a:spAutoFit/>
          </a:bodyPr>
          <a:lstStyle/>
          <a:p>
            <a:r>
              <a:rPr lang="en" altLang="zh-TW" sz="2400" b="1" dirty="0">
                <a:latin typeface="Times New Roman" panose="02020603050405020304" pitchFamily="18" charset="0"/>
                <a:ea typeface="Noto Serif TC ExtraBold" panose="02020200000000000000" pitchFamily="18" charset="-128"/>
                <a:cs typeface="Times New Roman" panose="02020603050405020304" pitchFamily="18" charset="0"/>
              </a:rPr>
              <a:t>Objectives of This Project</a:t>
            </a:r>
            <a:endParaRPr lang="zh-TW" altLang="en-US" sz="2400" b="1" dirty="0">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3" name="文字方塊 12">
            <a:extLst>
              <a:ext uri="{FF2B5EF4-FFF2-40B4-BE49-F238E27FC236}">
                <a16:creationId xmlns:a16="http://schemas.microsoft.com/office/drawing/2014/main" id="{EE250577-618D-154D-20A5-344ACA66CE0F}"/>
              </a:ext>
            </a:extLst>
          </p:cNvPr>
          <p:cNvSpPr txBox="1"/>
          <p:nvPr/>
        </p:nvSpPr>
        <p:spPr>
          <a:xfrm>
            <a:off x="1794643" y="2460435"/>
            <a:ext cx="10018985" cy="4197559"/>
          </a:xfrm>
          <a:prstGeom prst="rect">
            <a:avLst/>
          </a:prstGeom>
          <a:noFill/>
        </p:spPr>
        <p:txBody>
          <a:bodyPr wrap="square" rtlCol="0">
            <a:spAutoFit/>
          </a:bodyPr>
          <a:lstStyle/>
          <a:p>
            <a:pPr>
              <a:lnSpc>
                <a:spcPct val="150000"/>
              </a:lnSpc>
            </a:pPr>
            <a:r>
              <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rPr>
              <a:t>For Users (Tourists): </a:t>
            </a:r>
            <a:r>
              <a:rPr lang="en" altLang="zh-TW" dirty="0">
                <a:latin typeface="Times New Roman" panose="02020603050405020304" pitchFamily="18" charset="0"/>
                <a:ea typeface="Noto Serif TC ExtraBold" panose="02020200000000000000" pitchFamily="18" charset="-128"/>
                <a:cs typeface="Times New Roman" panose="02020603050405020304" pitchFamily="18" charset="0"/>
              </a:rPr>
              <a:t>Enable efficient trip planning and deep cultural exploration. Overcome language barriers, discover unique content, and enhance the overall Japan travel experience, enjoyment, and value.</a:t>
            </a:r>
            <a:endParaRPr lang="zh-TW" altLang="en-US" dirty="0">
              <a:latin typeface="Times New Roman" panose="02020603050405020304" pitchFamily="18" charset="0"/>
              <a:ea typeface="Noto Serif TC ExtraBold" panose="02020200000000000000" pitchFamily="18" charset="-128"/>
              <a:cs typeface="Times New Roman" panose="02020603050405020304" pitchFamily="18" charset="0"/>
            </a:endParaRPr>
          </a:p>
          <a:p>
            <a:pPr>
              <a:lnSpc>
                <a:spcPct val="150000"/>
              </a:lnSpc>
            </a:pPr>
            <a:endParaRPr lang="en-US" altLang="zh-TW" b="1" dirty="0">
              <a:latin typeface="Times New Roman" panose="02020603050405020304" pitchFamily="18" charset="0"/>
              <a:ea typeface="Noto Serif TC ExtraBold" panose="02020200000000000000" pitchFamily="18" charset="-128"/>
              <a:cs typeface="Times New Roman" panose="02020603050405020304" pitchFamily="18" charset="0"/>
            </a:endParaRPr>
          </a:p>
          <a:p>
            <a:pPr>
              <a:lnSpc>
                <a:spcPct val="150000"/>
              </a:lnSpc>
            </a:pPr>
            <a:r>
              <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rPr>
              <a:t>For Cultural Promotion: </a:t>
            </a:r>
            <a:r>
              <a:rPr lang="en" altLang="zh-TW" dirty="0">
                <a:latin typeface="Times New Roman" panose="02020603050405020304" pitchFamily="18" charset="0"/>
                <a:ea typeface="Noto Serif TC ExtraBold" panose="02020200000000000000" pitchFamily="18" charset="-128"/>
                <a:cs typeface="Times New Roman" panose="02020603050405020304" pitchFamily="18" charset="0"/>
              </a:rPr>
              <a:t>Promote Japanese religious culture internationally through an innovative digital education and communication platform. Deepen global understanding, appreciation, and cultural exchange regarding its unique values.</a:t>
            </a:r>
          </a:p>
          <a:p>
            <a:pPr>
              <a:lnSpc>
                <a:spcPct val="150000"/>
              </a:lnSpc>
            </a:pPr>
            <a:endParaRPr lang="en-US" altLang="zh-TW" b="1" dirty="0">
              <a:latin typeface="Times New Roman" panose="02020603050405020304" pitchFamily="18" charset="0"/>
              <a:ea typeface="Noto Serif TC ExtraBold" panose="02020200000000000000" pitchFamily="18" charset="-128"/>
              <a:cs typeface="Times New Roman" panose="02020603050405020304" pitchFamily="18" charset="0"/>
            </a:endParaRPr>
          </a:p>
          <a:p>
            <a:pPr>
              <a:lnSpc>
                <a:spcPct val="150000"/>
              </a:lnSpc>
            </a:pPr>
            <a:r>
              <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rPr>
              <a:t>For Tourism Industry: </a:t>
            </a:r>
            <a:r>
              <a:rPr lang="en" altLang="zh-TW" dirty="0">
                <a:latin typeface="Times New Roman" panose="02020603050405020304" pitchFamily="18" charset="0"/>
                <a:ea typeface="Noto Serif TC ExtraBold" panose="02020200000000000000" pitchFamily="18" charset="-128"/>
                <a:cs typeface="Times New Roman" panose="02020603050405020304" pitchFamily="18" charset="0"/>
              </a:rPr>
              <a:t>Enhance regional charm and attractiveness by providing rich, in-depth tourism content. Effectively guide tourist flow, revitalize local economies, and inject new momentum and sustainable value into the tourism industry.</a:t>
            </a:r>
            <a:endParaRPr lang="zh-TW" altLang="en-US" dirty="0">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14" name="圖片 13">
            <a:extLst>
              <a:ext uri="{FF2B5EF4-FFF2-40B4-BE49-F238E27FC236}">
                <a16:creationId xmlns:a16="http://schemas.microsoft.com/office/drawing/2014/main" id="{12A3E1A6-03A5-EA2C-DD43-B8952993FA28}"/>
              </a:ext>
            </a:extLst>
          </p:cNvPr>
          <p:cNvPicPr>
            <a:picLocks noChangeAspect="1"/>
          </p:cNvPicPr>
          <p:nvPr/>
        </p:nvPicPr>
        <p:blipFill>
          <a:blip r:embed="rId4"/>
          <a:stretch>
            <a:fillRect/>
          </a:stretch>
        </p:blipFill>
        <p:spPr>
          <a:xfrm>
            <a:off x="684932" y="2362594"/>
            <a:ext cx="720000" cy="720000"/>
          </a:xfrm>
          <a:prstGeom prst="rect">
            <a:avLst/>
          </a:prstGeom>
        </p:spPr>
      </p:pic>
      <p:pic>
        <p:nvPicPr>
          <p:cNvPr id="15" name="圖片 14">
            <a:extLst>
              <a:ext uri="{FF2B5EF4-FFF2-40B4-BE49-F238E27FC236}">
                <a16:creationId xmlns:a16="http://schemas.microsoft.com/office/drawing/2014/main" id="{E5D994BD-F943-2D05-C7AD-CB48FB416818}"/>
              </a:ext>
            </a:extLst>
          </p:cNvPr>
          <p:cNvPicPr>
            <a:picLocks noChangeAspect="1"/>
          </p:cNvPicPr>
          <p:nvPr/>
        </p:nvPicPr>
        <p:blipFill>
          <a:blip r:embed="rId5"/>
          <a:stretch>
            <a:fillRect/>
          </a:stretch>
        </p:blipFill>
        <p:spPr>
          <a:xfrm>
            <a:off x="684932" y="3560768"/>
            <a:ext cx="720000" cy="720000"/>
          </a:xfrm>
          <a:prstGeom prst="rect">
            <a:avLst/>
          </a:prstGeom>
        </p:spPr>
      </p:pic>
      <p:pic>
        <p:nvPicPr>
          <p:cNvPr id="16" name="圖片 15">
            <a:extLst>
              <a:ext uri="{FF2B5EF4-FFF2-40B4-BE49-F238E27FC236}">
                <a16:creationId xmlns:a16="http://schemas.microsoft.com/office/drawing/2014/main" id="{80B21163-2EDF-0BCF-80D6-8469EEEB5790}"/>
              </a:ext>
            </a:extLst>
          </p:cNvPr>
          <p:cNvPicPr>
            <a:picLocks noChangeAspect="1"/>
          </p:cNvPicPr>
          <p:nvPr/>
        </p:nvPicPr>
        <p:blipFill>
          <a:blip r:embed="rId6"/>
          <a:stretch>
            <a:fillRect/>
          </a:stretch>
        </p:blipFill>
        <p:spPr>
          <a:xfrm>
            <a:off x="684932" y="5237327"/>
            <a:ext cx="720000" cy="720000"/>
          </a:xfrm>
          <a:prstGeom prst="rect">
            <a:avLst/>
          </a:prstGeom>
        </p:spPr>
      </p:pic>
      <p:sp>
        <p:nvSpPr>
          <p:cNvPr id="4" name="投影片編號版面配置區 3">
            <a:extLst>
              <a:ext uri="{FF2B5EF4-FFF2-40B4-BE49-F238E27FC236}">
                <a16:creationId xmlns:a16="http://schemas.microsoft.com/office/drawing/2014/main" id="{ABD39F12-D210-D79D-A1BD-754284D1384A}"/>
              </a:ext>
            </a:extLst>
          </p:cNvPr>
          <p:cNvSpPr>
            <a:spLocks noGrp="1"/>
          </p:cNvSpPr>
          <p:nvPr>
            <p:ph type="sldNum" sz="quarter" idx="12"/>
          </p:nvPr>
        </p:nvSpPr>
        <p:spPr/>
        <p:txBody>
          <a:bodyPr/>
          <a:lstStyle/>
          <a:p>
            <a:fld id="{D2089A36-085D-5343-9146-EA9D02667923}" type="slidenum">
              <a:rPr kumimoji="1" lang="zh-TW" altLang="en-US" smtClean="0"/>
              <a:t>5</a:t>
            </a:fld>
            <a:endParaRPr kumimoji="1" lang="zh-TW" altLang="en-US"/>
          </a:p>
        </p:txBody>
      </p:sp>
    </p:spTree>
    <p:extLst>
      <p:ext uri="{BB962C8B-B14F-4D97-AF65-F5344CB8AC3E}">
        <p14:creationId xmlns:p14="http://schemas.microsoft.com/office/powerpoint/2010/main" val="283982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26CF8E8D-4BD3-EC78-3B43-F5C592A8DEC4}"/>
              </a:ext>
            </a:extLst>
          </p:cNvPr>
          <p:cNvGraphicFramePr>
            <a:graphicFrameLocks noGrp="1"/>
          </p:cNvGraphicFramePr>
          <p:nvPr>
            <p:extLst>
              <p:ext uri="{D42A27DB-BD31-4B8C-83A1-F6EECF244321}">
                <p14:modId xmlns:p14="http://schemas.microsoft.com/office/powerpoint/2010/main" val="1859545039"/>
              </p:ext>
            </p:extLst>
          </p:nvPr>
        </p:nvGraphicFramePr>
        <p:xfrm>
          <a:off x="1723776" y="2089274"/>
          <a:ext cx="9180000" cy="2880000"/>
        </p:xfrm>
        <a:graphic>
          <a:graphicData uri="http://schemas.openxmlformats.org/drawingml/2006/table">
            <a:tbl>
              <a:tblPr firstRow="1" bandRow="1">
                <a:tableStyleId>{5C22544A-7EE6-4342-B048-85BDC9FD1C3A}</a:tableStyleId>
              </a:tblPr>
              <a:tblGrid>
                <a:gridCol w="3060000">
                  <a:extLst>
                    <a:ext uri="{9D8B030D-6E8A-4147-A177-3AD203B41FA5}">
                      <a16:colId xmlns:a16="http://schemas.microsoft.com/office/drawing/2014/main" val="1614672437"/>
                    </a:ext>
                  </a:extLst>
                </a:gridCol>
                <a:gridCol w="3060000">
                  <a:extLst>
                    <a:ext uri="{9D8B030D-6E8A-4147-A177-3AD203B41FA5}">
                      <a16:colId xmlns:a16="http://schemas.microsoft.com/office/drawing/2014/main" val="3511063196"/>
                    </a:ext>
                  </a:extLst>
                </a:gridCol>
                <a:gridCol w="3060000">
                  <a:extLst>
                    <a:ext uri="{9D8B030D-6E8A-4147-A177-3AD203B41FA5}">
                      <a16:colId xmlns:a16="http://schemas.microsoft.com/office/drawing/2014/main" val="1259551346"/>
                    </a:ext>
                  </a:extLst>
                </a:gridCol>
              </a:tblGrid>
              <a:tr h="720000">
                <a:tc>
                  <a:txBody>
                    <a:bodyPr/>
                    <a:lstStyle/>
                    <a:p>
                      <a:pPr algn="ctr"/>
                      <a:r>
                        <a:rPr lang="en" altLang="zh-TW" b="1" i="0"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Government Open Datasets</a:t>
                      </a:r>
                      <a:endParaRPr lang="zh-TW" altLang="en-US" b="1" i="0"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a:txBody>
                  <a:tcPr anchor="ctr">
                    <a:lnR w="1270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solidFill>
                      <a:schemeClr val="accent5">
                        <a:lumMod val="40000"/>
                        <a:lumOff val="60000"/>
                      </a:schemeClr>
                    </a:solidFill>
                  </a:tcPr>
                </a:tc>
                <a:tc>
                  <a:txBody>
                    <a:bodyPr/>
                    <a:lstStyle/>
                    <a:p>
                      <a:pPr algn="ctr"/>
                      <a:r>
                        <a:rPr lang="en" altLang="zh-TW" b="1" i="0"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Travel Websites</a:t>
                      </a:r>
                      <a:endParaRPr lang="zh-TW" altLang="en-US" b="1" i="0"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B w="12700" cap="flat" cmpd="sng" algn="ctr">
                      <a:solidFill>
                        <a:schemeClr val="accent3"/>
                      </a:solidFill>
                      <a:prstDash val="solid"/>
                      <a:round/>
                      <a:headEnd type="none" w="med" len="med"/>
                      <a:tailEnd type="none" w="med" len="med"/>
                    </a:lnB>
                    <a:solidFill>
                      <a:schemeClr val="accent5">
                        <a:lumMod val="40000"/>
                        <a:lumOff val="60000"/>
                      </a:schemeClr>
                    </a:solidFill>
                  </a:tcPr>
                </a:tc>
                <a:tc>
                  <a:txBody>
                    <a:bodyPr/>
                    <a:lstStyle/>
                    <a:p>
                      <a:pPr algn="ctr"/>
                      <a:r>
                        <a:rPr lang="en" altLang="zh-TW" b="1" i="0"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Other Websites</a:t>
                      </a:r>
                      <a:endParaRPr lang="zh-TW" altLang="en-US" b="1" i="0"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a:txBody>
                  <a:tcPr anchor="ctr">
                    <a:lnL w="12700" cap="flat" cmpd="sng" algn="ctr">
                      <a:solidFill>
                        <a:schemeClr val="accent3"/>
                      </a:solidFill>
                      <a:prstDash val="solid"/>
                      <a:round/>
                      <a:headEnd type="none" w="med" len="med"/>
                      <a:tailEnd type="none" w="med" len="med"/>
                    </a:lnL>
                    <a:lnB w="12700" cap="flat" cmpd="sng" algn="ctr">
                      <a:solidFill>
                        <a:schemeClr val="accent3"/>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265651105"/>
                  </a:ext>
                </a:extLst>
              </a:tr>
              <a:tr h="720000">
                <a:tc>
                  <a:txBody>
                    <a:bodyPr/>
                    <a:lstStyle/>
                    <a:p>
                      <a:pPr algn="ctr"/>
                      <a:r>
                        <a:rPr lang="en" altLang="zh-TW" b="1" i="0" u="sng" dirty="0">
                          <a:solidFill>
                            <a:schemeClr val="accent5"/>
                          </a:solidFill>
                          <a:latin typeface="Times New Roman" panose="02020603050405020304" pitchFamily="18" charset="0"/>
                          <a:ea typeface="Noto Serif TC ExtraBold" panose="02020200000000000000" pitchFamily="18" charset="-128"/>
                          <a:cs typeface="Times New Roman" panose="02020603050405020304" pitchFamily="18" charset="0"/>
                          <a:hlinkClick r:id="rId3">
                            <a:extLst>
                              <a:ext uri="{A12FA001-AC4F-418D-AE19-62706E023703}">
                                <ahyp:hlinkClr xmlns:ahyp="http://schemas.microsoft.com/office/drawing/2018/hyperlinkcolor" val="tx"/>
                              </a:ext>
                            </a:extLst>
                          </a:hlinkClick>
                        </a:rPr>
                        <a:t>e-Gov Data Portal</a:t>
                      </a:r>
                      <a:endParaRPr lang="zh-TW" altLang="en-US" b="1" i="0" u="sng" dirty="0">
                        <a:solidFill>
                          <a:schemeClr val="accent5"/>
                        </a:solidFill>
                        <a:latin typeface="Times New Roman" panose="02020603050405020304" pitchFamily="18" charset="0"/>
                        <a:ea typeface="Noto Serif TC ExtraBold" panose="02020200000000000000" pitchFamily="18" charset="-128"/>
                        <a:cs typeface="Times New Roman" panose="02020603050405020304" pitchFamily="18" charset="0"/>
                      </a:endParaRPr>
                    </a:p>
                  </a:txBody>
                  <a:tcPr anchor="ctr">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 altLang="zh-TW" b="1" i="0" u="sng" dirty="0">
                          <a:solidFill>
                            <a:schemeClr val="accent5"/>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matcha-jp.com</a:t>
                      </a:r>
                      <a:endParaRPr lang="zh-TW" altLang="en-US" b="1" i="0" u="sng" dirty="0">
                        <a:solidFill>
                          <a:schemeClr val="accent5"/>
                        </a:solidFill>
                        <a:latin typeface="Times New Roman" panose="02020603050405020304" pitchFamily="18" charset="0"/>
                        <a:ea typeface="Noto Serif TC ExtraBold" panose="02020200000000000000" pitchFamily="18" charset="-128"/>
                        <a:cs typeface="Times New Roman" panose="02020603050405020304" pitchFamily="18"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 altLang="zh-TW" b="1" i="0" u="sng" dirty="0">
                          <a:solidFill>
                            <a:schemeClr val="accent5"/>
                          </a:solidFill>
                          <a:latin typeface="Times New Roman" panose="02020603050405020304" pitchFamily="18" charset="0"/>
                          <a:ea typeface="Noto Serif TC ExtraBold" panose="02020200000000000000" pitchFamily="18" charset="-128"/>
                          <a:cs typeface="Times New Roman" panose="02020603050405020304" pitchFamily="18" charset="0"/>
                          <a:hlinkClick r:id="rId5">
                            <a:extLst>
                              <a:ext uri="{A12FA001-AC4F-418D-AE19-62706E023703}">
                                <ahyp:hlinkClr xmlns:ahyp="http://schemas.microsoft.com/office/drawing/2018/hyperlinkcolor" val="tx"/>
                              </a:ext>
                            </a:extLst>
                          </a:hlinkClick>
                        </a:rPr>
                        <a:t>Wikipedia</a:t>
                      </a:r>
                      <a:endParaRPr lang="zh-TW" altLang="en-US" b="1" i="0" u="sng" dirty="0">
                        <a:solidFill>
                          <a:schemeClr val="accent5"/>
                        </a:solidFill>
                        <a:latin typeface="Times New Roman" panose="02020603050405020304" pitchFamily="18" charset="0"/>
                        <a:ea typeface="Noto Serif TC ExtraBold" panose="02020200000000000000" pitchFamily="18" charset="-128"/>
                        <a:cs typeface="Times New Roman" panose="02020603050405020304" pitchFamily="18" charset="0"/>
                      </a:endParaRPr>
                    </a:p>
                  </a:txBody>
                  <a:tcPr anchor="ctr">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2561122353"/>
                  </a:ext>
                </a:extLst>
              </a:tr>
              <a:tr h="720000">
                <a:tc>
                  <a:txBody>
                    <a:bodyPr/>
                    <a:lstStyle/>
                    <a:p>
                      <a:pPr algn="ctr"/>
                      <a:r>
                        <a:rPr lang="en-US" altLang="zh-TW" b="1" i="0" u="sng" dirty="0">
                          <a:solidFill>
                            <a:schemeClr val="accent5"/>
                          </a:solidFill>
                          <a:latin typeface="Times New Roman" panose="02020603050405020304" pitchFamily="18" charset="0"/>
                          <a:ea typeface="Noto Serif TC ExtraBold" panose="02020200000000000000" pitchFamily="18" charset="-128"/>
                          <a:cs typeface="Times New Roman" panose="02020603050405020304" pitchFamily="18" charset="0"/>
                          <a:hlinkClick r:id="rId6">
                            <a:extLst>
                              <a:ext uri="{A12FA001-AC4F-418D-AE19-62706E023703}">
                                <ahyp:hlinkClr xmlns:ahyp="http://schemas.microsoft.com/office/drawing/2018/hyperlinkcolor" val="tx"/>
                              </a:ext>
                            </a:extLst>
                          </a:hlinkClick>
                        </a:rPr>
                        <a:t>e-Stat</a:t>
                      </a:r>
                      <a:endParaRPr lang="zh-TW" altLang="en-US" b="1" i="0" u="sng" dirty="0">
                        <a:solidFill>
                          <a:schemeClr val="accent5"/>
                        </a:solidFill>
                        <a:latin typeface="Times New Roman" panose="02020603050405020304" pitchFamily="18" charset="0"/>
                        <a:ea typeface="Noto Serif TC ExtraBold" panose="02020200000000000000" pitchFamily="18" charset="-128"/>
                        <a:cs typeface="Times New Roman" panose="02020603050405020304" pitchFamily="18" charset="0"/>
                      </a:endParaRPr>
                    </a:p>
                  </a:txBody>
                  <a:tcPr anchor="ctr">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 altLang="zh-TW" b="1" i="0" u="sng" dirty="0">
                          <a:solidFill>
                            <a:schemeClr val="accent5"/>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jalan.net</a:t>
                      </a:r>
                      <a:endParaRPr lang="zh-TW" altLang="en-US" b="1" i="0" u="sng" dirty="0">
                        <a:solidFill>
                          <a:schemeClr val="accent5"/>
                        </a:solidFill>
                        <a:latin typeface="Times New Roman" panose="02020603050405020304" pitchFamily="18" charset="0"/>
                        <a:ea typeface="Noto Serif TC ExtraBold" panose="02020200000000000000" pitchFamily="18" charset="-128"/>
                        <a:cs typeface="Times New Roman" panose="02020603050405020304" pitchFamily="18"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tc>
                  <a:txBody>
                    <a:bodyPr/>
                    <a:lstStyle/>
                    <a:p>
                      <a:pPr algn="ctr"/>
                      <a:r>
                        <a:rPr lang="en-US" altLang="zh-TW" b="0" i="0" u="none" dirty="0">
                          <a:solidFill>
                            <a:schemeClr val="accent5"/>
                          </a:solidFill>
                          <a:latin typeface="Times New Roman" panose="02020603050405020304" pitchFamily="18" charset="0"/>
                          <a:ea typeface="Noto Serif TC ExtraBold" panose="02020200000000000000" pitchFamily="18" charset="-128"/>
                          <a:cs typeface="Times New Roman" panose="02020603050405020304" pitchFamily="18" charset="0"/>
                        </a:rPr>
                        <a:t>-</a:t>
                      </a:r>
                      <a:endParaRPr lang="zh-TW" altLang="en-US" b="0" i="0" u="none" dirty="0">
                        <a:solidFill>
                          <a:schemeClr val="accent5"/>
                        </a:solidFill>
                        <a:latin typeface="Times New Roman" panose="02020603050405020304" pitchFamily="18" charset="0"/>
                        <a:ea typeface="Noto Serif TC ExtraBold" panose="02020200000000000000" pitchFamily="18" charset="-128"/>
                        <a:cs typeface="Times New Roman" panose="02020603050405020304" pitchFamily="18" charset="0"/>
                      </a:endParaRPr>
                    </a:p>
                  </a:txBody>
                  <a:tcPr anchor="ctr">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noFill/>
                  </a:tcPr>
                </a:tc>
                <a:extLst>
                  <a:ext uri="{0D108BD9-81ED-4DB2-BD59-A6C34878D82A}">
                    <a16:rowId xmlns:a16="http://schemas.microsoft.com/office/drawing/2014/main" val="2187581056"/>
                  </a:ext>
                </a:extLst>
              </a:tr>
              <a:tr h="72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zh-TW" b="1" i="0" u="sng" dirty="0">
                          <a:solidFill>
                            <a:schemeClr val="accent5"/>
                          </a:solidFill>
                          <a:latin typeface="Times New Roman" panose="02020603050405020304" pitchFamily="18" charset="0"/>
                          <a:ea typeface="Noto Serif TC ExtraBold" panose="02020200000000000000" pitchFamily="18" charset="-128"/>
                          <a:cs typeface="Times New Roman" panose="02020603050405020304" pitchFamily="18" charset="0"/>
                        </a:rPr>
                        <a:t>Official Websites</a:t>
                      </a:r>
                      <a:endParaRPr lang="zh-TW" altLang="en-US" b="1" i="0" u="sng" dirty="0">
                        <a:solidFill>
                          <a:schemeClr val="accent5"/>
                        </a:solidFill>
                        <a:latin typeface="Times New Roman" panose="02020603050405020304" pitchFamily="18" charset="0"/>
                        <a:ea typeface="Noto Serif TC ExtraBold" panose="02020200000000000000" pitchFamily="18" charset="-128"/>
                        <a:cs typeface="Times New Roman" panose="02020603050405020304" pitchFamily="18" charset="0"/>
                      </a:endParaRPr>
                    </a:p>
                  </a:txBody>
                  <a:tcPr anchor="ctr">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b="1" i="0" u="sng" dirty="0">
                          <a:solidFill>
                            <a:schemeClr val="accent5"/>
                          </a:solidFill>
                          <a:latin typeface="Times New Roman" panose="02020603050405020304" pitchFamily="18" charset="0"/>
                          <a:ea typeface="Noto Serif TC ExtraBold" panose="02020200000000000000" pitchFamily="18" charset="-128"/>
                          <a:cs typeface="Times New Roman" panose="02020603050405020304" pitchFamily="18" charset="0"/>
                          <a:hlinkClick r:id="rId8">
                            <a:extLst>
                              <a:ext uri="{A12FA001-AC4F-418D-AE19-62706E023703}">
                                <ahyp:hlinkClr xmlns:ahyp="http://schemas.microsoft.com/office/drawing/2018/hyperlinkcolor" val="tx"/>
                              </a:ext>
                            </a:extLst>
                          </a:hlinkClick>
                        </a:rPr>
                        <a:t>Tripadvisor</a:t>
                      </a:r>
                      <a:endParaRPr lang="zh-TW" altLang="en-US" b="1" i="0" u="sng" dirty="0">
                        <a:solidFill>
                          <a:schemeClr val="accent5"/>
                        </a:solidFill>
                        <a:latin typeface="Times New Roman" panose="02020603050405020304" pitchFamily="18" charset="0"/>
                        <a:ea typeface="Noto Serif TC ExtraBold" panose="02020200000000000000" pitchFamily="18" charset="-128"/>
                        <a:cs typeface="Times New Roman" panose="02020603050405020304" pitchFamily="18" charset="0"/>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b="0" i="0" u="none" dirty="0">
                          <a:solidFill>
                            <a:schemeClr val="accent5"/>
                          </a:solidFill>
                          <a:latin typeface="Times New Roman" panose="02020603050405020304" pitchFamily="18" charset="0"/>
                          <a:ea typeface="Noto Serif TC ExtraBold" panose="02020200000000000000" pitchFamily="18" charset="-128"/>
                          <a:cs typeface="Times New Roman" panose="02020603050405020304" pitchFamily="18" charset="0"/>
                        </a:rPr>
                        <a:t>-</a:t>
                      </a:r>
                      <a:endParaRPr lang="zh-TW" altLang="en-US" b="0" i="0" u="none" dirty="0">
                        <a:solidFill>
                          <a:schemeClr val="accent5"/>
                        </a:solidFill>
                        <a:latin typeface="Times New Roman" panose="02020603050405020304" pitchFamily="18" charset="0"/>
                        <a:ea typeface="Noto Serif TC ExtraBold" panose="02020200000000000000" pitchFamily="18" charset="-128"/>
                        <a:cs typeface="Times New Roman" panose="02020603050405020304" pitchFamily="18" charset="0"/>
                      </a:endParaRPr>
                    </a:p>
                  </a:txBody>
                  <a:tcPr anchor="ctr">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089393842"/>
                  </a:ext>
                </a:extLst>
              </a:tr>
            </a:tbl>
          </a:graphicData>
        </a:graphic>
      </p:graphicFrame>
      <p:sp>
        <p:nvSpPr>
          <p:cNvPr id="3" name="矩形 2">
            <a:extLst>
              <a:ext uri="{FF2B5EF4-FFF2-40B4-BE49-F238E27FC236}">
                <a16:creationId xmlns:a16="http://schemas.microsoft.com/office/drawing/2014/main" id="{FA796657-0684-3DDE-DB2E-7278DEC8F468}"/>
              </a:ext>
            </a:extLst>
          </p:cNvPr>
          <p:cNvSpPr/>
          <p:nvPr/>
        </p:nvSpPr>
        <p:spPr>
          <a:xfrm>
            <a:off x="0" y="1"/>
            <a:ext cx="12192000" cy="1009008"/>
          </a:xfrm>
          <a:prstGeom prst="rect">
            <a:avLst/>
          </a:prstGeom>
          <a:solidFill>
            <a:srgbClr val="FDA3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dirty="0">
              <a:solidFill>
                <a:srgbClr val="FA8073"/>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4" name="橢圓 3">
            <a:extLst>
              <a:ext uri="{FF2B5EF4-FFF2-40B4-BE49-F238E27FC236}">
                <a16:creationId xmlns:a16="http://schemas.microsoft.com/office/drawing/2014/main" id="{796F983E-D314-D424-C455-890C1F26D017}"/>
              </a:ext>
            </a:extLst>
          </p:cNvPr>
          <p:cNvSpPr>
            <a:spLocks noChangeAspect="1"/>
          </p:cNvSpPr>
          <p:nvPr/>
        </p:nvSpPr>
        <p:spPr>
          <a:xfrm>
            <a:off x="216932" y="90505"/>
            <a:ext cx="828000" cy="82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5" name="圖片 4">
            <a:extLst>
              <a:ext uri="{FF2B5EF4-FFF2-40B4-BE49-F238E27FC236}">
                <a16:creationId xmlns:a16="http://schemas.microsoft.com/office/drawing/2014/main" id="{8298D40A-8972-759F-838D-05478B924208}"/>
              </a:ext>
            </a:extLst>
          </p:cNvPr>
          <p:cNvPicPr>
            <a:picLocks noChangeAspect="1"/>
          </p:cNvPicPr>
          <p:nvPr/>
        </p:nvPicPr>
        <p:blipFill>
          <a:blip r:embed="rId9"/>
          <a:stretch>
            <a:fillRect/>
          </a:stretch>
        </p:blipFill>
        <p:spPr>
          <a:xfrm>
            <a:off x="370569" y="244142"/>
            <a:ext cx="520725" cy="520725"/>
          </a:xfrm>
          <a:prstGeom prst="rect">
            <a:avLst/>
          </a:prstGeom>
        </p:spPr>
      </p:pic>
      <p:sp>
        <p:nvSpPr>
          <p:cNvPr id="6" name="圓角矩形 5">
            <a:extLst>
              <a:ext uri="{FF2B5EF4-FFF2-40B4-BE49-F238E27FC236}">
                <a16:creationId xmlns:a16="http://schemas.microsoft.com/office/drawing/2014/main" id="{CF9267FE-C850-4E1D-F79D-735FAA76667E}"/>
              </a:ext>
            </a:extLst>
          </p:cNvPr>
          <p:cNvSpPr/>
          <p:nvPr/>
        </p:nvSpPr>
        <p:spPr>
          <a:xfrm>
            <a:off x="1597891"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Background</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7" name="圓角矩形 6">
            <a:extLst>
              <a:ext uri="{FF2B5EF4-FFF2-40B4-BE49-F238E27FC236}">
                <a16:creationId xmlns:a16="http://schemas.microsoft.com/office/drawing/2014/main" id="{02DED3D6-6442-C03F-4B25-91F6E6B3BADD}"/>
              </a:ext>
            </a:extLst>
          </p:cNvPr>
          <p:cNvSpPr/>
          <p:nvPr/>
        </p:nvSpPr>
        <p:spPr>
          <a:xfrm>
            <a:off x="3389088"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Objectives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8" name="圓角矩形 7">
            <a:extLst>
              <a:ext uri="{FF2B5EF4-FFF2-40B4-BE49-F238E27FC236}">
                <a16:creationId xmlns:a16="http://schemas.microsoft.com/office/drawing/2014/main" id="{6E3CE1A5-8FC4-E14F-DD2C-43CF04B92288}"/>
              </a:ext>
            </a:extLst>
          </p:cNvPr>
          <p:cNvSpPr/>
          <p:nvPr/>
        </p:nvSpPr>
        <p:spPr>
          <a:xfrm>
            <a:off x="5180285" y="164629"/>
            <a:ext cx="1440000" cy="674362"/>
          </a:xfrm>
          <a:prstGeom prst="roundRect">
            <a:avLst>
              <a:gd name="adj" fmla="val 662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Dataset</a:t>
            </a:r>
            <a:endParaRPr kumimoji="1" lang="zh-TW" altLang="en-US"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9" name="圓角矩形 8">
            <a:extLst>
              <a:ext uri="{FF2B5EF4-FFF2-40B4-BE49-F238E27FC236}">
                <a16:creationId xmlns:a16="http://schemas.microsoft.com/office/drawing/2014/main" id="{768F43CA-6255-7E63-CA29-EF70DF461323}"/>
              </a:ext>
            </a:extLst>
          </p:cNvPr>
          <p:cNvSpPr/>
          <p:nvPr/>
        </p:nvSpPr>
        <p:spPr>
          <a:xfrm>
            <a:off x="6971482"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Flowchart</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0" name="圓角矩形 9">
            <a:extLst>
              <a:ext uri="{FF2B5EF4-FFF2-40B4-BE49-F238E27FC236}">
                <a16:creationId xmlns:a16="http://schemas.microsoft.com/office/drawing/2014/main" id="{49692B49-1A3B-2250-0EBB-B8CEC344F264}"/>
              </a:ext>
            </a:extLst>
          </p:cNvPr>
          <p:cNvSpPr/>
          <p:nvPr/>
        </p:nvSpPr>
        <p:spPr>
          <a:xfrm>
            <a:off x="8762679" y="160430"/>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Expect Results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1" name="圓角矩形 10">
            <a:extLst>
              <a:ext uri="{FF2B5EF4-FFF2-40B4-BE49-F238E27FC236}">
                <a16:creationId xmlns:a16="http://schemas.microsoft.com/office/drawing/2014/main" id="{26CEFB12-D3ED-C9B7-5D44-40EDA2043B76}"/>
              </a:ext>
            </a:extLst>
          </p:cNvPr>
          <p:cNvSpPr/>
          <p:nvPr/>
        </p:nvSpPr>
        <p:spPr>
          <a:xfrm>
            <a:off x="10553876" y="167323"/>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Conclusion</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13" name="圖片 12">
            <a:extLst>
              <a:ext uri="{FF2B5EF4-FFF2-40B4-BE49-F238E27FC236}">
                <a16:creationId xmlns:a16="http://schemas.microsoft.com/office/drawing/2014/main" id="{6160C331-75A9-C511-E2CA-7715D2EC2F1A}"/>
              </a:ext>
            </a:extLst>
          </p:cNvPr>
          <p:cNvPicPr>
            <a:picLocks noChangeAspect="1"/>
          </p:cNvPicPr>
          <p:nvPr/>
        </p:nvPicPr>
        <p:blipFill>
          <a:blip r:embed="rId10"/>
          <a:stretch>
            <a:fillRect/>
          </a:stretch>
        </p:blipFill>
        <p:spPr>
          <a:xfrm>
            <a:off x="1288224" y="1385174"/>
            <a:ext cx="900000" cy="900000"/>
          </a:xfrm>
          <a:prstGeom prst="rect">
            <a:avLst/>
          </a:prstGeom>
        </p:spPr>
      </p:pic>
      <p:sp>
        <p:nvSpPr>
          <p:cNvPr id="15" name="圓角矩形 14">
            <a:extLst>
              <a:ext uri="{FF2B5EF4-FFF2-40B4-BE49-F238E27FC236}">
                <a16:creationId xmlns:a16="http://schemas.microsoft.com/office/drawing/2014/main" id="{625B237C-51BC-12EA-7F3E-80A2D36D6E62}"/>
              </a:ext>
            </a:extLst>
          </p:cNvPr>
          <p:cNvSpPr/>
          <p:nvPr/>
        </p:nvSpPr>
        <p:spPr>
          <a:xfrm>
            <a:off x="767533" y="5147352"/>
            <a:ext cx="11147068" cy="1466505"/>
          </a:xfrm>
          <a:prstGeom prst="roundRect">
            <a:avLst/>
          </a:prstGeom>
          <a:solidFill>
            <a:srgbClr val="5B9BD5">
              <a:alpha val="25098"/>
            </a:srgbClr>
          </a:solid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dirty="0">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6" name="文字方塊 15">
            <a:extLst>
              <a:ext uri="{FF2B5EF4-FFF2-40B4-BE49-F238E27FC236}">
                <a16:creationId xmlns:a16="http://schemas.microsoft.com/office/drawing/2014/main" id="{C70ECEAC-6B5E-8BD8-3B7E-27C55566D738}"/>
              </a:ext>
            </a:extLst>
          </p:cNvPr>
          <p:cNvSpPr txBox="1"/>
          <p:nvPr/>
        </p:nvSpPr>
        <p:spPr>
          <a:xfrm>
            <a:off x="962994" y="5264010"/>
            <a:ext cx="10886453" cy="1289071"/>
          </a:xfrm>
          <a:prstGeom prst="rect">
            <a:avLst/>
          </a:prstGeom>
          <a:noFill/>
        </p:spPr>
        <p:txBody>
          <a:bodyPr wrap="square" rtlCol="0">
            <a:spAutoFit/>
          </a:bodyPr>
          <a:lstStyle/>
          <a:p>
            <a:pPr algn="just">
              <a:lnSpc>
                <a:spcPct val="150000"/>
              </a:lnSpc>
            </a:pPr>
            <a:r>
              <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rPr>
              <a:t>This project integrates government open data (e-Gov, e-Stat) and authoritative facts from official websites, real user experiences from travel platforms (matcha-</a:t>
            </a:r>
            <a:r>
              <a:rPr lang="en" altLang="zh-TW" b="1" dirty="0" err="1">
                <a:latin typeface="Times New Roman" panose="02020603050405020304" pitchFamily="18" charset="0"/>
                <a:ea typeface="Noto Serif TC ExtraBold" panose="02020200000000000000" pitchFamily="18" charset="-128"/>
                <a:cs typeface="Times New Roman" panose="02020603050405020304" pitchFamily="18" charset="0"/>
              </a:rPr>
              <a:t>jp.com</a:t>
            </a:r>
            <a:r>
              <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rPr>
              <a:t>, </a:t>
            </a:r>
            <a:r>
              <a:rPr lang="en" altLang="zh-TW" b="1" dirty="0" err="1">
                <a:latin typeface="Times New Roman" panose="02020603050405020304" pitchFamily="18" charset="0"/>
                <a:ea typeface="Noto Serif TC ExtraBold" panose="02020200000000000000" pitchFamily="18" charset="-128"/>
                <a:cs typeface="Times New Roman" panose="02020603050405020304" pitchFamily="18" charset="0"/>
              </a:rPr>
              <a:t>jalan.net</a:t>
            </a:r>
            <a:r>
              <a:rPr lang="en" altLang="zh-TW" b="1" dirty="0">
                <a:latin typeface="Times New Roman" panose="02020603050405020304" pitchFamily="18" charset="0"/>
                <a:ea typeface="Noto Serif TC ExtraBold" panose="02020200000000000000" pitchFamily="18" charset="-128"/>
                <a:cs typeface="Times New Roman" panose="02020603050405020304" pitchFamily="18" charset="0"/>
              </a:rPr>
              <a:t>, Tripadvisor), and background context from Wikipedia. The aim is to provide accurate, practical, and in-depth cultural tourism information.</a:t>
            </a:r>
            <a:endParaRPr kumimoji="1" lang="zh-TW" altLang="en-US" b="1" dirty="0">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17" name="圖片 16">
            <a:extLst>
              <a:ext uri="{FF2B5EF4-FFF2-40B4-BE49-F238E27FC236}">
                <a16:creationId xmlns:a16="http://schemas.microsoft.com/office/drawing/2014/main" id="{E5675793-B0DF-8730-9460-044A187EF4AC}"/>
              </a:ext>
            </a:extLst>
          </p:cNvPr>
          <p:cNvPicPr>
            <a:picLocks noChangeAspect="1"/>
          </p:cNvPicPr>
          <p:nvPr/>
        </p:nvPicPr>
        <p:blipFill>
          <a:blip r:embed="rId11"/>
          <a:stretch>
            <a:fillRect/>
          </a:stretch>
        </p:blipFill>
        <p:spPr>
          <a:xfrm flipH="1">
            <a:off x="339050" y="4791916"/>
            <a:ext cx="558791" cy="558791"/>
          </a:xfrm>
          <a:prstGeom prst="rect">
            <a:avLst/>
          </a:prstGeom>
        </p:spPr>
      </p:pic>
      <p:pic>
        <p:nvPicPr>
          <p:cNvPr id="18" name="圖片 17">
            <a:extLst>
              <a:ext uri="{FF2B5EF4-FFF2-40B4-BE49-F238E27FC236}">
                <a16:creationId xmlns:a16="http://schemas.microsoft.com/office/drawing/2014/main" id="{C4B08699-B679-3523-2C51-F024184AC2D2}"/>
              </a:ext>
            </a:extLst>
          </p:cNvPr>
          <p:cNvPicPr>
            <a:picLocks noChangeAspect="1"/>
          </p:cNvPicPr>
          <p:nvPr/>
        </p:nvPicPr>
        <p:blipFill>
          <a:blip r:embed="rId12"/>
          <a:stretch>
            <a:fillRect/>
          </a:stretch>
        </p:blipFill>
        <p:spPr>
          <a:xfrm>
            <a:off x="4730285" y="1387202"/>
            <a:ext cx="900000" cy="900000"/>
          </a:xfrm>
          <a:prstGeom prst="rect">
            <a:avLst/>
          </a:prstGeom>
        </p:spPr>
      </p:pic>
      <p:pic>
        <p:nvPicPr>
          <p:cNvPr id="19" name="圖片 18">
            <a:extLst>
              <a:ext uri="{FF2B5EF4-FFF2-40B4-BE49-F238E27FC236}">
                <a16:creationId xmlns:a16="http://schemas.microsoft.com/office/drawing/2014/main" id="{7619FE9B-0DEC-9F52-0E52-388A4319A33F}"/>
              </a:ext>
            </a:extLst>
          </p:cNvPr>
          <p:cNvPicPr>
            <a:picLocks noChangeAspect="1"/>
          </p:cNvPicPr>
          <p:nvPr/>
        </p:nvPicPr>
        <p:blipFill>
          <a:blip r:embed="rId13"/>
          <a:stretch>
            <a:fillRect/>
          </a:stretch>
        </p:blipFill>
        <p:spPr>
          <a:xfrm>
            <a:off x="7961482" y="1385174"/>
            <a:ext cx="900000" cy="900000"/>
          </a:xfrm>
          <a:prstGeom prst="rect">
            <a:avLst/>
          </a:prstGeom>
        </p:spPr>
      </p:pic>
      <p:sp>
        <p:nvSpPr>
          <p:cNvPr id="12" name="投影片編號版面配置區 11">
            <a:extLst>
              <a:ext uri="{FF2B5EF4-FFF2-40B4-BE49-F238E27FC236}">
                <a16:creationId xmlns:a16="http://schemas.microsoft.com/office/drawing/2014/main" id="{F5FFAB31-2F8A-C2D1-1645-7B2296D27474}"/>
              </a:ext>
            </a:extLst>
          </p:cNvPr>
          <p:cNvSpPr>
            <a:spLocks noGrp="1"/>
          </p:cNvSpPr>
          <p:nvPr>
            <p:ph type="sldNum" sz="quarter" idx="12"/>
          </p:nvPr>
        </p:nvSpPr>
        <p:spPr/>
        <p:txBody>
          <a:bodyPr/>
          <a:lstStyle/>
          <a:p>
            <a:fld id="{D2089A36-085D-5343-9146-EA9D02667923}" type="slidenum">
              <a:rPr kumimoji="1" lang="zh-TW" altLang="en-US" smtClean="0"/>
              <a:t>6</a:t>
            </a:fld>
            <a:endParaRPr kumimoji="1" lang="zh-TW" altLang="en-US"/>
          </a:p>
        </p:txBody>
      </p:sp>
    </p:spTree>
    <p:extLst>
      <p:ext uri="{BB962C8B-B14F-4D97-AF65-F5344CB8AC3E}">
        <p14:creationId xmlns:p14="http://schemas.microsoft.com/office/powerpoint/2010/main" val="164450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圓角矩形 2">
            <a:extLst>
              <a:ext uri="{FF2B5EF4-FFF2-40B4-BE49-F238E27FC236}">
                <a16:creationId xmlns:a16="http://schemas.microsoft.com/office/drawing/2014/main" id="{D4E5F6BD-D480-AA05-F6B7-64E27F8DB9CD}"/>
              </a:ext>
            </a:extLst>
          </p:cNvPr>
          <p:cNvSpPr/>
          <p:nvPr/>
        </p:nvSpPr>
        <p:spPr>
          <a:xfrm>
            <a:off x="1566046" y="2312631"/>
            <a:ext cx="2079574" cy="720000"/>
          </a:xfrm>
          <a:prstGeom prst="roundRect">
            <a:avLst/>
          </a:prstGeom>
          <a:no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Web Scraped Data</a:t>
            </a:r>
            <a:endParaRPr kumimoji="1" lang="zh-TW" altLang="en-US"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4" name="圓角矩形 13">
            <a:extLst>
              <a:ext uri="{FF2B5EF4-FFF2-40B4-BE49-F238E27FC236}">
                <a16:creationId xmlns:a16="http://schemas.microsoft.com/office/drawing/2014/main" id="{7CB7C629-5DB6-343A-228F-416DFEE5ACCA}"/>
              </a:ext>
            </a:extLst>
          </p:cNvPr>
          <p:cNvSpPr/>
          <p:nvPr/>
        </p:nvSpPr>
        <p:spPr>
          <a:xfrm>
            <a:off x="7034551" y="5426303"/>
            <a:ext cx="2146639" cy="911912"/>
          </a:xfrm>
          <a:prstGeom prst="round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Create interactive map</a:t>
            </a:r>
            <a:endParaRPr kumimoji="1" lang="zh-TW" altLang="en-US"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5" name="圓角矩形 14">
            <a:extLst>
              <a:ext uri="{FF2B5EF4-FFF2-40B4-BE49-F238E27FC236}">
                <a16:creationId xmlns:a16="http://schemas.microsoft.com/office/drawing/2014/main" id="{AF0B4BC2-E660-8509-F0B7-D6FA06DBAB0A}"/>
              </a:ext>
            </a:extLst>
          </p:cNvPr>
          <p:cNvSpPr/>
          <p:nvPr/>
        </p:nvSpPr>
        <p:spPr>
          <a:xfrm>
            <a:off x="6663602" y="5045306"/>
            <a:ext cx="1705970" cy="553156"/>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accent6"/>
                </a:solidFill>
                <a:latin typeface="Times New Roman" panose="02020603050405020304" pitchFamily="18" charset="0"/>
                <a:ea typeface="Noto Serif TC ExtraBold" panose="02020200000000000000" pitchFamily="18" charset="-128"/>
                <a:cs typeface="Times New Roman" panose="02020603050405020304" pitchFamily="18" charset="0"/>
              </a:rPr>
              <a:t>Map Construction</a:t>
            </a:r>
            <a:endParaRPr kumimoji="1" lang="zh-TW" altLang="en-US" b="1" dirty="0">
              <a:solidFill>
                <a:schemeClr val="accent6"/>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2" name="圓角矩形 1">
            <a:extLst>
              <a:ext uri="{FF2B5EF4-FFF2-40B4-BE49-F238E27FC236}">
                <a16:creationId xmlns:a16="http://schemas.microsoft.com/office/drawing/2014/main" id="{7B4B0ACE-2F90-5D0F-F9AE-68B8956CFAD0}"/>
              </a:ext>
            </a:extLst>
          </p:cNvPr>
          <p:cNvSpPr/>
          <p:nvPr/>
        </p:nvSpPr>
        <p:spPr>
          <a:xfrm>
            <a:off x="1479240" y="1837229"/>
            <a:ext cx="1876663" cy="553156"/>
          </a:xfrm>
          <a:prstGeom prst="roundRect">
            <a:avLst>
              <a:gd name="adj"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accent5">
                    <a:lumMod val="75000"/>
                  </a:schemeClr>
                </a:solidFill>
                <a:latin typeface="Times New Roman" panose="02020603050405020304" pitchFamily="18" charset="0"/>
                <a:ea typeface="Noto Serif TC ExtraBold" panose="02020200000000000000" pitchFamily="18" charset="-128"/>
                <a:cs typeface="Times New Roman" panose="02020603050405020304" pitchFamily="18" charset="0"/>
              </a:rPr>
              <a:t>Data Collection</a:t>
            </a:r>
            <a:endParaRPr kumimoji="1" lang="zh-TW" altLang="en-US" b="1" dirty="0">
              <a:solidFill>
                <a:schemeClr val="accent5">
                  <a:lumMod val="75000"/>
                </a:schemeClr>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4" name="圓角矩形 3">
            <a:extLst>
              <a:ext uri="{FF2B5EF4-FFF2-40B4-BE49-F238E27FC236}">
                <a16:creationId xmlns:a16="http://schemas.microsoft.com/office/drawing/2014/main" id="{3CB78533-5C6F-9B11-C006-460B4A9EC7F1}"/>
              </a:ext>
            </a:extLst>
          </p:cNvPr>
          <p:cNvSpPr/>
          <p:nvPr/>
        </p:nvSpPr>
        <p:spPr>
          <a:xfrm>
            <a:off x="1566046" y="3616886"/>
            <a:ext cx="2079574" cy="720000"/>
          </a:xfrm>
          <a:prstGeom prst="roundRect">
            <a:avLst/>
          </a:prstGeom>
          <a:no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Government </a:t>
            </a:r>
          </a:p>
          <a:p>
            <a:pPr algn="ctr"/>
            <a:r>
              <a:rPr kumimoji="1"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Open Data</a:t>
            </a:r>
            <a:endParaRPr kumimoji="1" lang="zh-TW" altLang="en-US"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6" name="圓角矩形 15">
            <a:extLst>
              <a:ext uri="{FF2B5EF4-FFF2-40B4-BE49-F238E27FC236}">
                <a16:creationId xmlns:a16="http://schemas.microsoft.com/office/drawing/2014/main" id="{1C259F69-6655-8F04-E4A7-A6155CF33215}"/>
              </a:ext>
            </a:extLst>
          </p:cNvPr>
          <p:cNvSpPr/>
          <p:nvPr/>
        </p:nvSpPr>
        <p:spPr>
          <a:xfrm>
            <a:off x="1479239" y="3173014"/>
            <a:ext cx="1876664" cy="553156"/>
          </a:xfrm>
          <a:prstGeom prst="roundRect">
            <a:avLst>
              <a:gd name="adj"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accent5">
                    <a:lumMod val="75000"/>
                  </a:schemeClr>
                </a:solidFill>
                <a:latin typeface="Times New Roman" panose="02020603050405020304" pitchFamily="18" charset="0"/>
                <a:ea typeface="Noto Serif TC ExtraBold" panose="02020200000000000000" pitchFamily="18" charset="-128"/>
                <a:cs typeface="Times New Roman" panose="02020603050405020304" pitchFamily="18" charset="0"/>
              </a:rPr>
              <a:t>Data Collection</a:t>
            </a:r>
            <a:endParaRPr kumimoji="1" lang="zh-TW" altLang="en-US" b="1" dirty="0">
              <a:solidFill>
                <a:schemeClr val="accent5">
                  <a:lumMod val="75000"/>
                </a:schemeClr>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grpSp>
        <p:nvGrpSpPr>
          <p:cNvPr id="20" name="群組 19">
            <a:extLst>
              <a:ext uri="{FF2B5EF4-FFF2-40B4-BE49-F238E27FC236}">
                <a16:creationId xmlns:a16="http://schemas.microsoft.com/office/drawing/2014/main" id="{C62CD11E-FEF4-6271-CDEE-866D0642108C}"/>
              </a:ext>
            </a:extLst>
          </p:cNvPr>
          <p:cNvGrpSpPr/>
          <p:nvPr/>
        </p:nvGrpSpPr>
        <p:grpSpPr>
          <a:xfrm>
            <a:off x="4130062" y="2533143"/>
            <a:ext cx="2439589" cy="1328093"/>
            <a:chOff x="3046562" y="2845320"/>
            <a:chExt cx="2439589" cy="1328093"/>
          </a:xfrm>
        </p:grpSpPr>
        <p:sp>
          <p:nvSpPr>
            <p:cNvPr id="8" name="圓角矩形 7">
              <a:extLst>
                <a:ext uri="{FF2B5EF4-FFF2-40B4-BE49-F238E27FC236}">
                  <a16:creationId xmlns:a16="http://schemas.microsoft.com/office/drawing/2014/main" id="{5DF39FDA-1211-9413-6616-86D256E25C0F}"/>
                </a:ext>
              </a:extLst>
            </p:cNvPr>
            <p:cNvSpPr/>
            <p:nvPr/>
          </p:nvSpPr>
          <p:spPr>
            <a:xfrm>
              <a:off x="3150671" y="3261501"/>
              <a:ext cx="2335480" cy="911912"/>
            </a:xfrm>
            <a:prstGeom prst="roundRect">
              <a:avLst/>
            </a:prstGeom>
            <a:no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Organize and retain desired information</a:t>
              </a:r>
              <a:endParaRPr kumimoji="1" lang="zh-TW" altLang="en-US"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7" name="圓角矩形 6">
              <a:extLst>
                <a:ext uri="{FF2B5EF4-FFF2-40B4-BE49-F238E27FC236}">
                  <a16:creationId xmlns:a16="http://schemas.microsoft.com/office/drawing/2014/main" id="{D783728B-0BF8-4A91-02CA-E7935E7A0F33}"/>
                </a:ext>
              </a:extLst>
            </p:cNvPr>
            <p:cNvSpPr/>
            <p:nvPr/>
          </p:nvSpPr>
          <p:spPr>
            <a:xfrm>
              <a:off x="3046562" y="2845320"/>
              <a:ext cx="1760375" cy="553156"/>
            </a:xfrm>
            <a:prstGeom prst="roundRect">
              <a:avLst>
                <a:gd name="adj"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accent5">
                      <a:lumMod val="75000"/>
                    </a:schemeClr>
                  </a:solidFill>
                  <a:latin typeface="Times New Roman" panose="02020603050405020304" pitchFamily="18" charset="0"/>
                  <a:ea typeface="Noto Serif TC ExtraBold" panose="02020200000000000000" pitchFamily="18" charset="-128"/>
                  <a:cs typeface="Times New Roman" panose="02020603050405020304" pitchFamily="18" charset="0"/>
                </a:rPr>
                <a:t>Data Cleaning</a:t>
              </a:r>
              <a:endParaRPr kumimoji="1" lang="zh-TW" altLang="en-US" b="1" dirty="0">
                <a:solidFill>
                  <a:schemeClr val="accent5">
                    <a:lumMod val="75000"/>
                  </a:schemeClr>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grpSp>
      <p:grpSp>
        <p:nvGrpSpPr>
          <p:cNvPr id="21" name="群組 20">
            <a:extLst>
              <a:ext uri="{FF2B5EF4-FFF2-40B4-BE49-F238E27FC236}">
                <a16:creationId xmlns:a16="http://schemas.microsoft.com/office/drawing/2014/main" id="{81533CFD-DEBE-FD58-E012-8D0D102F722B}"/>
              </a:ext>
            </a:extLst>
          </p:cNvPr>
          <p:cNvGrpSpPr/>
          <p:nvPr/>
        </p:nvGrpSpPr>
        <p:grpSpPr>
          <a:xfrm>
            <a:off x="9074219" y="2537722"/>
            <a:ext cx="2488307" cy="1315856"/>
            <a:chOff x="5744210" y="2821679"/>
            <a:chExt cx="2488307" cy="1315856"/>
          </a:xfrm>
        </p:grpSpPr>
        <p:sp>
          <p:nvSpPr>
            <p:cNvPr id="5" name="圓角矩形 4">
              <a:extLst>
                <a:ext uri="{FF2B5EF4-FFF2-40B4-BE49-F238E27FC236}">
                  <a16:creationId xmlns:a16="http://schemas.microsoft.com/office/drawing/2014/main" id="{BBC6250C-EE52-0097-BF16-C3F21E611BEC}"/>
                </a:ext>
              </a:extLst>
            </p:cNvPr>
            <p:cNvSpPr/>
            <p:nvPr/>
          </p:nvSpPr>
          <p:spPr>
            <a:xfrm>
              <a:off x="6017419" y="3225623"/>
              <a:ext cx="2215098" cy="911912"/>
            </a:xfrm>
            <a:prstGeom prst="roundRect">
              <a:avLst/>
            </a:prstGeom>
            <a:no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Convert to Markdown</a:t>
              </a:r>
              <a:endParaRPr kumimoji="1" lang="zh-TW" altLang="en-US"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6" name="圓角矩形 5">
              <a:extLst>
                <a:ext uri="{FF2B5EF4-FFF2-40B4-BE49-F238E27FC236}">
                  <a16:creationId xmlns:a16="http://schemas.microsoft.com/office/drawing/2014/main" id="{079DCDEB-AA1C-F019-18C2-63AF5DA68532}"/>
                </a:ext>
              </a:extLst>
            </p:cNvPr>
            <p:cNvSpPr/>
            <p:nvPr/>
          </p:nvSpPr>
          <p:spPr>
            <a:xfrm>
              <a:off x="5744210" y="2821679"/>
              <a:ext cx="1760375" cy="553156"/>
            </a:xfrm>
            <a:prstGeom prst="roundRect">
              <a:avLst>
                <a:gd name="adj"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accent5">
                      <a:lumMod val="75000"/>
                    </a:schemeClr>
                  </a:solidFill>
                  <a:latin typeface="Times New Roman" panose="02020603050405020304" pitchFamily="18" charset="0"/>
                  <a:ea typeface="Noto Serif TC ExtraBold" panose="02020200000000000000" pitchFamily="18" charset="-128"/>
                  <a:cs typeface="Times New Roman" panose="02020603050405020304" pitchFamily="18" charset="0"/>
                </a:rPr>
                <a:t>Format Conversion</a:t>
              </a:r>
              <a:endParaRPr kumimoji="1" lang="zh-TW" altLang="en-US" b="1" dirty="0">
                <a:solidFill>
                  <a:schemeClr val="accent5">
                    <a:lumMod val="75000"/>
                  </a:schemeClr>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grpSp>
      <p:grpSp>
        <p:nvGrpSpPr>
          <p:cNvPr id="22" name="群組 21">
            <a:extLst>
              <a:ext uri="{FF2B5EF4-FFF2-40B4-BE49-F238E27FC236}">
                <a16:creationId xmlns:a16="http://schemas.microsoft.com/office/drawing/2014/main" id="{7C18E648-8665-F1F7-FAEF-35A64B6F9A36}"/>
              </a:ext>
            </a:extLst>
          </p:cNvPr>
          <p:cNvGrpSpPr/>
          <p:nvPr/>
        </p:nvGrpSpPr>
        <p:grpSpPr>
          <a:xfrm>
            <a:off x="4156056" y="5029474"/>
            <a:ext cx="2582930" cy="1316399"/>
            <a:chOff x="8505726" y="2821136"/>
            <a:chExt cx="2582930" cy="1316399"/>
          </a:xfrm>
        </p:grpSpPr>
        <p:sp>
          <p:nvSpPr>
            <p:cNvPr id="10" name="圓角矩形 9">
              <a:extLst>
                <a:ext uri="{FF2B5EF4-FFF2-40B4-BE49-F238E27FC236}">
                  <a16:creationId xmlns:a16="http://schemas.microsoft.com/office/drawing/2014/main" id="{0B194840-71EC-A472-7622-751925249930}"/>
                </a:ext>
              </a:extLst>
            </p:cNvPr>
            <p:cNvSpPr/>
            <p:nvPr/>
          </p:nvSpPr>
          <p:spPr>
            <a:xfrm>
              <a:off x="8873558" y="3225623"/>
              <a:ext cx="2215098" cy="911912"/>
            </a:xfrm>
            <a:prstGeom prst="round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Input into vector database</a:t>
              </a:r>
              <a:endParaRPr kumimoji="1" lang="zh-TW" altLang="en-US"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2" name="圓角矩形 11">
              <a:extLst>
                <a:ext uri="{FF2B5EF4-FFF2-40B4-BE49-F238E27FC236}">
                  <a16:creationId xmlns:a16="http://schemas.microsoft.com/office/drawing/2014/main" id="{E2EC83D7-B0C7-18F7-5E49-2D72A1C0C005}"/>
                </a:ext>
              </a:extLst>
            </p:cNvPr>
            <p:cNvSpPr/>
            <p:nvPr/>
          </p:nvSpPr>
          <p:spPr>
            <a:xfrm>
              <a:off x="8505726" y="2821136"/>
              <a:ext cx="1760375" cy="553156"/>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accent6"/>
                  </a:solidFill>
                  <a:latin typeface="Times New Roman" panose="02020603050405020304" pitchFamily="18" charset="0"/>
                  <a:ea typeface="Noto Serif TC ExtraBold" panose="02020200000000000000" pitchFamily="18" charset="-128"/>
                  <a:cs typeface="Times New Roman" panose="02020603050405020304" pitchFamily="18" charset="0"/>
                </a:rPr>
                <a:t>Data Vectorization</a:t>
              </a:r>
              <a:endParaRPr kumimoji="1" lang="zh-TW" altLang="en-US" b="1" dirty="0">
                <a:solidFill>
                  <a:schemeClr val="accent6"/>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grpSp>
      <p:sp>
        <p:nvSpPr>
          <p:cNvPr id="17" name="圓角矩形 16">
            <a:extLst>
              <a:ext uri="{FF2B5EF4-FFF2-40B4-BE49-F238E27FC236}">
                <a16:creationId xmlns:a16="http://schemas.microsoft.com/office/drawing/2014/main" id="{271CDB93-E089-AC4B-C1F1-5BA7B21C6E7D}"/>
              </a:ext>
            </a:extLst>
          </p:cNvPr>
          <p:cNvSpPr/>
          <p:nvPr/>
        </p:nvSpPr>
        <p:spPr>
          <a:xfrm>
            <a:off x="9438290" y="5433961"/>
            <a:ext cx="2293571" cy="911912"/>
          </a:xfrm>
          <a:prstGeom prst="round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Build Japanese temple Q&amp;A system</a:t>
            </a:r>
            <a:endParaRPr kumimoji="1" lang="zh-TW" altLang="en-US"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8" name="圓角矩形 17">
            <a:extLst>
              <a:ext uri="{FF2B5EF4-FFF2-40B4-BE49-F238E27FC236}">
                <a16:creationId xmlns:a16="http://schemas.microsoft.com/office/drawing/2014/main" id="{C3474C95-CBDF-6FC2-5715-8221E95D6E91}"/>
              </a:ext>
            </a:extLst>
          </p:cNvPr>
          <p:cNvSpPr/>
          <p:nvPr/>
        </p:nvSpPr>
        <p:spPr>
          <a:xfrm>
            <a:off x="9181190" y="5043407"/>
            <a:ext cx="1822739" cy="553156"/>
          </a:xfrm>
          <a:prstGeom prst="roundRect">
            <a:avLst>
              <a:gd name="adj" fmla="val 50000"/>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accent6"/>
                </a:solidFill>
                <a:latin typeface="Times New Roman" panose="02020603050405020304" pitchFamily="18" charset="0"/>
                <a:ea typeface="Noto Serif TC ExtraBold" panose="02020200000000000000" pitchFamily="18" charset="-128"/>
                <a:cs typeface="Times New Roman" panose="02020603050405020304" pitchFamily="18" charset="0"/>
              </a:rPr>
              <a:t>Model Application</a:t>
            </a:r>
            <a:endParaRPr kumimoji="1" lang="zh-TW" altLang="en-US" b="1" dirty="0">
              <a:solidFill>
                <a:schemeClr val="accent6"/>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cxnSp>
        <p:nvCxnSpPr>
          <p:cNvPr id="24" name="肘形接點 23">
            <a:extLst>
              <a:ext uri="{FF2B5EF4-FFF2-40B4-BE49-F238E27FC236}">
                <a16:creationId xmlns:a16="http://schemas.microsoft.com/office/drawing/2014/main" id="{4A1885B7-38E1-5690-9B9A-B82FCE3298D2}"/>
              </a:ext>
            </a:extLst>
          </p:cNvPr>
          <p:cNvCxnSpPr>
            <a:cxnSpLocks/>
            <a:stCxn id="3" idx="3"/>
            <a:endCxn id="8" idx="1"/>
          </p:cNvCxnSpPr>
          <p:nvPr/>
        </p:nvCxnSpPr>
        <p:spPr>
          <a:xfrm>
            <a:off x="3645620" y="2672631"/>
            <a:ext cx="588551" cy="732649"/>
          </a:xfrm>
          <a:prstGeom prst="bentConnector3">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25" name="肘形接點 24">
            <a:extLst>
              <a:ext uri="{FF2B5EF4-FFF2-40B4-BE49-F238E27FC236}">
                <a16:creationId xmlns:a16="http://schemas.microsoft.com/office/drawing/2014/main" id="{493A1D8A-11B3-7531-5CC5-5152412212F0}"/>
              </a:ext>
            </a:extLst>
          </p:cNvPr>
          <p:cNvCxnSpPr>
            <a:cxnSpLocks/>
            <a:stCxn id="4" idx="3"/>
            <a:endCxn id="8" idx="1"/>
          </p:cNvCxnSpPr>
          <p:nvPr/>
        </p:nvCxnSpPr>
        <p:spPr>
          <a:xfrm flipV="1">
            <a:off x="3645620" y="3405280"/>
            <a:ext cx="588551" cy="571606"/>
          </a:xfrm>
          <a:prstGeom prst="bentConnector3">
            <a:avLst>
              <a:gd name="adj1" fmla="val 50000"/>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29" name="直線箭頭接點 28">
            <a:extLst>
              <a:ext uri="{FF2B5EF4-FFF2-40B4-BE49-F238E27FC236}">
                <a16:creationId xmlns:a16="http://schemas.microsoft.com/office/drawing/2014/main" id="{3AFB6604-36FF-49F8-3D17-EE9985BE3B64}"/>
              </a:ext>
            </a:extLst>
          </p:cNvPr>
          <p:cNvCxnSpPr>
            <a:cxnSpLocks/>
            <a:stCxn id="48" idx="3"/>
            <a:endCxn id="5" idx="1"/>
          </p:cNvCxnSpPr>
          <p:nvPr/>
        </p:nvCxnSpPr>
        <p:spPr>
          <a:xfrm flipV="1">
            <a:off x="9057712" y="3397622"/>
            <a:ext cx="289716" cy="7658"/>
          </a:xfrm>
          <a:prstGeom prst="straightConnector1">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34" name="直線箭頭接點 33">
            <a:extLst>
              <a:ext uri="{FF2B5EF4-FFF2-40B4-BE49-F238E27FC236}">
                <a16:creationId xmlns:a16="http://schemas.microsoft.com/office/drawing/2014/main" id="{2DD27696-F680-557F-387F-34BB5E4AD9AD}"/>
              </a:ext>
            </a:extLst>
          </p:cNvPr>
          <p:cNvCxnSpPr>
            <a:cxnSpLocks/>
            <a:stCxn id="14" idx="3"/>
            <a:endCxn id="17" idx="1"/>
          </p:cNvCxnSpPr>
          <p:nvPr/>
        </p:nvCxnSpPr>
        <p:spPr>
          <a:xfrm>
            <a:off x="9181190" y="5882259"/>
            <a:ext cx="257100" cy="7658"/>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38" name="肘形接點 37">
            <a:extLst>
              <a:ext uri="{FF2B5EF4-FFF2-40B4-BE49-F238E27FC236}">
                <a16:creationId xmlns:a16="http://schemas.microsoft.com/office/drawing/2014/main" id="{37270C2C-01F2-BEDB-123A-CA03A6DCDA00}"/>
              </a:ext>
            </a:extLst>
          </p:cNvPr>
          <p:cNvCxnSpPr>
            <a:cxnSpLocks/>
            <a:stCxn id="5" idx="3"/>
            <a:endCxn id="10" idx="1"/>
          </p:cNvCxnSpPr>
          <p:nvPr/>
        </p:nvCxnSpPr>
        <p:spPr>
          <a:xfrm flipH="1">
            <a:off x="4523888" y="3397622"/>
            <a:ext cx="7038638" cy="2492295"/>
          </a:xfrm>
          <a:prstGeom prst="bentConnector5">
            <a:avLst>
              <a:gd name="adj1" fmla="val -3248"/>
              <a:gd name="adj2" fmla="val 56341"/>
              <a:gd name="adj3" fmla="val 106776"/>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43" name="直線箭頭接點 42">
            <a:extLst>
              <a:ext uri="{FF2B5EF4-FFF2-40B4-BE49-F238E27FC236}">
                <a16:creationId xmlns:a16="http://schemas.microsoft.com/office/drawing/2014/main" id="{55B188BE-2D90-0E4B-D5F4-F0A6672526D1}"/>
              </a:ext>
            </a:extLst>
          </p:cNvPr>
          <p:cNvCxnSpPr>
            <a:cxnSpLocks/>
            <a:stCxn id="10" idx="3"/>
            <a:endCxn id="14" idx="1"/>
          </p:cNvCxnSpPr>
          <p:nvPr/>
        </p:nvCxnSpPr>
        <p:spPr>
          <a:xfrm flipV="1">
            <a:off x="6738986" y="5882259"/>
            <a:ext cx="295565" cy="7658"/>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nvGrpSpPr>
          <p:cNvPr id="47" name="群組 46">
            <a:extLst>
              <a:ext uri="{FF2B5EF4-FFF2-40B4-BE49-F238E27FC236}">
                <a16:creationId xmlns:a16="http://schemas.microsoft.com/office/drawing/2014/main" id="{DD2284D8-3F69-010D-8F16-54A757035899}"/>
              </a:ext>
            </a:extLst>
          </p:cNvPr>
          <p:cNvGrpSpPr/>
          <p:nvPr/>
        </p:nvGrpSpPr>
        <p:grpSpPr>
          <a:xfrm>
            <a:off x="6618123" y="2533143"/>
            <a:ext cx="2439589" cy="1328093"/>
            <a:chOff x="3046562" y="2845320"/>
            <a:chExt cx="2439589" cy="1328093"/>
          </a:xfrm>
        </p:grpSpPr>
        <p:sp>
          <p:nvSpPr>
            <p:cNvPr id="48" name="圓角矩形 47">
              <a:extLst>
                <a:ext uri="{FF2B5EF4-FFF2-40B4-BE49-F238E27FC236}">
                  <a16:creationId xmlns:a16="http://schemas.microsoft.com/office/drawing/2014/main" id="{81021833-B9B1-CAEF-9A6A-7B7FD44326EE}"/>
                </a:ext>
              </a:extLst>
            </p:cNvPr>
            <p:cNvSpPr/>
            <p:nvPr/>
          </p:nvSpPr>
          <p:spPr>
            <a:xfrm>
              <a:off x="3271053" y="3261501"/>
              <a:ext cx="2215098" cy="911912"/>
            </a:xfrm>
            <a:prstGeom prst="roundRect">
              <a:avLst/>
            </a:prstGeom>
            <a:no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Use GPT to </a:t>
              </a:r>
            </a:p>
            <a:p>
              <a:pPr algn="ctr"/>
              <a:r>
                <a:rPr kumimoji="1"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format output</a:t>
              </a:r>
              <a:endParaRPr kumimoji="1" lang="zh-TW" altLang="en-US"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49" name="圓角矩形 48">
              <a:extLst>
                <a:ext uri="{FF2B5EF4-FFF2-40B4-BE49-F238E27FC236}">
                  <a16:creationId xmlns:a16="http://schemas.microsoft.com/office/drawing/2014/main" id="{6B68511B-179D-12B7-FC9E-A2A5723A9FE5}"/>
                </a:ext>
              </a:extLst>
            </p:cNvPr>
            <p:cNvSpPr/>
            <p:nvPr/>
          </p:nvSpPr>
          <p:spPr>
            <a:xfrm>
              <a:off x="3046562" y="2845320"/>
              <a:ext cx="1979339" cy="553156"/>
            </a:xfrm>
            <a:prstGeom prst="roundRect">
              <a:avLst>
                <a:gd name="adj" fmla="val 5000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accent5">
                      <a:lumMod val="75000"/>
                    </a:schemeClr>
                  </a:solidFill>
                  <a:latin typeface="Times New Roman" panose="02020603050405020304" pitchFamily="18" charset="0"/>
                  <a:ea typeface="Noto Serif TC ExtraBold" panose="02020200000000000000" pitchFamily="18" charset="-128"/>
                  <a:cs typeface="Times New Roman" panose="02020603050405020304" pitchFamily="18" charset="0"/>
                </a:rPr>
                <a:t>Content Standardization</a:t>
              </a:r>
              <a:endParaRPr kumimoji="1" lang="zh-TW" altLang="en-US" b="1" dirty="0">
                <a:solidFill>
                  <a:schemeClr val="accent5">
                    <a:lumMod val="75000"/>
                  </a:schemeClr>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grpSp>
      <p:cxnSp>
        <p:nvCxnSpPr>
          <p:cNvPr id="51" name="直線箭頭接點 50">
            <a:extLst>
              <a:ext uri="{FF2B5EF4-FFF2-40B4-BE49-F238E27FC236}">
                <a16:creationId xmlns:a16="http://schemas.microsoft.com/office/drawing/2014/main" id="{A8F0137E-B5B7-8E04-3D08-8ABCDA482161}"/>
              </a:ext>
            </a:extLst>
          </p:cNvPr>
          <p:cNvCxnSpPr>
            <a:cxnSpLocks/>
            <a:stCxn id="8" idx="3"/>
            <a:endCxn id="48" idx="1"/>
          </p:cNvCxnSpPr>
          <p:nvPr/>
        </p:nvCxnSpPr>
        <p:spPr>
          <a:xfrm>
            <a:off x="6569651" y="3405280"/>
            <a:ext cx="272963" cy="0"/>
          </a:xfrm>
          <a:prstGeom prst="straightConnector1">
            <a:avLst/>
          </a:prstGeom>
          <a:ln w="3810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66" name="矩形 65">
            <a:extLst>
              <a:ext uri="{FF2B5EF4-FFF2-40B4-BE49-F238E27FC236}">
                <a16:creationId xmlns:a16="http://schemas.microsoft.com/office/drawing/2014/main" id="{5F8B417A-63C2-0DE4-6094-25494A2E5CD0}"/>
              </a:ext>
            </a:extLst>
          </p:cNvPr>
          <p:cNvSpPr/>
          <p:nvPr/>
        </p:nvSpPr>
        <p:spPr>
          <a:xfrm>
            <a:off x="786119" y="1713298"/>
            <a:ext cx="11123658" cy="2813548"/>
          </a:xfrm>
          <a:prstGeom prst="rect">
            <a:avLst/>
          </a:prstGeom>
          <a:noFill/>
          <a:ln w="38100">
            <a:solidFill>
              <a:schemeClr val="accent5"/>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2" name="矩形 71">
            <a:extLst>
              <a:ext uri="{FF2B5EF4-FFF2-40B4-BE49-F238E27FC236}">
                <a16:creationId xmlns:a16="http://schemas.microsoft.com/office/drawing/2014/main" id="{05B58C94-B910-30CB-4C90-DAD00DEFABF2}"/>
              </a:ext>
            </a:extLst>
          </p:cNvPr>
          <p:cNvSpPr/>
          <p:nvPr/>
        </p:nvSpPr>
        <p:spPr>
          <a:xfrm>
            <a:off x="786119" y="4636874"/>
            <a:ext cx="11123658" cy="1887509"/>
          </a:xfrm>
          <a:prstGeom prst="rect">
            <a:avLst/>
          </a:prstGeom>
          <a:noFill/>
          <a:ln w="38100">
            <a:solidFill>
              <a:schemeClr val="accent6"/>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69" name="平行四邊形 68">
            <a:extLst>
              <a:ext uri="{FF2B5EF4-FFF2-40B4-BE49-F238E27FC236}">
                <a16:creationId xmlns:a16="http://schemas.microsoft.com/office/drawing/2014/main" id="{BE64E68A-8296-5D53-36D1-CB5584E959CF}"/>
              </a:ext>
            </a:extLst>
          </p:cNvPr>
          <p:cNvSpPr/>
          <p:nvPr/>
        </p:nvSpPr>
        <p:spPr>
          <a:xfrm>
            <a:off x="76771" y="1591972"/>
            <a:ext cx="1467158" cy="720000"/>
          </a:xfrm>
          <a:prstGeom prst="parallelogram">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2400" b="1" dirty="0">
                <a:latin typeface="Times New Roman" panose="02020603050405020304" pitchFamily="18" charset="0"/>
                <a:cs typeface="Times New Roman" panose="02020603050405020304" pitchFamily="18" charset="0"/>
              </a:rPr>
              <a:t>Part I</a:t>
            </a:r>
            <a:endParaRPr kumimoji="1" lang="zh-TW" altLang="en-US" b="1" dirty="0">
              <a:latin typeface="Times New Roman" panose="02020603050405020304" pitchFamily="18" charset="0"/>
              <a:cs typeface="Times New Roman" panose="02020603050405020304" pitchFamily="18" charset="0"/>
            </a:endParaRPr>
          </a:p>
        </p:txBody>
      </p:sp>
      <p:sp>
        <p:nvSpPr>
          <p:cNvPr id="73" name="平行四邊形 72">
            <a:extLst>
              <a:ext uri="{FF2B5EF4-FFF2-40B4-BE49-F238E27FC236}">
                <a16:creationId xmlns:a16="http://schemas.microsoft.com/office/drawing/2014/main" id="{F32CDEFE-4857-67E8-9E49-2771262ACF6A}"/>
              </a:ext>
            </a:extLst>
          </p:cNvPr>
          <p:cNvSpPr/>
          <p:nvPr/>
        </p:nvSpPr>
        <p:spPr>
          <a:xfrm>
            <a:off x="130734" y="4555230"/>
            <a:ext cx="1467158" cy="720000"/>
          </a:xfrm>
          <a:prstGeom prst="parallelogram">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2400" b="1" dirty="0">
                <a:latin typeface="Times New Roman" panose="02020603050405020304" pitchFamily="18" charset="0"/>
                <a:cs typeface="Times New Roman" panose="02020603050405020304" pitchFamily="18" charset="0"/>
              </a:rPr>
              <a:t>Part II</a:t>
            </a:r>
            <a:endParaRPr kumimoji="1" lang="zh-TW" altLang="en-US" b="1"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A7833651-C5B5-3221-D4CA-4443CA602584}"/>
              </a:ext>
            </a:extLst>
          </p:cNvPr>
          <p:cNvSpPr/>
          <p:nvPr/>
        </p:nvSpPr>
        <p:spPr>
          <a:xfrm>
            <a:off x="0" y="1"/>
            <a:ext cx="12192000" cy="1009008"/>
          </a:xfrm>
          <a:prstGeom prst="rect">
            <a:avLst/>
          </a:prstGeom>
          <a:solidFill>
            <a:srgbClr val="FDA3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dirty="0">
              <a:solidFill>
                <a:srgbClr val="FA8073"/>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23" name="橢圓 22">
            <a:extLst>
              <a:ext uri="{FF2B5EF4-FFF2-40B4-BE49-F238E27FC236}">
                <a16:creationId xmlns:a16="http://schemas.microsoft.com/office/drawing/2014/main" id="{5D03D54B-F877-EE7A-F97D-ADD18B7321DF}"/>
              </a:ext>
            </a:extLst>
          </p:cNvPr>
          <p:cNvSpPr>
            <a:spLocks noChangeAspect="1"/>
          </p:cNvSpPr>
          <p:nvPr/>
        </p:nvSpPr>
        <p:spPr>
          <a:xfrm>
            <a:off x="216932" y="90505"/>
            <a:ext cx="828000" cy="82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26" name="圖片 25">
            <a:extLst>
              <a:ext uri="{FF2B5EF4-FFF2-40B4-BE49-F238E27FC236}">
                <a16:creationId xmlns:a16="http://schemas.microsoft.com/office/drawing/2014/main" id="{999A22CE-5447-198F-0519-E65191ACEECB}"/>
              </a:ext>
            </a:extLst>
          </p:cNvPr>
          <p:cNvPicPr>
            <a:picLocks noChangeAspect="1"/>
          </p:cNvPicPr>
          <p:nvPr/>
        </p:nvPicPr>
        <p:blipFill>
          <a:blip r:embed="rId3"/>
          <a:stretch>
            <a:fillRect/>
          </a:stretch>
        </p:blipFill>
        <p:spPr>
          <a:xfrm>
            <a:off x="370569" y="244142"/>
            <a:ext cx="520725" cy="520725"/>
          </a:xfrm>
          <a:prstGeom prst="rect">
            <a:avLst/>
          </a:prstGeom>
        </p:spPr>
      </p:pic>
      <p:sp>
        <p:nvSpPr>
          <p:cNvPr id="27" name="圓角矩形 26">
            <a:extLst>
              <a:ext uri="{FF2B5EF4-FFF2-40B4-BE49-F238E27FC236}">
                <a16:creationId xmlns:a16="http://schemas.microsoft.com/office/drawing/2014/main" id="{41C32DF5-18A0-6CDD-C0CA-E6B3FFE7D578}"/>
              </a:ext>
            </a:extLst>
          </p:cNvPr>
          <p:cNvSpPr/>
          <p:nvPr/>
        </p:nvSpPr>
        <p:spPr>
          <a:xfrm>
            <a:off x="1597891"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Background</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28" name="圓角矩形 27">
            <a:extLst>
              <a:ext uri="{FF2B5EF4-FFF2-40B4-BE49-F238E27FC236}">
                <a16:creationId xmlns:a16="http://schemas.microsoft.com/office/drawing/2014/main" id="{8A7D66A1-CAE5-14A5-5D81-E4754CA10B80}"/>
              </a:ext>
            </a:extLst>
          </p:cNvPr>
          <p:cNvSpPr/>
          <p:nvPr/>
        </p:nvSpPr>
        <p:spPr>
          <a:xfrm>
            <a:off x="3389088"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Objectives</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30" name="圓角矩形 29">
            <a:extLst>
              <a:ext uri="{FF2B5EF4-FFF2-40B4-BE49-F238E27FC236}">
                <a16:creationId xmlns:a16="http://schemas.microsoft.com/office/drawing/2014/main" id="{E1F9154A-9F4C-EFEF-5498-D33B6DC380F7}"/>
              </a:ext>
            </a:extLst>
          </p:cNvPr>
          <p:cNvSpPr/>
          <p:nvPr/>
        </p:nvSpPr>
        <p:spPr>
          <a:xfrm>
            <a:off x="5180285"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Dataset</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31" name="圓角矩形 30">
            <a:extLst>
              <a:ext uri="{FF2B5EF4-FFF2-40B4-BE49-F238E27FC236}">
                <a16:creationId xmlns:a16="http://schemas.microsoft.com/office/drawing/2014/main" id="{338A3862-EFF4-48A7-0253-C9ABB0EC2D48}"/>
              </a:ext>
            </a:extLst>
          </p:cNvPr>
          <p:cNvSpPr/>
          <p:nvPr/>
        </p:nvSpPr>
        <p:spPr>
          <a:xfrm>
            <a:off x="6971482" y="164629"/>
            <a:ext cx="1440000" cy="674362"/>
          </a:xfrm>
          <a:prstGeom prst="roundRect">
            <a:avLst>
              <a:gd name="adj" fmla="val 662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Flowchart</a:t>
            </a:r>
            <a:endParaRPr kumimoji="1" lang="zh-TW" altLang="en-US"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32" name="圓角矩形 31">
            <a:extLst>
              <a:ext uri="{FF2B5EF4-FFF2-40B4-BE49-F238E27FC236}">
                <a16:creationId xmlns:a16="http://schemas.microsoft.com/office/drawing/2014/main" id="{B7914B56-9606-14A6-61AE-52E46EAFB63E}"/>
              </a:ext>
            </a:extLst>
          </p:cNvPr>
          <p:cNvSpPr/>
          <p:nvPr/>
        </p:nvSpPr>
        <p:spPr>
          <a:xfrm>
            <a:off x="8762679" y="160430"/>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Expect Results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33" name="圓角矩形 32">
            <a:extLst>
              <a:ext uri="{FF2B5EF4-FFF2-40B4-BE49-F238E27FC236}">
                <a16:creationId xmlns:a16="http://schemas.microsoft.com/office/drawing/2014/main" id="{9023E465-C384-91DD-52EB-1C13535079F3}"/>
              </a:ext>
            </a:extLst>
          </p:cNvPr>
          <p:cNvSpPr/>
          <p:nvPr/>
        </p:nvSpPr>
        <p:spPr>
          <a:xfrm>
            <a:off x="10553876" y="167323"/>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Conclusion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9" name="投影片編號版面配置區 8">
            <a:extLst>
              <a:ext uri="{FF2B5EF4-FFF2-40B4-BE49-F238E27FC236}">
                <a16:creationId xmlns:a16="http://schemas.microsoft.com/office/drawing/2014/main" id="{2BA17A10-3B63-A499-827A-949A95D38C1D}"/>
              </a:ext>
            </a:extLst>
          </p:cNvPr>
          <p:cNvSpPr>
            <a:spLocks noGrp="1"/>
          </p:cNvSpPr>
          <p:nvPr>
            <p:ph type="sldNum" sz="quarter" idx="12"/>
          </p:nvPr>
        </p:nvSpPr>
        <p:spPr/>
        <p:txBody>
          <a:bodyPr/>
          <a:lstStyle/>
          <a:p>
            <a:fld id="{D2089A36-085D-5343-9146-EA9D02667923}" type="slidenum">
              <a:rPr kumimoji="1" lang="zh-TW" altLang="en-US" smtClean="0"/>
              <a:t>7</a:t>
            </a:fld>
            <a:endParaRPr kumimoji="1" lang="zh-TW" altLang="en-US"/>
          </a:p>
        </p:txBody>
      </p:sp>
    </p:spTree>
    <p:extLst>
      <p:ext uri="{BB962C8B-B14F-4D97-AF65-F5344CB8AC3E}">
        <p14:creationId xmlns:p14="http://schemas.microsoft.com/office/powerpoint/2010/main" val="251153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5ED9B-E4A8-61CF-4FD7-363EAC9C00AA}"/>
            </a:ext>
          </a:extLst>
        </p:cNvPr>
        <p:cNvGrpSpPr/>
        <p:nvPr/>
      </p:nvGrpSpPr>
      <p:grpSpPr>
        <a:xfrm>
          <a:off x="0" y="0"/>
          <a:ext cx="0" cy="0"/>
          <a:chOff x="0" y="0"/>
          <a:chExt cx="0" cy="0"/>
        </a:xfrm>
      </p:grpSpPr>
      <p:sp>
        <p:nvSpPr>
          <p:cNvPr id="23" name="矩形 22">
            <a:extLst>
              <a:ext uri="{FF2B5EF4-FFF2-40B4-BE49-F238E27FC236}">
                <a16:creationId xmlns:a16="http://schemas.microsoft.com/office/drawing/2014/main" id="{0ED60878-4CFA-301C-7C22-1A5EFDDB9122}"/>
              </a:ext>
            </a:extLst>
          </p:cNvPr>
          <p:cNvSpPr/>
          <p:nvPr/>
        </p:nvSpPr>
        <p:spPr>
          <a:xfrm>
            <a:off x="1246720" y="4675781"/>
            <a:ext cx="10608413" cy="1492399"/>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4" name="文字方塊 23">
            <a:extLst>
              <a:ext uri="{FF2B5EF4-FFF2-40B4-BE49-F238E27FC236}">
                <a16:creationId xmlns:a16="http://schemas.microsoft.com/office/drawing/2014/main" id="{13B086F8-46B8-B0E6-E4F5-27A57C093A37}"/>
              </a:ext>
            </a:extLst>
          </p:cNvPr>
          <p:cNvSpPr txBox="1"/>
          <p:nvPr/>
        </p:nvSpPr>
        <p:spPr>
          <a:xfrm>
            <a:off x="1412217" y="4974909"/>
            <a:ext cx="10442917" cy="1115947"/>
          </a:xfrm>
          <a:prstGeom prst="rect">
            <a:avLst/>
          </a:prstGeom>
          <a:noFill/>
        </p:spPr>
        <p:txBody>
          <a:bodyPr wrap="square" rtlCol="0">
            <a:spAutoFit/>
          </a:bodyPr>
          <a:lstStyle/>
          <a:p>
            <a:pPr>
              <a:lnSpc>
                <a:spcPct val="200000"/>
              </a:lnSpc>
            </a:pPr>
            <a:r>
              <a:rPr lang="en-US" altLang="zh-TW" b="1" dirty="0">
                <a:latin typeface="Times New Roman" panose="02020603050405020304" pitchFamily="18" charset="0"/>
                <a:cs typeface="Times New Roman" panose="02020603050405020304" pitchFamily="18" charset="0"/>
              </a:rPr>
              <a:t>User </a:t>
            </a:r>
            <a:r>
              <a:rPr lang="en" altLang="zh-TW" b="1" dirty="0">
                <a:latin typeface="Times New Roman" panose="02020603050405020304" pitchFamily="18" charset="0"/>
                <a:cs typeface="Times New Roman" panose="02020603050405020304" pitchFamily="18" charset="0"/>
              </a:rPr>
              <a:t>can easily discover shrines that match their interests on the map. Each click reveals rich details, unique highlights, and historical insights—making trip planning intuitive and exploration more engaging.</a:t>
            </a:r>
            <a:endParaRPr kumimoji="1" lang="zh-TW" altLang="en-US" b="1"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4BCD6565-CAEB-5104-1330-DDEFA6B2DFC8}"/>
              </a:ext>
            </a:extLst>
          </p:cNvPr>
          <p:cNvSpPr/>
          <p:nvPr/>
        </p:nvSpPr>
        <p:spPr>
          <a:xfrm>
            <a:off x="0" y="1"/>
            <a:ext cx="12192000" cy="1009008"/>
          </a:xfrm>
          <a:prstGeom prst="rect">
            <a:avLst/>
          </a:prstGeom>
          <a:solidFill>
            <a:srgbClr val="FDA3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solidFill>
                <a:srgbClr val="FA8073"/>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5" name="橢圓 4">
            <a:extLst>
              <a:ext uri="{FF2B5EF4-FFF2-40B4-BE49-F238E27FC236}">
                <a16:creationId xmlns:a16="http://schemas.microsoft.com/office/drawing/2014/main" id="{91F8B2A6-FECE-5270-BCDB-B1554962297B}"/>
              </a:ext>
            </a:extLst>
          </p:cNvPr>
          <p:cNvSpPr>
            <a:spLocks noChangeAspect="1"/>
          </p:cNvSpPr>
          <p:nvPr/>
        </p:nvSpPr>
        <p:spPr>
          <a:xfrm>
            <a:off x="216932" y="90505"/>
            <a:ext cx="828000" cy="82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b="1">
              <a:latin typeface="Times New Roman" panose="02020603050405020304" pitchFamily="18" charset="0"/>
              <a:ea typeface="Noto Serif TC ExtraBold" panose="02020200000000000000" pitchFamily="18" charset="-128"/>
              <a:cs typeface="Times New Roman" panose="02020603050405020304" pitchFamily="18" charset="0"/>
            </a:endParaRPr>
          </a:p>
        </p:txBody>
      </p:sp>
      <p:pic>
        <p:nvPicPr>
          <p:cNvPr id="6" name="圖片 5">
            <a:extLst>
              <a:ext uri="{FF2B5EF4-FFF2-40B4-BE49-F238E27FC236}">
                <a16:creationId xmlns:a16="http://schemas.microsoft.com/office/drawing/2014/main" id="{9D751951-FE04-9F3B-6F85-E3675069F357}"/>
              </a:ext>
            </a:extLst>
          </p:cNvPr>
          <p:cNvPicPr>
            <a:picLocks noChangeAspect="1"/>
          </p:cNvPicPr>
          <p:nvPr/>
        </p:nvPicPr>
        <p:blipFill>
          <a:blip r:embed="rId3"/>
          <a:stretch>
            <a:fillRect/>
          </a:stretch>
        </p:blipFill>
        <p:spPr>
          <a:xfrm>
            <a:off x="370569" y="244142"/>
            <a:ext cx="520725" cy="520725"/>
          </a:xfrm>
          <a:prstGeom prst="rect">
            <a:avLst/>
          </a:prstGeom>
        </p:spPr>
      </p:pic>
      <p:sp>
        <p:nvSpPr>
          <p:cNvPr id="7" name="圓角矩形 6">
            <a:extLst>
              <a:ext uri="{FF2B5EF4-FFF2-40B4-BE49-F238E27FC236}">
                <a16:creationId xmlns:a16="http://schemas.microsoft.com/office/drawing/2014/main" id="{4EB9E921-B251-2DAD-D878-457DADA9B389}"/>
              </a:ext>
            </a:extLst>
          </p:cNvPr>
          <p:cNvSpPr/>
          <p:nvPr/>
        </p:nvSpPr>
        <p:spPr>
          <a:xfrm>
            <a:off x="1597891"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Background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8" name="圓角矩形 7">
            <a:extLst>
              <a:ext uri="{FF2B5EF4-FFF2-40B4-BE49-F238E27FC236}">
                <a16:creationId xmlns:a16="http://schemas.microsoft.com/office/drawing/2014/main" id="{EF8D2765-D84F-D792-D2CB-A56E557BD584}"/>
              </a:ext>
            </a:extLst>
          </p:cNvPr>
          <p:cNvSpPr/>
          <p:nvPr/>
        </p:nvSpPr>
        <p:spPr>
          <a:xfrm>
            <a:off x="3389088"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Objectives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9" name="圓角矩形 8">
            <a:extLst>
              <a:ext uri="{FF2B5EF4-FFF2-40B4-BE49-F238E27FC236}">
                <a16:creationId xmlns:a16="http://schemas.microsoft.com/office/drawing/2014/main" id="{936419D0-1192-4285-F7F8-903769721FD0}"/>
              </a:ext>
            </a:extLst>
          </p:cNvPr>
          <p:cNvSpPr/>
          <p:nvPr/>
        </p:nvSpPr>
        <p:spPr>
          <a:xfrm>
            <a:off x="5180285"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Dataset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0" name="圓角矩形 9">
            <a:extLst>
              <a:ext uri="{FF2B5EF4-FFF2-40B4-BE49-F238E27FC236}">
                <a16:creationId xmlns:a16="http://schemas.microsoft.com/office/drawing/2014/main" id="{8642EAE7-7275-9941-4C79-F3FAA211BD36}"/>
              </a:ext>
            </a:extLst>
          </p:cNvPr>
          <p:cNvSpPr/>
          <p:nvPr/>
        </p:nvSpPr>
        <p:spPr>
          <a:xfrm>
            <a:off x="6971482" y="164629"/>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Flowchart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1" name="圓角矩形 10">
            <a:extLst>
              <a:ext uri="{FF2B5EF4-FFF2-40B4-BE49-F238E27FC236}">
                <a16:creationId xmlns:a16="http://schemas.microsoft.com/office/drawing/2014/main" id="{F84BE178-6B9B-C9C2-43D9-7892C4BF376B}"/>
              </a:ext>
            </a:extLst>
          </p:cNvPr>
          <p:cNvSpPr/>
          <p:nvPr/>
        </p:nvSpPr>
        <p:spPr>
          <a:xfrm>
            <a:off x="8762679" y="160430"/>
            <a:ext cx="1440000" cy="674362"/>
          </a:xfrm>
          <a:prstGeom prst="roundRect">
            <a:avLst>
              <a:gd name="adj" fmla="val 662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rPr>
              <a:t>Expect Results </a:t>
            </a:r>
            <a:endParaRPr kumimoji="1" lang="zh-TW" altLang="en-US" b="1" dirty="0">
              <a:solidFill>
                <a:schemeClr val="tx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sp>
        <p:nvSpPr>
          <p:cNvPr id="12" name="圓角矩形 11">
            <a:extLst>
              <a:ext uri="{FF2B5EF4-FFF2-40B4-BE49-F238E27FC236}">
                <a16:creationId xmlns:a16="http://schemas.microsoft.com/office/drawing/2014/main" id="{3682B6FD-BE54-238E-2BE8-1D4BBEE36BAD}"/>
              </a:ext>
            </a:extLst>
          </p:cNvPr>
          <p:cNvSpPr/>
          <p:nvPr/>
        </p:nvSpPr>
        <p:spPr>
          <a:xfrm>
            <a:off x="10553876" y="167323"/>
            <a:ext cx="1440000" cy="674362"/>
          </a:xfrm>
          <a:prstGeom prst="roundRect">
            <a:avLst>
              <a:gd name="adj" fmla="val 6623"/>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zh-TW"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rPr>
              <a:t>Conclusion </a:t>
            </a:r>
            <a:endParaRPr kumimoji="1" lang="zh-TW" altLang="en-US" b="1" dirty="0">
              <a:solidFill>
                <a:schemeClr val="bg1"/>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grpSp>
        <p:nvGrpSpPr>
          <p:cNvPr id="20" name="群組 19">
            <a:extLst>
              <a:ext uri="{FF2B5EF4-FFF2-40B4-BE49-F238E27FC236}">
                <a16:creationId xmlns:a16="http://schemas.microsoft.com/office/drawing/2014/main" id="{F3AC8182-0349-1D86-69AF-97CC628A6DE1}"/>
              </a:ext>
            </a:extLst>
          </p:cNvPr>
          <p:cNvGrpSpPr/>
          <p:nvPr/>
        </p:nvGrpSpPr>
        <p:grpSpPr>
          <a:xfrm>
            <a:off x="630932" y="4439721"/>
            <a:ext cx="4034586" cy="638376"/>
            <a:chOff x="5452826" y="2117125"/>
            <a:chExt cx="4034586" cy="638376"/>
          </a:xfrm>
        </p:grpSpPr>
        <p:sp>
          <p:nvSpPr>
            <p:cNvPr id="17" name="圓角矩形 16">
              <a:extLst>
                <a:ext uri="{FF2B5EF4-FFF2-40B4-BE49-F238E27FC236}">
                  <a16:creationId xmlns:a16="http://schemas.microsoft.com/office/drawing/2014/main" id="{2CE513C7-47AF-FA28-443F-B35788CEBA7F}"/>
                </a:ext>
              </a:extLst>
            </p:cNvPr>
            <p:cNvSpPr/>
            <p:nvPr/>
          </p:nvSpPr>
          <p:spPr>
            <a:xfrm>
              <a:off x="5452826" y="2117125"/>
              <a:ext cx="4034586" cy="638376"/>
            </a:xfrm>
            <a:prstGeom prst="roundRect">
              <a:avLst>
                <a:gd name="adj" fmla="val 50000"/>
              </a:avLst>
            </a:prstGeom>
            <a:solidFill>
              <a:schemeClr val="accent5">
                <a:lumMod val="40000"/>
                <a:lumOff val="60000"/>
              </a:schemeClr>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8" name="文字方塊 17">
              <a:extLst>
                <a:ext uri="{FF2B5EF4-FFF2-40B4-BE49-F238E27FC236}">
                  <a16:creationId xmlns:a16="http://schemas.microsoft.com/office/drawing/2014/main" id="{4524185D-4DB3-C2CA-4BD8-91D87CEF13D8}"/>
                </a:ext>
              </a:extLst>
            </p:cNvPr>
            <p:cNvSpPr txBox="1"/>
            <p:nvPr/>
          </p:nvSpPr>
          <p:spPr>
            <a:xfrm>
              <a:off x="6199238" y="2251647"/>
              <a:ext cx="3018775" cy="369332"/>
            </a:xfrm>
            <a:prstGeom prst="rect">
              <a:avLst/>
            </a:prstGeom>
            <a:noFill/>
          </p:spPr>
          <p:txBody>
            <a:bodyPr wrap="none" rtlCol="0">
              <a:spAutoFit/>
            </a:bodyPr>
            <a:lstStyle/>
            <a:p>
              <a:r>
                <a:rPr kumimoji="1" lang="en" altLang="zh-TW" b="1" dirty="0">
                  <a:solidFill>
                    <a:schemeClr val="bg2">
                      <a:lumMod val="25000"/>
                    </a:schemeClr>
                  </a:solidFill>
                  <a:latin typeface="Times New Roman" panose="02020603050405020304" pitchFamily="18" charset="0"/>
                  <a:ea typeface="Noto Serif TC ExtraBold" panose="02020200000000000000" pitchFamily="18" charset="-128"/>
                  <a:cs typeface="Times New Roman" panose="02020603050405020304" pitchFamily="18" charset="0"/>
                </a:rPr>
                <a:t>Interactive Map Exploration</a:t>
              </a:r>
              <a:endParaRPr kumimoji="1" lang="zh-TW" altLang="en-US" b="1" dirty="0">
                <a:solidFill>
                  <a:schemeClr val="bg2">
                    <a:lumMod val="25000"/>
                  </a:schemeClr>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grpSp>
      <p:sp>
        <p:nvSpPr>
          <p:cNvPr id="21" name="矩形 20">
            <a:extLst>
              <a:ext uri="{FF2B5EF4-FFF2-40B4-BE49-F238E27FC236}">
                <a16:creationId xmlns:a16="http://schemas.microsoft.com/office/drawing/2014/main" id="{D6851634-6D2F-CF44-00AB-F05864F0E2AE}"/>
              </a:ext>
            </a:extLst>
          </p:cNvPr>
          <p:cNvSpPr/>
          <p:nvPr/>
        </p:nvSpPr>
        <p:spPr>
          <a:xfrm>
            <a:off x="1222691" y="2606335"/>
            <a:ext cx="10632442" cy="1492399"/>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19" name="群組 18">
            <a:extLst>
              <a:ext uri="{FF2B5EF4-FFF2-40B4-BE49-F238E27FC236}">
                <a16:creationId xmlns:a16="http://schemas.microsoft.com/office/drawing/2014/main" id="{B09197C2-34B9-B4BD-A31F-FBCC463AF609}"/>
              </a:ext>
            </a:extLst>
          </p:cNvPr>
          <p:cNvGrpSpPr/>
          <p:nvPr/>
        </p:nvGrpSpPr>
        <p:grpSpPr>
          <a:xfrm>
            <a:off x="630931" y="2287147"/>
            <a:ext cx="4034586" cy="638376"/>
            <a:chOff x="370571" y="2117125"/>
            <a:chExt cx="4034586" cy="638376"/>
          </a:xfrm>
        </p:grpSpPr>
        <p:sp>
          <p:nvSpPr>
            <p:cNvPr id="13" name="圓角矩形 12">
              <a:extLst>
                <a:ext uri="{FF2B5EF4-FFF2-40B4-BE49-F238E27FC236}">
                  <a16:creationId xmlns:a16="http://schemas.microsoft.com/office/drawing/2014/main" id="{B58E53B6-3C5F-0C0A-268C-5F636244B859}"/>
                </a:ext>
              </a:extLst>
            </p:cNvPr>
            <p:cNvSpPr/>
            <p:nvPr/>
          </p:nvSpPr>
          <p:spPr>
            <a:xfrm>
              <a:off x="370571" y="2117125"/>
              <a:ext cx="4034586" cy="638376"/>
            </a:xfrm>
            <a:prstGeom prst="roundRect">
              <a:avLst>
                <a:gd name="adj" fmla="val 50000"/>
              </a:avLst>
            </a:prstGeom>
            <a:solidFill>
              <a:schemeClr val="accent5">
                <a:lumMod val="40000"/>
                <a:lumOff val="60000"/>
              </a:schemeClr>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文字方塊 13">
              <a:extLst>
                <a:ext uri="{FF2B5EF4-FFF2-40B4-BE49-F238E27FC236}">
                  <a16:creationId xmlns:a16="http://schemas.microsoft.com/office/drawing/2014/main" id="{1F50BC53-D9ED-1B21-E60A-E5C14862E9D1}"/>
                </a:ext>
              </a:extLst>
            </p:cNvPr>
            <p:cNvSpPr txBox="1"/>
            <p:nvPr/>
          </p:nvSpPr>
          <p:spPr>
            <a:xfrm>
              <a:off x="1116984" y="2251647"/>
              <a:ext cx="2396810" cy="369332"/>
            </a:xfrm>
            <a:prstGeom prst="rect">
              <a:avLst/>
            </a:prstGeom>
            <a:noFill/>
          </p:spPr>
          <p:txBody>
            <a:bodyPr wrap="none" rtlCol="0">
              <a:spAutoFit/>
            </a:bodyPr>
            <a:lstStyle/>
            <a:p>
              <a:pPr algn="ctr"/>
              <a:r>
                <a:rPr kumimoji="1" lang="en" altLang="zh-TW" b="1" dirty="0">
                  <a:solidFill>
                    <a:schemeClr val="bg2">
                      <a:lumMod val="25000"/>
                    </a:schemeClr>
                  </a:solidFill>
                  <a:latin typeface="Times New Roman" panose="02020603050405020304" pitchFamily="18" charset="0"/>
                  <a:ea typeface="Noto Serif TC ExtraBold" panose="02020200000000000000" pitchFamily="18" charset="-128"/>
                  <a:cs typeface="Times New Roman" panose="02020603050405020304" pitchFamily="18" charset="0"/>
                </a:rPr>
                <a:t>AI Knowledge Expert</a:t>
              </a:r>
              <a:endParaRPr kumimoji="1" lang="zh-TW" altLang="en-US" b="1" dirty="0">
                <a:solidFill>
                  <a:schemeClr val="bg2">
                    <a:lumMod val="25000"/>
                  </a:schemeClr>
                </a:solidFill>
                <a:latin typeface="Times New Roman" panose="02020603050405020304" pitchFamily="18" charset="0"/>
                <a:ea typeface="Noto Serif TC ExtraBold" panose="02020200000000000000" pitchFamily="18" charset="-128"/>
                <a:cs typeface="Times New Roman" panose="02020603050405020304" pitchFamily="18" charset="0"/>
              </a:endParaRPr>
            </a:p>
          </p:txBody>
        </p:sp>
      </p:grpSp>
      <p:sp>
        <p:nvSpPr>
          <p:cNvPr id="22" name="文字方塊 21">
            <a:extLst>
              <a:ext uri="{FF2B5EF4-FFF2-40B4-BE49-F238E27FC236}">
                <a16:creationId xmlns:a16="http://schemas.microsoft.com/office/drawing/2014/main" id="{F788DA6E-FAAD-2753-A87C-676F2C4C98DF}"/>
              </a:ext>
            </a:extLst>
          </p:cNvPr>
          <p:cNvSpPr txBox="1"/>
          <p:nvPr/>
        </p:nvSpPr>
        <p:spPr>
          <a:xfrm>
            <a:off x="1412217" y="2822335"/>
            <a:ext cx="10442916" cy="1115947"/>
          </a:xfrm>
          <a:prstGeom prst="rect">
            <a:avLst/>
          </a:prstGeom>
          <a:noFill/>
        </p:spPr>
        <p:txBody>
          <a:bodyPr wrap="square" rtlCol="0">
            <a:spAutoFit/>
          </a:bodyPr>
          <a:lstStyle/>
          <a:p>
            <a:pPr>
              <a:lnSpc>
                <a:spcPct val="200000"/>
              </a:lnSpc>
            </a:pPr>
            <a:r>
              <a:rPr lang="en" altLang="zh-TW" b="1" dirty="0">
                <a:latin typeface="Times New Roman" panose="02020603050405020304" pitchFamily="18" charset="0"/>
                <a:cs typeface="Times New Roman" panose="02020603050405020304" pitchFamily="18" charset="0"/>
              </a:rPr>
              <a:t>Users can ask questions in Chinese or other languages and receive instant, in-depth answers about shrine history, customs, and cultural meanings—making each visit more meaningful.</a:t>
            </a:r>
            <a:endParaRPr kumimoji="1" lang="zh-TW" altLang="en-US" b="1" dirty="0">
              <a:latin typeface="Times New Roman" panose="02020603050405020304" pitchFamily="18" charset="0"/>
              <a:cs typeface="Times New Roman" panose="02020603050405020304" pitchFamily="18" charset="0"/>
            </a:endParaRPr>
          </a:p>
        </p:txBody>
      </p:sp>
      <p:sp>
        <p:nvSpPr>
          <p:cNvPr id="27" name="文字方塊 26">
            <a:extLst>
              <a:ext uri="{FF2B5EF4-FFF2-40B4-BE49-F238E27FC236}">
                <a16:creationId xmlns:a16="http://schemas.microsoft.com/office/drawing/2014/main" id="{F6E7D65F-83FC-CD83-3651-7F3ACF69E6C1}"/>
              </a:ext>
            </a:extLst>
          </p:cNvPr>
          <p:cNvSpPr txBox="1"/>
          <p:nvPr/>
        </p:nvSpPr>
        <p:spPr>
          <a:xfrm>
            <a:off x="630931" y="1415368"/>
            <a:ext cx="6094268" cy="584775"/>
          </a:xfrm>
          <a:prstGeom prst="rect">
            <a:avLst/>
          </a:prstGeom>
          <a:noFill/>
        </p:spPr>
        <p:txBody>
          <a:bodyPr wrap="square">
            <a:spAutoFit/>
          </a:bodyPr>
          <a:lstStyle/>
          <a:p>
            <a:r>
              <a:rPr lang="en" altLang="zh-TW" sz="3200" b="1" dirty="0">
                <a:latin typeface="Times New Roman" panose="02020603050405020304" pitchFamily="18" charset="0"/>
                <a:cs typeface="Times New Roman" panose="02020603050405020304" pitchFamily="18" charset="0"/>
              </a:rPr>
              <a:t>Two core features of our project</a:t>
            </a:r>
            <a:endParaRPr lang="zh-TW" altLang="en-US" sz="3200" b="1" dirty="0">
              <a:latin typeface="Times New Roman" panose="02020603050405020304" pitchFamily="18" charset="0"/>
              <a:cs typeface="Times New Roman" panose="02020603050405020304" pitchFamily="18" charset="0"/>
            </a:endParaRPr>
          </a:p>
        </p:txBody>
      </p:sp>
      <p:sp>
        <p:nvSpPr>
          <p:cNvPr id="30" name="橢圓 29">
            <a:extLst>
              <a:ext uri="{FF2B5EF4-FFF2-40B4-BE49-F238E27FC236}">
                <a16:creationId xmlns:a16="http://schemas.microsoft.com/office/drawing/2014/main" id="{E4A337AA-D7CF-B00B-EE36-E086AA492BD9}"/>
              </a:ext>
            </a:extLst>
          </p:cNvPr>
          <p:cNvSpPr>
            <a:spLocks noChangeAspect="1"/>
          </p:cNvSpPr>
          <p:nvPr/>
        </p:nvSpPr>
        <p:spPr>
          <a:xfrm>
            <a:off x="814721" y="2390335"/>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b="1" dirty="0">
                <a:solidFill>
                  <a:schemeClr val="tx1"/>
                </a:solidFill>
                <a:latin typeface="Times New Roman" panose="02020603050405020304" pitchFamily="18" charset="0"/>
                <a:cs typeface="Times New Roman" panose="02020603050405020304" pitchFamily="18" charset="0"/>
              </a:rPr>
              <a:t>1</a:t>
            </a:r>
            <a:endParaRPr kumimoji="1" lang="zh-TW" altLang="en-US" b="1" dirty="0">
              <a:solidFill>
                <a:schemeClr val="tx1"/>
              </a:solidFill>
              <a:latin typeface="Times New Roman" panose="02020603050405020304" pitchFamily="18" charset="0"/>
              <a:cs typeface="Times New Roman" panose="02020603050405020304" pitchFamily="18" charset="0"/>
            </a:endParaRPr>
          </a:p>
        </p:txBody>
      </p:sp>
      <p:sp>
        <p:nvSpPr>
          <p:cNvPr id="31" name="橢圓 30">
            <a:extLst>
              <a:ext uri="{FF2B5EF4-FFF2-40B4-BE49-F238E27FC236}">
                <a16:creationId xmlns:a16="http://schemas.microsoft.com/office/drawing/2014/main" id="{88DC871F-FC27-341F-082A-1B0FEA9D6510}"/>
              </a:ext>
            </a:extLst>
          </p:cNvPr>
          <p:cNvSpPr>
            <a:spLocks noChangeAspect="1"/>
          </p:cNvSpPr>
          <p:nvPr/>
        </p:nvSpPr>
        <p:spPr>
          <a:xfrm>
            <a:off x="814721" y="4542909"/>
            <a:ext cx="432000" cy="432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b="1" dirty="0">
                <a:solidFill>
                  <a:schemeClr val="tx1"/>
                </a:solidFill>
                <a:latin typeface="Times New Roman" panose="02020603050405020304" pitchFamily="18" charset="0"/>
                <a:cs typeface="Times New Roman" panose="02020603050405020304" pitchFamily="18" charset="0"/>
              </a:rPr>
              <a:t>2</a:t>
            </a:r>
            <a:endParaRPr kumimoji="1" lang="zh-TW" altLang="en-US" b="1" dirty="0">
              <a:solidFill>
                <a:schemeClr val="tx1"/>
              </a:solidFill>
              <a:latin typeface="Times New Roman" panose="02020603050405020304" pitchFamily="18" charset="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AAA1FCCC-920C-30F1-E6DC-E373A9222114}"/>
              </a:ext>
            </a:extLst>
          </p:cNvPr>
          <p:cNvSpPr>
            <a:spLocks noGrp="1"/>
          </p:cNvSpPr>
          <p:nvPr>
            <p:ph type="sldNum" sz="quarter" idx="12"/>
          </p:nvPr>
        </p:nvSpPr>
        <p:spPr/>
        <p:txBody>
          <a:bodyPr/>
          <a:lstStyle/>
          <a:p>
            <a:fld id="{D2089A36-085D-5343-9146-EA9D02667923}" type="slidenum">
              <a:rPr kumimoji="1" lang="zh-TW" altLang="en-US" smtClean="0"/>
              <a:t>8</a:t>
            </a:fld>
            <a:endParaRPr kumimoji="1" lang="zh-TW" altLang="en-US"/>
          </a:p>
        </p:txBody>
      </p:sp>
    </p:spTree>
    <p:extLst>
      <p:ext uri="{BB962C8B-B14F-4D97-AF65-F5344CB8AC3E}">
        <p14:creationId xmlns:p14="http://schemas.microsoft.com/office/powerpoint/2010/main" val="2166308202"/>
      </p:ext>
    </p:extLst>
  </p:cSld>
  <p:clrMapOvr>
    <a:masterClrMapping/>
  </p:clrMapOvr>
</p:sld>
</file>

<file path=ppt/theme/theme1.xml><?xml version="1.0" encoding="utf-8"?>
<a:theme xmlns:a="http://schemas.openxmlformats.org/drawingml/2006/main" name="Office 佈景主題">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1099</TotalTime>
  <Words>4399</Words>
  <Application>Microsoft Macintosh PowerPoint</Application>
  <PresentationFormat>寬螢幕</PresentationFormat>
  <Paragraphs>438</Paragraphs>
  <Slides>19</Slides>
  <Notes>19</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19</vt:i4>
      </vt:variant>
    </vt:vector>
  </HeadingPairs>
  <TitlesOfParts>
    <vt:vector size="26" baseType="lpstr">
      <vt:lpstr>Noto Serif TC ExtraBold</vt:lpstr>
      <vt:lpstr>Aptos</vt:lpstr>
      <vt:lpstr>Aptos Display</vt:lpstr>
      <vt:lpstr>Arial</vt:lpstr>
      <vt:lpstr>Helvetica Neue</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朱泊原</dc:creator>
  <cp:lastModifiedBy>朱泊原</cp:lastModifiedBy>
  <cp:revision>22</cp:revision>
  <dcterms:created xsi:type="dcterms:W3CDTF">2025-05-14T01:45:55Z</dcterms:created>
  <dcterms:modified xsi:type="dcterms:W3CDTF">2025-05-15T16:07:47Z</dcterms:modified>
</cp:coreProperties>
</file>