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sldIdLst>
    <p:sldId id="256" r:id="rId2"/>
    <p:sldId id="257" r:id="rId3"/>
    <p:sldId id="260" r:id="rId4"/>
    <p:sldId id="261" r:id="rId5"/>
    <p:sldId id="263" r:id="rId6"/>
    <p:sldId id="264" r:id="rId7"/>
    <p:sldId id="267" r:id="rId8"/>
    <p:sldId id="265" r:id="rId9"/>
    <p:sldId id="262" r:id="rId10"/>
    <p:sldId id="259"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0F0"/>
    <a:srgbClr val="05A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8"/>
  </p:normalViewPr>
  <p:slideViewPr>
    <p:cSldViewPr snapToGrid="0">
      <p:cViewPr varScale="1">
        <p:scale>
          <a:sx n="112" d="100"/>
          <a:sy n="112" d="100"/>
        </p:scale>
        <p:origin x="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5278E-02AD-654C-BD3F-1352CA019D11}" type="datetimeFigureOut">
              <a:rPr kumimoji="1" lang="zh-TW" altLang="en-US" smtClean="0"/>
              <a:t>2024/10/30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00154-3253-434C-9042-4D44F4A162D3}" type="slidenum">
              <a:rPr kumimoji="1" lang="zh-TW" altLang="en-US" smtClean="0"/>
              <a:t>‹#›</a:t>
            </a:fld>
            <a:endParaRPr kumimoji="1" lang="zh-TW" altLang="en-US"/>
          </a:p>
        </p:txBody>
      </p:sp>
    </p:spTree>
    <p:extLst>
      <p:ext uri="{BB962C8B-B14F-4D97-AF65-F5344CB8AC3E}">
        <p14:creationId xmlns:p14="http://schemas.microsoft.com/office/powerpoint/2010/main" val="369968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0700154-3253-434C-9042-4D44F4A162D3}" type="slidenum">
              <a:rPr kumimoji="1" lang="zh-TW" altLang="en-US" smtClean="0"/>
              <a:t>7</a:t>
            </a:fld>
            <a:endParaRPr kumimoji="1" lang="zh-TW" altLang="en-US"/>
          </a:p>
        </p:txBody>
      </p:sp>
    </p:spTree>
    <p:extLst>
      <p:ext uri="{BB962C8B-B14F-4D97-AF65-F5344CB8AC3E}">
        <p14:creationId xmlns:p14="http://schemas.microsoft.com/office/powerpoint/2010/main" val="219320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CB52E-0C03-C8E9-DA2A-EA0139D49D5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939AE89A-8D86-F1BC-C0FE-8821BC6E6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AB8ED336-5D36-597E-6AA0-F914CBF31D19}"/>
              </a:ext>
            </a:extLst>
          </p:cNvPr>
          <p:cNvSpPr>
            <a:spLocks noGrp="1"/>
          </p:cNvSpPr>
          <p:nvPr>
            <p:ph type="dt" sz="half" idx="10"/>
          </p:nvPr>
        </p:nvSpPr>
        <p:spPr/>
        <p:txBody>
          <a:bodyPr/>
          <a:lstStyle/>
          <a:p>
            <a:fld id="{76722D55-F2F6-7D42-8E31-BC2A97C0659C}"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27DC5102-146F-027E-45E9-35DBB636A5C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C9DB51C-54E1-9D10-A688-F4857C0F7E0C}"/>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92617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B65915-DE81-1B67-BCE3-958E7625F33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20EB594-A2E6-4FBA-0C81-414CFCE12A6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BA5A655-7276-BF22-D679-D463194C00F2}"/>
              </a:ext>
            </a:extLst>
          </p:cNvPr>
          <p:cNvSpPr>
            <a:spLocks noGrp="1"/>
          </p:cNvSpPr>
          <p:nvPr>
            <p:ph type="dt" sz="half" idx="10"/>
          </p:nvPr>
        </p:nvSpPr>
        <p:spPr/>
        <p:txBody>
          <a:bodyPr/>
          <a:lstStyle/>
          <a:p>
            <a:fld id="{9489558A-2391-6041-A5DC-14CB9A5651DF}"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3288A14E-3B3F-4FAA-2226-F8F4395D7C4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9FF58E7-5B1C-0D4A-9FE9-CA0B883337B5}"/>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94080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CCEA6A-B56B-9AF4-091F-C0CC59301753}"/>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A2B0C64-52B4-DBC9-63B3-BA3F7CCB08D1}"/>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A74A0C1-59D5-607D-D07B-6704AB977F58}"/>
              </a:ext>
            </a:extLst>
          </p:cNvPr>
          <p:cNvSpPr>
            <a:spLocks noGrp="1"/>
          </p:cNvSpPr>
          <p:nvPr>
            <p:ph type="dt" sz="half" idx="10"/>
          </p:nvPr>
        </p:nvSpPr>
        <p:spPr/>
        <p:txBody>
          <a:bodyPr/>
          <a:lstStyle/>
          <a:p>
            <a:fld id="{8C412837-E1AF-E043-A95B-897A1883968C}"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DF38758E-0EAC-EC61-0FFC-E00B914782C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9F5D8BB-00F1-2D09-4815-E127B59FF418}"/>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76004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E7FBED-EFA9-4322-D8DE-231BC8D9BE1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742E10F-5926-5FC0-7BD0-6F12B93A567C}"/>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A6EF1A1-5D07-2663-F0B3-A2FB740F2668}"/>
              </a:ext>
            </a:extLst>
          </p:cNvPr>
          <p:cNvSpPr>
            <a:spLocks noGrp="1"/>
          </p:cNvSpPr>
          <p:nvPr>
            <p:ph type="dt" sz="half" idx="10"/>
          </p:nvPr>
        </p:nvSpPr>
        <p:spPr/>
        <p:txBody>
          <a:bodyPr/>
          <a:lstStyle/>
          <a:p>
            <a:fld id="{E2B312B2-4B18-8242-9573-114306DD7E33}"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C2247254-1606-73B3-652A-24A02CC9C17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E458455-38D4-8EDC-149E-CF1F709CE94E}"/>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27754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57B3F-A5EF-0BBB-4083-20192A8FFB6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1B166AE9-128F-5CFE-D69D-0E14A28CC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012D4990-C2CB-1620-C5C9-1CFF8579B7AF}"/>
              </a:ext>
            </a:extLst>
          </p:cNvPr>
          <p:cNvSpPr>
            <a:spLocks noGrp="1"/>
          </p:cNvSpPr>
          <p:nvPr>
            <p:ph type="dt" sz="half" idx="10"/>
          </p:nvPr>
        </p:nvSpPr>
        <p:spPr/>
        <p:txBody>
          <a:bodyPr/>
          <a:lstStyle/>
          <a:p>
            <a:fld id="{3C4B15F7-846A-1C4E-A395-155835413FF8}"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17A0D0C1-A0C0-5FBE-9B59-FB900E604AF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D3CCE5B-6607-1623-B771-4B3ACE2BD26C}"/>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3453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0642C6-D164-5FE7-7C21-62D6A497940E}"/>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40A91F6-B6BD-8553-BC84-A1E47A17863C}"/>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6BA245CF-CE6B-D9D9-3543-3696F151765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DC29924-E13D-68ED-20AE-B563C9232376}"/>
              </a:ext>
            </a:extLst>
          </p:cNvPr>
          <p:cNvSpPr>
            <a:spLocks noGrp="1"/>
          </p:cNvSpPr>
          <p:nvPr>
            <p:ph type="dt" sz="half" idx="10"/>
          </p:nvPr>
        </p:nvSpPr>
        <p:spPr/>
        <p:txBody>
          <a:bodyPr/>
          <a:lstStyle/>
          <a:p>
            <a:fld id="{23302B60-AF6E-4143-89F4-2B8F9B76F014}" type="datetime1">
              <a:rPr kumimoji="1" lang="zh-TW" altLang="en-US" smtClean="0"/>
              <a:t>2024/10/30</a:t>
            </a:fld>
            <a:endParaRPr kumimoji="1" lang="zh-TW" altLang="en-US"/>
          </a:p>
        </p:txBody>
      </p:sp>
      <p:sp>
        <p:nvSpPr>
          <p:cNvPr id="6" name="頁尾版面配置區 5">
            <a:extLst>
              <a:ext uri="{FF2B5EF4-FFF2-40B4-BE49-F238E27FC236}">
                <a16:creationId xmlns:a16="http://schemas.microsoft.com/office/drawing/2014/main" id="{9FE21D67-EA83-A136-B02E-7FE41E968CD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C2FC78A6-0E8D-7DCB-809D-53C97A7A4169}"/>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3318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6B2B1A-021B-7B9A-8B66-5E5773A215E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31EB37C-F76D-4532-6D06-908D873D3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E9D7A961-29B5-816C-F56D-90D9A124957E}"/>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AF8AC11C-6980-B02C-EF83-8C69E0805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B39855AE-7D42-C74A-D701-480E0A908B0D}"/>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C6CCB5C8-AEC3-3E65-CE9F-0EA10A5115DB}"/>
              </a:ext>
            </a:extLst>
          </p:cNvPr>
          <p:cNvSpPr>
            <a:spLocks noGrp="1"/>
          </p:cNvSpPr>
          <p:nvPr>
            <p:ph type="dt" sz="half" idx="10"/>
          </p:nvPr>
        </p:nvSpPr>
        <p:spPr/>
        <p:txBody>
          <a:bodyPr/>
          <a:lstStyle/>
          <a:p>
            <a:fld id="{330BDFB2-49FC-B24D-BDC3-A8E3917D3ACB}" type="datetime1">
              <a:rPr kumimoji="1" lang="zh-TW" altLang="en-US" smtClean="0"/>
              <a:t>2024/10/30</a:t>
            </a:fld>
            <a:endParaRPr kumimoji="1" lang="zh-TW" altLang="en-US"/>
          </a:p>
        </p:txBody>
      </p:sp>
      <p:sp>
        <p:nvSpPr>
          <p:cNvPr id="8" name="頁尾版面配置區 7">
            <a:extLst>
              <a:ext uri="{FF2B5EF4-FFF2-40B4-BE49-F238E27FC236}">
                <a16:creationId xmlns:a16="http://schemas.microsoft.com/office/drawing/2014/main" id="{AFB01721-4E01-D0EE-B9B3-3A6BD1B627A3}"/>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81EE858D-4B75-5DD1-D65A-F913DA4A6BE0}"/>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19592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818793-DAFD-30DF-BCC4-5D83142B7FF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838A1B2-28C2-D60E-6829-AAC255688DFC}"/>
              </a:ext>
            </a:extLst>
          </p:cNvPr>
          <p:cNvSpPr>
            <a:spLocks noGrp="1"/>
          </p:cNvSpPr>
          <p:nvPr>
            <p:ph type="dt" sz="half" idx="10"/>
          </p:nvPr>
        </p:nvSpPr>
        <p:spPr/>
        <p:txBody>
          <a:bodyPr/>
          <a:lstStyle/>
          <a:p>
            <a:fld id="{1B03C582-89EE-FD4B-8AA8-CF05A09427C4}" type="datetime1">
              <a:rPr kumimoji="1" lang="zh-TW" altLang="en-US" smtClean="0"/>
              <a:t>2024/10/30</a:t>
            </a:fld>
            <a:endParaRPr kumimoji="1" lang="zh-TW" altLang="en-US"/>
          </a:p>
        </p:txBody>
      </p:sp>
      <p:sp>
        <p:nvSpPr>
          <p:cNvPr id="4" name="頁尾版面配置區 3">
            <a:extLst>
              <a:ext uri="{FF2B5EF4-FFF2-40B4-BE49-F238E27FC236}">
                <a16:creationId xmlns:a16="http://schemas.microsoft.com/office/drawing/2014/main" id="{20B9E712-0C86-C1AD-6670-5BCD9D7B4AA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29D14967-F62B-B306-C076-55A32EAA5209}"/>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100717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C428538-7D00-D3D3-4933-8741D154FA32}"/>
              </a:ext>
            </a:extLst>
          </p:cNvPr>
          <p:cNvSpPr>
            <a:spLocks noGrp="1"/>
          </p:cNvSpPr>
          <p:nvPr>
            <p:ph type="dt" sz="half" idx="10"/>
          </p:nvPr>
        </p:nvSpPr>
        <p:spPr/>
        <p:txBody>
          <a:bodyPr/>
          <a:lstStyle/>
          <a:p>
            <a:fld id="{23050319-14AD-3048-956C-EA156F7F1E36}" type="datetime1">
              <a:rPr kumimoji="1" lang="zh-TW" altLang="en-US" smtClean="0"/>
              <a:t>2024/10/30</a:t>
            </a:fld>
            <a:endParaRPr kumimoji="1" lang="zh-TW" altLang="en-US"/>
          </a:p>
        </p:txBody>
      </p:sp>
      <p:sp>
        <p:nvSpPr>
          <p:cNvPr id="3" name="頁尾版面配置區 2">
            <a:extLst>
              <a:ext uri="{FF2B5EF4-FFF2-40B4-BE49-F238E27FC236}">
                <a16:creationId xmlns:a16="http://schemas.microsoft.com/office/drawing/2014/main" id="{E049707D-4253-621A-841A-FDCC970B9B9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210BD67-52EE-3A60-7D1A-979DFD82B46E}"/>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97733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0AB9E-10B2-040F-B961-13B2E6373B8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6ACE6C3-7482-9757-609C-51003063F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84067BE5-86CD-F387-B937-315480E3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F7AF156-7B1C-C123-ECCD-983F653DB1A0}"/>
              </a:ext>
            </a:extLst>
          </p:cNvPr>
          <p:cNvSpPr>
            <a:spLocks noGrp="1"/>
          </p:cNvSpPr>
          <p:nvPr>
            <p:ph type="dt" sz="half" idx="10"/>
          </p:nvPr>
        </p:nvSpPr>
        <p:spPr/>
        <p:txBody>
          <a:bodyPr/>
          <a:lstStyle/>
          <a:p>
            <a:fld id="{4EA74865-D8DB-7D4D-AAB1-D5366CCAA363}" type="datetime1">
              <a:rPr kumimoji="1" lang="zh-TW" altLang="en-US" smtClean="0"/>
              <a:t>2024/10/30</a:t>
            </a:fld>
            <a:endParaRPr kumimoji="1" lang="zh-TW" altLang="en-US"/>
          </a:p>
        </p:txBody>
      </p:sp>
      <p:sp>
        <p:nvSpPr>
          <p:cNvPr id="6" name="頁尾版面配置區 5">
            <a:extLst>
              <a:ext uri="{FF2B5EF4-FFF2-40B4-BE49-F238E27FC236}">
                <a16:creationId xmlns:a16="http://schemas.microsoft.com/office/drawing/2014/main" id="{0143E155-03EE-057B-4325-2AD5F537A63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49216A8-985F-1DAB-ED12-0AA9F72F4816}"/>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231402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0D6BFC-F31C-026B-C0AA-6B8EE4B3864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E39B95EB-F894-0405-9FB5-900E6E255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12B19F07-D5D8-E233-7EC6-81F90F7CE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83E33B2-BA48-3790-0102-B02CEDC2678E}"/>
              </a:ext>
            </a:extLst>
          </p:cNvPr>
          <p:cNvSpPr>
            <a:spLocks noGrp="1"/>
          </p:cNvSpPr>
          <p:nvPr>
            <p:ph type="dt" sz="half" idx="10"/>
          </p:nvPr>
        </p:nvSpPr>
        <p:spPr/>
        <p:txBody>
          <a:bodyPr/>
          <a:lstStyle/>
          <a:p>
            <a:fld id="{8260DF18-33D3-854B-BC45-702F3F6194BB}" type="datetime1">
              <a:rPr kumimoji="1" lang="zh-TW" altLang="en-US" smtClean="0"/>
              <a:t>2024/10/30</a:t>
            </a:fld>
            <a:endParaRPr kumimoji="1" lang="zh-TW" altLang="en-US"/>
          </a:p>
        </p:txBody>
      </p:sp>
      <p:sp>
        <p:nvSpPr>
          <p:cNvPr id="6" name="頁尾版面配置區 5">
            <a:extLst>
              <a:ext uri="{FF2B5EF4-FFF2-40B4-BE49-F238E27FC236}">
                <a16:creationId xmlns:a16="http://schemas.microsoft.com/office/drawing/2014/main" id="{AA98658E-892C-37AA-CB65-3B83A80493E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05F1531-E289-FDED-7E87-BA6D142B1DE4}"/>
              </a:ext>
            </a:extLst>
          </p:cNvPr>
          <p:cNvSpPr>
            <a:spLocks noGrp="1"/>
          </p:cNvSpPr>
          <p:nvPr>
            <p:ph type="sldNum" sz="quarter" idx="12"/>
          </p:nvPr>
        </p:nvSpPr>
        <p:spPr/>
        <p:txBody>
          <a:body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354804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31DE09C-8091-FAF7-0D0E-AFA777371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693CCBC-97AD-5B04-4DE0-84715068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F55EBAF-8EB6-6AD7-43AF-B1B5B661A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64AF84-C369-1346-87AB-523FE31A645B}" type="datetime1">
              <a:rPr kumimoji="1" lang="zh-TW" altLang="en-US" smtClean="0"/>
              <a:t>2024/10/30</a:t>
            </a:fld>
            <a:endParaRPr kumimoji="1" lang="zh-TW" altLang="en-US"/>
          </a:p>
        </p:txBody>
      </p:sp>
      <p:sp>
        <p:nvSpPr>
          <p:cNvPr id="5" name="頁尾版面配置區 4">
            <a:extLst>
              <a:ext uri="{FF2B5EF4-FFF2-40B4-BE49-F238E27FC236}">
                <a16:creationId xmlns:a16="http://schemas.microsoft.com/office/drawing/2014/main" id="{ED5F6547-AF92-96DC-8A58-597B262E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24BCAC8-AE20-309C-2E17-460BB94CA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C00D45-A6F0-6E49-B09B-004E5C2ED037}" type="slidenum">
              <a:rPr kumimoji="1" lang="zh-TW" altLang="en-US" smtClean="0"/>
              <a:t>‹#›</a:t>
            </a:fld>
            <a:endParaRPr kumimoji="1" lang="zh-TW" altLang="en-US"/>
          </a:p>
        </p:txBody>
      </p:sp>
    </p:spTree>
    <p:extLst>
      <p:ext uri="{BB962C8B-B14F-4D97-AF65-F5344CB8AC3E}">
        <p14:creationId xmlns:p14="http://schemas.microsoft.com/office/powerpoint/2010/main" val="213003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B15AD054-FAF8-14B9-354D-C41730A44DEE}"/>
              </a:ext>
            </a:extLst>
          </p:cNvPr>
          <p:cNvSpPr>
            <a:spLocks noGrp="1"/>
          </p:cNvSpPr>
          <p:nvPr>
            <p:ph type="sldNum" sz="quarter" idx="12"/>
          </p:nvPr>
        </p:nvSpPr>
        <p:spPr/>
        <p:txBody>
          <a:bodyPr/>
          <a:lstStyle/>
          <a:p>
            <a:fld id="{1FC00D45-A6F0-6E49-B09B-004E5C2ED037}" type="slidenum">
              <a:rPr kumimoji="1" lang="zh-TW" altLang="en-US" smtClean="0"/>
              <a:t>0</a:t>
            </a:fld>
            <a:endParaRPr kumimoji="1" lang="zh-TW" altLang="en-US"/>
          </a:p>
        </p:txBody>
      </p:sp>
      <p:sp>
        <p:nvSpPr>
          <p:cNvPr id="3" name="文字方塊 2">
            <a:extLst>
              <a:ext uri="{FF2B5EF4-FFF2-40B4-BE49-F238E27FC236}">
                <a16:creationId xmlns:a16="http://schemas.microsoft.com/office/drawing/2014/main" id="{AC7699A9-2A25-BCA3-C91E-3B60109B3C48}"/>
              </a:ext>
            </a:extLst>
          </p:cNvPr>
          <p:cNvSpPr txBox="1"/>
          <p:nvPr/>
        </p:nvSpPr>
        <p:spPr>
          <a:xfrm>
            <a:off x="2016078" y="2205990"/>
            <a:ext cx="6268639" cy="369332"/>
          </a:xfrm>
          <a:prstGeom prst="rect">
            <a:avLst/>
          </a:prstGeom>
          <a:noFill/>
        </p:spPr>
        <p:txBody>
          <a:bodyPr wrap="none" rtlCol="0">
            <a:spAutoFit/>
          </a:bodyPr>
          <a:lstStyle/>
          <a:p>
            <a:r>
              <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rPr>
              <a:t>利用生成對抗網路結合 </a:t>
            </a:r>
            <a:r>
              <a:rPr kumimoji="1" lang="en" altLang="zh-TW" dirty="0">
                <a:latin typeface="Times New Roman" panose="02020603050405020304" pitchFamily="18" charset="0"/>
                <a:ea typeface="BiauKaiTC Regular" panose="03000500000000000000" pitchFamily="66" charset="-120"/>
                <a:cs typeface="Times New Roman" panose="02020603050405020304" pitchFamily="18" charset="0"/>
              </a:rPr>
              <a:t>Twitter</a:t>
            </a:r>
            <a:r>
              <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rPr>
              <a:t> 資料實現日本旅遊旅行推薦</a:t>
            </a:r>
          </a:p>
        </p:txBody>
      </p:sp>
    </p:spTree>
    <p:extLst>
      <p:ext uri="{BB962C8B-B14F-4D97-AF65-F5344CB8AC3E}">
        <p14:creationId xmlns:p14="http://schemas.microsoft.com/office/powerpoint/2010/main" val="328244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一張含有 文字, 螢幕擷取畫面, 字型, 行 的圖片&#10;&#10;自動產生的描述">
            <a:extLst>
              <a:ext uri="{FF2B5EF4-FFF2-40B4-BE49-F238E27FC236}">
                <a16:creationId xmlns:a16="http://schemas.microsoft.com/office/drawing/2014/main" id="{3557EEC0-0161-069E-AEE8-6E01C36F46B9}"/>
              </a:ext>
            </a:extLst>
          </p:cNvPr>
          <p:cNvPicPr>
            <a:picLocks noChangeAspect="1"/>
          </p:cNvPicPr>
          <p:nvPr/>
        </p:nvPicPr>
        <p:blipFill>
          <a:blip r:embed="rId2"/>
          <a:stretch>
            <a:fillRect/>
          </a:stretch>
        </p:blipFill>
        <p:spPr>
          <a:xfrm>
            <a:off x="1902128" y="7271092"/>
            <a:ext cx="7772400" cy="2914650"/>
          </a:xfrm>
          <a:prstGeom prst="rect">
            <a:avLst/>
          </a:prstGeom>
        </p:spPr>
      </p:pic>
      <p:sp>
        <p:nvSpPr>
          <p:cNvPr id="8" name="矩形 7">
            <a:extLst>
              <a:ext uri="{FF2B5EF4-FFF2-40B4-BE49-F238E27FC236}">
                <a16:creationId xmlns:a16="http://schemas.microsoft.com/office/drawing/2014/main" id="{73A0DCD4-A325-6E90-7710-564EF67559D9}"/>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9" name="矩形: 圓角 15">
            <a:extLst>
              <a:ext uri="{FF2B5EF4-FFF2-40B4-BE49-F238E27FC236}">
                <a16:creationId xmlns:a16="http://schemas.microsoft.com/office/drawing/2014/main" id="{5F5042E7-78F7-9F44-409D-E1224ADDD332}"/>
              </a:ext>
            </a:extLst>
          </p:cNvPr>
          <p:cNvSpPr/>
          <p:nvPr/>
        </p:nvSpPr>
        <p:spPr>
          <a:xfrm>
            <a:off x="9116730" y="24574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0" name="文字方塊 9">
            <a:extLst>
              <a:ext uri="{FF2B5EF4-FFF2-40B4-BE49-F238E27FC236}">
                <a16:creationId xmlns:a16="http://schemas.microsoft.com/office/drawing/2014/main" id="{D909B784-805A-D4EF-2641-6E2937BBEEB2}"/>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1" name="文字方塊 10">
            <a:extLst>
              <a:ext uri="{FF2B5EF4-FFF2-40B4-BE49-F238E27FC236}">
                <a16:creationId xmlns:a16="http://schemas.microsoft.com/office/drawing/2014/main" id="{28B48D8E-6DA0-B77C-B77C-943AE76D00BE}"/>
              </a:ext>
            </a:extLst>
          </p:cNvPr>
          <p:cNvSpPr txBox="1"/>
          <p:nvPr/>
        </p:nvSpPr>
        <p:spPr>
          <a:xfrm>
            <a:off x="4528328" y="20615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2" name="文字方塊 11">
            <a:extLst>
              <a:ext uri="{FF2B5EF4-FFF2-40B4-BE49-F238E27FC236}">
                <a16:creationId xmlns:a16="http://schemas.microsoft.com/office/drawing/2014/main" id="{C53141B9-F0B8-AA15-BC4A-05041731D930}"/>
              </a:ext>
            </a:extLst>
          </p:cNvPr>
          <p:cNvSpPr txBox="1"/>
          <p:nvPr/>
        </p:nvSpPr>
        <p:spPr>
          <a:xfrm>
            <a:off x="598191" y="20615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3" name="矩形 12">
            <a:extLst>
              <a:ext uri="{FF2B5EF4-FFF2-40B4-BE49-F238E27FC236}">
                <a16:creationId xmlns:a16="http://schemas.microsoft.com/office/drawing/2014/main" id="{87782970-9EA5-5391-417F-BF09B2DA18B2}"/>
              </a:ext>
            </a:extLst>
          </p:cNvPr>
          <p:cNvSpPr/>
          <p:nvPr/>
        </p:nvSpPr>
        <p:spPr>
          <a:xfrm>
            <a:off x="553220" y="1052162"/>
            <a:ext cx="11139107" cy="3349821"/>
          </a:xfrm>
          <a:prstGeom prst="rect">
            <a:avLst/>
          </a:prstGeom>
          <a:noFill/>
          <a:ln>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5" name="矩形 14">
            <a:extLst>
              <a:ext uri="{FF2B5EF4-FFF2-40B4-BE49-F238E27FC236}">
                <a16:creationId xmlns:a16="http://schemas.microsoft.com/office/drawing/2014/main" id="{EB5D3F2B-F51F-801B-DC79-EF902C477A1F}"/>
              </a:ext>
            </a:extLst>
          </p:cNvPr>
          <p:cNvSpPr/>
          <p:nvPr/>
        </p:nvSpPr>
        <p:spPr>
          <a:xfrm>
            <a:off x="553221" y="4717054"/>
            <a:ext cx="11139106" cy="1564410"/>
          </a:xfrm>
          <a:prstGeom prst="rect">
            <a:avLst/>
          </a:prstGeom>
          <a:noFill/>
          <a:ln>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6" name="投影片編號版面配置區 15">
            <a:extLst>
              <a:ext uri="{FF2B5EF4-FFF2-40B4-BE49-F238E27FC236}">
                <a16:creationId xmlns:a16="http://schemas.microsoft.com/office/drawing/2014/main" id="{3EBD75CF-7ABD-3ADE-C0CA-41DC584AF478}"/>
              </a:ext>
            </a:extLst>
          </p:cNvPr>
          <p:cNvSpPr>
            <a:spLocks noGrp="1"/>
          </p:cNvSpPr>
          <p:nvPr>
            <p:ph type="sldNum" sz="quarter" idx="12"/>
          </p:nvPr>
        </p:nvSpPr>
        <p:spPr/>
        <p:txBody>
          <a:bodyPr/>
          <a:lstStyle/>
          <a:p>
            <a:fld id="{1FC00D45-A6F0-6E49-B09B-004E5C2ED037}" type="slidenum">
              <a:rPr kumimoji="1" lang="zh-TW" altLang="en-US" smtClean="0">
                <a:latin typeface="Times New Roman" panose="02020603050405020304" pitchFamily="18" charset="0"/>
                <a:ea typeface="BiauKaiTC Regular" panose="03000500000000000000" pitchFamily="66" charset="-120"/>
                <a:cs typeface="Times New Roman" panose="02020603050405020304" pitchFamily="18" charset="0"/>
              </a:rPr>
              <a:t>9</a:t>
            </a:fld>
            <a:endParaRPr kumimoji="1"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8" name="文字方塊 17">
            <a:extLst>
              <a:ext uri="{FF2B5EF4-FFF2-40B4-BE49-F238E27FC236}">
                <a16:creationId xmlns:a16="http://schemas.microsoft.com/office/drawing/2014/main" id="{0EEDDA29-63FA-4D44-71D6-CAD0FF7655CF}"/>
              </a:ext>
            </a:extLst>
          </p:cNvPr>
          <p:cNvSpPr txBox="1"/>
          <p:nvPr/>
        </p:nvSpPr>
        <p:spPr>
          <a:xfrm>
            <a:off x="708827" y="1163484"/>
            <a:ext cx="1569660" cy="369332"/>
          </a:xfrm>
          <a:prstGeom prst="rect">
            <a:avLst/>
          </a:prstGeom>
          <a:noFill/>
        </p:spPr>
        <p:txBody>
          <a:bodyPr wrap="none" rtlCol="0">
            <a:spAutoFit/>
          </a:bodyPr>
          <a:lstStyle/>
          <a:p>
            <a:r>
              <a:rPr kumimoji="1" lang="en-US" altLang="zh-TW" dirty="0">
                <a:latin typeface="Times New Roman" panose="02020603050405020304" pitchFamily="18" charset="0"/>
                <a:ea typeface="BiauKaiTC Regular" panose="03000500000000000000" pitchFamily="66" charset="-120"/>
                <a:cs typeface="Times New Roman" panose="02020603050405020304" pitchFamily="18" charset="0"/>
              </a:rPr>
              <a:t>【</a:t>
            </a:r>
            <a:r>
              <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rPr>
              <a:t>第一部分</a:t>
            </a:r>
            <a:r>
              <a:rPr kumimoji="1" lang="en-US" altLang="zh-TW" dirty="0">
                <a:latin typeface="Times New Roman" panose="02020603050405020304" pitchFamily="18" charset="0"/>
                <a:ea typeface="BiauKaiTC Regular" panose="03000500000000000000" pitchFamily="66" charset="-120"/>
                <a:cs typeface="Times New Roman" panose="02020603050405020304" pitchFamily="18" charset="0"/>
              </a:rPr>
              <a:t>】</a:t>
            </a:r>
            <a:endPar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9" name="磁片 18">
            <a:extLst>
              <a:ext uri="{FF2B5EF4-FFF2-40B4-BE49-F238E27FC236}">
                <a16:creationId xmlns:a16="http://schemas.microsoft.com/office/drawing/2014/main" id="{C7AC0B48-589A-1F98-49D6-193440ECA021}"/>
              </a:ext>
            </a:extLst>
          </p:cNvPr>
          <p:cNvSpPr/>
          <p:nvPr/>
        </p:nvSpPr>
        <p:spPr>
          <a:xfrm>
            <a:off x="669672" y="3190421"/>
            <a:ext cx="1569661" cy="782610"/>
          </a:xfrm>
          <a:prstGeom prst="flowChartMagneticDisk">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景點資料</a:t>
            </a:r>
          </a:p>
        </p:txBody>
      </p:sp>
      <p:sp>
        <p:nvSpPr>
          <p:cNvPr id="20" name="磁片 19">
            <a:extLst>
              <a:ext uri="{FF2B5EF4-FFF2-40B4-BE49-F238E27FC236}">
                <a16:creationId xmlns:a16="http://schemas.microsoft.com/office/drawing/2014/main" id="{C3341A5B-57CC-D0FE-3546-2C8F24E1EFE4}"/>
              </a:ext>
            </a:extLst>
          </p:cNvPr>
          <p:cNvSpPr/>
          <p:nvPr/>
        </p:nvSpPr>
        <p:spPr>
          <a:xfrm>
            <a:off x="669673" y="2257631"/>
            <a:ext cx="1569661" cy="782610"/>
          </a:xfrm>
          <a:prstGeom prst="flowChartMagneticDisk">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遊記資料</a:t>
            </a:r>
          </a:p>
        </p:txBody>
      </p:sp>
      <p:sp>
        <p:nvSpPr>
          <p:cNvPr id="21" name="圓角矩形 20">
            <a:extLst>
              <a:ext uri="{FF2B5EF4-FFF2-40B4-BE49-F238E27FC236}">
                <a16:creationId xmlns:a16="http://schemas.microsoft.com/office/drawing/2014/main" id="{5DE5E3FB-B8B9-24E1-F192-53A8BF79CF4C}"/>
              </a:ext>
            </a:extLst>
          </p:cNvPr>
          <p:cNvSpPr/>
          <p:nvPr/>
        </p:nvSpPr>
        <p:spPr>
          <a:xfrm>
            <a:off x="2714502" y="2257631"/>
            <a:ext cx="1481035"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資料前處理</a:t>
            </a:r>
          </a:p>
        </p:txBody>
      </p:sp>
      <p:cxnSp>
        <p:nvCxnSpPr>
          <p:cNvPr id="23" name="直線箭頭接點 22">
            <a:extLst>
              <a:ext uri="{FF2B5EF4-FFF2-40B4-BE49-F238E27FC236}">
                <a16:creationId xmlns:a16="http://schemas.microsoft.com/office/drawing/2014/main" id="{9834C60A-2BB5-4E0A-8732-32CE05C7F21E}"/>
              </a:ext>
            </a:extLst>
          </p:cNvPr>
          <p:cNvCxnSpPr>
            <a:cxnSpLocks/>
            <a:stCxn id="20" idx="4"/>
            <a:endCxn id="21" idx="1"/>
          </p:cNvCxnSpPr>
          <p:nvPr/>
        </p:nvCxnSpPr>
        <p:spPr>
          <a:xfrm>
            <a:off x="2239334" y="2648936"/>
            <a:ext cx="4751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箭頭接點 24">
            <a:extLst>
              <a:ext uri="{FF2B5EF4-FFF2-40B4-BE49-F238E27FC236}">
                <a16:creationId xmlns:a16="http://schemas.microsoft.com/office/drawing/2014/main" id="{AC043781-8684-A500-146B-2799965EC342}"/>
              </a:ext>
            </a:extLst>
          </p:cNvPr>
          <p:cNvCxnSpPr>
            <a:cxnSpLocks/>
          </p:cNvCxnSpPr>
          <p:nvPr/>
        </p:nvCxnSpPr>
        <p:spPr>
          <a:xfrm flipV="1">
            <a:off x="3525250" y="3040241"/>
            <a:ext cx="0" cy="54148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直線接點 26">
            <a:extLst>
              <a:ext uri="{FF2B5EF4-FFF2-40B4-BE49-F238E27FC236}">
                <a16:creationId xmlns:a16="http://schemas.microsoft.com/office/drawing/2014/main" id="{9DA01094-A242-6D60-28BE-65002DD0AB1B}"/>
              </a:ext>
            </a:extLst>
          </p:cNvPr>
          <p:cNvCxnSpPr>
            <a:cxnSpLocks/>
            <a:stCxn id="19" idx="4"/>
          </p:cNvCxnSpPr>
          <p:nvPr/>
        </p:nvCxnSpPr>
        <p:spPr>
          <a:xfrm>
            <a:off x="2239333" y="3581726"/>
            <a:ext cx="128591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直線箭頭接點 31">
            <a:extLst>
              <a:ext uri="{FF2B5EF4-FFF2-40B4-BE49-F238E27FC236}">
                <a16:creationId xmlns:a16="http://schemas.microsoft.com/office/drawing/2014/main" id="{8FFF91CA-C69D-956B-EC33-B003036CA12A}"/>
              </a:ext>
            </a:extLst>
          </p:cNvPr>
          <p:cNvCxnSpPr>
            <a:cxnSpLocks/>
            <a:stCxn id="21" idx="3"/>
            <a:endCxn id="34" idx="1"/>
          </p:cNvCxnSpPr>
          <p:nvPr/>
        </p:nvCxnSpPr>
        <p:spPr>
          <a:xfrm>
            <a:off x="4195537" y="2648936"/>
            <a:ext cx="2141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圓角矩形 33">
            <a:extLst>
              <a:ext uri="{FF2B5EF4-FFF2-40B4-BE49-F238E27FC236}">
                <a16:creationId xmlns:a16="http://schemas.microsoft.com/office/drawing/2014/main" id="{9FB3E50E-838F-4A5D-037B-102602F2ED4B}"/>
              </a:ext>
            </a:extLst>
          </p:cNvPr>
          <p:cNvSpPr/>
          <p:nvPr/>
        </p:nvSpPr>
        <p:spPr>
          <a:xfrm>
            <a:off x="4409672" y="2257631"/>
            <a:ext cx="1457284"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提取文內</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景點順序</a:t>
            </a:r>
          </a:p>
        </p:txBody>
      </p:sp>
      <p:cxnSp>
        <p:nvCxnSpPr>
          <p:cNvPr id="36" name="直線接點 35">
            <a:extLst>
              <a:ext uri="{FF2B5EF4-FFF2-40B4-BE49-F238E27FC236}">
                <a16:creationId xmlns:a16="http://schemas.microsoft.com/office/drawing/2014/main" id="{BDFDB635-2AC1-9DC4-10DF-E52191A493A4}"/>
              </a:ext>
            </a:extLst>
          </p:cNvPr>
          <p:cNvCxnSpPr>
            <a:cxnSpLocks/>
            <a:stCxn id="34" idx="3"/>
          </p:cNvCxnSpPr>
          <p:nvPr/>
        </p:nvCxnSpPr>
        <p:spPr>
          <a:xfrm>
            <a:off x="5866956" y="2648936"/>
            <a:ext cx="35976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直線接點 37">
            <a:extLst>
              <a:ext uri="{FF2B5EF4-FFF2-40B4-BE49-F238E27FC236}">
                <a16:creationId xmlns:a16="http://schemas.microsoft.com/office/drawing/2014/main" id="{2C74F5E0-DD10-4283-6FD0-10D91910229D}"/>
              </a:ext>
            </a:extLst>
          </p:cNvPr>
          <p:cNvCxnSpPr>
            <a:cxnSpLocks/>
          </p:cNvCxnSpPr>
          <p:nvPr/>
        </p:nvCxnSpPr>
        <p:spPr>
          <a:xfrm>
            <a:off x="6226720" y="2078200"/>
            <a:ext cx="0" cy="9594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直線箭頭接點 40">
            <a:extLst>
              <a:ext uri="{FF2B5EF4-FFF2-40B4-BE49-F238E27FC236}">
                <a16:creationId xmlns:a16="http://schemas.microsoft.com/office/drawing/2014/main" id="{A8CD7A53-1F02-BBF8-FB28-D9171CF78EF9}"/>
              </a:ext>
            </a:extLst>
          </p:cNvPr>
          <p:cNvCxnSpPr>
            <a:cxnSpLocks/>
            <a:endCxn id="47" idx="1"/>
          </p:cNvCxnSpPr>
          <p:nvPr/>
        </p:nvCxnSpPr>
        <p:spPr>
          <a:xfrm>
            <a:off x="6226720" y="2078200"/>
            <a:ext cx="27930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圓角矩形 46">
            <a:extLst>
              <a:ext uri="{FF2B5EF4-FFF2-40B4-BE49-F238E27FC236}">
                <a16:creationId xmlns:a16="http://schemas.microsoft.com/office/drawing/2014/main" id="{9049A12E-012D-4265-33F5-5C2E9842C0F8}"/>
              </a:ext>
            </a:extLst>
          </p:cNvPr>
          <p:cNvSpPr/>
          <p:nvPr/>
        </p:nvSpPr>
        <p:spPr>
          <a:xfrm>
            <a:off x="6506027" y="1686895"/>
            <a:ext cx="1457284"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提取文內</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景點順序</a:t>
            </a:r>
          </a:p>
        </p:txBody>
      </p:sp>
      <p:sp>
        <p:nvSpPr>
          <p:cNvPr id="48" name="圓角矩形 47">
            <a:extLst>
              <a:ext uri="{FF2B5EF4-FFF2-40B4-BE49-F238E27FC236}">
                <a16:creationId xmlns:a16="http://schemas.microsoft.com/office/drawing/2014/main" id="{53FD3C40-15C8-BB71-0745-28115A5F507F}"/>
              </a:ext>
            </a:extLst>
          </p:cNvPr>
          <p:cNvSpPr/>
          <p:nvPr/>
        </p:nvSpPr>
        <p:spPr>
          <a:xfrm>
            <a:off x="6506027" y="2646390"/>
            <a:ext cx="1457284"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提取文內</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景點順序</a:t>
            </a:r>
          </a:p>
        </p:txBody>
      </p:sp>
      <p:sp>
        <p:nvSpPr>
          <p:cNvPr id="49" name="圓角矩形 48">
            <a:extLst>
              <a:ext uri="{FF2B5EF4-FFF2-40B4-BE49-F238E27FC236}">
                <a16:creationId xmlns:a16="http://schemas.microsoft.com/office/drawing/2014/main" id="{489C9493-1051-B80E-6D01-452C23195970}"/>
              </a:ext>
            </a:extLst>
          </p:cNvPr>
          <p:cNvSpPr/>
          <p:nvPr/>
        </p:nvSpPr>
        <p:spPr>
          <a:xfrm>
            <a:off x="8459745" y="2255085"/>
            <a:ext cx="1457284"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提取文內</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景點順序</a:t>
            </a:r>
          </a:p>
        </p:txBody>
      </p:sp>
      <p:sp>
        <p:nvSpPr>
          <p:cNvPr id="50" name="圓角矩形 49">
            <a:extLst>
              <a:ext uri="{FF2B5EF4-FFF2-40B4-BE49-F238E27FC236}">
                <a16:creationId xmlns:a16="http://schemas.microsoft.com/office/drawing/2014/main" id="{717E5F68-BAA5-924C-61A4-EE9AA8A174B5}"/>
              </a:ext>
            </a:extLst>
          </p:cNvPr>
          <p:cNvSpPr/>
          <p:nvPr/>
        </p:nvSpPr>
        <p:spPr>
          <a:xfrm>
            <a:off x="10136526" y="2255085"/>
            <a:ext cx="1457284"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提取文內</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景點順序</a:t>
            </a:r>
          </a:p>
        </p:txBody>
      </p:sp>
      <p:cxnSp>
        <p:nvCxnSpPr>
          <p:cNvPr id="57" name="直線箭頭接點 56">
            <a:extLst>
              <a:ext uri="{FF2B5EF4-FFF2-40B4-BE49-F238E27FC236}">
                <a16:creationId xmlns:a16="http://schemas.microsoft.com/office/drawing/2014/main" id="{D4EA25D2-DDC3-ABF0-9C4B-8F419F2510F7}"/>
              </a:ext>
            </a:extLst>
          </p:cNvPr>
          <p:cNvCxnSpPr>
            <a:cxnSpLocks/>
            <a:endCxn id="48" idx="1"/>
          </p:cNvCxnSpPr>
          <p:nvPr/>
        </p:nvCxnSpPr>
        <p:spPr>
          <a:xfrm>
            <a:off x="6241711" y="3037695"/>
            <a:ext cx="26431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線接點 67">
            <a:extLst>
              <a:ext uri="{FF2B5EF4-FFF2-40B4-BE49-F238E27FC236}">
                <a16:creationId xmlns:a16="http://schemas.microsoft.com/office/drawing/2014/main" id="{C0C3065F-163B-53B0-BAB6-60B19326C61A}"/>
              </a:ext>
            </a:extLst>
          </p:cNvPr>
          <p:cNvCxnSpPr>
            <a:cxnSpLocks/>
          </p:cNvCxnSpPr>
          <p:nvPr/>
        </p:nvCxnSpPr>
        <p:spPr>
          <a:xfrm>
            <a:off x="8196128" y="2078200"/>
            <a:ext cx="0" cy="9594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直線箭頭接點 68">
            <a:extLst>
              <a:ext uri="{FF2B5EF4-FFF2-40B4-BE49-F238E27FC236}">
                <a16:creationId xmlns:a16="http://schemas.microsoft.com/office/drawing/2014/main" id="{95B06444-DD12-B2B3-C48E-E6363BDBF246}"/>
              </a:ext>
            </a:extLst>
          </p:cNvPr>
          <p:cNvCxnSpPr>
            <a:cxnSpLocks/>
            <a:endCxn id="49" idx="1"/>
          </p:cNvCxnSpPr>
          <p:nvPr/>
        </p:nvCxnSpPr>
        <p:spPr>
          <a:xfrm>
            <a:off x="8193403" y="2646390"/>
            <a:ext cx="26634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直線接點 69">
            <a:extLst>
              <a:ext uri="{FF2B5EF4-FFF2-40B4-BE49-F238E27FC236}">
                <a16:creationId xmlns:a16="http://schemas.microsoft.com/office/drawing/2014/main" id="{D0712A1B-87F6-CD74-9A3B-0B96CFF7BCCC}"/>
              </a:ext>
            </a:extLst>
          </p:cNvPr>
          <p:cNvCxnSpPr>
            <a:cxnSpLocks/>
            <a:stCxn id="48" idx="3"/>
          </p:cNvCxnSpPr>
          <p:nvPr/>
        </p:nvCxnSpPr>
        <p:spPr>
          <a:xfrm>
            <a:off x="7963311" y="3037695"/>
            <a:ext cx="23009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直線接點 70">
            <a:extLst>
              <a:ext uri="{FF2B5EF4-FFF2-40B4-BE49-F238E27FC236}">
                <a16:creationId xmlns:a16="http://schemas.microsoft.com/office/drawing/2014/main" id="{A483C337-F7F6-7A56-9FD6-656ED50DBEB1}"/>
              </a:ext>
            </a:extLst>
          </p:cNvPr>
          <p:cNvCxnSpPr>
            <a:cxnSpLocks/>
          </p:cNvCxnSpPr>
          <p:nvPr/>
        </p:nvCxnSpPr>
        <p:spPr>
          <a:xfrm>
            <a:off x="7944128" y="2078200"/>
            <a:ext cx="25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直線箭頭接點 77">
            <a:extLst>
              <a:ext uri="{FF2B5EF4-FFF2-40B4-BE49-F238E27FC236}">
                <a16:creationId xmlns:a16="http://schemas.microsoft.com/office/drawing/2014/main" id="{5A03F278-57C0-6B73-64E8-4F306F575490}"/>
              </a:ext>
            </a:extLst>
          </p:cNvPr>
          <p:cNvCxnSpPr>
            <a:cxnSpLocks/>
            <a:stCxn id="49" idx="3"/>
            <a:endCxn id="50" idx="1"/>
          </p:cNvCxnSpPr>
          <p:nvPr/>
        </p:nvCxnSpPr>
        <p:spPr>
          <a:xfrm>
            <a:off x="9917029" y="2646390"/>
            <a:ext cx="21949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9E31D982-6166-279E-6B9D-8904F0697857}"/>
              </a:ext>
            </a:extLst>
          </p:cNvPr>
          <p:cNvSpPr txBox="1"/>
          <p:nvPr/>
        </p:nvSpPr>
        <p:spPr>
          <a:xfrm>
            <a:off x="708827" y="4824320"/>
            <a:ext cx="1569660" cy="369332"/>
          </a:xfrm>
          <a:prstGeom prst="rect">
            <a:avLst/>
          </a:prstGeom>
          <a:noFill/>
        </p:spPr>
        <p:txBody>
          <a:bodyPr wrap="none" rtlCol="0">
            <a:spAutoFit/>
          </a:bodyPr>
          <a:lstStyle/>
          <a:p>
            <a:r>
              <a:rPr kumimoji="1" lang="en-US" altLang="zh-TW" dirty="0">
                <a:latin typeface="Times New Roman" panose="02020603050405020304" pitchFamily="18" charset="0"/>
                <a:ea typeface="BiauKaiTC Regular" panose="03000500000000000000" pitchFamily="66" charset="-120"/>
                <a:cs typeface="Times New Roman" panose="02020603050405020304" pitchFamily="18" charset="0"/>
              </a:rPr>
              <a:t>【</a:t>
            </a:r>
            <a:r>
              <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rPr>
              <a:t>第二部分</a:t>
            </a:r>
            <a:r>
              <a:rPr kumimoji="1" lang="en-US" altLang="zh-TW" dirty="0">
                <a:latin typeface="Times New Roman" panose="02020603050405020304" pitchFamily="18" charset="0"/>
                <a:ea typeface="BiauKaiTC Regular" panose="03000500000000000000" pitchFamily="66" charset="-120"/>
                <a:cs typeface="Times New Roman" panose="02020603050405020304" pitchFamily="18" charset="0"/>
              </a:rPr>
              <a:t>】</a:t>
            </a:r>
            <a:endParaRPr kumimoji="1" lang="zh-TW" altLang="en-US" dirty="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83" name="圓角矩形 82">
            <a:extLst>
              <a:ext uri="{FF2B5EF4-FFF2-40B4-BE49-F238E27FC236}">
                <a16:creationId xmlns:a16="http://schemas.microsoft.com/office/drawing/2014/main" id="{7C9C6247-3570-C7DC-46F8-B7EEBED8BDCC}"/>
              </a:ext>
            </a:extLst>
          </p:cNvPr>
          <p:cNvSpPr/>
          <p:nvPr/>
        </p:nvSpPr>
        <p:spPr>
          <a:xfrm>
            <a:off x="2434093" y="5144992"/>
            <a:ext cx="1762249"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使用者當天</a:t>
            </a:r>
            <a:endParaRPr kumimoji="1" lang="en-US" altLang="zh-TW"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endParaRPr>
          </a:p>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指定去的景點</a:t>
            </a:r>
          </a:p>
        </p:txBody>
      </p:sp>
      <p:sp>
        <p:nvSpPr>
          <p:cNvPr id="84" name="圓角矩形 83">
            <a:extLst>
              <a:ext uri="{FF2B5EF4-FFF2-40B4-BE49-F238E27FC236}">
                <a16:creationId xmlns:a16="http://schemas.microsoft.com/office/drawing/2014/main" id="{74B4C8B8-6023-3908-B873-933F70DEB840}"/>
              </a:ext>
            </a:extLst>
          </p:cNvPr>
          <p:cNvSpPr/>
          <p:nvPr/>
        </p:nvSpPr>
        <p:spPr>
          <a:xfrm>
            <a:off x="4409672" y="5144992"/>
            <a:ext cx="2350892"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訓練好的生成器</a:t>
            </a:r>
          </a:p>
        </p:txBody>
      </p:sp>
      <p:sp>
        <p:nvSpPr>
          <p:cNvPr id="86" name="圓角矩形 85">
            <a:extLst>
              <a:ext uri="{FF2B5EF4-FFF2-40B4-BE49-F238E27FC236}">
                <a16:creationId xmlns:a16="http://schemas.microsoft.com/office/drawing/2014/main" id="{77B569E3-AFB0-3EFA-EC21-A3475988C34C}"/>
              </a:ext>
            </a:extLst>
          </p:cNvPr>
          <p:cNvSpPr/>
          <p:nvPr/>
        </p:nvSpPr>
        <p:spPr>
          <a:xfrm>
            <a:off x="6973894" y="5141066"/>
            <a:ext cx="1636706" cy="782610"/>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solidFill>
                  <a:schemeClr val="tx1"/>
                </a:solidFill>
                <a:latin typeface="Times New Roman" panose="02020603050405020304" pitchFamily="18" charset="0"/>
                <a:ea typeface="BiauKaiTC Regular" panose="03000500000000000000" pitchFamily="66" charset="-120"/>
                <a:cs typeface="Times New Roman" panose="02020603050405020304" pitchFamily="18" charset="0"/>
              </a:rPr>
              <a:t>產生網格行程</a:t>
            </a:r>
          </a:p>
        </p:txBody>
      </p:sp>
      <p:grpSp>
        <p:nvGrpSpPr>
          <p:cNvPr id="100" name="群組 99">
            <a:extLst>
              <a:ext uri="{FF2B5EF4-FFF2-40B4-BE49-F238E27FC236}">
                <a16:creationId xmlns:a16="http://schemas.microsoft.com/office/drawing/2014/main" id="{46F5D3FA-2892-5071-9A93-47D3E544740A}"/>
              </a:ext>
            </a:extLst>
          </p:cNvPr>
          <p:cNvGrpSpPr/>
          <p:nvPr/>
        </p:nvGrpSpPr>
        <p:grpSpPr>
          <a:xfrm>
            <a:off x="5585118" y="3037695"/>
            <a:ext cx="5280050" cy="2107297"/>
            <a:chOff x="5585118" y="3037695"/>
            <a:chExt cx="5280050" cy="2107297"/>
          </a:xfrm>
        </p:grpSpPr>
        <p:cxnSp>
          <p:nvCxnSpPr>
            <p:cNvPr id="88" name="直線接點 87">
              <a:extLst>
                <a:ext uri="{FF2B5EF4-FFF2-40B4-BE49-F238E27FC236}">
                  <a16:creationId xmlns:a16="http://schemas.microsoft.com/office/drawing/2014/main" id="{A143C9D2-9946-4F1D-6868-C15A9C424A53}"/>
                </a:ext>
              </a:extLst>
            </p:cNvPr>
            <p:cNvCxnSpPr>
              <a:cxnSpLocks/>
              <a:stCxn id="50" idx="2"/>
            </p:cNvCxnSpPr>
            <p:nvPr/>
          </p:nvCxnSpPr>
          <p:spPr>
            <a:xfrm>
              <a:off x="10865168" y="3037695"/>
              <a:ext cx="0" cy="15043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直線接點 89">
              <a:extLst>
                <a:ext uri="{FF2B5EF4-FFF2-40B4-BE49-F238E27FC236}">
                  <a16:creationId xmlns:a16="http://schemas.microsoft.com/office/drawing/2014/main" id="{91DE7BCB-3453-D7C1-3C1C-033AA724B1EC}"/>
                </a:ext>
              </a:extLst>
            </p:cNvPr>
            <p:cNvCxnSpPr>
              <a:cxnSpLocks/>
            </p:cNvCxnSpPr>
            <p:nvPr/>
          </p:nvCxnSpPr>
          <p:spPr>
            <a:xfrm flipH="1">
              <a:off x="5585118" y="4542020"/>
              <a:ext cx="52800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直線箭頭接點 91">
              <a:extLst>
                <a:ext uri="{FF2B5EF4-FFF2-40B4-BE49-F238E27FC236}">
                  <a16:creationId xmlns:a16="http://schemas.microsoft.com/office/drawing/2014/main" id="{93B463EE-5857-241E-68C0-AC469E03AFD2}"/>
                </a:ext>
              </a:extLst>
            </p:cNvPr>
            <p:cNvCxnSpPr>
              <a:cxnSpLocks/>
              <a:endCxn id="84" idx="0"/>
            </p:cNvCxnSpPr>
            <p:nvPr/>
          </p:nvCxnSpPr>
          <p:spPr>
            <a:xfrm>
              <a:off x="5585118" y="4542020"/>
              <a:ext cx="0" cy="6029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97" name="直線箭頭接點 96">
            <a:extLst>
              <a:ext uri="{FF2B5EF4-FFF2-40B4-BE49-F238E27FC236}">
                <a16:creationId xmlns:a16="http://schemas.microsoft.com/office/drawing/2014/main" id="{CBB68BA3-F8B1-0B72-635A-20ED5913DDF3}"/>
              </a:ext>
            </a:extLst>
          </p:cNvPr>
          <p:cNvCxnSpPr>
            <a:stCxn id="83" idx="3"/>
            <a:endCxn id="84" idx="1"/>
          </p:cNvCxnSpPr>
          <p:nvPr/>
        </p:nvCxnSpPr>
        <p:spPr>
          <a:xfrm>
            <a:off x="4196342" y="5536297"/>
            <a:ext cx="2133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直線箭頭接點 98">
            <a:extLst>
              <a:ext uri="{FF2B5EF4-FFF2-40B4-BE49-F238E27FC236}">
                <a16:creationId xmlns:a16="http://schemas.microsoft.com/office/drawing/2014/main" id="{65FDC349-D537-57A1-8BB8-253E2990A8C1}"/>
              </a:ext>
            </a:extLst>
          </p:cNvPr>
          <p:cNvCxnSpPr>
            <a:stCxn id="84" idx="3"/>
            <a:endCxn id="86" idx="1"/>
          </p:cNvCxnSpPr>
          <p:nvPr/>
        </p:nvCxnSpPr>
        <p:spPr>
          <a:xfrm flipV="1">
            <a:off x="6760564" y="5532371"/>
            <a:ext cx="213330" cy="39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95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圖1 出國觀光旅遊時最常採用的方式">
            <a:extLst>
              <a:ext uri="{FF2B5EF4-FFF2-40B4-BE49-F238E27FC236}">
                <a16:creationId xmlns:a16="http://schemas.microsoft.com/office/drawing/2014/main" id="{30FE4C37-2415-F549-FD98-4B4BB1B7C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88" y="866582"/>
            <a:ext cx="5124836" cy="5124836"/>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273CDF0F-3EB6-E329-D750-5D1F660B7875}"/>
              </a:ext>
            </a:extLst>
          </p:cNvPr>
          <p:cNvSpPr txBox="1"/>
          <p:nvPr/>
        </p:nvSpPr>
        <p:spPr>
          <a:xfrm>
            <a:off x="6538452" y="2038856"/>
            <a:ext cx="4958029" cy="3345083"/>
          </a:xfrm>
          <a:prstGeom prst="rect">
            <a:avLst/>
          </a:prstGeom>
          <a:noFill/>
        </p:spPr>
        <p:txBody>
          <a:bodyPr wrap="square">
            <a:spAutoFit/>
          </a:bodyPr>
          <a:lstStyle/>
          <a:p>
            <a:pPr>
              <a:lnSpc>
                <a:spcPct val="200000"/>
              </a:lnSpc>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根據根據世界經濟論壇發布的 </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2019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年度</a:t>
            </a:r>
          </a:p>
          <a:p>
            <a:pPr>
              <a:lnSpc>
                <a:spcPct val="200000"/>
              </a:lnSpc>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「旅遊及觀光競爭力報告」中指出，旅遊業佔了全球 </a:t>
            </a: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GDP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的 </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10%</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，而旅行門檻的降低後，讓民眾在旅遊的這個層面需求也是日益增加，除了在自己國家的景點觀光遊玩，出國也是一個熱門的選項。</a:t>
            </a:r>
          </a:p>
        </p:txBody>
      </p:sp>
      <p:grpSp>
        <p:nvGrpSpPr>
          <p:cNvPr id="12" name="群組 11">
            <a:extLst>
              <a:ext uri="{FF2B5EF4-FFF2-40B4-BE49-F238E27FC236}">
                <a16:creationId xmlns:a16="http://schemas.microsoft.com/office/drawing/2014/main" id="{A6731EE2-01BF-210A-E1DD-8C2C56406000}"/>
              </a:ext>
            </a:extLst>
          </p:cNvPr>
          <p:cNvGrpSpPr/>
          <p:nvPr/>
        </p:nvGrpSpPr>
        <p:grpSpPr>
          <a:xfrm>
            <a:off x="3868614" y="4407877"/>
            <a:ext cx="2596663" cy="1689291"/>
            <a:chOff x="3868615" y="4407877"/>
            <a:chExt cx="2028092" cy="2028092"/>
          </a:xfrm>
        </p:grpSpPr>
        <p:cxnSp>
          <p:nvCxnSpPr>
            <p:cNvPr id="9" name="直線接點 8">
              <a:extLst>
                <a:ext uri="{FF2B5EF4-FFF2-40B4-BE49-F238E27FC236}">
                  <a16:creationId xmlns:a16="http://schemas.microsoft.com/office/drawing/2014/main" id="{5C9BC36F-7440-B1BF-AE1D-59E66A3A4E81}"/>
                </a:ext>
              </a:extLst>
            </p:cNvPr>
            <p:cNvCxnSpPr/>
            <p:nvPr/>
          </p:nvCxnSpPr>
          <p:spPr>
            <a:xfrm>
              <a:off x="3868615" y="4407877"/>
              <a:ext cx="0" cy="2028092"/>
            </a:xfrm>
            <a:prstGeom prst="line">
              <a:avLst/>
            </a:prstGeom>
            <a:ln>
              <a:solidFill>
                <a:srgbClr val="05AAE7"/>
              </a:solidFill>
            </a:ln>
          </p:spPr>
          <p:style>
            <a:lnRef idx="2">
              <a:schemeClr val="accent1"/>
            </a:lnRef>
            <a:fillRef idx="0">
              <a:schemeClr val="accent1"/>
            </a:fillRef>
            <a:effectRef idx="1">
              <a:schemeClr val="accent1"/>
            </a:effectRef>
            <a:fontRef idx="minor">
              <a:schemeClr val="tx1"/>
            </a:fontRef>
          </p:style>
        </p:cxnSp>
        <p:cxnSp>
          <p:nvCxnSpPr>
            <p:cNvPr id="11" name="直線接點 10">
              <a:extLst>
                <a:ext uri="{FF2B5EF4-FFF2-40B4-BE49-F238E27FC236}">
                  <a16:creationId xmlns:a16="http://schemas.microsoft.com/office/drawing/2014/main" id="{A9964B5F-F93B-6B3F-C3C1-D17547A12E34}"/>
                </a:ext>
              </a:extLst>
            </p:cNvPr>
            <p:cNvCxnSpPr/>
            <p:nvPr/>
          </p:nvCxnSpPr>
          <p:spPr>
            <a:xfrm>
              <a:off x="3868615" y="6435969"/>
              <a:ext cx="2028092" cy="0"/>
            </a:xfrm>
            <a:prstGeom prst="line">
              <a:avLst/>
            </a:prstGeom>
            <a:ln>
              <a:solidFill>
                <a:srgbClr val="05AAE7"/>
              </a:solidFill>
            </a:ln>
          </p:spPr>
          <p:style>
            <a:lnRef idx="2">
              <a:schemeClr val="accent1"/>
            </a:lnRef>
            <a:fillRef idx="0">
              <a:schemeClr val="accent1"/>
            </a:fillRef>
            <a:effectRef idx="1">
              <a:schemeClr val="accent1"/>
            </a:effectRef>
            <a:fontRef idx="minor">
              <a:schemeClr val="tx1"/>
            </a:fontRef>
          </p:style>
        </p:cxnSp>
      </p:grpSp>
      <p:sp>
        <p:nvSpPr>
          <p:cNvPr id="13" name="文字方塊 12">
            <a:extLst>
              <a:ext uri="{FF2B5EF4-FFF2-40B4-BE49-F238E27FC236}">
                <a16:creationId xmlns:a16="http://schemas.microsoft.com/office/drawing/2014/main" id="{7C75CF01-FF0B-D085-FBE1-8FE0B8B9BFAD}"/>
              </a:ext>
            </a:extLst>
          </p:cNvPr>
          <p:cNvSpPr txBox="1"/>
          <p:nvPr/>
        </p:nvSpPr>
        <p:spPr>
          <a:xfrm>
            <a:off x="6538452" y="5655348"/>
            <a:ext cx="5441467" cy="883640"/>
          </a:xfrm>
          <a:prstGeom prst="rect">
            <a:avLst/>
          </a:prstGeom>
          <a:noFill/>
        </p:spPr>
        <p:txBody>
          <a:bodyPr wrap="square" rtlCol="0">
            <a:spAutoFit/>
          </a:bodyPr>
          <a:lstStyle/>
          <a:p>
            <a:pPr>
              <a:lnSpc>
                <a:spcPct val="150000"/>
              </a:lnSpc>
            </a:pPr>
            <a:r>
              <a:rPr kumimoji="1" lang="zh-TW" altLang="en-US" b="1" dirty="0">
                <a:solidFill>
                  <a:schemeClr val="accent4">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由於自助旅行的人次將近 </a:t>
            </a:r>
            <a:r>
              <a:rPr kumimoji="1" lang="en-US" altLang="zh-TW" b="1" dirty="0">
                <a:solidFill>
                  <a:schemeClr val="accent4">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¾ </a:t>
            </a:r>
            <a:r>
              <a:rPr kumimoji="1" lang="zh-TW" altLang="en-US" b="1" dirty="0">
                <a:solidFill>
                  <a:schemeClr val="accent4">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，也引出了</a:t>
            </a:r>
            <a:r>
              <a:rPr lang="zh-TW" altLang="en-US" b="1" dirty="0">
                <a:solidFill>
                  <a:schemeClr val="accent4">
                    <a:lumMod val="60000"/>
                    <a:lumOff val="40000"/>
                  </a:schemeClr>
                </a:solidFill>
                <a:effectLst/>
                <a:latin typeface="Times New Roman" panose="02020603050405020304" pitchFamily="18" charset="0"/>
                <a:ea typeface="BiauKaiTC Regular" panose="03000500000000000000" pitchFamily="66" charset="-120"/>
                <a:cs typeface="Times New Roman" panose="02020603050405020304" pitchFamily="18" charset="0"/>
              </a:rPr>
              <a:t>「行程規劃與路徑選擇」</a:t>
            </a:r>
            <a:r>
              <a:rPr kumimoji="1" lang="zh-TW" altLang="en-US" b="1" dirty="0">
                <a:solidFill>
                  <a:schemeClr val="accent4">
                    <a:lumMod val="60000"/>
                    <a:lumOff val="40000"/>
                  </a:schemeClr>
                </a:solidFill>
                <a:effectLst/>
                <a:latin typeface="Times New Roman" panose="02020603050405020304" pitchFamily="18" charset="0"/>
                <a:ea typeface="BiauKaiTC Regular" panose="03000500000000000000" pitchFamily="66" charset="-120"/>
                <a:cs typeface="Times New Roman" panose="02020603050405020304" pitchFamily="18" charset="0"/>
              </a:rPr>
              <a:t>的重要性</a:t>
            </a:r>
            <a:endParaRPr lang="zh-TW" altLang="en-US" b="1" dirty="0">
              <a:solidFill>
                <a:schemeClr val="accent4">
                  <a:lumMod val="60000"/>
                  <a:lumOff val="40000"/>
                </a:schemeClr>
              </a:solidFill>
              <a:effectLst/>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5" name="文字方塊 14">
            <a:extLst>
              <a:ext uri="{FF2B5EF4-FFF2-40B4-BE49-F238E27FC236}">
                <a16:creationId xmlns:a16="http://schemas.microsoft.com/office/drawing/2014/main" id="{E6AF252B-0CB4-CBA9-D942-47E2A8DCC6F3}"/>
              </a:ext>
            </a:extLst>
          </p:cNvPr>
          <p:cNvSpPr txBox="1"/>
          <p:nvPr/>
        </p:nvSpPr>
        <p:spPr>
          <a:xfrm>
            <a:off x="598191" y="6462802"/>
            <a:ext cx="6100996" cy="369332"/>
          </a:xfrm>
          <a:prstGeom prst="rect">
            <a:avLst/>
          </a:prstGeom>
          <a:noFill/>
        </p:spPr>
        <p:txBody>
          <a:bodyPr wrap="square">
            <a:spAutoFit/>
          </a:bodyPr>
          <a:lstStyle/>
          <a:p>
            <a:r>
              <a:rPr lang="en-US" altLang="zh-TW" dirty="0">
                <a:latin typeface="Times New Roman" panose="02020603050405020304" pitchFamily="18" charset="0"/>
                <a:ea typeface="BiauKaiTC Regular" panose="03000500000000000000" pitchFamily="66" charset="-120"/>
                <a:cs typeface="Times New Roman" panose="02020603050405020304" pitchFamily="18" charset="0"/>
              </a:rPr>
              <a:t>Source:</a:t>
            </a:r>
            <a:r>
              <a:rPr lang="zh-TW" altLang="en-US" dirty="0">
                <a:latin typeface="Times New Roman" panose="02020603050405020304" pitchFamily="18" charset="0"/>
                <a:ea typeface="BiauKaiTC Regular" panose="03000500000000000000" pitchFamily="66" charset="-120"/>
                <a:cs typeface="Times New Roman" panose="02020603050405020304" pitchFamily="18" charset="0"/>
              </a:rPr>
              <a:t> https://www.twtrend.com/trend-detail/travel-2019/</a:t>
            </a:r>
          </a:p>
        </p:txBody>
      </p:sp>
      <p:sp>
        <p:nvSpPr>
          <p:cNvPr id="16" name="矩形 15">
            <a:extLst>
              <a:ext uri="{FF2B5EF4-FFF2-40B4-BE49-F238E27FC236}">
                <a16:creationId xmlns:a16="http://schemas.microsoft.com/office/drawing/2014/main" id="{0EE66088-11AA-3CEC-6B99-E773750893E2}"/>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7" name="矩形: 圓角 15">
            <a:extLst>
              <a:ext uri="{FF2B5EF4-FFF2-40B4-BE49-F238E27FC236}">
                <a16:creationId xmlns:a16="http://schemas.microsoft.com/office/drawing/2014/main" id="{D6FCC2FA-23BD-AD9A-55D8-0127DE6DF288}"/>
              </a:ext>
            </a:extLst>
          </p:cNvPr>
          <p:cNvSpPr/>
          <p:nvPr/>
        </p:nvSpPr>
        <p:spPr>
          <a:xfrm>
            <a:off x="697454" y="26938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9" name="文字方塊 18">
            <a:extLst>
              <a:ext uri="{FF2B5EF4-FFF2-40B4-BE49-F238E27FC236}">
                <a16:creationId xmlns:a16="http://schemas.microsoft.com/office/drawing/2014/main" id="{E57C5959-DF06-4CEC-DC69-9AE80984AF91}"/>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0" name="文字方塊 19">
            <a:extLst>
              <a:ext uri="{FF2B5EF4-FFF2-40B4-BE49-F238E27FC236}">
                <a16:creationId xmlns:a16="http://schemas.microsoft.com/office/drawing/2014/main" id="{2CFFB8CA-6C69-7DD4-8DD6-42CF87AD6338}"/>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3" name="文字方塊 22">
            <a:extLst>
              <a:ext uri="{FF2B5EF4-FFF2-40B4-BE49-F238E27FC236}">
                <a16:creationId xmlns:a16="http://schemas.microsoft.com/office/drawing/2014/main" id="{3108980C-B2C2-2EB2-9D58-C02A37E3467D}"/>
              </a:ext>
            </a:extLst>
          </p:cNvPr>
          <p:cNvSpPr txBox="1"/>
          <p:nvPr/>
        </p:nvSpPr>
        <p:spPr>
          <a:xfrm>
            <a:off x="598191"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9" name="投影片編號版面配置區 28">
            <a:extLst>
              <a:ext uri="{FF2B5EF4-FFF2-40B4-BE49-F238E27FC236}">
                <a16:creationId xmlns:a16="http://schemas.microsoft.com/office/drawing/2014/main" id="{26E43F7F-5F09-E7D0-C346-E5CDB7C981C8}"/>
              </a:ext>
            </a:extLst>
          </p:cNvPr>
          <p:cNvSpPr>
            <a:spLocks noGrp="1"/>
          </p:cNvSpPr>
          <p:nvPr>
            <p:ph type="sldNum" sz="quarter" idx="12"/>
          </p:nvPr>
        </p:nvSpPr>
        <p:spPr/>
        <p:txBody>
          <a:bodyPr/>
          <a:lstStyle/>
          <a:p>
            <a:fld id="{1FC00D45-A6F0-6E49-B09B-004E5C2ED037}" type="slidenum">
              <a:rPr kumimoji="1" lang="zh-TW" altLang="en-US" smtClean="0"/>
              <a:t>1</a:t>
            </a:fld>
            <a:endParaRPr kumimoji="1" lang="zh-TW" altLang="en-US"/>
          </a:p>
        </p:txBody>
      </p:sp>
    </p:spTree>
    <p:extLst>
      <p:ext uri="{BB962C8B-B14F-4D97-AF65-F5344CB8AC3E}">
        <p14:creationId xmlns:p14="http://schemas.microsoft.com/office/powerpoint/2010/main" val="96982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螢幕擷取畫面, 字型, 繪圖 的圖片&#10;&#10;自動產生的描述">
            <a:extLst>
              <a:ext uri="{FF2B5EF4-FFF2-40B4-BE49-F238E27FC236}">
                <a16:creationId xmlns:a16="http://schemas.microsoft.com/office/drawing/2014/main" id="{E533A0A8-2574-25BB-576F-24C631033642}"/>
              </a:ext>
            </a:extLst>
          </p:cNvPr>
          <p:cNvPicPr>
            <a:picLocks noChangeAspect="1"/>
          </p:cNvPicPr>
          <p:nvPr/>
        </p:nvPicPr>
        <p:blipFill>
          <a:blip r:embed="rId2"/>
          <a:srcRect b="31970"/>
          <a:stretch/>
        </p:blipFill>
        <p:spPr>
          <a:xfrm>
            <a:off x="703011" y="1732053"/>
            <a:ext cx="5392989" cy="3746066"/>
          </a:xfrm>
          <a:prstGeom prst="rect">
            <a:avLst/>
          </a:prstGeom>
        </p:spPr>
      </p:pic>
      <p:sp>
        <p:nvSpPr>
          <p:cNvPr id="7" name="文字方塊 6">
            <a:extLst>
              <a:ext uri="{FF2B5EF4-FFF2-40B4-BE49-F238E27FC236}">
                <a16:creationId xmlns:a16="http://schemas.microsoft.com/office/drawing/2014/main" id="{2CDEB0CC-2ECA-8C60-0DFF-2A0BDCC550C0}"/>
              </a:ext>
            </a:extLst>
          </p:cNvPr>
          <p:cNvSpPr txBox="1"/>
          <p:nvPr/>
        </p:nvSpPr>
        <p:spPr>
          <a:xfrm>
            <a:off x="1434524" y="5367793"/>
            <a:ext cx="8988768" cy="883640"/>
          </a:xfrm>
          <a:prstGeom prst="rect">
            <a:avLst/>
          </a:prstGeom>
          <a:noFill/>
        </p:spPr>
        <p:txBody>
          <a:bodyPr wrap="square">
            <a:spAutoFit/>
          </a:bodyPr>
          <a:lstStyle/>
          <a:p>
            <a:pPr>
              <a:lnSpc>
                <a:spcPct val="150000"/>
              </a:lnSpc>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據台灣觀光年報統計</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113</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年</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1-8</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月出國累積人次達到了</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1100</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萬人次，相較於前一年同期增加了</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55%</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。其中又以出國旅遊至日本人數是為最大宗。</a:t>
            </a:r>
          </a:p>
        </p:txBody>
      </p:sp>
      <p:pic>
        <p:nvPicPr>
          <p:cNvPr id="9" name="圖片 8" descr="一張含有 文字, 螢幕擷取畫面, 圖表, 鮮豔 的圖片&#10;&#10;自動產生的描述">
            <a:extLst>
              <a:ext uri="{FF2B5EF4-FFF2-40B4-BE49-F238E27FC236}">
                <a16:creationId xmlns:a16="http://schemas.microsoft.com/office/drawing/2014/main" id="{169F7319-8356-2429-005B-A18EB56BF3AF}"/>
              </a:ext>
            </a:extLst>
          </p:cNvPr>
          <p:cNvPicPr>
            <a:picLocks noChangeAspect="1"/>
          </p:cNvPicPr>
          <p:nvPr/>
        </p:nvPicPr>
        <p:blipFill>
          <a:blip r:embed="rId3"/>
          <a:stretch>
            <a:fillRect/>
          </a:stretch>
        </p:blipFill>
        <p:spPr>
          <a:xfrm>
            <a:off x="6226287" y="1732053"/>
            <a:ext cx="5132415" cy="3653418"/>
          </a:xfrm>
          <a:prstGeom prst="rect">
            <a:avLst/>
          </a:prstGeom>
        </p:spPr>
      </p:pic>
      <p:sp>
        <p:nvSpPr>
          <p:cNvPr id="11" name="文字方塊 10">
            <a:extLst>
              <a:ext uri="{FF2B5EF4-FFF2-40B4-BE49-F238E27FC236}">
                <a16:creationId xmlns:a16="http://schemas.microsoft.com/office/drawing/2014/main" id="{2949E51C-9BCE-71E3-CBD6-06E3AE9F3F61}"/>
              </a:ext>
            </a:extLst>
          </p:cNvPr>
          <p:cNvSpPr txBox="1"/>
          <p:nvPr/>
        </p:nvSpPr>
        <p:spPr>
          <a:xfrm>
            <a:off x="6689743" y="1099535"/>
            <a:ext cx="4205505" cy="697627"/>
          </a:xfrm>
          <a:prstGeom prst="rect">
            <a:avLst/>
          </a:prstGeom>
          <a:noFill/>
        </p:spPr>
        <p:txBody>
          <a:bodyPr wrap="square">
            <a:spAutoFit/>
          </a:bodyPr>
          <a:lstStyle/>
          <a:p>
            <a:pPr algn="ctr">
              <a:spcAft>
                <a:spcPts val="375"/>
              </a:spcAft>
            </a:pPr>
            <a:r>
              <a:rPr lang="zh-TW" altLang="en-US" b="1" i="0" dirty="0">
                <a:solidFill>
                  <a:srgbClr val="212529"/>
                </a:solidFill>
                <a:effectLst/>
                <a:latin typeface="Times New Roman" panose="02020603050405020304" pitchFamily="18" charset="0"/>
                <a:ea typeface="BiauKaiTC Regular" panose="03000500000000000000" pitchFamily="66" charset="-120"/>
                <a:cs typeface="Times New Roman" panose="02020603050405020304" pitchFamily="18" charset="0"/>
              </a:rPr>
              <a:t>國人出國目的地</a:t>
            </a:r>
          </a:p>
          <a:p>
            <a:pPr algn="ctr"/>
            <a:r>
              <a:rPr lang="en" altLang="zh-TW" b="1" i="0" dirty="0">
                <a:solidFill>
                  <a:srgbClr val="212529"/>
                </a:solidFill>
                <a:effectLst/>
                <a:latin typeface="Times New Roman" panose="02020603050405020304" pitchFamily="18" charset="0"/>
                <a:ea typeface="BiauKaiTC Regular" panose="03000500000000000000" pitchFamily="66" charset="-120"/>
                <a:cs typeface="Times New Roman" panose="02020603050405020304" pitchFamily="18" charset="0"/>
              </a:rPr>
              <a:t>Outbound Destination</a:t>
            </a:r>
          </a:p>
        </p:txBody>
      </p:sp>
      <p:sp>
        <p:nvSpPr>
          <p:cNvPr id="13" name="文字方塊 12">
            <a:extLst>
              <a:ext uri="{FF2B5EF4-FFF2-40B4-BE49-F238E27FC236}">
                <a16:creationId xmlns:a16="http://schemas.microsoft.com/office/drawing/2014/main" id="{71EEEC15-FA7A-8E68-D499-B86BE8E60410}"/>
              </a:ext>
            </a:extLst>
          </p:cNvPr>
          <p:cNvSpPr txBox="1"/>
          <p:nvPr/>
        </p:nvSpPr>
        <p:spPr>
          <a:xfrm>
            <a:off x="1296752" y="1099535"/>
            <a:ext cx="4205505" cy="697627"/>
          </a:xfrm>
          <a:prstGeom prst="rect">
            <a:avLst/>
          </a:prstGeom>
          <a:noFill/>
        </p:spPr>
        <p:txBody>
          <a:bodyPr wrap="square">
            <a:spAutoFit/>
          </a:bodyPr>
          <a:lstStyle/>
          <a:p>
            <a:pPr algn="ctr">
              <a:spcAft>
                <a:spcPts val="375"/>
              </a:spcAft>
            </a:pPr>
            <a:r>
              <a:rPr lang="zh-TW" altLang="en-US" b="1" i="0" dirty="0">
                <a:solidFill>
                  <a:srgbClr val="212529"/>
                </a:solidFill>
                <a:effectLst/>
                <a:latin typeface="Times New Roman" panose="02020603050405020304" pitchFamily="18" charset="0"/>
                <a:ea typeface="BiauKaiTC Regular" panose="03000500000000000000" pitchFamily="66" charset="-120"/>
                <a:cs typeface="Times New Roman" panose="02020603050405020304" pitchFamily="18" charset="0"/>
              </a:rPr>
              <a:t>國人出國人次</a:t>
            </a:r>
          </a:p>
          <a:p>
            <a:pPr algn="ctr"/>
            <a:r>
              <a:rPr lang="en" altLang="zh-TW" b="1" i="0" dirty="0">
                <a:solidFill>
                  <a:srgbClr val="212529"/>
                </a:solidFill>
                <a:effectLst/>
                <a:latin typeface="Times New Roman" panose="02020603050405020304" pitchFamily="18" charset="0"/>
                <a:ea typeface="BiauKaiTC Regular" panose="03000500000000000000" pitchFamily="66" charset="-120"/>
                <a:cs typeface="Times New Roman" panose="02020603050405020304" pitchFamily="18" charset="0"/>
              </a:rPr>
              <a:t>Outbound Travelers</a:t>
            </a:r>
          </a:p>
        </p:txBody>
      </p:sp>
      <p:sp>
        <p:nvSpPr>
          <p:cNvPr id="14" name="文字方塊 13">
            <a:extLst>
              <a:ext uri="{FF2B5EF4-FFF2-40B4-BE49-F238E27FC236}">
                <a16:creationId xmlns:a16="http://schemas.microsoft.com/office/drawing/2014/main" id="{ACCCB5E4-2B43-3BC5-7D6C-606830A51A30}"/>
              </a:ext>
            </a:extLst>
          </p:cNvPr>
          <p:cNvSpPr txBox="1"/>
          <p:nvPr/>
        </p:nvSpPr>
        <p:spPr>
          <a:xfrm>
            <a:off x="4620697" y="6347070"/>
            <a:ext cx="7571303" cy="461665"/>
          </a:xfrm>
          <a:prstGeom prst="rect">
            <a:avLst/>
          </a:prstGeom>
          <a:noFill/>
        </p:spPr>
        <p:txBody>
          <a:bodyPr wrap="none" rtlCol="0">
            <a:spAutoFit/>
          </a:bodyPr>
          <a:lstStyle/>
          <a:p>
            <a:r>
              <a:rPr kumimoji="1" lang="zh-TW" altLang="en-US" sz="2400" dirty="0">
                <a:solidFill>
                  <a:srgbClr val="FF0000"/>
                </a:solidFill>
                <a:latin typeface="Times New Roman" panose="02020603050405020304" pitchFamily="18" charset="0"/>
                <a:ea typeface="BiauKaiTC Regular" panose="03000500000000000000" pitchFamily="66" charset="-120"/>
                <a:cs typeface="Times New Roman" panose="02020603050405020304" pitchFamily="18" charset="0"/>
              </a:rPr>
              <a:t>因此本研究主要針對日本東京作為旅遊推薦的研究目標</a:t>
            </a:r>
          </a:p>
        </p:txBody>
      </p:sp>
      <p:sp>
        <p:nvSpPr>
          <p:cNvPr id="16" name="文字方塊 15">
            <a:extLst>
              <a:ext uri="{FF2B5EF4-FFF2-40B4-BE49-F238E27FC236}">
                <a16:creationId xmlns:a16="http://schemas.microsoft.com/office/drawing/2014/main" id="{2C9E69EF-034B-3448-CF87-0054302AB890}"/>
              </a:ext>
            </a:extLst>
          </p:cNvPr>
          <p:cNvSpPr txBox="1"/>
          <p:nvPr/>
        </p:nvSpPr>
        <p:spPr>
          <a:xfrm>
            <a:off x="292844" y="6393237"/>
            <a:ext cx="6558196" cy="369332"/>
          </a:xfrm>
          <a:prstGeom prst="rect">
            <a:avLst/>
          </a:prstGeom>
          <a:noFill/>
        </p:spPr>
        <p:txBody>
          <a:bodyPr wrap="square">
            <a:spAutoFit/>
          </a:bodyPr>
          <a:lstStyle/>
          <a:p>
            <a:r>
              <a:rPr lang="en-US" altLang="zh-TW" dirty="0">
                <a:latin typeface="Times New Roman" panose="02020603050405020304" pitchFamily="18" charset="0"/>
                <a:ea typeface="BiauKaiTC Regular" panose="03000500000000000000" pitchFamily="66" charset="-120"/>
                <a:cs typeface="Times New Roman" panose="02020603050405020304" pitchFamily="18" charset="0"/>
              </a:rPr>
              <a:t>Source:</a:t>
            </a:r>
            <a:r>
              <a:rPr lang="zh-TW" altLang="en-US" dirty="0">
                <a:latin typeface="Times New Roman" panose="02020603050405020304" pitchFamily="18" charset="0"/>
                <a:ea typeface="BiauKaiTC Regular" panose="03000500000000000000" pitchFamily="66" charset="-120"/>
                <a:cs typeface="Times New Roman" panose="02020603050405020304" pitchFamily="18" charset="0"/>
              </a:rPr>
              <a:t> https://stat.taiwan.net.tw/</a:t>
            </a:r>
          </a:p>
        </p:txBody>
      </p:sp>
      <p:sp>
        <p:nvSpPr>
          <p:cNvPr id="22" name="矩形 21">
            <a:extLst>
              <a:ext uri="{FF2B5EF4-FFF2-40B4-BE49-F238E27FC236}">
                <a16:creationId xmlns:a16="http://schemas.microsoft.com/office/drawing/2014/main" id="{C1EFA863-B799-9B39-F196-04C5E37B5B86}"/>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3" name="矩形: 圓角 15">
            <a:extLst>
              <a:ext uri="{FF2B5EF4-FFF2-40B4-BE49-F238E27FC236}">
                <a16:creationId xmlns:a16="http://schemas.microsoft.com/office/drawing/2014/main" id="{0C23DE7E-4ACD-A962-39A4-2FD14B4637D1}"/>
              </a:ext>
            </a:extLst>
          </p:cNvPr>
          <p:cNvSpPr/>
          <p:nvPr/>
        </p:nvSpPr>
        <p:spPr>
          <a:xfrm>
            <a:off x="697454" y="26938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4" name="文字方塊 23">
            <a:extLst>
              <a:ext uri="{FF2B5EF4-FFF2-40B4-BE49-F238E27FC236}">
                <a16:creationId xmlns:a16="http://schemas.microsoft.com/office/drawing/2014/main" id="{DE426FF5-143E-83C9-273F-3077346A2B02}"/>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5" name="文字方塊 24">
            <a:extLst>
              <a:ext uri="{FF2B5EF4-FFF2-40B4-BE49-F238E27FC236}">
                <a16:creationId xmlns:a16="http://schemas.microsoft.com/office/drawing/2014/main" id="{D359EB38-D35D-1CC1-5877-8065A20A794B}"/>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6" name="文字方塊 25">
            <a:extLst>
              <a:ext uri="{FF2B5EF4-FFF2-40B4-BE49-F238E27FC236}">
                <a16:creationId xmlns:a16="http://schemas.microsoft.com/office/drawing/2014/main" id="{9A9F4E5E-AA5A-CE8C-15CF-5591A8719E5C}"/>
              </a:ext>
            </a:extLst>
          </p:cNvPr>
          <p:cNvSpPr txBox="1"/>
          <p:nvPr/>
        </p:nvSpPr>
        <p:spPr>
          <a:xfrm>
            <a:off x="598191"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27" name="投影片編號版面配置區 26">
            <a:extLst>
              <a:ext uri="{FF2B5EF4-FFF2-40B4-BE49-F238E27FC236}">
                <a16:creationId xmlns:a16="http://schemas.microsoft.com/office/drawing/2014/main" id="{FB0FAA08-C831-7D34-C26C-0A1334B65FF1}"/>
              </a:ext>
            </a:extLst>
          </p:cNvPr>
          <p:cNvSpPr>
            <a:spLocks noGrp="1"/>
          </p:cNvSpPr>
          <p:nvPr>
            <p:ph type="sldNum" sz="quarter" idx="12"/>
          </p:nvPr>
        </p:nvSpPr>
        <p:spPr/>
        <p:txBody>
          <a:bodyPr/>
          <a:lstStyle/>
          <a:p>
            <a:fld id="{1FC00D45-A6F0-6E49-B09B-004E5C2ED037}" type="slidenum">
              <a:rPr kumimoji="1" lang="zh-TW" altLang="en-US" smtClean="0"/>
              <a:t>2</a:t>
            </a:fld>
            <a:endParaRPr kumimoji="1" lang="zh-TW" altLang="en-US"/>
          </a:p>
        </p:txBody>
      </p:sp>
    </p:spTree>
    <p:extLst>
      <p:ext uri="{BB962C8B-B14F-4D97-AF65-F5344CB8AC3E}">
        <p14:creationId xmlns:p14="http://schemas.microsoft.com/office/powerpoint/2010/main" val="335781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F562CB8-4B7D-5A0B-69A5-071813CEA810}"/>
              </a:ext>
            </a:extLst>
          </p:cNvPr>
          <p:cNvSpPr txBox="1"/>
          <p:nvPr/>
        </p:nvSpPr>
        <p:spPr>
          <a:xfrm>
            <a:off x="697454" y="2259001"/>
            <a:ext cx="4217419" cy="2788007"/>
          </a:xfrm>
          <a:prstGeom prst="rect">
            <a:avLst/>
          </a:prstGeom>
          <a:noFill/>
        </p:spPr>
        <p:txBody>
          <a:bodyPr wrap="square">
            <a:spAutoFit/>
          </a:bodyPr>
          <a:lstStyle/>
          <a:p>
            <a:pPr>
              <a:lnSpc>
                <a:spcPct val="200000"/>
              </a:lnSpc>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旅遊推薦系統的實現方式主要分為利用</a:t>
            </a:r>
            <a:r>
              <a:rPr lang="zh-TW" altLang="en-US" b="1" dirty="0">
                <a:solidFill>
                  <a:srgbClr val="FF0000"/>
                </a:solidFill>
                <a:effectLst/>
                <a:latin typeface="Times New Roman" panose="02020603050405020304" pitchFamily="18" charset="0"/>
                <a:ea typeface="BiauKaiTC Regular" panose="03000500000000000000" pitchFamily="66" charset="-120"/>
                <a:cs typeface="Times New Roman" panose="02020603050405020304" pitchFamily="18" charset="0"/>
              </a:rPr>
              <a:t>協同過濾</a:t>
            </a:r>
            <a:r>
              <a:rPr lang="en-US" altLang="zh-TW" b="1" dirty="0">
                <a:solidFill>
                  <a:srgbClr val="FF0000"/>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en" altLang="zh-TW" b="1" dirty="0">
                <a:solidFill>
                  <a:srgbClr val="FF0000"/>
                </a:solidFill>
                <a:effectLst/>
                <a:latin typeface="Times New Roman" panose="02020603050405020304" pitchFamily="18" charset="0"/>
                <a:ea typeface="BiauKaiTC Regular" panose="03000500000000000000" pitchFamily="66" charset="-120"/>
                <a:cs typeface="Times New Roman" panose="02020603050405020304" pitchFamily="18" charset="0"/>
              </a:rPr>
              <a:t>Collaborative</a:t>
            </a:r>
            <a:r>
              <a:rPr lang="zh-TW" altLang="en-US" b="1" dirty="0">
                <a:solidFill>
                  <a:srgbClr val="FF0000"/>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 altLang="zh-TW" b="1" dirty="0">
                <a:solidFill>
                  <a:srgbClr val="FF0000"/>
                </a:solidFill>
                <a:effectLst/>
                <a:latin typeface="Times New Roman" panose="02020603050405020304" pitchFamily="18" charset="0"/>
                <a:ea typeface="BiauKaiTC Regular" panose="03000500000000000000" pitchFamily="66" charset="-120"/>
                <a:cs typeface="Times New Roman" panose="02020603050405020304" pitchFamily="18" charset="0"/>
              </a:rPr>
              <a:t>Filtering)</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或者是透過機器學習等方式來進行推薦，而在目標上則有通用的推薦系統，或者是個人的推薦系統</a:t>
            </a:r>
          </a:p>
        </p:txBody>
      </p:sp>
      <p:pic>
        <p:nvPicPr>
          <p:cNvPr id="2050" name="Picture 2" descr="推荐系统-协同过滤和矩阵因子分解- jack的个人博客">
            <a:extLst>
              <a:ext uri="{FF2B5EF4-FFF2-40B4-BE49-F238E27FC236}">
                <a16:creationId xmlns:a16="http://schemas.microsoft.com/office/drawing/2014/main" id="{DBFFDC92-C0F7-4CA8-494B-8958D9DBD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523" y="1377304"/>
            <a:ext cx="6543944" cy="4287857"/>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5C294C0E-E422-238C-B439-3ADC2EBEE6E2}"/>
              </a:ext>
            </a:extLst>
          </p:cNvPr>
          <p:cNvSpPr txBox="1"/>
          <p:nvPr/>
        </p:nvSpPr>
        <p:spPr>
          <a:xfrm>
            <a:off x="451489" y="6194052"/>
            <a:ext cx="6098720" cy="369332"/>
          </a:xfrm>
          <a:prstGeom prst="rect">
            <a:avLst/>
          </a:prstGeom>
          <a:noFill/>
        </p:spPr>
        <p:txBody>
          <a:bodyPr wrap="square">
            <a:spAutoFit/>
          </a:bodyPr>
          <a:lstStyle/>
          <a:p>
            <a:r>
              <a:rPr lang="en-US" altLang="zh-TW" dirty="0"/>
              <a:t>Source:</a:t>
            </a:r>
            <a:r>
              <a:rPr lang="zh-TW" altLang="en-US" dirty="0"/>
              <a:t> </a:t>
            </a:r>
            <a:r>
              <a:rPr lang="en" altLang="zh-TW" dirty="0"/>
              <a:t>https://</a:t>
            </a:r>
            <a:r>
              <a:rPr lang="en" altLang="zh-TW" dirty="0" err="1"/>
              <a:t>tinyurl.com</a:t>
            </a:r>
            <a:r>
              <a:rPr lang="en" altLang="zh-TW" dirty="0"/>
              <a:t>/2jebfdjz</a:t>
            </a:r>
            <a:endParaRPr lang="zh-TW" altLang="en-US" dirty="0"/>
          </a:p>
        </p:txBody>
      </p:sp>
      <p:sp>
        <p:nvSpPr>
          <p:cNvPr id="8" name="矩形 7">
            <a:extLst>
              <a:ext uri="{FF2B5EF4-FFF2-40B4-BE49-F238E27FC236}">
                <a16:creationId xmlns:a16="http://schemas.microsoft.com/office/drawing/2014/main" id="{0BD34C17-E306-E8D8-467D-647F4433E39E}"/>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9" name="矩形: 圓角 15">
            <a:extLst>
              <a:ext uri="{FF2B5EF4-FFF2-40B4-BE49-F238E27FC236}">
                <a16:creationId xmlns:a16="http://schemas.microsoft.com/office/drawing/2014/main" id="{A302336D-69FE-ED85-FC66-B4931A2CC4B8}"/>
              </a:ext>
            </a:extLst>
          </p:cNvPr>
          <p:cNvSpPr/>
          <p:nvPr/>
        </p:nvSpPr>
        <p:spPr>
          <a:xfrm>
            <a:off x="697454" y="26938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0" name="文字方塊 9">
            <a:extLst>
              <a:ext uri="{FF2B5EF4-FFF2-40B4-BE49-F238E27FC236}">
                <a16:creationId xmlns:a16="http://schemas.microsoft.com/office/drawing/2014/main" id="{100C063F-9CC8-07B2-4EB7-16F59BE619AD}"/>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1" name="文字方塊 10">
            <a:extLst>
              <a:ext uri="{FF2B5EF4-FFF2-40B4-BE49-F238E27FC236}">
                <a16:creationId xmlns:a16="http://schemas.microsoft.com/office/drawing/2014/main" id="{0903AE26-A08B-743A-30E7-44AA7A843189}"/>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2" name="文字方塊 11">
            <a:extLst>
              <a:ext uri="{FF2B5EF4-FFF2-40B4-BE49-F238E27FC236}">
                <a16:creationId xmlns:a16="http://schemas.microsoft.com/office/drawing/2014/main" id="{0E0D2741-B6AF-1216-AD02-7C811BFD3B37}"/>
              </a:ext>
            </a:extLst>
          </p:cNvPr>
          <p:cNvSpPr txBox="1"/>
          <p:nvPr/>
        </p:nvSpPr>
        <p:spPr>
          <a:xfrm>
            <a:off x="598191"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3" name="投影片編號版面配置區 12">
            <a:extLst>
              <a:ext uri="{FF2B5EF4-FFF2-40B4-BE49-F238E27FC236}">
                <a16:creationId xmlns:a16="http://schemas.microsoft.com/office/drawing/2014/main" id="{04822A3A-1AA3-3884-C20D-8A59F3452A9E}"/>
              </a:ext>
            </a:extLst>
          </p:cNvPr>
          <p:cNvSpPr>
            <a:spLocks noGrp="1"/>
          </p:cNvSpPr>
          <p:nvPr>
            <p:ph type="sldNum" sz="quarter" idx="12"/>
          </p:nvPr>
        </p:nvSpPr>
        <p:spPr/>
        <p:txBody>
          <a:bodyPr/>
          <a:lstStyle/>
          <a:p>
            <a:fld id="{1FC00D45-A6F0-6E49-B09B-004E5C2ED037}" type="slidenum">
              <a:rPr kumimoji="1" lang="zh-TW" altLang="en-US" smtClean="0"/>
              <a:t>3</a:t>
            </a:fld>
            <a:endParaRPr kumimoji="1" lang="zh-TW" altLang="en-US"/>
          </a:p>
        </p:txBody>
      </p:sp>
    </p:spTree>
    <p:extLst>
      <p:ext uri="{BB962C8B-B14F-4D97-AF65-F5344CB8AC3E}">
        <p14:creationId xmlns:p14="http://schemas.microsoft.com/office/powerpoint/2010/main" val="249677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B3E1021-946A-9F6E-35C2-78018FC5C195}"/>
              </a:ext>
            </a:extLst>
          </p:cNvPr>
          <p:cNvSpPr txBox="1"/>
          <p:nvPr/>
        </p:nvSpPr>
        <p:spPr>
          <a:xfrm>
            <a:off x="3046640" y="1077892"/>
            <a:ext cx="6098720" cy="584775"/>
          </a:xfrm>
          <a:prstGeom prst="rect">
            <a:avLst/>
          </a:prstGeom>
          <a:noFill/>
        </p:spPr>
        <p:txBody>
          <a:bodyPr wrap="square">
            <a:spAutoFit/>
          </a:bodyPr>
          <a:lstStyle/>
          <a:p>
            <a:pPr algn="ctr"/>
            <a:r>
              <a:rPr lang="zh-TW" altLang="en-US" sz="32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協同過濾</a:t>
            </a:r>
            <a:endParaRPr lang="zh-TW" altLang="en-US" sz="3200" b="1" dirty="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7" name="文字方塊 6">
            <a:extLst>
              <a:ext uri="{FF2B5EF4-FFF2-40B4-BE49-F238E27FC236}">
                <a16:creationId xmlns:a16="http://schemas.microsoft.com/office/drawing/2014/main" id="{7967DD55-49A3-38ED-D33F-C168681C83A0}"/>
              </a:ext>
            </a:extLst>
          </p:cNvPr>
          <p:cNvSpPr txBox="1"/>
          <p:nvPr/>
        </p:nvSpPr>
        <p:spPr>
          <a:xfrm>
            <a:off x="598191" y="1662667"/>
            <a:ext cx="5742648" cy="1853136"/>
          </a:xfrm>
          <a:prstGeom prst="rect">
            <a:avLst/>
          </a:prstGeom>
          <a:noFill/>
        </p:spPr>
        <p:txBody>
          <a:bodyPr wrap="square">
            <a:spAutoFit/>
          </a:bodyPr>
          <a:lstStyle/>
          <a:p>
            <a:pPr>
              <a:lnSpc>
                <a:spcPct val="150000"/>
              </a:lnSpc>
            </a:pPr>
            <a:r>
              <a:rPr lang="en" altLang="zh-TW"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USER-USER </a:t>
            </a:r>
            <a:r>
              <a:rPr lang="zh-TW" altLang="en-US"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協同過濾</a:t>
            </a:r>
            <a:endParaRPr lang="en-US" altLang="zh-TW"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150000"/>
              </a:lnSpc>
            </a:pPr>
            <a:r>
              <a:rPr lang="zh-TW" altLang="en-US"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轉換為最相似的顧客族群</a:t>
            </a:r>
            <a:r>
              <a:rPr lang="en-US" altLang="zh-TW"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en" altLang="zh-TW"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USER-USER Similarity Matrix)</a:t>
            </a:r>
            <a:r>
              <a:rPr lang="zh-TW" altLang="en"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zh-TW" altLang="en-US"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查看他們經常購買的商品，推薦給目前鎖定的顧客</a:t>
            </a:r>
            <a:endParaRPr lang="zh-TW" altLang="en-US" dirty="0">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3074" name="Picture 2">
            <a:extLst>
              <a:ext uri="{FF2B5EF4-FFF2-40B4-BE49-F238E27FC236}">
                <a16:creationId xmlns:a16="http://schemas.microsoft.com/office/drawing/2014/main" id="{E93F4BDB-7FF7-F0BB-1D4A-50B7F583F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02" y="3598767"/>
            <a:ext cx="4490177" cy="2074368"/>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0417D978-EC82-2C42-E54B-1CCB6237945A}"/>
              </a:ext>
            </a:extLst>
          </p:cNvPr>
          <p:cNvSpPr txBox="1"/>
          <p:nvPr/>
        </p:nvSpPr>
        <p:spPr>
          <a:xfrm>
            <a:off x="7184689" y="1581733"/>
            <a:ext cx="4926477" cy="1437638"/>
          </a:xfrm>
          <a:prstGeom prst="rect">
            <a:avLst/>
          </a:prstGeom>
          <a:noFill/>
        </p:spPr>
        <p:txBody>
          <a:bodyPr wrap="square">
            <a:spAutoFit/>
          </a:bodyPr>
          <a:lstStyle/>
          <a:p>
            <a:pPr>
              <a:lnSpc>
                <a:spcPct val="150000"/>
              </a:lnSpc>
            </a:pPr>
            <a:r>
              <a:rPr lang="en" altLang="zh-TW"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ITEM-ITEM </a:t>
            </a:r>
            <a:r>
              <a:rPr lang="zh-TW" altLang="en-US"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協同過濾</a:t>
            </a:r>
            <a:endParaRPr lang="en-US" altLang="zh-TW" sz="2400" b="1"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150000"/>
              </a:lnSpc>
            </a:pPr>
            <a:r>
              <a:rPr lang="zh-TW" altLang="en-US"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找出與目前瀏覽的商品最相似的商品族群</a:t>
            </a:r>
            <a:r>
              <a:rPr lang="en-US" altLang="zh-TW"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en" altLang="zh-TW"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ITEM-ITEM Similarity Matrix)</a:t>
            </a:r>
            <a:r>
              <a:rPr lang="zh-TW" altLang="en"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zh-TW" altLang="en-US" b="0" i="0" dirty="0">
                <a:solidFill>
                  <a:srgbClr val="303233"/>
                </a:solidFill>
                <a:effectLst/>
                <a:latin typeface="Times New Roman" panose="02020603050405020304" pitchFamily="18" charset="0"/>
                <a:ea typeface="BiauKaiTC Regular" panose="03000500000000000000" pitchFamily="66" charset="-120"/>
                <a:cs typeface="Times New Roman" panose="02020603050405020304" pitchFamily="18" charset="0"/>
              </a:rPr>
              <a:t>推薦給顧客。</a:t>
            </a:r>
            <a:endParaRPr lang="zh-TW" altLang="en-US" dirty="0">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3076" name="Picture 4">
            <a:extLst>
              <a:ext uri="{FF2B5EF4-FFF2-40B4-BE49-F238E27FC236}">
                <a16:creationId xmlns:a16="http://schemas.microsoft.com/office/drawing/2014/main" id="{7758FF1D-29E0-177D-9F03-9CE753491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482" y="3366499"/>
            <a:ext cx="3891762" cy="279322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2B66B44A-BB63-8FB1-C8A9-D5A5E10D5A35}"/>
              </a:ext>
            </a:extLst>
          </p:cNvPr>
          <p:cNvSpPr txBox="1"/>
          <p:nvPr/>
        </p:nvSpPr>
        <p:spPr>
          <a:xfrm>
            <a:off x="2715986" y="6322184"/>
            <a:ext cx="6760028" cy="369332"/>
          </a:xfrm>
          <a:prstGeom prst="rect">
            <a:avLst/>
          </a:prstGeom>
          <a:noFill/>
        </p:spPr>
        <p:txBody>
          <a:bodyPr wrap="square">
            <a:spAutoFit/>
          </a:bodyPr>
          <a:lstStyle/>
          <a:p>
            <a:pPr algn="ctr"/>
            <a:r>
              <a:rPr lang="en-US" altLang="zh-TW" dirty="0">
                <a:latin typeface="Times New Roman" panose="02020603050405020304" pitchFamily="18" charset="0"/>
                <a:ea typeface="BiauKaiTC Regular" panose="03000500000000000000" pitchFamily="66" charset="-120"/>
                <a:cs typeface="Times New Roman" panose="02020603050405020304" pitchFamily="18" charset="0"/>
              </a:rPr>
              <a:t>Source:</a:t>
            </a:r>
            <a:r>
              <a:rPr lang="zh-TW" altLang="en-US" dirty="0">
                <a:latin typeface="Times New Roman" panose="02020603050405020304" pitchFamily="18" charset="0"/>
                <a:ea typeface="BiauKaiTC Regular" panose="03000500000000000000" pitchFamily="66" charset="-120"/>
                <a:cs typeface="Times New Roman" panose="02020603050405020304" pitchFamily="18" charset="0"/>
              </a:rPr>
              <a:t> https://ithelp.ithome.com.tw/articles/10219511</a:t>
            </a:r>
          </a:p>
        </p:txBody>
      </p:sp>
      <p:sp>
        <p:nvSpPr>
          <p:cNvPr id="12" name="矩形 11">
            <a:extLst>
              <a:ext uri="{FF2B5EF4-FFF2-40B4-BE49-F238E27FC236}">
                <a16:creationId xmlns:a16="http://schemas.microsoft.com/office/drawing/2014/main" id="{2EDF2ADB-6964-AF3F-2373-21AB3F9ADFBF}"/>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3" name="矩形: 圓角 15">
            <a:extLst>
              <a:ext uri="{FF2B5EF4-FFF2-40B4-BE49-F238E27FC236}">
                <a16:creationId xmlns:a16="http://schemas.microsoft.com/office/drawing/2014/main" id="{05D4E321-F0A8-125D-1054-124084FFA426}"/>
              </a:ext>
            </a:extLst>
          </p:cNvPr>
          <p:cNvSpPr/>
          <p:nvPr/>
        </p:nvSpPr>
        <p:spPr>
          <a:xfrm>
            <a:off x="697454" y="26938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4" name="文字方塊 13">
            <a:extLst>
              <a:ext uri="{FF2B5EF4-FFF2-40B4-BE49-F238E27FC236}">
                <a16:creationId xmlns:a16="http://schemas.microsoft.com/office/drawing/2014/main" id="{835DC7C9-4A65-2CA7-8DC0-0469460FD0C4}"/>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5" name="文字方塊 14">
            <a:extLst>
              <a:ext uri="{FF2B5EF4-FFF2-40B4-BE49-F238E27FC236}">
                <a16:creationId xmlns:a16="http://schemas.microsoft.com/office/drawing/2014/main" id="{DF413FAF-B1EF-16BD-B0C5-162ADDC2FA39}"/>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6" name="文字方塊 15">
            <a:extLst>
              <a:ext uri="{FF2B5EF4-FFF2-40B4-BE49-F238E27FC236}">
                <a16:creationId xmlns:a16="http://schemas.microsoft.com/office/drawing/2014/main" id="{F22AEDF5-55FF-449A-5FB8-0DBD486CFD42}"/>
              </a:ext>
            </a:extLst>
          </p:cNvPr>
          <p:cNvSpPr txBox="1"/>
          <p:nvPr/>
        </p:nvSpPr>
        <p:spPr>
          <a:xfrm>
            <a:off x="598191"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7" name="投影片編號版面配置區 16">
            <a:extLst>
              <a:ext uri="{FF2B5EF4-FFF2-40B4-BE49-F238E27FC236}">
                <a16:creationId xmlns:a16="http://schemas.microsoft.com/office/drawing/2014/main" id="{91E8D4F6-AE78-436B-6079-696E201C0476}"/>
              </a:ext>
            </a:extLst>
          </p:cNvPr>
          <p:cNvSpPr>
            <a:spLocks noGrp="1"/>
          </p:cNvSpPr>
          <p:nvPr>
            <p:ph type="sldNum" sz="quarter" idx="12"/>
          </p:nvPr>
        </p:nvSpPr>
        <p:spPr/>
        <p:txBody>
          <a:bodyPr/>
          <a:lstStyle/>
          <a:p>
            <a:fld id="{1FC00D45-A6F0-6E49-B09B-004E5C2ED037}" type="slidenum">
              <a:rPr kumimoji="1" lang="zh-TW" altLang="en-US" smtClean="0"/>
              <a:t>4</a:t>
            </a:fld>
            <a:endParaRPr kumimoji="1" lang="zh-TW" altLang="en-US"/>
          </a:p>
        </p:txBody>
      </p:sp>
    </p:spTree>
    <p:extLst>
      <p:ext uri="{BB962C8B-B14F-4D97-AF65-F5344CB8AC3E}">
        <p14:creationId xmlns:p14="http://schemas.microsoft.com/office/powerpoint/2010/main" val="165295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F340786-B2B5-FDE1-89A8-93F9119FC1B9}"/>
              </a:ext>
            </a:extLst>
          </p:cNvPr>
          <p:cNvSpPr txBox="1"/>
          <p:nvPr/>
        </p:nvSpPr>
        <p:spPr>
          <a:xfrm>
            <a:off x="926646" y="1335991"/>
            <a:ext cx="10211046" cy="3561296"/>
          </a:xfrm>
          <a:prstGeom prst="rect">
            <a:avLst/>
          </a:prstGeom>
          <a:noFill/>
        </p:spPr>
        <p:txBody>
          <a:bodyPr wrap="square">
            <a:spAutoFit/>
          </a:bodyPr>
          <a:lstStyle/>
          <a:p>
            <a:pPr algn="ctr">
              <a:lnSpc>
                <a:spcPct val="150000"/>
              </a:lnSpc>
            </a:pPr>
            <a:r>
              <a:rPr lang="zh-TW" altLang="en-US" sz="3200" b="1"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rPr>
              <a:t>研究</a:t>
            </a:r>
            <a:r>
              <a:rPr lang="zh-TW" altLang="en-US" sz="32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目的</a:t>
            </a:r>
            <a:endParaRPr lang="en-US" altLang="zh-TW" sz="32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150000"/>
              </a:lnSpc>
            </a:pPr>
            <a:r>
              <a:rPr lang="zh-TW" altLang="en-US"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搜集過往旅客分享的遊記</a:t>
            </a:r>
            <a:endParaRPr lang="en-US" altLang="zh-TW"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例如：許多遊客所撰寫有關東京的遊記，讓推薦系統學習當下地區該如何安排行程，</a:t>
            </a: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a:p>
            <a:pPr marL="285750" indent="-285750">
              <a:lnSpc>
                <a:spcPct val="150000"/>
              </a:lnSpc>
              <a:buFont typeface="Arial" panose="020B0604020202020204" pitchFamily="34" charset="0"/>
              <a:buChar char="•"/>
            </a:pPr>
            <a:endPar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150000"/>
              </a:lnSpc>
            </a:pPr>
            <a:r>
              <a:rPr lang="zh-TW" altLang="en-US"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利用</a:t>
            </a:r>
            <a:r>
              <a:rPr lang="en-US" altLang="zh-TW"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GAN</a:t>
            </a:r>
            <a:r>
              <a:rPr lang="zh-TW" altLang="en-US"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與概念將搜集過往遊記生成推薦行程</a:t>
            </a:r>
            <a:endParaRPr lang="en-US" altLang="zh-TW" sz="2400" b="1"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是因為在旅客分享的遊記當中就已經包含景點的選擇原因。例如：時間、交通等，而生成對抗網路可以在學習原因後，生成與真實行程相似的擬真行程，藉此推薦用戶行程</a:t>
            </a:r>
          </a:p>
        </p:txBody>
      </p:sp>
      <p:pic>
        <p:nvPicPr>
          <p:cNvPr id="9" name="圖片 8" descr="一張含有 字型, 螢幕擷取畫面, 圖表, 設計 的圖片&#10;&#10;自動產生的描述">
            <a:extLst>
              <a:ext uri="{FF2B5EF4-FFF2-40B4-BE49-F238E27FC236}">
                <a16:creationId xmlns:a16="http://schemas.microsoft.com/office/drawing/2014/main" id="{3B0CA3F1-9980-EF2B-09A0-63E3B5CD6B3E}"/>
              </a:ext>
            </a:extLst>
          </p:cNvPr>
          <p:cNvPicPr>
            <a:picLocks noChangeAspect="1"/>
          </p:cNvPicPr>
          <p:nvPr/>
        </p:nvPicPr>
        <p:blipFill>
          <a:blip r:embed="rId2"/>
          <a:stretch>
            <a:fillRect/>
          </a:stretch>
        </p:blipFill>
        <p:spPr>
          <a:xfrm>
            <a:off x="2450769" y="5384865"/>
            <a:ext cx="7162800" cy="1155700"/>
          </a:xfrm>
          <a:prstGeom prst="rect">
            <a:avLst/>
          </a:prstGeom>
        </p:spPr>
      </p:pic>
      <p:sp>
        <p:nvSpPr>
          <p:cNvPr id="10" name="矩形 9">
            <a:extLst>
              <a:ext uri="{FF2B5EF4-FFF2-40B4-BE49-F238E27FC236}">
                <a16:creationId xmlns:a16="http://schemas.microsoft.com/office/drawing/2014/main" id="{01B27F9B-7799-AE55-D6F7-DDABFF3155DB}"/>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1" name="矩形: 圓角 15">
            <a:extLst>
              <a:ext uri="{FF2B5EF4-FFF2-40B4-BE49-F238E27FC236}">
                <a16:creationId xmlns:a16="http://schemas.microsoft.com/office/drawing/2014/main" id="{FC6F72C9-789D-3A36-2A90-815BAE4CF7FB}"/>
              </a:ext>
            </a:extLst>
          </p:cNvPr>
          <p:cNvSpPr/>
          <p:nvPr/>
        </p:nvSpPr>
        <p:spPr>
          <a:xfrm>
            <a:off x="697454" y="269387"/>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2" name="文字方塊 11">
            <a:extLst>
              <a:ext uri="{FF2B5EF4-FFF2-40B4-BE49-F238E27FC236}">
                <a16:creationId xmlns:a16="http://schemas.microsoft.com/office/drawing/2014/main" id="{B24C6321-B05A-9694-A6C9-4313CC0A3632}"/>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3" name="文字方塊 12">
            <a:extLst>
              <a:ext uri="{FF2B5EF4-FFF2-40B4-BE49-F238E27FC236}">
                <a16:creationId xmlns:a16="http://schemas.microsoft.com/office/drawing/2014/main" id="{44A6C529-8DDA-6B36-E444-20BBC15F591B}"/>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4" name="文字方塊 13">
            <a:extLst>
              <a:ext uri="{FF2B5EF4-FFF2-40B4-BE49-F238E27FC236}">
                <a16:creationId xmlns:a16="http://schemas.microsoft.com/office/drawing/2014/main" id="{0F537E14-5419-E423-4DAA-BB2E1B1E359D}"/>
              </a:ext>
            </a:extLst>
          </p:cNvPr>
          <p:cNvSpPr txBox="1"/>
          <p:nvPr/>
        </p:nvSpPr>
        <p:spPr>
          <a:xfrm>
            <a:off x="598191"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5" name="投影片編號版面配置區 14">
            <a:extLst>
              <a:ext uri="{FF2B5EF4-FFF2-40B4-BE49-F238E27FC236}">
                <a16:creationId xmlns:a16="http://schemas.microsoft.com/office/drawing/2014/main" id="{ED2A6AE6-A4F8-B138-8AD5-6A23A05506B5}"/>
              </a:ext>
            </a:extLst>
          </p:cNvPr>
          <p:cNvSpPr>
            <a:spLocks noGrp="1"/>
          </p:cNvSpPr>
          <p:nvPr>
            <p:ph type="sldNum" sz="quarter" idx="12"/>
          </p:nvPr>
        </p:nvSpPr>
        <p:spPr/>
        <p:txBody>
          <a:bodyPr/>
          <a:lstStyle/>
          <a:p>
            <a:fld id="{1FC00D45-A6F0-6E49-B09B-004E5C2ED037}" type="slidenum">
              <a:rPr kumimoji="1" lang="zh-TW" altLang="en-US" smtClean="0"/>
              <a:t>5</a:t>
            </a:fld>
            <a:endParaRPr kumimoji="1" lang="zh-TW" altLang="en-US"/>
          </a:p>
        </p:txBody>
      </p:sp>
    </p:spTree>
    <p:extLst>
      <p:ext uri="{BB962C8B-B14F-4D97-AF65-F5344CB8AC3E}">
        <p14:creationId xmlns:p14="http://schemas.microsoft.com/office/powerpoint/2010/main" val="34700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1D7E01-0363-48EC-3733-66BAE237B8F4}"/>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5" name="矩形: 圓角 15">
            <a:extLst>
              <a:ext uri="{FF2B5EF4-FFF2-40B4-BE49-F238E27FC236}">
                <a16:creationId xmlns:a16="http://schemas.microsoft.com/office/drawing/2014/main" id="{0360963F-ED1F-1284-5E07-D70474C91841}"/>
              </a:ext>
            </a:extLst>
          </p:cNvPr>
          <p:cNvSpPr/>
          <p:nvPr/>
        </p:nvSpPr>
        <p:spPr>
          <a:xfrm>
            <a:off x="4768171" y="260302"/>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6" name="文字方塊 5">
            <a:extLst>
              <a:ext uri="{FF2B5EF4-FFF2-40B4-BE49-F238E27FC236}">
                <a16:creationId xmlns:a16="http://schemas.microsoft.com/office/drawing/2014/main" id="{C75E3FD9-D4C1-D471-38E7-0ED46C67E1B5}"/>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7" name="文字方塊 6">
            <a:extLst>
              <a:ext uri="{FF2B5EF4-FFF2-40B4-BE49-F238E27FC236}">
                <a16:creationId xmlns:a16="http://schemas.microsoft.com/office/drawing/2014/main" id="{E06084AF-7377-6756-0F5C-20F3E2FE9D26}"/>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8" name="文字方塊 7">
            <a:extLst>
              <a:ext uri="{FF2B5EF4-FFF2-40B4-BE49-F238E27FC236}">
                <a16:creationId xmlns:a16="http://schemas.microsoft.com/office/drawing/2014/main" id="{9354255A-7951-074C-59AF-F779EE87A5DE}"/>
              </a:ext>
            </a:extLst>
          </p:cNvPr>
          <p:cNvSpPr txBox="1"/>
          <p:nvPr/>
        </p:nvSpPr>
        <p:spPr>
          <a:xfrm>
            <a:off x="598191" y="20615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9" name="Picture 2" descr="Twitter Logo - Logodownload.org Download de Logotipos">
            <a:extLst>
              <a:ext uri="{FF2B5EF4-FFF2-40B4-BE49-F238E27FC236}">
                <a16:creationId xmlns:a16="http://schemas.microsoft.com/office/drawing/2014/main" id="{C8D0D8A3-0CE5-7B5E-AE37-26E3C3DC5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637" y="1277813"/>
            <a:ext cx="11520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箭頭接點 9">
            <a:extLst>
              <a:ext uri="{FF2B5EF4-FFF2-40B4-BE49-F238E27FC236}">
                <a16:creationId xmlns:a16="http://schemas.microsoft.com/office/drawing/2014/main" id="{419390D2-955F-DA9A-26CE-6E53CF90322F}"/>
              </a:ext>
            </a:extLst>
          </p:cNvPr>
          <p:cNvCxnSpPr>
            <a:cxnSpLocks/>
          </p:cNvCxnSpPr>
          <p:nvPr/>
        </p:nvCxnSpPr>
        <p:spPr>
          <a:xfrm>
            <a:off x="9698637" y="2357813"/>
            <a:ext cx="0" cy="77948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文字方塊 13">
            <a:extLst>
              <a:ext uri="{FF2B5EF4-FFF2-40B4-BE49-F238E27FC236}">
                <a16:creationId xmlns:a16="http://schemas.microsoft.com/office/drawing/2014/main" id="{86D70407-B58F-E7BE-18E6-48C64F7A1FE1}"/>
              </a:ext>
            </a:extLst>
          </p:cNvPr>
          <p:cNvSpPr txBox="1"/>
          <p:nvPr/>
        </p:nvSpPr>
        <p:spPr>
          <a:xfrm>
            <a:off x="911623" y="1503910"/>
            <a:ext cx="6132014" cy="4450001"/>
          </a:xfrm>
          <a:prstGeom prst="rect">
            <a:avLst/>
          </a:prstGeom>
          <a:noFill/>
        </p:spPr>
        <p:txBody>
          <a:bodyPr wrap="square">
            <a:spAutoFit/>
          </a:bodyPr>
          <a:lstStyle/>
          <a:p>
            <a:pPr>
              <a:lnSpc>
                <a:spcPct val="200000"/>
              </a:lnSpc>
            </a:pP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Nitu, P., Coelho, J., &amp; </a:t>
            </a:r>
            <a:r>
              <a:rPr lang="en" altLang="zh-TW" dirty="0" err="1">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Madiraju</a:t>
            </a: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 P. </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[14]</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於 </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2021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年分析用戶在推特上的推文，及其好友與追隨者的貼文，利用近因效應來過濾旅遊貼文實現旅遊推薦系統。</a:t>
            </a:r>
            <a:endPar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200000"/>
              </a:lnSpc>
            </a:pPr>
            <a:endPar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200000"/>
              </a:lnSpc>
            </a:pP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Jia, Z., Yang, Y., Gao, W., &amp; Chen, X. </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[12]</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於</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2015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透過量化用戶與其他使用者造訪過的景點與個人資料，計算彼此之間的餘弦相似度，將相似度較高的其他使用者造訪過的景點當作推薦依據。</a:t>
            </a:r>
            <a:endPar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15" name="圖片 14" descr="一張含有 螢幕擷取畫面, 設計 的圖片&#10;&#10;自動產生的描述">
            <a:extLst>
              <a:ext uri="{FF2B5EF4-FFF2-40B4-BE49-F238E27FC236}">
                <a16:creationId xmlns:a16="http://schemas.microsoft.com/office/drawing/2014/main" id="{0D13F4D4-9896-125A-5C7E-148F0F0DE90B}"/>
              </a:ext>
            </a:extLst>
          </p:cNvPr>
          <p:cNvPicPr>
            <a:picLocks noChangeAspect="1"/>
          </p:cNvPicPr>
          <p:nvPr/>
        </p:nvPicPr>
        <p:blipFill>
          <a:blip r:embed="rId3"/>
          <a:stretch>
            <a:fillRect/>
          </a:stretch>
        </p:blipFill>
        <p:spPr>
          <a:xfrm>
            <a:off x="10134929" y="2493438"/>
            <a:ext cx="540000" cy="540000"/>
          </a:xfrm>
          <a:prstGeom prst="rect">
            <a:avLst/>
          </a:prstGeom>
        </p:spPr>
      </p:pic>
      <p:pic>
        <p:nvPicPr>
          <p:cNvPr id="16" name="圖片 15" descr="一張含有 螢幕擷取畫面, 行動電話 的圖片&#10;&#10;自動產生的描述">
            <a:extLst>
              <a:ext uri="{FF2B5EF4-FFF2-40B4-BE49-F238E27FC236}">
                <a16:creationId xmlns:a16="http://schemas.microsoft.com/office/drawing/2014/main" id="{46E7C106-3B9A-9DC9-01B9-20AF96AC4CA1}"/>
              </a:ext>
            </a:extLst>
          </p:cNvPr>
          <p:cNvPicPr>
            <a:picLocks noChangeAspect="1"/>
          </p:cNvPicPr>
          <p:nvPr/>
        </p:nvPicPr>
        <p:blipFill>
          <a:blip r:embed="rId4"/>
          <a:stretch>
            <a:fillRect/>
          </a:stretch>
        </p:blipFill>
        <p:spPr>
          <a:xfrm>
            <a:off x="10844886" y="2493438"/>
            <a:ext cx="540000" cy="540000"/>
          </a:xfrm>
          <a:prstGeom prst="rect">
            <a:avLst/>
          </a:prstGeom>
        </p:spPr>
      </p:pic>
      <p:pic>
        <p:nvPicPr>
          <p:cNvPr id="17" name="圖片 16" descr="一張含有 鮮豔, 螢幕擷取畫面, 兒童藝術, 設計 的圖片&#10;&#10;自動產生的描述">
            <a:extLst>
              <a:ext uri="{FF2B5EF4-FFF2-40B4-BE49-F238E27FC236}">
                <a16:creationId xmlns:a16="http://schemas.microsoft.com/office/drawing/2014/main" id="{38D9867F-44EE-A0FF-3023-754EDE4F2EC7}"/>
              </a:ext>
            </a:extLst>
          </p:cNvPr>
          <p:cNvPicPr>
            <a:picLocks noChangeAspect="1"/>
          </p:cNvPicPr>
          <p:nvPr/>
        </p:nvPicPr>
        <p:blipFill>
          <a:blip r:embed="rId5"/>
          <a:stretch>
            <a:fillRect/>
          </a:stretch>
        </p:blipFill>
        <p:spPr>
          <a:xfrm>
            <a:off x="11554843" y="2493438"/>
            <a:ext cx="540000" cy="540000"/>
          </a:xfrm>
          <a:prstGeom prst="rect">
            <a:avLst/>
          </a:prstGeom>
        </p:spPr>
      </p:pic>
      <p:pic>
        <p:nvPicPr>
          <p:cNvPr id="19" name="圖片 18" descr="一張含有 螢幕擷取畫面, 符號, 設計 的圖片&#10;&#10;自動產生的描述">
            <a:extLst>
              <a:ext uri="{FF2B5EF4-FFF2-40B4-BE49-F238E27FC236}">
                <a16:creationId xmlns:a16="http://schemas.microsoft.com/office/drawing/2014/main" id="{2A45286C-F205-A03E-44C3-D12E41524F8D}"/>
              </a:ext>
            </a:extLst>
          </p:cNvPr>
          <p:cNvPicPr>
            <a:picLocks noChangeAspect="1"/>
          </p:cNvPicPr>
          <p:nvPr/>
        </p:nvPicPr>
        <p:blipFill>
          <a:blip r:embed="rId6"/>
          <a:stretch>
            <a:fillRect/>
          </a:stretch>
        </p:blipFill>
        <p:spPr>
          <a:xfrm>
            <a:off x="9284637" y="3137301"/>
            <a:ext cx="828000" cy="828000"/>
          </a:xfrm>
          <a:prstGeom prst="rect">
            <a:avLst/>
          </a:prstGeom>
        </p:spPr>
      </p:pic>
      <p:pic>
        <p:nvPicPr>
          <p:cNvPr id="20" name="圖片 19" descr="一張含有 月亮 的圖片&#10;&#10;自動產生的描述">
            <a:extLst>
              <a:ext uri="{FF2B5EF4-FFF2-40B4-BE49-F238E27FC236}">
                <a16:creationId xmlns:a16="http://schemas.microsoft.com/office/drawing/2014/main" id="{502A1D55-550B-DE44-71C1-E32D9B96F561}"/>
              </a:ext>
            </a:extLst>
          </p:cNvPr>
          <p:cNvPicPr>
            <a:picLocks noChangeAspect="1"/>
          </p:cNvPicPr>
          <p:nvPr/>
        </p:nvPicPr>
        <p:blipFill>
          <a:blip r:embed="rId7"/>
          <a:stretch>
            <a:fillRect/>
          </a:stretch>
        </p:blipFill>
        <p:spPr>
          <a:xfrm>
            <a:off x="8522892" y="3677301"/>
            <a:ext cx="648000" cy="648000"/>
          </a:xfrm>
          <a:prstGeom prst="rect">
            <a:avLst/>
          </a:prstGeom>
        </p:spPr>
      </p:pic>
      <p:pic>
        <p:nvPicPr>
          <p:cNvPr id="21" name="圖片 20" descr="一張含有 美工圖案, 圖形, 螢幕擷取畫面, 設計 的圖片&#10;&#10;自動產生的描述">
            <a:extLst>
              <a:ext uri="{FF2B5EF4-FFF2-40B4-BE49-F238E27FC236}">
                <a16:creationId xmlns:a16="http://schemas.microsoft.com/office/drawing/2014/main" id="{5FDF39A3-8E8A-0C25-EEF9-741AA7CAE5EB}"/>
              </a:ext>
            </a:extLst>
          </p:cNvPr>
          <p:cNvPicPr>
            <a:picLocks noChangeAspect="1"/>
          </p:cNvPicPr>
          <p:nvPr/>
        </p:nvPicPr>
        <p:blipFill>
          <a:blip r:embed="rId8"/>
          <a:stretch>
            <a:fillRect/>
          </a:stretch>
        </p:blipFill>
        <p:spPr>
          <a:xfrm>
            <a:off x="10112637" y="3605301"/>
            <a:ext cx="720000" cy="720000"/>
          </a:xfrm>
          <a:prstGeom prst="rect">
            <a:avLst/>
          </a:prstGeom>
        </p:spPr>
      </p:pic>
      <p:cxnSp>
        <p:nvCxnSpPr>
          <p:cNvPr id="22" name="直線箭頭接點 21">
            <a:extLst>
              <a:ext uri="{FF2B5EF4-FFF2-40B4-BE49-F238E27FC236}">
                <a16:creationId xmlns:a16="http://schemas.microsoft.com/office/drawing/2014/main" id="{264CEDAB-2095-2804-A77F-B918ADE1D61A}"/>
              </a:ext>
            </a:extLst>
          </p:cNvPr>
          <p:cNvCxnSpPr>
            <a:cxnSpLocks/>
          </p:cNvCxnSpPr>
          <p:nvPr/>
        </p:nvCxnSpPr>
        <p:spPr>
          <a:xfrm>
            <a:off x="9698637" y="4631961"/>
            <a:ext cx="0" cy="9000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5" name="圖片 24" descr="一張含有 黑色, 黑暗 的圖片&#10;&#10;自動產生的描述">
            <a:extLst>
              <a:ext uri="{FF2B5EF4-FFF2-40B4-BE49-F238E27FC236}">
                <a16:creationId xmlns:a16="http://schemas.microsoft.com/office/drawing/2014/main" id="{14E29DEC-E680-4311-08E2-BA422F0978DA}"/>
              </a:ext>
            </a:extLst>
          </p:cNvPr>
          <p:cNvPicPr>
            <a:picLocks noChangeAspect="1"/>
          </p:cNvPicPr>
          <p:nvPr/>
        </p:nvPicPr>
        <p:blipFill>
          <a:blip r:embed="rId9"/>
          <a:stretch>
            <a:fillRect/>
          </a:stretch>
        </p:blipFill>
        <p:spPr>
          <a:xfrm>
            <a:off x="10044929" y="4737601"/>
            <a:ext cx="720000" cy="720000"/>
          </a:xfrm>
          <a:prstGeom prst="rect">
            <a:avLst/>
          </a:prstGeom>
        </p:spPr>
      </p:pic>
      <p:pic>
        <p:nvPicPr>
          <p:cNvPr id="26" name="圖片 25" descr="一張含有 螢幕擷取畫面, 符號, 設計 的圖片&#10;&#10;自動產生的描述">
            <a:extLst>
              <a:ext uri="{FF2B5EF4-FFF2-40B4-BE49-F238E27FC236}">
                <a16:creationId xmlns:a16="http://schemas.microsoft.com/office/drawing/2014/main" id="{2E191629-2700-F980-B468-4C2217E088EF}"/>
              </a:ext>
            </a:extLst>
          </p:cNvPr>
          <p:cNvPicPr>
            <a:picLocks noChangeAspect="1"/>
          </p:cNvPicPr>
          <p:nvPr/>
        </p:nvPicPr>
        <p:blipFill>
          <a:blip r:embed="rId6"/>
          <a:stretch>
            <a:fillRect/>
          </a:stretch>
        </p:blipFill>
        <p:spPr>
          <a:xfrm>
            <a:off x="9192058" y="5919869"/>
            <a:ext cx="828000" cy="828000"/>
          </a:xfrm>
          <a:prstGeom prst="rect">
            <a:avLst/>
          </a:prstGeom>
        </p:spPr>
      </p:pic>
      <p:pic>
        <p:nvPicPr>
          <p:cNvPr id="27" name="圖片 26" descr="一張含有 月亮 的圖片&#10;&#10;自動產生的描述">
            <a:extLst>
              <a:ext uri="{FF2B5EF4-FFF2-40B4-BE49-F238E27FC236}">
                <a16:creationId xmlns:a16="http://schemas.microsoft.com/office/drawing/2014/main" id="{B5411E82-9F8F-EB4A-F340-13D3A45A2C3F}"/>
              </a:ext>
            </a:extLst>
          </p:cNvPr>
          <p:cNvPicPr>
            <a:picLocks noChangeAspect="1"/>
          </p:cNvPicPr>
          <p:nvPr/>
        </p:nvPicPr>
        <p:blipFill>
          <a:blip r:embed="rId7"/>
          <a:stretch>
            <a:fillRect/>
          </a:stretch>
        </p:blipFill>
        <p:spPr>
          <a:xfrm>
            <a:off x="7993018" y="5855456"/>
            <a:ext cx="828000" cy="828000"/>
          </a:xfrm>
          <a:prstGeom prst="rect">
            <a:avLst/>
          </a:prstGeom>
        </p:spPr>
      </p:pic>
      <p:pic>
        <p:nvPicPr>
          <p:cNvPr id="28" name="圖片 27" descr="一張含有 美工圖案, 圖形, 螢幕擷取畫面, 設計 的圖片&#10;&#10;自動產生的描述">
            <a:extLst>
              <a:ext uri="{FF2B5EF4-FFF2-40B4-BE49-F238E27FC236}">
                <a16:creationId xmlns:a16="http://schemas.microsoft.com/office/drawing/2014/main" id="{446E6875-E4EB-5605-D8D2-60724CA9497F}"/>
              </a:ext>
            </a:extLst>
          </p:cNvPr>
          <p:cNvPicPr>
            <a:picLocks noChangeAspect="1"/>
          </p:cNvPicPr>
          <p:nvPr/>
        </p:nvPicPr>
        <p:blipFill>
          <a:blip r:embed="rId8"/>
          <a:stretch>
            <a:fillRect/>
          </a:stretch>
        </p:blipFill>
        <p:spPr>
          <a:xfrm>
            <a:off x="10377384" y="5919869"/>
            <a:ext cx="828000" cy="828000"/>
          </a:xfrm>
          <a:prstGeom prst="rect">
            <a:avLst/>
          </a:prstGeom>
        </p:spPr>
      </p:pic>
      <p:pic>
        <p:nvPicPr>
          <p:cNvPr id="29" name="圖形 28" descr="核取記號 以實心填滿">
            <a:extLst>
              <a:ext uri="{FF2B5EF4-FFF2-40B4-BE49-F238E27FC236}">
                <a16:creationId xmlns:a16="http://schemas.microsoft.com/office/drawing/2014/main" id="{AB9FBB47-D61B-B1A6-5A41-819DDFC5ED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97487" y="5621696"/>
            <a:ext cx="914400" cy="914400"/>
          </a:xfrm>
          <a:prstGeom prst="rect">
            <a:avLst/>
          </a:prstGeom>
        </p:spPr>
      </p:pic>
      <p:pic>
        <p:nvPicPr>
          <p:cNvPr id="30" name="圖形 29" descr="關閉 以實心填滿">
            <a:extLst>
              <a:ext uri="{FF2B5EF4-FFF2-40B4-BE49-F238E27FC236}">
                <a16:creationId xmlns:a16="http://schemas.microsoft.com/office/drawing/2014/main" id="{CFBE9D33-FA13-0E7E-A61F-853E6158BCC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268275" y="5794833"/>
            <a:ext cx="914400" cy="914400"/>
          </a:xfrm>
          <a:prstGeom prst="rect">
            <a:avLst/>
          </a:prstGeom>
        </p:spPr>
      </p:pic>
      <p:pic>
        <p:nvPicPr>
          <p:cNvPr id="31" name="圖形 30" descr="關閉 以實心填滿">
            <a:extLst>
              <a:ext uri="{FF2B5EF4-FFF2-40B4-BE49-F238E27FC236}">
                <a16:creationId xmlns:a16="http://schemas.microsoft.com/office/drawing/2014/main" id="{0352DEA0-8E1D-BBC7-5D92-7F9FBCD96D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27521" y="5816420"/>
            <a:ext cx="914400" cy="914400"/>
          </a:xfrm>
          <a:prstGeom prst="rect">
            <a:avLst/>
          </a:prstGeom>
        </p:spPr>
      </p:pic>
      <p:sp>
        <p:nvSpPr>
          <p:cNvPr id="32" name="投影片編號版面配置區 31">
            <a:extLst>
              <a:ext uri="{FF2B5EF4-FFF2-40B4-BE49-F238E27FC236}">
                <a16:creationId xmlns:a16="http://schemas.microsoft.com/office/drawing/2014/main" id="{BCF9BD88-C5E0-AFA7-4B19-86A2C8F4123C}"/>
              </a:ext>
            </a:extLst>
          </p:cNvPr>
          <p:cNvSpPr>
            <a:spLocks noGrp="1"/>
          </p:cNvSpPr>
          <p:nvPr>
            <p:ph type="sldNum" sz="quarter" idx="12"/>
          </p:nvPr>
        </p:nvSpPr>
        <p:spPr/>
        <p:txBody>
          <a:bodyPr/>
          <a:lstStyle/>
          <a:p>
            <a:fld id="{1FC00D45-A6F0-6E49-B09B-004E5C2ED037}" type="slidenum">
              <a:rPr kumimoji="1" lang="zh-TW" altLang="en-US" smtClean="0"/>
              <a:t>6</a:t>
            </a:fld>
            <a:endParaRPr kumimoji="1" lang="zh-TW" altLang="en-US"/>
          </a:p>
        </p:txBody>
      </p:sp>
    </p:spTree>
    <p:extLst>
      <p:ext uri="{BB962C8B-B14F-4D97-AF65-F5344CB8AC3E}">
        <p14:creationId xmlns:p14="http://schemas.microsoft.com/office/powerpoint/2010/main" val="307391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995F99-4DAA-C8E3-7425-A009764C1DA1}"/>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5" name="矩形: 圓角 15">
            <a:extLst>
              <a:ext uri="{FF2B5EF4-FFF2-40B4-BE49-F238E27FC236}">
                <a16:creationId xmlns:a16="http://schemas.microsoft.com/office/drawing/2014/main" id="{0460B523-6CA8-F974-33CB-7656A006F768}"/>
              </a:ext>
            </a:extLst>
          </p:cNvPr>
          <p:cNvSpPr/>
          <p:nvPr/>
        </p:nvSpPr>
        <p:spPr>
          <a:xfrm>
            <a:off x="4768171" y="260302"/>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6" name="文字方塊 5">
            <a:extLst>
              <a:ext uri="{FF2B5EF4-FFF2-40B4-BE49-F238E27FC236}">
                <a16:creationId xmlns:a16="http://schemas.microsoft.com/office/drawing/2014/main" id="{00C03E05-4054-D451-C8B5-0330CF40C44E}"/>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7" name="文字方塊 6">
            <a:extLst>
              <a:ext uri="{FF2B5EF4-FFF2-40B4-BE49-F238E27FC236}">
                <a16:creationId xmlns:a16="http://schemas.microsoft.com/office/drawing/2014/main" id="{12F0DA8B-E0F9-F874-C609-C47D7FF533B0}"/>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8" name="文字方塊 7">
            <a:extLst>
              <a:ext uri="{FF2B5EF4-FFF2-40B4-BE49-F238E27FC236}">
                <a16:creationId xmlns:a16="http://schemas.microsoft.com/office/drawing/2014/main" id="{8A14B90A-994E-EA1E-893D-A4E687F44CFF}"/>
              </a:ext>
            </a:extLst>
          </p:cNvPr>
          <p:cNvSpPr txBox="1"/>
          <p:nvPr/>
        </p:nvSpPr>
        <p:spPr>
          <a:xfrm>
            <a:off x="598191" y="20615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0" name="文字方塊 9">
            <a:extLst>
              <a:ext uri="{FF2B5EF4-FFF2-40B4-BE49-F238E27FC236}">
                <a16:creationId xmlns:a16="http://schemas.microsoft.com/office/drawing/2014/main" id="{D0C4B225-FBAB-C1CB-C1CF-14B58925E560}"/>
              </a:ext>
            </a:extLst>
          </p:cNvPr>
          <p:cNvSpPr txBox="1"/>
          <p:nvPr/>
        </p:nvSpPr>
        <p:spPr>
          <a:xfrm>
            <a:off x="937182" y="1310135"/>
            <a:ext cx="9983450" cy="223401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He, Z., Wu, Z., Zhou, B., Xu, L., &amp; Zhang, W.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等人</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[8]</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於</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2015</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，計算用戶之間的相似度、路線評級，使用 </a:t>
            </a: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LDA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擷取出遊記裡的主題，利用相似度、評級以及遊記主題實現旅遊推薦系統</a:t>
            </a: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a:p>
            <a:pPr marL="285750" indent="-285750">
              <a:lnSpc>
                <a:spcPct val="200000"/>
              </a:lnSpc>
              <a:buFont typeface="Arial" panose="020B0604020202020204" pitchFamily="34" charset="0"/>
              <a:buChar char="•"/>
            </a:pP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Yu, Y., Wang, H., Sun, S., &amp; Gao, Y.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等人</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於</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2017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年搜集行動定位服務資料，將其視為使用者造放果的景點，之後透過協同過濾以此景點進行推薦。</a:t>
            </a: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11" name="圖片 10" descr="一張含有 螢幕擷取畫面, 符號, 設計 的圖片&#10;&#10;自動產生的描述">
            <a:extLst>
              <a:ext uri="{FF2B5EF4-FFF2-40B4-BE49-F238E27FC236}">
                <a16:creationId xmlns:a16="http://schemas.microsoft.com/office/drawing/2014/main" id="{EB0053D8-E5E3-E56A-A15B-26415C1BC997}"/>
              </a:ext>
            </a:extLst>
          </p:cNvPr>
          <p:cNvPicPr>
            <a:picLocks noChangeAspect="1"/>
          </p:cNvPicPr>
          <p:nvPr/>
        </p:nvPicPr>
        <p:blipFill>
          <a:blip r:embed="rId3"/>
          <a:stretch>
            <a:fillRect/>
          </a:stretch>
        </p:blipFill>
        <p:spPr>
          <a:xfrm>
            <a:off x="1376299" y="4784469"/>
            <a:ext cx="828000" cy="828000"/>
          </a:xfrm>
          <a:prstGeom prst="rect">
            <a:avLst/>
          </a:prstGeom>
        </p:spPr>
      </p:pic>
      <p:pic>
        <p:nvPicPr>
          <p:cNvPr id="12" name="圖片 11" descr="一張含有 月亮 的圖片&#10;&#10;自動產生的描述">
            <a:extLst>
              <a:ext uri="{FF2B5EF4-FFF2-40B4-BE49-F238E27FC236}">
                <a16:creationId xmlns:a16="http://schemas.microsoft.com/office/drawing/2014/main" id="{4E1CA62E-4A5E-64BD-9BFC-E53D6F6E0641}"/>
              </a:ext>
            </a:extLst>
          </p:cNvPr>
          <p:cNvPicPr>
            <a:picLocks noChangeAspect="1"/>
          </p:cNvPicPr>
          <p:nvPr/>
        </p:nvPicPr>
        <p:blipFill>
          <a:blip r:embed="rId4"/>
          <a:stretch>
            <a:fillRect/>
          </a:stretch>
        </p:blipFill>
        <p:spPr>
          <a:xfrm>
            <a:off x="1376299" y="3789914"/>
            <a:ext cx="828000" cy="828000"/>
          </a:xfrm>
          <a:prstGeom prst="rect">
            <a:avLst/>
          </a:prstGeom>
        </p:spPr>
      </p:pic>
      <p:pic>
        <p:nvPicPr>
          <p:cNvPr id="13" name="圖片 12" descr="一張含有 美工圖案, 圖形, 螢幕擷取畫面, 設計 的圖片&#10;&#10;自動產生的描述">
            <a:extLst>
              <a:ext uri="{FF2B5EF4-FFF2-40B4-BE49-F238E27FC236}">
                <a16:creationId xmlns:a16="http://schemas.microsoft.com/office/drawing/2014/main" id="{F1AB80FA-A375-0160-596F-69582019FA37}"/>
              </a:ext>
            </a:extLst>
          </p:cNvPr>
          <p:cNvPicPr>
            <a:picLocks noChangeAspect="1"/>
          </p:cNvPicPr>
          <p:nvPr/>
        </p:nvPicPr>
        <p:blipFill>
          <a:blip r:embed="rId5"/>
          <a:stretch>
            <a:fillRect/>
          </a:stretch>
        </p:blipFill>
        <p:spPr>
          <a:xfrm>
            <a:off x="1376299" y="5779024"/>
            <a:ext cx="828000" cy="828000"/>
          </a:xfrm>
          <a:prstGeom prst="rect">
            <a:avLst/>
          </a:prstGeom>
        </p:spPr>
      </p:pic>
      <p:cxnSp>
        <p:nvCxnSpPr>
          <p:cNvPr id="15" name="直線箭頭接點 14">
            <a:extLst>
              <a:ext uri="{FF2B5EF4-FFF2-40B4-BE49-F238E27FC236}">
                <a16:creationId xmlns:a16="http://schemas.microsoft.com/office/drawing/2014/main" id="{205B231E-ADE1-8869-CB0D-2D4B2D7B88CA}"/>
              </a:ext>
            </a:extLst>
          </p:cNvPr>
          <p:cNvCxnSpPr/>
          <p:nvPr/>
        </p:nvCxnSpPr>
        <p:spPr>
          <a:xfrm>
            <a:off x="3118190" y="4633848"/>
            <a:ext cx="155897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箭頭接點 15">
            <a:extLst>
              <a:ext uri="{FF2B5EF4-FFF2-40B4-BE49-F238E27FC236}">
                <a16:creationId xmlns:a16="http://schemas.microsoft.com/office/drawing/2014/main" id="{8D8150A2-249E-E734-4AE3-4AC2E0A084AF}"/>
              </a:ext>
            </a:extLst>
          </p:cNvPr>
          <p:cNvCxnSpPr/>
          <p:nvPr/>
        </p:nvCxnSpPr>
        <p:spPr>
          <a:xfrm>
            <a:off x="3118191" y="6136505"/>
            <a:ext cx="155897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8" name="圖片 17" descr="一張含有 螢幕擷取畫面, 符號, 圖形, 鮮豔 的圖片&#10;&#10;自動產生的描述">
            <a:extLst>
              <a:ext uri="{FF2B5EF4-FFF2-40B4-BE49-F238E27FC236}">
                <a16:creationId xmlns:a16="http://schemas.microsoft.com/office/drawing/2014/main" id="{5A2CFCB7-2084-189D-78C7-08B98E4E8F0A}"/>
              </a:ext>
            </a:extLst>
          </p:cNvPr>
          <p:cNvPicPr>
            <a:picLocks noChangeAspect="1"/>
          </p:cNvPicPr>
          <p:nvPr/>
        </p:nvPicPr>
        <p:blipFill>
          <a:blip r:embed="rId6"/>
          <a:stretch>
            <a:fillRect/>
          </a:stretch>
        </p:blipFill>
        <p:spPr>
          <a:xfrm>
            <a:off x="5556000" y="4077914"/>
            <a:ext cx="1080000" cy="1080000"/>
          </a:xfrm>
          <a:prstGeom prst="rect">
            <a:avLst/>
          </a:prstGeom>
        </p:spPr>
      </p:pic>
      <p:pic>
        <p:nvPicPr>
          <p:cNvPr id="20" name="圖片 19" descr="一張含有 圖形, 螢幕擷取畫面, 美工圖案, 圓形 的圖片&#10;&#10;自動產生的描述">
            <a:extLst>
              <a:ext uri="{FF2B5EF4-FFF2-40B4-BE49-F238E27FC236}">
                <a16:creationId xmlns:a16="http://schemas.microsoft.com/office/drawing/2014/main" id="{16089E7F-70F1-7776-B790-EE0D4D63FC1B}"/>
              </a:ext>
            </a:extLst>
          </p:cNvPr>
          <p:cNvPicPr>
            <a:picLocks noChangeAspect="1"/>
          </p:cNvPicPr>
          <p:nvPr/>
        </p:nvPicPr>
        <p:blipFill>
          <a:blip r:embed="rId7"/>
          <a:stretch>
            <a:fillRect/>
          </a:stretch>
        </p:blipFill>
        <p:spPr>
          <a:xfrm>
            <a:off x="5556000" y="5472444"/>
            <a:ext cx="1080000" cy="1080000"/>
          </a:xfrm>
          <a:prstGeom prst="rect">
            <a:avLst/>
          </a:prstGeom>
        </p:spPr>
      </p:pic>
      <p:cxnSp>
        <p:nvCxnSpPr>
          <p:cNvPr id="21" name="直線箭頭接點 20">
            <a:extLst>
              <a:ext uri="{FF2B5EF4-FFF2-40B4-BE49-F238E27FC236}">
                <a16:creationId xmlns:a16="http://schemas.microsoft.com/office/drawing/2014/main" id="{680C53E9-F6FE-5F84-3DB3-1D222D223639}"/>
              </a:ext>
            </a:extLst>
          </p:cNvPr>
          <p:cNvCxnSpPr>
            <a:cxnSpLocks/>
          </p:cNvCxnSpPr>
          <p:nvPr/>
        </p:nvCxnSpPr>
        <p:spPr>
          <a:xfrm>
            <a:off x="6979045" y="4572928"/>
            <a:ext cx="1522625" cy="62049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直線箭頭接點 21">
            <a:extLst>
              <a:ext uri="{FF2B5EF4-FFF2-40B4-BE49-F238E27FC236}">
                <a16:creationId xmlns:a16="http://schemas.microsoft.com/office/drawing/2014/main" id="{814FABB2-14A5-A6C6-DA8C-0848970C7BC1}"/>
              </a:ext>
            </a:extLst>
          </p:cNvPr>
          <p:cNvCxnSpPr>
            <a:cxnSpLocks/>
          </p:cNvCxnSpPr>
          <p:nvPr/>
        </p:nvCxnSpPr>
        <p:spPr>
          <a:xfrm flipV="1">
            <a:off x="6942693" y="5193421"/>
            <a:ext cx="1558977" cy="94308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3" name="圖片 22" descr="一張含有 螢幕擷取畫面, 符號, 設計 的圖片&#10;&#10;自動產生的描述">
            <a:extLst>
              <a:ext uri="{FF2B5EF4-FFF2-40B4-BE49-F238E27FC236}">
                <a16:creationId xmlns:a16="http://schemas.microsoft.com/office/drawing/2014/main" id="{B549D1C3-3805-C6ED-6BB0-A88011CB2D06}"/>
              </a:ext>
            </a:extLst>
          </p:cNvPr>
          <p:cNvPicPr>
            <a:picLocks noChangeAspect="1"/>
          </p:cNvPicPr>
          <p:nvPr/>
        </p:nvPicPr>
        <p:blipFill>
          <a:blip r:embed="rId3"/>
          <a:stretch>
            <a:fillRect/>
          </a:stretch>
        </p:blipFill>
        <p:spPr>
          <a:xfrm>
            <a:off x="9109751" y="4779421"/>
            <a:ext cx="828000" cy="828000"/>
          </a:xfrm>
          <a:prstGeom prst="rect">
            <a:avLst/>
          </a:prstGeom>
        </p:spPr>
      </p:pic>
      <p:pic>
        <p:nvPicPr>
          <p:cNvPr id="24" name="圖片 23" descr="一張含有 月亮 的圖片&#10;&#10;自動產生的描述">
            <a:extLst>
              <a:ext uri="{FF2B5EF4-FFF2-40B4-BE49-F238E27FC236}">
                <a16:creationId xmlns:a16="http://schemas.microsoft.com/office/drawing/2014/main" id="{7C91001C-641C-9E5B-9552-51F607CC4813}"/>
              </a:ext>
            </a:extLst>
          </p:cNvPr>
          <p:cNvPicPr>
            <a:picLocks noChangeAspect="1"/>
          </p:cNvPicPr>
          <p:nvPr/>
        </p:nvPicPr>
        <p:blipFill>
          <a:blip r:embed="rId4"/>
          <a:stretch>
            <a:fillRect/>
          </a:stretch>
        </p:blipFill>
        <p:spPr>
          <a:xfrm>
            <a:off x="9109751" y="5749449"/>
            <a:ext cx="828000" cy="828000"/>
          </a:xfrm>
          <a:prstGeom prst="rect">
            <a:avLst/>
          </a:prstGeom>
        </p:spPr>
      </p:pic>
      <p:pic>
        <p:nvPicPr>
          <p:cNvPr id="25" name="圖片 24" descr="一張含有 美工圖案, 圖形, 螢幕擷取畫面, 設計 的圖片&#10;&#10;自動產生的描述">
            <a:extLst>
              <a:ext uri="{FF2B5EF4-FFF2-40B4-BE49-F238E27FC236}">
                <a16:creationId xmlns:a16="http://schemas.microsoft.com/office/drawing/2014/main" id="{800DEA70-96A9-988C-3F08-17D0D5BE70E8}"/>
              </a:ext>
            </a:extLst>
          </p:cNvPr>
          <p:cNvPicPr>
            <a:picLocks noChangeAspect="1"/>
          </p:cNvPicPr>
          <p:nvPr/>
        </p:nvPicPr>
        <p:blipFill>
          <a:blip r:embed="rId5"/>
          <a:stretch>
            <a:fillRect/>
          </a:stretch>
        </p:blipFill>
        <p:spPr>
          <a:xfrm>
            <a:off x="9109751" y="3774002"/>
            <a:ext cx="828000" cy="828000"/>
          </a:xfrm>
          <a:prstGeom prst="rect">
            <a:avLst/>
          </a:prstGeom>
        </p:spPr>
      </p:pic>
      <p:pic>
        <p:nvPicPr>
          <p:cNvPr id="26" name="圖形 25" descr="核取記號 以實心填滿">
            <a:extLst>
              <a:ext uri="{FF2B5EF4-FFF2-40B4-BE49-F238E27FC236}">
                <a16:creationId xmlns:a16="http://schemas.microsoft.com/office/drawing/2014/main" id="{35A9653E-1359-2214-D7D2-A32C0107129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9854" y="3475829"/>
            <a:ext cx="914400" cy="914400"/>
          </a:xfrm>
          <a:prstGeom prst="rect">
            <a:avLst/>
          </a:prstGeom>
        </p:spPr>
      </p:pic>
      <p:pic>
        <p:nvPicPr>
          <p:cNvPr id="27" name="圖形 26" descr="關閉 以實心填滿">
            <a:extLst>
              <a:ext uri="{FF2B5EF4-FFF2-40B4-BE49-F238E27FC236}">
                <a16:creationId xmlns:a16="http://schemas.microsoft.com/office/drawing/2014/main" id="{C31D7364-90AC-9B6E-ECAB-A9855900F9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85008" y="5688826"/>
            <a:ext cx="914400" cy="914400"/>
          </a:xfrm>
          <a:prstGeom prst="rect">
            <a:avLst/>
          </a:prstGeom>
        </p:spPr>
      </p:pic>
      <p:pic>
        <p:nvPicPr>
          <p:cNvPr id="28" name="圖形 27" descr="關閉 以實心填滿">
            <a:extLst>
              <a:ext uri="{FF2B5EF4-FFF2-40B4-BE49-F238E27FC236}">
                <a16:creationId xmlns:a16="http://schemas.microsoft.com/office/drawing/2014/main" id="{17B2CE29-B64E-6047-A557-19A6E8DAFE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45214" y="4675972"/>
            <a:ext cx="914400" cy="914400"/>
          </a:xfrm>
          <a:prstGeom prst="rect">
            <a:avLst/>
          </a:prstGeom>
        </p:spPr>
      </p:pic>
      <p:sp>
        <p:nvSpPr>
          <p:cNvPr id="29" name="文字方塊 28">
            <a:extLst>
              <a:ext uri="{FF2B5EF4-FFF2-40B4-BE49-F238E27FC236}">
                <a16:creationId xmlns:a16="http://schemas.microsoft.com/office/drawing/2014/main" id="{2E9CA19F-4E8B-E1CE-7327-13F143700158}"/>
              </a:ext>
            </a:extLst>
          </p:cNvPr>
          <p:cNvSpPr txBox="1"/>
          <p:nvPr/>
        </p:nvSpPr>
        <p:spPr>
          <a:xfrm>
            <a:off x="3480040" y="4048523"/>
            <a:ext cx="813043" cy="461665"/>
          </a:xfrm>
          <a:prstGeom prst="rect">
            <a:avLst/>
          </a:prstGeom>
          <a:noFill/>
        </p:spPr>
        <p:txBody>
          <a:bodyPr wrap="none" rtlCol="0">
            <a:spAutoFit/>
          </a:bodyPr>
          <a:lstStyle/>
          <a:p>
            <a:r>
              <a:rPr kumimoji="1" lang="zh-TW" altLang="en-US" sz="2400" b="1" dirty="0">
                <a:latin typeface="Times New Roman" panose="02020603050405020304" pitchFamily="18" charset="0"/>
                <a:ea typeface="BiauKaiTC Regular" panose="03000500000000000000" pitchFamily="66" charset="-120"/>
                <a:cs typeface="Times New Roman" panose="02020603050405020304" pitchFamily="18" charset="0"/>
              </a:rPr>
              <a:t>評級</a:t>
            </a:r>
          </a:p>
        </p:txBody>
      </p:sp>
      <p:sp>
        <p:nvSpPr>
          <p:cNvPr id="30" name="文字方塊 29">
            <a:extLst>
              <a:ext uri="{FF2B5EF4-FFF2-40B4-BE49-F238E27FC236}">
                <a16:creationId xmlns:a16="http://schemas.microsoft.com/office/drawing/2014/main" id="{3371A5EA-7A5F-E5A2-4E6D-53FE0112E6A4}"/>
              </a:ext>
            </a:extLst>
          </p:cNvPr>
          <p:cNvSpPr txBox="1"/>
          <p:nvPr/>
        </p:nvSpPr>
        <p:spPr>
          <a:xfrm>
            <a:off x="3176968" y="5590372"/>
            <a:ext cx="1441420" cy="461665"/>
          </a:xfrm>
          <a:prstGeom prst="rect">
            <a:avLst/>
          </a:prstGeom>
          <a:noFill/>
        </p:spPr>
        <p:txBody>
          <a:bodyPr wrap="none" rtlCol="0">
            <a:spAutoFit/>
          </a:bodyPr>
          <a:lstStyle/>
          <a:p>
            <a:r>
              <a:rPr kumimoji="1" lang="zh-TW" altLang="en-US" sz="2400" b="1" dirty="0">
                <a:latin typeface="BiauKaiTC Regular" panose="03000500000000000000" pitchFamily="66" charset="-120"/>
                <a:ea typeface="BiauKaiTC Regular" panose="03000500000000000000" pitchFamily="66" charset="-120"/>
              </a:rPr>
              <a:t>定位服務</a:t>
            </a:r>
          </a:p>
        </p:txBody>
      </p:sp>
      <p:sp>
        <p:nvSpPr>
          <p:cNvPr id="34" name="投影片編號版面配置區 33">
            <a:extLst>
              <a:ext uri="{FF2B5EF4-FFF2-40B4-BE49-F238E27FC236}">
                <a16:creationId xmlns:a16="http://schemas.microsoft.com/office/drawing/2014/main" id="{349B3C97-249B-0886-24AD-F9EE434EF06B}"/>
              </a:ext>
            </a:extLst>
          </p:cNvPr>
          <p:cNvSpPr>
            <a:spLocks noGrp="1"/>
          </p:cNvSpPr>
          <p:nvPr>
            <p:ph type="sldNum" sz="quarter" idx="12"/>
          </p:nvPr>
        </p:nvSpPr>
        <p:spPr/>
        <p:txBody>
          <a:bodyPr/>
          <a:lstStyle/>
          <a:p>
            <a:fld id="{1FC00D45-A6F0-6E49-B09B-004E5C2ED037}" type="slidenum">
              <a:rPr kumimoji="1" lang="zh-TW" altLang="en-US" smtClean="0"/>
              <a:t>7</a:t>
            </a:fld>
            <a:endParaRPr kumimoji="1" lang="zh-TW" altLang="en-US"/>
          </a:p>
        </p:txBody>
      </p:sp>
    </p:spTree>
    <p:extLst>
      <p:ext uri="{BB962C8B-B14F-4D97-AF65-F5344CB8AC3E}">
        <p14:creationId xmlns:p14="http://schemas.microsoft.com/office/powerpoint/2010/main" val="114763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DFACF59A-340C-402D-BE8C-A3A8B2D72A3F}"/>
              </a:ext>
            </a:extLst>
          </p:cNvPr>
          <p:cNvSpPr txBox="1"/>
          <p:nvPr/>
        </p:nvSpPr>
        <p:spPr>
          <a:xfrm>
            <a:off x="598191" y="1099535"/>
            <a:ext cx="10689402" cy="4450001"/>
          </a:xfrm>
          <a:prstGeom prst="rect">
            <a:avLst/>
          </a:prstGeom>
          <a:noFill/>
        </p:spPr>
        <p:txBody>
          <a:bodyPr wrap="square">
            <a:spAutoFit/>
          </a:bodyPr>
          <a:lstStyle/>
          <a:p>
            <a:pPr>
              <a:lnSpc>
                <a:spcPct val="200000"/>
              </a:lnSpc>
            </a:pP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Coelho, J., Nitu, P., &amp; </a:t>
            </a:r>
            <a:r>
              <a:rPr lang="en" altLang="zh-TW" dirty="0" err="1">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Madiraju</a:t>
            </a:r>
            <a:r>
              <a:rPr lang="en"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 P.</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等人</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[4]</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使用機器學習建立一個分類模型來自動識別用戶在 </a:t>
            </a:r>
            <a:r>
              <a:rPr lang="en" altLang="zh-TW" dirty="0">
                <a:solidFill>
                  <a:srgbClr val="000000"/>
                </a:solidFill>
                <a:effectLst/>
                <a:latin typeface="Times New Roman" panose="02020603050405020304" pitchFamily="18" charset="0"/>
                <a:cs typeface="Times New Roman" panose="02020603050405020304" pitchFamily="18" charset="0"/>
              </a:rPr>
              <a:t>twitter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上的旅遊文章，並將其作識別為用戶的興趣點</a:t>
            </a:r>
            <a:r>
              <a:rPr lang="en-US" altLang="zh-TW" dirty="0">
                <a:solidFill>
                  <a:srgbClr val="000000"/>
                </a:solidFill>
                <a:effectLst/>
                <a:latin typeface="Times New Roman" panose="02020603050405020304" pitchFamily="18" charset="0"/>
                <a:cs typeface="Times New Roman" panose="02020603050405020304" pitchFamily="18" charset="0"/>
              </a:rPr>
              <a:t>(</a:t>
            </a:r>
            <a:r>
              <a:rPr lang="en" altLang="zh-TW" dirty="0">
                <a:solidFill>
                  <a:srgbClr val="000000"/>
                </a:solidFill>
                <a:effectLst/>
                <a:latin typeface="Times New Roman" panose="02020603050405020304" pitchFamily="18" charset="0"/>
                <a:cs typeface="Times New Roman" panose="02020603050405020304" pitchFamily="18" charset="0"/>
              </a:rPr>
              <a:t>Points of Interest, POI)</a:t>
            </a:r>
            <a:r>
              <a:rPr lang="zh-TW" altLang="en"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最終在自願者的協助底下，達到了將近七成的準確率。</a:t>
            </a: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200000"/>
              </a:lnSpc>
            </a:pP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200000"/>
              </a:lnSpc>
            </a:pPr>
            <a:endParaRPr lang="en-US" altLang="zh-TW" dirty="0">
              <a:solidFill>
                <a:srgbClr val="000000"/>
              </a:solidFill>
              <a:latin typeface="Times New Roman" panose="02020603050405020304" pitchFamily="18" charset="0"/>
              <a:ea typeface="BiauKaiTC Regular" panose="03000500000000000000" pitchFamily="66" charset="-120"/>
              <a:cs typeface="Times New Roman" panose="02020603050405020304" pitchFamily="18" charset="0"/>
            </a:endParaRPr>
          </a:p>
          <a:p>
            <a:pPr>
              <a:lnSpc>
                <a:spcPct val="200000"/>
              </a:lnSpc>
            </a:pPr>
            <a:r>
              <a:rPr lang="en" altLang="zh-TW" dirty="0" err="1">
                <a:solidFill>
                  <a:srgbClr val="000000"/>
                </a:solidFill>
                <a:effectLst/>
                <a:latin typeface="Times New Roman" panose="02020603050405020304" pitchFamily="18" charset="0"/>
                <a:cs typeface="Times New Roman" panose="02020603050405020304" pitchFamily="18" charset="0"/>
              </a:rPr>
              <a:t>Subramaniyaswamy</a:t>
            </a:r>
            <a:r>
              <a:rPr lang="en" altLang="zh-TW" dirty="0">
                <a:solidFill>
                  <a:srgbClr val="000000"/>
                </a:solidFill>
                <a:effectLst/>
                <a:latin typeface="Times New Roman" panose="02020603050405020304" pitchFamily="18" charset="0"/>
                <a:cs typeface="Times New Roman" panose="02020603050405020304" pitchFamily="18" charset="0"/>
              </a:rPr>
              <a:t>, V., Vijayakumar, V., Logesh, R., &amp; </a:t>
            </a:r>
            <a:r>
              <a:rPr lang="en" altLang="zh-TW" dirty="0" err="1">
                <a:solidFill>
                  <a:srgbClr val="000000"/>
                </a:solidFill>
                <a:effectLst/>
                <a:latin typeface="Times New Roman" panose="02020603050405020304" pitchFamily="18" charset="0"/>
                <a:cs typeface="Times New Roman" panose="02020603050405020304" pitchFamily="18" charset="0"/>
              </a:rPr>
              <a:t>Indragandhi</a:t>
            </a:r>
            <a:r>
              <a:rPr lang="en" altLang="zh-TW" dirty="0">
                <a:solidFill>
                  <a:srgbClr val="000000"/>
                </a:solidFill>
                <a:effectLst/>
                <a:latin typeface="Times New Roman" panose="02020603050405020304" pitchFamily="18" charset="0"/>
                <a:cs typeface="Times New Roman" panose="02020603050405020304" pitchFamily="18" charset="0"/>
              </a:rPr>
              <a:t>, V. </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等人</a:t>
            </a:r>
            <a:r>
              <a:rPr lang="en-US" altLang="zh-TW"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[18]</a:t>
            </a:r>
            <a:r>
              <a:rPr lang="zh-TW" altLang="en-US" dirty="0">
                <a:solidFill>
                  <a:srgbClr val="000000"/>
                </a:solidFill>
                <a:effectLst/>
                <a:latin typeface="Times New Roman" panose="02020603050405020304" pitchFamily="18" charset="0"/>
                <a:ea typeface="BiauKaiTC Regular" panose="03000500000000000000" pitchFamily="66" charset="-120"/>
                <a:cs typeface="Times New Roman" panose="02020603050405020304" pitchFamily="18" charset="0"/>
              </a:rPr>
              <a:t>透過一些社群網站上一些打卡的照片，並識別照片當中所在地的地理位置標籤，之後蒐集用戶的相關訊息例如，除此之外還會透過相關訊息來判斷旅遊群體的類別；之後使用貝葉斯學習模型預測用戶可能會喜歡的地點實現旅遊推薦系統</a:t>
            </a:r>
          </a:p>
        </p:txBody>
      </p:sp>
      <p:sp>
        <p:nvSpPr>
          <p:cNvPr id="11" name="矩形 10">
            <a:extLst>
              <a:ext uri="{FF2B5EF4-FFF2-40B4-BE49-F238E27FC236}">
                <a16:creationId xmlns:a16="http://schemas.microsoft.com/office/drawing/2014/main" id="{7A967172-0CED-9AD6-8518-BF08112C2764}"/>
              </a:ext>
            </a:extLst>
          </p:cNvPr>
          <p:cNvSpPr/>
          <p:nvPr/>
        </p:nvSpPr>
        <p:spPr>
          <a:xfrm>
            <a:off x="0" y="1"/>
            <a:ext cx="12192000" cy="84841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2" name="矩形: 圓角 15">
            <a:extLst>
              <a:ext uri="{FF2B5EF4-FFF2-40B4-BE49-F238E27FC236}">
                <a16:creationId xmlns:a16="http://schemas.microsoft.com/office/drawing/2014/main" id="{28F79657-AAE7-1A52-49A0-436BB125C8C1}"/>
              </a:ext>
            </a:extLst>
          </p:cNvPr>
          <p:cNvSpPr/>
          <p:nvPr/>
        </p:nvSpPr>
        <p:spPr>
          <a:xfrm>
            <a:off x="4768171" y="260302"/>
            <a:ext cx="2321473" cy="452486"/>
          </a:xfrm>
          <a:prstGeom prst="roundRect">
            <a:avLst/>
          </a:prstGeom>
          <a:solidFill>
            <a:schemeClr val="bg2">
              <a:lumMod val="40000"/>
              <a:lumOff val="6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3" name="文字方塊 12">
            <a:extLst>
              <a:ext uri="{FF2B5EF4-FFF2-40B4-BE49-F238E27FC236}">
                <a16:creationId xmlns:a16="http://schemas.microsoft.com/office/drawing/2014/main" id="{68D9B259-F273-B6A7-18B4-8E5B634970AA}"/>
              </a:ext>
            </a:extLst>
          </p:cNvPr>
          <p:cNvSpPr txBox="1"/>
          <p:nvPr/>
        </p:nvSpPr>
        <p:spPr>
          <a:xfrm>
            <a:off x="9017467" y="25112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Scheme</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4" name="文字方塊 13">
            <a:extLst>
              <a:ext uri="{FF2B5EF4-FFF2-40B4-BE49-F238E27FC236}">
                <a16:creationId xmlns:a16="http://schemas.microsoft.com/office/drawing/2014/main" id="{0F2F9280-3F5D-F2BC-FE54-64A791AF93FB}"/>
              </a:ext>
            </a:extLst>
          </p:cNvPr>
          <p:cNvSpPr txBox="1"/>
          <p:nvPr/>
        </p:nvSpPr>
        <p:spPr>
          <a:xfrm>
            <a:off x="4668908" y="251123"/>
            <a:ext cx="2520000" cy="461665"/>
          </a:xfrm>
          <a:prstGeom prst="rect">
            <a:avLst/>
          </a:prstGeom>
          <a:noFill/>
        </p:spPr>
        <p:txBody>
          <a:bodyPr wrap="square">
            <a:spAutoFit/>
          </a:bodyPr>
          <a:lstStyle/>
          <a:p>
            <a:pPr algn="ct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Related</a:t>
            </a:r>
            <a:r>
              <a:rPr lang="zh-TW" altLang="en-US"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 </a:t>
            </a:r>
            <a:r>
              <a:rPr lang="en-US" altLang="zh-TW"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rPr>
              <a:t>Work</a:t>
            </a:r>
            <a:endParaRPr lang="en-US" altLang="zh-CN" sz="2400" dirty="0">
              <a:solidFill>
                <a:schemeClr val="bg1"/>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sp>
        <p:nvSpPr>
          <p:cNvPr id="15" name="文字方塊 14">
            <a:extLst>
              <a:ext uri="{FF2B5EF4-FFF2-40B4-BE49-F238E27FC236}">
                <a16:creationId xmlns:a16="http://schemas.microsoft.com/office/drawing/2014/main" id="{93C231F7-CA8A-E918-F557-9C5E5C91BE3C}"/>
              </a:ext>
            </a:extLst>
          </p:cNvPr>
          <p:cNvSpPr txBox="1"/>
          <p:nvPr/>
        </p:nvSpPr>
        <p:spPr>
          <a:xfrm>
            <a:off x="598191" y="206153"/>
            <a:ext cx="2520000" cy="461665"/>
          </a:xfrm>
          <a:prstGeom prst="rect">
            <a:avLst/>
          </a:prstGeom>
          <a:noFill/>
        </p:spPr>
        <p:txBody>
          <a:bodyPr wrap="square">
            <a:spAutoFit/>
          </a:bodyPr>
          <a:lstStyle/>
          <a:p>
            <a:pPr algn="ctr"/>
            <a:r>
              <a:rPr lang="en-US" altLang="zh-TW"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rPr>
              <a:t>Introduction</a:t>
            </a:r>
            <a:endParaRPr lang="en-US" altLang="zh-CN" sz="2400" dirty="0">
              <a:solidFill>
                <a:schemeClr val="accent1">
                  <a:lumMod val="60000"/>
                  <a:lumOff val="40000"/>
                </a:schemeClr>
              </a:solidFill>
              <a:latin typeface="Times New Roman" panose="02020603050405020304" pitchFamily="18" charset="0"/>
              <a:ea typeface="BiauKaiTC Regular" panose="03000500000000000000" pitchFamily="66" charset="-120"/>
              <a:cs typeface="Times New Roman" panose="02020603050405020304" pitchFamily="18" charset="0"/>
            </a:endParaRPr>
          </a:p>
        </p:txBody>
      </p:sp>
      <p:pic>
        <p:nvPicPr>
          <p:cNvPr id="16" name="Picture 2" descr="Twitter Logo - Logodownload.org Download de Logotipos">
            <a:extLst>
              <a:ext uri="{FF2B5EF4-FFF2-40B4-BE49-F238E27FC236}">
                <a16:creationId xmlns:a16="http://schemas.microsoft.com/office/drawing/2014/main" id="{DFF05F61-5A02-62B2-B6A8-87FFA6623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91" y="2866770"/>
            <a:ext cx="960000" cy="9000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箭頭接點 17">
            <a:extLst>
              <a:ext uri="{FF2B5EF4-FFF2-40B4-BE49-F238E27FC236}">
                <a16:creationId xmlns:a16="http://schemas.microsoft.com/office/drawing/2014/main" id="{434D3AF5-681D-7467-2690-00002E982CF3}"/>
              </a:ext>
            </a:extLst>
          </p:cNvPr>
          <p:cNvCxnSpPr/>
          <p:nvPr/>
        </p:nvCxnSpPr>
        <p:spPr>
          <a:xfrm>
            <a:off x="4407108" y="3429000"/>
            <a:ext cx="10043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9" name="圖片 18" descr="一張含有 螢幕擷取畫面, 符號, 設計 的圖片&#10;&#10;自動產生的描述">
            <a:extLst>
              <a:ext uri="{FF2B5EF4-FFF2-40B4-BE49-F238E27FC236}">
                <a16:creationId xmlns:a16="http://schemas.microsoft.com/office/drawing/2014/main" id="{DE7CC917-5ACD-8507-11D6-01D1066CCF09}"/>
              </a:ext>
            </a:extLst>
          </p:cNvPr>
          <p:cNvPicPr>
            <a:picLocks noChangeAspect="1"/>
          </p:cNvPicPr>
          <p:nvPr/>
        </p:nvPicPr>
        <p:blipFill>
          <a:blip r:embed="rId3"/>
          <a:stretch>
            <a:fillRect/>
          </a:stretch>
        </p:blipFill>
        <p:spPr>
          <a:xfrm>
            <a:off x="5898406" y="3189073"/>
            <a:ext cx="828000" cy="828000"/>
          </a:xfrm>
          <a:prstGeom prst="rect">
            <a:avLst/>
          </a:prstGeom>
        </p:spPr>
      </p:pic>
      <p:pic>
        <p:nvPicPr>
          <p:cNvPr id="21" name="圖片 20" descr="一張含有 美工圖案, 圖形, 螢幕擷取畫面, 設計 的圖片&#10;&#10;自動產生的描述">
            <a:extLst>
              <a:ext uri="{FF2B5EF4-FFF2-40B4-BE49-F238E27FC236}">
                <a16:creationId xmlns:a16="http://schemas.microsoft.com/office/drawing/2014/main" id="{2E0D7AD9-DBA6-9C9F-7CB4-5CB8A2533896}"/>
              </a:ext>
            </a:extLst>
          </p:cNvPr>
          <p:cNvPicPr>
            <a:picLocks noChangeAspect="1"/>
          </p:cNvPicPr>
          <p:nvPr/>
        </p:nvPicPr>
        <p:blipFill>
          <a:blip r:embed="rId4"/>
          <a:stretch>
            <a:fillRect/>
          </a:stretch>
        </p:blipFill>
        <p:spPr>
          <a:xfrm>
            <a:off x="5898406" y="2377996"/>
            <a:ext cx="828000" cy="828000"/>
          </a:xfrm>
          <a:prstGeom prst="rect">
            <a:avLst/>
          </a:prstGeom>
        </p:spPr>
      </p:pic>
      <p:pic>
        <p:nvPicPr>
          <p:cNvPr id="23" name="圖形 22" descr="關閉 以實心填滿">
            <a:extLst>
              <a:ext uri="{FF2B5EF4-FFF2-40B4-BE49-F238E27FC236}">
                <a16:creationId xmlns:a16="http://schemas.microsoft.com/office/drawing/2014/main" id="{0014E2A5-6855-1657-7176-C3F9E7FFF0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2991" y="3195245"/>
            <a:ext cx="756000" cy="756000"/>
          </a:xfrm>
          <a:prstGeom prst="rect">
            <a:avLst/>
          </a:prstGeom>
        </p:spPr>
      </p:pic>
      <p:pic>
        <p:nvPicPr>
          <p:cNvPr id="24" name="圖形 23" descr="核取記號 以實心填滿">
            <a:extLst>
              <a:ext uri="{FF2B5EF4-FFF2-40B4-BE49-F238E27FC236}">
                <a16:creationId xmlns:a16="http://schemas.microsoft.com/office/drawing/2014/main" id="{D0CA3AFA-CDEC-2089-DD4C-697551802C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40991" y="2053593"/>
            <a:ext cx="720000" cy="720000"/>
          </a:xfrm>
          <a:prstGeom prst="rect">
            <a:avLst/>
          </a:prstGeom>
        </p:spPr>
      </p:pic>
      <p:cxnSp>
        <p:nvCxnSpPr>
          <p:cNvPr id="25" name="直線箭頭接點 24">
            <a:extLst>
              <a:ext uri="{FF2B5EF4-FFF2-40B4-BE49-F238E27FC236}">
                <a16:creationId xmlns:a16="http://schemas.microsoft.com/office/drawing/2014/main" id="{21CF3713-D1B1-D00B-A431-EB9F4BB9DD7F}"/>
              </a:ext>
            </a:extLst>
          </p:cNvPr>
          <p:cNvCxnSpPr/>
          <p:nvPr/>
        </p:nvCxnSpPr>
        <p:spPr>
          <a:xfrm>
            <a:off x="6878991" y="3412761"/>
            <a:ext cx="10043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文字方塊 25">
            <a:extLst>
              <a:ext uri="{FF2B5EF4-FFF2-40B4-BE49-F238E27FC236}">
                <a16:creationId xmlns:a16="http://schemas.microsoft.com/office/drawing/2014/main" id="{0853E320-2D0D-AE2C-B7A0-580C2989DEA8}"/>
              </a:ext>
            </a:extLst>
          </p:cNvPr>
          <p:cNvSpPr txBox="1"/>
          <p:nvPr/>
        </p:nvSpPr>
        <p:spPr>
          <a:xfrm>
            <a:off x="8226032" y="2490356"/>
            <a:ext cx="2203360" cy="1397434"/>
          </a:xfrm>
          <a:prstGeom prst="rect">
            <a:avLst/>
          </a:prstGeom>
          <a:noFill/>
        </p:spPr>
        <p:txBody>
          <a:bodyPr wrap="none" rtlCol="0">
            <a:spAutoFit/>
          </a:bodyPr>
          <a:lstStyle/>
          <a:p>
            <a:pPr>
              <a:lnSpc>
                <a:spcPct val="150000"/>
              </a:lnSpc>
            </a:pPr>
            <a:r>
              <a:rPr kumimoji="1" lang="en-US" altLang="zh-TW" sz="2400" b="1" dirty="0">
                <a:solidFill>
                  <a:srgbClr val="FF0000"/>
                </a:solidFill>
                <a:latin typeface="Times New Roman" panose="02020603050405020304" pitchFamily="18" charset="0"/>
                <a:cs typeface="Times New Roman" panose="02020603050405020304" pitchFamily="18" charset="0"/>
              </a:rPr>
              <a:t>Correctly Rate</a:t>
            </a:r>
          </a:p>
          <a:p>
            <a:pPr algn="ctr">
              <a:lnSpc>
                <a:spcPct val="150000"/>
              </a:lnSpc>
            </a:pPr>
            <a:r>
              <a:rPr kumimoji="1" lang="en-US" altLang="zh-TW" sz="3600" b="1" dirty="0">
                <a:solidFill>
                  <a:srgbClr val="FF0000"/>
                </a:solidFill>
                <a:latin typeface="Times New Roman" panose="02020603050405020304" pitchFamily="18" charset="0"/>
                <a:cs typeface="Times New Roman" panose="02020603050405020304" pitchFamily="18" charset="0"/>
              </a:rPr>
              <a:t>70% </a:t>
            </a:r>
            <a:endParaRPr kumimoji="1" lang="zh-TW" altLang="en-US" sz="3600" b="1" dirty="0">
              <a:solidFill>
                <a:srgbClr val="FF0000"/>
              </a:solidFill>
              <a:latin typeface="Times New Roman" panose="02020603050405020304" pitchFamily="18" charset="0"/>
              <a:cs typeface="Times New Roman" panose="02020603050405020304" pitchFamily="18" charset="0"/>
            </a:endParaRPr>
          </a:p>
        </p:txBody>
      </p:sp>
      <p:pic>
        <p:nvPicPr>
          <p:cNvPr id="29" name="圖片 28" descr="一張含有 美工圖案, 圖形, 卡通, 平面設計 的圖片&#10;&#10;自動產生的描述">
            <a:extLst>
              <a:ext uri="{FF2B5EF4-FFF2-40B4-BE49-F238E27FC236}">
                <a16:creationId xmlns:a16="http://schemas.microsoft.com/office/drawing/2014/main" id="{BC4B526C-8BF0-056B-F4FE-725FD234CDA4}"/>
              </a:ext>
            </a:extLst>
          </p:cNvPr>
          <p:cNvPicPr>
            <a:picLocks noChangeAspect="1"/>
          </p:cNvPicPr>
          <p:nvPr/>
        </p:nvPicPr>
        <p:blipFill>
          <a:blip r:embed="rId9"/>
          <a:stretch>
            <a:fillRect/>
          </a:stretch>
        </p:blipFill>
        <p:spPr>
          <a:xfrm>
            <a:off x="8832412" y="5616277"/>
            <a:ext cx="990600" cy="990600"/>
          </a:xfrm>
          <a:prstGeom prst="rect">
            <a:avLst/>
          </a:prstGeom>
        </p:spPr>
      </p:pic>
      <p:cxnSp>
        <p:nvCxnSpPr>
          <p:cNvPr id="30" name="直線箭頭接點 29">
            <a:extLst>
              <a:ext uri="{FF2B5EF4-FFF2-40B4-BE49-F238E27FC236}">
                <a16:creationId xmlns:a16="http://schemas.microsoft.com/office/drawing/2014/main" id="{D8CB56FA-3A3D-9A2D-37DF-FF39F33C37C2}"/>
              </a:ext>
            </a:extLst>
          </p:cNvPr>
          <p:cNvCxnSpPr/>
          <p:nvPr/>
        </p:nvCxnSpPr>
        <p:spPr>
          <a:xfrm>
            <a:off x="4507042" y="6279629"/>
            <a:ext cx="10043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直線箭頭接點 30">
            <a:extLst>
              <a:ext uri="{FF2B5EF4-FFF2-40B4-BE49-F238E27FC236}">
                <a16:creationId xmlns:a16="http://schemas.microsoft.com/office/drawing/2014/main" id="{2BD305B2-1FE9-140A-A739-54E20936F7A8}"/>
              </a:ext>
            </a:extLst>
          </p:cNvPr>
          <p:cNvCxnSpPr/>
          <p:nvPr/>
        </p:nvCxnSpPr>
        <p:spPr>
          <a:xfrm>
            <a:off x="6978925" y="6263390"/>
            <a:ext cx="10043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2" name="圖片 31" descr="一張含有 美工圖案, 圖形, 螢幕擷取畫面, 設計 的圖片&#10;&#10;自動產生的描述">
            <a:extLst>
              <a:ext uri="{FF2B5EF4-FFF2-40B4-BE49-F238E27FC236}">
                <a16:creationId xmlns:a16="http://schemas.microsoft.com/office/drawing/2014/main" id="{FEBE1247-EB3E-E19C-409B-2A71971D165F}"/>
              </a:ext>
            </a:extLst>
          </p:cNvPr>
          <p:cNvPicPr>
            <a:picLocks noChangeAspect="1"/>
          </p:cNvPicPr>
          <p:nvPr/>
        </p:nvPicPr>
        <p:blipFill>
          <a:blip r:embed="rId4"/>
          <a:stretch>
            <a:fillRect/>
          </a:stretch>
        </p:blipFill>
        <p:spPr>
          <a:xfrm>
            <a:off x="5944271" y="5729228"/>
            <a:ext cx="900000" cy="900000"/>
          </a:xfrm>
          <a:prstGeom prst="rect">
            <a:avLst/>
          </a:prstGeom>
        </p:spPr>
      </p:pic>
      <p:pic>
        <p:nvPicPr>
          <p:cNvPr id="34" name="圖片 33" descr="一張含有 螢幕擷取畫面, 圖形, 平面設計, 設計 的圖片&#10;&#10;自動產生的描述">
            <a:extLst>
              <a:ext uri="{FF2B5EF4-FFF2-40B4-BE49-F238E27FC236}">
                <a16:creationId xmlns:a16="http://schemas.microsoft.com/office/drawing/2014/main" id="{42BA8DD7-7380-08EA-BB71-7564A12335CD}"/>
              </a:ext>
            </a:extLst>
          </p:cNvPr>
          <p:cNvPicPr>
            <a:picLocks noChangeAspect="1"/>
          </p:cNvPicPr>
          <p:nvPr/>
        </p:nvPicPr>
        <p:blipFill>
          <a:blip r:embed="rId10"/>
          <a:stretch>
            <a:fillRect/>
          </a:stretch>
        </p:blipFill>
        <p:spPr>
          <a:xfrm>
            <a:off x="3058191" y="5729228"/>
            <a:ext cx="1080000" cy="1080000"/>
          </a:xfrm>
          <a:prstGeom prst="rect">
            <a:avLst/>
          </a:prstGeom>
        </p:spPr>
      </p:pic>
      <p:sp>
        <p:nvSpPr>
          <p:cNvPr id="35" name="文字方塊 34">
            <a:extLst>
              <a:ext uri="{FF2B5EF4-FFF2-40B4-BE49-F238E27FC236}">
                <a16:creationId xmlns:a16="http://schemas.microsoft.com/office/drawing/2014/main" id="{8EB80E5E-1EE4-0A57-EF6C-762ADB4468B2}"/>
              </a:ext>
            </a:extLst>
          </p:cNvPr>
          <p:cNvSpPr txBox="1"/>
          <p:nvPr/>
        </p:nvSpPr>
        <p:spPr>
          <a:xfrm>
            <a:off x="4558148" y="5894058"/>
            <a:ext cx="78739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Detect</a:t>
            </a:r>
            <a:endParaRPr kumimoji="1" lang="zh-TW" altLang="en-US" dirty="0">
              <a:latin typeface="Times New Roman" panose="02020603050405020304" pitchFamily="18" charset="0"/>
              <a:cs typeface="Times New Roman" panose="02020603050405020304" pitchFamily="18" charset="0"/>
            </a:endParaRPr>
          </a:p>
        </p:txBody>
      </p:sp>
      <p:sp>
        <p:nvSpPr>
          <p:cNvPr id="36" name="文字方塊 35">
            <a:extLst>
              <a:ext uri="{FF2B5EF4-FFF2-40B4-BE49-F238E27FC236}">
                <a16:creationId xmlns:a16="http://schemas.microsoft.com/office/drawing/2014/main" id="{EAF17EEB-4ABF-29DC-6BE0-349F24BB5607}"/>
              </a:ext>
            </a:extLst>
          </p:cNvPr>
          <p:cNvSpPr txBox="1"/>
          <p:nvPr/>
        </p:nvSpPr>
        <p:spPr>
          <a:xfrm>
            <a:off x="7120274" y="5894058"/>
            <a:ext cx="91563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Suggest</a:t>
            </a:r>
            <a:endParaRPr kumimoji="1" lang="zh-TW" altLang="en-US" dirty="0">
              <a:latin typeface="Times New Roman" panose="02020603050405020304" pitchFamily="18" charset="0"/>
              <a:cs typeface="Times New Roman" panose="02020603050405020304" pitchFamily="18" charset="0"/>
            </a:endParaRPr>
          </a:p>
        </p:txBody>
      </p:sp>
      <p:sp>
        <p:nvSpPr>
          <p:cNvPr id="37" name="投影片編號版面配置區 36">
            <a:extLst>
              <a:ext uri="{FF2B5EF4-FFF2-40B4-BE49-F238E27FC236}">
                <a16:creationId xmlns:a16="http://schemas.microsoft.com/office/drawing/2014/main" id="{94E32893-A416-DCA6-1A6C-45817DBA3B74}"/>
              </a:ext>
            </a:extLst>
          </p:cNvPr>
          <p:cNvSpPr>
            <a:spLocks noGrp="1"/>
          </p:cNvSpPr>
          <p:nvPr>
            <p:ph type="sldNum" sz="quarter" idx="12"/>
          </p:nvPr>
        </p:nvSpPr>
        <p:spPr/>
        <p:txBody>
          <a:bodyPr/>
          <a:lstStyle/>
          <a:p>
            <a:fld id="{1FC00D45-A6F0-6E49-B09B-004E5C2ED037}" type="slidenum">
              <a:rPr kumimoji="1" lang="zh-TW" altLang="en-US" smtClean="0"/>
              <a:t>8</a:t>
            </a:fld>
            <a:endParaRPr kumimoji="1" lang="zh-TW" altLang="en-US"/>
          </a:p>
        </p:txBody>
      </p:sp>
    </p:spTree>
    <p:extLst>
      <p:ext uri="{BB962C8B-B14F-4D97-AF65-F5344CB8AC3E}">
        <p14:creationId xmlns:p14="http://schemas.microsoft.com/office/powerpoint/2010/main" val="409053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989</TotalTime>
  <Words>885</Words>
  <Application>Microsoft Macintosh PowerPoint</Application>
  <PresentationFormat>寬螢幕</PresentationFormat>
  <Paragraphs>98</Paragraphs>
  <Slides>10</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BiauKaiTC Regular</vt:lpstr>
      <vt:lpstr>Aptos</vt:lpstr>
      <vt:lpstr>Aptos Display</vt:lpstr>
      <vt:lpstr>Arial</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朱泊原</dc:creator>
  <cp:lastModifiedBy>朱泊原</cp:lastModifiedBy>
  <cp:revision>3</cp:revision>
  <dcterms:created xsi:type="dcterms:W3CDTF">2024-10-29T12:33:27Z</dcterms:created>
  <dcterms:modified xsi:type="dcterms:W3CDTF">2024-10-30T07:24:55Z</dcterms:modified>
</cp:coreProperties>
</file>