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257" r:id="rId3"/>
    <p:sldId id="260" r:id="rId4"/>
    <p:sldId id="261" r:id="rId5"/>
    <p:sldId id="263" r:id="rId6"/>
    <p:sldId id="284" r:id="rId7"/>
    <p:sldId id="285" r:id="rId8"/>
    <p:sldId id="264" r:id="rId9"/>
    <p:sldId id="267" r:id="rId10"/>
    <p:sldId id="265" r:id="rId11"/>
    <p:sldId id="262" r:id="rId12"/>
    <p:sldId id="259" r:id="rId13"/>
    <p:sldId id="282" r:id="rId14"/>
    <p:sldId id="273" r:id="rId15"/>
    <p:sldId id="283" r:id="rId16"/>
    <p:sldId id="275" r:id="rId17"/>
    <p:sldId id="271" r:id="rId18"/>
    <p:sldId id="272" r:id="rId19"/>
    <p:sldId id="276" r:id="rId20"/>
  </p:sldIdLst>
  <p:sldSz cx="12192000" cy="6858000"/>
  <p:notesSz cx="6858000" cy="9144000"/>
  <p:embeddedFontLst>
    <p:embeddedFont>
      <p:font typeface="王漢宗特黑體繁" panose="02000500000000000000" pitchFamily="2" charset="-12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0F0"/>
    <a:srgbClr val="05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86496"/>
  </p:normalViewPr>
  <p:slideViewPr>
    <p:cSldViewPr snapToGrid="0">
      <p:cViewPr>
        <p:scale>
          <a:sx n="134" d="100"/>
          <a:sy n="134" d="100"/>
        </p:scale>
        <p:origin x="1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5AFE5-7AB9-7F49-90E9-D35E5067F2E0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E1634BB-5E52-054D-835D-2D631F546EA3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共享價值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Shared Values)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811D882-93E4-E346-A819-44AAE7FBCB6F}" type="parTrans" cxnId="{932CB28B-777A-6446-8F8F-ECB4B44F2D70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026C02D-593F-1E4C-B561-10A230610A2C}" type="sibTrans" cxnId="{932CB28B-777A-6446-8F8F-ECB4B44F2D70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A5DCF87-CF37-8D47-8779-24E6F7A7987F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策略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Strategy)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F678F6-600E-E04F-9452-C28E3D44C263}" type="parTrans" cxnId="{5B1C5ADC-E207-4F4E-BF37-AE4843CF56CB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12A5278-0D1F-9549-882D-4199C2310CA6}" type="sibTrans" cxnId="{5B1C5ADC-E207-4F4E-BF37-AE4843CF56CB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F4E5655-1E74-C54E-9854-36917C686833}">
      <dgm:prSet phldrT="[文字]"/>
      <dgm:spPr/>
      <dgm:t>
        <a:bodyPr/>
        <a:lstStyle/>
        <a:p>
          <a:r>
            <a:rPr lang="zh-TW" altLang="en-US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員工 </a:t>
          </a:r>
          <a:r>
            <a:rPr lang="en-US" altLang="zh-TW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zh-TW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Staff)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2545A41-C77F-8341-A0DA-5FEAB0DCD708}" type="parTrans" cxnId="{5F53CBBA-BD35-4043-9231-8A6CC7CD5014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E5FBD4-9940-9045-B0B1-4E66E375A6BC}" type="sibTrans" cxnId="{5F53CBBA-BD35-4043-9231-8A6CC7CD5014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E02B26A-7A92-9845-B140-4C5FE316F5E9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技能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Skills)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C99508F-7141-2343-ACF7-6BAA0550BDA5}" type="parTrans" cxnId="{35EFE231-E3AA-A649-B01A-11B8D16F6F96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0050E55-3F41-674B-BD03-6506AF75C12F}" type="sibTrans" cxnId="{35EFE231-E3AA-A649-B01A-11B8D16F6F96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C959817-0496-0A42-BCB2-9D5466B02ABD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風格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Style)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A06EEDF-9F48-6145-B953-D8FA4A0E04DC}" type="parTrans" cxnId="{EA8C8C17-E79F-1D43-A950-EB81FD63134C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01EE8B4-6E07-A144-BEA5-0D96FAD32487}" type="sibTrans" cxnId="{EA8C8C17-E79F-1D43-A950-EB81FD63134C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19A0D09-2F39-5744-873B-3B2EFE19ECA4}">
      <dgm:prSet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制度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Systems)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9B4C3CA-A028-844D-9DA5-17485A8955D3}" type="parTrans" cxnId="{2E6E9B23-DA32-AD41-8122-C8C2F4EDC7D9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EE0CA64-E91E-5A4B-A853-255C405759A1}" type="sibTrans" cxnId="{2E6E9B23-DA32-AD41-8122-C8C2F4EDC7D9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2134DD2-1967-E046-AF6E-D8EBE244F196}">
      <dgm:prSet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結構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Structure)</a:t>
          </a:r>
          <a:endParaRPr lang="zh-TW" altLang="en-US" b="0" baseline="0" dirty="0">
            <a:solidFill>
              <a:schemeClr val="bg1"/>
            </a:solidFill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0B29B7E-B5A2-5649-9DBB-BCAC29FC5308}" type="parTrans" cxnId="{7B80EF2B-6B37-8D49-8B9B-CCE77A2FCCBD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B8BB05F-9F3E-9244-965B-13C7354FBA57}" type="sibTrans" cxnId="{7B80EF2B-6B37-8D49-8B9B-CCE77A2FCCBD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F2E79D5-E736-0747-9937-33C81693D36F}" type="pres">
      <dgm:prSet presAssocID="{C955AFE5-7AB9-7F49-90E9-D35E5067F2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5D30D6-63E9-B54B-9D40-33D1C3E5CA7D}" type="pres">
      <dgm:prSet presAssocID="{8E1634BB-5E52-054D-835D-2D631F546EA3}" presName="centerShape" presStyleLbl="node0" presStyleIdx="0" presStyleCnt="1"/>
      <dgm:spPr/>
    </dgm:pt>
    <dgm:pt modelId="{C6B0828C-3539-A140-99E0-15D13C623687}" type="pres">
      <dgm:prSet presAssocID="{EA5DCF87-CF37-8D47-8779-24E6F7A7987F}" presName="node" presStyleLbl="node1" presStyleIdx="0" presStyleCnt="6">
        <dgm:presLayoutVars>
          <dgm:bulletEnabled val="1"/>
        </dgm:presLayoutVars>
      </dgm:prSet>
      <dgm:spPr/>
    </dgm:pt>
    <dgm:pt modelId="{4C9009BC-E510-5D4A-A951-B30A020EBAD0}" type="pres">
      <dgm:prSet presAssocID="{EA5DCF87-CF37-8D47-8779-24E6F7A7987F}" presName="dummy" presStyleCnt="0"/>
      <dgm:spPr/>
    </dgm:pt>
    <dgm:pt modelId="{794B613A-BE44-8F47-85A0-4E472B743BA8}" type="pres">
      <dgm:prSet presAssocID="{412A5278-0D1F-9549-882D-4199C2310CA6}" presName="sibTrans" presStyleLbl="sibTrans2D1" presStyleIdx="0" presStyleCnt="6"/>
      <dgm:spPr/>
    </dgm:pt>
    <dgm:pt modelId="{A3A5CA82-D2CA-7247-92F6-ED3E7D5BD92E}" type="pres">
      <dgm:prSet presAssocID="{7F4E5655-1E74-C54E-9854-36917C686833}" presName="node" presStyleLbl="node1" presStyleIdx="1" presStyleCnt="6">
        <dgm:presLayoutVars>
          <dgm:bulletEnabled val="1"/>
        </dgm:presLayoutVars>
      </dgm:prSet>
      <dgm:spPr/>
    </dgm:pt>
    <dgm:pt modelId="{971C2D40-C537-8D4F-A544-E37159501B71}" type="pres">
      <dgm:prSet presAssocID="{7F4E5655-1E74-C54E-9854-36917C686833}" presName="dummy" presStyleCnt="0"/>
      <dgm:spPr/>
    </dgm:pt>
    <dgm:pt modelId="{B1BA62C2-FE68-294A-A681-3145C6733E9D}" type="pres">
      <dgm:prSet presAssocID="{79E5FBD4-9940-9045-B0B1-4E66E375A6BC}" presName="sibTrans" presStyleLbl="sibTrans2D1" presStyleIdx="1" presStyleCnt="6"/>
      <dgm:spPr/>
    </dgm:pt>
    <dgm:pt modelId="{47DB5132-6739-A741-A058-386B075018C7}" type="pres">
      <dgm:prSet presAssocID="{BE02B26A-7A92-9845-B140-4C5FE316F5E9}" presName="node" presStyleLbl="node1" presStyleIdx="2" presStyleCnt="6">
        <dgm:presLayoutVars>
          <dgm:bulletEnabled val="1"/>
        </dgm:presLayoutVars>
      </dgm:prSet>
      <dgm:spPr/>
    </dgm:pt>
    <dgm:pt modelId="{C0780758-9918-A84D-8490-79333A9F737D}" type="pres">
      <dgm:prSet presAssocID="{BE02B26A-7A92-9845-B140-4C5FE316F5E9}" presName="dummy" presStyleCnt="0"/>
      <dgm:spPr/>
    </dgm:pt>
    <dgm:pt modelId="{D4FC39BF-250F-7148-B6B5-FF2DF206AAC6}" type="pres">
      <dgm:prSet presAssocID="{C0050E55-3F41-674B-BD03-6506AF75C12F}" presName="sibTrans" presStyleLbl="sibTrans2D1" presStyleIdx="2" presStyleCnt="6"/>
      <dgm:spPr/>
    </dgm:pt>
    <dgm:pt modelId="{F4FEDE69-75C2-3B44-A20B-42A35BEA9AF7}" type="pres">
      <dgm:prSet presAssocID="{CC959817-0496-0A42-BCB2-9D5466B02ABD}" presName="node" presStyleLbl="node1" presStyleIdx="3" presStyleCnt="6">
        <dgm:presLayoutVars>
          <dgm:bulletEnabled val="1"/>
        </dgm:presLayoutVars>
      </dgm:prSet>
      <dgm:spPr/>
    </dgm:pt>
    <dgm:pt modelId="{9B82A29D-A9C3-4F4B-A3B3-2D651A9DCC5D}" type="pres">
      <dgm:prSet presAssocID="{CC959817-0496-0A42-BCB2-9D5466B02ABD}" presName="dummy" presStyleCnt="0"/>
      <dgm:spPr/>
    </dgm:pt>
    <dgm:pt modelId="{6BA23CD4-A6AE-4E42-AC91-674CEE165908}" type="pres">
      <dgm:prSet presAssocID="{501EE8B4-6E07-A144-BEA5-0D96FAD32487}" presName="sibTrans" presStyleLbl="sibTrans2D1" presStyleIdx="3" presStyleCnt="6"/>
      <dgm:spPr/>
    </dgm:pt>
    <dgm:pt modelId="{EB2834DE-1F9A-4C45-A47B-2AECF1B3FFAE}" type="pres">
      <dgm:prSet presAssocID="{A19A0D09-2F39-5744-873B-3B2EFE19ECA4}" presName="node" presStyleLbl="node1" presStyleIdx="4" presStyleCnt="6">
        <dgm:presLayoutVars>
          <dgm:bulletEnabled val="1"/>
        </dgm:presLayoutVars>
      </dgm:prSet>
      <dgm:spPr/>
    </dgm:pt>
    <dgm:pt modelId="{95499EBA-6613-AE4B-873C-A2D2CF91A960}" type="pres">
      <dgm:prSet presAssocID="{A19A0D09-2F39-5744-873B-3B2EFE19ECA4}" presName="dummy" presStyleCnt="0"/>
      <dgm:spPr/>
    </dgm:pt>
    <dgm:pt modelId="{96C63EDB-0A0A-064E-AD53-876E49D9239A}" type="pres">
      <dgm:prSet presAssocID="{2EE0CA64-E91E-5A4B-A853-255C405759A1}" presName="sibTrans" presStyleLbl="sibTrans2D1" presStyleIdx="4" presStyleCnt="6"/>
      <dgm:spPr/>
    </dgm:pt>
    <dgm:pt modelId="{E87D19E4-B249-884E-8F50-9623A7DEEC6D}" type="pres">
      <dgm:prSet presAssocID="{42134DD2-1967-E046-AF6E-D8EBE244F196}" presName="node" presStyleLbl="node1" presStyleIdx="5" presStyleCnt="6">
        <dgm:presLayoutVars>
          <dgm:bulletEnabled val="1"/>
        </dgm:presLayoutVars>
      </dgm:prSet>
      <dgm:spPr/>
    </dgm:pt>
    <dgm:pt modelId="{29F02C64-AF60-7D47-9063-BD2BFD18692D}" type="pres">
      <dgm:prSet presAssocID="{42134DD2-1967-E046-AF6E-D8EBE244F196}" presName="dummy" presStyleCnt="0"/>
      <dgm:spPr/>
    </dgm:pt>
    <dgm:pt modelId="{2EE76777-9818-6C40-AA61-2591D70E708E}" type="pres">
      <dgm:prSet presAssocID="{AB8BB05F-9F3E-9244-965B-13C7354FBA57}" presName="sibTrans" presStyleLbl="sibTrans2D1" presStyleIdx="5" presStyleCnt="6"/>
      <dgm:spPr/>
    </dgm:pt>
  </dgm:ptLst>
  <dgm:cxnLst>
    <dgm:cxn modelId="{F73E1706-59E4-984E-B89B-8071D9C4B81D}" type="presOf" srcId="{BE02B26A-7A92-9845-B140-4C5FE316F5E9}" destId="{47DB5132-6739-A741-A058-386B075018C7}" srcOrd="0" destOrd="0" presId="urn:microsoft.com/office/officeart/2005/8/layout/radial6"/>
    <dgm:cxn modelId="{EA8C8C17-E79F-1D43-A950-EB81FD63134C}" srcId="{8E1634BB-5E52-054D-835D-2D631F546EA3}" destId="{CC959817-0496-0A42-BCB2-9D5466B02ABD}" srcOrd="3" destOrd="0" parTransId="{2A06EEDF-9F48-6145-B953-D8FA4A0E04DC}" sibTransId="{501EE8B4-6E07-A144-BEA5-0D96FAD32487}"/>
    <dgm:cxn modelId="{2E6E9B23-DA32-AD41-8122-C8C2F4EDC7D9}" srcId="{8E1634BB-5E52-054D-835D-2D631F546EA3}" destId="{A19A0D09-2F39-5744-873B-3B2EFE19ECA4}" srcOrd="4" destOrd="0" parTransId="{E9B4C3CA-A028-844D-9DA5-17485A8955D3}" sibTransId="{2EE0CA64-E91E-5A4B-A853-255C405759A1}"/>
    <dgm:cxn modelId="{56096926-D070-B544-AFB6-4D8A618BCF11}" type="presOf" srcId="{2EE0CA64-E91E-5A4B-A853-255C405759A1}" destId="{96C63EDB-0A0A-064E-AD53-876E49D9239A}" srcOrd="0" destOrd="0" presId="urn:microsoft.com/office/officeart/2005/8/layout/radial6"/>
    <dgm:cxn modelId="{7B80EF2B-6B37-8D49-8B9B-CCE77A2FCCBD}" srcId="{8E1634BB-5E52-054D-835D-2D631F546EA3}" destId="{42134DD2-1967-E046-AF6E-D8EBE244F196}" srcOrd="5" destOrd="0" parTransId="{B0B29B7E-B5A2-5649-9DBB-BCAC29FC5308}" sibTransId="{AB8BB05F-9F3E-9244-965B-13C7354FBA57}"/>
    <dgm:cxn modelId="{35EFE231-E3AA-A649-B01A-11B8D16F6F96}" srcId="{8E1634BB-5E52-054D-835D-2D631F546EA3}" destId="{BE02B26A-7A92-9845-B140-4C5FE316F5E9}" srcOrd="2" destOrd="0" parTransId="{3C99508F-7141-2343-ACF7-6BAA0550BDA5}" sibTransId="{C0050E55-3F41-674B-BD03-6506AF75C12F}"/>
    <dgm:cxn modelId="{771A9135-329C-4545-9A9C-1B5762410065}" type="presOf" srcId="{CC959817-0496-0A42-BCB2-9D5466B02ABD}" destId="{F4FEDE69-75C2-3B44-A20B-42A35BEA9AF7}" srcOrd="0" destOrd="0" presId="urn:microsoft.com/office/officeart/2005/8/layout/radial6"/>
    <dgm:cxn modelId="{E6E8F436-E7FD-414E-A90D-A9C3E7A32A59}" type="presOf" srcId="{AB8BB05F-9F3E-9244-965B-13C7354FBA57}" destId="{2EE76777-9818-6C40-AA61-2591D70E708E}" srcOrd="0" destOrd="0" presId="urn:microsoft.com/office/officeart/2005/8/layout/radial6"/>
    <dgm:cxn modelId="{769F053D-15CD-4547-AC27-7DC93808C5EF}" type="presOf" srcId="{412A5278-0D1F-9549-882D-4199C2310CA6}" destId="{794B613A-BE44-8F47-85A0-4E472B743BA8}" srcOrd="0" destOrd="0" presId="urn:microsoft.com/office/officeart/2005/8/layout/radial6"/>
    <dgm:cxn modelId="{BE2CCB3E-780A-A040-B88C-6A1F7A0214FD}" type="presOf" srcId="{A19A0D09-2F39-5744-873B-3B2EFE19ECA4}" destId="{EB2834DE-1F9A-4C45-A47B-2AECF1B3FFAE}" srcOrd="0" destOrd="0" presId="urn:microsoft.com/office/officeart/2005/8/layout/radial6"/>
    <dgm:cxn modelId="{1E649D47-B96A-D24E-9E0E-AE00EA78FD09}" type="presOf" srcId="{79E5FBD4-9940-9045-B0B1-4E66E375A6BC}" destId="{B1BA62C2-FE68-294A-A681-3145C6733E9D}" srcOrd="0" destOrd="0" presId="urn:microsoft.com/office/officeart/2005/8/layout/radial6"/>
    <dgm:cxn modelId="{A81CC36E-933A-3C43-AAD2-95473ECE301F}" type="presOf" srcId="{C955AFE5-7AB9-7F49-90E9-D35E5067F2E0}" destId="{5F2E79D5-E736-0747-9937-33C81693D36F}" srcOrd="0" destOrd="0" presId="urn:microsoft.com/office/officeart/2005/8/layout/radial6"/>
    <dgm:cxn modelId="{932CB28B-777A-6446-8F8F-ECB4B44F2D70}" srcId="{C955AFE5-7AB9-7F49-90E9-D35E5067F2E0}" destId="{8E1634BB-5E52-054D-835D-2D631F546EA3}" srcOrd="0" destOrd="0" parTransId="{2811D882-93E4-E346-A819-44AAE7FBCB6F}" sibTransId="{2026C02D-593F-1E4C-B561-10A230610A2C}"/>
    <dgm:cxn modelId="{55DC7C9F-CBDC-8F4F-AF8A-F519C3A69CA4}" type="presOf" srcId="{501EE8B4-6E07-A144-BEA5-0D96FAD32487}" destId="{6BA23CD4-A6AE-4E42-AC91-674CEE165908}" srcOrd="0" destOrd="0" presId="urn:microsoft.com/office/officeart/2005/8/layout/radial6"/>
    <dgm:cxn modelId="{6CDD45A5-0F77-0240-949A-904245A58B00}" type="presOf" srcId="{EA5DCF87-CF37-8D47-8779-24E6F7A7987F}" destId="{C6B0828C-3539-A140-99E0-15D13C623687}" srcOrd="0" destOrd="0" presId="urn:microsoft.com/office/officeart/2005/8/layout/radial6"/>
    <dgm:cxn modelId="{5F53CBBA-BD35-4043-9231-8A6CC7CD5014}" srcId="{8E1634BB-5E52-054D-835D-2D631F546EA3}" destId="{7F4E5655-1E74-C54E-9854-36917C686833}" srcOrd="1" destOrd="0" parTransId="{E2545A41-C77F-8341-A0DA-5FEAB0DCD708}" sibTransId="{79E5FBD4-9940-9045-B0B1-4E66E375A6BC}"/>
    <dgm:cxn modelId="{2343D0C5-5083-CF49-B642-D8158EE8D9E7}" type="presOf" srcId="{42134DD2-1967-E046-AF6E-D8EBE244F196}" destId="{E87D19E4-B249-884E-8F50-9623A7DEEC6D}" srcOrd="0" destOrd="0" presId="urn:microsoft.com/office/officeart/2005/8/layout/radial6"/>
    <dgm:cxn modelId="{F9FBB4CA-B59F-0442-9CCA-C1B951E7418A}" type="presOf" srcId="{C0050E55-3F41-674B-BD03-6506AF75C12F}" destId="{D4FC39BF-250F-7148-B6B5-FF2DF206AAC6}" srcOrd="0" destOrd="0" presId="urn:microsoft.com/office/officeart/2005/8/layout/radial6"/>
    <dgm:cxn modelId="{5B1C5ADC-E207-4F4E-BF37-AE4843CF56CB}" srcId="{8E1634BB-5E52-054D-835D-2D631F546EA3}" destId="{EA5DCF87-CF37-8D47-8779-24E6F7A7987F}" srcOrd="0" destOrd="0" parTransId="{13F678F6-600E-E04F-9452-C28E3D44C263}" sibTransId="{412A5278-0D1F-9549-882D-4199C2310CA6}"/>
    <dgm:cxn modelId="{ED568BE9-42C0-454B-9EF9-E4247B7D1A01}" type="presOf" srcId="{7F4E5655-1E74-C54E-9854-36917C686833}" destId="{A3A5CA82-D2CA-7247-92F6-ED3E7D5BD92E}" srcOrd="0" destOrd="0" presId="urn:microsoft.com/office/officeart/2005/8/layout/radial6"/>
    <dgm:cxn modelId="{454CF3F6-043E-CE4F-BE12-6CF574A6815F}" type="presOf" srcId="{8E1634BB-5E52-054D-835D-2D631F546EA3}" destId="{615D30D6-63E9-B54B-9D40-33D1C3E5CA7D}" srcOrd="0" destOrd="0" presId="urn:microsoft.com/office/officeart/2005/8/layout/radial6"/>
    <dgm:cxn modelId="{CA48D87F-4998-2941-93DC-F76E19675D23}" type="presParOf" srcId="{5F2E79D5-E736-0747-9937-33C81693D36F}" destId="{615D30D6-63E9-B54B-9D40-33D1C3E5CA7D}" srcOrd="0" destOrd="0" presId="urn:microsoft.com/office/officeart/2005/8/layout/radial6"/>
    <dgm:cxn modelId="{0872D738-0E71-4440-A6DB-AD307AA3BA85}" type="presParOf" srcId="{5F2E79D5-E736-0747-9937-33C81693D36F}" destId="{C6B0828C-3539-A140-99E0-15D13C623687}" srcOrd="1" destOrd="0" presId="urn:microsoft.com/office/officeart/2005/8/layout/radial6"/>
    <dgm:cxn modelId="{862EFCF0-6E82-1F47-ADD5-AF52FE1B99E3}" type="presParOf" srcId="{5F2E79D5-E736-0747-9937-33C81693D36F}" destId="{4C9009BC-E510-5D4A-A951-B30A020EBAD0}" srcOrd="2" destOrd="0" presId="urn:microsoft.com/office/officeart/2005/8/layout/radial6"/>
    <dgm:cxn modelId="{4E9DD30E-1790-574D-9F14-2AA7B0E7F420}" type="presParOf" srcId="{5F2E79D5-E736-0747-9937-33C81693D36F}" destId="{794B613A-BE44-8F47-85A0-4E472B743BA8}" srcOrd="3" destOrd="0" presId="urn:microsoft.com/office/officeart/2005/8/layout/radial6"/>
    <dgm:cxn modelId="{39377A7E-67B8-DD4C-BA12-402AF23069F7}" type="presParOf" srcId="{5F2E79D5-E736-0747-9937-33C81693D36F}" destId="{A3A5CA82-D2CA-7247-92F6-ED3E7D5BD92E}" srcOrd="4" destOrd="0" presId="urn:microsoft.com/office/officeart/2005/8/layout/radial6"/>
    <dgm:cxn modelId="{777E9A72-2A41-1041-BE35-ED0973EC54C5}" type="presParOf" srcId="{5F2E79D5-E736-0747-9937-33C81693D36F}" destId="{971C2D40-C537-8D4F-A544-E37159501B71}" srcOrd="5" destOrd="0" presId="urn:microsoft.com/office/officeart/2005/8/layout/radial6"/>
    <dgm:cxn modelId="{69192079-B979-CF47-B0F9-61FD6F051269}" type="presParOf" srcId="{5F2E79D5-E736-0747-9937-33C81693D36F}" destId="{B1BA62C2-FE68-294A-A681-3145C6733E9D}" srcOrd="6" destOrd="0" presId="urn:microsoft.com/office/officeart/2005/8/layout/radial6"/>
    <dgm:cxn modelId="{775DCC32-8611-DF40-8809-0C84C849D04C}" type="presParOf" srcId="{5F2E79D5-E736-0747-9937-33C81693D36F}" destId="{47DB5132-6739-A741-A058-386B075018C7}" srcOrd="7" destOrd="0" presId="urn:microsoft.com/office/officeart/2005/8/layout/radial6"/>
    <dgm:cxn modelId="{A2C61EAD-60DF-2C41-B5B9-CCDB799596C3}" type="presParOf" srcId="{5F2E79D5-E736-0747-9937-33C81693D36F}" destId="{C0780758-9918-A84D-8490-79333A9F737D}" srcOrd="8" destOrd="0" presId="urn:microsoft.com/office/officeart/2005/8/layout/radial6"/>
    <dgm:cxn modelId="{4DC0F031-B9DF-2946-A3B7-268089749B8C}" type="presParOf" srcId="{5F2E79D5-E736-0747-9937-33C81693D36F}" destId="{D4FC39BF-250F-7148-B6B5-FF2DF206AAC6}" srcOrd="9" destOrd="0" presId="urn:microsoft.com/office/officeart/2005/8/layout/radial6"/>
    <dgm:cxn modelId="{B0532510-48AB-A94B-8CAD-01C93171D95B}" type="presParOf" srcId="{5F2E79D5-E736-0747-9937-33C81693D36F}" destId="{F4FEDE69-75C2-3B44-A20B-42A35BEA9AF7}" srcOrd="10" destOrd="0" presId="urn:microsoft.com/office/officeart/2005/8/layout/radial6"/>
    <dgm:cxn modelId="{090CA53A-5033-0B42-8060-41586B5CD964}" type="presParOf" srcId="{5F2E79D5-E736-0747-9937-33C81693D36F}" destId="{9B82A29D-A9C3-4F4B-A3B3-2D651A9DCC5D}" srcOrd="11" destOrd="0" presId="urn:microsoft.com/office/officeart/2005/8/layout/radial6"/>
    <dgm:cxn modelId="{C251210B-6B44-FD4D-BB05-AF59CE6C7BFD}" type="presParOf" srcId="{5F2E79D5-E736-0747-9937-33C81693D36F}" destId="{6BA23CD4-A6AE-4E42-AC91-674CEE165908}" srcOrd="12" destOrd="0" presId="urn:microsoft.com/office/officeart/2005/8/layout/radial6"/>
    <dgm:cxn modelId="{11A77D43-CFE0-4F4F-ADC1-15F4CFE762E1}" type="presParOf" srcId="{5F2E79D5-E736-0747-9937-33C81693D36F}" destId="{EB2834DE-1F9A-4C45-A47B-2AECF1B3FFAE}" srcOrd="13" destOrd="0" presId="urn:microsoft.com/office/officeart/2005/8/layout/radial6"/>
    <dgm:cxn modelId="{E6D1AACD-4694-BE46-8AC2-25765F9147DF}" type="presParOf" srcId="{5F2E79D5-E736-0747-9937-33C81693D36F}" destId="{95499EBA-6613-AE4B-873C-A2D2CF91A960}" srcOrd="14" destOrd="0" presId="urn:microsoft.com/office/officeart/2005/8/layout/radial6"/>
    <dgm:cxn modelId="{D886004B-082F-2F4E-8451-90219B13C92E}" type="presParOf" srcId="{5F2E79D5-E736-0747-9937-33C81693D36F}" destId="{96C63EDB-0A0A-064E-AD53-876E49D9239A}" srcOrd="15" destOrd="0" presId="urn:microsoft.com/office/officeart/2005/8/layout/radial6"/>
    <dgm:cxn modelId="{09134799-7D85-5648-8F4F-484DBCD789E8}" type="presParOf" srcId="{5F2E79D5-E736-0747-9937-33C81693D36F}" destId="{E87D19E4-B249-884E-8F50-9623A7DEEC6D}" srcOrd="16" destOrd="0" presId="urn:microsoft.com/office/officeart/2005/8/layout/radial6"/>
    <dgm:cxn modelId="{4A9F9222-A501-CB40-93EA-4963041BD345}" type="presParOf" srcId="{5F2E79D5-E736-0747-9937-33C81693D36F}" destId="{29F02C64-AF60-7D47-9063-BD2BFD18692D}" srcOrd="17" destOrd="0" presId="urn:microsoft.com/office/officeart/2005/8/layout/radial6"/>
    <dgm:cxn modelId="{F688ACCF-514B-F449-86FE-8EA1ADB98E5B}" type="presParOf" srcId="{5F2E79D5-E736-0747-9937-33C81693D36F}" destId="{2EE76777-9818-6C40-AA61-2591D70E708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6777-9818-6C40-AA61-2591D70E708E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63EDB-0A0A-064E-AD53-876E49D9239A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23CD4-A6AE-4E42-AC91-674CEE16590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39BF-250F-7148-B6B5-FF2DF206AAC6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A62C2-FE68-294A-A681-3145C6733E9D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B613A-BE44-8F47-85A0-4E472B743BA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30D6-63E9-B54B-9D40-33D1C3E5CA7D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共享價值 </a:t>
          </a:r>
          <a:r>
            <a:rPr lang="en-US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Shared Values)</a:t>
          </a:r>
          <a:endParaRPr lang="zh-TW" altLang="en-US" sz="24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398899" y="2044232"/>
        <a:ext cx="1330201" cy="1330201"/>
      </dsp:txXfrm>
    </dsp:sp>
    <dsp:sp modelId="{C6B0828C-3539-A140-99E0-15D13C623687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策略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Strategy)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8429" y="194203"/>
        <a:ext cx="931141" cy="931141"/>
      </dsp:txXfrm>
    </dsp:sp>
    <dsp:sp modelId="{A3A5CA82-D2CA-7247-92F6-ED3E7D5BD92E}">
      <dsp:nvSpPr>
        <dsp:cNvPr id="0" name=""/>
        <dsp:cNvSpPr/>
      </dsp:nvSpPr>
      <dsp:spPr>
        <a:xfrm>
          <a:off x="5180554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員工 </a:t>
          </a:r>
          <a:r>
            <a:rPr lang="en-US" altLang="zh-TW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zh-TW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Staff)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3399" y="1218983"/>
        <a:ext cx="931141" cy="931141"/>
      </dsp:txXfrm>
    </dsp:sp>
    <dsp:sp modelId="{47DB5132-6739-A741-A058-386B075018C7}">
      <dsp:nvSpPr>
        <dsp:cNvPr id="0" name=""/>
        <dsp:cNvSpPr/>
      </dsp:nvSpPr>
      <dsp:spPr>
        <a:xfrm>
          <a:off x="5180554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技能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Skills)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3399" y="3268542"/>
        <a:ext cx="931141" cy="931141"/>
      </dsp:txXfrm>
    </dsp:sp>
    <dsp:sp modelId="{F4FEDE69-75C2-3B44-A20B-42A35BEA9AF7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風格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Style)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8429" y="4293322"/>
        <a:ext cx="931141" cy="931141"/>
      </dsp:txXfrm>
    </dsp:sp>
    <dsp:sp modelId="{EB2834DE-1F9A-4C45-A47B-2AECF1B3FFAE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制度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Systems)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23458" y="3268542"/>
        <a:ext cx="931141" cy="931141"/>
      </dsp:txXfrm>
    </dsp:sp>
    <dsp:sp modelId="{E87D19E4-B249-884E-8F50-9623A7DEEC6D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結構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Structure)</a:t>
          </a:r>
          <a:endParaRPr lang="zh-TW" altLang="en-US" sz="1600" b="0" kern="1200" baseline="0" dirty="0">
            <a:solidFill>
              <a:schemeClr val="bg1"/>
            </a:solidFill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5278E-02AD-654C-BD3F-1352CA019D11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0154-3253-434C-9042-4D44F4A162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968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E421-835D-4CF2-B7C1-65BBCFE1C58A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0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世界經濟論壇：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2019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旅遊及觀光競爭力報告，旅遊業佔了全球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GDP 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10%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，因此隨著意境逐漸趨緩到了現今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2024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年，旅遊的需求勢必逐年的增加。</a:t>
            </a:r>
          </a:p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從左圖，台灣趨勢研究於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2019 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發布的「國外旅遊行為調查」，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75%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旅客，在出國旅遊的時候，選擇了自助旅遊。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因此，也顯現我們在「旅遊推薦系統，行程規劃」的重要性。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02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從左圖來看，左圖為國人出國人次的變化圖，我們可以發現從橘色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110 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年到綠色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111 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年到紅色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113 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年，國人各月累積出遊的人次，很明顯的逐年增長。那其中我們可以看到右圖，右圖為旅客前往的國家分布，日本為台灣人選擇的最大宗。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日本為本研究主要旅遊推薦的研究目標，同時也讓我們能夠更方便去驗證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97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佳麗村三姊妹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59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黑暗騎士：黎明昇起</a:t>
            </a:r>
            <a:endParaRPr kumimoji="1" lang="en-US" altLang="zh-TW" dirty="0"/>
          </a:p>
          <a:p>
            <a:r>
              <a:rPr kumimoji="1" lang="zh-TW" altLang="en-US" dirty="0"/>
              <a:t>記憶拼圖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50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回到本論文研究，我們希望透過生程式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AI 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來產程一個旅遊推薦。因此在資料的搜集上，我們必須以「旅客如何安排行程」出發，去了解說到日本旅遊的遊客其習慣是如何。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完成資料搜集後，我們將遊記轉換成各個地點，並把它們座標化標示在網格中，藉由生程式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的訓練，我們可以了解相鄰網格之間關係，近一步產生一套專屬於使用者的擬真行程。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891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32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B52E-0C03-C8E9-DA2A-EA0139D49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9AE89A-8D86-F1BC-C0FE-8821BC6E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ED336-5D36-597E-6AA0-F914CBF3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2D55-F2F6-7D42-8E31-BC2A97C0659C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DC5102-146F-027E-45E9-35DBB63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DB51C-54E1-9D10-A688-F4857C0F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17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65915-DE81-1B67-BCE3-958E7625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EB594-A2E6-4FBA-0C81-414CFCE1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5A655-7276-BF22-D679-D463194C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558A-2391-6041-A5DC-14CB9A5651DF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8A14E-3B3F-4FAA-2226-F8F4395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FF58E7-5B1C-0D4A-9FE9-CA0B883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08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CCEA6A-B56B-9AF4-091F-C0CC5930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2B0C64-52B4-DBC9-63B3-BA3F7CCB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4A0C1-59D5-607D-D07B-6704AB97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837-E1AF-E043-A95B-897A1883968C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8758E-0EAC-EC61-0FFC-E00B914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5D8BB-00F1-2D09-4815-E127B59F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7FBED-EFA9-4322-D8DE-231BC8D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2E10F-5926-5FC0-7BD0-6F12B93A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6EF1A1-5D07-2663-F0B3-A2FB740F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12B2-4B18-8242-9573-114306DD7E33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47254-1606-73B3-652A-24A02CC9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58455-38D4-8EDC-149E-CF1F709C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5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57B3F-A5EF-0BBB-4083-20192A8F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166AE9-128F-5CFE-D69D-0E14A28C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4990-C2CB-1620-C5C9-1CFF8579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15F7-846A-1C4E-A395-155835413FF8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A0D0C1-A0C0-5FBE-9B59-FB900E60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CCE5B-6607-1623-B771-4B3ACE2B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3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642C6-D164-5FE7-7C21-62D6A497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A91F6-B6BD-8553-BC84-A1E47A17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245CF-CE6B-D9D9-3543-3696F151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C29924-E13D-68ED-20AE-B563C92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60-AF6E-4143-89F4-2B8F9B76F014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E21D67-EA83-A136-B02E-7FE41E96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FC78A6-0E8D-7DCB-809D-53C97A7A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18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B2B1A-021B-7B9A-8B66-5E5773A2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EB37C-F76D-4532-6D06-908D873D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D7A961-29B5-816C-F56D-90D9A124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8AC11C-6980-B02C-EF83-8C69E080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9855AE-7D42-C74A-D701-480E0A908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CCB5C8-AEC3-3E65-CE9F-0EA10A51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DFB2-49FC-B24D-BDC3-A8E3917D3AC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B01721-4E01-D0EE-B9B3-3A6BD1B6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EE858D-4B75-5DD1-D65A-F913DA4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9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18793-DAFD-30DF-BCC4-5D83142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38A1B2-28C2-D60E-6829-AAC25568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C582-89EE-FD4B-8AA8-CF05A09427C4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B9E712-0C86-C1AD-6670-5BCD9D7B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D14967-F62B-B306-C076-55A32EAA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17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428538-7D00-D3D3-4933-8741D154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319-14AD-3048-956C-EA156F7F1E36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49707D-4253-621A-841A-FDCC970B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0BD67-52EE-3A60-7D1A-979DFD82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73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0AB9E-10B2-040F-B961-13B2E637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CE6C3-7482-9757-609C-51003063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67BE5-86CD-F387-B937-315480E3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AF156-7B1C-C123-ECCD-983F653D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865-D8DB-7D4D-AAB1-D5366CCAA363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3E155-03EE-057B-4325-2AD5F53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9216A8-985F-1DAB-ED12-0AA9F72F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40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D6BFC-F31C-026B-C0AA-6B8EE4B3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9B95EB-F894-0405-9FB5-900E6E255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B19F07-D5D8-E233-7EC6-81F90F7C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E33B2-BA48-3790-0102-B02CEDC2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DF18-33D3-854B-BC45-702F3F6194B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8658E-892C-37AA-CB65-3B83A804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5F1531-E289-FDED-7E87-BA6D142B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804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1DE09C-8091-FAF7-0D0E-AFA7773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3CCBC-97AD-5B04-4DE0-84715068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5EBAF-8EB6-6AD7-43AF-B1B5B661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4AF84-C369-1346-87AB-523FE31A645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F6547-AF92-96DC-8A58-597B262E7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BCAC8-AE20-309C-2E17-460BB94CA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00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9CBB5C73-3EF9-4B75-83E0-D26313F4184D}"/>
              </a:ext>
            </a:extLst>
          </p:cNvPr>
          <p:cNvGrpSpPr/>
          <p:nvPr/>
        </p:nvGrpSpPr>
        <p:grpSpPr>
          <a:xfrm>
            <a:off x="9404350" y="107951"/>
            <a:ext cx="1606549" cy="1016000"/>
            <a:chOff x="8323263" y="1381125"/>
            <a:chExt cx="1606549" cy="1016000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CC1293D-CA63-44D4-B0D3-E330AD21B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1666875"/>
              <a:ext cx="1004887" cy="730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C62100E5-241B-48C2-BBE8-299CEFCE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263" y="1550988"/>
              <a:ext cx="768350" cy="560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16D3D616-CB88-47B8-8EE6-4F29F961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600" y="1592263"/>
              <a:ext cx="684212" cy="496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5D06BD71-BED0-4A7F-8E60-F19F3242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675" y="1381125"/>
              <a:ext cx="657225" cy="47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814CDC-C1B0-49B3-9714-26FAA6E1A17D}"/>
              </a:ext>
            </a:extLst>
          </p:cNvPr>
          <p:cNvGrpSpPr/>
          <p:nvPr/>
        </p:nvGrpSpPr>
        <p:grpSpPr>
          <a:xfrm>
            <a:off x="1681163" y="195263"/>
            <a:ext cx="1411287" cy="866775"/>
            <a:chOff x="1370013" y="857250"/>
            <a:chExt cx="1411287" cy="866775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16EA9371-D15C-4638-A4F9-A6A6BA86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38" y="857250"/>
              <a:ext cx="787400" cy="57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8F88A57-A507-4C16-890E-02CDCC93F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128713"/>
              <a:ext cx="600075" cy="43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99908D56-0725-4FF8-B2C4-3E1A49D0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1076325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D4111A-071B-4E20-B004-038011D0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225" y="1216025"/>
              <a:ext cx="703262" cy="5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C8775F2-428B-4C10-B39F-F160436ED8D0}"/>
              </a:ext>
            </a:extLst>
          </p:cNvPr>
          <p:cNvGrpSpPr/>
          <p:nvPr/>
        </p:nvGrpSpPr>
        <p:grpSpPr>
          <a:xfrm>
            <a:off x="676087" y="992689"/>
            <a:ext cx="10839826" cy="1754326"/>
            <a:chOff x="676088" y="992689"/>
            <a:chExt cx="10839826" cy="1754326"/>
          </a:xfrm>
        </p:grpSpPr>
        <p:sp>
          <p:nvSpPr>
            <p:cNvPr id="4284" name="文本框 194"/>
            <p:cNvSpPr/>
            <p:nvPr/>
          </p:nvSpPr>
          <p:spPr>
            <a:xfrm>
              <a:off x="676088" y="992689"/>
              <a:ext cx="10839826" cy="1754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利用生成對抗網路結合</a:t>
              </a:r>
              <a:r>
                <a:rPr lang="en-US" altLang="zh-TW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Twitter</a:t>
              </a:r>
              <a:r>
                <a:rPr lang="zh-TW" altLang="en-US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資料</a:t>
              </a:r>
              <a:endParaRPr lang="en-US" altLang="zh-TW" sz="5400" dirty="0">
                <a:solidFill>
                  <a:srgbClr val="00A79D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endParaRPr>
            </a:p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實現日本旅遊推薦</a:t>
              </a:r>
            </a:p>
          </p:txBody>
        </p:sp>
        <p:sp>
          <p:nvSpPr>
            <p:cNvPr id="4288" name="直接连接符 198"/>
            <p:cNvSpPr/>
            <p:nvPr/>
          </p:nvSpPr>
          <p:spPr>
            <a:xfrm>
              <a:off x="886121" y="1893246"/>
              <a:ext cx="10478843" cy="25401"/>
            </a:xfrm>
            <a:prstGeom prst="line">
              <a:avLst/>
            </a:prstGeom>
            <a:ln w="6350" cap="flat" cmpd="sng">
              <a:solidFill>
                <a:srgbClr val="00A79D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3" name="Group 4">
            <a:extLst>
              <a:ext uri="{FF2B5EF4-FFF2-40B4-BE49-F238E27FC236}">
                <a16:creationId xmlns:a16="http://schemas.microsoft.com/office/drawing/2014/main" id="{497D8586-18D1-437C-A897-DBFAAF4DF5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39" y="2831793"/>
            <a:ext cx="10779125" cy="3775076"/>
            <a:chOff x="592" y="1598"/>
            <a:chExt cx="6790" cy="2378"/>
          </a:xfrm>
        </p:grpSpPr>
        <p:sp>
          <p:nvSpPr>
            <p:cNvPr id="234" name="Freeform 5">
              <a:extLst>
                <a:ext uri="{FF2B5EF4-FFF2-40B4-BE49-F238E27FC236}">
                  <a16:creationId xmlns:a16="http://schemas.microsoft.com/office/drawing/2014/main" id="{E097B1F8-E5BC-4628-AE01-10682BDB8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925"/>
              <a:ext cx="1387" cy="1092"/>
            </a:xfrm>
            <a:custGeom>
              <a:avLst/>
              <a:gdLst>
                <a:gd name="T0" fmla="*/ 231 w 1387"/>
                <a:gd name="T1" fmla="*/ 0 h 1092"/>
                <a:gd name="T2" fmla="*/ 0 w 1387"/>
                <a:gd name="T3" fmla="*/ 131 h 1092"/>
                <a:gd name="T4" fmla="*/ 0 w 1387"/>
                <a:gd name="T5" fmla="*/ 1092 h 1092"/>
                <a:gd name="T6" fmla="*/ 1387 w 1387"/>
                <a:gd name="T7" fmla="*/ 1092 h 1092"/>
                <a:gd name="T8" fmla="*/ 231 w 1387"/>
                <a:gd name="T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092">
                  <a:moveTo>
                    <a:pt x="231" y="0"/>
                  </a:moveTo>
                  <a:lnTo>
                    <a:pt x="0" y="131"/>
                  </a:lnTo>
                  <a:lnTo>
                    <a:pt x="0" y="1092"/>
                  </a:lnTo>
                  <a:lnTo>
                    <a:pt x="1387" y="109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C67B3EDF-ABE3-470F-9F9E-4AB9AB30C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1940"/>
              <a:ext cx="1293" cy="917"/>
            </a:xfrm>
            <a:custGeom>
              <a:avLst/>
              <a:gdLst>
                <a:gd name="T0" fmla="*/ 1050 w 1293"/>
                <a:gd name="T1" fmla="*/ 0 h 917"/>
                <a:gd name="T2" fmla="*/ 0 w 1293"/>
                <a:gd name="T3" fmla="*/ 917 h 917"/>
                <a:gd name="T4" fmla="*/ 1293 w 1293"/>
                <a:gd name="T5" fmla="*/ 917 h 917"/>
                <a:gd name="T6" fmla="*/ 1293 w 1293"/>
                <a:gd name="T7" fmla="*/ 116 h 917"/>
                <a:gd name="T8" fmla="*/ 1050 w 1293"/>
                <a:gd name="T9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3" h="917">
                  <a:moveTo>
                    <a:pt x="1050" y="0"/>
                  </a:moveTo>
                  <a:lnTo>
                    <a:pt x="0" y="917"/>
                  </a:lnTo>
                  <a:lnTo>
                    <a:pt x="1293" y="917"/>
                  </a:lnTo>
                  <a:lnTo>
                    <a:pt x="1293" y="116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015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5AC3CDED-8432-4BD9-AFBD-232199A6B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731"/>
              <a:ext cx="231" cy="325"/>
            </a:xfrm>
            <a:custGeom>
              <a:avLst/>
              <a:gdLst>
                <a:gd name="T0" fmla="*/ 0 w 231"/>
                <a:gd name="T1" fmla="*/ 325 h 325"/>
                <a:gd name="T2" fmla="*/ 231 w 231"/>
                <a:gd name="T3" fmla="*/ 194 h 325"/>
                <a:gd name="T4" fmla="*/ 0 w 231"/>
                <a:gd name="T5" fmla="*/ 0 h 325"/>
                <a:gd name="T6" fmla="*/ 0 w 231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325">
                  <a:moveTo>
                    <a:pt x="0" y="325"/>
                  </a:moveTo>
                  <a:lnTo>
                    <a:pt x="231" y="194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56C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95CF6EAE-48B1-4DB4-955D-425050B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1731"/>
              <a:ext cx="243" cy="325"/>
            </a:xfrm>
            <a:custGeom>
              <a:avLst/>
              <a:gdLst>
                <a:gd name="T0" fmla="*/ 243 w 243"/>
                <a:gd name="T1" fmla="*/ 0 h 325"/>
                <a:gd name="T2" fmla="*/ 0 w 243"/>
                <a:gd name="T3" fmla="*/ 209 h 325"/>
                <a:gd name="T4" fmla="*/ 243 w 243"/>
                <a:gd name="T5" fmla="*/ 325 h 325"/>
                <a:gd name="T6" fmla="*/ 243 w 24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325">
                  <a:moveTo>
                    <a:pt x="243" y="0"/>
                  </a:moveTo>
                  <a:lnTo>
                    <a:pt x="0" y="209"/>
                  </a:lnTo>
                  <a:lnTo>
                    <a:pt x="243" y="32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53098019-5053-4FBD-8296-1DE7AB131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438"/>
              <a:ext cx="608" cy="427"/>
            </a:xfrm>
            <a:custGeom>
              <a:avLst/>
              <a:gdLst>
                <a:gd name="T0" fmla="*/ 105 w 608"/>
                <a:gd name="T1" fmla="*/ 0 h 427"/>
                <a:gd name="T2" fmla="*/ 0 w 608"/>
                <a:gd name="T3" fmla="*/ 60 h 427"/>
                <a:gd name="T4" fmla="*/ 0 w 608"/>
                <a:gd name="T5" fmla="*/ 427 h 427"/>
                <a:gd name="T6" fmla="*/ 608 w 608"/>
                <a:gd name="T7" fmla="*/ 427 h 427"/>
                <a:gd name="T8" fmla="*/ 105 w 608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427">
                  <a:moveTo>
                    <a:pt x="105" y="0"/>
                  </a:moveTo>
                  <a:lnTo>
                    <a:pt x="0" y="60"/>
                  </a:lnTo>
                  <a:lnTo>
                    <a:pt x="0" y="427"/>
                  </a:lnTo>
                  <a:lnTo>
                    <a:pt x="608" y="42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BF30D0F2-DCEB-4C2F-9922-E07CB6C8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" y="2445"/>
              <a:ext cx="593" cy="420"/>
            </a:xfrm>
            <a:custGeom>
              <a:avLst/>
              <a:gdLst>
                <a:gd name="T0" fmla="*/ 481 w 593"/>
                <a:gd name="T1" fmla="*/ 0 h 420"/>
                <a:gd name="T2" fmla="*/ 0 w 593"/>
                <a:gd name="T3" fmla="*/ 420 h 420"/>
                <a:gd name="T4" fmla="*/ 593 w 593"/>
                <a:gd name="T5" fmla="*/ 420 h 420"/>
                <a:gd name="T6" fmla="*/ 593 w 593"/>
                <a:gd name="T7" fmla="*/ 53 h 420"/>
                <a:gd name="T8" fmla="*/ 481 w 593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420">
                  <a:moveTo>
                    <a:pt x="481" y="0"/>
                  </a:moveTo>
                  <a:lnTo>
                    <a:pt x="0" y="420"/>
                  </a:lnTo>
                  <a:lnTo>
                    <a:pt x="593" y="420"/>
                  </a:lnTo>
                  <a:lnTo>
                    <a:pt x="593" y="5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15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BA5FDCC1-DB3A-4D2A-B0D6-0A0A841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350"/>
              <a:ext cx="105" cy="148"/>
            </a:xfrm>
            <a:custGeom>
              <a:avLst/>
              <a:gdLst>
                <a:gd name="T0" fmla="*/ 0 w 105"/>
                <a:gd name="T1" fmla="*/ 148 h 148"/>
                <a:gd name="T2" fmla="*/ 105 w 105"/>
                <a:gd name="T3" fmla="*/ 88 h 148"/>
                <a:gd name="T4" fmla="*/ 0 w 105"/>
                <a:gd name="T5" fmla="*/ 0 h 148"/>
                <a:gd name="T6" fmla="*/ 0 w 105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8">
                  <a:moveTo>
                    <a:pt x="0" y="148"/>
                  </a:moveTo>
                  <a:lnTo>
                    <a:pt x="105" y="88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3FB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2">
              <a:extLst>
                <a:ext uri="{FF2B5EF4-FFF2-40B4-BE49-F238E27FC236}">
                  <a16:creationId xmlns:a16="http://schemas.microsoft.com/office/drawing/2014/main" id="{591D5543-DDFD-40C6-81F8-BE857A7A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2350"/>
              <a:ext cx="111" cy="148"/>
            </a:xfrm>
            <a:custGeom>
              <a:avLst/>
              <a:gdLst>
                <a:gd name="T0" fmla="*/ 111 w 111"/>
                <a:gd name="T1" fmla="*/ 0 h 148"/>
                <a:gd name="T2" fmla="*/ 0 w 111"/>
                <a:gd name="T3" fmla="*/ 96 h 148"/>
                <a:gd name="T4" fmla="*/ 111 w 111"/>
                <a:gd name="T5" fmla="*/ 148 h 148"/>
                <a:gd name="T6" fmla="*/ 111 w 111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48">
                  <a:moveTo>
                    <a:pt x="111" y="0"/>
                  </a:moveTo>
                  <a:lnTo>
                    <a:pt x="0" y="96"/>
                  </a:lnTo>
                  <a:lnTo>
                    <a:pt x="111" y="148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3">
              <a:extLst>
                <a:ext uri="{FF2B5EF4-FFF2-40B4-BE49-F238E27FC236}">
                  <a16:creationId xmlns:a16="http://schemas.microsoft.com/office/drawing/2014/main" id="{BF3DD3F0-ED43-462F-9D41-D38DD0AC9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203"/>
              <a:ext cx="987" cy="662"/>
            </a:xfrm>
            <a:custGeom>
              <a:avLst/>
              <a:gdLst>
                <a:gd name="T0" fmla="*/ 164 w 987"/>
                <a:gd name="T1" fmla="*/ 0 h 662"/>
                <a:gd name="T2" fmla="*/ 0 w 987"/>
                <a:gd name="T3" fmla="*/ 93 h 662"/>
                <a:gd name="T4" fmla="*/ 0 w 987"/>
                <a:gd name="T5" fmla="*/ 662 h 662"/>
                <a:gd name="T6" fmla="*/ 987 w 987"/>
                <a:gd name="T7" fmla="*/ 662 h 662"/>
                <a:gd name="T8" fmla="*/ 164 w 987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662">
                  <a:moveTo>
                    <a:pt x="164" y="0"/>
                  </a:moveTo>
                  <a:lnTo>
                    <a:pt x="0" y="93"/>
                  </a:lnTo>
                  <a:lnTo>
                    <a:pt x="0" y="662"/>
                  </a:lnTo>
                  <a:lnTo>
                    <a:pt x="987" y="6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4BA14BC7-68E2-40C8-8752-E4A85934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2214"/>
              <a:ext cx="922" cy="651"/>
            </a:xfrm>
            <a:custGeom>
              <a:avLst/>
              <a:gdLst>
                <a:gd name="T0" fmla="*/ 748 w 922"/>
                <a:gd name="T1" fmla="*/ 0 h 651"/>
                <a:gd name="T2" fmla="*/ 0 w 922"/>
                <a:gd name="T3" fmla="*/ 651 h 651"/>
                <a:gd name="T4" fmla="*/ 922 w 922"/>
                <a:gd name="T5" fmla="*/ 651 h 651"/>
                <a:gd name="T6" fmla="*/ 922 w 922"/>
                <a:gd name="T7" fmla="*/ 82 h 651"/>
                <a:gd name="T8" fmla="*/ 748 w 922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651">
                  <a:moveTo>
                    <a:pt x="748" y="0"/>
                  </a:moveTo>
                  <a:lnTo>
                    <a:pt x="0" y="651"/>
                  </a:lnTo>
                  <a:lnTo>
                    <a:pt x="922" y="651"/>
                  </a:lnTo>
                  <a:lnTo>
                    <a:pt x="922" y="82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9C9B8FCF-99B9-48A6-BA39-0B78761E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065"/>
              <a:ext cx="164" cy="231"/>
            </a:xfrm>
            <a:custGeom>
              <a:avLst/>
              <a:gdLst>
                <a:gd name="T0" fmla="*/ 0 w 164"/>
                <a:gd name="T1" fmla="*/ 231 h 231"/>
                <a:gd name="T2" fmla="*/ 164 w 164"/>
                <a:gd name="T3" fmla="*/ 138 h 231"/>
                <a:gd name="T4" fmla="*/ 0 w 164"/>
                <a:gd name="T5" fmla="*/ 0 h 231"/>
                <a:gd name="T6" fmla="*/ 0 w 164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31">
                  <a:moveTo>
                    <a:pt x="0" y="231"/>
                  </a:moveTo>
                  <a:lnTo>
                    <a:pt x="164" y="138"/>
                  </a:lnTo>
                  <a:lnTo>
                    <a:pt x="0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A1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6">
              <a:extLst>
                <a:ext uri="{FF2B5EF4-FFF2-40B4-BE49-F238E27FC236}">
                  <a16:creationId xmlns:a16="http://schemas.microsoft.com/office/drawing/2014/main" id="{8148D20F-005D-43FD-818B-EB3890AB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" y="2065"/>
              <a:ext cx="173" cy="231"/>
            </a:xfrm>
            <a:custGeom>
              <a:avLst/>
              <a:gdLst>
                <a:gd name="T0" fmla="*/ 173 w 173"/>
                <a:gd name="T1" fmla="*/ 0 h 231"/>
                <a:gd name="T2" fmla="*/ 0 w 173"/>
                <a:gd name="T3" fmla="*/ 149 h 231"/>
                <a:gd name="T4" fmla="*/ 173 w 173"/>
                <a:gd name="T5" fmla="*/ 231 h 231"/>
                <a:gd name="T6" fmla="*/ 173 w 173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31">
                  <a:moveTo>
                    <a:pt x="173" y="0"/>
                  </a:moveTo>
                  <a:lnTo>
                    <a:pt x="0" y="149"/>
                  </a:lnTo>
                  <a:lnTo>
                    <a:pt x="173" y="23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2B31A431-FC3C-4E9A-B377-B429137EF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91"/>
              <a:ext cx="1385" cy="1089"/>
            </a:xfrm>
            <a:custGeom>
              <a:avLst/>
              <a:gdLst>
                <a:gd name="T0" fmla="*/ 231 w 1385"/>
                <a:gd name="T1" fmla="*/ 0 h 1089"/>
                <a:gd name="T2" fmla="*/ 0 w 1385"/>
                <a:gd name="T3" fmla="*/ 132 h 1089"/>
                <a:gd name="T4" fmla="*/ 0 w 1385"/>
                <a:gd name="T5" fmla="*/ 1089 h 1089"/>
                <a:gd name="T6" fmla="*/ 1385 w 1385"/>
                <a:gd name="T7" fmla="*/ 1089 h 1089"/>
                <a:gd name="T8" fmla="*/ 231 w 1385"/>
                <a:gd name="T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89">
                  <a:moveTo>
                    <a:pt x="231" y="0"/>
                  </a:moveTo>
                  <a:lnTo>
                    <a:pt x="0" y="132"/>
                  </a:lnTo>
                  <a:lnTo>
                    <a:pt x="0" y="1089"/>
                  </a:lnTo>
                  <a:lnTo>
                    <a:pt x="1385" y="1089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1615FEFB-7577-4F8A-9D1A-150AF9BB4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1807"/>
              <a:ext cx="1290" cy="914"/>
            </a:xfrm>
            <a:custGeom>
              <a:avLst/>
              <a:gdLst>
                <a:gd name="T0" fmla="*/ 1048 w 1290"/>
                <a:gd name="T1" fmla="*/ 0 h 914"/>
                <a:gd name="T2" fmla="*/ 0 w 1290"/>
                <a:gd name="T3" fmla="*/ 914 h 914"/>
                <a:gd name="T4" fmla="*/ 1290 w 1290"/>
                <a:gd name="T5" fmla="*/ 914 h 914"/>
                <a:gd name="T6" fmla="*/ 1290 w 1290"/>
                <a:gd name="T7" fmla="*/ 116 h 914"/>
                <a:gd name="T8" fmla="*/ 1048 w 1290"/>
                <a:gd name="T9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914">
                  <a:moveTo>
                    <a:pt x="1048" y="0"/>
                  </a:moveTo>
                  <a:lnTo>
                    <a:pt x="0" y="914"/>
                  </a:lnTo>
                  <a:lnTo>
                    <a:pt x="1290" y="914"/>
                  </a:lnTo>
                  <a:lnTo>
                    <a:pt x="1290" y="11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8D18C5FB-4E6E-4BD1-BB53-5BA02D023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598"/>
              <a:ext cx="230" cy="325"/>
            </a:xfrm>
            <a:custGeom>
              <a:avLst/>
              <a:gdLst>
                <a:gd name="T0" fmla="*/ 0 w 230"/>
                <a:gd name="T1" fmla="*/ 325 h 325"/>
                <a:gd name="T2" fmla="*/ 230 w 230"/>
                <a:gd name="T3" fmla="*/ 193 h 325"/>
                <a:gd name="T4" fmla="*/ 0 w 230"/>
                <a:gd name="T5" fmla="*/ 0 h 325"/>
                <a:gd name="T6" fmla="*/ 0 w 230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325">
                  <a:moveTo>
                    <a:pt x="0" y="325"/>
                  </a:moveTo>
                  <a:lnTo>
                    <a:pt x="230" y="193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3B90E321-3C62-4A22-9DDC-E9427A303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" y="1598"/>
              <a:ext cx="242" cy="325"/>
            </a:xfrm>
            <a:custGeom>
              <a:avLst/>
              <a:gdLst>
                <a:gd name="T0" fmla="*/ 242 w 242"/>
                <a:gd name="T1" fmla="*/ 0 h 325"/>
                <a:gd name="T2" fmla="*/ 0 w 242"/>
                <a:gd name="T3" fmla="*/ 209 h 325"/>
                <a:gd name="T4" fmla="*/ 242 w 242"/>
                <a:gd name="T5" fmla="*/ 325 h 325"/>
                <a:gd name="T6" fmla="*/ 242 w 242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25">
                  <a:moveTo>
                    <a:pt x="242" y="0"/>
                  </a:moveTo>
                  <a:lnTo>
                    <a:pt x="0" y="209"/>
                  </a:lnTo>
                  <a:lnTo>
                    <a:pt x="242" y="32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1">
              <a:extLst>
                <a:ext uri="{FF2B5EF4-FFF2-40B4-BE49-F238E27FC236}">
                  <a16:creationId xmlns:a16="http://schemas.microsoft.com/office/drawing/2014/main" id="{CC47352E-12D2-4501-968A-4A46B3CC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370"/>
              <a:ext cx="680" cy="478"/>
            </a:xfrm>
            <a:custGeom>
              <a:avLst/>
              <a:gdLst>
                <a:gd name="T0" fmla="*/ 118 w 680"/>
                <a:gd name="T1" fmla="*/ 0 h 478"/>
                <a:gd name="T2" fmla="*/ 0 w 680"/>
                <a:gd name="T3" fmla="*/ 67 h 478"/>
                <a:gd name="T4" fmla="*/ 0 w 680"/>
                <a:gd name="T5" fmla="*/ 478 h 478"/>
                <a:gd name="T6" fmla="*/ 680 w 680"/>
                <a:gd name="T7" fmla="*/ 478 h 478"/>
                <a:gd name="T8" fmla="*/ 118 w 680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478">
                  <a:moveTo>
                    <a:pt x="118" y="0"/>
                  </a:moveTo>
                  <a:lnTo>
                    <a:pt x="0" y="67"/>
                  </a:lnTo>
                  <a:lnTo>
                    <a:pt x="0" y="478"/>
                  </a:lnTo>
                  <a:lnTo>
                    <a:pt x="680" y="47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663BB734-BA71-4BC4-8E30-636875072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2378"/>
              <a:ext cx="662" cy="470"/>
            </a:xfrm>
            <a:custGeom>
              <a:avLst/>
              <a:gdLst>
                <a:gd name="T0" fmla="*/ 538 w 662"/>
                <a:gd name="T1" fmla="*/ 0 h 470"/>
                <a:gd name="T2" fmla="*/ 0 w 662"/>
                <a:gd name="T3" fmla="*/ 470 h 470"/>
                <a:gd name="T4" fmla="*/ 662 w 662"/>
                <a:gd name="T5" fmla="*/ 470 h 470"/>
                <a:gd name="T6" fmla="*/ 662 w 662"/>
                <a:gd name="T7" fmla="*/ 59 h 470"/>
                <a:gd name="T8" fmla="*/ 538 w 662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470">
                  <a:moveTo>
                    <a:pt x="538" y="0"/>
                  </a:moveTo>
                  <a:lnTo>
                    <a:pt x="0" y="470"/>
                  </a:lnTo>
                  <a:lnTo>
                    <a:pt x="662" y="470"/>
                  </a:lnTo>
                  <a:lnTo>
                    <a:pt x="662" y="59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3">
              <a:extLst>
                <a:ext uri="{FF2B5EF4-FFF2-40B4-BE49-F238E27FC236}">
                  <a16:creationId xmlns:a16="http://schemas.microsoft.com/office/drawing/2014/main" id="{D0908C2D-CC14-4997-BE54-539432EE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271"/>
              <a:ext cx="118" cy="166"/>
            </a:xfrm>
            <a:custGeom>
              <a:avLst/>
              <a:gdLst>
                <a:gd name="T0" fmla="*/ 0 w 118"/>
                <a:gd name="T1" fmla="*/ 166 h 166"/>
                <a:gd name="T2" fmla="*/ 118 w 118"/>
                <a:gd name="T3" fmla="*/ 99 h 166"/>
                <a:gd name="T4" fmla="*/ 0 w 118"/>
                <a:gd name="T5" fmla="*/ 0 h 166"/>
                <a:gd name="T6" fmla="*/ 0 w 11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118" y="99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9DD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AD9DEE78-6497-45DF-BF74-8B5361D1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2271"/>
              <a:ext cx="124" cy="166"/>
            </a:xfrm>
            <a:custGeom>
              <a:avLst/>
              <a:gdLst>
                <a:gd name="T0" fmla="*/ 124 w 124"/>
                <a:gd name="T1" fmla="*/ 0 h 166"/>
                <a:gd name="T2" fmla="*/ 0 w 124"/>
                <a:gd name="T3" fmla="*/ 107 h 166"/>
                <a:gd name="T4" fmla="*/ 124 w 124"/>
                <a:gd name="T5" fmla="*/ 166 h 166"/>
                <a:gd name="T6" fmla="*/ 124 w 124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66">
                  <a:moveTo>
                    <a:pt x="124" y="0"/>
                  </a:moveTo>
                  <a:lnTo>
                    <a:pt x="0" y="107"/>
                  </a:lnTo>
                  <a:lnTo>
                    <a:pt x="124" y="16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AB100912-BB45-4135-8473-9EADDBD2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107"/>
              <a:ext cx="1103" cy="741"/>
            </a:xfrm>
            <a:custGeom>
              <a:avLst/>
              <a:gdLst>
                <a:gd name="T0" fmla="*/ 184 w 1103"/>
                <a:gd name="T1" fmla="*/ 0 h 741"/>
                <a:gd name="T2" fmla="*/ 0 w 1103"/>
                <a:gd name="T3" fmla="*/ 104 h 741"/>
                <a:gd name="T4" fmla="*/ 0 w 1103"/>
                <a:gd name="T5" fmla="*/ 741 h 741"/>
                <a:gd name="T6" fmla="*/ 1103 w 1103"/>
                <a:gd name="T7" fmla="*/ 741 h 741"/>
                <a:gd name="T8" fmla="*/ 184 w 1103"/>
                <a:gd name="T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741">
                  <a:moveTo>
                    <a:pt x="184" y="0"/>
                  </a:moveTo>
                  <a:lnTo>
                    <a:pt x="0" y="104"/>
                  </a:lnTo>
                  <a:lnTo>
                    <a:pt x="0" y="741"/>
                  </a:lnTo>
                  <a:lnTo>
                    <a:pt x="1103" y="741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99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6">
              <a:extLst>
                <a:ext uri="{FF2B5EF4-FFF2-40B4-BE49-F238E27FC236}">
                  <a16:creationId xmlns:a16="http://schemas.microsoft.com/office/drawing/2014/main" id="{DACDBCFC-A6A7-428B-8FE2-6135AA46F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2120"/>
              <a:ext cx="1030" cy="728"/>
            </a:xfrm>
            <a:custGeom>
              <a:avLst/>
              <a:gdLst>
                <a:gd name="T0" fmla="*/ 836 w 1030"/>
                <a:gd name="T1" fmla="*/ 0 h 728"/>
                <a:gd name="T2" fmla="*/ 0 w 1030"/>
                <a:gd name="T3" fmla="*/ 728 h 728"/>
                <a:gd name="T4" fmla="*/ 1030 w 1030"/>
                <a:gd name="T5" fmla="*/ 728 h 728"/>
                <a:gd name="T6" fmla="*/ 1030 w 1030"/>
                <a:gd name="T7" fmla="*/ 91 h 728"/>
                <a:gd name="T8" fmla="*/ 836 w 1030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28">
                  <a:moveTo>
                    <a:pt x="836" y="0"/>
                  </a:moveTo>
                  <a:lnTo>
                    <a:pt x="0" y="728"/>
                  </a:lnTo>
                  <a:lnTo>
                    <a:pt x="1030" y="728"/>
                  </a:lnTo>
                  <a:lnTo>
                    <a:pt x="1030" y="91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9116D5B0-FEF5-499F-BD47-36B269FF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53"/>
              <a:ext cx="183" cy="258"/>
            </a:xfrm>
            <a:custGeom>
              <a:avLst/>
              <a:gdLst>
                <a:gd name="T0" fmla="*/ 0 w 183"/>
                <a:gd name="T1" fmla="*/ 258 h 258"/>
                <a:gd name="T2" fmla="*/ 183 w 183"/>
                <a:gd name="T3" fmla="*/ 154 h 258"/>
                <a:gd name="T4" fmla="*/ 0 w 183"/>
                <a:gd name="T5" fmla="*/ 0 h 258"/>
                <a:gd name="T6" fmla="*/ 0 w 183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58">
                  <a:moveTo>
                    <a:pt x="0" y="258"/>
                  </a:moveTo>
                  <a:lnTo>
                    <a:pt x="183" y="154"/>
                  </a:lnTo>
                  <a:lnTo>
                    <a:pt x="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3ED752C1-8B4D-43B5-91C4-EA744EEB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53"/>
              <a:ext cx="193" cy="258"/>
            </a:xfrm>
            <a:custGeom>
              <a:avLst/>
              <a:gdLst>
                <a:gd name="T0" fmla="*/ 193 w 193"/>
                <a:gd name="T1" fmla="*/ 0 h 258"/>
                <a:gd name="T2" fmla="*/ 0 w 193"/>
                <a:gd name="T3" fmla="*/ 167 h 258"/>
                <a:gd name="T4" fmla="*/ 193 w 193"/>
                <a:gd name="T5" fmla="*/ 258 h 258"/>
                <a:gd name="T6" fmla="*/ 193 w 193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58">
                  <a:moveTo>
                    <a:pt x="193" y="0"/>
                  </a:moveTo>
                  <a:lnTo>
                    <a:pt x="0" y="167"/>
                  </a:lnTo>
                  <a:lnTo>
                    <a:pt x="193" y="2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3E36FAF3-7395-4100-812D-3EF34DE8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893"/>
              <a:ext cx="5376" cy="880"/>
            </a:xfrm>
            <a:custGeom>
              <a:avLst/>
              <a:gdLst>
                <a:gd name="T0" fmla="*/ 9146 w 9960"/>
                <a:gd name="T1" fmla="*/ 1628 h 1628"/>
                <a:gd name="T2" fmla="*/ 814 w 9960"/>
                <a:gd name="T3" fmla="*/ 1628 h 1628"/>
                <a:gd name="T4" fmla="*/ 238 w 9960"/>
                <a:gd name="T5" fmla="*/ 1390 h 1628"/>
                <a:gd name="T6" fmla="*/ 0 w 9960"/>
                <a:gd name="T7" fmla="*/ 814 h 1628"/>
                <a:gd name="T8" fmla="*/ 238 w 9960"/>
                <a:gd name="T9" fmla="*/ 238 h 1628"/>
                <a:gd name="T10" fmla="*/ 814 w 9960"/>
                <a:gd name="T11" fmla="*/ 0 h 1628"/>
                <a:gd name="T12" fmla="*/ 9146 w 9960"/>
                <a:gd name="T13" fmla="*/ 0 h 1628"/>
                <a:gd name="T14" fmla="*/ 9722 w 9960"/>
                <a:gd name="T15" fmla="*/ 238 h 1628"/>
                <a:gd name="T16" fmla="*/ 9960 w 9960"/>
                <a:gd name="T17" fmla="*/ 814 h 1628"/>
                <a:gd name="T18" fmla="*/ 9722 w 9960"/>
                <a:gd name="T19" fmla="*/ 1390 h 1628"/>
                <a:gd name="T20" fmla="*/ 9146 w 9960"/>
                <a:gd name="T21" fmla="*/ 162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60" h="1628">
                  <a:moveTo>
                    <a:pt x="9146" y="1628"/>
                  </a:moveTo>
                  <a:cubicBezTo>
                    <a:pt x="814" y="1628"/>
                    <a:pt x="814" y="1628"/>
                    <a:pt x="814" y="1628"/>
                  </a:cubicBezTo>
                  <a:cubicBezTo>
                    <a:pt x="598" y="1628"/>
                    <a:pt x="391" y="1542"/>
                    <a:pt x="238" y="1390"/>
                  </a:cubicBezTo>
                  <a:cubicBezTo>
                    <a:pt x="86" y="1237"/>
                    <a:pt x="0" y="1030"/>
                    <a:pt x="0" y="814"/>
                  </a:cubicBezTo>
                  <a:cubicBezTo>
                    <a:pt x="0" y="598"/>
                    <a:pt x="86" y="391"/>
                    <a:pt x="238" y="238"/>
                  </a:cubicBezTo>
                  <a:cubicBezTo>
                    <a:pt x="391" y="86"/>
                    <a:pt x="598" y="0"/>
                    <a:pt x="814" y="0"/>
                  </a:cubicBezTo>
                  <a:cubicBezTo>
                    <a:pt x="9146" y="0"/>
                    <a:pt x="9146" y="0"/>
                    <a:pt x="9146" y="0"/>
                  </a:cubicBezTo>
                  <a:cubicBezTo>
                    <a:pt x="9362" y="0"/>
                    <a:pt x="9569" y="86"/>
                    <a:pt x="9722" y="238"/>
                  </a:cubicBezTo>
                  <a:cubicBezTo>
                    <a:pt x="9874" y="391"/>
                    <a:pt x="9960" y="598"/>
                    <a:pt x="9960" y="814"/>
                  </a:cubicBezTo>
                  <a:cubicBezTo>
                    <a:pt x="9960" y="1030"/>
                    <a:pt x="9874" y="1237"/>
                    <a:pt x="9722" y="1390"/>
                  </a:cubicBezTo>
                  <a:cubicBezTo>
                    <a:pt x="9569" y="1542"/>
                    <a:pt x="9362" y="1628"/>
                    <a:pt x="9146" y="1628"/>
                  </a:cubicBezTo>
                  <a:close/>
                </a:path>
              </a:pathLst>
            </a:custGeom>
            <a:solidFill>
              <a:srgbClr val="499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A5D503C6-DE59-4F58-A6DE-2D9302E6C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673"/>
              <a:ext cx="3808" cy="303"/>
            </a:xfrm>
            <a:custGeom>
              <a:avLst/>
              <a:gdLst>
                <a:gd name="T0" fmla="*/ 8748 w 9028"/>
                <a:gd name="T1" fmla="*/ 560 h 560"/>
                <a:gd name="T2" fmla="*/ 280 w 9028"/>
                <a:gd name="T3" fmla="*/ 560 h 560"/>
                <a:gd name="T4" fmla="*/ 0 w 9028"/>
                <a:gd name="T5" fmla="*/ 280 h 560"/>
                <a:gd name="T6" fmla="*/ 280 w 9028"/>
                <a:gd name="T7" fmla="*/ 0 h 560"/>
                <a:gd name="T8" fmla="*/ 8748 w 9028"/>
                <a:gd name="T9" fmla="*/ 0 h 560"/>
                <a:gd name="T10" fmla="*/ 9028 w 9028"/>
                <a:gd name="T11" fmla="*/ 280 h 560"/>
                <a:gd name="T12" fmla="*/ 8748 w 9028"/>
                <a:gd name="T1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28" h="560">
                  <a:moveTo>
                    <a:pt x="8748" y="560"/>
                  </a:moveTo>
                  <a:cubicBezTo>
                    <a:pt x="280" y="560"/>
                    <a:pt x="280" y="560"/>
                    <a:pt x="280" y="560"/>
                  </a:cubicBezTo>
                  <a:cubicBezTo>
                    <a:pt x="125" y="560"/>
                    <a:pt x="0" y="435"/>
                    <a:pt x="0" y="280"/>
                  </a:cubicBezTo>
                  <a:cubicBezTo>
                    <a:pt x="0" y="125"/>
                    <a:pt x="125" y="0"/>
                    <a:pt x="280" y="0"/>
                  </a:cubicBezTo>
                  <a:cubicBezTo>
                    <a:pt x="8748" y="0"/>
                    <a:pt x="8748" y="0"/>
                    <a:pt x="8748" y="0"/>
                  </a:cubicBezTo>
                  <a:cubicBezTo>
                    <a:pt x="8903" y="0"/>
                    <a:pt x="9028" y="125"/>
                    <a:pt x="9028" y="280"/>
                  </a:cubicBezTo>
                  <a:cubicBezTo>
                    <a:pt x="9028" y="435"/>
                    <a:pt x="8903" y="560"/>
                    <a:pt x="8748" y="560"/>
                  </a:cubicBezTo>
                  <a:close/>
                </a:path>
              </a:pathLst>
            </a:custGeom>
            <a:solidFill>
              <a:srgbClr val="62D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31">
              <a:extLst>
                <a:ext uri="{FF2B5EF4-FFF2-40B4-BE49-F238E27FC236}">
                  <a16:creationId xmlns:a16="http://schemas.microsoft.com/office/drawing/2014/main" id="{BC03136E-185F-48D3-8B9D-35E234B4F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2723"/>
              <a:ext cx="6790" cy="505"/>
            </a:xfrm>
            <a:custGeom>
              <a:avLst/>
              <a:gdLst>
                <a:gd name="T0" fmla="*/ 12346 w 12580"/>
                <a:gd name="T1" fmla="*/ 62 h 936"/>
                <a:gd name="T2" fmla="*/ 12346 w 12580"/>
                <a:gd name="T3" fmla="*/ 72 h 936"/>
                <a:gd name="T4" fmla="*/ 8702 w 12580"/>
                <a:gd name="T5" fmla="*/ 781 h 936"/>
                <a:gd name="T6" fmla="*/ 5057 w 12580"/>
                <a:gd name="T7" fmla="*/ 72 h 936"/>
                <a:gd name="T8" fmla="*/ 5076 w 12580"/>
                <a:gd name="T9" fmla="*/ 0 h 936"/>
                <a:gd name="T10" fmla="*/ 468 w 12580"/>
                <a:gd name="T11" fmla="*/ 0 h 936"/>
                <a:gd name="T12" fmla="*/ 0 w 12580"/>
                <a:gd name="T13" fmla="*/ 468 h 936"/>
                <a:gd name="T14" fmla="*/ 468 w 12580"/>
                <a:gd name="T15" fmla="*/ 936 h 936"/>
                <a:gd name="T16" fmla="*/ 12112 w 12580"/>
                <a:gd name="T17" fmla="*/ 936 h 936"/>
                <a:gd name="T18" fmla="*/ 12580 w 12580"/>
                <a:gd name="T19" fmla="*/ 468 h 936"/>
                <a:gd name="T20" fmla="*/ 12346 w 12580"/>
                <a:gd name="T21" fmla="*/ 6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80" h="936">
                  <a:moveTo>
                    <a:pt x="12346" y="62"/>
                  </a:moveTo>
                  <a:cubicBezTo>
                    <a:pt x="12346" y="66"/>
                    <a:pt x="12346" y="69"/>
                    <a:pt x="12346" y="72"/>
                  </a:cubicBezTo>
                  <a:cubicBezTo>
                    <a:pt x="12346" y="464"/>
                    <a:pt x="10714" y="781"/>
                    <a:pt x="8702" y="781"/>
                  </a:cubicBezTo>
                  <a:cubicBezTo>
                    <a:pt x="6689" y="781"/>
                    <a:pt x="5057" y="464"/>
                    <a:pt x="5057" y="72"/>
                  </a:cubicBezTo>
                  <a:cubicBezTo>
                    <a:pt x="5057" y="48"/>
                    <a:pt x="5064" y="24"/>
                    <a:pt x="507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0" y="0"/>
                    <a:pt x="0" y="210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12112" y="936"/>
                    <a:pt x="12112" y="936"/>
                    <a:pt x="12112" y="936"/>
                  </a:cubicBezTo>
                  <a:cubicBezTo>
                    <a:pt x="12370" y="936"/>
                    <a:pt x="12580" y="726"/>
                    <a:pt x="12580" y="468"/>
                  </a:cubicBezTo>
                  <a:cubicBezTo>
                    <a:pt x="12580" y="295"/>
                    <a:pt x="12486" y="143"/>
                    <a:pt x="12346" y="62"/>
                  </a:cubicBezTo>
                  <a:close/>
                </a:path>
              </a:pathLst>
            </a:custGeom>
            <a:solidFill>
              <a:srgbClr val="7F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32">
              <a:extLst>
                <a:ext uri="{FF2B5EF4-FFF2-40B4-BE49-F238E27FC236}">
                  <a16:creationId xmlns:a16="http://schemas.microsoft.com/office/drawing/2014/main" id="{FC2F8F97-2410-469E-BAC6-828D53AE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723"/>
              <a:ext cx="3934" cy="422"/>
            </a:xfrm>
            <a:custGeom>
              <a:avLst/>
              <a:gdLst>
                <a:gd name="T0" fmla="*/ 3645 w 7289"/>
                <a:gd name="T1" fmla="*/ 781 h 781"/>
                <a:gd name="T2" fmla="*/ 7289 w 7289"/>
                <a:gd name="T3" fmla="*/ 72 h 781"/>
                <a:gd name="T4" fmla="*/ 7289 w 7289"/>
                <a:gd name="T5" fmla="*/ 62 h 781"/>
                <a:gd name="T6" fmla="*/ 7055 w 7289"/>
                <a:gd name="T7" fmla="*/ 0 h 781"/>
                <a:gd name="T8" fmla="*/ 19 w 7289"/>
                <a:gd name="T9" fmla="*/ 0 h 781"/>
                <a:gd name="T10" fmla="*/ 0 w 7289"/>
                <a:gd name="T11" fmla="*/ 72 h 781"/>
                <a:gd name="T12" fmla="*/ 3645 w 7289"/>
                <a:gd name="T13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9" h="781">
                  <a:moveTo>
                    <a:pt x="3645" y="781"/>
                  </a:moveTo>
                  <a:cubicBezTo>
                    <a:pt x="5657" y="781"/>
                    <a:pt x="7289" y="464"/>
                    <a:pt x="7289" y="72"/>
                  </a:cubicBezTo>
                  <a:cubicBezTo>
                    <a:pt x="7289" y="69"/>
                    <a:pt x="7289" y="66"/>
                    <a:pt x="7289" y="62"/>
                  </a:cubicBezTo>
                  <a:cubicBezTo>
                    <a:pt x="7220" y="23"/>
                    <a:pt x="7140" y="0"/>
                    <a:pt x="705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24"/>
                    <a:pt x="0" y="48"/>
                    <a:pt x="0" y="72"/>
                  </a:cubicBezTo>
                  <a:cubicBezTo>
                    <a:pt x="0" y="464"/>
                    <a:pt x="1632" y="781"/>
                    <a:pt x="3645" y="781"/>
                  </a:cubicBezTo>
                  <a:close/>
                </a:path>
              </a:pathLst>
            </a:custGeom>
            <a:solidFill>
              <a:srgbClr val="74B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33">
              <a:extLst>
                <a:ext uri="{FF2B5EF4-FFF2-40B4-BE49-F238E27FC236}">
                  <a16:creationId xmlns:a16="http://schemas.microsoft.com/office/drawing/2014/main" id="{5BAA6B6E-04A8-4D36-B5CA-4ADE2FB3A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2757"/>
              <a:ext cx="440" cy="237"/>
            </a:xfrm>
            <a:custGeom>
              <a:avLst/>
              <a:gdLst>
                <a:gd name="T0" fmla="*/ 713 w 815"/>
                <a:gd name="T1" fmla="*/ 397 h 440"/>
                <a:gd name="T2" fmla="*/ 691 w 815"/>
                <a:gd name="T3" fmla="*/ 384 h 440"/>
                <a:gd name="T4" fmla="*/ 807 w 815"/>
                <a:gd name="T5" fmla="*/ 232 h 440"/>
                <a:gd name="T6" fmla="*/ 786 w 815"/>
                <a:gd name="T7" fmla="*/ 215 h 440"/>
                <a:gd name="T8" fmla="*/ 755 w 815"/>
                <a:gd name="T9" fmla="*/ 221 h 440"/>
                <a:gd name="T10" fmla="*/ 738 w 815"/>
                <a:gd name="T11" fmla="*/ 233 h 440"/>
                <a:gd name="T12" fmla="*/ 644 w 815"/>
                <a:gd name="T13" fmla="*/ 355 h 440"/>
                <a:gd name="T14" fmla="*/ 598 w 815"/>
                <a:gd name="T15" fmla="*/ 327 h 440"/>
                <a:gd name="T16" fmla="*/ 714 w 815"/>
                <a:gd name="T17" fmla="*/ 175 h 440"/>
                <a:gd name="T18" fmla="*/ 693 w 815"/>
                <a:gd name="T19" fmla="*/ 158 h 440"/>
                <a:gd name="T20" fmla="*/ 662 w 815"/>
                <a:gd name="T21" fmla="*/ 164 h 440"/>
                <a:gd name="T22" fmla="*/ 645 w 815"/>
                <a:gd name="T23" fmla="*/ 175 h 440"/>
                <a:gd name="T24" fmla="*/ 551 w 815"/>
                <a:gd name="T25" fmla="*/ 298 h 440"/>
                <a:gd name="T26" fmla="*/ 507 w 815"/>
                <a:gd name="T27" fmla="*/ 272 h 440"/>
                <a:gd name="T28" fmla="*/ 624 w 815"/>
                <a:gd name="T29" fmla="*/ 119 h 440"/>
                <a:gd name="T30" fmla="*/ 603 w 815"/>
                <a:gd name="T31" fmla="*/ 102 h 440"/>
                <a:gd name="T32" fmla="*/ 572 w 815"/>
                <a:gd name="T33" fmla="*/ 109 h 440"/>
                <a:gd name="T34" fmla="*/ 555 w 815"/>
                <a:gd name="T35" fmla="*/ 120 h 440"/>
                <a:gd name="T36" fmla="*/ 461 w 815"/>
                <a:gd name="T37" fmla="*/ 243 h 440"/>
                <a:gd name="T38" fmla="*/ 417 w 815"/>
                <a:gd name="T39" fmla="*/ 216 h 440"/>
                <a:gd name="T40" fmla="*/ 534 w 815"/>
                <a:gd name="T41" fmla="*/ 64 h 440"/>
                <a:gd name="T42" fmla="*/ 513 w 815"/>
                <a:gd name="T43" fmla="*/ 47 h 440"/>
                <a:gd name="T44" fmla="*/ 482 w 815"/>
                <a:gd name="T45" fmla="*/ 54 h 440"/>
                <a:gd name="T46" fmla="*/ 465 w 815"/>
                <a:gd name="T47" fmla="*/ 65 h 440"/>
                <a:gd name="T48" fmla="*/ 371 w 815"/>
                <a:gd name="T49" fmla="*/ 188 h 440"/>
                <a:gd name="T50" fmla="*/ 80 w 815"/>
                <a:gd name="T51" fmla="*/ 9 h 440"/>
                <a:gd name="T52" fmla="*/ 45 w 815"/>
                <a:gd name="T53" fmla="*/ 7 h 440"/>
                <a:gd name="T54" fmla="*/ 47 w 815"/>
                <a:gd name="T55" fmla="*/ 55 h 440"/>
                <a:gd name="T56" fmla="*/ 306 w 815"/>
                <a:gd name="T57" fmla="*/ 214 h 440"/>
                <a:gd name="T58" fmla="*/ 48 w 815"/>
                <a:gd name="T59" fmla="*/ 237 h 440"/>
                <a:gd name="T60" fmla="*/ 23 w 815"/>
                <a:gd name="T61" fmla="*/ 243 h 440"/>
                <a:gd name="T62" fmla="*/ 5 w 815"/>
                <a:gd name="T63" fmla="*/ 257 h 440"/>
                <a:gd name="T64" fmla="*/ 33 w 815"/>
                <a:gd name="T65" fmla="*/ 271 h 440"/>
                <a:gd name="T66" fmla="*/ 353 w 815"/>
                <a:gd name="T67" fmla="*/ 243 h 440"/>
                <a:gd name="T68" fmla="*/ 396 w 815"/>
                <a:gd name="T69" fmla="*/ 270 h 440"/>
                <a:gd name="T70" fmla="*/ 139 w 815"/>
                <a:gd name="T71" fmla="*/ 292 h 440"/>
                <a:gd name="T72" fmla="*/ 113 w 815"/>
                <a:gd name="T73" fmla="*/ 298 h 440"/>
                <a:gd name="T74" fmla="*/ 95 w 815"/>
                <a:gd name="T75" fmla="*/ 312 h 440"/>
                <a:gd name="T76" fmla="*/ 123 w 815"/>
                <a:gd name="T77" fmla="*/ 326 h 440"/>
                <a:gd name="T78" fmla="*/ 443 w 815"/>
                <a:gd name="T79" fmla="*/ 298 h 440"/>
                <a:gd name="T80" fmla="*/ 487 w 815"/>
                <a:gd name="T81" fmla="*/ 325 h 440"/>
                <a:gd name="T82" fmla="*/ 229 w 815"/>
                <a:gd name="T83" fmla="*/ 347 h 440"/>
                <a:gd name="T84" fmla="*/ 203 w 815"/>
                <a:gd name="T85" fmla="*/ 353 h 440"/>
                <a:gd name="T86" fmla="*/ 185 w 815"/>
                <a:gd name="T87" fmla="*/ 367 h 440"/>
                <a:gd name="T88" fmla="*/ 213 w 815"/>
                <a:gd name="T89" fmla="*/ 381 h 440"/>
                <a:gd name="T90" fmla="*/ 533 w 815"/>
                <a:gd name="T91" fmla="*/ 353 h 440"/>
                <a:gd name="T92" fmla="*/ 580 w 815"/>
                <a:gd name="T93" fmla="*/ 382 h 440"/>
                <a:gd name="T94" fmla="*/ 322 w 815"/>
                <a:gd name="T95" fmla="*/ 404 h 440"/>
                <a:gd name="T96" fmla="*/ 296 w 815"/>
                <a:gd name="T97" fmla="*/ 411 h 440"/>
                <a:gd name="T98" fmla="*/ 278 w 815"/>
                <a:gd name="T99" fmla="*/ 424 h 440"/>
                <a:gd name="T100" fmla="*/ 306 w 815"/>
                <a:gd name="T101" fmla="*/ 438 h 440"/>
                <a:gd name="T102" fmla="*/ 626 w 815"/>
                <a:gd name="T103" fmla="*/ 411 h 440"/>
                <a:gd name="T104" fmla="*/ 648 w 815"/>
                <a:gd name="T105" fmla="*/ 424 h 440"/>
                <a:gd name="T106" fmla="*/ 698 w 815"/>
                <a:gd name="T107" fmla="*/ 422 h 440"/>
                <a:gd name="T108" fmla="*/ 713 w 815"/>
                <a:gd name="T109" fmla="*/ 39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5" h="440">
                  <a:moveTo>
                    <a:pt x="713" y="397"/>
                  </a:moveTo>
                  <a:cubicBezTo>
                    <a:pt x="691" y="384"/>
                    <a:pt x="691" y="384"/>
                    <a:pt x="691" y="384"/>
                  </a:cubicBezTo>
                  <a:cubicBezTo>
                    <a:pt x="807" y="232"/>
                    <a:pt x="807" y="232"/>
                    <a:pt x="807" y="232"/>
                  </a:cubicBezTo>
                  <a:cubicBezTo>
                    <a:pt x="815" y="222"/>
                    <a:pt x="805" y="215"/>
                    <a:pt x="786" y="215"/>
                  </a:cubicBezTo>
                  <a:cubicBezTo>
                    <a:pt x="775" y="215"/>
                    <a:pt x="764" y="218"/>
                    <a:pt x="755" y="221"/>
                  </a:cubicBezTo>
                  <a:cubicBezTo>
                    <a:pt x="748" y="224"/>
                    <a:pt x="742" y="228"/>
                    <a:pt x="738" y="233"/>
                  </a:cubicBezTo>
                  <a:cubicBezTo>
                    <a:pt x="644" y="355"/>
                    <a:pt x="644" y="355"/>
                    <a:pt x="644" y="355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714" y="175"/>
                    <a:pt x="714" y="175"/>
                    <a:pt x="714" y="175"/>
                  </a:cubicBezTo>
                  <a:cubicBezTo>
                    <a:pt x="722" y="165"/>
                    <a:pt x="712" y="158"/>
                    <a:pt x="693" y="158"/>
                  </a:cubicBezTo>
                  <a:cubicBezTo>
                    <a:pt x="682" y="158"/>
                    <a:pt x="671" y="160"/>
                    <a:pt x="662" y="164"/>
                  </a:cubicBezTo>
                  <a:cubicBezTo>
                    <a:pt x="655" y="167"/>
                    <a:pt x="649" y="171"/>
                    <a:pt x="645" y="175"/>
                  </a:cubicBezTo>
                  <a:cubicBezTo>
                    <a:pt x="551" y="298"/>
                    <a:pt x="551" y="298"/>
                    <a:pt x="551" y="298"/>
                  </a:cubicBezTo>
                  <a:cubicBezTo>
                    <a:pt x="507" y="272"/>
                    <a:pt x="507" y="272"/>
                    <a:pt x="507" y="272"/>
                  </a:cubicBezTo>
                  <a:cubicBezTo>
                    <a:pt x="624" y="119"/>
                    <a:pt x="624" y="119"/>
                    <a:pt x="624" y="119"/>
                  </a:cubicBezTo>
                  <a:cubicBezTo>
                    <a:pt x="631" y="110"/>
                    <a:pt x="622" y="102"/>
                    <a:pt x="603" y="102"/>
                  </a:cubicBezTo>
                  <a:cubicBezTo>
                    <a:pt x="592" y="103"/>
                    <a:pt x="581" y="105"/>
                    <a:pt x="572" y="109"/>
                  </a:cubicBezTo>
                  <a:cubicBezTo>
                    <a:pt x="565" y="112"/>
                    <a:pt x="558" y="116"/>
                    <a:pt x="555" y="120"/>
                  </a:cubicBezTo>
                  <a:cubicBezTo>
                    <a:pt x="461" y="243"/>
                    <a:pt x="461" y="243"/>
                    <a:pt x="461" y="243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534" y="64"/>
                    <a:pt x="534" y="64"/>
                    <a:pt x="534" y="64"/>
                  </a:cubicBezTo>
                  <a:cubicBezTo>
                    <a:pt x="541" y="54"/>
                    <a:pt x="532" y="47"/>
                    <a:pt x="513" y="47"/>
                  </a:cubicBezTo>
                  <a:cubicBezTo>
                    <a:pt x="502" y="47"/>
                    <a:pt x="491" y="50"/>
                    <a:pt x="482" y="54"/>
                  </a:cubicBezTo>
                  <a:cubicBezTo>
                    <a:pt x="474" y="57"/>
                    <a:pt x="468" y="61"/>
                    <a:pt x="465" y="65"/>
                  </a:cubicBezTo>
                  <a:cubicBezTo>
                    <a:pt x="371" y="188"/>
                    <a:pt x="371" y="188"/>
                    <a:pt x="371" y="18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0" y="3"/>
                    <a:pt x="63" y="0"/>
                    <a:pt x="45" y="7"/>
                  </a:cubicBezTo>
                  <a:cubicBezTo>
                    <a:pt x="27" y="15"/>
                    <a:pt x="37" y="49"/>
                    <a:pt x="47" y="55"/>
                  </a:cubicBezTo>
                  <a:cubicBezTo>
                    <a:pt x="306" y="214"/>
                    <a:pt x="306" y="214"/>
                    <a:pt x="306" y="214"/>
                  </a:cubicBezTo>
                  <a:cubicBezTo>
                    <a:pt x="48" y="237"/>
                    <a:pt x="48" y="237"/>
                    <a:pt x="48" y="237"/>
                  </a:cubicBezTo>
                  <a:cubicBezTo>
                    <a:pt x="39" y="237"/>
                    <a:pt x="31" y="240"/>
                    <a:pt x="23" y="243"/>
                  </a:cubicBezTo>
                  <a:cubicBezTo>
                    <a:pt x="14" y="247"/>
                    <a:pt x="7" y="252"/>
                    <a:pt x="5" y="257"/>
                  </a:cubicBezTo>
                  <a:cubicBezTo>
                    <a:pt x="0" y="266"/>
                    <a:pt x="13" y="272"/>
                    <a:pt x="33" y="271"/>
                  </a:cubicBezTo>
                  <a:cubicBezTo>
                    <a:pt x="353" y="243"/>
                    <a:pt x="353" y="243"/>
                    <a:pt x="353" y="243"/>
                  </a:cubicBezTo>
                  <a:cubicBezTo>
                    <a:pt x="396" y="270"/>
                    <a:pt x="396" y="270"/>
                    <a:pt x="396" y="270"/>
                  </a:cubicBezTo>
                  <a:cubicBezTo>
                    <a:pt x="139" y="292"/>
                    <a:pt x="139" y="292"/>
                    <a:pt x="139" y="292"/>
                  </a:cubicBezTo>
                  <a:cubicBezTo>
                    <a:pt x="130" y="293"/>
                    <a:pt x="121" y="295"/>
                    <a:pt x="113" y="298"/>
                  </a:cubicBezTo>
                  <a:cubicBezTo>
                    <a:pt x="104" y="302"/>
                    <a:pt x="97" y="307"/>
                    <a:pt x="95" y="312"/>
                  </a:cubicBezTo>
                  <a:cubicBezTo>
                    <a:pt x="91" y="321"/>
                    <a:pt x="103" y="328"/>
                    <a:pt x="123" y="326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229" y="347"/>
                    <a:pt x="229" y="347"/>
                    <a:pt x="229" y="347"/>
                  </a:cubicBezTo>
                  <a:cubicBezTo>
                    <a:pt x="220" y="348"/>
                    <a:pt x="211" y="350"/>
                    <a:pt x="203" y="353"/>
                  </a:cubicBezTo>
                  <a:cubicBezTo>
                    <a:pt x="194" y="357"/>
                    <a:pt x="187" y="362"/>
                    <a:pt x="185" y="367"/>
                  </a:cubicBezTo>
                  <a:cubicBezTo>
                    <a:pt x="181" y="377"/>
                    <a:pt x="193" y="383"/>
                    <a:pt x="213" y="381"/>
                  </a:cubicBezTo>
                  <a:cubicBezTo>
                    <a:pt x="533" y="353"/>
                    <a:pt x="533" y="353"/>
                    <a:pt x="533" y="353"/>
                  </a:cubicBezTo>
                  <a:cubicBezTo>
                    <a:pt x="580" y="382"/>
                    <a:pt x="580" y="382"/>
                    <a:pt x="580" y="382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313" y="405"/>
                    <a:pt x="304" y="407"/>
                    <a:pt x="296" y="411"/>
                  </a:cubicBezTo>
                  <a:cubicBezTo>
                    <a:pt x="287" y="414"/>
                    <a:pt x="280" y="419"/>
                    <a:pt x="278" y="424"/>
                  </a:cubicBezTo>
                  <a:cubicBezTo>
                    <a:pt x="274" y="434"/>
                    <a:pt x="286" y="440"/>
                    <a:pt x="306" y="438"/>
                  </a:cubicBezTo>
                  <a:cubicBezTo>
                    <a:pt x="626" y="411"/>
                    <a:pt x="626" y="411"/>
                    <a:pt x="626" y="411"/>
                  </a:cubicBezTo>
                  <a:cubicBezTo>
                    <a:pt x="648" y="424"/>
                    <a:pt x="648" y="424"/>
                    <a:pt x="648" y="424"/>
                  </a:cubicBezTo>
                  <a:cubicBezTo>
                    <a:pt x="658" y="430"/>
                    <a:pt x="680" y="429"/>
                    <a:pt x="698" y="422"/>
                  </a:cubicBezTo>
                  <a:cubicBezTo>
                    <a:pt x="716" y="414"/>
                    <a:pt x="722" y="403"/>
                    <a:pt x="713" y="397"/>
                  </a:cubicBezTo>
                  <a:close/>
                </a:path>
              </a:pathLst>
            </a:custGeom>
            <a:solidFill>
              <a:srgbClr val="74B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34">
              <a:extLst>
                <a:ext uri="{FF2B5EF4-FFF2-40B4-BE49-F238E27FC236}">
                  <a16:creationId xmlns:a16="http://schemas.microsoft.com/office/drawing/2014/main" id="{5CB731E7-761A-41E1-B391-84CE33774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2045"/>
              <a:ext cx="40" cy="742"/>
            </a:xfrm>
            <a:custGeom>
              <a:avLst/>
              <a:gdLst>
                <a:gd name="T0" fmla="*/ 36 w 73"/>
                <a:gd name="T1" fmla="*/ 1374 h 1374"/>
                <a:gd name="T2" fmla="*/ 0 w 73"/>
                <a:gd name="T3" fmla="*/ 1338 h 1374"/>
                <a:gd name="T4" fmla="*/ 0 w 73"/>
                <a:gd name="T5" fmla="*/ 36 h 1374"/>
                <a:gd name="T6" fmla="*/ 36 w 73"/>
                <a:gd name="T7" fmla="*/ 0 h 1374"/>
                <a:gd name="T8" fmla="*/ 73 w 73"/>
                <a:gd name="T9" fmla="*/ 36 h 1374"/>
                <a:gd name="T10" fmla="*/ 73 w 73"/>
                <a:gd name="T11" fmla="*/ 1338 h 1374"/>
                <a:gd name="T12" fmla="*/ 36 w 73"/>
                <a:gd name="T13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374">
                  <a:moveTo>
                    <a:pt x="36" y="1374"/>
                  </a:moveTo>
                  <a:cubicBezTo>
                    <a:pt x="16" y="1374"/>
                    <a:pt x="0" y="1358"/>
                    <a:pt x="0" y="13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3" y="16"/>
                    <a:pt x="73" y="36"/>
                  </a:cubicBezTo>
                  <a:cubicBezTo>
                    <a:pt x="73" y="1338"/>
                    <a:pt x="73" y="1338"/>
                    <a:pt x="73" y="1338"/>
                  </a:cubicBezTo>
                  <a:cubicBezTo>
                    <a:pt x="73" y="1358"/>
                    <a:pt x="56" y="1374"/>
                    <a:pt x="36" y="1374"/>
                  </a:cubicBezTo>
                  <a:close/>
                </a:path>
              </a:pathLst>
            </a:custGeom>
            <a:solidFill>
              <a:srgbClr val="8A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35">
              <a:extLst>
                <a:ext uri="{FF2B5EF4-FFF2-40B4-BE49-F238E27FC236}">
                  <a16:creationId xmlns:a16="http://schemas.microsoft.com/office/drawing/2014/main" id="{7732270D-793B-4D62-861B-D147889F7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076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36">
              <a:extLst>
                <a:ext uri="{FF2B5EF4-FFF2-40B4-BE49-F238E27FC236}">
                  <a16:creationId xmlns:a16="http://schemas.microsoft.com/office/drawing/2014/main" id="{C6E129B6-8940-49CA-90DC-92B483F0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179"/>
              <a:ext cx="182" cy="160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37">
              <a:extLst>
                <a:ext uri="{FF2B5EF4-FFF2-40B4-BE49-F238E27FC236}">
                  <a16:creationId xmlns:a16="http://schemas.microsoft.com/office/drawing/2014/main" id="{591FBD3F-3BAD-4C68-8123-8BA495CA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279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38">
              <a:extLst>
                <a:ext uri="{FF2B5EF4-FFF2-40B4-BE49-F238E27FC236}">
                  <a16:creationId xmlns:a16="http://schemas.microsoft.com/office/drawing/2014/main" id="{DAD72F84-514E-4F36-AE06-67ADB051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379"/>
              <a:ext cx="182" cy="161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39">
              <a:extLst>
                <a:ext uri="{FF2B5EF4-FFF2-40B4-BE49-F238E27FC236}">
                  <a16:creationId xmlns:a16="http://schemas.microsoft.com/office/drawing/2014/main" id="{34D5D027-82A2-4952-A32C-8CB0FBBD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076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B85AE90A-A0CC-4226-BE47-1ED7CF02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179"/>
              <a:ext cx="183" cy="160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E0B9D854-414C-464A-BB84-B541BD1B0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279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2">
              <a:extLst>
                <a:ext uri="{FF2B5EF4-FFF2-40B4-BE49-F238E27FC236}">
                  <a16:creationId xmlns:a16="http://schemas.microsoft.com/office/drawing/2014/main" id="{DB5D1705-3E48-4337-9F5A-52D3D4F9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379"/>
              <a:ext cx="183" cy="161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72" name="图片 52">
            <a:extLst>
              <a:ext uri="{FF2B5EF4-FFF2-40B4-BE49-F238E27FC236}">
                <a16:creationId xmlns:a16="http://schemas.microsoft.com/office/drawing/2014/main" id="{A8CF68D3-7EF9-4082-B6DC-DE8B623607C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067692" y="4000828"/>
            <a:ext cx="1860584" cy="1014864"/>
          </a:xfrm>
          <a:prstGeom prst="rect">
            <a:avLst/>
          </a:prstGeom>
        </p:spPr>
      </p:pic>
      <p:pic>
        <p:nvPicPr>
          <p:cNvPr id="276" name="图片 57">
            <a:extLst>
              <a:ext uri="{FF2B5EF4-FFF2-40B4-BE49-F238E27FC236}">
                <a16:creationId xmlns:a16="http://schemas.microsoft.com/office/drawing/2014/main" id="{76461C56-FE4D-417D-ABEB-16C9DDDEBDE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932914" y="4478844"/>
            <a:ext cx="792942" cy="1057256"/>
          </a:xfrm>
          <a:prstGeom prst="rect">
            <a:avLst/>
          </a:prstGeom>
        </p:spPr>
      </p:pic>
      <p:pic>
        <p:nvPicPr>
          <p:cNvPr id="277" name="图片 59">
            <a:extLst>
              <a:ext uri="{FF2B5EF4-FFF2-40B4-BE49-F238E27FC236}">
                <a16:creationId xmlns:a16="http://schemas.microsoft.com/office/drawing/2014/main" id="{A2069A59-C904-4F9F-A2E2-0F34FE921DD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50118" y="4047511"/>
            <a:ext cx="682044" cy="1150459"/>
          </a:xfrm>
          <a:prstGeom prst="rect">
            <a:avLst/>
          </a:prstGeom>
        </p:spPr>
      </p:pic>
      <p:pic>
        <p:nvPicPr>
          <p:cNvPr id="278" name="图片 60">
            <a:extLst>
              <a:ext uri="{FF2B5EF4-FFF2-40B4-BE49-F238E27FC236}">
                <a16:creationId xmlns:a16="http://schemas.microsoft.com/office/drawing/2014/main" id="{0947C7E6-6AD8-4010-B696-73F1E5EC8E0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755622" y="3817649"/>
            <a:ext cx="682044" cy="1150459"/>
          </a:xfrm>
          <a:prstGeom prst="rect">
            <a:avLst/>
          </a:prstGeom>
        </p:spPr>
      </p:pic>
      <p:pic>
        <p:nvPicPr>
          <p:cNvPr id="279" name="图片 61">
            <a:extLst>
              <a:ext uri="{FF2B5EF4-FFF2-40B4-BE49-F238E27FC236}">
                <a16:creationId xmlns:a16="http://schemas.microsoft.com/office/drawing/2014/main" id="{F0F2F00D-E5F8-4A3B-899F-359A83F00EB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117311" y="3722811"/>
            <a:ext cx="682044" cy="1150459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FC38EF25-96CF-46C0-BEF6-85982C6F6E36}"/>
              </a:ext>
            </a:extLst>
          </p:cNvPr>
          <p:cNvGrpSpPr/>
          <p:nvPr/>
        </p:nvGrpSpPr>
        <p:grpSpPr>
          <a:xfrm>
            <a:off x="979488" y="3209925"/>
            <a:ext cx="1730374" cy="974725"/>
            <a:chOff x="979488" y="3209925"/>
            <a:chExt cx="1730374" cy="974725"/>
          </a:xfrm>
        </p:grpSpPr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3ACCCE7-DFC9-477A-87D1-FC5A957C4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3209925"/>
              <a:ext cx="1085850" cy="787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0F4EEBA9-75A7-450B-95F7-FD4D4F999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3517900"/>
              <a:ext cx="830262" cy="603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51E28DDA-71F7-47ED-B30B-F3DC2B61A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50" y="3541713"/>
              <a:ext cx="735012" cy="533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C9C844FE-5A04-4449-A7D8-DE358DCA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3797300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8120CA-F112-4A4E-B494-2B5228937EBF}"/>
              </a:ext>
            </a:extLst>
          </p:cNvPr>
          <p:cNvGrpSpPr/>
          <p:nvPr/>
        </p:nvGrpSpPr>
        <p:grpSpPr>
          <a:xfrm>
            <a:off x="10796588" y="3097213"/>
            <a:ext cx="1042987" cy="642937"/>
            <a:chOff x="10796588" y="3097213"/>
            <a:chExt cx="1042987" cy="642937"/>
          </a:xfrm>
        </p:grpSpPr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E79504FC-FDCF-495F-B4EF-8BDDDB8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075" y="3314700"/>
              <a:ext cx="585787" cy="425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2C690804-B10E-4BB1-82B0-0E73BFCDF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6588" y="3108325"/>
              <a:ext cx="593725" cy="433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AC4C5145-7CC0-4BAE-8039-9E9C3B860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2700" y="3292475"/>
              <a:ext cx="396875" cy="285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6381EABD-4EFA-4FED-885A-77D189C1D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350" y="3097213"/>
              <a:ext cx="431800" cy="3127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54D69A-B754-4017-9577-A949D02094D2}"/>
              </a:ext>
            </a:extLst>
          </p:cNvPr>
          <p:cNvGrpSpPr/>
          <p:nvPr/>
        </p:nvGrpSpPr>
        <p:grpSpPr>
          <a:xfrm>
            <a:off x="6100019" y="2981965"/>
            <a:ext cx="995363" cy="639763"/>
            <a:chOff x="5086350" y="2309813"/>
            <a:chExt cx="995363" cy="639763"/>
          </a:xfrm>
        </p:grpSpPr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5CF5E65-3731-4F0B-8624-91485A37F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2457450"/>
              <a:ext cx="577850" cy="444500"/>
            </a:xfrm>
            <a:custGeom>
              <a:avLst/>
              <a:gdLst>
                <a:gd name="T0" fmla="*/ 68 w 154"/>
                <a:gd name="T1" fmla="*/ 7 h 118"/>
                <a:gd name="T2" fmla="*/ 149 w 154"/>
                <a:gd name="T3" fmla="*/ 46 h 118"/>
                <a:gd name="T4" fmla="*/ 86 w 154"/>
                <a:gd name="T5" fmla="*/ 111 h 118"/>
                <a:gd name="T6" fmla="*/ 5 w 154"/>
                <a:gd name="T7" fmla="*/ 72 h 118"/>
                <a:gd name="T8" fmla="*/ 68 w 154"/>
                <a:gd name="T9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18">
                  <a:moveTo>
                    <a:pt x="68" y="7"/>
                  </a:moveTo>
                  <a:cubicBezTo>
                    <a:pt x="107" y="0"/>
                    <a:pt x="144" y="17"/>
                    <a:pt x="149" y="46"/>
                  </a:cubicBezTo>
                  <a:cubicBezTo>
                    <a:pt x="154" y="75"/>
                    <a:pt x="126" y="104"/>
                    <a:pt x="86" y="111"/>
                  </a:cubicBezTo>
                  <a:cubicBezTo>
                    <a:pt x="46" y="118"/>
                    <a:pt x="10" y="100"/>
                    <a:pt x="5" y="72"/>
                  </a:cubicBezTo>
                  <a:cubicBezTo>
                    <a:pt x="0" y="43"/>
                    <a:pt x="28" y="14"/>
                    <a:pt x="6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0CF1D43-DF20-4162-9DFE-5C5E53C40959}"/>
                </a:ext>
              </a:extLst>
            </p:cNvPr>
            <p:cNvGrpSpPr/>
            <p:nvPr/>
          </p:nvGrpSpPr>
          <p:grpSpPr>
            <a:xfrm>
              <a:off x="5086350" y="2309813"/>
              <a:ext cx="762000" cy="639763"/>
              <a:chOff x="5086350" y="2309813"/>
              <a:chExt cx="762000" cy="639763"/>
            </a:xfrm>
          </p:grpSpPr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9D537830-C0C4-4C86-A03A-E241829F5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2309813"/>
                <a:ext cx="566737" cy="436563"/>
              </a:xfrm>
              <a:custGeom>
                <a:avLst/>
                <a:gdLst>
                  <a:gd name="T0" fmla="*/ 66 w 151"/>
                  <a:gd name="T1" fmla="*/ 7 h 116"/>
                  <a:gd name="T2" fmla="*/ 146 w 151"/>
                  <a:gd name="T3" fmla="*/ 45 h 116"/>
                  <a:gd name="T4" fmla="*/ 84 w 151"/>
                  <a:gd name="T5" fmla="*/ 109 h 116"/>
                  <a:gd name="T6" fmla="*/ 5 w 151"/>
                  <a:gd name="T7" fmla="*/ 70 h 116"/>
                  <a:gd name="T8" fmla="*/ 66 w 151"/>
                  <a:gd name="T9" fmla="*/ 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6">
                    <a:moveTo>
                      <a:pt x="66" y="7"/>
                    </a:moveTo>
                    <a:cubicBezTo>
                      <a:pt x="105" y="0"/>
                      <a:pt x="141" y="17"/>
                      <a:pt x="146" y="45"/>
                    </a:cubicBezTo>
                    <a:cubicBezTo>
                      <a:pt x="151" y="74"/>
                      <a:pt x="123" y="102"/>
                      <a:pt x="84" y="109"/>
                    </a:cubicBezTo>
                    <a:cubicBezTo>
                      <a:pt x="46" y="116"/>
                      <a:pt x="10" y="98"/>
                      <a:pt x="5" y="70"/>
                    </a:cubicBezTo>
                    <a:cubicBezTo>
                      <a:pt x="0" y="42"/>
                      <a:pt x="28" y="14"/>
                      <a:pt x="6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715CD157-674A-415B-A5CB-F3EA54366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350" y="2517775"/>
                <a:ext cx="382587" cy="296863"/>
              </a:xfrm>
              <a:custGeom>
                <a:avLst/>
                <a:gdLst>
                  <a:gd name="T0" fmla="*/ 45 w 102"/>
                  <a:gd name="T1" fmla="*/ 5 h 79"/>
                  <a:gd name="T2" fmla="*/ 98 w 102"/>
                  <a:gd name="T3" fmla="*/ 31 h 79"/>
                  <a:gd name="T4" fmla="*/ 57 w 102"/>
                  <a:gd name="T5" fmla="*/ 74 h 79"/>
                  <a:gd name="T6" fmla="*/ 3 w 102"/>
                  <a:gd name="T7" fmla="*/ 48 h 79"/>
                  <a:gd name="T8" fmla="*/ 45 w 102"/>
                  <a:gd name="T9" fmla="*/ 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9">
                    <a:moveTo>
                      <a:pt x="45" y="5"/>
                    </a:moveTo>
                    <a:cubicBezTo>
                      <a:pt x="71" y="0"/>
                      <a:pt x="95" y="12"/>
                      <a:pt x="98" y="31"/>
                    </a:cubicBezTo>
                    <a:cubicBezTo>
                      <a:pt x="102" y="50"/>
                      <a:pt x="83" y="69"/>
                      <a:pt x="57" y="74"/>
                    </a:cubicBezTo>
                    <a:cubicBezTo>
                      <a:pt x="30" y="79"/>
                      <a:pt x="6" y="67"/>
                      <a:pt x="3" y="48"/>
                    </a:cubicBezTo>
                    <a:cubicBezTo>
                      <a:pt x="0" y="29"/>
                      <a:pt x="18" y="10"/>
                      <a:pt x="4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77C2AE1A-DACF-4B90-8685-DB30E299F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2630488"/>
                <a:ext cx="417512" cy="319088"/>
              </a:xfrm>
              <a:custGeom>
                <a:avLst/>
                <a:gdLst>
                  <a:gd name="T0" fmla="*/ 49 w 111"/>
                  <a:gd name="T1" fmla="*/ 5 h 85"/>
                  <a:gd name="T2" fmla="*/ 108 w 111"/>
                  <a:gd name="T3" fmla="*/ 34 h 85"/>
                  <a:gd name="T4" fmla="*/ 62 w 111"/>
                  <a:gd name="T5" fmla="*/ 80 h 85"/>
                  <a:gd name="T6" fmla="*/ 4 w 111"/>
                  <a:gd name="T7" fmla="*/ 52 h 85"/>
                  <a:gd name="T8" fmla="*/ 49 w 111"/>
                  <a:gd name="T9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85">
                    <a:moveTo>
                      <a:pt x="49" y="5"/>
                    </a:moveTo>
                    <a:cubicBezTo>
                      <a:pt x="78" y="0"/>
                      <a:pt x="104" y="13"/>
                      <a:pt x="108" y="34"/>
                    </a:cubicBezTo>
                    <a:cubicBezTo>
                      <a:pt x="111" y="54"/>
                      <a:pt x="91" y="75"/>
                      <a:pt x="62" y="80"/>
                    </a:cubicBezTo>
                    <a:cubicBezTo>
                      <a:pt x="34" y="85"/>
                      <a:pt x="7" y="73"/>
                      <a:pt x="4" y="52"/>
                    </a:cubicBezTo>
                    <a:cubicBezTo>
                      <a:pt x="0" y="31"/>
                      <a:pt x="20" y="10"/>
                      <a:pt x="4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</p:grpSp>
      <p:pic>
        <p:nvPicPr>
          <p:cNvPr id="308" name="图片 9">
            <a:extLst>
              <a:ext uri="{FF2B5EF4-FFF2-40B4-BE49-F238E27FC236}">
                <a16:creationId xmlns:a16="http://schemas.microsoft.com/office/drawing/2014/main" id="{2A88DBAD-85DA-44DC-8502-5226509C02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5244" y="5283436"/>
            <a:ext cx="1774463" cy="1160226"/>
          </a:xfrm>
          <a:prstGeom prst="rect">
            <a:avLst/>
          </a:prstGeom>
        </p:spPr>
      </p:pic>
      <p:sp>
        <p:nvSpPr>
          <p:cNvPr id="79" name="文本框 195">
            <a:extLst>
              <a:ext uri="{FF2B5EF4-FFF2-40B4-BE49-F238E27FC236}">
                <a16:creationId xmlns:a16="http://schemas.microsoft.com/office/drawing/2014/main" id="{2E3C5620-18FC-4EC9-B7C8-E242EFABA6C1}"/>
              </a:ext>
            </a:extLst>
          </p:cNvPr>
          <p:cNvSpPr/>
          <p:nvPr/>
        </p:nvSpPr>
        <p:spPr>
          <a:xfrm>
            <a:off x="3700594" y="4945991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組員：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EC76055-05E6-4D66-8616-6E290AC630A6}"/>
              </a:ext>
            </a:extLst>
          </p:cNvPr>
          <p:cNvGrpSpPr/>
          <p:nvPr/>
        </p:nvGrpSpPr>
        <p:grpSpPr>
          <a:xfrm>
            <a:off x="9788525" y="4855600"/>
            <a:ext cx="639763" cy="566737"/>
            <a:chOff x="7378700" y="5694363"/>
            <a:chExt cx="639763" cy="566737"/>
          </a:xfrm>
        </p:grpSpPr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81D2AFB0-52CF-4323-86E1-614C24100CA4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112">
              <a:extLst>
                <a:ext uri="{FF2B5EF4-FFF2-40B4-BE49-F238E27FC236}">
                  <a16:creationId xmlns:a16="http://schemas.microsoft.com/office/drawing/2014/main" id="{81A2B650-7802-4F88-8C81-45642643E0DF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Freeform 113">
              <a:extLst>
                <a:ext uri="{FF2B5EF4-FFF2-40B4-BE49-F238E27FC236}">
                  <a16:creationId xmlns:a16="http://schemas.microsoft.com/office/drawing/2014/main" id="{75FDFD41-138D-478F-9AB6-563FFB3AE157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114">
              <a:extLst>
                <a:ext uri="{FF2B5EF4-FFF2-40B4-BE49-F238E27FC236}">
                  <a16:creationId xmlns:a16="http://schemas.microsoft.com/office/drawing/2014/main" id="{C57AC156-2782-4567-B73D-B5874AB0B202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Rectangle 115">
              <a:extLst>
                <a:ext uri="{FF2B5EF4-FFF2-40B4-BE49-F238E27FC236}">
                  <a16:creationId xmlns:a16="http://schemas.microsoft.com/office/drawing/2014/main" id="{60E3B7E3-5E1B-4C36-84E8-43228420BF57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Freeform 116">
              <a:extLst>
                <a:ext uri="{FF2B5EF4-FFF2-40B4-BE49-F238E27FC236}">
                  <a16:creationId xmlns:a16="http://schemas.microsoft.com/office/drawing/2014/main" id="{D496D6DC-07F7-432B-B1F3-25F4BF93E179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17">
              <a:extLst>
                <a:ext uri="{FF2B5EF4-FFF2-40B4-BE49-F238E27FC236}">
                  <a16:creationId xmlns:a16="http://schemas.microsoft.com/office/drawing/2014/main" id="{A45FDA47-7E50-4CD4-BD6A-A259F1D73E41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8">
              <a:extLst>
                <a:ext uri="{FF2B5EF4-FFF2-40B4-BE49-F238E27FC236}">
                  <a16:creationId xmlns:a16="http://schemas.microsoft.com/office/drawing/2014/main" id="{8852563B-0B65-4C9B-8DBB-D526C0D42F2D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9">
              <a:extLst>
                <a:ext uri="{FF2B5EF4-FFF2-40B4-BE49-F238E27FC236}">
                  <a16:creationId xmlns:a16="http://schemas.microsoft.com/office/drawing/2014/main" id="{87AD31B7-9DE5-420D-A19D-2F1ACE3A7B4E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20">
              <a:extLst>
                <a:ext uri="{FF2B5EF4-FFF2-40B4-BE49-F238E27FC236}">
                  <a16:creationId xmlns:a16="http://schemas.microsoft.com/office/drawing/2014/main" id="{FE11E7AD-87D3-4ECB-896F-5F2D9C0D71AE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21">
              <a:extLst>
                <a:ext uri="{FF2B5EF4-FFF2-40B4-BE49-F238E27FC236}">
                  <a16:creationId xmlns:a16="http://schemas.microsoft.com/office/drawing/2014/main" id="{430D8C5B-C201-4B11-B083-17724F061481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122">
              <a:extLst>
                <a:ext uri="{FF2B5EF4-FFF2-40B4-BE49-F238E27FC236}">
                  <a16:creationId xmlns:a16="http://schemas.microsoft.com/office/drawing/2014/main" id="{F532F355-A589-4DEF-8EEB-5E906DC875B4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Freeform 123">
              <a:extLst>
                <a:ext uri="{FF2B5EF4-FFF2-40B4-BE49-F238E27FC236}">
                  <a16:creationId xmlns:a16="http://schemas.microsoft.com/office/drawing/2014/main" id="{AD051E94-8413-4180-A6A9-2B06221A837F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1AEF888-F151-4941-B773-F08D1FFC90E3}"/>
              </a:ext>
            </a:extLst>
          </p:cNvPr>
          <p:cNvSpPr txBox="1"/>
          <p:nvPr/>
        </p:nvSpPr>
        <p:spPr>
          <a:xfrm>
            <a:off x="4660783" y="4946030"/>
            <a:ext cx="3531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朱泊原 </a:t>
            </a:r>
            <a:r>
              <a:rPr lang="en-US" altLang="zh-TW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7113056036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林季樽 </a:t>
            </a:r>
            <a:r>
              <a:rPr lang="en-US" altLang="zh-TW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7113056030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許証曜 </a:t>
            </a:r>
            <a:r>
              <a:rPr lang="en-US" altLang="zh-TW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7113056106</a:t>
            </a:r>
            <a:endParaRPr lang="zh-TW" altLang="en-US" sz="2400" dirty="0">
              <a:solidFill>
                <a:schemeClr val="bg1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sym typeface="微软雅黑" panose="020B0503020204020204" pitchFamily="34" charset="-122"/>
            </a:endParaRPr>
          </a:p>
        </p:txBody>
      </p:sp>
      <p:pic>
        <p:nvPicPr>
          <p:cNvPr id="95" name="Picture 2" descr="Twitter Logo - Logodownload.org Download de Logotipos">
            <a:extLst>
              <a:ext uri="{FF2B5EF4-FFF2-40B4-BE49-F238E27FC236}">
                <a16:creationId xmlns:a16="http://schemas.microsoft.com/office/drawing/2014/main" id="{CEB0920C-4ACC-44E9-9097-8695B9C6670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805">
            <a:off x="9040381" y="2024596"/>
            <a:ext cx="727936" cy="6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995F99-4DAA-C8E3-7425-A009764C1DA1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15">
            <a:extLst>
              <a:ext uri="{FF2B5EF4-FFF2-40B4-BE49-F238E27FC236}">
                <a16:creationId xmlns:a16="http://schemas.microsoft.com/office/drawing/2014/main" id="{0460B523-6CA8-F974-33CB-7656A006F768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C03E05-4054-D451-C8B5-0330CF40C44E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F0DA8B-E0F9-F874-C609-C47D7FF533B0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14B90A-994E-EA1E-893D-A4E687F44CFF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C4B225-FBAB-C1CB-C1CF-14B58925E560}"/>
              </a:ext>
            </a:extLst>
          </p:cNvPr>
          <p:cNvSpPr txBox="1"/>
          <p:nvPr/>
        </p:nvSpPr>
        <p:spPr>
          <a:xfrm>
            <a:off x="937182" y="1310135"/>
            <a:ext cx="9983450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He, Z., Wu, Z., Zhou, B., Xu, L., &amp; Zhang, W.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年，計算用戶之間的相似度、路線評級，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Latent Dirichlet Allocation(LDA)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擷取出遊記裡的主題，實現旅遊推薦系統。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Yu, Y., Wang, H., Sun, S., &amp; Gao, Y.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2017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年搜集行動定位服務資料，將其視為使用者造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訪過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的景點，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透過協同過濾以此景點進行推薦。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EB0053D8-E5E3-E56A-A15B-26415C1BC99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76299" y="4784469"/>
            <a:ext cx="828000" cy="828000"/>
          </a:xfrm>
          <a:prstGeom prst="rect">
            <a:avLst/>
          </a:prstGeom>
        </p:spPr>
      </p:pic>
      <p:pic>
        <p:nvPicPr>
          <p:cNvPr id="12" name="圖片 11" descr="一張含有 月亮 的圖片&#10;&#10;自動產生的描述">
            <a:extLst>
              <a:ext uri="{FF2B5EF4-FFF2-40B4-BE49-F238E27FC236}">
                <a16:creationId xmlns:a16="http://schemas.microsoft.com/office/drawing/2014/main" id="{4E1CA62E-4A5E-64BD-9BFC-E53D6F6E06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76299" y="3789914"/>
            <a:ext cx="828000" cy="828000"/>
          </a:xfrm>
          <a:prstGeom prst="rect">
            <a:avLst/>
          </a:prstGeom>
        </p:spPr>
      </p:pic>
      <p:pic>
        <p:nvPicPr>
          <p:cNvPr id="13" name="圖片 12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F1AB80FA-A375-0160-596F-69582019FA3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76299" y="5779024"/>
            <a:ext cx="828000" cy="828000"/>
          </a:xfrm>
          <a:prstGeom prst="rect">
            <a:avLst/>
          </a:prstGeom>
        </p:spPr>
      </p:pic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205B231E-ADE1-8869-CB0D-2D4B2D7B88CA}"/>
              </a:ext>
            </a:extLst>
          </p:cNvPr>
          <p:cNvCxnSpPr/>
          <p:nvPr/>
        </p:nvCxnSpPr>
        <p:spPr>
          <a:xfrm>
            <a:off x="3118190" y="4633848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D8150A2-249E-E734-4AE3-4AC2E0A084AF}"/>
              </a:ext>
            </a:extLst>
          </p:cNvPr>
          <p:cNvCxnSpPr/>
          <p:nvPr/>
        </p:nvCxnSpPr>
        <p:spPr>
          <a:xfrm>
            <a:off x="3118191" y="6136505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圖片 17" descr="一張含有 螢幕擷取畫面, 符號, 圖形, 鮮豔 的圖片&#10;&#10;自動產生的描述">
            <a:extLst>
              <a:ext uri="{FF2B5EF4-FFF2-40B4-BE49-F238E27FC236}">
                <a16:creationId xmlns:a16="http://schemas.microsoft.com/office/drawing/2014/main" id="{5A2CFCB7-2084-189D-78C7-08B98E4E8F0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56000" y="4077914"/>
            <a:ext cx="1080000" cy="1080000"/>
          </a:xfrm>
          <a:prstGeom prst="rect">
            <a:avLst/>
          </a:prstGeom>
        </p:spPr>
      </p:pic>
      <p:pic>
        <p:nvPicPr>
          <p:cNvPr id="20" name="圖片 19" descr="一張含有 圖形, 螢幕擷取畫面, 美工圖案, 圓形 的圖片&#10;&#10;自動產生的描述">
            <a:extLst>
              <a:ext uri="{FF2B5EF4-FFF2-40B4-BE49-F238E27FC236}">
                <a16:creationId xmlns:a16="http://schemas.microsoft.com/office/drawing/2014/main" id="{16089E7F-70F1-7776-B790-EE0D4D63FC1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56000" y="5472444"/>
            <a:ext cx="1080000" cy="1080000"/>
          </a:xfrm>
          <a:prstGeom prst="rect">
            <a:avLst/>
          </a:prstGeom>
        </p:spPr>
      </p:pic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680C53E9-F6FE-5F84-3DB3-1D222D223639}"/>
              </a:ext>
            </a:extLst>
          </p:cNvPr>
          <p:cNvCxnSpPr>
            <a:cxnSpLocks/>
          </p:cNvCxnSpPr>
          <p:nvPr/>
        </p:nvCxnSpPr>
        <p:spPr>
          <a:xfrm>
            <a:off x="6979045" y="4572928"/>
            <a:ext cx="1522625" cy="62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14FABB2-14A5-A6C6-DA8C-0848970C7BC1}"/>
              </a:ext>
            </a:extLst>
          </p:cNvPr>
          <p:cNvCxnSpPr>
            <a:cxnSpLocks/>
          </p:cNvCxnSpPr>
          <p:nvPr/>
        </p:nvCxnSpPr>
        <p:spPr>
          <a:xfrm flipV="1">
            <a:off x="6942693" y="5193421"/>
            <a:ext cx="1558977" cy="943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圖片 22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B549D1C3-3805-C6ED-6BB0-A88011CB2D0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109751" y="4779421"/>
            <a:ext cx="828000" cy="828000"/>
          </a:xfrm>
          <a:prstGeom prst="rect">
            <a:avLst/>
          </a:prstGeom>
        </p:spPr>
      </p:pic>
      <p:pic>
        <p:nvPicPr>
          <p:cNvPr id="24" name="圖片 23" descr="一張含有 月亮 的圖片&#10;&#10;自動產生的描述">
            <a:extLst>
              <a:ext uri="{FF2B5EF4-FFF2-40B4-BE49-F238E27FC236}">
                <a16:creationId xmlns:a16="http://schemas.microsoft.com/office/drawing/2014/main" id="{7C91001C-641C-9E5B-9552-51F607CC481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109751" y="5749449"/>
            <a:ext cx="828000" cy="828000"/>
          </a:xfrm>
          <a:prstGeom prst="rect">
            <a:avLst/>
          </a:prstGeom>
        </p:spPr>
      </p:pic>
      <p:pic>
        <p:nvPicPr>
          <p:cNvPr id="25" name="圖片 24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800DEA70-96A9-988C-3F08-17D0D5BE70E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109751" y="3774002"/>
            <a:ext cx="828000" cy="828000"/>
          </a:xfrm>
          <a:prstGeom prst="rect">
            <a:avLst/>
          </a:prstGeom>
        </p:spPr>
      </p:pic>
      <p:pic>
        <p:nvPicPr>
          <p:cNvPr id="26" name="圖形 25" descr="核取記號 以實心填滿">
            <a:extLst>
              <a:ext uri="{FF2B5EF4-FFF2-40B4-BE49-F238E27FC236}">
                <a16:creationId xmlns:a16="http://schemas.microsoft.com/office/drawing/2014/main" id="{35A9653E-1359-2214-D7D2-A32C01071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529854" y="3475829"/>
            <a:ext cx="914400" cy="914400"/>
          </a:xfrm>
          <a:prstGeom prst="rect">
            <a:avLst/>
          </a:prstGeom>
        </p:spPr>
      </p:pic>
      <p:pic>
        <p:nvPicPr>
          <p:cNvPr id="27" name="圖形 26" descr="關閉 以實心填滿">
            <a:extLst>
              <a:ext uri="{FF2B5EF4-FFF2-40B4-BE49-F238E27FC236}">
                <a16:creationId xmlns:a16="http://schemas.microsoft.com/office/drawing/2014/main" id="{C31D7364-90AC-9B6E-ECAB-A9855900F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385008" y="5688826"/>
            <a:ext cx="914400" cy="914400"/>
          </a:xfrm>
          <a:prstGeom prst="rect">
            <a:avLst/>
          </a:prstGeom>
        </p:spPr>
      </p:pic>
      <p:pic>
        <p:nvPicPr>
          <p:cNvPr id="28" name="圖形 27" descr="關閉 以實心填滿">
            <a:extLst>
              <a:ext uri="{FF2B5EF4-FFF2-40B4-BE49-F238E27FC236}">
                <a16:creationId xmlns:a16="http://schemas.microsoft.com/office/drawing/2014/main" id="{17B2CE29-B64E-6047-A557-19A6E8DAF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245214" y="4675972"/>
            <a:ext cx="914400" cy="9144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9CA19F-4E8B-E1CE-7327-13F143700158}"/>
              </a:ext>
            </a:extLst>
          </p:cNvPr>
          <p:cNvSpPr txBox="1"/>
          <p:nvPr/>
        </p:nvSpPr>
        <p:spPr>
          <a:xfrm>
            <a:off x="3480040" y="4048523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評級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371A5EA-7A5F-E5A2-4E6D-53FE0112E6A4}"/>
              </a:ext>
            </a:extLst>
          </p:cNvPr>
          <p:cNvSpPr txBox="1"/>
          <p:nvPr/>
        </p:nvSpPr>
        <p:spPr>
          <a:xfrm>
            <a:off x="3176968" y="559037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定位服務</a:t>
            </a:r>
          </a:p>
        </p:txBody>
      </p:sp>
      <p:sp>
        <p:nvSpPr>
          <p:cNvPr id="34" name="投影片編號版面配置區 33">
            <a:extLst>
              <a:ext uri="{FF2B5EF4-FFF2-40B4-BE49-F238E27FC236}">
                <a16:creationId xmlns:a16="http://schemas.microsoft.com/office/drawing/2014/main" id="{349B3C97-249B-0886-24AD-F9EE434E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763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FACF59A-340C-402D-BE8C-A3A8B2D72A3F}"/>
              </a:ext>
            </a:extLst>
          </p:cNvPr>
          <p:cNvSpPr txBox="1"/>
          <p:nvPr/>
        </p:nvSpPr>
        <p:spPr>
          <a:xfrm>
            <a:off x="598190" y="1099535"/>
            <a:ext cx="11165185" cy="444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5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Coelho, J., Nitu, P.,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等人使用機器學習建立一個分類模型來自動識別用戶在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T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witter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上的旅遊文章，並將其作為用戶的興趣點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Points of Interest, POI)</a:t>
            </a:r>
            <a:r>
              <a:rPr lang="zh-TW" altLang="en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最終在自願者的協助下，達到了將近七成的準確率。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r>
              <a:rPr lang="en" altLang="zh-TW" dirty="0" err="1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Subramaniyaswamy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V., Vijayakumar, V., Logesh, R., &amp;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Indragandhi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V.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等人透過社群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網站上的打卡照片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，識別照片當中所在地的地理位置標籤，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蒐集用戶的相關訊息。除此之外，還透過相關訊息來判斷旅遊群體的類別，使用貝葉斯學習模型預測用戶可能會喜歡的地點，實現旅遊推薦系統。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67172-0CED-9AD6-8518-BF08112C276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矩形: 圓角 15">
            <a:extLst>
              <a:ext uri="{FF2B5EF4-FFF2-40B4-BE49-F238E27FC236}">
                <a16:creationId xmlns:a16="http://schemas.microsoft.com/office/drawing/2014/main" id="{28F79657-AAE7-1A52-49A0-436BB125C8C1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D9B259-F273-B6A7-18B4-8E5B634970AA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2F9280-3F5D-F2BC-FE54-64A791AF93F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231F7-CA8A-E918-F557-9C5E5C91BE3C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16" name="Picture 2" descr="Twitter Logo - Logodownload.org Download de Logotipos">
            <a:extLst>
              <a:ext uri="{FF2B5EF4-FFF2-40B4-BE49-F238E27FC236}">
                <a16:creationId xmlns:a16="http://schemas.microsoft.com/office/drawing/2014/main" id="{DFF05F61-5A02-62B2-B6A8-87FFA66233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91" y="2866770"/>
            <a:ext cx="96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434D3AF5-681D-7467-2690-00002E982CF3}"/>
              </a:ext>
            </a:extLst>
          </p:cNvPr>
          <p:cNvCxnSpPr/>
          <p:nvPr/>
        </p:nvCxnSpPr>
        <p:spPr>
          <a:xfrm>
            <a:off x="4407108" y="3429000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DE7CC917-5ACD-8507-11D6-01D1066CCF0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98406" y="3189073"/>
            <a:ext cx="828000" cy="828000"/>
          </a:xfrm>
          <a:prstGeom prst="rect">
            <a:avLst/>
          </a:prstGeom>
        </p:spPr>
      </p:pic>
      <p:pic>
        <p:nvPicPr>
          <p:cNvPr id="21" name="圖片 20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2E0D7AD9-DBA6-9C9F-7CB4-5CB8A253389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98406" y="2377996"/>
            <a:ext cx="828000" cy="828000"/>
          </a:xfrm>
          <a:prstGeom prst="rect">
            <a:avLst/>
          </a:prstGeom>
        </p:spPr>
      </p:pic>
      <p:pic>
        <p:nvPicPr>
          <p:cNvPr id="23" name="圖形 22" descr="關閉 以實心填滿">
            <a:extLst>
              <a:ext uri="{FF2B5EF4-FFF2-40B4-BE49-F238E27FC236}">
                <a16:creationId xmlns:a16="http://schemas.microsoft.com/office/drawing/2014/main" id="{0014E2A5-6855-1657-7176-C3F9E7FFF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6122991" y="3195245"/>
            <a:ext cx="756000" cy="756000"/>
          </a:xfrm>
          <a:prstGeom prst="rect">
            <a:avLst/>
          </a:prstGeom>
        </p:spPr>
      </p:pic>
      <p:pic>
        <p:nvPicPr>
          <p:cNvPr id="24" name="圖形 23" descr="核取記號 以實心填滿">
            <a:extLst>
              <a:ext uri="{FF2B5EF4-FFF2-40B4-BE49-F238E27FC236}">
                <a16:creationId xmlns:a16="http://schemas.microsoft.com/office/drawing/2014/main" id="{D0CA3AFA-CDEC-2089-DD4C-697551802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6140991" y="2053593"/>
            <a:ext cx="720000" cy="720000"/>
          </a:xfrm>
          <a:prstGeom prst="rect">
            <a:avLst/>
          </a:prstGeom>
        </p:spPr>
      </p:pic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21CF3713-D1B1-D00B-A431-EB9F4BB9DD7F}"/>
              </a:ext>
            </a:extLst>
          </p:cNvPr>
          <p:cNvCxnSpPr/>
          <p:nvPr/>
        </p:nvCxnSpPr>
        <p:spPr>
          <a:xfrm>
            <a:off x="6878991" y="3412761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53E320-2D0D-AE2C-B7A0-580C2989DEA8}"/>
              </a:ext>
            </a:extLst>
          </p:cNvPr>
          <p:cNvSpPr txBox="1"/>
          <p:nvPr/>
        </p:nvSpPr>
        <p:spPr>
          <a:xfrm>
            <a:off x="8246968" y="2499172"/>
            <a:ext cx="2286203" cy="1379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400" dirty="0">
                <a:solidFill>
                  <a:srgbClr val="C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Correctly Rate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3600" dirty="0">
                <a:solidFill>
                  <a:srgbClr val="C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70% </a:t>
            </a:r>
            <a:endParaRPr kumimoji="1" lang="zh-TW" altLang="en-US" sz="3600" dirty="0">
              <a:solidFill>
                <a:srgbClr val="C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29" name="圖片 28" descr="一張含有 美工圖案, 圖形, 卡通, 平面設計 的圖片&#10;&#10;自動產生的描述">
            <a:extLst>
              <a:ext uri="{FF2B5EF4-FFF2-40B4-BE49-F238E27FC236}">
                <a16:creationId xmlns:a16="http://schemas.microsoft.com/office/drawing/2014/main" id="{BC4B526C-8BF0-056B-F4FE-725FD234CDA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650351" y="5616277"/>
            <a:ext cx="990600" cy="990600"/>
          </a:xfrm>
          <a:prstGeom prst="rect">
            <a:avLst/>
          </a:prstGeom>
        </p:spPr>
      </p:pic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8CB56FA-3A3D-9A2D-37DF-FF39F33C37C2}"/>
              </a:ext>
            </a:extLst>
          </p:cNvPr>
          <p:cNvCxnSpPr/>
          <p:nvPr/>
        </p:nvCxnSpPr>
        <p:spPr>
          <a:xfrm>
            <a:off x="4507042" y="6279629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2BD305B2-1FE9-140A-A739-54E20936F7A8}"/>
              </a:ext>
            </a:extLst>
          </p:cNvPr>
          <p:cNvCxnSpPr/>
          <p:nvPr/>
        </p:nvCxnSpPr>
        <p:spPr>
          <a:xfrm>
            <a:off x="7188908" y="6263390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圖片 31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FEBE1247-EB3E-E19C-409B-2A71971D16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44271" y="5729228"/>
            <a:ext cx="900000" cy="900000"/>
          </a:xfrm>
          <a:prstGeom prst="rect">
            <a:avLst/>
          </a:prstGeom>
        </p:spPr>
      </p:pic>
      <p:pic>
        <p:nvPicPr>
          <p:cNvPr id="34" name="圖片 33" descr="一張含有 螢幕擷取畫面, 圖形, 平面設計, 設計 的圖片&#10;&#10;自動產生的描述">
            <a:extLst>
              <a:ext uri="{FF2B5EF4-FFF2-40B4-BE49-F238E27FC236}">
                <a16:creationId xmlns:a16="http://schemas.microsoft.com/office/drawing/2014/main" id="{42BA8DD7-7380-08EA-BB71-7564A12335C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058191" y="5729228"/>
            <a:ext cx="1080000" cy="1080000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8EB80E5E-1EE4-0A57-EF6C-762ADB4468B2}"/>
              </a:ext>
            </a:extLst>
          </p:cNvPr>
          <p:cNvSpPr txBox="1"/>
          <p:nvPr/>
        </p:nvSpPr>
        <p:spPr>
          <a:xfrm>
            <a:off x="4558148" y="589405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Detect</a:t>
            </a:r>
            <a:endParaRPr kumimoji="1"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AF17EEB-4ABF-29DC-6BE0-349F24BB5607}"/>
              </a:ext>
            </a:extLst>
          </p:cNvPr>
          <p:cNvSpPr txBox="1"/>
          <p:nvPr/>
        </p:nvSpPr>
        <p:spPr>
          <a:xfrm>
            <a:off x="7120274" y="589405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Suggest</a:t>
            </a:r>
            <a:endParaRPr kumimoji="1"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94E32893-A416-DCA6-1A6C-45817DBA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0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3A0DCD4-A325-6E90-7710-564EF67559D9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5F5042E7-78F7-9F44-409D-E1224ADDD332}"/>
              </a:ext>
            </a:extLst>
          </p:cNvPr>
          <p:cNvSpPr/>
          <p:nvPr/>
        </p:nvSpPr>
        <p:spPr>
          <a:xfrm>
            <a:off x="9116730" y="24574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09B784-805A-D4EF-2641-6E2937BBEEB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B48D8E-6DA0-B77C-B77C-943AE76D00BE}"/>
              </a:ext>
            </a:extLst>
          </p:cNvPr>
          <p:cNvSpPr txBox="1"/>
          <p:nvPr/>
        </p:nvSpPr>
        <p:spPr>
          <a:xfrm>
            <a:off x="4528328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3141B9-F0B8-AA15-BC4A-05041731D930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EBD75CF-7ABD-3ADE-C0CA-41DC584A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11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B7DC81-BA89-4406-8B33-6E3EFE13A381}"/>
              </a:ext>
            </a:extLst>
          </p:cNvPr>
          <p:cNvGrpSpPr/>
          <p:nvPr/>
        </p:nvGrpSpPr>
        <p:grpSpPr>
          <a:xfrm>
            <a:off x="418488" y="1052162"/>
            <a:ext cx="11355024" cy="5229302"/>
            <a:chOff x="553220" y="1052162"/>
            <a:chExt cx="11355024" cy="522930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782970-9EA5-5391-417F-BF09B2DA18B2}"/>
                </a:ext>
              </a:extLst>
            </p:cNvPr>
            <p:cNvSpPr/>
            <p:nvPr/>
          </p:nvSpPr>
          <p:spPr>
            <a:xfrm>
              <a:off x="553220" y="1052162"/>
              <a:ext cx="11355024" cy="33498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5D3F2B-F51F-801B-DC79-EF902C477A1F}"/>
                </a:ext>
              </a:extLst>
            </p:cNvPr>
            <p:cNvSpPr/>
            <p:nvPr/>
          </p:nvSpPr>
          <p:spPr>
            <a:xfrm>
              <a:off x="553220" y="4717054"/>
              <a:ext cx="11355023" cy="15644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EEDDA29-63FA-4D44-71D6-CAD0FF7655CF}"/>
                </a:ext>
              </a:extLst>
            </p:cNvPr>
            <p:cNvSpPr txBox="1"/>
            <p:nvPr/>
          </p:nvSpPr>
          <p:spPr>
            <a:xfrm>
              <a:off x="708827" y="116348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第一部分</a:t>
              </a:r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磁片 18">
              <a:extLst>
                <a:ext uri="{FF2B5EF4-FFF2-40B4-BE49-F238E27FC236}">
                  <a16:creationId xmlns:a16="http://schemas.microsoft.com/office/drawing/2014/main" id="{C7AC0B48-589A-1F98-49D6-193440ECA021}"/>
                </a:ext>
              </a:extLst>
            </p:cNvPr>
            <p:cNvSpPr/>
            <p:nvPr/>
          </p:nvSpPr>
          <p:spPr>
            <a:xfrm>
              <a:off x="669672" y="319042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景點資料</a:t>
              </a:r>
            </a:p>
          </p:txBody>
        </p:sp>
        <p:sp>
          <p:nvSpPr>
            <p:cNvPr id="20" name="磁片 19">
              <a:extLst>
                <a:ext uri="{FF2B5EF4-FFF2-40B4-BE49-F238E27FC236}">
                  <a16:creationId xmlns:a16="http://schemas.microsoft.com/office/drawing/2014/main" id="{C3341A5B-57CC-D0FE-3546-2C8F24E1EFE4}"/>
                </a:ext>
              </a:extLst>
            </p:cNvPr>
            <p:cNvSpPr/>
            <p:nvPr/>
          </p:nvSpPr>
          <p:spPr>
            <a:xfrm>
              <a:off x="669673" y="225763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遊記資料</a:t>
              </a: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5DE5E3FB-B8B9-24E1-F192-53A8BF79CF4C}"/>
                </a:ext>
              </a:extLst>
            </p:cNvPr>
            <p:cNvSpPr/>
            <p:nvPr/>
          </p:nvSpPr>
          <p:spPr>
            <a:xfrm>
              <a:off x="2714502" y="2257631"/>
              <a:ext cx="1481035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資料前處理</a:t>
              </a:r>
            </a:p>
          </p:txBody>
        </p: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9834C60A-2BB5-4E0A-8732-32CE05C7F21E}"/>
                </a:ext>
              </a:extLst>
            </p:cNvPr>
            <p:cNvCxnSpPr>
              <a:cxnSpLocks/>
              <a:stCxn id="20" idx="4"/>
              <a:endCxn id="21" idx="1"/>
            </p:cNvCxnSpPr>
            <p:nvPr/>
          </p:nvCxnSpPr>
          <p:spPr>
            <a:xfrm>
              <a:off x="2239334" y="2648936"/>
              <a:ext cx="475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AC043781-8684-A500-146B-2799965EC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250" y="3040241"/>
              <a:ext cx="0" cy="54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DA01094-A242-6D60-28BE-65002DD0AB1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239333" y="3581726"/>
              <a:ext cx="1285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箭頭接點 31">
              <a:extLst>
                <a:ext uri="{FF2B5EF4-FFF2-40B4-BE49-F238E27FC236}">
                  <a16:creationId xmlns:a16="http://schemas.microsoft.com/office/drawing/2014/main" id="{8FFF91CA-C69D-956B-EC33-B003036CA12A}"/>
                </a:ext>
              </a:extLst>
            </p:cNvPr>
            <p:cNvCxnSpPr>
              <a:cxnSpLocks/>
              <a:stCxn id="21" idx="3"/>
              <a:endCxn id="34" idx="1"/>
            </p:cNvCxnSpPr>
            <p:nvPr/>
          </p:nvCxnSpPr>
          <p:spPr>
            <a:xfrm>
              <a:off x="4195537" y="2648936"/>
              <a:ext cx="214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>
              <a:extLst>
                <a:ext uri="{FF2B5EF4-FFF2-40B4-BE49-F238E27FC236}">
                  <a16:creationId xmlns:a16="http://schemas.microsoft.com/office/drawing/2014/main" id="{9FB3E50E-838F-4A5D-037B-102602F2ED4B}"/>
                </a:ext>
              </a:extLst>
            </p:cNvPr>
            <p:cNvSpPr/>
            <p:nvPr/>
          </p:nvSpPr>
          <p:spPr>
            <a:xfrm>
              <a:off x="4409672" y="2257631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提取文內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景點順序</a:t>
              </a: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FDB635-2AC1-9DC4-10DF-E52191A493A4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866956" y="2648936"/>
              <a:ext cx="180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C74F5E0-DD10-4283-6FD0-10D91910229D}"/>
                </a:ext>
              </a:extLst>
            </p:cNvPr>
            <p:cNvCxnSpPr>
              <a:cxnSpLocks/>
            </p:cNvCxnSpPr>
            <p:nvPr/>
          </p:nvCxnSpPr>
          <p:spPr>
            <a:xfrm>
              <a:off x="6047608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A8CD7A53-1F02-BBF8-FB28-D9171CF78EF9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047608" y="2078200"/>
              <a:ext cx="279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9049A12E-012D-4265-33F5-5C2E9842C0F8}"/>
                </a:ext>
              </a:extLst>
            </p:cNvPr>
            <p:cNvSpPr/>
            <p:nvPr/>
          </p:nvSpPr>
          <p:spPr>
            <a:xfrm>
              <a:off x="6326915" y="1686895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產生條件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53FD3C40-15C8-BB71-0745-28115A5F507F}"/>
                </a:ext>
              </a:extLst>
            </p:cNvPr>
            <p:cNvSpPr/>
            <p:nvPr/>
          </p:nvSpPr>
          <p:spPr>
            <a:xfrm>
              <a:off x="6326915" y="2646390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產生實際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49" name="圓角矩形 48">
              <a:extLst>
                <a:ext uri="{FF2B5EF4-FFF2-40B4-BE49-F238E27FC236}">
                  <a16:creationId xmlns:a16="http://schemas.microsoft.com/office/drawing/2014/main" id="{489C9493-1051-B80E-6D01-452C23195970}"/>
                </a:ext>
              </a:extLst>
            </p:cNvPr>
            <p:cNvSpPr/>
            <p:nvPr/>
          </p:nvSpPr>
          <p:spPr>
            <a:xfrm>
              <a:off x="8299485" y="2255085"/>
              <a:ext cx="1674053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訓練</a:t>
              </a:r>
              <a:r>
                <a:rPr kumimoji="1" lang="en-US" altLang="zh-TW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GAN</a:t>
              </a:r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717E5F68-BAA5-924C-61A4-EE9AA8A174B5}"/>
                </a:ext>
              </a:extLst>
            </p:cNvPr>
            <p:cNvSpPr/>
            <p:nvPr/>
          </p:nvSpPr>
          <p:spPr>
            <a:xfrm>
              <a:off x="10132120" y="2255085"/>
              <a:ext cx="167405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生成資料評估</a:t>
              </a:r>
            </a:p>
          </p:txBody>
        </p:sp>
        <p:cxnSp>
          <p:nvCxnSpPr>
            <p:cNvPr id="57" name="直線箭頭接點 56">
              <a:extLst>
                <a:ext uri="{FF2B5EF4-FFF2-40B4-BE49-F238E27FC236}">
                  <a16:creationId xmlns:a16="http://schemas.microsoft.com/office/drawing/2014/main" id="{D4EA25D2-DDC3-ABF0-9C4B-8F419F2510F7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062599" y="3037695"/>
              <a:ext cx="2643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C0C3065F-163B-53B0-BAB6-60B19326C61A}"/>
                </a:ext>
              </a:extLst>
            </p:cNvPr>
            <p:cNvCxnSpPr>
              <a:cxnSpLocks/>
            </p:cNvCxnSpPr>
            <p:nvPr/>
          </p:nvCxnSpPr>
          <p:spPr>
            <a:xfrm>
              <a:off x="8017016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箭頭接點 68">
              <a:extLst>
                <a:ext uri="{FF2B5EF4-FFF2-40B4-BE49-F238E27FC236}">
                  <a16:creationId xmlns:a16="http://schemas.microsoft.com/office/drawing/2014/main" id="{95B06444-DD12-B2B3-C48E-E6363BDBF246}"/>
                </a:ext>
              </a:extLst>
            </p:cNvPr>
            <p:cNvCxnSpPr>
              <a:cxnSpLocks/>
            </p:cNvCxnSpPr>
            <p:nvPr/>
          </p:nvCxnSpPr>
          <p:spPr>
            <a:xfrm>
              <a:off x="8014291" y="2646390"/>
              <a:ext cx="2663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D0712A1B-87F6-CD74-9A3B-0B96CFF7BCCC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7784199" y="3037695"/>
              <a:ext cx="2300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A483C337-F7F6-7A56-9FD6-656ED50DBEB1}"/>
                </a:ext>
              </a:extLst>
            </p:cNvPr>
            <p:cNvCxnSpPr>
              <a:cxnSpLocks/>
            </p:cNvCxnSpPr>
            <p:nvPr/>
          </p:nvCxnSpPr>
          <p:spPr>
            <a:xfrm>
              <a:off x="7765016" y="207820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箭頭接點 77">
              <a:extLst>
                <a:ext uri="{FF2B5EF4-FFF2-40B4-BE49-F238E27FC236}">
                  <a16:creationId xmlns:a16="http://schemas.microsoft.com/office/drawing/2014/main" id="{5A03F278-57C0-6B73-64E8-4F306F57549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9973538" y="2646390"/>
              <a:ext cx="158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9E31D982-6166-279E-6B9D-8904F0697857}"/>
                </a:ext>
              </a:extLst>
            </p:cNvPr>
            <p:cNvSpPr txBox="1"/>
            <p:nvPr/>
          </p:nvSpPr>
          <p:spPr>
            <a:xfrm>
              <a:off x="708827" y="48243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第二部分</a:t>
              </a:r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7C9C6247-3570-C7DC-46F8-B7EEBED8BDCC}"/>
                </a:ext>
              </a:extLst>
            </p:cNvPr>
            <p:cNvSpPr/>
            <p:nvPr/>
          </p:nvSpPr>
          <p:spPr>
            <a:xfrm>
              <a:off x="2434093" y="5144992"/>
              <a:ext cx="1762249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使用者當天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指定去的景點</a:t>
              </a:r>
            </a:p>
          </p:txBody>
        </p:sp>
        <p:sp>
          <p:nvSpPr>
            <p:cNvPr id="84" name="圓角矩形 83">
              <a:extLst>
                <a:ext uri="{FF2B5EF4-FFF2-40B4-BE49-F238E27FC236}">
                  <a16:creationId xmlns:a16="http://schemas.microsoft.com/office/drawing/2014/main" id="{74B4C8B8-6023-3908-B873-933F70DEB840}"/>
                </a:ext>
              </a:extLst>
            </p:cNvPr>
            <p:cNvSpPr/>
            <p:nvPr/>
          </p:nvSpPr>
          <p:spPr>
            <a:xfrm>
              <a:off x="4409672" y="5144992"/>
              <a:ext cx="235089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訓練好的生成器</a:t>
              </a:r>
            </a:p>
          </p:txBody>
        </p:sp>
        <p:sp>
          <p:nvSpPr>
            <p:cNvPr id="86" name="圓角矩形 85">
              <a:extLst>
                <a:ext uri="{FF2B5EF4-FFF2-40B4-BE49-F238E27FC236}">
                  <a16:creationId xmlns:a16="http://schemas.microsoft.com/office/drawing/2014/main" id="{77B569E3-AFB0-3EFA-EC21-A3475988C34C}"/>
                </a:ext>
              </a:extLst>
            </p:cNvPr>
            <p:cNvSpPr/>
            <p:nvPr/>
          </p:nvSpPr>
          <p:spPr>
            <a:xfrm>
              <a:off x="6973894" y="5141066"/>
              <a:ext cx="1636706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產生網格行程</a:t>
              </a:r>
            </a:p>
          </p:txBody>
        </p: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6F5D3FA-2892-5071-9A93-47D3E544740A}"/>
                </a:ext>
              </a:extLst>
            </p:cNvPr>
            <p:cNvGrpSpPr/>
            <p:nvPr/>
          </p:nvGrpSpPr>
          <p:grpSpPr>
            <a:xfrm>
              <a:off x="5585117" y="3037695"/>
              <a:ext cx="5384031" cy="2107297"/>
              <a:chOff x="5585118" y="3037695"/>
              <a:chExt cx="5103559" cy="2107297"/>
            </a:xfrm>
          </p:grpSpPr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A143C9D2-9946-4F1D-6868-C15A9C424A53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>
                <a:off x="10688675" y="3037695"/>
                <a:ext cx="2" cy="15043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91DE7BCB-3453-D7C1-3C1C-033AA724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5119" y="4542019"/>
                <a:ext cx="510355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箭頭接點 91">
                <a:extLst>
                  <a:ext uri="{FF2B5EF4-FFF2-40B4-BE49-F238E27FC236}">
                    <a16:creationId xmlns:a16="http://schemas.microsoft.com/office/drawing/2014/main" id="{93B463EE-5857-241E-68C0-AC469E03AF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5585118" y="4542020"/>
                <a:ext cx="0" cy="6029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線箭頭接點 96">
              <a:extLst>
                <a:ext uri="{FF2B5EF4-FFF2-40B4-BE49-F238E27FC236}">
                  <a16:creationId xmlns:a16="http://schemas.microsoft.com/office/drawing/2014/main" id="{CBB68BA3-F8B1-0B72-635A-20ED5913DDF3}"/>
                </a:ext>
              </a:extLst>
            </p:cNvPr>
            <p:cNvCxnSpPr>
              <a:stCxn id="83" idx="3"/>
              <a:endCxn id="84" idx="1"/>
            </p:cNvCxnSpPr>
            <p:nvPr/>
          </p:nvCxnSpPr>
          <p:spPr>
            <a:xfrm>
              <a:off x="4196342" y="5536297"/>
              <a:ext cx="213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箭頭接點 98">
              <a:extLst>
                <a:ext uri="{FF2B5EF4-FFF2-40B4-BE49-F238E27FC236}">
                  <a16:creationId xmlns:a16="http://schemas.microsoft.com/office/drawing/2014/main" id="{65FDC349-D537-57A1-8BB8-253E2990A8C1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6760564" y="5532371"/>
              <a:ext cx="213330" cy="3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95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11"/>
          <p:cNvSpPr/>
          <p:nvPr/>
        </p:nvSpPr>
        <p:spPr>
          <a:xfrm>
            <a:off x="4275808" y="4711700"/>
            <a:ext cx="692150" cy="1555750"/>
          </a:xfrm>
          <a:custGeom>
            <a:avLst/>
            <a:gdLst/>
            <a:ahLst/>
            <a:cxnLst>
              <a:cxn ang="0">
                <a:pos x="576792" y="1555750"/>
              </a:cxn>
              <a:cxn ang="0">
                <a:pos x="115358" y="1555750"/>
              </a:cxn>
              <a:cxn ang="0">
                <a:pos x="0" y="1440081"/>
              </a:cxn>
              <a:cxn ang="0">
                <a:pos x="0" y="347007"/>
              </a:cxn>
              <a:cxn ang="0">
                <a:pos x="346075" y="0"/>
              </a:cxn>
              <a:cxn ang="0">
                <a:pos x="346075" y="0"/>
              </a:cxn>
              <a:cxn ang="0">
                <a:pos x="692150" y="347007"/>
              </a:cxn>
              <a:cxn ang="0">
                <a:pos x="692150" y="1440081"/>
              </a:cxn>
              <a:cxn ang="0">
                <a:pos x="576792" y="1555750"/>
              </a:cxn>
            </a:cxnLst>
            <a:rect l="0" t="0" r="0" b="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Freeform 15"/>
          <p:cNvSpPr/>
          <p:nvPr/>
        </p:nvSpPr>
        <p:spPr>
          <a:xfrm>
            <a:off x="4707608" y="3432175"/>
            <a:ext cx="4822825" cy="3200400"/>
          </a:xfrm>
          <a:custGeom>
            <a:avLst/>
            <a:gdLst/>
            <a:ahLst/>
            <a:cxnLst>
              <a:cxn ang="0">
                <a:pos x="4487826" y="2164466"/>
              </a:cxn>
              <a:cxn ang="0">
                <a:pos x="3950673" y="2164466"/>
              </a:cxn>
              <a:cxn ang="0">
                <a:pos x="3950673" y="1869311"/>
              </a:cxn>
              <a:cxn ang="0">
                <a:pos x="3471279" y="1388962"/>
              </a:cxn>
              <a:cxn ang="0">
                <a:pos x="2847488" y="1388962"/>
              </a:cxn>
              <a:cxn ang="0">
                <a:pos x="2847488" y="1059084"/>
              </a:cxn>
              <a:cxn ang="0">
                <a:pos x="2541369" y="746567"/>
              </a:cxn>
              <a:cxn ang="0">
                <a:pos x="2512490" y="746567"/>
              </a:cxn>
              <a:cxn ang="0">
                <a:pos x="2512490" y="532435"/>
              </a:cxn>
              <a:cxn ang="0">
                <a:pos x="2027319" y="11575"/>
              </a:cxn>
              <a:cxn ang="0">
                <a:pos x="1501718" y="520861"/>
              </a:cxn>
              <a:cxn ang="0">
                <a:pos x="1501718" y="567159"/>
              </a:cxn>
              <a:cxn ang="0">
                <a:pos x="1484390" y="567159"/>
              </a:cxn>
              <a:cxn ang="0">
                <a:pos x="1068530" y="983848"/>
              </a:cxn>
              <a:cxn ang="0">
                <a:pos x="1068530" y="1238491"/>
              </a:cxn>
              <a:cxn ang="0">
                <a:pos x="935686" y="1238491"/>
              </a:cxn>
              <a:cxn ang="0">
                <a:pos x="577584" y="1591519"/>
              </a:cxn>
              <a:cxn ang="0">
                <a:pos x="577584" y="1875099"/>
              </a:cxn>
              <a:cxn ang="0">
                <a:pos x="334999" y="1875099"/>
              </a:cxn>
              <a:cxn ang="0">
                <a:pos x="0" y="2204977"/>
              </a:cxn>
              <a:cxn ang="0">
                <a:pos x="0" y="2905246"/>
              </a:cxn>
              <a:cxn ang="0">
                <a:pos x="716204" y="2905246"/>
              </a:cxn>
              <a:cxn ang="0">
                <a:pos x="716204" y="2882096"/>
              </a:cxn>
              <a:cxn ang="0">
                <a:pos x="1068530" y="2882096"/>
              </a:cxn>
              <a:cxn ang="0">
                <a:pos x="1068530" y="3032567"/>
              </a:cxn>
              <a:cxn ang="0">
                <a:pos x="1732751" y="3032567"/>
              </a:cxn>
              <a:cxn ang="0">
                <a:pos x="1732751" y="2963119"/>
              </a:cxn>
              <a:cxn ang="0">
                <a:pos x="2512490" y="2963119"/>
              </a:cxn>
              <a:cxn ang="0">
                <a:pos x="2512490" y="2835797"/>
              </a:cxn>
              <a:cxn ang="0">
                <a:pos x="2714644" y="2835797"/>
              </a:cxn>
              <a:cxn ang="0">
                <a:pos x="2714644" y="3049929"/>
              </a:cxn>
              <a:cxn ang="0">
                <a:pos x="3731192" y="3049929"/>
              </a:cxn>
              <a:cxn ang="0">
                <a:pos x="3731192" y="3200400"/>
              </a:cxn>
              <a:cxn ang="0">
                <a:pos x="4822825" y="3200400"/>
              </a:cxn>
              <a:cxn ang="0">
                <a:pos x="4822825" y="2505919"/>
              </a:cxn>
              <a:cxn ang="0">
                <a:pos x="4487826" y="2164466"/>
              </a:cxn>
            </a:cxnLst>
            <a:rect l="0" t="0" r="0" b="0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16"/>
          <p:cNvSpPr/>
          <p:nvPr/>
        </p:nvSpPr>
        <p:spPr>
          <a:xfrm>
            <a:off x="6730083" y="3444875"/>
            <a:ext cx="2800350" cy="3036888"/>
          </a:xfrm>
          <a:custGeom>
            <a:avLst/>
            <a:gdLst/>
            <a:ahLst/>
            <a:cxnLst>
              <a:cxn ang="0">
                <a:pos x="2465463" y="2151852"/>
              </a:cxn>
              <a:cxn ang="0">
                <a:pos x="1928488" y="2151852"/>
              </a:cxn>
              <a:cxn ang="0">
                <a:pos x="1928488" y="1856840"/>
              </a:cxn>
              <a:cxn ang="0">
                <a:pos x="1449253" y="1376723"/>
              </a:cxn>
              <a:cxn ang="0">
                <a:pos x="825670" y="1376723"/>
              </a:cxn>
              <a:cxn ang="0">
                <a:pos x="825670" y="1047003"/>
              </a:cxn>
              <a:cxn ang="0">
                <a:pos x="519653" y="734638"/>
              </a:cxn>
              <a:cxn ang="0">
                <a:pos x="490783" y="734638"/>
              </a:cxn>
              <a:cxn ang="0">
                <a:pos x="490783" y="520609"/>
              </a:cxn>
              <a:cxn ang="0">
                <a:pos x="5774" y="0"/>
              </a:cxn>
              <a:cxn ang="0">
                <a:pos x="0" y="0"/>
              </a:cxn>
              <a:cxn ang="0">
                <a:pos x="0" y="2950120"/>
              </a:cxn>
              <a:cxn ang="0">
                <a:pos x="490783" y="2950120"/>
              </a:cxn>
              <a:cxn ang="0">
                <a:pos x="490783" y="2822860"/>
              </a:cxn>
              <a:cxn ang="0">
                <a:pos x="692870" y="2822860"/>
              </a:cxn>
              <a:cxn ang="0">
                <a:pos x="692870" y="3036888"/>
              </a:cxn>
              <a:cxn ang="0">
                <a:pos x="1709080" y="3036888"/>
              </a:cxn>
              <a:cxn ang="0">
                <a:pos x="1709080" y="3036888"/>
              </a:cxn>
              <a:cxn ang="0">
                <a:pos x="2800350" y="3036888"/>
              </a:cxn>
              <a:cxn ang="0">
                <a:pos x="2800350" y="2493140"/>
              </a:cxn>
              <a:cxn ang="0">
                <a:pos x="2465463" y="2151852"/>
              </a:cxn>
            </a:cxnLst>
            <a:rect l="0" t="0" r="0" b="0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436FBE8-FE20-4B27-8AA2-9572F8CE818B}"/>
              </a:ext>
            </a:extLst>
          </p:cNvPr>
          <p:cNvGrpSpPr/>
          <p:nvPr/>
        </p:nvGrpSpPr>
        <p:grpSpPr>
          <a:xfrm flipH="1">
            <a:off x="9108951" y="5695156"/>
            <a:ext cx="639763" cy="566737"/>
            <a:chOff x="7378700" y="5694363"/>
            <a:chExt cx="639763" cy="566737"/>
          </a:xfrm>
        </p:grpSpPr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4118262C-DDF0-47DB-BE82-0934310885AF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2">
              <a:extLst>
                <a:ext uri="{FF2B5EF4-FFF2-40B4-BE49-F238E27FC236}">
                  <a16:creationId xmlns:a16="http://schemas.microsoft.com/office/drawing/2014/main" id="{7FE624FB-0E28-46CF-B843-E33D8B71BE56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Freeform 113">
              <a:extLst>
                <a:ext uri="{FF2B5EF4-FFF2-40B4-BE49-F238E27FC236}">
                  <a16:creationId xmlns:a16="http://schemas.microsoft.com/office/drawing/2014/main" id="{AA77384F-6DD4-4F2B-8946-45A460BF82B3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14">
              <a:extLst>
                <a:ext uri="{FF2B5EF4-FFF2-40B4-BE49-F238E27FC236}">
                  <a16:creationId xmlns:a16="http://schemas.microsoft.com/office/drawing/2014/main" id="{BB9DC061-5986-43C6-9DD2-D3ABCDE06AFF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Rectangle 115">
              <a:extLst>
                <a:ext uri="{FF2B5EF4-FFF2-40B4-BE49-F238E27FC236}">
                  <a16:creationId xmlns:a16="http://schemas.microsoft.com/office/drawing/2014/main" id="{8CE7CBAF-193C-447F-B9CF-216F34442599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Freeform 116">
              <a:extLst>
                <a:ext uri="{FF2B5EF4-FFF2-40B4-BE49-F238E27FC236}">
                  <a16:creationId xmlns:a16="http://schemas.microsoft.com/office/drawing/2014/main" id="{92C8546F-0FAF-4176-9A13-51A6B6D952D6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7">
              <a:extLst>
                <a:ext uri="{FF2B5EF4-FFF2-40B4-BE49-F238E27FC236}">
                  <a16:creationId xmlns:a16="http://schemas.microsoft.com/office/drawing/2014/main" id="{CB8C25BA-C668-4998-9D62-F0AB27EAA6AA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8">
              <a:extLst>
                <a:ext uri="{FF2B5EF4-FFF2-40B4-BE49-F238E27FC236}">
                  <a16:creationId xmlns:a16="http://schemas.microsoft.com/office/drawing/2014/main" id="{265BCA72-4394-43A0-9B70-39B866B12AEB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9">
              <a:extLst>
                <a:ext uri="{FF2B5EF4-FFF2-40B4-BE49-F238E27FC236}">
                  <a16:creationId xmlns:a16="http://schemas.microsoft.com/office/drawing/2014/main" id="{3FEB06B7-993B-4DE9-BC20-91E3AB753899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0">
              <a:extLst>
                <a:ext uri="{FF2B5EF4-FFF2-40B4-BE49-F238E27FC236}">
                  <a16:creationId xmlns:a16="http://schemas.microsoft.com/office/drawing/2014/main" id="{D8957C1E-CEB3-4A10-B226-5F866E76AB14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1">
              <a:extLst>
                <a:ext uri="{FF2B5EF4-FFF2-40B4-BE49-F238E27FC236}">
                  <a16:creationId xmlns:a16="http://schemas.microsoft.com/office/drawing/2014/main" id="{F909B57B-9A7A-4587-8D50-C51B3D6E92AB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Oval 122">
              <a:extLst>
                <a:ext uri="{FF2B5EF4-FFF2-40B4-BE49-F238E27FC236}">
                  <a16:creationId xmlns:a16="http://schemas.microsoft.com/office/drawing/2014/main" id="{73D1FE23-2097-48D3-BE65-91088316637D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Freeform 123">
              <a:extLst>
                <a:ext uri="{FF2B5EF4-FFF2-40B4-BE49-F238E27FC236}">
                  <a16:creationId xmlns:a16="http://schemas.microsoft.com/office/drawing/2014/main" id="{07ABAA7F-9ADE-4956-B4F5-FAE72B931914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" name="Freeform 17"/>
          <p:cNvSpPr/>
          <p:nvPr/>
        </p:nvSpPr>
        <p:spPr>
          <a:xfrm>
            <a:off x="5279108" y="4591050"/>
            <a:ext cx="514350" cy="1249363"/>
          </a:xfrm>
          <a:custGeom>
            <a:avLst/>
            <a:gdLst/>
            <a:ahLst/>
            <a:cxnLst>
              <a:cxn ang="0">
                <a:pos x="514350" y="0"/>
              </a:cxn>
              <a:cxn ang="0">
                <a:pos x="497012" y="0"/>
              </a:cxn>
              <a:cxn ang="0">
                <a:pos x="497012" y="80977"/>
              </a:cxn>
              <a:cxn ang="0">
                <a:pos x="364090" y="80977"/>
              </a:cxn>
              <a:cxn ang="0">
                <a:pos x="104026" y="190875"/>
              </a:cxn>
              <a:cxn ang="0">
                <a:pos x="11558" y="375966"/>
              </a:cxn>
              <a:cxn ang="0">
                <a:pos x="5779" y="433807"/>
              </a:cxn>
              <a:cxn ang="0">
                <a:pos x="5779" y="717227"/>
              </a:cxn>
              <a:cxn ang="0">
                <a:pos x="0" y="717227"/>
              </a:cxn>
              <a:cxn ang="0">
                <a:pos x="0" y="1249363"/>
              </a:cxn>
              <a:cxn ang="0">
                <a:pos x="514350" y="1249363"/>
              </a:cxn>
              <a:cxn ang="0">
                <a:pos x="514350" y="0"/>
              </a:cxn>
            </a:cxnLst>
            <a:rect l="0" t="0" r="0" b="0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Freeform 18"/>
          <p:cNvSpPr/>
          <p:nvPr/>
        </p:nvSpPr>
        <p:spPr>
          <a:xfrm>
            <a:off x="5775996" y="3930650"/>
            <a:ext cx="520700" cy="1249363"/>
          </a:xfrm>
          <a:custGeom>
            <a:avLst/>
            <a:gdLst/>
            <a:ahLst/>
            <a:cxnLst>
              <a:cxn ang="0">
                <a:pos x="514914" y="0"/>
              </a:cxn>
              <a:cxn ang="0">
                <a:pos x="491772" y="17352"/>
              </a:cxn>
              <a:cxn ang="0">
                <a:pos x="497558" y="57841"/>
              </a:cxn>
              <a:cxn ang="0">
                <a:pos x="422346" y="69409"/>
              </a:cxn>
              <a:cxn ang="0">
                <a:pos x="404989" y="69409"/>
              </a:cxn>
              <a:cxn ang="0">
                <a:pos x="75212" y="237148"/>
              </a:cxn>
              <a:cxn ang="0">
                <a:pos x="0" y="456943"/>
              </a:cxn>
              <a:cxn ang="0">
                <a:pos x="0" y="1249363"/>
              </a:cxn>
              <a:cxn ang="0">
                <a:pos x="514914" y="1249363"/>
              </a:cxn>
              <a:cxn ang="0">
                <a:pos x="514914" y="0"/>
              </a:cxn>
            </a:cxnLst>
            <a:rect l="0" t="0" r="0" b="0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Freeform 19"/>
          <p:cNvSpPr/>
          <p:nvPr/>
        </p:nvSpPr>
        <p:spPr>
          <a:xfrm>
            <a:off x="6209383" y="3438525"/>
            <a:ext cx="520700" cy="1257300"/>
          </a:xfrm>
          <a:custGeom>
            <a:avLst/>
            <a:gdLst/>
            <a:ahLst/>
            <a:cxnLst>
              <a:cxn ang="0">
                <a:pos x="520700" y="5794"/>
              </a:cxn>
              <a:cxn ang="0">
                <a:pos x="0" y="463521"/>
              </a:cxn>
              <a:cxn ang="0">
                <a:pos x="0" y="1257300"/>
              </a:cxn>
              <a:cxn ang="0">
                <a:pos x="520700" y="1257300"/>
              </a:cxn>
              <a:cxn ang="0">
                <a:pos x="520700" y="5794"/>
              </a:cxn>
            </a:cxnLst>
            <a:rect l="0" t="0" r="0" b="0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Freeform 20"/>
          <p:cNvSpPr/>
          <p:nvPr/>
        </p:nvSpPr>
        <p:spPr>
          <a:xfrm>
            <a:off x="5096546" y="4208463"/>
            <a:ext cx="3678237" cy="2424112"/>
          </a:xfrm>
          <a:custGeom>
            <a:avLst/>
            <a:gdLst/>
            <a:ahLst/>
            <a:cxnLst>
              <a:cxn ang="0">
                <a:pos x="3424167" y="1643074"/>
              </a:cxn>
              <a:cxn ang="0">
                <a:pos x="3014191" y="1643074"/>
              </a:cxn>
              <a:cxn ang="0">
                <a:pos x="3014191" y="1417440"/>
              </a:cxn>
              <a:cxn ang="0">
                <a:pos x="2650409" y="1052956"/>
              </a:cxn>
              <a:cxn ang="0">
                <a:pos x="2182690" y="1052956"/>
              </a:cxn>
              <a:cxn ang="0">
                <a:pos x="2182690" y="798395"/>
              </a:cxn>
              <a:cxn ang="0">
                <a:pos x="1945943" y="566976"/>
              </a:cxn>
              <a:cxn ang="0">
                <a:pos x="1922846" y="566976"/>
              </a:cxn>
              <a:cxn ang="0">
                <a:pos x="1922846" y="404983"/>
              </a:cxn>
              <a:cxn ang="0">
                <a:pos x="1559064" y="11571"/>
              </a:cxn>
              <a:cxn ang="0">
                <a:pos x="1160637" y="393412"/>
              </a:cxn>
              <a:cxn ang="0">
                <a:pos x="1160637" y="428125"/>
              </a:cxn>
              <a:cxn ang="0">
                <a:pos x="1143314" y="428125"/>
              </a:cxn>
              <a:cxn ang="0">
                <a:pos x="831501" y="740540"/>
              </a:cxn>
              <a:cxn ang="0">
                <a:pos x="831501" y="937246"/>
              </a:cxn>
              <a:cxn ang="0">
                <a:pos x="727563" y="937246"/>
              </a:cxn>
              <a:cxn ang="0">
                <a:pos x="461945" y="1209163"/>
              </a:cxn>
              <a:cxn ang="0">
                <a:pos x="461945" y="1417440"/>
              </a:cxn>
              <a:cxn ang="0">
                <a:pos x="271393" y="1417440"/>
              </a:cxn>
              <a:cxn ang="0">
                <a:pos x="0" y="1672001"/>
              </a:cxn>
              <a:cxn ang="0">
                <a:pos x="0" y="2198479"/>
              </a:cxn>
              <a:cxn ang="0">
                <a:pos x="565883" y="2198479"/>
              </a:cxn>
              <a:cxn ang="0">
                <a:pos x="565883" y="2181122"/>
              </a:cxn>
              <a:cxn ang="0">
                <a:pos x="831501" y="2181122"/>
              </a:cxn>
              <a:cxn ang="0">
                <a:pos x="831501" y="2296832"/>
              </a:cxn>
              <a:cxn ang="0">
                <a:pos x="1333866" y="2296832"/>
              </a:cxn>
              <a:cxn ang="0">
                <a:pos x="1333866" y="2244762"/>
              </a:cxn>
              <a:cxn ang="0">
                <a:pos x="1922846" y="2244762"/>
              </a:cxn>
              <a:cxn ang="0">
                <a:pos x="1922846" y="2146409"/>
              </a:cxn>
              <a:cxn ang="0">
                <a:pos x="2078752" y="2146409"/>
              </a:cxn>
              <a:cxn ang="0">
                <a:pos x="2078752" y="2308403"/>
              </a:cxn>
              <a:cxn ang="0">
                <a:pos x="2852510" y="2308403"/>
              </a:cxn>
              <a:cxn ang="0">
                <a:pos x="2852510" y="2424112"/>
              </a:cxn>
              <a:cxn ang="0">
                <a:pos x="3678237" y="2424112"/>
              </a:cxn>
              <a:cxn ang="0">
                <a:pos x="3678237" y="1897634"/>
              </a:cxn>
              <a:cxn ang="0">
                <a:pos x="3424167" y="1643074"/>
              </a:cxn>
            </a:cxnLst>
            <a:rect l="0" t="0" r="0" b="0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21"/>
          <p:cNvSpPr/>
          <p:nvPr/>
        </p:nvSpPr>
        <p:spPr>
          <a:xfrm>
            <a:off x="6625308" y="4214813"/>
            <a:ext cx="2149475" cy="2122487"/>
          </a:xfrm>
          <a:custGeom>
            <a:avLst/>
            <a:gdLst/>
            <a:ahLst/>
            <a:cxnLst>
              <a:cxn ang="0">
                <a:pos x="1895236" y="1636686"/>
              </a:cxn>
              <a:cxn ang="0">
                <a:pos x="1484987" y="1636686"/>
              </a:cxn>
              <a:cxn ang="0">
                <a:pos x="1484987" y="1411136"/>
              </a:cxn>
              <a:cxn ang="0">
                <a:pos x="1120963" y="1046785"/>
              </a:cxn>
              <a:cxn ang="0">
                <a:pos x="652932" y="1046785"/>
              </a:cxn>
              <a:cxn ang="0">
                <a:pos x="652932" y="792318"/>
              </a:cxn>
              <a:cxn ang="0">
                <a:pos x="416027" y="560984"/>
              </a:cxn>
              <a:cxn ang="0">
                <a:pos x="392915" y="560984"/>
              </a:cxn>
              <a:cxn ang="0">
                <a:pos x="392915" y="399051"/>
              </a:cxn>
              <a:cxn ang="0">
                <a:pos x="28891" y="5783"/>
              </a:cxn>
              <a:cxn ang="0">
                <a:pos x="0" y="5783"/>
              </a:cxn>
              <a:cxn ang="0">
                <a:pos x="0" y="2122487"/>
              </a:cxn>
              <a:cxn ang="0">
                <a:pos x="2149475" y="2122487"/>
              </a:cxn>
              <a:cxn ang="0">
                <a:pos x="2149475" y="1891153"/>
              </a:cxn>
              <a:cxn ang="0">
                <a:pos x="1895236" y="1636686"/>
              </a:cxn>
            </a:cxnLst>
            <a:rect l="0" t="0" r="0" b="0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Freeform 22"/>
          <p:cNvSpPr/>
          <p:nvPr/>
        </p:nvSpPr>
        <p:spPr>
          <a:xfrm>
            <a:off x="5655346" y="4897438"/>
            <a:ext cx="2616200" cy="1735137"/>
          </a:xfrm>
          <a:custGeom>
            <a:avLst/>
            <a:gdLst/>
            <a:ahLst/>
            <a:cxnLst>
              <a:cxn ang="0">
                <a:pos x="2431391" y="1174109"/>
              </a:cxn>
              <a:cxn ang="0">
                <a:pos x="2142627" y="1174109"/>
              </a:cxn>
              <a:cxn ang="0">
                <a:pos x="2142627" y="1012163"/>
              </a:cxn>
              <a:cxn ang="0">
                <a:pos x="1882740" y="751893"/>
              </a:cxn>
              <a:cxn ang="0">
                <a:pos x="1547774" y="751893"/>
              </a:cxn>
              <a:cxn ang="0">
                <a:pos x="1547774" y="572595"/>
              </a:cxn>
              <a:cxn ang="0">
                <a:pos x="1380291" y="404865"/>
              </a:cxn>
              <a:cxn ang="0">
                <a:pos x="1362965" y="404865"/>
              </a:cxn>
              <a:cxn ang="0">
                <a:pos x="1362965" y="289190"/>
              </a:cxn>
              <a:cxn ang="0">
                <a:pos x="1103078" y="5784"/>
              </a:cxn>
              <a:cxn ang="0">
                <a:pos x="814314" y="277622"/>
              </a:cxn>
              <a:cxn ang="0">
                <a:pos x="814314" y="306541"/>
              </a:cxn>
              <a:cxn ang="0">
                <a:pos x="802763" y="306541"/>
              </a:cxn>
              <a:cxn ang="0">
                <a:pos x="577528" y="532109"/>
              </a:cxn>
              <a:cxn ang="0">
                <a:pos x="577528" y="670920"/>
              </a:cxn>
              <a:cxn ang="0">
                <a:pos x="508224" y="670920"/>
              </a:cxn>
              <a:cxn ang="0">
                <a:pos x="311865" y="861785"/>
              </a:cxn>
              <a:cxn ang="0">
                <a:pos x="311865" y="1012163"/>
              </a:cxn>
              <a:cxn ang="0">
                <a:pos x="179034" y="1012163"/>
              </a:cxn>
              <a:cxn ang="0">
                <a:pos x="0" y="1197245"/>
              </a:cxn>
              <a:cxn ang="0">
                <a:pos x="0" y="1573191"/>
              </a:cxn>
              <a:cxn ang="0">
                <a:pos x="386943" y="1573191"/>
              </a:cxn>
              <a:cxn ang="0">
                <a:pos x="386943" y="1561623"/>
              </a:cxn>
              <a:cxn ang="0">
                <a:pos x="577528" y="1561623"/>
              </a:cxn>
              <a:cxn ang="0">
                <a:pos x="577528" y="1642596"/>
              </a:cxn>
              <a:cxn ang="0">
                <a:pos x="941370" y="1642596"/>
              </a:cxn>
              <a:cxn ang="0">
                <a:pos x="941370" y="1607894"/>
              </a:cxn>
              <a:cxn ang="0">
                <a:pos x="1362965" y="1607894"/>
              </a:cxn>
              <a:cxn ang="0">
                <a:pos x="1362965" y="1532704"/>
              </a:cxn>
              <a:cxn ang="0">
                <a:pos x="1472695" y="1532704"/>
              </a:cxn>
              <a:cxn ang="0">
                <a:pos x="1472695" y="1654164"/>
              </a:cxn>
              <a:cxn ang="0">
                <a:pos x="2027122" y="1654164"/>
              </a:cxn>
              <a:cxn ang="0">
                <a:pos x="2027122" y="1735137"/>
              </a:cxn>
              <a:cxn ang="0">
                <a:pos x="2616200" y="1735137"/>
              </a:cxn>
              <a:cxn ang="0">
                <a:pos x="2616200" y="1359191"/>
              </a:cxn>
              <a:cxn ang="0">
                <a:pos x="2431391" y="1174109"/>
              </a:cxn>
            </a:cxnLst>
            <a:rect l="0" t="0" r="0" b="0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Freeform 34"/>
          <p:cNvSpPr/>
          <p:nvPr/>
        </p:nvSpPr>
        <p:spPr>
          <a:xfrm>
            <a:off x="6730083" y="4903788"/>
            <a:ext cx="1541463" cy="1728787"/>
          </a:xfrm>
          <a:custGeom>
            <a:avLst/>
            <a:gdLst/>
            <a:ahLst/>
            <a:cxnLst>
              <a:cxn ang="0">
                <a:pos x="1356718" y="1167943"/>
              </a:cxn>
              <a:cxn ang="0">
                <a:pos x="1068055" y="1167943"/>
              </a:cxn>
              <a:cxn ang="0">
                <a:pos x="1068055" y="1006050"/>
              </a:cxn>
              <a:cxn ang="0">
                <a:pos x="808258" y="745865"/>
              </a:cxn>
              <a:cxn ang="0">
                <a:pos x="473408" y="745865"/>
              </a:cxn>
              <a:cxn ang="0">
                <a:pos x="473408" y="566626"/>
              </a:cxn>
              <a:cxn ang="0">
                <a:pos x="305983" y="398951"/>
              </a:cxn>
              <a:cxn ang="0">
                <a:pos x="288663" y="398951"/>
              </a:cxn>
              <a:cxn ang="0">
                <a:pos x="288663" y="283313"/>
              </a:cxn>
              <a:cxn ang="0">
                <a:pos x="28866" y="0"/>
              </a:cxn>
              <a:cxn ang="0">
                <a:pos x="0" y="0"/>
              </a:cxn>
              <a:cxn ang="0">
                <a:pos x="0" y="1601585"/>
              </a:cxn>
              <a:cxn ang="0">
                <a:pos x="288663" y="1601585"/>
              </a:cxn>
              <a:cxn ang="0">
                <a:pos x="288663" y="1526421"/>
              </a:cxn>
              <a:cxn ang="0">
                <a:pos x="398356" y="1526421"/>
              </a:cxn>
              <a:cxn ang="0">
                <a:pos x="398356" y="1647840"/>
              </a:cxn>
              <a:cxn ang="0">
                <a:pos x="952589" y="1647840"/>
              </a:cxn>
              <a:cxn ang="0">
                <a:pos x="952589" y="1728787"/>
              </a:cxn>
              <a:cxn ang="0">
                <a:pos x="1541463" y="1728787"/>
              </a:cxn>
              <a:cxn ang="0">
                <a:pos x="1541463" y="1352964"/>
              </a:cxn>
              <a:cxn ang="0">
                <a:pos x="1356718" y="1167943"/>
              </a:cxn>
            </a:cxnLst>
            <a:rect l="0" t="0" r="0" b="0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Freeform 74"/>
          <p:cNvSpPr/>
          <p:nvPr/>
        </p:nvSpPr>
        <p:spPr>
          <a:xfrm>
            <a:off x="9270083" y="4527550"/>
            <a:ext cx="138113" cy="727075"/>
          </a:xfrm>
          <a:custGeom>
            <a:avLst/>
            <a:gdLst/>
            <a:ahLst/>
            <a:cxnLst>
              <a:cxn ang="0">
                <a:pos x="0" y="727075"/>
              </a:cxn>
              <a:cxn ang="0">
                <a:pos x="138113" y="599544"/>
              </a:cxn>
              <a:cxn ang="0">
                <a:pos x="138113" y="0"/>
              </a:cxn>
              <a:cxn ang="0">
                <a:pos x="5877" y="0"/>
              </a:cxn>
              <a:cxn ang="0">
                <a:pos x="0" y="727075"/>
              </a:cxn>
            </a:cxnLst>
            <a:rect l="0" t="0" r="0" b="0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7" name="Freeform 75"/>
          <p:cNvSpPr/>
          <p:nvPr/>
        </p:nvSpPr>
        <p:spPr>
          <a:xfrm>
            <a:off x="8092158" y="4178300"/>
            <a:ext cx="293688" cy="1417638"/>
          </a:xfrm>
          <a:custGeom>
            <a:avLst/>
            <a:gdLst/>
            <a:ahLst/>
            <a:cxnLst>
              <a:cxn ang="0">
                <a:pos x="293688" y="1417638"/>
              </a:cxn>
              <a:cxn ang="0">
                <a:pos x="0" y="1163491"/>
              </a:cxn>
              <a:cxn ang="0">
                <a:pos x="0" y="0"/>
              </a:cxn>
              <a:cxn ang="0">
                <a:pos x="293688" y="0"/>
              </a:cxn>
              <a:cxn ang="0">
                <a:pos x="293688" y="1417638"/>
              </a:cxn>
            </a:cxnLst>
            <a:rect l="0" t="0" r="0" b="0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8" name="Freeform 76"/>
          <p:cNvSpPr/>
          <p:nvPr/>
        </p:nvSpPr>
        <p:spPr>
          <a:xfrm>
            <a:off x="8457283" y="4757738"/>
            <a:ext cx="374650" cy="1771650"/>
          </a:xfrm>
          <a:custGeom>
            <a:avLst/>
            <a:gdLst/>
            <a:ahLst/>
            <a:cxnLst>
              <a:cxn ang="0">
                <a:pos x="374650" y="0"/>
              </a:cxn>
              <a:cxn ang="0">
                <a:pos x="0" y="0"/>
              </a:cxn>
              <a:cxn ang="0">
                <a:pos x="4408" y="1307437"/>
              </a:cxn>
              <a:cxn ang="0">
                <a:pos x="114599" y="1423490"/>
              </a:cxn>
              <a:cxn ang="0">
                <a:pos x="114599" y="1771650"/>
              </a:cxn>
              <a:cxn ang="0">
                <a:pos x="374650" y="1771650"/>
              </a:cxn>
              <a:cxn ang="0">
                <a:pos x="374650" y="1683508"/>
              </a:cxn>
              <a:cxn ang="0">
                <a:pos x="374650" y="1683508"/>
              </a:cxn>
              <a:cxn ang="0">
                <a:pos x="374650" y="0"/>
              </a:cxn>
            </a:cxnLst>
            <a:rect l="0" t="0" r="0" b="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9" name="Freeform 77"/>
          <p:cNvSpPr/>
          <p:nvPr/>
        </p:nvSpPr>
        <p:spPr>
          <a:xfrm>
            <a:off x="8825583" y="4127500"/>
            <a:ext cx="450850" cy="2401888"/>
          </a:xfrm>
          <a:custGeom>
            <a:avLst/>
            <a:gdLst/>
            <a:ahLst/>
            <a:cxnLst>
              <a:cxn ang="0">
                <a:pos x="5874" y="2401888"/>
              </a:cxn>
              <a:cxn ang="0">
                <a:pos x="196788" y="2401888"/>
              </a:cxn>
              <a:cxn ang="0">
                <a:pos x="444976" y="2163903"/>
              </a:cxn>
              <a:cxn ang="0">
                <a:pos x="450850" y="0"/>
              </a:cxn>
              <a:cxn ang="0">
                <a:pos x="0" y="0"/>
              </a:cxn>
              <a:cxn ang="0">
                <a:pos x="5874" y="2401888"/>
              </a:cxn>
            </a:cxnLst>
            <a:rect l="0" t="0" r="0" b="0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0" name="Freeform 78"/>
          <p:cNvSpPr/>
          <p:nvPr/>
        </p:nvSpPr>
        <p:spPr>
          <a:xfrm>
            <a:off x="8277896" y="4578350"/>
            <a:ext cx="293687" cy="1381125"/>
          </a:xfrm>
          <a:custGeom>
            <a:avLst/>
            <a:gdLst/>
            <a:ahLst/>
            <a:cxnLst>
              <a:cxn ang="0">
                <a:pos x="293687" y="1381125"/>
              </a:cxn>
              <a:cxn ang="0">
                <a:pos x="0" y="1121338"/>
              </a:cxn>
              <a:cxn ang="0">
                <a:pos x="0" y="0"/>
              </a:cxn>
              <a:cxn ang="0">
                <a:pos x="293687" y="0"/>
              </a:cxn>
              <a:cxn ang="0">
                <a:pos x="293687" y="1381125"/>
              </a:cxn>
            </a:cxnLst>
            <a:rect l="0" t="0" r="0" b="0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1" name="Freeform 79"/>
          <p:cNvSpPr/>
          <p:nvPr/>
        </p:nvSpPr>
        <p:spPr>
          <a:xfrm>
            <a:off x="8457283" y="4289425"/>
            <a:ext cx="374650" cy="1682750"/>
          </a:xfrm>
          <a:custGeom>
            <a:avLst/>
            <a:gdLst/>
            <a:ahLst/>
            <a:cxnLst>
              <a:cxn ang="0">
                <a:pos x="374650" y="1682750"/>
              </a:cxn>
              <a:cxn ang="0">
                <a:pos x="4408" y="1306848"/>
              </a:cxn>
              <a:cxn ang="0">
                <a:pos x="0" y="0"/>
              </a:cxn>
              <a:cxn ang="0">
                <a:pos x="374650" y="0"/>
              </a:cxn>
              <a:cxn ang="0">
                <a:pos x="374650" y="1682750"/>
              </a:cxn>
            </a:cxnLst>
            <a:rect l="0" t="0" r="0" b="0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2" name="Freeform 80"/>
          <p:cNvSpPr/>
          <p:nvPr/>
        </p:nvSpPr>
        <p:spPr>
          <a:xfrm>
            <a:off x="8831933" y="4289425"/>
            <a:ext cx="295275" cy="1892300"/>
          </a:xfrm>
          <a:custGeom>
            <a:avLst/>
            <a:gdLst/>
            <a:ahLst/>
            <a:cxnLst>
              <a:cxn ang="0">
                <a:pos x="0" y="1892300"/>
              </a:cxn>
              <a:cxn ang="0">
                <a:pos x="295275" y="1638132"/>
              </a:cxn>
              <a:cxn ang="0">
                <a:pos x="295275" y="0"/>
              </a:cxn>
              <a:cxn ang="0">
                <a:pos x="0" y="0"/>
              </a:cxn>
              <a:cxn ang="0">
                <a:pos x="0" y="1892300"/>
              </a:cxn>
            </a:cxnLst>
            <a:rect l="0" t="0" r="0" b="0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3" name="Freeform 81"/>
          <p:cNvSpPr/>
          <p:nvPr/>
        </p:nvSpPr>
        <p:spPr>
          <a:xfrm>
            <a:off x="8670008" y="4289425"/>
            <a:ext cx="160338" cy="1347788"/>
          </a:xfrm>
          <a:custGeom>
            <a:avLst/>
            <a:gdLst/>
            <a:ahLst/>
            <a:cxnLst>
              <a:cxn ang="0">
                <a:pos x="160338" y="1347788"/>
              </a:cxn>
              <a:cxn ang="0">
                <a:pos x="0" y="1168670"/>
              </a:cxn>
              <a:cxn ang="0">
                <a:pos x="0" y="0"/>
              </a:cxn>
              <a:cxn ang="0">
                <a:pos x="160338" y="0"/>
              </a:cxn>
              <a:cxn ang="0">
                <a:pos x="160338" y="1347788"/>
              </a:cxn>
            </a:cxnLst>
            <a:rect l="0" t="0" r="0" b="0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" name="Freeform 82"/>
          <p:cNvSpPr/>
          <p:nvPr/>
        </p:nvSpPr>
        <p:spPr>
          <a:xfrm>
            <a:off x="8831933" y="4289425"/>
            <a:ext cx="214313" cy="1516063"/>
          </a:xfrm>
          <a:custGeom>
            <a:avLst/>
            <a:gdLst/>
            <a:ahLst/>
            <a:cxnLst>
              <a:cxn ang="0">
                <a:pos x="0" y="1516063"/>
              </a:cxn>
              <a:cxn ang="0">
                <a:pos x="208441" y="1307457"/>
              </a:cxn>
              <a:cxn ang="0">
                <a:pos x="214313" y="0"/>
              </a:cxn>
              <a:cxn ang="0">
                <a:pos x="0" y="0"/>
              </a:cxn>
              <a:cxn ang="0">
                <a:pos x="0" y="1516063"/>
              </a:cxn>
            </a:cxnLst>
            <a:rect l="0" t="0" r="0" b="0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83"/>
          <p:cNvSpPr/>
          <p:nvPr/>
        </p:nvSpPr>
        <p:spPr>
          <a:xfrm>
            <a:off x="7844508" y="3375025"/>
            <a:ext cx="1638300" cy="1389063"/>
          </a:xfrm>
          <a:custGeom>
            <a:avLst/>
            <a:gdLst/>
            <a:ahLst/>
            <a:cxnLst>
              <a:cxn ang="0">
                <a:pos x="1638300" y="561413"/>
              </a:cxn>
              <a:cxn ang="0">
                <a:pos x="1413322" y="335690"/>
              </a:cxn>
              <a:cxn ang="0">
                <a:pos x="1251800" y="399356"/>
              </a:cxn>
              <a:cxn ang="0">
                <a:pos x="1222956" y="381992"/>
              </a:cxn>
              <a:cxn ang="0">
                <a:pos x="1228725" y="358841"/>
              </a:cxn>
              <a:cxn ang="0">
                <a:pos x="1061434" y="196784"/>
              </a:cxn>
              <a:cxn ang="0">
                <a:pos x="1015285" y="202572"/>
              </a:cxn>
              <a:cxn ang="0">
                <a:pos x="1015285" y="196784"/>
              </a:cxn>
              <a:cxn ang="0">
                <a:pos x="819150" y="0"/>
              </a:cxn>
              <a:cxn ang="0">
                <a:pos x="628784" y="196784"/>
              </a:cxn>
              <a:cxn ang="0">
                <a:pos x="674933" y="318327"/>
              </a:cxn>
              <a:cxn ang="0">
                <a:pos x="559560" y="272025"/>
              </a:cxn>
              <a:cxn ang="0">
                <a:pos x="386500" y="445658"/>
              </a:cxn>
              <a:cxn ang="0">
                <a:pos x="409575" y="526686"/>
              </a:cxn>
              <a:cxn ang="0">
                <a:pos x="363426" y="544050"/>
              </a:cxn>
              <a:cxn ang="0">
                <a:pos x="196135" y="445658"/>
              </a:cxn>
              <a:cxn ang="0">
                <a:pos x="0" y="642442"/>
              </a:cxn>
              <a:cxn ang="0">
                <a:pos x="132679" y="821862"/>
              </a:cxn>
              <a:cxn ang="0">
                <a:pos x="23075" y="983920"/>
              </a:cxn>
              <a:cxn ang="0">
                <a:pos x="196135" y="1151765"/>
              </a:cxn>
              <a:cxn ang="0">
                <a:pos x="328814" y="1088099"/>
              </a:cxn>
              <a:cxn ang="0">
                <a:pos x="421112" y="1134401"/>
              </a:cxn>
              <a:cxn ang="0">
                <a:pos x="421112" y="1273308"/>
              </a:cxn>
              <a:cxn ang="0">
                <a:pos x="530717" y="1389063"/>
              </a:cxn>
              <a:cxn ang="0">
                <a:pos x="646090" y="1273308"/>
              </a:cxn>
              <a:cxn ang="0">
                <a:pos x="646090" y="1134401"/>
              </a:cxn>
              <a:cxn ang="0">
                <a:pos x="657627" y="1134401"/>
              </a:cxn>
              <a:cxn ang="0">
                <a:pos x="674933" y="1134401"/>
              </a:cxn>
              <a:cxn ang="0">
                <a:pos x="801844" y="1238581"/>
              </a:cxn>
              <a:cxn ang="0">
                <a:pos x="928755" y="1117038"/>
              </a:cxn>
              <a:cxn ang="0">
                <a:pos x="934523" y="1117038"/>
              </a:cxn>
              <a:cxn ang="0">
                <a:pos x="1061434" y="1238581"/>
              </a:cxn>
              <a:cxn ang="0">
                <a:pos x="1188344" y="1128614"/>
              </a:cxn>
              <a:cxn ang="0">
                <a:pos x="1234494" y="1134401"/>
              </a:cxn>
              <a:cxn ang="0">
                <a:pos x="1511389" y="856589"/>
              </a:cxn>
              <a:cxn ang="0">
                <a:pos x="1499852" y="769772"/>
              </a:cxn>
              <a:cxn ang="0">
                <a:pos x="1638300" y="561413"/>
              </a:cxn>
            </a:cxnLst>
            <a:rect l="0" t="0" r="0" b="0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Freeform 84"/>
          <p:cNvSpPr/>
          <p:nvPr/>
        </p:nvSpPr>
        <p:spPr>
          <a:xfrm>
            <a:off x="8385846" y="3375025"/>
            <a:ext cx="1096962" cy="1389063"/>
          </a:xfrm>
          <a:custGeom>
            <a:avLst/>
            <a:gdLst/>
            <a:ahLst/>
            <a:cxnLst>
              <a:cxn ang="0">
                <a:pos x="871796" y="335690"/>
              </a:cxn>
              <a:cxn ang="0">
                <a:pos x="710139" y="399356"/>
              </a:cxn>
              <a:cxn ang="0">
                <a:pos x="681271" y="381992"/>
              </a:cxn>
              <a:cxn ang="0">
                <a:pos x="687045" y="358841"/>
              </a:cxn>
              <a:cxn ang="0">
                <a:pos x="519614" y="196784"/>
              </a:cxn>
              <a:cxn ang="0">
                <a:pos x="473426" y="202572"/>
              </a:cxn>
              <a:cxn ang="0">
                <a:pos x="473426" y="196784"/>
              </a:cxn>
              <a:cxn ang="0">
                <a:pos x="277127" y="0"/>
              </a:cxn>
              <a:cxn ang="0">
                <a:pos x="86602" y="196784"/>
              </a:cxn>
              <a:cxn ang="0">
                <a:pos x="132790" y="318327"/>
              </a:cxn>
              <a:cxn ang="0">
                <a:pos x="17320" y="272025"/>
              </a:cxn>
              <a:cxn ang="0">
                <a:pos x="0" y="277813"/>
              </a:cxn>
              <a:cxn ang="0">
                <a:pos x="0" y="1389063"/>
              </a:cxn>
              <a:cxn ang="0">
                <a:pos x="103923" y="1273308"/>
              </a:cxn>
              <a:cxn ang="0">
                <a:pos x="103923" y="1134401"/>
              </a:cxn>
              <a:cxn ang="0">
                <a:pos x="115470" y="1134401"/>
              </a:cxn>
              <a:cxn ang="0">
                <a:pos x="132790" y="1134401"/>
              </a:cxn>
              <a:cxn ang="0">
                <a:pos x="259807" y="1238581"/>
              </a:cxn>
              <a:cxn ang="0">
                <a:pos x="386823" y="1117038"/>
              </a:cxn>
              <a:cxn ang="0">
                <a:pos x="392597" y="1117038"/>
              </a:cxn>
              <a:cxn ang="0">
                <a:pos x="519614" y="1238581"/>
              </a:cxn>
              <a:cxn ang="0">
                <a:pos x="646630" y="1128614"/>
              </a:cxn>
              <a:cxn ang="0">
                <a:pos x="692818" y="1134401"/>
              </a:cxn>
              <a:cxn ang="0">
                <a:pos x="969945" y="856589"/>
              </a:cxn>
              <a:cxn ang="0">
                <a:pos x="958398" y="769772"/>
              </a:cxn>
              <a:cxn ang="0">
                <a:pos x="1096962" y="561413"/>
              </a:cxn>
              <a:cxn ang="0">
                <a:pos x="871796" y="335690"/>
              </a:cxn>
            </a:cxnLst>
            <a:rect l="0" t="0" r="0" b="0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Freeform 85"/>
          <p:cNvSpPr/>
          <p:nvPr/>
        </p:nvSpPr>
        <p:spPr>
          <a:xfrm>
            <a:off x="8958933" y="3578225"/>
            <a:ext cx="523875" cy="1023938"/>
          </a:xfrm>
          <a:custGeom>
            <a:avLst/>
            <a:gdLst/>
            <a:ahLst/>
            <a:cxnLst>
              <a:cxn ang="0">
                <a:pos x="299357" y="133054"/>
              </a:cxn>
              <a:cxn ang="0">
                <a:pos x="138165" y="196689"/>
              </a:cxn>
              <a:cxn ang="0">
                <a:pos x="109380" y="179334"/>
              </a:cxn>
              <a:cxn ang="0">
                <a:pos x="115137" y="156194"/>
              </a:cxn>
              <a:cxn ang="0">
                <a:pos x="0" y="0"/>
              </a:cxn>
              <a:cxn ang="0">
                <a:pos x="0" y="1023938"/>
              </a:cxn>
              <a:cxn ang="0">
                <a:pos x="74839" y="925594"/>
              </a:cxn>
              <a:cxn ang="0">
                <a:pos x="120894" y="931379"/>
              </a:cxn>
              <a:cxn ang="0">
                <a:pos x="397224" y="653701"/>
              </a:cxn>
              <a:cxn ang="0">
                <a:pos x="385710" y="566926"/>
              </a:cxn>
              <a:cxn ang="0">
                <a:pos x="523875" y="358668"/>
              </a:cxn>
              <a:cxn ang="0">
                <a:pos x="299357" y="133054"/>
              </a:cxn>
            </a:cxnLst>
            <a:rect l="0" t="0" r="0" b="0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Freeform 86"/>
          <p:cNvSpPr/>
          <p:nvPr/>
        </p:nvSpPr>
        <p:spPr>
          <a:xfrm>
            <a:off x="9033546" y="4202113"/>
            <a:ext cx="530225" cy="561975"/>
          </a:xfrm>
          <a:custGeom>
            <a:avLst/>
            <a:gdLst/>
            <a:ahLst/>
            <a:cxnLst>
              <a:cxn ang="0">
                <a:pos x="363089" y="69523"/>
              </a:cxn>
              <a:cxn ang="0">
                <a:pos x="270876" y="92697"/>
              </a:cxn>
              <a:cxn ang="0">
                <a:pos x="138320" y="0"/>
              </a:cxn>
              <a:cxn ang="0">
                <a:pos x="0" y="139045"/>
              </a:cxn>
              <a:cxn ang="0">
                <a:pos x="97976" y="272297"/>
              </a:cxn>
              <a:cxn ang="0">
                <a:pos x="40343" y="399755"/>
              </a:cxn>
              <a:cxn ang="0">
                <a:pos x="201716" y="561975"/>
              </a:cxn>
              <a:cxn ang="0">
                <a:pos x="357326" y="411343"/>
              </a:cxn>
              <a:cxn ang="0">
                <a:pos x="363089" y="411343"/>
              </a:cxn>
              <a:cxn ang="0">
                <a:pos x="530225" y="237536"/>
              </a:cxn>
              <a:cxn ang="0">
                <a:pos x="363089" y="69523"/>
              </a:cxn>
            </a:cxnLst>
            <a:rect l="0" t="0" r="0" b="0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Oval 87"/>
          <p:cNvSpPr/>
          <p:nvPr/>
        </p:nvSpPr>
        <p:spPr>
          <a:xfrm>
            <a:off x="9616158" y="4243388"/>
            <a:ext cx="155575" cy="150812"/>
          </a:xfrm>
          <a:prstGeom prst="ellipse">
            <a:avLst/>
          </a:prstGeom>
          <a:solidFill>
            <a:srgbClr val="00AC65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0" name="Oval 88"/>
          <p:cNvSpPr/>
          <p:nvPr/>
        </p:nvSpPr>
        <p:spPr>
          <a:xfrm>
            <a:off x="8339808" y="4849813"/>
            <a:ext cx="174625" cy="179387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1" name="Oval 89"/>
          <p:cNvSpPr/>
          <p:nvPr/>
        </p:nvSpPr>
        <p:spPr>
          <a:xfrm>
            <a:off x="7895308" y="3594100"/>
            <a:ext cx="144463" cy="139700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2" name="Oval 90"/>
          <p:cNvSpPr/>
          <p:nvPr/>
        </p:nvSpPr>
        <p:spPr>
          <a:xfrm>
            <a:off x="8606508" y="3733800"/>
            <a:ext cx="168275" cy="168275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3" name="Oval 91"/>
          <p:cNvSpPr/>
          <p:nvPr/>
        </p:nvSpPr>
        <p:spPr>
          <a:xfrm>
            <a:off x="8514433" y="3987800"/>
            <a:ext cx="392113" cy="388938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4" name="Freeform 92"/>
          <p:cNvSpPr/>
          <p:nvPr/>
        </p:nvSpPr>
        <p:spPr>
          <a:xfrm>
            <a:off x="7063458" y="5648325"/>
            <a:ext cx="98425" cy="301625"/>
          </a:xfrm>
          <a:custGeom>
            <a:avLst/>
            <a:gdLst/>
            <a:ahLst/>
            <a:cxnLst>
              <a:cxn ang="0">
                <a:pos x="98425" y="301625"/>
              </a:cxn>
              <a:cxn ang="0">
                <a:pos x="0" y="225115"/>
              </a:cxn>
              <a:cxn ang="0">
                <a:pos x="0" y="75038"/>
              </a:cxn>
              <a:cxn ang="0">
                <a:pos x="98425" y="0"/>
              </a:cxn>
              <a:cxn ang="0">
                <a:pos x="98425" y="301625"/>
              </a:cxn>
            </a:cxnLst>
            <a:rect l="0" t="0" r="0" b="0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Freeform 93"/>
          <p:cNvSpPr/>
          <p:nvPr/>
        </p:nvSpPr>
        <p:spPr>
          <a:xfrm>
            <a:off x="7157121" y="5208588"/>
            <a:ext cx="346075" cy="1638300"/>
          </a:xfrm>
          <a:custGeom>
            <a:avLst/>
            <a:gdLst/>
            <a:ahLst/>
            <a:cxnLst>
              <a:cxn ang="0">
                <a:pos x="346075" y="1268030"/>
              </a:cxn>
              <a:cxn ang="0">
                <a:pos x="340209" y="0"/>
              </a:cxn>
              <a:cxn ang="0">
                <a:pos x="0" y="0"/>
              </a:cxn>
              <a:cxn ang="0">
                <a:pos x="0" y="927146"/>
              </a:cxn>
              <a:cxn ang="0">
                <a:pos x="137843" y="1041753"/>
              </a:cxn>
              <a:cxn ang="0">
                <a:pos x="137843" y="1638300"/>
              </a:cxn>
              <a:cxn ang="0">
                <a:pos x="346075" y="1638300"/>
              </a:cxn>
              <a:cxn ang="0">
                <a:pos x="346075" y="1268030"/>
              </a:cxn>
              <a:cxn ang="0">
                <a:pos x="346075" y="1268030"/>
              </a:cxn>
            </a:cxnLst>
            <a:rect l="0" t="0" r="0" b="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6" name="Freeform 94"/>
          <p:cNvSpPr/>
          <p:nvPr/>
        </p:nvSpPr>
        <p:spPr>
          <a:xfrm>
            <a:off x="7498433" y="5208588"/>
            <a:ext cx="352425" cy="1211262"/>
          </a:xfrm>
          <a:custGeom>
            <a:avLst/>
            <a:gdLst/>
            <a:ahLst/>
            <a:cxnLst>
              <a:cxn ang="0">
                <a:pos x="0" y="1211262"/>
              </a:cxn>
              <a:cxn ang="0">
                <a:pos x="346551" y="856997"/>
              </a:cxn>
              <a:cxn ang="0">
                <a:pos x="352425" y="0"/>
              </a:cxn>
              <a:cxn ang="0">
                <a:pos x="5874" y="0"/>
              </a:cxn>
              <a:cxn ang="0">
                <a:pos x="0" y="1211262"/>
              </a:cxn>
            </a:cxnLst>
            <a:rect l="0" t="0" r="0" b="0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Freeform 95"/>
          <p:cNvSpPr/>
          <p:nvPr/>
        </p:nvSpPr>
        <p:spPr>
          <a:xfrm>
            <a:off x="7498433" y="5208588"/>
            <a:ext cx="212725" cy="933450"/>
          </a:xfrm>
          <a:custGeom>
            <a:avLst/>
            <a:gdLst/>
            <a:ahLst/>
            <a:cxnLst>
              <a:cxn ang="0">
                <a:pos x="212725" y="748230"/>
              </a:cxn>
              <a:cxn ang="0">
                <a:pos x="212725" y="0"/>
              </a:cxn>
              <a:cxn ang="0">
                <a:pos x="0" y="0"/>
              </a:cxn>
              <a:cxn ang="0">
                <a:pos x="5868" y="933450"/>
              </a:cxn>
              <a:cxn ang="0">
                <a:pos x="212725" y="748230"/>
              </a:cxn>
            </a:cxnLst>
            <a:rect l="0" t="0" r="0" b="0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8" name="Freeform 96"/>
          <p:cNvSpPr/>
          <p:nvPr/>
        </p:nvSpPr>
        <p:spPr>
          <a:xfrm>
            <a:off x="7323808" y="5208588"/>
            <a:ext cx="179388" cy="868362"/>
          </a:xfrm>
          <a:custGeom>
            <a:avLst/>
            <a:gdLst/>
            <a:ahLst/>
            <a:cxnLst>
              <a:cxn ang="0">
                <a:pos x="179388" y="868362"/>
              </a:cxn>
              <a:cxn ang="0">
                <a:pos x="5882" y="700861"/>
              </a:cxn>
              <a:cxn ang="0">
                <a:pos x="0" y="0"/>
              </a:cxn>
              <a:cxn ang="0">
                <a:pos x="173506" y="0"/>
              </a:cxn>
              <a:cxn ang="0">
                <a:pos x="179388" y="868362"/>
              </a:cxn>
            </a:cxnLst>
            <a:rect l="0" t="0" r="0" b="0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9" name="Freeform 97"/>
          <p:cNvSpPr/>
          <p:nvPr/>
        </p:nvSpPr>
        <p:spPr>
          <a:xfrm>
            <a:off x="7249196" y="5208588"/>
            <a:ext cx="254000" cy="642937"/>
          </a:xfrm>
          <a:custGeom>
            <a:avLst/>
            <a:gdLst/>
            <a:ahLst/>
            <a:cxnLst>
              <a:cxn ang="0">
                <a:pos x="248127" y="642937"/>
              </a:cxn>
              <a:cxn ang="0">
                <a:pos x="0" y="411010"/>
              </a:cxn>
              <a:cxn ang="0">
                <a:pos x="0" y="0"/>
              </a:cxn>
              <a:cxn ang="0">
                <a:pos x="254000" y="0"/>
              </a:cxn>
              <a:cxn ang="0">
                <a:pos x="248127" y="642937"/>
              </a:cxn>
            </a:cxnLst>
            <a:rect l="0" t="0" r="0" b="0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0" name="Freeform 98"/>
          <p:cNvSpPr/>
          <p:nvPr/>
        </p:nvSpPr>
        <p:spPr>
          <a:xfrm>
            <a:off x="7503196" y="5602288"/>
            <a:ext cx="87312" cy="369887"/>
          </a:xfrm>
          <a:custGeom>
            <a:avLst/>
            <a:gdLst/>
            <a:ahLst/>
            <a:cxnLst>
              <a:cxn ang="0">
                <a:pos x="0" y="369887"/>
              </a:cxn>
              <a:cxn ang="0">
                <a:pos x="87312" y="295029"/>
              </a:cxn>
              <a:cxn ang="0">
                <a:pos x="87312" y="80729"/>
              </a:cxn>
              <a:cxn ang="0">
                <a:pos x="0" y="0"/>
              </a:cxn>
              <a:cxn ang="0">
                <a:pos x="0" y="369887"/>
              </a:cxn>
            </a:cxnLst>
            <a:rect l="0" t="0" r="0" b="0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1" name="Oval 99"/>
          <p:cNvSpPr/>
          <p:nvPr/>
        </p:nvSpPr>
        <p:spPr>
          <a:xfrm>
            <a:off x="8006433" y="5551488"/>
            <a:ext cx="200025" cy="201612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82" name="Oval 100"/>
          <p:cNvSpPr/>
          <p:nvPr/>
        </p:nvSpPr>
        <p:spPr>
          <a:xfrm>
            <a:off x="6511008" y="4429125"/>
            <a:ext cx="230188" cy="230188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83" name="Freeform 104"/>
          <p:cNvSpPr/>
          <p:nvPr/>
        </p:nvSpPr>
        <p:spPr>
          <a:xfrm>
            <a:off x="7052346" y="4289425"/>
            <a:ext cx="207962" cy="104775"/>
          </a:xfrm>
          <a:custGeom>
            <a:avLst/>
            <a:gdLst/>
            <a:ahLst/>
            <a:cxnLst>
              <a:cxn ang="0">
                <a:pos x="103981" y="0"/>
              </a:cxn>
              <a:cxn ang="0">
                <a:pos x="0" y="104775"/>
              </a:cxn>
              <a:cxn ang="0">
                <a:pos x="207962" y="104775"/>
              </a:cxn>
              <a:cxn ang="0">
                <a:pos x="103981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4" name="Freeform 105"/>
          <p:cNvSpPr/>
          <p:nvPr/>
        </p:nvSpPr>
        <p:spPr>
          <a:xfrm>
            <a:off x="6123658" y="4832350"/>
            <a:ext cx="207963" cy="104775"/>
          </a:xfrm>
          <a:custGeom>
            <a:avLst/>
            <a:gdLst/>
            <a:ahLst/>
            <a:cxnLst>
              <a:cxn ang="0">
                <a:pos x="103982" y="0"/>
              </a:cxn>
              <a:cxn ang="0">
                <a:pos x="0" y="104775"/>
              </a:cxn>
              <a:cxn ang="0">
                <a:pos x="207963" y="104775"/>
              </a:cxn>
              <a:cxn ang="0">
                <a:pos x="103982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" name="Freeform 106"/>
          <p:cNvSpPr/>
          <p:nvPr/>
        </p:nvSpPr>
        <p:spPr>
          <a:xfrm>
            <a:off x="5793458" y="5291138"/>
            <a:ext cx="209550" cy="103187"/>
          </a:xfrm>
          <a:custGeom>
            <a:avLst/>
            <a:gdLst/>
            <a:ahLst/>
            <a:cxnLst>
              <a:cxn ang="0">
                <a:pos x="104775" y="0"/>
              </a:cxn>
              <a:cxn ang="0">
                <a:pos x="0" y="103187"/>
              </a:cxn>
              <a:cxn ang="0">
                <a:pos x="209550" y="103187"/>
              </a:cxn>
              <a:cxn ang="0">
                <a:pos x="104775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6" name="Freeform 107"/>
          <p:cNvSpPr/>
          <p:nvPr/>
        </p:nvSpPr>
        <p:spPr>
          <a:xfrm>
            <a:off x="6355433" y="5527675"/>
            <a:ext cx="182563" cy="92075"/>
          </a:xfrm>
          <a:custGeom>
            <a:avLst/>
            <a:gdLst/>
            <a:ahLst/>
            <a:cxnLst>
              <a:cxn ang="0">
                <a:pos x="91282" y="0"/>
              </a:cxn>
              <a:cxn ang="0">
                <a:pos x="0" y="92075"/>
              </a:cxn>
              <a:cxn ang="0">
                <a:pos x="182563" y="92075"/>
              </a:cxn>
              <a:cxn ang="0">
                <a:pos x="91282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7" name="Freeform 108"/>
          <p:cNvSpPr/>
          <p:nvPr/>
        </p:nvSpPr>
        <p:spPr>
          <a:xfrm>
            <a:off x="6649121" y="5280025"/>
            <a:ext cx="184150" cy="92075"/>
          </a:xfrm>
          <a:custGeom>
            <a:avLst/>
            <a:gdLst/>
            <a:ahLst/>
            <a:cxnLst>
              <a:cxn ang="0">
                <a:pos x="92075" y="0"/>
              </a:cxn>
              <a:cxn ang="0">
                <a:pos x="0" y="92075"/>
              </a:cxn>
              <a:cxn ang="0">
                <a:pos x="184150" y="92075"/>
              </a:cxn>
              <a:cxn ang="0">
                <a:pos x="92075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8" name="Freeform 109"/>
          <p:cNvSpPr/>
          <p:nvPr/>
        </p:nvSpPr>
        <p:spPr>
          <a:xfrm>
            <a:off x="6649121" y="5689600"/>
            <a:ext cx="184150" cy="92075"/>
          </a:xfrm>
          <a:custGeom>
            <a:avLst/>
            <a:gdLst/>
            <a:ahLst/>
            <a:cxnLst>
              <a:cxn ang="0">
                <a:pos x="92075" y="0"/>
              </a:cxn>
              <a:cxn ang="0">
                <a:pos x="0" y="92075"/>
              </a:cxn>
              <a:cxn ang="0">
                <a:pos x="184150" y="92075"/>
              </a:cxn>
              <a:cxn ang="0">
                <a:pos x="92075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9" name="Freeform 110"/>
          <p:cNvSpPr/>
          <p:nvPr/>
        </p:nvSpPr>
        <p:spPr>
          <a:xfrm>
            <a:off x="6631658" y="3733800"/>
            <a:ext cx="196850" cy="98425"/>
          </a:xfrm>
          <a:custGeom>
            <a:avLst/>
            <a:gdLst/>
            <a:ahLst/>
            <a:cxnLst>
              <a:cxn ang="0">
                <a:pos x="98425" y="0"/>
              </a:cxn>
              <a:cxn ang="0">
                <a:pos x="0" y="98425"/>
              </a:cxn>
              <a:cxn ang="0">
                <a:pos x="196850" y="98425"/>
              </a:cxn>
              <a:cxn ang="0">
                <a:pos x="98425" y="0"/>
              </a:cxn>
            </a:cxnLst>
            <a:rect l="0" t="0" r="0" b="0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A2D4EC0-1D36-4D96-ABB6-FA74BA904901}"/>
              </a:ext>
            </a:extLst>
          </p:cNvPr>
          <p:cNvGrpSpPr/>
          <p:nvPr/>
        </p:nvGrpSpPr>
        <p:grpSpPr>
          <a:xfrm>
            <a:off x="5333083" y="5694363"/>
            <a:ext cx="639763" cy="566737"/>
            <a:chOff x="7378700" y="5694363"/>
            <a:chExt cx="639763" cy="566737"/>
          </a:xfrm>
        </p:grpSpPr>
        <p:sp>
          <p:nvSpPr>
            <p:cNvPr id="6190" name="Freeform 111"/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Rectangle 112"/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2" name="Freeform 113"/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Rectangle 114"/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4" name="Rectangle 115"/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5" name="Freeform 116"/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Freeform 117"/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Freeform 118"/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Freeform 119"/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Freeform 120"/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Freeform 121"/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Oval 122"/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2" name="Freeform 123"/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03" name="Rectangle 124"/>
          <p:cNvSpPr/>
          <p:nvPr/>
        </p:nvSpPr>
        <p:spPr>
          <a:xfrm>
            <a:off x="6653883" y="6094413"/>
            <a:ext cx="39688" cy="68262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04" name="Freeform 125"/>
          <p:cNvSpPr/>
          <p:nvPr/>
        </p:nvSpPr>
        <p:spPr>
          <a:xfrm>
            <a:off x="6612608" y="5965825"/>
            <a:ext cx="71438" cy="163513"/>
          </a:xfrm>
          <a:custGeom>
            <a:avLst/>
            <a:gdLst/>
            <a:ahLst/>
            <a:cxnLst>
              <a:cxn ang="0">
                <a:pos x="71438" y="163513"/>
              </a:cxn>
              <a:cxn ang="0">
                <a:pos x="47625" y="163513"/>
              </a:cxn>
              <a:cxn ang="0">
                <a:pos x="47625" y="46718"/>
              </a:cxn>
              <a:cxn ang="0">
                <a:pos x="23813" y="23359"/>
              </a:cxn>
              <a:cxn ang="0">
                <a:pos x="0" y="23359"/>
              </a:cxn>
              <a:cxn ang="0">
                <a:pos x="0" y="0"/>
              </a:cxn>
              <a:cxn ang="0">
                <a:pos x="23813" y="0"/>
              </a:cxn>
              <a:cxn ang="0">
                <a:pos x="71438" y="46718"/>
              </a:cxn>
              <a:cxn ang="0">
                <a:pos x="71438" y="163513"/>
              </a:cxn>
            </a:cxnLst>
            <a:rect l="0" t="0" r="0" b="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05" name="Freeform 126"/>
          <p:cNvSpPr/>
          <p:nvPr/>
        </p:nvSpPr>
        <p:spPr>
          <a:xfrm>
            <a:off x="6053808" y="6002338"/>
            <a:ext cx="155575" cy="98425"/>
          </a:xfrm>
          <a:custGeom>
            <a:avLst/>
            <a:gdLst/>
            <a:ahLst/>
            <a:cxnLst>
              <a:cxn ang="0">
                <a:pos x="23048" y="75266"/>
              </a:cxn>
              <a:cxn ang="0">
                <a:pos x="0" y="75266"/>
              </a:cxn>
              <a:cxn ang="0">
                <a:pos x="57620" y="98425"/>
              </a:cxn>
              <a:cxn ang="0">
                <a:pos x="155575" y="0"/>
              </a:cxn>
              <a:cxn ang="0">
                <a:pos x="115241" y="0"/>
              </a:cxn>
              <a:cxn ang="0">
                <a:pos x="23048" y="75266"/>
              </a:cxn>
            </a:cxnLst>
            <a:rect l="0" t="0" r="0" b="0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06" name="Rectangle 127"/>
          <p:cNvSpPr/>
          <p:nvPr/>
        </p:nvSpPr>
        <p:spPr>
          <a:xfrm>
            <a:off x="6469733" y="6042025"/>
            <a:ext cx="80963" cy="219075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07" name="Rectangle 128"/>
          <p:cNvSpPr/>
          <p:nvPr/>
        </p:nvSpPr>
        <p:spPr>
          <a:xfrm>
            <a:off x="6237958" y="5989638"/>
            <a:ext cx="87313" cy="271462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08" name="Freeform 129"/>
          <p:cNvSpPr/>
          <p:nvPr/>
        </p:nvSpPr>
        <p:spPr>
          <a:xfrm>
            <a:off x="6307808" y="5919788"/>
            <a:ext cx="317500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05"/>
              </a:cxn>
              <a:cxn ang="0">
                <a:pos x="0" y="196502"/>
              </a:cxn>
              <a:cxn ang="0">
                <a:pos x="0" y="369887"/>
              </a:cxn>
              <a:cxn ang="0">
                <a:pos x="86591" y="369887"/>
              </a:cxn>
              <a:cxn ang="0">
                <a:pos x="86591" y="231179"/>
              </a:cxn>
              <a:cxn ang="0">
                <a:pos x="121227" y="196502"/>
              </a:cxn>
              <a:cxn ang="0">
                <a:pos x="196273" y="196502"/>
              </a:cxn>
              <a:cxn ang="0">
                <a:pos x="236682" y="231179"/>
              </a:cxn>
              <a:cxn ang="0">
                <a:pos x="236682" y="369887"/>
              </a:cxn>
              <a:cxn ang="0">
                <a:pos x="317500" y="369887"/>
              </a:cxn>
              <a:cxn ang="0">
                <a:pos x="317500" y="196502"/>
              </a:cxn>
              <a:cxn ang="0">
                <a:pos x="317500" y="150267"/>
              </a:cxn>
              <a:cxn ang="0">
                <a:pos x="317500" y="98251"/>
              </a:cxn>
              <a:cxn ang="0">
                <a:pos x="225136" y="0"/>
              </a:cxn>
              <a:cxn ang="0">
                <a:pos x="0" y="0"/>
              </a:cxn>
            </a:cxnLst>
            <a:rect l="0" t="0" r="0" b="0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09" name="Freeform 130"/>
          <p:cNvSpPr/>
          <p:nvPr/>
        </p:nvSpPr>
        <p:spPr>
          <a:xfrm>
            <a:off x="6307808" y="6105525"/>
            <a:ext cx="69850" cy="87313"/>
          </a:xfrm>
          <a:custGeom>
            <a:avLst/>
            <a:gdLst/>
            <a:ahLst/>
            <a:cxnLst>
              <a:cxn ang="0">
                <a:pos x="69850" y="0"/>
              </a:cxn>
              <a:cxn ang="0">
                <a:pos x="0" y="0"/>
              </a:cxn>
              <a:cxn ang="0">
                <a:pos x="0" y="0"/>
              </a:cxn>
              <a:cxn ang="0">
                <a:pos x="0" y="87313"/>
              </a:cxn>
              <a:cxn ang="0">
                <a:pos x="69850" y="87313"/>
              </a:cxn>
              <a:cxn ang="0">
                <a:pos x="69850" y="0"/>
              </a:cxn>
            </a:cxnLst>
            <a:rect l="0" t="0" r="0" b="0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0" name="Freeform 131"/>
          <p:cNvSpPr/>
          <p:nvPr/>
        </p:nvSpPr>
        <p:spPr>
          <a:xfrm>
            <a:off x="6307808" y="5891213"/>
            <a:ext cx="74613" cy="12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2237"/>
              </a:cxn>
              <a:cxn ang="0">
                <a:pos x="22958" y="122237"/>
              </a:cxn>
              <a:cxn ang="0">
                <a:pos x="74613" y="75671"/>
              </a:cxn>
              <a:cxn ang="0">
                <a:pos x="74613" y="0"/>
              </a:cxn>
              <a:cxn ang="0">
                <a:pos x="0" y="0"/>
              </a:cxn>
            </a:cxnLst>
            <a:rect l="0" t="0" r="0" b="0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1" name="Freeform 132"/>
          <p:cNvSpPr/>
          <p:nvPr/>
        </p:nvSpPr>
        <p:spPr>
          <a:xfrm>
            <a:off x="6123658" y="5694363"/>
            <a:ext cx="144463" cy="284162"/>
          </a:xfrm>
          <a:custGeom>
            <a:avLst/>
            <a:gdLst/>
            <a:ahLst/>
            <a:cxnLst>
              <a:cxn ang="0">
                <a:pos x="144463" y="0"/>
              </a:cxn>
              <a:cxn ang="0">
                <a:pos x="0" y="139181"/>
              </a:cxn>
              <a:cxn ang="0">
                <a:pos x="144463" y="284162"/>
              </a:cxn>
              <a:cxn ang="0">
                <a:pos x="144463" y="0"/>
              </a:cxn>
            </a:cxnLst>
            <a:rect l="0" t="0" r="0" b="0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2" name="Freeform 133"/>
          <p:cNvSpPr/>
          <p:nvPr/>
        </p:nvSpPr>
        <p:spPr>
          <a:xfrm>
            <a:off x="6169696" y="5816600"/>
            <a:ext cx="173037" cy="365125"/>
          </a:xfrm>
          <a:custGeom>
            <a:avLst/>
            <a:gdLst/>
            <a:ahLst/>
            <a:cxnLst>
              <a:cxn ang="0">
                <a:pos x="173037" y="133300"/>
              </a:cxn>
              <a:cxn ang="0">
                <a:pos x="173037" y="34774"/>
              </a:cxn>
              <a:cxn ang="0">
                <a:pos x="138430" y="0"/>
              </a:cxn>
              <a:cxn ang="0">
                <a:pos x="69215" y="0"/>
              </a:cxn>
              <a:cxn ang="0">
                <a:pos x="28840" y="0"/>
              </a:cxn>
              <a:cxn ang="0">
                <a:pos x="0" y="34774"/>
              </a:cxn>
              <a:cxn ang="0">
                <a:pos x="0" y="185460"/>
              </a:cxn>
              <a:cxn ang="0">
                <a:pos x="0" y="283986"/>
              </a:cxn>
              <a:cxn ang="0">
                <a:pos x="80751" y="365125"/>
              </a:cxn>
              <a:cxn ang="0">
                <a:pos x="167269" y="365125"/>
              </a:cxn>
              <a:cxn ang="0">
                <a:pos x="167269" y="307169"/>
              </a:cxn>
              <a:cxn ang="0">
                <a:pos x="98054" y="307169"/>
              </a:cxn>
              <a:cxn ang="0">
                <a:pos x="69215" y="278190"/>
              </a:cxn>
              <a:cxn ang="0">
                <a:pos x="69215" y="185460"/>
              </a:cxn>
              <a:cxn ang="0">
                <a:pos x="121126" y="185460"/>
              </a:cxn>
              <a:cxn ang="0">
                <a:pos x="173037" y="133300"/>
              </a:cxn>
            </a:cxnLst>
            <a:rect l="0" t="0" r="0" b="0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3" name="Freeform 134"/>
          <p:cNvSpPr/>
          <p:nvPr/>
        </p:nvSpPr>
        <p:spPr>
          <a:xfrm>
            <a:off x="6283996" y="5694363"/>
            <a:ext cx="146050" cy="284162"/>
          </a:xfrm>
          <a:custGeom>
            <a:avLst/>
            <a:gdLst/>
            <a:ahLst/>
            <a:cxnLst>
              <a:cxn ang="0">
                <a:pos x="146050" y="0"/>
              </a:cxn>
              <a:cxn ang="0">
                <a:pos x="0" y="139181"/>
              </a:cxn>
              <a:cxn ang="0">
                <a:pos x="146050" y="284162"/>
              </a:cxn>
              <a:cxn ang="0">
                <a:pos x="146050" y="0"/>
              </a:cxn>
            </a:cxnLst>
            <a:rect l="0" t="0" r="0" b="0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4" name="Oval 135"/>
          <p:cNvSpPr/>
          <p:nvPr/>
        </p:nvSpPr>
        <p:spPr>
          <a:xfrm>
            <a:off x="6233196" y="5897563"/>
            <a:ext cx="23812" cy="23812"/>
          </a:xfrm>
          <a:prstGeom prst="ellipse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15" name="Freeform 136"/>
          <p:cNvSpPr/>
          <p:nvPr/>
        </p:nvSpPr>
        <p:spPr>
          <a:xfrm>
            <a:off x="6123658" y="6002338"/>
            <a:ext cx="155575" cy="98425"/>
          </a:xfrm>
          <a:custGeom>
            <a:avLst/>
            <a:gdLst/>
            <a:ahLst/>
            <a:cxnLst>
              <a:cxn ang="0">
                <a:pos x="23048" y="75266"/>
              </a:cxn>
              <a:cxn ang="0">
                <a:pos x="0" y="75266"/>
              </a:cxn>
              <a:cxn ang="0">
                <a:pos x="57620" y="98425"/>
              </a:cxn>
              <a:cxn ang="0">
                <a:pos x="155575" y="0"/>
              </a:cxn>
              <a:cxn ang="0">
                <a:pos x="115241" y="0"/>
              </a:cxn>
              <a:cxn ang="0">
                <a:pos x="23048" y="75266"/>
              </a:cxn>
            </a:cxnLst>
            <a:rect l="0" t="0" r="0" b="0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6" name="Freeform 141"/>
          <p:cNvSpPr/>
          <p:nvPr/>
        </p:nvSpPr>
        <p:spPr>
          <a:xfrm>
            <a:off x="5580733" y="3219450"/>
            <a:ext cx="571500" cy="317500"/>
          </a:xfrm>
          <a:custGeom>
            <a:avLst/>
            <a:gdLst/>
            <a:ahLst/>
            <a:cxnLst>
              <a:cxn ang="0">
                <a:pos x="473364" y="121227"/>
              </a:cxn>
              <a:cxn ang="0">
                <a:pos x="444500" y="127000"/>
              </a:cxn>
              <a:cxn ang="0">
                <a:pos x="282864" y="0"/>
              </a:cxn>
              <a:cxn ang="0">
                <a:pos x="127000" y="121227"/>
              </a:cxn>
              <a:cxn ang="0">
                <a:pos x="103909" y="121227"/>
              </a:cxn>
              <a:cxn ang="0">
                <a:pos x="0" y="219364"/>
              </a:cxn>
              <a:cxn ang="0">
                <a:pos x="103909" y="317500"/>
              </a:cxn>
              <a:cxn ang="0">
                <a:pos x="473364" y="317500"/>
              </a:cxn>
              <a:cxn ang="0">
                <a:pos x="571500" y="219364"/>
              </a:cxn>
              <a:cxn ang="0">
                <a:pos x="473364" y="121227"/>
              </a:cxn>
            </a:cxnLst>
            <a:rect l="0" t="0" r="0" b="0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7" name="Freeform 142"/>
          <p:cNvSpPr/>
          <p:nvPr/>
        </p:nvSpPr>
        <p:spPr>
          <a:xfrm>
            <a:off x="7072983" y="2924175"/>
            <a:ext cx="374650" cy="207963"/>
          </a:xfrm>
          <a:custGeom>
            <a:avLst/>
            <a:gdLst/>
            <a:ahLst/>
            <a:cxnLst>
              <a:cxn ang="0">
                <a:pos x="311248" y="80875"/>
              </a:cxn>
              <a:cxn ang="0">
                <a:pos x="293956" y="80875"/>
              </a:cxn>
              <a:cxn ang="0">
                <a:pos x="190207" y="0"/>
              </a:cxn>
              <a:cxn ang="0">
                <a:pos x="86458" y="80875"/>
              </a:cxn>
              <a:cxn ang="0">
                <a:pos x="69166" y="80875"/>
              </a:cxn>
              <a:cxn ang="0">
                <a:pos x="0" y="144419"/>
              </a:cxn>
              <a:cxn ang="0">
                <a:pos x="69166" y="207963"/>
              </a:cxn>
              <a:cxn ang="0">
                <a:pos x="311248" y="207963"/>
              </a:cxn>
              <a:cxn ang="0">
                <a:pos x="374650" y="144419"/>
              </a:cxn>
              <a:cxn ang="0">
                <a:pos x="311248" y="80875"/>
              </a:cxn>
            </a:cxnLst>
            <a:rect l="0" t="0" r="0" b="0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8" name="Freeform 187"/>
          <p:cNvSpPr/>
          <p:nvPr/>
        </p:nvSpPr>
        <p:spPr>
          <a:xfrm>
            <a:off x="7728621" y="3033713"/>
            <a:ext cx="565150" cy="323850"/>
          </a:xfrm>
          <a:custGeom>
            <a:avLst/>
            <a:gdLst/>
            <a:ahLst/>
            <a:cxnLst>
              <a:cxn ang="0">
                <a:pos x="467114" y="121444"/>
              </a:cxn>
              <a:cxn ang="0">
                <a:pos x="438280" y="127227"/>
              </a:cxn>
              <a:cxn ang="0">
                <a:pos x="282575" y="0"/>
              </a:cxn>
              <a:cxn ang="0">
                <a:pos x="121104" y="127227"/>
              </a:cxn>
              <a:cxn ang="0">
                <a:pos x="98036" y="121444"/>
              </a:cxn>
              <a:cxn ang="0">
                <a:pos x="0" y="219755"/>
              </a:cxn>
              <a:cxn ang="0">
                <a:pos x="98036" y="323850"/>
              </a:cxn>
              <a:cxn ang="0">
                <a:pos x="467114" y="323850"/>
              </a:cxn>
              <a:cxn ang="0">
                <a:pos x="565150" y="219755"/>
              </a:cxn>
              <a:cxn ang="0">
                <a:pos x="467114" y="121444"/>
              </a:cxn>
            </a:cxnLst>
            <a:rect l="0" t="0" r="0" b="0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9" name="Freeform 188"/>
          <p:cNvSpPr/>
          <p:nvPr/>
        </p:nvSpPr>
        <p:spPr>
          <a:xfrm>
            <a:off x="6988846" y="4445000"/>
            <a:ext cx="965200" cy="990600"/>
          </a:xfrm>
          <a:custGeom>
            <a:avLst/>
            <a:gdLst/>
            <a:ahLst/>
            <a:cxnLst>
              <a:cxn ang="0">
                <a:pos x="901624" y="614056"/>
              </a:cxn>
              <a:cxn ang="0">
                <a:pos x="924743" y="521368"/>
              </a:cxn>
              <a:cxn ang="0">
                <a:pos x="716675" y="312821"/>
              </a:cxn>
              <a:cxn ang="0">
                <a:pos x="681998" y="312821"/>
              </a:cxn>
              <a:cxn ang="0">
                <a:pos x="681998" y="312821"/>
              </a:cxn>
              <a:cxn ang="0">
                <a:pos x="780251" y="162204"/>
              </a:cxn>
              <a:cxn ang="0">
                <a:pos x="612642" y="0"/>
              </a:cxn>
              <a:cxn ang="0">
                <a:pos x="450812" y="162204"/>
              </a:cxn>
              <a:cxn ang="0">
                <a:pos x="456592" y="208547"/>
              </a:cxn>
              <a:cxn ang="0">
                <a:pos x="317880" y="278063"/>
              </a:cxn>
              <a:cxn ang="0">
                <a:pos x="196508" y="231719"/>
              </a:cxn>
              <a:cxn ang="0">
                <a:pos x="0" y="428681"/>
              </a:cxn>
              <a:cxn ang="0">
                <a:pos x="86695" y="585091"/>
              </a:cxn>
              <a:cxn ang="0">
                <a:pos x="69356" y="666193"/>
              </a:cxn>
              <a:cxn ang="0">
                <a:pos x="254304" y="857361"/>
              </a:cxn>
              <a:cxn ang="0">
                <a:pos x="346778" y="834189"/>
              </a:cxn>
              <a:cxn ang="0">
                <a:pos x="572184" y="990600"/>
              </a:cxn>
              <a:cxn ang="0">
                <a:pos x="780251" y="863154"/>
              </a:cxn>
              <a:cxn ang="0">
                <a:pos x="820709" y="868947"/>
              </a:cxn>
              <a:cxn ang="0">
                <a:pos x="965200" y="729916"/>
              </a:cxn>
              <a:cxn ang="0">
                <a:pos x="901624" y="614056"/>
              </a:cxn>
            </a:cxnLst>
            <a:rect l="0" t="0" r="0" b="0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0" name="Freeform 189"/>
          <p:cNvSpPr/>
          <p:nvPr/>
        </p:nvSpPr>
        <p:spPr>
          <a:xfrm>
            <a:off x="7503196" y="4445000"/>
            <a:ext cx="450850" cy="990600"/>
          </a:xfrm>
          <a:custGeom>
            <a:avLst/>
            <a:gdLst/>
            <a:ahLst/>
            <a:cxnLst>
              <a:cxn ang="0">
                <a:pos x="387269" y="614056"/>
              </a:cxn>
              <a:cxn ang="0">
                <a:pos x="410389" y="521368"/>
              </a:cxn>
              <a:cxn ang="0">
                <a:pos x="202304" y="312821"/>
              </a:cxn>
              <a:cxn ang="0">
                <a:pos x="167624" y="312821"/>
              </a:cxn>
              <a:cxn ang="0">
                <a:pos x="167624" y="312821"/>
              </a:cxn>
              <a:cxn ang="0">
                <a:pos x="265886" y="162204"/>
              </a:cxn>
              <a:cxn ang="0">
                <a:pos x="98262" y="0"/>
              </a:cxn>
              <a:cxn ang="0">
                <a:pos x="0" y="34758"/>
              </a:cxn>
              <a:cxn ang="0">
                <a:pos x="0" y="984807"/>
              </a:cxn>
              <a:cxn ang="0">
                <a:pos x="57801" y="990600"/>
              </a:cxn>
              <a:cxn ang="0">
                <a:pos x="265886" y="863154"/>
              </a:cxn>
              <a:cxn ang="0">
                <a:pos x="306347" y="868947"/>
              </a:cxn>
              <a:cxn ang="0">
                <a:pos x="450850" y="729916"/>
              </a:cxn>
              <a:cxn ang="0">
                <a:pos x="387269" y="614056"/>
              </a:cxn>
            </a:cxnLst>
            <a:rect l="0" t="0" r="0" b="0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1" name="Oval 190"/>
          <p:cNvSpPr/>
          <p:nvPr/>
        </p:nvSpPr>
        <p:spPr>
          <a:xfrm>
            <a:off x="7387308" y="5000625"/>
            <a:ext cx="225425" cy="231775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22" name="Oval 191"/>
          <p:cNvSpPr/>
          <p:nvPr/>
        </p:nvSpPr>
        <p:spPr>
          <a:xfrm>
            <a:off x="7439696" y="4787900"/>
            <a:ext cx="131762" cy="127000"/>
          </a:xfrm>
          <a:prstGeom prst="ellipse">
            <a:avLst/>
          </a:prstGeom>
          <a:solidFill>
            <a:srgbClr val="76F19A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23" name="Freeform 73"/>
          <p:cNvSpPr/>
          <p:nvPr/>
        </p:nvSpPr>
        <p:spPr>
          <a:xfrm>
            <a:off x="0" y="6284912"/>
            <a:ext cx="12192000" cy="382587"/>
          </a:xfrm>
          <a:custGeom>
            <a:avLst/>
            <a:gdLst/>
            <a:ahLst/>
            <a:cxnLst>
              <a:cxn ang="0">
                <a:pos x="7886395" y="0"/>
              </a:cxn>
              <a:cxn ang="0">
                <a:pos x="161654" y="0"/>
              </a:cxn>
              <a:cxn ang="0">
                <a:pos x="0" y="156541"/>
              </a:cxn>
              <a:cxn ang="0">
                <a:pos x="0" y="400050"/>
              </a:cxn>
              <a:cxn ang="0">
                <a:pos x="8042275" y="400050"/>
              </a:cxn>
              <a:cxn ang="0">
                <a:pos x="8042275" y="156541"/>
              </a:cxn>
              <a:cxn ang="0">
                <a:pos x="7886395" y="0"/>
              </a:cxn>
            </a:cxnLst>
            <a:rect l="0" t="0" r="0" b="0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4" name="Freeform 101"/>
          <p:cNvSpPr/>
          <p:nvPr/>
        </p:nvSpPr>
        <p:spPr>
          <a:xfrm>
            <a:off x="0" y="6399762"/>
            <a:ext cx="12192000" cy="359813"/>
          </a:xfrm>
          <a:custGeom>
            <a:avLst/>
            <a:gdLst/>
            <a:ahLst/>
            <a:cxnLst>
              <a:cxn ang="0">
                <a:pos x="8042275" y="133130"/>
              </a:cxn>
              <a:cxn ang="0">
                <a:pos x="8042275" y="376237"/>
              </a:cxn>
              <a:cxn ang="0">
                <a:pos x="0" y="376237"/>
              </a:cxn>
              <a:cxn ang="0">
                <a:pos x="0" y="133130"/>
              </a:cxn>
              <a:cxn ang="0">
                <a:pos x="11547" y="133130"/>
              </a:cxn>
              <a:cxn ang="0">
                <a:pos x="213614" y="0"/>
              </a:cxn>
              <a:cxn ang="0">
                <a:pos x="415681" y="133130"/>
              </a:cxn>
              <a:cxn ang="0">
                <a:pos x="617748" y="0"/>
              </a:cxn>
              <a:cxn ang="0">
                <a:pos x="814042" y="133130"/>
              </a:cxn>
              <a:cxn ang="0">
                <a:pos x="1016109" y="0"/>
              </a:cxn>
              <a:cxn ang="0">
                <a:pos x="1218177" y="133130"/>
              </a:cxn>
              <a:cxn ang="0">
                <a:pos x="1420244" y="0"/>
              </a:cxn>
              <a:cxn ang="0">
                <a:pos x="1616538" y="133130"/>
              </a:cxn>
              <a:cxn ang="0">
                <a:pos x="1818605" y="0"/>
              </a:cxn>
              <a:cxn ang="0">
                <a:pos x="2020672" y="133130"/>
              </a:cxn>
              <a:cxn ang="0">
                <a:pos x="2222739" y="0"/>
              </a:cxn>
              <a:cxn ang="0">
                <a:pos x="2419033" y="133130"/>
              </a:cxn>
              <a:cxn ang="0">
                <a:pos x="2621100" y="0"/>
              </a:cxn>
              <a:cxn ang="0">
                <a:pos x="2823168" y="133130"/>
              </a:cxn>
              <a:cxn ang="0">
                <a:pos x="3025235" y="0"/>
              </a:cxn>
              <a:cxn ang="0">
                <a:pos x="3221529" y="133130"/>
              </a:cxn>
              <a:cxn ang="0">
                <a:pos x="3423596" y="0"/>
              </a:cxn>
              <a:cxn ang="0">
                <a:pos x="3625663" y="133130"/>
              </a:cxn>
              <a:cxn ang="0">
                <a:pos x="3827730" y="0"/>
              </a:cxn>
              <a:cxn ang="0">
                <a:pos x="4029798" y="133130"/>
              </a:cxn>
              <a:cxn ang="0">
                <a:pos x="4226091" y="0"/>
              </a:cxn>
              <a:cxn ang="0">
                <a:pos x="4428159" y="133130"/>
              </a:cxn>
              <a:cxn ang="0">
                <a:pos x="4630226" y="0"/>
              </a:cxn>
              <a:cxn ang="0">
                <a:pos x="4832293" y="133130"/>
              </a:cxn>
              <a:cxn ang="0">
                <a:pos x="5028587" y="0"/>
              </a:cxn>
              <a:cxn ang="0">
                <a:pos x="5230654" y="133130"/>
              </a:cxn>
              <a:cxn ang="0">
                <a:pos x="5432721" y="0"/>
              </a:cxn>
              <a:cxn ang="0">
                <a:pos x="5634789" y="133130"/>
              </a:cxn>
              <a:cxn ang="0">
                <a:pos x="5836856" y="0"/>
              </a:cxn>
              <a:cxn ang="0">
                <a:pos x="6033150" y="133130"/>
              </a:cxn>
              <a:cxn ang="0">
                <a:pos x="6235217" y="0"/>
              </a:cxn>
              <a:cxn ang="0">
                <a:pos x="6437284" y="133130"/>
              </a:cxn>
              <a:cxn ang="0">
                <a:pos x="6639351" y="0"/>
              </a:cxn>
              <a:cxn ang="0">
                <a:pos x="6835645" y="133130"/>
              </a:cxn>
              <a:cxn ang="0">
                <a:pos x="7037712" y="0"/>
              </a:cxn>
              <a:cxn ang="0">
                <a:pos x="7239780" y="133130"/>
              </a:cxn>
              <a:cxn ang="0">
                <a:pos x="7441847" y="0"/>
              </a:cxn>
              <a:cxn ang="0">
                <a:pos x="7643914" y="133130"/>
              </a:cxn>
              <a:cxn ang="0">
                <a:pos x="7840208" y="0"/>
              </a:cxn>
              <a:cxn ang="0">
                <a:pos x="8042275" y="133130"/>
              </a:cxn>
            </a:cxnLst>
            <a:rect l="0" t="0" r="0" b="0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5" name="Freeform 102"/>
          <p:cNvSpPr/>
          <p:nvPr/>
        </p:nvSpPr>
        <p:spPr>
          <a:xfrm>
            <a:off x="0" y="6498187"/>
            <a:ext cx="12192000" cy="359813"/>
          </a:xfrm>
          <a:custGeom>
            <a:avLst/>
            <a:gdLst/>
            <a:ahLst/>
            <a:cxnLst>
              <a:cxn ang="0">
                <a:pos x="8042275" y="127342"/>
              </a:cxn>
              <a:cxn ang="0">
                <a:pos x="8042275" y="376237"/>
              </a:cxn>
              <a:cxn ang="0">
                <a:pos x="0" y="376237"/>
              </a:cxn>
              <a:cxn ang="0">
                <a:pos x="0" y="127342"/>
              </a:cxn>
              <a:cxn ang="0">
                <a:pos x="11547" y="127342"/>
              </a:cxn>
              <a:cxn ang="0">
                <a:pos x="213614" y="0"/>
              </a:cxn>
              <a:cxn ang="0">
                <a:pos x="415681" y="127342"/>
              </a:cxn>
              <a:cxn ang="0">
                <a:pos x="617748" y="0"/>
              </a:cxn>
              <a:cxn ang="0">
                <a:pos x="814042" y="127342"/>
              </a:cxn>
              <a:cxn ang="0">
                <a:pos x="1016109" y="0"/>
              </a:cxn>
              <a:cxn ang="0">
                <a:pos x="1218177" y="127342"/>
              </a:cxn>
              <a:cxn ang="0">
                <a:pos x="1420244" y="0"/>
              </a:cxn>
              <a:cxn ang="0">
                <a:pos x="1616538" y="127342"/>
              </a:cxn>
              <a:cxn ang="0">
                <a:pos x="1818605" y="0"/>
              </a:cxn>
              <a:cxn ang="0">
                <a:pos x="2020672" y="127342"/>
              </a:cxn>
              <a:cxn ang="0">
                <a:pos x="2222739" y="0"/>
              </a:cxn>
              <a:cxn ang="0">
                <a:pos x="2419033" y="127342"/>
              </a:cxn>
              <a:cxn ang="0">
                <a:pos x="2621100" y="0"/>
              </a:cxn>
              <a:cxn ang="0">
                <a:pos x="2823168" y="127342"/>
              </a:cxn>
              <a:cxn ang="0">
                <a:pos x="3025235" y="0"/>
              </a:cxn>
              <a:cxn ang="0">
                <a:pos x="3221529" y="127342"/>
              </a:cxn>
              <a:cxn ang="0">
                <a:pos x="3423596" y="0"/>
              </a:cxn>
              <a:cxn ang="0">
                <a:pos x="3625663" y="127342"/>
              </a:cxn>
              <a:cxn ang="0">
                <a:pos x="3827730" y="0"/>
              </a:cxn>
              <a:cxn ang="0">
                <a:pos x="4029798" y="127342"/>
              </a:cxn>
              <a:cxn ang="0">
                <a:pos x="4226091" y="0"/>
              </a:cxn>
              <a:cxn ang="0">
                <a:pos x="4428159" y="127342"/>
              </a:cxn>
              <a:cxn ang="0">
                <a:pos x="4630226" y="0"/>
              </a:cxn>
              <a:cxn ang="0">
                <a:pos x="4832293" y="127342"/>
              </a:cxn>
              <a:cxn ang="0">
                <a:pos x="5028587" y="0"/>
              </a:cxn>
              <a:cxn ang="0">
                <a:pos x="5230654" y="127342"/>
              </a:cxn>
              <a:cxn ang="0">
                <a:pos x="5432721" y="0"/>
              </a:cxn>
              <a:cxn ang="0">
                <a:pos x="5634789" y="127342"/>
              </a:cxn>
              <a:cxn ang="0">
                <a:pos x="5836856" y="0"/>
              </a:cxn>
              <a:cxn ang="0">
                <a:pos x="6033150" y="127342"/>
              </a:cxn>
              <a:cxn ang="0">
                <a:pos x="6235217" y="0"/>
              </a:cxn>
              <a:cxn ang="0">
                <a:pos x="6437284" y="127342"/>
              </a:cxn>
              <a:cxn ang="0">
                <a:pos x="6639351" y="0"/>
              </a:cxn>
              <a:cxn ang="0">
                <a:pos x="6835645" y="127342"/>
              </a:cxn>
              <a:cxn ang="0">
                <a:pos x="7037712" y="0"/>
              </a:cxn>
              <a:cxn ang="0">
                <a:pos x="7239780" y="127342"/>
              </a:cxn>
              <a:cxn ang="0">
                <a:pos x="7441847" y="0"/>
              </a:cxn>
              <a:cxn ang="0">
                <a:pos x="7643914" y="127342"/>
              </a:cxn>
              <a:cxn ang="0">
                <a:pos x="7840208" y="0"/>
              </a:cxn>
              <a:cxn ang="0">
                <a:pos x="8042275" y="127342"/>
              </a:cxn>
            </a:cxnLst>
            <a:rect l="0" t="0" r="0" b="0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6" name="Freeform 103"/>
          <p:cNvSpPr/>
          <p:nvPr/>
        </p:nvSpPr>
        <p:spPr>
          <a:xfrm>
            <a:off x="0" y="6663669"/>
            <a:ext cx="12192000" cy="194330"/>
          </a:xfrm>
          <a:custGeom>
            <a:avLst/>
            <a:gdLst/>
            <a:ahLst/>
            <a:cxnLst>
              <a:cxn ang="0">
                <a:pos x="7840208" y="0"/>
              </a:cxn>
              <a:cxn ang="0">
                <a:pos x="7643914" y="127726"/>
              </a:cxn>
              <a:cxn ang="0">
                <a:pos x="7441847" y="0"/>
              </a:cxn>
              <a:cxn ang="0">
                <a:pos x="7239780" y="127726"/>
              </a:cxn>
              <a:cxn ang="0">
                <a:pos x="7037712" y="0"/>
              </a:cxn>
              <a:cxn ang="0">
                <a:pos x="6835645" y="127726"/>
              </a:cxn>
              <a:cxn ang="0">
                <a:pos x="6639351" y="0"/>
              </a:cxn>
              <a:cxn ang="0">
                <a:pos x="6437284" y="127726"/>
              </a:cxn>
              <a:cxn ang="0">
                <a:pos x="6235217" y="0"/>
              </a:cxn>
              <a:cxn ang="0">
                <a:pos x="6033150" y="127726"/>
              </a:cxn>
              <a:cxn ang="0">
                <a:pos x="5836856" y="0"/>
              </a:cxn>
              <a:cxn ang="0">
                <a:pos x="5634789" y="127726"/>
              </a:cxn>
              <a:cxn ang="0">
                <a:pos x="5432721" y="0"/>
              </a:cxn>
              <a:cxn ang="0">
                <a:pos x="5230654" y="127726"/>
              </a:cxn>
              <a:cxn ang="0">
                <a:pos x="5028587" y="0"/>
              </a:cxn>
              <a:cxn ang="0">
                <a:pos x="4832293" y="127726"/>
              </a:cxn>
              <a:cxn ang="0">
                <a:pos x="4630226" y="0"/>
              </a:cxn>
              <a:cxn ang="0">
                <a:pos x="4428159" y="127726"/>
              </a:cxn>
              <a:cxn ang="0">
                <a:pos x="4226091" y="0"/>
              </a:cxn>
              <a:cxn ang="0">
                <a:pos x="4029798" y="127726"/>
              </a:cxn>
              <a:cxn ang="0">
                <a:pos x="3827730" y="0"/>
              </a:cxn>
              <a:cxn ang="0">
                <a:pos x="3625663" y="127726"/>
              </a:cxn>
              <a:cxn ang="0">
                <a:pos x="3423596" y="0"/>
              </a:cxn>
              <a:cxn ang="0">
                <a:pos x="3221529" y="127726"/>
              </a:cxn>
              <a:cxn ang="0">
                <a:pos x="3025235" y="0"/>
              </a:cxn>
              <a:cxn ang="0">
                <a:pos x="2823168" y="127726"/>
              </a:cxn>
              <a:cxn ang="0">
                <a:pos x="2621100" y="0"/>
              </a:cxn>
              <a:cxn ang="0">
                <a:pos x="2419033" y="127726"/>
              </a:cxn>
              <a:cxn ang="0">
                <a:pos x="2222739" y="0"/>
              </a:cxn>
              <a:cxn ang="0">
                <a:pos x="2020672" y="127726"/>
              </a:cxn>
              <a:cxn ang="0">
                <a:pos x="1818605" y="0"/>
              </a:cxn>
              <a:cxn ang="0">
                <a:pos x="1616538" y="127726"/>
              </a:cxn>
              <a:cxn ang="0">
                <a:pos x="1420244" y="0"/>
              </a:cxn>
              <a:cxn ang="0">
                <a:pos x="1218177" y="127726"/>
              </a:cxn>
              <a:cxn ang="0">
                <a:pos x="1016109" y="0"/>
              </a:cxn>
              <a:cxn ang="0">
                <a:pos x="814042" y="127726"/>
              </a:cxn>
              <a:cxn ang="0">
                <a:pos x="617748" y="0"/>
              </a:cxn>
              <a:cxn ang="0">
                <a:pos x="415681" y="127726"/>
              </a:cxn>
              <a:cxn ang="0">
                <a:pos x="213614" y="0"/>
              </a:cxn>
              <a:cxn ang="0">
                <a:pos x="11547" y="127726"/>
              </a:cxn>
              <a:cxn ang="0">
                <a:pos x="0" y="127726"/>
              </a:cxn>
              <a:cxn ang="0">
                <a:pos x="0" y="203200"/>
              </a:cxn>
              <a:cxn ang="0">
                <a:pos x="8042275" y="203200"/>
              </a:cxn>
              <a:cxn ang="0">
                <a:pos x="8042275" y="127726"/>
              </a:cxn>
              <a:cxn ang="0">
                <a:pos x="7840208" y="0"/>
              </a:cxn>
            </a:cxnLst>
            <a:rect l="0" t="0" r="0" b="0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8" name="MH_Entry_1"/>
          <p:cNvSpPr/>
          <p:nvPr/>
        </p:nvSpPr>
        <p:spPr>
          <a:xfrm flipH="1">
            <a:off x="3368675" y="1498600"/>
            <a:ext cx="6353175" cy="965200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4400" dirty="0" err="1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ChatGPT</a:t>
            </a:r>
            <a:r>
              <a:rPr lang="en-US" altLang="zh-TW" sz="4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 Prompt</a:t>
            </a:r>
            <a:endParaRPr lang="zh-CN" altLang="en-US" dirty="0"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C4853-6ECF-DF2C-ED7D-90A97C0E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13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B542AA-58F8-05B9-7DC1-FB7E3CC2B87F}"/>
              </a:ext>
            </a:extLst>
          </p:cNvPr>
          <p:cNvSpPr txBox="1"/>
          <p:nvPr/>
        </p:nvSpPr>
        <p:spPr>
          <a:xfrm>
            <a:off x="1025803" y="2704682"/>
            <a:ext cx="10140394" cy="1846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2000" dirty="0">
                <a:solidFill>
                  <a:srgbClr val="0E0E0E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假設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我們在開發一個以上的旅遊計劃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你們是專業輔導師有市場經理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產品開發師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資深物聯網工程師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和其他專業人士，請就以上專案用</a:t>
            </a:r>
            <a:r>
              <a:rPr lang="en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SWOT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模型、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7</a:t>
            </a:r>
            <a:r>
              <a:rPr lang="en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、等模型分析 提出歸納與分析意見 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並提出修改方案。</a:t>
            </a:r>
          </a:p>
        </p:txBody>
      </p:sp>
      <p:sp>
        <p:nvSpPr>
          <p:cNvPr id="5" name="MH_Entry_1">
            <a:extLst>
              <a:ext uri="{FF2B5EF4-FFF2-40B4-BE49-F238E27FC236}">
                <a16:creationId xmlns:a16="http://schemas.microsoft.com/office/drawing/2014/main" id="{1DD3CD97-B2DB-4CD4-B9B4-91FF96E233DC}"/>
              </a:ext>
            </a:extLst>
          </p:cNvPr>
          <p:cNvSpPr/>
          <p:nvPr/>
        </p:nvSpPr>
        <p:spPr>
          <a:xfrm flipH="1">
            <a:off x="4731226" y="1259840"/>
            <a:ext cx="2729549" cy="965200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4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Prompt</a:t>
            </a:r>
            <a:endParaRPr lang="zh-CN" altLang="en-US" dirty="0"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7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77E2AA-37F2-FE02-48FD-D492F8F8F5C5}"/>
              </a:ext>
            </a:extLst>
          </p:cNvPr>
          <p:cNvSpPr txBox="1"/>
          <p:nvPr/>
        </p:nvSpPr>
        <p:spPr>
          <a:xfrm>
            <a:off x="183220" y="784672"/>
            <a:ext cx="5727630" cy="2885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市場理解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市場經理能深入了解市場趨勢，確保專案的推廣策略貼近目標受眾需求。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專業輔導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專業輔導師協助提升用戶體驗，使產品更具吸引力。</a:t>
            </a:r>
          </a:p>
          <a:p>
            <a:pPr algn="just">
              <a:spcBef>
                <a:spcPts val="900"/>
              </a:spcBef>
            </a:pP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人工智能及生成對抗網絡（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的應用能提供個性化行程、模擬旅遊體驗，增強使用者的沉浸感。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0D4FE-0078-2752-30DC-65677DD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D4E88F-626C-3444-3B40-D242FDC6AD69}"/>
              </a:ext>
            </a:extLst>
          </p:cNvPr>
          <p:cNvSpPr txBox="1"/>
          <p:nvPr/>
        </p:nvSpPr>
        <p:spPr>
          <a:xfrm>
            <a:off x="6790133" y="4167517"/>
            <a:ext cx="4885923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競爭激烈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其他旅遊科技公司也在開發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技術，可能會面臨激烈的競爭。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法規及隱私問題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數據收集和分析涉及用戶隱私問題，需要遵循法規以避免風險。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DF152C-1036-2AC4-D6F4-9BFB7AEBD4FB}"/>
              </a:ext>
            </a:extLst>
          </p:cNvPr>
          <p:cNvSpPr txBox="1"/>
          <p:nvPr/>
        </p:nvSpPr>
        <p:spPr>
          <a:xfrm>
            <a:off x="4729585" y="733456"/>
            <a:ext cx="14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Strengths</a:t>
            </a:r>
            <a:endParaRPr kumimoji="1" lang="zh-TW" altLang="en-US" sz="2400" dirty="0">
              <a:solidFill>
                <a:srgbClr val="C0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FD503E-6811-8E38-CE45-932A1F9CF8CD}"/>
              </a:ext>
            </a:extLst>
          </p:cNvPr>
          <p:cNvSpPr txBox="1"/>
          <p:nvPr/>
        </p:nvSpPr>
        <p:spPr>
          <a:xfrm>
            <a:off x="6390920" y="733456"/>
            <a:ext cx="174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Weaknesses</a:t>
            </a:r>
            <a:endParaRPr kumimoji="1" lang="zh-TW" altLang="en-US" sz="2400" dirty="0">
              <a:solidFill>
                <a:schemeClr val="accent6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A5FF52-011A-E1D2-98EE-C4054266C924}"/>
              </a:ext>
            </a:extLst>
          </p:cNvPr>
          <p:cNvSpPr txBox="1"/>
          <p:nvPr/>
        </p:nvSpPr>
        <p:spPr>
          <a:xfrm>
            <a:off x="6641748" y="1192112"/>
            <a:ext cx="5182694" cy="2100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資源消耗大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開發和維護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需要大量數據和計算資源，可能會加重財務負擔。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市場接受度風險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傳統旅行者可能對於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技術的應用接受度有限，需要更深入的教育與推廣。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ED33A65-3A60-AA15-BA99-638C4D11A767}"/>
              </a:ext>
            </a:extLst>
          </p:cNvPr>
          <p:cNvSpPr txBox="1"/>
          <p:nvPr/>
        </p:nvSpPr>
        <p:spPr>
          <a:xfrm>
            <a:off x="140416" y="3684406"/>
            <a:ext cx="5890138" cy="316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市場需求增長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隨著自助旅行趨勢增長，市場對個性化行程規劃的需求不斷提升。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技術應用範疇拓展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在未來的潛在應用領域廣泛，能幫助增加旅遊業務的附加價值。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合作機會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與旅遊景點、交通公司等建立合作關係，拓展業務資源和渠道。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2FB3910-CF23-4D42-BD12-D13E3D1254A9}"/>
              </a:ext>
            </a:extLst>
          </p:cNvPr>
          <p:cNvCxnSpPr>
            <a:cxnSpLocks/>
          </p:cNvCxnSpPr>
          <p:nvPr/>
        </p:nvCxnSpPr>
        <p:spPr>
          <a:xfrm>
            <a:off x="69430" y="3683123"/>
            <a:ext cx="11982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6569F68-C1CF-4564-8305-F4C3D47E50C1}"/>
              </a:ext>
            </a:extLst>
          </p:cNvPr>
          <p:cNvCxnSpPr>
            <a:cxnSpLocks/>
          </p:cNvCxnSpPr>
          <p:nvPr/>
        </p:nvCxnSpPr>
        <p:spPr>
          <a:xfrm>
            <a:off x="6294749" y="784672"/>
            <a:ext cx="0" cy="5813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5CBA01-20C5-4A55-88BF-1E6BE5114313}"/>
              </a:ext>
            </a:extLst>
          </p:cNvPr>
          <p:cNvSpPr txBox="1"/>
          <p:nvPr/>
        </p:nvSpPr>
        <p:spPr>
          <a:xfrm>
            <a:off x="4182394" y="3621653"/>
            <a:ext cx="2092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" altLang="zh-TW" sz="2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Opportunities</a:t>
            </a:r>
            <a:endParaRPr lang="zh-TW" altLang="en" sz="2400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F1E429-F5F6-4FB6-992A-48987051157E}"/>
              </a:ext>
            </a:extLst>
          </p:cNvPr>
          <p:cNvSpPr txBox="1"/>
          <p:nvPr/>
        </p:nvSpPr>
        <p:spPr>
          <a:xfrm>
            <a:off x="6410796" y="3642474"/>
            <a:ext cx="1270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" altLang="zh-TW" sz="24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Threats</a:t>
            </a:r>
            <a:endParaRPr lang="zh-TW" altLang="en" sz="24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MH_Entry_1">
            <a:extLst>
              <a:ext uri="{FF2B5EF4-FFF2-40B4-BE49-F238E27FC236}">
                <a16:creationId xmlns:a16="http://schemas.microsoft.com/office/drawing/2014/main" id="{A35E1EEC-8C36-499A-9366-1DBEBFFC037F}"/>
              </a:ext>
            </a:extLst>
          </p:cNvPr>
          <p:cNvSpPr/>
          <p:nvPr/>
        </p:nvSpPr>
        <p:spPr>
          <a:xfrm flipH="1">
            <a:off x="4687177" y="94979"/>
            <a:ext cx="2817647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SWOT </a:t>
            </a:r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59112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6E24E8-4501-4F4F-AEC5-650A5BD9EF60}"/>
              </a:ext>
            </a:extLst>
          </p:cNvPr>
          <p:cNvSpPr txBox="1"/>
          <p:nvPr/>
        </p:nvSpPr>
        <p:spPr>
          <a:xfrm>
            <a:off x="6982524" y="5521921"/>
            <a:ext cx="459360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風格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Style)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建立開放的溝通文化，激發創意與協作。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領導層重視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技術與用戶體驗，推動創新。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1DB6E-5E6E-4F3B-4A1A-87B1D24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759" y="634238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fld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AAC95F6-71C2-6C88-2056-9CC91B613CBD}"/>
              </a:ext>
            </a:extLst>
          </p:cNvPr>
          <p:cNvGraphicFramePr/>
          <p:nvPr/>
        </p:nvGraphicFramePr>
        <p:xfrm>
          <a:off x="2032000" y="937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BBDB822-622A-42FA-AC2A-B0FC0E1D78B8}"/>
              </a:ext>
            </a:extLst>
          </p:cNvPr>
          <p:cNvSpPr txBox="1"/>
          <p:nvPr/>
        </p:nvSpPr>
        <p:spPr>
          <a:xfrm>
            <a:off x="218568" y="324197"/>
            <a:ext cx="476661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策略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Strategy)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短期：提升市場知名度，推廣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推薦技術。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長期：開發跨平台整合，增強用戶黏著度。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081989-23A7-40BE-8915-3DF187A2211B}"/>
              </a:ext>
            </a:extLst>
          </p:cNvPr>
          <p:cNvSpPr txBox="1"/>
          <p:nvPr/>
        </p:nvSpPr>
        <p:spPr>
          <a:xfrm>
            <a:off x="222315" y="1688989"/>
            <a:ext cx="347967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結構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Structure)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跨部門團隊協作，各負其職，</a:t>
            </a:r>
            <a:r>
              <a:rPr lang="en-US" altLang="zh-TW" dirty="0">
                <a:solidFill>
                  <a:srgbClr val="0E0E0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定期檢討進度。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設立用戶反饋通道，確保產品迭代符合需求。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07AE76-7420-4A1B-85D2-C889E53C0B12}"/>
              </a:ext>
            </a:extLst>
          </p:cNvPr>
          <p:cNvSpPr txBox="1"/>
          <p:nvPr/>
        </p:nvSpPr>
        <p:spPr>
          <a:xfrm>
            <a:off x="213424" y="3607779"/>
            <a:ext cx="34974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制度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Systems)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建立敏捷開發流程，快速應對市場變化。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建立資安和隱私管理系統，保障用戶數據安全。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898E14-8977-4CB0-A86B-B617696BF1C1}"/>
              </a:ext>
            </a:extLst>
          </p:cNvPr>
          <p:cNvSpPr txBox="1"/>
          <p:nvPr/>
        </p:nvSpPr>
        <p:spPr>
          <a:xfrm>
            <a:off x="213424" y="5526569"/>
            <a:ext cx="487795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共享價值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Shared Values)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用戶為中心，致力於個性化和沉浸式體驗。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強調創新、效率和數據隱私。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5C35BF-D000-42F6-A89B-6DFDC5617B24}"/>
              </a:ext>
            </a:extLst>
          </p:cNvPr>
          <p:cNvSpPr txBox="1"/>
          <p:nvPr/>
        </p:nvSpPr>
        <p:spPr>
          <a:xfrm>
            <a:off x="8638604" y="3438053"/>
            <a:ext cx="3497454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技能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Skills)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運用物聯網和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進行數據分析和行程規劃，應用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技術進行推薦。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市場分析與行銷技能幫助抓住用戶需求。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D50D4E-8310-414C-8420-068C1EEF00BB}"/>
              </a:ext>
            </a:extLst>
          </p:cNvPr>
          <p:cNvSpPr txBox="1"/>
          <p:nvPr/>
        </p:nvSpPr>
        <p:spPr>
          <a:xfrm>
            <a:off x="8638604" y="1519948"/>
            <a:ext cx="34974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員工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Staff)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可能需要招募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UI/UX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設計師，確保產品美觀易用。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定期技能培訓，尤其是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BBE76E-21DC-4BC7-AF3C-9219B8BBDD43}"/>
              </a:ext>
            </a:extLst>
          </p:cNvPr>
          <p:cNvSpPr txBox="1"/>
          <p:nvPr/>
        </p:nvSpPr>
        <p:spPr>
          <a:xfrm>
            <a:off x="5945157" y="1008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3768A4-BE43-42C9-9CA0-3FB4748050EE}"/>
              </a:ext>
            </a:extLst>
          </p:cNvPr>
          <p:cNvSpPr txBox="1"/>
          <p:nvPr/>
        </p:nvSpPr>
        <p:spPr>
          <a:xfrm>
            <a:off x="4168770" y="209184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905C332-5DC4-4087-A4C3-DD2CC55906F7}"/>
              </a:ext>
            </a:extLst>
          </p:cNvPr>
          <p:cNvSpPr txBox="1"/>
          <p:nvPr/>
        </p:nvSpPr>
        <p:spPr>
          <a:xfrm>
            <a:off x="4196425" y="409652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1528F6C-9E57-4971-87E4-916C97C22499}"/>
              </a:ext>
            </a:extLst>
          </p:cNvPr>
          <p:cNvSpPr txBox="1"/>
          <p:nvPr/>
        </p:nvSpPr>
        <p:spPr>
          <a:xfrm>
            <a:off x="5945156" y="276925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3FE3277-CE77-4477-B79B-084E451EE01D}"/>
              </a:ext>
            </a:extLst>
          </p:cNvPr>
          <p:cNvSpPr txBox="1"/>
          <p:nvPr/>
        </p:nvSpPr>
        <p:spPr>
          <a:xfrm>
            <a:off x="5945157" y="513127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543F24-26DB-4567-BF2A-64E48CD6DAC2}"/>
              </a:ext>
            </a:extLst>
          </p:cNvPr>
          <p:cNvSpPr txBox="1"/>
          <p:nvPr/>
        </p:nvSpPr>
        <p:spPr>
          <a:xfrm>
            <a:off x="7733412" y="409652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A4A09E-C850-4DCE-9BC7-8045040E212D}"/>
              </a:ext>
            </a:extLst>
          </p:cNvPr>
          <p:cNvSpPr txBox="1"/>
          <p:nvPr/>
        </p:nvSpPr>
        <p:spPr>
          <a:xfrm>
            <a:off x="7733411" y="209184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MH_Entry_1">
            <a:extLst>
              <a:ext uri="{FF2B5EF4-FFF2-40B4-BE49-F238E27FC236}">
                <a16:creationId xmlns:a16="http://schemas.microsoft.com/office/drawing/2014/main" id="{79659330-EEF5-41B0-AC5B-497D10BBEDA8}"/>
              </a:ext>
            </a:extLst>
          </p:cNvPr>
          <p:cNvSpPr/>
          <p:nvPr/>
        </p:nvSpPr>
        <p:spPr>
          <a:xfrm flipH="1">
            <a:off x="5142267" y="177269"/>
            <a:ext cx="1907467" cy="561864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7S </a:t>
            </a:r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3657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6C1C2-73C4-6F0E-FA4B-9DEA10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algn="just"/>
              <a:t>16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3723E4-B371-19CD-26F3-D9FCAFE8BA12}"/>
              </a:ext>
            </a:extLst>
          </p:cNvPr>
          <p:cNvSpPr txBox="1"/>
          <p:nvPr/>
        </p:nvSpPr>
        <p:spPr>
          <a:xfrm>
            <a:off x="771793" y="1176106"/>
            <a:ext cx="11196687" cy="472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資源優化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考慮使用混合雲或雲計算方案來減少高昂的硬體和運營成本，並提升系統的靈活性。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用戶教育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應用的市場接受度，舉辦線上線下教育活動，透過簡單有趣的方式向用戶介紹技術優勢。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建立合作夥伴網絡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與當地旅遊景點及服務提供商合作，將更多真實資訊納入系統，增強推薦的實用性。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en" altLang="zh-TW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UI/UX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考慮設計一個更直觀和友好的界面，讓非技術用戶更容易使用行程規劃工具。</a:t>
            </a: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A2359179-3EDB-4B37-A931-29E370A37C51}"/>
              </a:ext>
            </a:extLst>
          </p:cNvPr>
          <p:cNvSpPr/>
          <p:nvPr/>
        </p:nvSpPr>
        <p:spPr>
          <a:xfrm flipH="1">
            <a:off x="2948108" y="431006"/>
            <a:ext cx="6295783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以下是針對您的旅遊專案並建議：</a:t>
            </a:r>
          </a:p>
        </p:txBody>
      </p:sp>
    </p:spTree>
    <p:extLst>
      <p:ext uri="{BB962C8B-B14F-4D97-AF65-F5344CB8AC3E}">
        <p14:creationId xmlns:p14="http://schemas.microsoft.com/office/powerpoint/2010/main" val="2555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285462" y="881572"/>
            <a:ext cx="11621076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擴增實境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導覽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：引入擴增實境技術讓使用者在真實環境中疊加虛擬資訊。透過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使用者可以在景點實地看到景點歷史、文化解說、旅遊指引等，增強旅遊體驗的沉浸感。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：例如，使用者只需開啟手機相機，對準景點即可看到相關資訊。特別是古蹟或歷史景點，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技術可以讓使用者「穿越時空」看到場地的過去景象。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：提升旅遊過程的互動性，讓資訊呈現更加生動有趣；增強目的地的文化吸引力，尤其適合海外旅客。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虛擬實境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VR)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體驗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：提供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360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度的虛擬實境體驗，讓潛在旅客在決定行程前預覽景點。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可以讓使用者彷彿身臨其境，增加對目的地的期待與興趣。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中可以加入「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預覽」，例如提供熱門景點的沉浸式體驗，或模擬行程中的部分活動如划船、健行等。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：特別適合對行程不確定的旅客，先行體驗能增強吸引力；增加行銷宣傳效果，吸引潛在旅客決定行程。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行為預測模型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：透過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行為預測模型，分析旅客的瀏覽行為、興趣標籤、歷史數據，動態生成和調整行程推薦。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：在旅客瀏覽景點、餐廳、活動時，動態提供符合個人偏好的建議，並根據旅客的行為學習調整推薦精準度。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：個性化程度更高，能提升推薦的準確度並滿足旅客的即時需求；創造更佳的使用者體驗，增加</a:t>
            </a:r>
            <a:r>
              <a:rPr lang="zh-TW" altLang="en-US" dirty="0">
                <a:solidFill>
                  <a:srgbClr val="0E0E0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用戶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黏著度。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MH_Entry_1">
            <a:extLst>
              <a:ext uri="{FF2B5EF4-FFF2-40B4-BE49-F238E27FC236}">
                <a16:creationId xmlns:a16="http://schemas.microsoft.com/office/drawing/2014/main" id="{C291D055-726B-40D1-8B4B-811D0EFA41C6}"/>
              </a:ext>
            </a:extLst>
          </p:cNvPr>
          <p:cNvSpPr/>
          <p:nvPr/>
        </p:nvSpPr>
        <p:spPr>
          <a:xfrm flipH="1">
            <a:off x="2393534" y="136525"/>
            <a:ext cx="7404932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可行的替代或是增加吸引力的技術方案</a:t>
            </a:r>
          </a:p>
        </p:txBody>
      </p:sp>
    </p:spTree>
    <p:extLst>
      <p:ext uri="{BB962C8B-B14F-4D97-AF65-F5344CB8AC3E}">
        <p14:creationId xmlns:p14="http://schemas.microsoft.com/office/powerpoint/2010/main" val="294335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0" y="58846"/>
            <a:ext cx="1206909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語音助理和多語支持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：增加語音助理功能，讓使用者透過語音操作旅遊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提供多語種選項以便利不同語言的使用者。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中內建語音控制，使用者可使用語音搜尋景點、查詢行程、了解景點歷史等，並提供如日文、英文等多語支持，特別方便來自不同地區的旅客。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：提高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的易用性，提升國際旅客的使用體驗；語音互動可增加互動性並提升產品的現代感。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基於區塊鏈的評價系統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：採用區塊鏈技術建立透明且可信的評價和推薦系統。旅客的評價、反饋將被記錄在區塊鏈中，不可篡改。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：旅客可查看其他旅客的真實評價，避免被商家造假評價誤導；同時設立評價獎勵系統，鼓勵用戶積極分享經驗。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：增強信任度，減少造假或偏頗評價的風險；提升用戶參與度，吸引更多旅客分享真實經驗。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社群功能和即時互動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中引入社群功能，讓使用者可分享旅遊經驗，並與其他旅客即時互動，創建旅遊興趣小組。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：在每個景點或城市建立討論區，旅客可分享心得、問題，或尋求其他旅客建議，並可設立「當前位置」選項，讓旅客找到同一地點的其他使用者，促進社交互動。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：增加用戶黏著度，促進使用者之間的交流與連結；即時互動能增強旅客的互助性與體驗真實感。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智慧行李管理系統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：結合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物聯網）技術，提供旅客行李追蹤和安全管理功能。透過智慧行李箱或貼片，旅客可隨時追蹤行李位置，並確保行李安全。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：與行李箱製造商合作或推出智慧貼片，用戶可以通過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追蹤行李位置、檢查行李是否被開啟。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：提供額外的安全性和便利性，特別吸引自助旅行和長期旅行用戶；可作為附加增值服務，提升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吸引力。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898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18</a:t>
            </a:fld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9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圖1 出國觀光旅遊時最常採用的方式">
            <a:extLst>
              <a:ext uri="{FF2B5EF4-FFF2-40B4-BE49-F238E27FC236}">
                <a16:creationId xmlns:a16="http://schemas.microsoft.com/office/drawing/2014/main" id="{30FE4C37-2415-F549-FD98-4B4BB1B7C9D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8" y="866582"/>
            <a:ext cx="5124836" cy="512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3CDF0F-3EB6-E329-D750-5D1F660B7875}"/>
              </a:ext>
            </a:extLst>
          </p:cNvPr>
          <p:cNvSpPr txBox="1"/>
          <p:nvPr/>
        </p:nvSpPr>
        <p:spPr>
          <a:xfrm>
            <a:off x="6514435" y="1729817"/>
            <a:ext cx="5075677" cy="277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根據世界經濟論壇發布的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2019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年度「旅遊及觀光競爭力報告」中指出，旅遊業佔全球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GDP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10%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，而旅行門檻降低後，民眾在旅遊層面的需求日益增加，除了在自己國家的景點觀光遊玩，出國也是一個熱門的選項。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6731EE2-01BF-210A-E1DD-8C2C56406000}"/>
              </a:ext>
            </a:extLst>
          </p:cNvPr>
          <p:cNvGrpSpPr/>
          <p:nvPr/>
        </p:nvGrpSpPr>
        <p:grpSpPr>
          <a:xfrm>
            <a:off x="3868614" y="4407877"/>
            <a:ext cx="2596663" cy="1689291"/>
            <a:chOff x="3868615" y="4407877"/>
            <a:chExt cx="2028092" cy="2028092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C9BC36F-7440-B1BF-AE1D-59E66A3A4E81}"/>
                </a:ext>
              </a:extLst>
            </p:cNvPr>
            <p:cNvCxnSpPr/>
            <p:nvPr/>
          </p:nvCxnSpPr>
          <p:spPr>
            <a:xfrm>
              <a:off x="3868615" y="4407877"/>
              <a:ext cx="0" cy="2028092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9964B5F-F93B-6B3F-C3C1-D17547A12E34}"/>
                </a:ext>
              </a:extLst>
            </p:cNvPr>
            <p:cNvCxnSpPr/>
            <p:nvPr/>
          </p:nvCxnSpPr>
          <p:spPr>
            <a:xfrm>
              <a:off x="3868615" y="6435969"/>
              <a:ext cx="2028092" cy="0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75CF01-FF0B-D085-FBE1-8FE0B8B9BFAD}"/>
                  </a:ext>
                </a:extLst>
              </p:cNvPr>
              <p:cNvSpPr txBox="1"/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由於自助旅行的人次將近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，引出</a:t>
                </a:r>
                <a:r>
                  <a:rPr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「行程規劃與路徑選擇」</a:t>
                </a: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的重要性</a:t>
                </a:r>
                <a:endPara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75CF01-FF0B-D085-FBE1-8FE0B8B9B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blipFill>
                <a:blip r:embed="rId3"/>
                <a:stretch>
                  <a:fillRect l="-1009" r="-1009" b="-6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0EE66088-11AA-3CEC-6B99-E773750893E2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7" name="矩形: 圓角 15">
            <a:extLst>
              <a:ext uri="{FF2B5EF4-FFF2-40B4-BE49-F238E27FC236}">
                <a16:creationId xmlns:a16="http://schemas.microsoft.com/office/drawing/2014/main" id="{D6FCC2FA-23BD-AD9A-55D8-0127DE6DF288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7C5959-DF06-4CEC-DC69-9AE80984AF91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FFB8CA-6C69-7DD4-8DD6-42CF87AD6338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08980C-B2C2-2EB2-9D58-C02A37E3467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26E43F7F-5F09-E7D0-C346-E5CDB7C9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80D503-383B-4C76-ADCD-2ACC409E06EB}"/>
              </a:ext>
            </a:extLst>
          </p:cNvPr>
          <p:cNvSpPr txBox="1"/>
          <p:nvPr/>
        </p:nvSpPr>
        <p:spPr>
          <a:xfrm>
            <a:off x="70977" y="63563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 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https://www.twtrend.com/trend-detail/travel-2019/</a:t>
            </a:r>
          </a:p>
        </p:txBody>
      </p:sp>
    </p:spTree>
    <p:extLst>
      <p:ext uri="{BB962C8B-B14F-4D97-AF65-F5344CB8AC3E}">
        <p14:creationId xmlns:p14="http://schemas.microsoft.com/office/powerpoint/2010/main" val="9698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繪圖 的圖片&#10;&#10;自動產生的描述">
            <a:extLst>
              <a:ext uri="{FF2B5EF4-FFF2-40B4-BE49-F238E27FC236}">
                <a16:creationId xmlns:a16="http://schemas.microsoft.com/office/drawing/2014/main" id="{E533A0A8-2574-25BB-576F-24C631033642}"/>
              </a:ext>
            </a:extLst>
          </p:cNvPr>
          <p:cNvPicPr>
            <a:picLocks noChangeAspect="1"/>
          </p:cNvPicPr>
          <p:nvPr/>
        </p:nvPicPr>
        <p:blipFill>
          <a:blip/>
          <a:srcRect b="31970"/>
          <a:stretch/>
        </p:blipFill>
        <p:spPr>
          <a:xfrm>
            <a:off x="703011" y="1732053"/>
            <a:ext cx="5392989" cy="37460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DEB0CC-2ECA-8C60-0DFF-2A0BDCC550C0}"/>
              </a:ext>
            </a:extLst>
          </p:cNvPr>
          <p:cNvSpPr txBox="1"/>
          <p:nvPr/>
        </p:nvSpPr>
        <p:spPr>
          <a:xfrm>
            <a:off x="1434523" y="5367793"/>
            <a:ext cx="10054465" cy="883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據台灣觀光年報統計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1-8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月出國累積人次達到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1100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萬人次，相較於前一年同期增加了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55%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，其中又以出國旅遊至日本人數為最大宗。</a:t>
            </a:r>
          </a:p>
        </p:txBody>
      </p:sp>
      <p:pic>
        <p:nvPicPr>
          <p:cNvPr id="9" name="圖片 8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169F7319-8356-2429-005B-A18EB56BF3A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26287" y="1732053"/>
            <a:ext cx="5132415" cy="365341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49E51C-9BCE-71E3-CBD6-06E3AE9F3F61}"/>
              </a:ext>
            </a:extLst>
          </p:cNvPr>
          <p:cNvSpPr txBox="1"/>
          <p:nvPr/>
        </p:nvSpPr>
        <p:spPr>
          <a:xfrm>
            <a:off x="6689743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國人出國目的地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Outbound Destination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EEEC15-FA7A-8E68-D499-B86BE8E60410}"/>
              </a:ext>
            </a:extLst>
          </p:cNvPr>
          <p:cNvSpPr txBox="1"/>
          <p:nvPr/>
        </p:nvSpPr>
        <p:spPr>
          <a:xfrm>
            <a:off x="1296752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國人出國人次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Outbound Travelers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C9E69EF-034B-3448-CF87-0054302AB890}"/>
              </a:ext>
            </a:extLst>
          </p:cNvPr>
          <p:cNvSpPr txBox="1"/>
          <p:nvPr/>
        </p:nvSpPr>
        <p:spPr>
          <a:xfrm>
            <a:off x="120406" y="6403947"/>
            <a:ext cx="655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https://stat.taiwan.net.tw/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EFA863-B799-9B39-F196-04C5E37B5B86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3" name="矩形: 圓角 15">
            <a:extLst>
              <a:ext uri="{FF2B5EF4-FFF2-40B4-BE49-F238E27FC236}">
                <a16:creationId xmlns:a16="http://schemas.microsoft.com/office/drawing/2014/main" id="{0C23DE7E-4ACD-A962-39A4-2FD14B4637D1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E426FF5-143E-83C9-273F-3077346A2B0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359EB38-D35D-1CC1-5877-8065A20A794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9F4E5E-AA5A-CE8C-15CF-5591A8719E5C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FB0FAA08-C831-7D34-C26C-0A1334B6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2</a:t>
            </a:fld>
            <a:endParaRPr kumimoji="1"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0A16DE2-28C9-4679-85FF-E43592F53EBF}"/>
              </a:ext>
            </a:extLst>
          </p:cNvPr>
          <p:cNvGrpSpPr/>
          <p:nvPr/>
        </p:nvGrpSpPr>
        <p:grpSpPr>
          <a:xfrm>
            <a:off x="2140857" y="3389204"/>
            <a:ext cx="7778188" cy="893427"/>
            <a:chOff x="2140857" y="3389204"/>
            <a:chExt cx="7778188" cy="893427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645B6C9D-5F9A-490C-A2C5-FF77DA6FE7A0}"/>
                </a:ext>
              </a:extLst>
            </p:cNvPr>
            <p:cNvSpPr/>
            <p:nvPr/>
          </p:nvSpPr>
          <p:spPr>
            <a:xfrm>
              <a:off x="2140857" y="3389204"/>
              <a:ext cx="7778188" cy="8934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CCCB5E4-2B43-3BC5-7D6C-606830A51A30}"/>
                </a:ext>
              </a:extLst>
            </p:cNvPr>
            <p:cNvSpPr txBox="1"/>
            <p:nvPr/>
          </p:nvSpPr>
          <p:spPr>
            <a:xfrm>
              <a:off x="2310348" y="3605086"/>
              <a:ext cx="7571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solidFill>
                    <a:srgbClr val="C00000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因此本研究主要針對日本東京作為旅遊推薦的研究目標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8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F562CB8-4B7D-5A0B-69A5-071813CEA810}"/>
              </a:ext>
            </a:extLst>
          </p:cNvPr>
          <p:cNvSpPr txBox="1"/>
          <p:nvPr/>
        </p:nvSpPr>
        <p:spPr>
          <a:xfrm>
            <a:off x="434613" y="2316516"/>
            <a:ext cx="4777372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旅遊推薦系統的實現方式主要利用</a:t>
            </a:r>
            <a:r>
              <a:rPr lang="zh-TW" altLang="en-US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協同過濾</a:t>
            </a:r>
            <a:r>
              <a:rPr lang="en-US" altLang="zh-TW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Collaborative</a:t>
            </a:r>
            <a:r>
              <a:rPr lang="zh-TW" altLang="en-US" dirty="0">
                <a:solidFill>
                  <a:srgbClr val="C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Filtering)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或是透過機器學習來進行推薦，而在目標上則有通用的推薦系統或是個人推薦系統。</a:t>
            </a:r>
          </a:p>
        </p:txBody>
      </p:sp>
      <p:pic>
        <p:nvPicPr>
          <p:cNvPr id="2050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DBFFDC92-C0F7-4CA8-494B-8958D9DBD34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294C0E-E422-238C-B439-3ADC2EBEE6E2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34C17-E306-E8D8-467D-647F4433E39E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A302336D-69FE-ED85-FC66-B4931A2CC4B8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0C063F-9CC8-07B2-4EB7-16F59BE619AD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03AE26-A08B-743A-30E7-44AA7A843189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0D2741-B6AF-1216-AD02-7C811BFD3B37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4822A3A-1AA3-3884-C20D-8A59F345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9E0011-2D15-4114-AEF1-D8E1C1E27667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3F4BDB-7FF7-F0BB-1D4A-50B7F583FC0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3598767"/>
            <a:ext cx="4490177" cy="20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3E1021-946A-9F6E-35C2-78018FC5C195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協同過濾</a:t>
            </a:r>
            <a:endParaRPr lang="zh-TW" altLang="en-US" sz="3200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67DD55-49A3-38ED-D33F-C168681C83A0}"/>
              </a:ext>
            </a:extLst>
          </p:cNvPr>
          <p:cNvSpPr txBox="1"/>
          <p:nvPr/>
        </p:nvSpPr>
        <p:spPr>
          <a:xfrm>
            <a:off x="320399" y="2442018"/>
            <a:ext cx="5628987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轉換為最相似的顧客族群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USER-USER Similarity Matrix)</a:t>
            </a:r>
            <a:r>
              <a:rPr lang="zh-TW" altLang="en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查看他們經常購買的商品，推薦給目前鎖定的顧客。</a:t>
            </a:r>
            <a:endParaRPr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7D978-EC82-2C42-E54B-1CCB6237945A}"/>
              </a:ext>
            </a:extLst>
          </p:cNvPr>
          <p:cNvSpPr txBox="1"/>
          <p:nvPr/>
        </p:nvSpPr>
        <p:spPr>
          <a:xfrm>
            <a:off x="6682107" y="2442018"/>
            <a:ext cx="4926477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找出與目前瀏覽的商品</a:t>
            </a:r>
            <a:r>
              <a:rPr lang="zh-TW" altLang="en-US" dirty="0">
                <a:solidFill>
                  <a:srgbClr val="303233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中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最相似的商品族群</a:t>
            </a:r>
            <a:r>
              <a:rPr lang="en-US" altLang="zh-TW" dirty="0">
                <a:solidFill>
                  <a:srgbClr val="303233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ITEM-ITEM Similarity Matrix)</a:t>
            </a:r>
            <a:r>
              <a:rPr lang="zh-TW" altLang="en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推薦給顧客。</a:t>
            </a:r>
            <a:endParaRPr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58FF1D-29E0-177D-9F03-9CE75349109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82" y="3366499"/>
            <a:ext cx="3891762" cy="27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66B44A-BB63-8FB1-C8A9-D5A5E10D5A35}"/>
              </a:ext>
            </a:extLst>
          </p:cNvPr>
          <p:cNvSpPr txBox="1"/>
          <p:nvPr/>
        </p:nvSpPr>
        <p:spPr>
          <a:xfrm>
            <a:off x="92733" y="6356350"/>
            <a:ext cx="527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https://ithelp.ithome.com.tw/articles/10219511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DF2ADB-6964-AF3F-2373-21AB3F9ADFBF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5">
            <a:extLst>
              <a:ext uri="{FF2B5EF4-FFF2-40B4-BE49-F238E27FC236}">
                <a16:creationId xmlns:a16="http://schemas.microsoft.com/office/drawing/2014/main" id="{05D4E321-F0A8-125D-1054-124084FFA426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5DC7C9-4A65-2CA7-8DC0-0469460FD0C4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13FAF-B1EF-16BD-B0C5-162ADDC2FA39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2AEDF5-55FF-449A-5FB8-0DBD486CFD42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91E8D4F6-AE78-436B-6079-696E201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EBA84E-1DAD-42B9-91C7-0BC5AFF926C1}"/>
              </a:ext>
            </a:extLst>
          </p:cNvPr>
          <p:cNvSpPr txBox="1"/>
          <p:nvPr/>
        </p:nvSpPr>
        <p:spPr>
          <a:xfrm>
            <a:off x="1968359" y="1702736"/>
            <a:ext cx="2299661" cy="58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USER-USER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CA4C03-6833-4430-BFB5-D21C55B50BDF}"/>
              </a:ext>
            </a:extLst>
          </p:cNvPr>
          <p:cNvSpPr txBox="1"/>
          <p:nvPr/>
        </p:nvSpPr>
        <p:spPr>
          <a:xfrm>
            <a:off x="8414122" y="1702736"/>
            <a:ext cx="1978482" cy="58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ITEM-ITEM</a:t>
            </a:r>
            <a:endParaRPr lang="en-US" altLang="zh-TW" sz="2400" i="0" dirty="0">
              <a:solidFill>
                <a:srgbClr val="3032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E9B40E4-001C-4F9F-97E8-FF5EF04654C0}"/>
              </a:ext>
            </a:extLst>
          </p:cNvPr>
          <p:cNvCxnSpPr>
            <a:cxnSpLocks/>
          </p:cNvCxnSpPr>
          <p:nvPr/>
        </p:nvCxnSpPr>
        <p:spPr>
          <a:xfrm>
            <a:off x="6096000" y="1898248"/>
            <a:ext cx="0" cy="4458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B1232B7-607F-F0E6-2D56-F9A038808A3E}"/>
              </a:ext>
            </a:extLst>
          </p:cNvPr>
          <p:cNvSpPr/>
          <p:nvPr/>
        </p:nvSpPr>
        <p:spPr>
          <a:xfrm>
            <a:off x="873102" y="3732115"/>
            <a:ext cx="546123" cy="10875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2A7F36-CEE5-C184-6CBF-445E142E8DB4}"/>
              </a:ext>
            </a:extLst>
          </p:cNvPr>
          <p:cNvSpPr/>
          <p:nvPr/>
        </p:nvSpPr>
        <p:spPr>
          <a:xfrm>
            <a:off x="4753569" y="3780594"/>
            <a:ext cx="546123" cy="10875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79DC38-2D72-A199-D55C-F5D6137F93A1}"/>
              </a:ext>
            </a:extLst>
          </p:cNvPr>
          <p:cNvSpPr txBox="1"/>
          <p:nvPr/>
        </p:nvSpPr>
        <p:spPr>
          <a:xfrm>
            <a:off x="2608664" y="341126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</a:rPr>
              <a:t>Same</a:t>
            </a:r>
            <a:endParaRPr kumimoji="1" lang="zh-TW" altLang="en-US" b="1" dirty="0">
              <a:solidFill>
                <a:schemeClr val="accent4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67A67EF-F762-102E-9556-44E8FE3A732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146164" y="3595928"/>
            <a:ext cx="1440530" cy="1361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69785EE-6C2A-99DA-9093-B38B2F303B1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3391251" y="3595928"/>
            <a:ext cx="1635380" cy="18466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5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5129-5F0D-6F10-1E14-A5A48FA4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DADBC816-544C-02DA-813E-1EC16D3CBFB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15806C-9AFA-D9B5-37B0-7CC4533B8A50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56E3D6-7071-D66B-5653-F9D390D1550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06172675-1E54-6026-3630-9C8BFB94944E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05D2EB-4C16-9C11-C1E8-C4B8E7B039EE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FC0D02-97DF-D808-CE42-63CB15F1BE63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4DE862-AF47-1297-BEE7-2B1E1717FE6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CB75443-F133-1C7C-C902-F07B386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3DDA93-7871-AF78-AF29-607764FDAA7D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6F5985-05CF-6E13-D7C9-7DF90C5370DB}"/>
              </a:ext>
            </a:extLst>
          </p:cNvPr>
          <p:cNvSpPr/>
          <p:nvPr/>
        </p:nvSpPr>
        <p:spPr>
          <a:xfrm>
            <a:off x="6702641" y="2823104"/>
            <a:ext cx="852256" cy="197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1A49E4-4FA4-5452-5C76-8C9A0B69A07A}"/>
              </a:ext>
            </a:extLst>
          </p:cNvPr>
          <p:cNvSpPr txBox="1"/>
          <p:nvPr/>
        </p:nvSpPr>
        <p:spPr>
          <a:xfrm>
            <a:off x="7386946" y="484931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USER-USER </a:t>
            </a:r>
            <a:endParaRPr kumimoji="1"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4649526D-ED98-22A8-EAB2-4B6CBC14EC5F}"/>
              </a:ext>
            </a:extLst>
          </p:cNvPr>
          <p:cNvSpPr/>
          <p:nvPr/>
        </p:nvSpPr>
        <p:spPr>
          <a:xfrm>
            <a:off x="7865616" y="4097648"/>
            <a:ext cx="461638" cy="3678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23A8CC5-8DE0-F0C3-37F4-2F676FB0E939}"/>
              </a:ext>
            </a:extLst>
          </p:cNvPr>
          <p:cNvGrpSpPr/>
          <p:nvPr/>
        </p:nvGrpSpPr>
        <p:grpSpPr>
          <a:xfrm>
            <a:off x="8327254" y="3027285"/>
            <a:ext cx="195309" cy="1254273"/>
            <a:chOff x="8327254" y="3027285"/>
            <a:chExt cx="283346" cy="1254273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FB5F77B-9D82-550B-24B1-716832A6C677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8327254" y="4281558"/>
              <a:ext cx="2833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521EFE1-DF16-EA86-D085-134FB5504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600" y="3027285"/>
              <a:ext cx="0" cy="12542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E4750974-0046-194F-1597-5CDAA56E64E3}"/>
                </a:ext>
              </a:extLst>
            </p:cNvPr>
            <p:cNvCxnSpPr/>
            <p:nvPr/>
          </p:nvCxnSpPr>
          <p:spPr>
            <a:xfrm flipH="1">
              <a:off x="8327254" y="3027285"/>
              <a:ext cx="2833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73D84E6-5844-CF62-BA8D-FEE54C41C021}"/>
              </a:ext>
            </a:extLst>
          </p:cNvPr>
          <p:cNvSpPr/>
          <p:nvPr/>
        </p:nvSpPr>
        <p:spPr>
          <a:xfrm>
            <a:off x="8717872" y="2823104"/>
            <a:ext cx="852256" cy="197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5DC8A90-CC93-A3E4-10A0-9DB979F50A26}"/>
              </a:ext>
            </a:extLst>
          </p:cNvPr>
          <p:cNvSpPr txBox="1"/>
          <p:nvPr/>
        </p:nvSpPr>
        <p:spPr>
          <a:xfrm>
            <a:off x="329126" y="2376108"/>
            <a:ext cx="4087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基於</a:t>
            </a:r>
            <a:r>
              <a:rPr lang="zh-TW" altLang="en-US" sz="3200" b="1" dirty="0">
                <a:solidFill>
                  <a:srgbClr val="FF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使用者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的協同過濾 </a:t>
            </a:r>
            <a:endParaRPr lang="en-US" altLang="zh-TW" sz="2400" b="1" dirty="0">
              <a:solidFill>
                <a:srgbClr val="0E0E0E"/>
              </a:solidFill>
              <a:effectLst/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7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1AC3C-9BAC-47EA-400C-39EFB847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C4ACD64E-636D-DEEB-2C8E-72E083A0273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C750824-6CBB-4B79-7F30-8FF57318B263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02E50-91DD-BB18-9B5F-B03B69146B65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FC59722E-7787-9F26-2F7B-944FB774EDF1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FECEFE-9EE2-96C9-6981-9E2239609D56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A5A639-DE06-5466-8114-911452577E16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89A062-C2A6-2EC5-1104-6DC6C9AD9EEA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5DBF394E-8BEF-DFC3-87DC-DF2AC33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FB667E-FD6D-3B38-B2F0-25175DEF8E57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473D4E-198D-BBC1-EB5A-2A6461CE020F}"/>
              </a:ext>
            </a:extLst>
          </p:cNvPr>
          <p:cNvSpPr/>
          <p:nvPr/>
        </p:nvSpPr>
        <p:spPr>
          <a:xfrm>
            <a:off x="9732131" y="2823103"/>
            <a:ext cx="852256" cy="23955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1D9AE5F-4E99-321D-27DB-C9B7B4898F2C}"/>
              </a:ext>
            </a:extLst>
          </p:cNvPr>
          <p:cNvSpPr txBox="1"/>
          <p:nvPr/>
        </p:nvSpPr>
        <p:spPr>
          <a:xfrm>
            <a:off x="10692474" y="438807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ITEM-ITEM</a:t>
            </a:r>
            <a:r>
              <a:rPr kumimoji="1"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33453A8F-7BCC-F88E-D777-0031BB6BC50F}"/>
              </a:ext>
            </a:extLst>
          </p:cNvPr>
          <p:cNvSpPr/>
          <p:nvPr/>
        </p:nvSpPr>
        <p:spPr>
          <a:xfrm>
            <a:off x="9796628" y="4130656"/>
            <a:ext cx="638504" cy="50275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CA76F2B-E9A0-218E-CA31-7EA80ADE5B9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0406557" y="4368541"/>
            <a:ext cx="556718" cy="0"/>
          </a:xfrm>
          <a:prstGeom prst="line">
            <a:avLst/>
          </a:prstGeom>
          <a:ln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02F4B5C-DD35-875E-6566-CC84B188C5B4}"/>
              </a:ext>
            </a:extLst>
          </p:cNvPr>
          <p:cNvSpPr txBox="1"/>
          <p:nvPr/>
        </p:nvSpPr>
        <p:spPr>
          <a:xfrm>
            <a:off x="329126" y="2376108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基於</a:t>
            </a:r>
            <a:r>
              <a:rPr lang="zh-TW" altLang="en-US" sz="3200" b="1" dirty="0">
                <a:solidFill>
                  <a:schemeClr val="accent4"/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</a:rPr>
              <a:t>物品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的協同過濾 </a:t>
            </a:r>
            <a:endParaRPr lang="en-US" altLang="zh-TW" sz="2400" b="1" dirty="0">
              <a:solidFill>
                <a:srgbClr val="0E0E0E"/>
              </a:solidFill>
              <a:effectLst/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  <p:pic>
        <p:nvPicPr>
          <p:cNvPr id="16" name="圖片 15" descr="一張含有 綠色 的圖片&#10;&#10;自動產生的描述">
            <a:extLst>
              <a:ext uri="{FF2B5EF4-FFF2-40B4-BE49-F238E27FC236}">
                <a16:creationId xmlns:a16="http://schemas.microsoft.com/office/drawing/2014/main" id="{9099797B-57A7-5A82-300B-7393CFE1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493" y="2776371"/>
            <a:ext cx="648193" cy="501827"/>
          </a:xfrm>
          <a:prstGeom prst="rect">
            <a:avLst/>
          </a:prstGeom>
        </p:spPr>
      </p:pic>
      <p:pic>
        <p:nvPicPr>
          <p:cNvPr id="6" name="圖片 5" descr="一張含有 綠色 的圖片&#10;&#10;自動產生的描述">
            <a:extLst>
              <a:ext uri="{FF2B5EF4-FFF2-40B4-BE49-F238E27FC236}">
                <a16:creationId xmlns:a16="http://schemas.microsoft.com/office/drawing/2014/main" id="{FB14F8CC-23C5-96AD-8029-B7AA90B9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235" y="4149706"/>
            <a:ext cx="565322" cy="43766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5A7D1DC-407B-F8B4-7702-3C457A213D8C}"/>
              </a:ext>
            </a:extLst>
          </p:cNvPr>
          <p:cNvSpPr/>
          <p:nvPr/>
        </p:nvSpPr>
        <p:spPr>
          <a:xfrm>
            <a:off x="10717079" y="2823103"/>
            <a:ext cx="852256" cy="23955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8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F340786-B2B5-FDE1-89A8-93F9119FC1B9}"/>
              </a:ext>
            </a:extLst>
          </p:cNvPr>
          <p:cNvSpPr txBox="1"/>
          <p:nvPr/>
        </p:nvSpPr>
        <p:spPr>
          <a:xfrm>
            <a:off x="1650234" y="1892146"/>
            <a:ext cx="10211046" cy="281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搜集過往旅客分享的遊記</a:t>
            </a:r>
            <a:endParaRPr lang="en-US" altLang="zh-TW" sz="2400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例如：許多遊客撰寫有關東京的遊記，讓推薦系統學習當下地區該如何安排行程。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利用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GAN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與搜集到的過往遊記生成推薦行程</a:t>
            </a:r>
            <a:endParaRPr lang="en-US" altLang="zh-TW" sz="2400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旅客分享的遊記當中包含景點的選擇原因，例如：時間、交通等，生成對抗網路可以在學習原因後，生成與真實行程相似的擬真行程，藉此推薦用戶行程。</a:t>
            </a:r>
          </a:p>
        </p:txBody>
      </p:sp>
      <p:pic>
        <p:nvPicPr>
          <p:cNvPr id="9" name="圖片 8" descr="一張含有 字型, 螢幕擷取畫面, 圖表, 設計 的圖片&#10;&#10;自動產生的描述">
            <a:extLst>
              <a:ext uri="{FF2B5EF4-FFF2-40B4-BE49-F238E27FC236}">
                <a16:creationId xmlns:a16="http://schemas.microsoft.com/office/drawing/2014/main" id="{3B0CA3F1-9980-EF2B-09A0-63E3B5CD6B3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17315" y="5127585"/>
            <a:ext cx="8757371" cy="14129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B27F9B-7799-AE55-D6F7-DDABFF3155DB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矩形: 圓角 15">
            <a:extLst>
              <a:ext uri="{FF2B5EF4-FFF2-40B4-BE49-F238E27FC236}">
                <a16:creationId xmlns:a16="http://schemas.microsoft.com/office/drawing/2014/main" id="{FC6F72C9-789D-3A36-2A90-815BAE4CF7FB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4C6321-B05A-9694-A6C9-4313CC0A363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A6C529-8DDA-6B36-E444-20BBC15F591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537E14-5419-E423-4DAA-BB2E1B1E359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ED2A6AE6-A4F8-B138-8AD5-6A23A05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093778-3979-44BF-B190-F68C3677221D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研究目的</a:t>
            </a:r>
            <a:endParaRPr lang="zh-TW" altLang="en-US" sz="3200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6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1D7E01-0363-48EC-3733-66BAE237B8F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15">
            <a:extLst>
              <a:ext uri="{FF2B5EF4-FFF2-40B4-BE49-F238E27FC236}">
                <a16:creationId xmlns:a16="http://schemas.microsoft.com/office/drawing/2014/main" id="{0360963F-ED1F-1284-5E07-D70474C91841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E3FD9-D4C1-D471-38E7-0ED46C67E1B5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6084AF-7377-6756-0F5C-20F3E2FE9D26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54255A-7951-074C-59AF-F779EE87A5DE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2" descr="Twitter Logo - Logodownload.org Download de Logotipos">
            <a:extLst>
              <a:ext uri="{FF2B5EF4-FFF2-40B4-BE49-F238E27FC236}">
                <a16:creationId xmlns:a16="http://schemas.microsoft.com/office/drawing/2014/main" id="{C8D0D8A3-0CE5-7B5E-AE37-26E3C3DC5B3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67" y="963910"/>
            <a:ext cx="115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419390D2-955F-DA9A-26CE-6E53CF90322F}"/>
              </a:ext>
            </a:extLst>
          </p:cNvPr>
          <p:cNvCxnSpPr>
            <a:cxnSpLocks/>
          </p:cNvCxnSpPr>
          <p:nvPr/>
        </p:nvCxnSpPr>
        <p:spPr>
          <a:xfrm>
            <a:off x="9017467" y="2043910"/>
            <a:ext cx="0" cy="779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D70407-B58F-E7BE-18E6-48C64F7A1FE1}"/>
              </a:ext>
            </a:extLst>
          </p:cNvPr>
          <p:cNvSpPr txBox="1"/>
          <p:nvPr/>
        </p:nvSpPr>
        <p:spPr>
          <a:xfrm>
            <a:off x="519311" y="1462397"/>
            <a:ext cx="6462446" cy="444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Nitu, P., Coelho, J.,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2021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年分析用戶在推特上的推文，及其好友與追隨者的貼文，利用近因效應來過濾旅遊貼文實現旅遊推薦系統。</a:t>
            </a: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2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Jia, Z., Yang, Y., Gao, W., &amp; Chen, X.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年透過量化用戶與其他使用者造訪過的景點及個人資料，計算彼此之間的餘弦相似度，將相似度較高的使用者造訪過的景點當作推薦依據。</a:t>
            </a: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0D13F4D4-9896-125A-5C7E-148F0F0DE90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453759" y="2179535"/>
            <a:ext cx="540000" cy="540000"/>
          </a:xfrm>
          <a:prstGeom prst="rect">
            <a:avLst/>
          </a:prstGeom>
        </p:spPr>
      </p:pic>
      <p:pic>
        <p:nvPicPr>
          <p:cNvPr id="16" name="圖片 15" descr="一張含有 螢幕擷取畫面, 行動電話 的圖片&#10;&#10;自動產生的描述">
            <a:extLst>
              <a:ext uri="{FF2B5EF4-FFF2-40B4-BE49-F238E27FC236}">
                <a16:creationId xmlns:a16="http://schemas.microsoft.com/office/drawing/2014/main" id="{46E7C106-3B9A-9DC9-01B9-20AF96AC4CA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163716" y="2179535"/>
            <a:ext cx="540000" cy="540000"/>
          </a:xfrm>
          <a:prstGeom prst="rect">
            <a:avLst/>
          </a:prstGeom>
        </p:spPr>
      </p:pic>
      <p:pic>
        <p:nvPicPr>
          <p:cNvPr id="17" name="圖片 16" descr="一張含有 鮮豔, 螢幕擷取畫面, 兒童藝術, 設計 的圖片&#10;&#10;自動產生的描述">
            <a:extLst>
              <a:ext uri="{FF2B5EF4-FFF2-40B4-BE49-F238E27FC236}">
                <a16:creationId xmlns:a16="http://schemas.microsoft.com/office/drawing/2014/main" id="{38D9867F-44EE-A0FF-3023-754EDE4F2EC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873673" y="2179535"/>
            <a:ext cx="540000" cy="540000"/>
          </a:xfrm>
          <a:prstGeom prst="rect">
            <a:avLst/>
          </a:prstGeom>
        </p:spPr>
      </p:pic>
      <p:pic>
        <p:nvPicPr>
          <p:cNvPr id="19" name="圖片 18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2A45286C-F205-A03E-44C3-D12E41524F8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603467" y="2823398"/>
            <a:ext cx="828000" cy="828000"/>
          </a:xfrm>
          <a:prstGeom prst="rect">
            <a:avLst/>
          </a:prstGeom>
        </p:spPr>
      </p:pic>
      <p:pic>
        <p:nvPicPr>
          <p:cNvPr id="20" name="圖片 19" descr="一張含有 月亮 的圖片&#10;&#10;自動產生的描述">
            <a:extLst>
              <a:ext uri="{FF2B5EF4-FFF2-40B4-BE49-F238E27FC236}">
                <a16:creationId xmlns:a16="http://schemas.microsoft.com/office/drawing/2014/main" id="{502A1D55-550B-DE44-71C1-E32D9B96F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841722" y="3363398"/>
            <a:ext cx="648000" cy="648000"/>
          </a:xfrm>
          <a:prstGeom prst="rect">
            <a:avLst/>
          </a:prstGeom>
        </p:spPr>
      </p:pic>
      <p:pic>
        <p:nvPicPr>
          <p:cNvPr id="21" name="圖片 20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5FDF39A3-8E8A-0C25-EEF9-741AA7CAE5E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431467" y="3291398"/>
            <a:ext cx="720000" cy="720000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64CEDAB-2095-2804-A77F-B918ADE1D61A}"/>
              </a:ext>
            </a:extLst>
          </p:cNvPr>
          <p:cNvCxnSpPr>
            <a:cxnSpLocks/>
          </p:cNvCxnSpPr>
          <p:nvPr/>
        </p:nvCxnSpPr>
        <p:spPr>
          <a:xfrm>
            <a:off x="9017467" y="4318058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圖片 24" descr="一張含有 黑色, 黑暗 的圖片&#10;&#10;自動產生的描述">
            <a:extLst>
              <a:ext uri="{FF2B5EF4-FFF2-40B4-BE49-F238E27FC236}">
                <a16:creationId xmlns:a16="http://schemas.microsoft.com/office/drawing/2014/main" id="{14E29DEC-E680-4311-08E2-BA422F0978D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363759" y="4423698"/>
            <a:ext cx="720000" cy="720000"/>
          </a:xfrm>
          <a:prstGeom prst="rect">
            <a:avLst/>
          </a:prstGeom>
        </p:spPr>
      </p:pic>
      <p:pic>
        <p:nvPicPr>
          <p:cNvPr id="26" name="圖片 25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2E191629-2700-F980-B468-4C2217E088E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510888" y="5605966"/>
            <a:ext cx="828000" cy="828000"/>
          </a:xfrm>
          <a:prstGeom prst="rect">
            <a:avLst/>
          </a:prstGeom>
        </p:spPr>
      </p:pic>
      <p:pic>
        <p:nvPicPr>
          <p:cNvPr id="27" name="圖片 26" descr="一張含有 月亮 的圖片&#10;&#10;自動產生的描述">
            <a:extLst>
              <a:ext uri="{FF2B5EF4-FFF2-40B4-BE49-F238E27FC236}">
                <a16:creationId xmlns:a16="http://schemas.microsoft.com/office/drawing/2014/main" id="{B5411E82-9F8F-EB4A-F340-13D3A45A2C3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311848" y="5541553"/>
            <a:ext cx="828000" cy="828000"/>
          </a:xfrm>
          <a:prstGeom prst="rect">
            <a:avLst/>
          </a:prstGeom>
        </p:spPr>
      </p:pic>
      <p:pic>
        <p:nvPicPr>
          <p:cNvPr id="28" name="圖片 27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446E6875-E4EB-5605-D8D2-60724CA9497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696214" y="5605966"/>
            <a:ext cx="828000" cy="828000"/>
          </a:xfrm>
          <a:prstGeom prst="rect">
            <a:avLst/>
          </a:prstGeom>
        </p:spPr>
      </p:pic>
      <p:pic>
        <p:nvPicPr>
          <p:cNvPr id="29" name="圖形 28" descr="核取記號 以實心填滿">
            <a:extLst>
              <a:ext uri="{FF2B5EF4-FFF2-40B4-BE49-F238E27FC236}">
                <a16:creationId xmlns:a16="http://schemas.microsoft.com/office/drawing/2014/main" id="{AB9FBB47-D61B-B1A6-5A41-819DDFC5ED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0116317" y="5307793"/>
            <a:ext cx="914400" cy="914400"/>
          </a:xfrm>
          <a:prstGeom prst="rect">
            <a:avLst/>
          </a:prstGeom>
        </p:spPr>
      </p:pic>
      <p:pic>
        <p:nvPicPr>
          <p:cNvPr id="30" name="圖形 29" descr="關閉 以實心填滿">
            <a:extLst>
              <a:ext uri="{FF2B5EF4-FFF2-40B4-BE49-F238E27FC236}">
                <a16:creationId xmlns:a16="http://schemas.microsoft.com/office/drawing/2014/main" id="{CFBE9D33-FA13-0E7E-A61F-853E6158BC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7587105" y="5480930"/>
            <a:ext cx="914400" cy="914400"/>
          </a:xfrm>
          <a:prstGeom prst="rect">
            <a:avLst/>
          </a:prstGeom>
        </p:spPr>
      </p:pic>
      <p:pic>
        <p:nvPicPr>
          <p:cNvPr id="31" name="圖形 30" descr="關閉 以實心填滿">
            <a:extLst>
              <a:ext uri="{FF2B5EF4-FFF2-40B4-BE49-F238E27FC236}">
                <a16:creationId xmlns:a16="http://schemas.microsoft.com/office/drawing/2014/main" id="{0352DEA0-8E1D-BBC7-5D92-7F9FBCD96D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8646351" y="5502517"/>
            <a:ext cx="914400" cy="914400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BCF9BD88-C5E0-AFA7-4B19-86A2C8F4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391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2641</Words>
  <Application>Microsoft Macintosh PowerPoint</Application>
  <PresentationFormat>寬螢幕</PresentationFormat>
  <Paragraphs>242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王漢宗特黑體繁</vt:lpstr>
      <vt:lpstr>標楷體</vt:lpstr>
      <vt:lpstr>Cambria Math</vt:lpstr>
      <vt:lpstr>Calibri</vt:lpstr>
      <vt:lpstr>Wingdings</vt:lpstr>
      <vt:lpstr>BiauKaiTC Regular</vt:lpstr>
      <vt:lpstr>Aptos Display</vt:lpstr>
      <vt:lpstr>Aptos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朱泊原</dc:creator>
  <cp:lastModifiedBy>朱泊原</cp:lastModifiedBy>
  <cp:revision>41</cp:revision>
  <dcterms:created xsi:type="dcterms:W3CDTF">2024-10-29T12:33:27Z</dcterms:created>
  <dcterms:modified xsi:type="dcterms:W3CDTF">2024-11-05T15:29:50Z</dcterms:modified>
</cp:coreProperties>
</file>