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565" r:id="rId2"/>
    <p:sldId id="261" r:id="rId3"/>
    <p:sldId id="262" r:id="rId4"/>
    <p:sldId id="268" r:id="rId5"/>
    <p:sldId id="263" r:id="rId6"/>
    <p:sldId id="264" r:id="rId7"/>
    <p:sldId id="267"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2018&#24180;&#24037;&#20316;\&#26234;&#33021;&#32593;&#32852;&#27773;&#36710;&#19987;&#39064;\&#24211;\&#36335;&#27979;&#29260;&#290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2018&#24180;&#24037;&#20316;\&#26234;&#33021;&#32593;&#32852;&#27773;&#36710;&#19987;&#39064;\&#24211;\&#36335;&#27979;&#29260;&#290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2018&#24180;&#24037;&#20316;\&#26234;&#33021;&#32593;&#32852;&#27773;&#36710;&#19987;&#39064;\&#24211;\&#36335;&#27979;&#29260;&#2903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2018&#24180;&#24037;&#20316;\&#26234;&#33021;&#32593;&#32852;&#27773;&#36710;&#19987;&#39064;\&#24211;\&#36335;&#27979;&#29260;&#2903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2018&#24180;&#24037;&#20316;\&#26234;&#33021;&#32593;&#32852;&#27773;&#36710;&#19987;&#39064;\&#24211;\&#36335;&#27979;&#29260;&#2903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2018&#24180;&#24037;&#20316;\&#26234;&#33021;&#32593;&#32852;&#27773;&#36710;&#19987;&#39064;\&#24211;\&#36335;&#27979;&#29260;&#2903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Sheet2!$E$1</c:f>
              <c:strCache>
                <c:ptCount val="1"/>
                <c:pt idx="0">
                  <c:v>牌照数量</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DFB-4F18-951D-DFA1A71E127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DFB-4F18-951D-DFA1A71E127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DFB-4F18-951D-DFA1A71E127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DFB-4F18-951D-DFA1A71E127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1DFB-4F18-951D-DFA1A71E127C}"/>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1DFB-4F18-951D-DFA1A71E127C}"/>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1DFB-4F18-951D-DFA1A71E127C}"/>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1DFB-4F18-951D-DFA1A71E127C}"/>
              </c:ext>
            </c:extLst>
          </c:dPt>
          <c:dLbls>
            <c:dLbl>
              <c:idx val="6"/>
              <c:layout>
                <c:manualLayout>
                  <c:x val="4.9254243867480854E-2"/>
                  <c:y val="0.155640380885997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1DFB-4F18-951D-DFA1A71E127C}"/>
                </c:ext>
              </c:extLst>
            </c:dLbl>
            <c:dLbl>
              <c:idx val="7"/>
              <c:layout>
                <c:manualLayout>
                  <c:x val="2.1069163310316698E-2"/>
                  <c:y val="0.1164166778733874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1DFB-4F18-951D-DFA1A71E127C}"/>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1" i="0" u="none" strike="noStrike" kern="1200" baseline="0">
                    <a:solidFill>
                      <a:schemeClr val="lt1"/>
                    </a:solidFill>
                    <a:latin typeface="微软雅黑" panose="020B0503020204020204" pitchFamily="34" charset="-122"/>
                    <a:ea typeface="微软雅黑" panose="020B0503020204020204" pitchFamily="34" charset="-122"/>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Sheet2!$D$2:$D$9</c:f>
              <c:strCache>
                <c:ptCount val="8"/>
                <c:pt idx="0">
                  <c:v>北京</c:v>
                </c:pt>
                <c:pt idx="1">
                  <c:v>重庆</c:v>
                </c:pt>
                <c:pt idx="2">
                  <c:v>福建平潭</c:v>
                </c:pt>
                <c:pt idx="3">
                  <c:v>上海</c:v>
                </c:pt>
                <c:pt idx="4">
                  <c:v>长春</c:v>
                </c:pt>
                <c:pt idx="5">
                  <c:v>无锡</c:v>
                </c:pt>
                <c:pt idx="6">
                  <c:v>杭州</c:v>
                </c:pt>
                <c:pt idx="7">
                  <c:v>深圳</c:v>
                </c:pt>
              </c:strCache>
            </c:strRef>
          </c:cat>
          <c:val>
            <c:numRef>
              <c:f>Sheet2!$E$2:$E$9</c:f>
              <c:numCache>
                <c:formatCode>General</c:formatCode>
                <c:ptCount val="8"/>
                <c:pt idx="0">
                  <c:v>11</c:v>
                </c:pt>
                <c:pt idx="1">
                  <c:v>8</c:v>
                </c:pt>
                <c:pt idx="2">
                  <c:v>6</c:v>
                </c:pt>
                <c:pt idx="3">
                  <c:v>5</c:v>
                </c:pt>
                <c:pt idx="4">
                  <c:v>3</c:v>
                </c:pt>
                <c:pt idx="5">
                  <c:v>2</c:v>
                </c:pt>
                <c:pt idx="6">
                  <c:v>2</c:v>
                </c:pt>
                <c:pt idx="7">
                  <c:v>1</c:v>
                </c:pt>
              </c:numCache>
            </c:numRef>
          </c:val>
          <c:extLst>
            <c:ext xmlns:c16="http://schemas.microsoft.com/office/drawing/2014/chart" uri="{C3380CC4-5D6E-409C-BE32-E72D297353CC}">
              <c16:uniqueId val="{00000010-1DFB-4F18-951D-DFA1A71E127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4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Sheet2!$E$1</c:f>
              <c:strCache>
                <c:ptCount val="1"/>
                <c:pt idx="0">
                  <c:v>牌照数量</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Sheet2!$D$2:$D$9</c:f>
              <c:strCache>
                <c:ptCount val="8"/>
                <c:pt idx="0">
                  <c:v>北京</c:v>
                </c:pt>
                <c:pt idx="1">
                  <c:v>重庆</c:v>
                </c:pt>
                <c:pt idx="2">
                  <c:v>福建平潭</c:v>
                </c:pt>
                <c:pt idx="3">
                  <c:v>上海</c:v>
                </c:pt>
                <c:pt idx="4">
                  <c:v>长春</c:v>
                </c:pt>
                <c:pt idx="5">
                  <c:v>无锡</c:v>
                </c:pt>
                <c:pt idx="6">
                  <c:v>杭州</c:v>
                </c:pt>
                <c:pt idx="7">
                  <c:v>深圳</c:v>
                </c:pt>
              </c:strCache>
            </c:strRef>
          </c:cat>
          <c:val>
            <c:numRef>
              <c:f>Sheet2!$E$2:$E$9</c:f>
              <c:numCache>
                <c:formatCode>General</c:formatCode>
                <c:ptCount val="8"/>
                <c:pt idx="0">
                  <c:v>11</c:v>
                </c:pt>
                <c:pt idx="1">
                  <c:v>8</c:v>
                </c:pt>
                <c:pt idx="2">
                  <c:v>6</c:v>
                </c:pt>
                <c:pt idx="3">
                  <c:v>5</c:v>
                </c:pt>
                <c:pt idx="4">
                  <c:v>3</c:v>
                </c:pt>
                <c:pt idx="5">
                  <c:v>2</c:v>
                </c:pt>
                <c:pt idx="6">
                  <c:v>2</c:v>
                </c:pt>
                <c:pt idx="7">
                  <c:v>1</c:v>
                </c:pt>
              </c:numCache>
            </c:numRef>
          </c:val>
          <c:extLst>
            <c:ext xmlns:c16="http://schemas.microsoft.com/office/drawing/2014/chart" uri="{C3380CC4-5D6E-409C-BE32-E72D297353CC}">
              <c16:uniqueId val="{00000000-8830-46A5-AF45-10AA9791E2C9}"/>
            </c:ext>
          </c:extLst>
        </c:ser>
        <c:dLbls>
          <c:showLegendKey val="0"/>
          <c:showVal val="0"/>
          <c:showCatName val="0"/>
          <c:showSerName val="0"/>
          <c:showPercent val="0"/>
          <c:showBubbleSize val="0"/>
        </c:dLbls>
        <c:gapWidth val="182"/>
        <c:axId val="275845168"/>
        <c:axId val="275845728"/>
      </c:barChart>
      <c:catAx>
        <c:axId val="2758451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75845728"/>
        <c:crosses val="autoZero"/>
        <c:auto val="1"/>
        <c:lblAlgn val="ctr"/>
        <c:lblOffset val="100"/>
        <c:noMultiLvlLbl val="0"/>
      </c:catAx>
      <c:valAx>
        <c:axId val="275845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75845168"/>
        <c:crosses val="autoZero"/>
        <c:crossBetween val="between"/>
      </c:valAx>
      <c:spPr>
        <a:noFill/>
        <a:ln>
          <a:noFill/>
        </a:ln>
        <a:effectLst/>
      </c:spPr>
    </c:plotArea>
    <c:plotVisOnly val="1"/>
    <c:dispBlanksAs val="gap"/>
    <c:showDLblsOverMax val="0"/>
  </c:chart>
  <c:spPr>
    <a:noFill/>
    <a:ln>
      <a:noFill/>
    </a:ln>
    <a:effectLst/>
  </c:spPr>
  <c:txPr>
    <a:bodyPr/>
    <a:lstStyle/>
    <a:p>
      <a:pPr>
        <a:defRPr sz="14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Sheet3!$C$1</c:f>
              <c:strCache>
                <c:ptCount val="1"/>
                <c:pt idx="0">
                  <c:v>牌照数量</c:v>
                </c:pt>
              </c:strCache>
            </c:strRef>
          </c:tx>
          <c:spPr>
            <a:solidFill>
              <a:schemeClr val="accent1"/>
            </a:solidFill>
            <a:ln>
              <a:noFill/>
            </a:ln>
            <a:effectLst/>
          </c:spPr>
          <c:invertIfNegative val="0"/>
          <c:cat>
            <c:strRef>
              <c:f>Sheet3!$B$2:$B$19</c:f>
              <c:strCache>
                <c:ptCount val="18"/>
                <c:pt idx="0">
                  <c:v>百度</c:v>
                </c:pt>
                <c:pt idx="1">
                  <c:v>一汽集团</c:v>
                </c:pt>
                <c:pt idx="2">
                  <c:v>上汽集团</c:v>
                </c:pt>
                <c:pt idx="3">
                  <c:v>金龙汽车</c:v>
                </c:pt>
                <c:pt idx="4">
                  <c:v>蔚来汽车</c:v>
                </c:pt>
                <c:pt idx="5">
                  <c:v>宝马</c:v>
                </c:pt>
                <c:pt idx="6">
                  <c:v>长安汽车</c:v>
                </c:pt>
                <c:pt idx="7">
                  <c:v>阿里巴巴</c:v>
                </c:pt>
                <c:pt idx="8">
                  <c:v>腾讯汽车</c:v>
                </c:pt>
                <c:pt idx="9">
                  <c:v>北汽新能源</c:v>
                </c:pt>
                <c:pt idx="10">
                  <c:v>小马智行</c:v>
                </c:pt>
                <c:pt idx="11">
                  <c:v>奔驰</c:v>
                </c:pt>
                <c:pt idx="12">
                  <c:v>东风汽车</c:v>
                </c:pt>
                <c:pt idx="13">
                  <c:v>广汽集团</c:v>
                </c:pt>
                <c:pt idx="14">
                  <c:v>吉利汽车</c:v>
                </c:pt>
                <c:pt idx="15">
                  <c:v>北汽福田</c:v>
                </c:pt>
                <c:pt idx="16">
                  <c:v>奥迪</c:v>
                </c:pt>
                <c:pt idx="17">
                  <c:v>滴滴</c:v>
                </c:pt>
              </c:strCache>
            </c:strRef>
          </c:cat>
          <c:val>
            <c:numRef>
              <c:f>Sheet3!$C$2:$C$19</c:f>
              <c:numCache>
                <c:formatCode>General</c:formatCode>
                <c:ptCount val="18"/>
                <c:pt idx="0">
                  <c:v>9</c:v>
                </c:pt>
                <c:pt idx="1">
                  <c:v>4</c:v>
                </c:pt>
                <c:pt idx="2">
                  <c:v>3</c:v>
                </c:pt>
                <c:pt idx="3">
                  <c:v>3</c:v>
                </c:pt>
                <c:pt idx="4">
                  <c:v>2</c:v>
                </c:pt>
                <c:pt idx="5">
                  <c:v>2</c:v>
                </c:pt>
                <c:pt idx="6">
                  <c:v>2</c:v>
                </c:pt>
                <c:pt idx="7">
                  <c:v>2</c:v>
                </c:pt>
                <c:pt idx="8">
                  <c:v>2</c:v>
                </c:pt>
                <c:pt idx="9">
                  <c:v>1</c:v>
                </c:pt>
                <c:pt idx="10">
                  <c:v>1</c:v>
                </c:pt>
                <c:pt idx="11">
                  <c:v>1</c:v>
                </c:pt>
                <c:pt idx="12">
                  <c:v>1</c:v>
                </c:pt>
                <c:pt idx="13">
                  <c:v>1</c:v>
                </c:pt>
                <c:pt idx="14">
                  <c:v>1</c:v>
                </c:pt>
                <c:pt idx="15">
                  <c:v>1</c:v>
                </c:pt>
                <c:pt idx="16">
                  <c:v>1</c:v>
                </c:pt>
                <c:pt idx="17">
                  <c:v>1</c:v>
                </c:pt>
              </c:numCache>
            </c:numRef>
          </c:val>
          <c:extLst>
            <c:ext xmlns:c16="http://schemas.microsoft.com/office/drawing/2014/chart" uri="{C3380CC4-5D6E-409C-BE32-E72D297353CC}">
              <c16:uniqueId val="{00000000-47EA-4E2F-B11F-EA9BC99A1441}"/>
            </c:ext>
          </c:extLst>
        </c:ser>
        <c:dLbls>
          <c:showLegendKey val="0"/>
          <c:showVal val="0"/>
          <c:showCatName val="0"/>
          <c:showSerName val="0"/>
          <c:showPercent val="0"/>
          <c:showBubbleSize val="0"/>
        </c:dLbls>
        <c:gapWidth val="219"/>
        <c:axId val="275842368"/>
        <c:axId val="294506592"/>
      </c:barChart>
      <c:catAx>
        <c:axId val="2758423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94506592"/>
        <c:crosses val="autoZero"/>
        <c:auto val="1"/>
        <c:lblAlgn val="ctr"/>
        <c:lblOffset val="100"/>
        <c:noMultiLvlLbl val="0"/>
      </c:catAx>
      <c:valAx>
        <c:axId val="294506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75842368"/>
        <c:crosses val="autoZero"/>
        <c:crossBetween val="between"/>
      </c:valAx>
      <c:spPr>
        <a:noFill/>
        <a:ln>
          <a:noFill/>
        </a:ln>
        <a:effectLst/>
      </c:spPr>
    </c:plotArea>
    <c:plotVisOnly val="1"/>
    <c:dispBlanksAs val="gap"/>
    <c:showDLblsOverMax val="0"/>
  </c:chart>
  <c:spPr>
    <a:noFill/>
    <a:ln>
      <a:noFill/>
    </a:ln>
    <a:effectLst/>
  </c:spPr>
  <c:txPr>
    <a:bodyPr/>
    <a:lstStyle/>
    <a:p>
      <a:pPr>
        <a:defRPr sz="14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790-4681-8F43-8355DFF0C83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790-4681-8F43-8355DFF0C83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600" b="1" i="0" u="none" strike="noStrike" kern="1200" baseline="0">
                    <a:solidFill>
                      <a:schemeClr val="lt1"/>
                    </a:solidFill>
                    <a:latin typeface="微软雅黑" panose="020B0503020204020204" pitchFamily="34" charset="-122"/>
                    <a:ea typeface="微软雅黑" panose="020B0503020204020204" pitchFamily="34" charset="-122"/>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Sheet3!$H$2:$H$3</c:f>
              <c:strCache>
                <c:ptCount val="2"/>
                <c:pt idx="0">
                  <c:v>传统整车企业数量</c:v>
                </c:pt>
                <c:pt idx="1">
                  <c:v>互联网及新造车势力企业数量</c:v>
                </c:pt>
              </c:strCache>
            </c:strRef>
          </c:cat>
          <c:val>
            <c:numRef>
              <c:f>Sheet3!$I$2:$I$3</c:f>
              <c:numCache>
                <c:formatCode>General</c:formatCode>
                <c:ptCount val="2"/>
                <c:pt idx="0">
                  <c:v>12</c:v>
                </c:pt>
                <c:pt idx="1">
                  <c:v>6</c:v>
                </c:pt>
              </c:numCache>
            </c:numRef>
          </c:val>
          <c:extLst>
            <c:ext xmlns:c16="http://schemas.microsoft.com/office/drawing/2014/chart" uri="{C3380CC4-5D6E-409C-BE32-E72D297353CC}">
              <c16:uniqueId val="{00000004-9790-4681-8F43-8355DFF0C83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600" b="0" i="0" u="none" strike="noStrike" kern="1200" baseline="0">
              <a:solidFill>
                <a:schemeClr val="dk1">
                  <a:lumMod val="75000"/>
                  <a:lumOff val="2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6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Sheet2!$L$4:$L$5</c:f>
              <c:strCache>
                <c:ptCount val="2"/>
                <c:pt idx="0">
                  <c:v>获取牌照跨国企业数量</c:v>
                </c:pt>
                <c:pt idx="1">
                  <c:v>获取牌照本土企业数量</c:v>
                </c:pt>
              </c:strCache>
            </c:strRef>
          </c:cat>
          <c:val>
            <c:numRef>
              <c:f>Sheet2!$M$4:$M$5</c:f>
              <c:numCache>
                <c:formatCode>General</c:formatCode>
                <c:ptCount val="2"/>
                <c:pt idx="0">
                  <c:v>3</c:v>
                </c:pt>
                <c:pt idx="1">
                  <c:v>15</c:v>
                </c:pt>
              </c:numCache>
            </c:numRef>
          </c:val>
          <c:extLst>
            <c:ext xmlns:c16="http://schemas.microsoft.com/office/drawing/2014/chart" uri="{C3380CC4-5D6E-409C-BE32-E72D297353CC}">
              <c16:uniqueId val="{00000000-C28C-411A-A82E-897CD2DEDC57}"/>
            </c:ext>
          </c:extLst>
        </c:ser>
        <c:dLbls>
          <c:showLegendKey val="0"/>
          <c:showVal val="0"/>
          <c:showCatName val="0"/>
          <c:showSerName val="0"/>
          <c:showPercent val="0"/>
          <c:showBubbleSize val="0"/>
        </c:dLbls>
        <c:gapWidth val="219"/>
        <c:overlap val="-27"/>
        <c:axId val="294508832"/>
        <c:axId val="294495952"/>
      </c:barChart>
      <c:catAx>
        <c:axId val="294508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94495952"/>
        <c:crosses val="autoZero"/>
        <c:auto val="1"/>
        <c:lblAlgn val="ctr"/>
        <c:lblOffset val="100"/>
        <c:noMultiLvlLbl val="0"/>
      </c:catAx>
      <c:valAx>
        <c:axId val="2944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94508832"/>
        <c:crosses val="autoZero"/>
        <c:crossBetween val="between"/>
      </c:valAx>
      <c:spPr>
        <a:noFill/>
        <a:ln>
          <a:noFill/>
        </a:ln>
        <a:effectLst/>
      </c:spPr>
    </c:plotArea>
    <c:plotVisOnly val="1"/>
    <c:dispBlanksAs val="gap"/>
    <c:showDLblsOverMax val="0"/>
  </c:chart>
  <c:spPr>
    <a:noFill/>
    <a:ln>
      <a:noFill/>
    </a:ln>
    <a:effectLst/>
  </c:spPr>
  <c:txPr>
    <a:bodyPr/>
    <a:lstStyle/>
    <a:p>
      <a:pPr>
        <a:defRPr sz="16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Sheet3!$H$5:$H$6</c:f>
              <c:strCache>
                <c:ptCount val="2"/>
                <c:pt idx="0">
                  <c:v>乘用车牌照</c:v>
                </c:pt>
                <c:pt idx="1">
                  <c:v>商用车牌照</c:v>
                </c:pt>
              </c:strCache>
            </c:strRef>
          </c:cat>
          <c:val>
            <c:numRef>
              <c:f>Sheet3!$I$5:$I$6</c:f>
              <c:numCache>
                <c:formatCode>General</c:formatCode>
                <c:ptCount val="2"/>
                <c:pt idx="0">
                  <c:v>32</c:v>
                </c:pt>
                <c:pt idx="1">
                  <c:v>6</c:v>
                </c:pt>
              </c:numCache>
            </c:numRef>
          </c:val>
          <c:extLst>
            <c:ext xmlns:c16="http://schemas.microsoft.com/office/drawing/2014/chart" uri="{C3380CC4-5D6E-409C-BE32-E72D297353CC}">
              <c16:uniqueId val="{00000000-581D-4906-8A29-EDB22AE274D4}"/>
            </c:ext>
          </c:extLst>
        </c:ser>
        <c:dLbls>
          <c:showLegendKey val="0"/>
          <c:showVal val="0"/>
          <c:showCatName val="0"/>
          <c:showSerName val="0"/>
          <c:showPercent val="0"/>
          <c:showBubbleSize val="0"/>
        </c:dLbls>
        <c:gapWidth val="219"/>
        <c:overlap val="-27"/>
        <c:axId val="190988592"/>
        <c:axId val="190993632"/>
      </c:barChart>
      <c:catAx>
        <c:axId val="19098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0993632"/>
        <c:crosses val="autoZero"/>
        <c:auto val="1"/>
        <c:lblAlgn val="ctr"/>
        <c:lblOffset val="100"/>
        <c:noMultiLvlLbl val="0"/>
      </c:catAx>
      <c:valAx>
        <c:axId val="190993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0988592"/>
        <c:crosses val="autoZero"/>
        <c:crossBetween val="between"/>
      </c:valAx>
      <c:spPr>
        <a:noFill/>
        <a:ln>
          <a:noFill/>
        </a:ln>
        <a:effectLst/>
      </c:spPr>
    </c:plotArea>
    <c:plotVisOnly val="1"/>
    <c:dispBlanksAs val="gap"/>
    <c:showDLblsOverMax val="0"/>
  </c:chart>
  <c:spPr>
    <a:noFill/>
    <a:ln>
      <a:noFill/>
    </a:ln>
    <a:effectLst/>
  </c:spPr>
  <c:txPr>
    <a:bodyPr/>
    <a:lstStyle/>
    <a:p>
      <a:pPr>
        <a:defRPr sz="1600">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69883-1C4B-4534-9A67-77130DF1B30C}" type="datetimeFigureOut">
              <a:rPr lang="zh-CN" altLang="en-US" smtClean="0"/>
              <a:t>2020/2/22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4A0ED-B477-426A-B00B-5000DCEB2B32}" type="slidenum">
              <a:rPr lang="zh-CN" altLang="en-US" smtClean="0"/>
              <a:t>‹#›</a:t>
            </a:fld>
            <a:endParaRPr lang="zh-CN" altLang="en-US"/>
          </a:p>
        </p:txBody>
      </p:sp>
    </p:spTree>
    <p:extLst>
      <p:ext uri="{BB962C8B-B14F-4D97-AF65-F5344CB8AC3E}">
        <p14:creationId xmlns:p14="http://schemas.microsoft.com/office/powerpoint/2010/main" val="349095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93442C-1474-48BD-B3D5-D4A5EDFCB2AD}" type="slidenum">
              <a:rPr lang="zh-CN" altLang="en-US" smtClean="0"/>
              <a:t>1</a:t>
            </a:fld>
            <a:endParaRPr lang="zh-CN" altLang="en-US"/>
          </a:p>
        </p:txBody>
      </p:sp>
    </p:spTree>
    <p:extLst>
      <p:ext uri="{BB962C8B-B14F-4D97-AF65-F5344CB8AC3E}">
        <p14:creationId xmlns:p14="http://schemas.microsoft.com/office/powerpoint/2010/main" val="346841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152268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64693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3008080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2" name="图片 6" descr="中心logo.png"/>
          <p:cNvPicPr>
            <a:picLocks noChangeAspect="1"/>
          </p:cNvPicPr>
          <p:nvPr userDrawn="1"/>
        </p:nvPicPr>
        <p:blipFill>
          <a:blip r:embed="rId2" cstate="print"/>
          <a:srcRect/>
          <a:stretch>
            <a:fillRect/>
          </a:stretch>
        </p:blipFill>
        <p:spPr bwMode="auto">
          <a:xfrm>
            <a:off x="781928" y="6382543"/>
            <a:ext cx="1192213" cy="347663"/>
          </a:xfrm>
          <a:prstGeom prst="rect">
            <a:avLst/>
          </a:prstGeom>
          <a:noFill/>
          <a:ln w="9525">
            <a:noFill/>
            <a:miter lim="800000"/>
            <a:headEnd/>
            <a:tailEnd/>
          </a:ln>
        </p:spPr>
      </p:pic>
      <p:sp>
        <p:nvSpPr>
          <p:cNvPr id="11" name="TextBox 8"/>
          <p:cNvSpPr txBox="1"/>
          <p:nvPr userDrawn="1"/>
        </p:nvSpPr>
        <p:spPr>
          <a:xfrm>
            <a:off x="1213132" y="6455280"/>
            <a:ext cx="10295695" cy="292388"/>
          </a:xfrm>
          <a:prstGeom prst="rect">
            <a:avLst/>
          </a:prstGeom>
          <a:noFill/>
          <a:ln>
            <a:noFill/>
          </a:ln>
        </p:spPr>
        <p:txBody>
          <a:bodyPr wrap="square">
            <a:spAutoFit/>
          </a:bodyPr>
          <a:lstStyle/>
          <a:p>
            <a:pPr algn="r" fontAlgn="auto">
              <a:spcBef>
                <a:spcPts val="0"/>
              </a:spcBef>
              <a:spcAft>
                <a:spcPts val="0"/>
              </a:spcAft>
              <a:defRPr/>
            </a:pPr>
            <a:r>
              <a:rPr lang="en-US" altLang="zh-CN" sz="1300" b="1" kern="1200" dirty="0">
                <a:solidFill>
                  <a:schemeClr val="bg2">
                    <a:lumMod val="50000"/>
                  </a:schemeClr>
                </a:solidFill>
                <a:latin typeface="微软雅黑" panose="020B0503020204020204" pitchFamily="34" charset="-122"/>
                <a:ea typeface="微软雅黑" panose="020B0503020204020204" pitchFamily="34" charset="-122"/>
                <a:cs typeface="+mn-cs"/>
              </a:rPr>
              <a:t>-----------------------------------------------------------------------------</a:t>
            </a:r>
            <a:r>
              <a:rPr lang="en-US" altLang="zh-CN" sz="1300" b="1" dirty="0">
                <a:solidFill>
                  <a:schemeClr val="bg2">
                    <a:lumMod val="50000"/>
                  </a:schemeClr>
                </a:solidFill>
                <a:latin typeface="+mn-lt"/>
                <a:ea typeface="+mn-ea"/>
              </a:rPr>
              <a:t>  </a:t>
            </a:r>
            <a:r>
              <a:rPr lang="zh-CN" altLang="en-US" sz="1300" b="1" kern="1200" dirty="0">
                <a:solidFill>
                  <a:schemeClr val="bg2">
                    <a:lumMod val="50000"/>
                  </a:schemeClr>
                </a:solidFill>
                <a:latin typeface="微软雅黑" panose="020B0503020204020204" pitchFamily="34" charset="-122"/>
                <a:ea typeface="微软雅黑" panose="020B0503020204020204" pitchFamily="34" charset="-122"/>
                <a:cs typeface="+mn-cs"/>
              </a:rPr>
              <a:t>中国汽车技术研究中心有限公司情报所  信息咨询一室</a:t>
            </a:r>
          </a:p>
        </p:txBody>
      </p:sp>
    </p:spTree>
    <p:extLst>
      <p:ext uri="{BB962C8B-B14F-4D97-AF65-F5344CB8AC3E}">
        <p14:creationId xmlns:p14="http://schemas.microsoft.com/office/powerpoint/2010/main" val="517131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12" name="图片 6" descr="中心logo.png"/>
          <p:cNvPicPr>
            <a:picLocks noChangeAspect="1"/>
          </p:cNvPicPr>
          <p:nvPr userDrawn="1"/>
        </p:nvPicPr>
        <p:blipFill>
          <a:blip r:embed="rId2" cstate="print"/>
          <a:srcRect/>
          <a:stretch>
            <a:fillRect/>
          </a:stretch>
        </p:blipFill>
        <p:spPr bwMode="auto">
          <a:xfrm>
            <a:off x="781928" y="6382543"/>
            <a:ext cx="1192213" cy="347663"/>
          </a:xfrm>
          <a:prstGeom prst="rect">
            <a:avLst/>
          </a:prstGeom>
          <a:noFill/>
          <a:ln w="9525">
            <a:noFill/>
            <a:miter lim="800000"/>
            <a:headEnd/>
            <a:tailEnd/>
          </a:ln>
        </p:spPr>
      </p:pic>
      <p:sp>
        <p:nvSpPr>
          <p:cNvPr id="11" name="TextBox 8"/>
          <p:cNvSpPr txBox="1"/>
          <p:nvPr userDrawn="1"/>
        </p:nvSpPr>
        <p:spPr>
          <a:xfrm>
            <a:off x="1213132" y="6455280"/>
            <a:ext cx="10295695" cy="292388"/>
          </a:xfrm>
          <a:prstGeom prst="rect">
            <a:avLst/>
          </a:prstGeom>
          <a:noFill/>
          <a:ln>
            <a:noFill/>
          </a:ln>
        </p:spPr>
        <p:txBody>
          <a:bodyPr wrap="square">
            <a:spAutoFit/>
          </a:bodyPr>
          <a:lstStyle/>
          <a:p>
            <a:pPr algn="r" fontAlgn="auto">
              <a:spcBef>
                <a:spcPts val="0"/>
              </a:spcBef>
              <a:spcAft>
                <a:spcPts val="0"/>
              </a:spcAft>
              <a:defRPr/>
            </a:pPr>
            <a:r>
              <a:rPr lang="en-US" altLang="zh-CN" sz="1300" b="1" kern="1200" dirty="0">
                <a:solidFill>
                  <a:schemeClr val="bg2">
                    <a:lumMod val="50000"/>
                  </a:schemeClr>
                </a:solidFill>
                <a:latin typeface="微软雅黑" panose="020B0503020204020204" pitchFamily="34" charset="-122"/>
                <a:ea typeface="微软雅黑" panose="020B0503020204020204" pitchFamily="34" charset="-122"/>
                <a:cs typeface="+mn-cs"/>
              </a:rPr>
              <a:t>-----------------------------------------------------------------------------</a:t>
            </a:r>
            <a:r>
              <a:rPr lang="en-US" altLang="zh-CN" sz="1300" b="1" dirty="0">
                <a:solidFill>
                  <a:schemeClr val="bg2">
                    <a:lumMod val="50000"/>
                  </a:schemeClr>
                </a:solidFill>
                <a:latin typeface="+mn-lt"/>
                <a:ea typeface="+mn-ea"/>
              </a:rPr>
              <a:t>  </a:t>
            </a:r>
            <a:r>
              <a:rPr lang="zh-CN" altLang="en-US" sz="1300" b="1" kern="1200" dirty="0">
                <a:solidFill>
                  <a:schemeClr val="bg2">
                    <a:lumMod val="50000"/>
                  </a:schemeClr>
                </a:solidFill>
                <a:latin typeface="微软雅黑" panose="020B0503020204020204" pitchFamily="34" charset="-122"/>
                <a:ea typeface="微软雅黑" panose="020B0503020204020204" pitchFamily="34" charset="-122"/>
                <a:cs typeface="+mn-cs"/>
              </a:rPr>
              <a:t>中国汽车技术研究中心有限公司情报所  信息咨询一室</a:t>
            </a:r>
          </a:p>
        </p:txBody>
      </p:sp>
    </p:spTree>
    <p:extLst>
      <p:ext uri="{BB962C8B-B14F-4D97-AF65-F5344CB8AC3E}">
        <p14:creationId xmlns:p14="http://schemas.microsoft.com/office/powerpoint/2010/main" val="1396210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标题幻灯片">
    <p:bg>
      <p:bgPr>
        <a:solidFill>
          <a:srgbClr val="F1F5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938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262062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3056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82792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138783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401978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152493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351211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9CAFB1-216E-4F4F-81FB-F4EC55297463}" type="datetimeFigureOut">
              <a:rPr lang="zh-CN" altLang="en-US" smtClean="0"/>
              <a:t>2020/2/22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156589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CAFB1-216E-4F4F-81FB-F4EC55297463}" type="datetimeFigureOut">
              <a:rPr lang="zh-CN" altLang="en-US" smtClean="0"/>
              <a:t>2020/2/22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69EF0-1A3E-4B6C-A460-B8AC8CBD504C}" type="slidenum">
              <a:rPr lang="zh-CN" altLang="en-US" smtClean="0"/>
              <a:t>‹#›</a:t>
            </a:fld>
            <a:endParaRPr lang="zh-CN" altLang="en-US"/>
          </a:p>
        </p:txBody>
      </p:sp>
    </p:spTree>
    <p:extLst>
      <p:ext uri="{BB962C8B-B14F-4D97-AF65-F5344CB8AC3E}">
        <p14:creationId xmlns:p14="http://schemas.microsoft.com/office/powerpoint/2010/main" val="242663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 id="214748366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F:\u盘\U盘2\PPT\其它PNG\新建文件夹 (12)\11.png"/>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flipH="1">
            <a:off x="1740425" y="889508"/>
            <a:ext cx="2126911" cy="492590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txBox="1">
            <a:spLocks noChangeArrowheads="1"/>
          </p:cNvSpPr>
          <p:nvPr/>
        </p:nvSpPr>
        <p:spPr bwMode="auto">
          <a:xfrm>
            <a:off x="3503495" y="5315484"/>
            <a:ext cx="5234173" cy="999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中国汽车技术研究中心有限公司</a:t>
            </a:r>
            <a:endParaRPr lang="en-US" altLang="zh-CN" sz="1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中汽研（天津）汽车信息咨询有限公司</a:t>
            </a:r>
          </a:p>
        </p:txBody>
      </p:sp>
      <p:pic>
        <p:nvPicPr>
          <p:cNvPr id="30" name="Picture 2" descr="F:\u盘\U盘2\PPT\其它PNG\新建文件夹 (12)\11.png"/>
          <p:cNvPicPr>
            <a:picLocks noChangeAspect="1" noChangeArrowheads="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967355" y="1030557"/>
            <a:ext cx="1850149" cy="42849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273530" y="2994356"/>
            <a:ext cx="11356258" cy="1384995"/>
            <a:chOff x="835742" y="2104896"/>
            <a:chExt cx="11356258" cy="1384995"/>
          </a:xfrm>
        </p:grpSpPr>
        <p:sp>
          <p:nvSpPr>
            <p:cNvPr id="12" name="等腰三角形 11"/>
            <p:cNvSpPr/>
            <p:nvPr/>
          </p:nvSpPr>
          <p:spPr>
            <a:xfrm rot="5400000">
              <a:off x="5996035" y="2948991"/>
              <a:ext cx="199931" cy="172354"/>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a:xfrm>
              <a:off x="2955120" y="3050465"/>
              <a:ext cx="6281761" cy="0"/>
              <a:chOff x="3207840" y="3050465"/>
              <a:chExt cx="6281761" cy="0"/>
            </a:xfrm>
          </p:grpSpPr>
          <p:cxnSp>
            <p:nvCxnSpPr>
              <p:cNvPr id="10" name="直接连接符 9"/>
              <p:cNvCxnSpPr/>
              <p:nvPr/>
            </p:nvCxnSpPr>
            <p:spPr>
              <a:xfrm>
                <a:off x="3207840" y="3050465"/>
                <a:ext cx="2903561"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586040" y="3050465"/>
                <a:ext cx="2903561"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7" name="TextBox 8"/>
            <p:cNvSpPr txBox="1"/>
            <p:nvPr/>
          </p:nvSpPr>
          <p:spPr>
            <a:xfrm>
              <a:off x="835742" y="2104896"/>
              <a:ext cx="11356258" cy="1384995"/>
            </a:xfrm>
            <a:prstGeom prst="rect">
              <a:avLst/>
            </a:prstGeom>
            <a:noFill/>
            <a:effectLst/>
          </p:spPr>
          <p:txBody>
            <a:bodyPr wrap="square" rtlCol="0">
              <a:spAutoFit/>
            </a:bodyPr>
            <a:lstStyle/>
            <a:p>
              <a:pPr algn="ctr">
                <a:defRPr/>
              </a:pPr>
              <a:r>
                <a:rPr lang="zh-CN" altLang="en-US" sz="40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国内车载雷达市场动向</a:t>
              </a:r>
            </a:p>
            <a:p>
              <a:pPr algn="ctr">
                <a:defRPr/>
              </a:pPr>
              <a:endParaRPr lang="zh-CN" altLang="en-US" sz="44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2354450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20371"/>
            <a:ext cx="12192000" cy="95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endParaRPr lang="en-US" altLang="zh-CN" sz="2000" dirty="0">
              <a:solidFill>
                <a:schemeClr val="bg1"/>
              </a:solidFill>
              <a:latin typeface="微软雅黑" panose="020B0503020204020204" pitchFamily="34" charset="-122"/>
              <a:ea typeface="微软雅黑" panose="020B0503020204020204" pitchFamily="34" charset="-122"/>
            </a:endParaRPr>
          </a:p>
          <a:p>
            <a:pPr marL="0" lvl="1" algn="ctr"/>
            <a:r>
              <a:rPr lang="zh-CN" altLang="en-US" sz="3200" dirty="0">
                <a:solidFill>
                  <a:schemeClr val="bg1"/>
                </a:solidFill>
                <a:latin typeface="微软雅黑" panose="020B0503020204020204" pitchFamily="34" charset="-122"/>
                <a:ea typeface="微软雅黑" panose="020B0503020204020204" pitchFamily="34" charset="-122"/>
              </a:rPr>
              <a:t>我国自动驾驶路测牌照达到</a:t>
            </a:r>
            <a:r>
              <a:rPr lang="en-US" altLang="zh-CN" sz="3200" dirty="0">
                <a:solidFill>
                  <a:schemeClr val="bg1"/>
                </a:solidFill>
                <a:latin typeface="微软雅黑" panose="020B0503020204020204" pitchFamily="34" charset="-122"/>
                <a:ea typeface="微软雅黑" panose="020B0503020204020204" pitchFamily="34" charset="-122"/>
              </a:rPr>
              <a:t>38</a:t>
            </a:r>
            <a:r>
              <a:rPr lang="zh-CN" altLang="en-US" sz="3200" dirty="0">
                <a:solidFill>
                  <a:schemeClr val="bg1"/>
                </a:solidFill>
                <a:latin typeface="微软雅黑" panose="020B0503020204020204" pitchFamily="34" charset="-122"/>
                <a:ea typeface="微软雅黑" panose="020B0503020204020204" pitchFamily="34" charset="-122"/>
              </a:rPr>
              <a:t>张，全面解析牌照分布情况</a:t>
            </a:r>
          </a:p>
          <a:p>
            <a:pPr algn="ctr"/>
            <a:endParaRPr lang="zh-CN" altLang="en-US" dirty="0"/>
          </a:p>
        </p:txBody>
      </p:sp>
    </p:spTree>
    <p:extLst>
      <p:ext uri="{BB962C8B-B14F-4D97-AF65-F5344CB8AC3E}">
        <p14:creationId xmlns:p14="http://schemas.microsoft.com/office/powerpoint/2010/main" val="76156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69172"/>
            <a:ext cx="10807483" cy="341632"/>
          </a:xfrm>
          <a:prstGeom prst="rect">
            <a:avLst/>
          </a:prstGeom>
          <a:noFill/>
          <a:ln>
            <a:noFill/>
          </a:ln>
        </p:spPr>
        <p:txBody>
          <a:bodyPr wrap="square" rtlCol="0">
            <a:spAutoFit/>
          </a:bodyPr>
          <a:lstStyle/>
          <a:p>
            <a:pPr>
              <a:lnSpc>
                <a:spcPct val="90000"/>
              </a:lnSpc>
              <a:spcBef>
                <a:spcPts val="1000"/>
              </a:spcBef>
              <a:buSzPct val="80000"/>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一、我国自动驾驶路测牌照城市分布情况</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88020" y="412176"/>
            <a:ext cx="11603896" cy="1200329"/>
          </a:xfrm>
          <a:prstGeom prst="rect">
            <a:avLst/>
          </a:prstGeom>
          <a:solidFill>
            <a:schemeClr val="accent6">
              <a:lumMod val="20000"/>
              <a:lumOff val="80000"/>
            </a:schemeClr>
          </a:solidFill>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自动驾驶路测牌照发放再掀高潮。</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日，无锡向奥迪中国和上汽分别发放一张牌照，</a:t>
            </a:r>
            <a:r>
              <a:rPr lang="en-US" altLang="zh-CN" sz="1600" dirty="0">
                <a:latin typeface="微软雅黑" panose="020B0503020204020204" pitchFamily="34" charset="-122"/>
                <a:ea typeface="微软雅黑" panose="020B0503020204020204" pitchFamily="34" charset="-122"/>
              </a:rPr>
              <a:t>BBA</a:t>
            </a:r>
            <a:r>
              <a:rPr lang="zh-CN" altLang="en-US" sz="1600" dirty="0">
                <a:latin typeface="微软雅黑" panose="020B0503020204020204" pitchFamily="34" charset="-122"/>
                <a:ea typeface="微软雅黑" panose="020B0503020204020204" pitchFamily="34" charset="-122"/>
              </a:rPr>
              <a:t>在中国均获取路测资格。</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日，杭州向阿里巴巴颁发两张路测牌照，</a:t>
            </a:r>
            <a:r>
              <a:rPr lang="en-US" altLang="zh-CN" sz="1600" dirty="0">
                <a:latin typeface="微软雅黑" panose="020B0503020204020204" pitchFamily="34" charset="-122"/>
                <a:ea typeface="微软雅黑" panose="020B0503020204020204" pitchFamily="34" charset="-122"/>
              </a:rPr>
              <a:t>BAT</a:t>
            </a:r>
            <a:r>
              <a:rPr lang="zh-CN" altLang="en-US" sz="1600" dirty="0">
                <a:latin typeface="微软雅黑" panose="020B0503020204020204" pitchFamily="34" charset="-122"/>
                <a:ea typeface="微软雅黑" panose="020B0503020204020204" pitchFamily="34" charset="-122"/>
              </a:rPr>
              <a:t>国内自动驾驶牌照集齐。之后，北京向滴滴和腾讯颁发牌照，我国自动驾驶路测牌照总数增长至</a:t>
            </a:r>
            <a:r>
              <a:rPr lang="en-US" altLang="zh-CN" sz="1600" dirty="0">
                <a:latin typeface="微软雅黑" panose="020B0503020204020204" pitchFamily="34" charset="-122"/>
                <a:ea typeface="微软雅黑" panose="020B0503020204020204" pitchFamily="34" charset="-122"/>
              </a:rPr>
              <a:t>38</a:t>
            </a:r>
            <a:r>
              <a:rPr lang="zh-CN" altLang="en-US" sz="1600" dirty="0">
                <a:latin typeface="微软雅黑" panose="020B0503020204020204" pitchFamily="34" charset="-122"/>
                <a:ea typeface="微软雅黑" panose="020B0503020204020204" pitchFamily="34" charset="-122"/>
              </a:rPr>
              <a:t>张。（注：截至发稿，北京向滴滴和腾讯颁发牌照数量以各自</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张统计）</a:t>
            </a:r>
            <a:endParaRPr lang="en-US" altLang="zh-CN" sz="1600" dirty="0">
              <a:latin typeface="微软雅黑" panose="020B0503020204020204" pitchFamily="34" charset="-122"/>
              <a:ea typeface="微软雅黑" panose="020B0503020204020204" pitchFamily="34" charset="-122"/>
            </a:endParaRPr>
          </a:p>
        </p:txBody>
      </p:sp>
      <p:sp>
        <p:nvSpPr>
          <p:cNvPr id="3" name="矩形 2"/>
          <p:cNvSpPr/>
          <p:nvPr/>
        </p:nvSpPr>
        <p:spPr>
          <a:xfrm>
            <a:off x="557839" y="4677156"/>
            <a:ext cx="11377059" cy="1733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目前共计</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城颁布自动驾驶路测牌照，其中北京数量最多，共计</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张，占据全部号牌数量近</a:t>
            </a:r>
            <a:r>
              <a:rPr lang="en-US" altLang="zh-CN" sz="1600" dirty="0">
                <a:latin typeface="微软雅黑" panose="020B0503020204020204" pitchFamily="34" charset="-122"/>
                <a:ea typeface="微软雅黑" panose="020B0503020204020204" pitchFamily="34" charset="-122"/>
              </a:rPr>
              <a:t>1/3</a:t>
            </a:r>
            <a:r>
              <a:rPr lang="zh-CN" altLang="en-US" sz="1600" dirty="0">
                <a:latin typeface="微软雅黑" panose="020B0503020204020204" pitchFamily="34" charset="-122"/>
                <a:ea typeface="微软雅黑" panose="020B0503020204020204" pitchFamily="34" charset="-122"/>
              </a:rPr>
              <a:t>份额，重庆以</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张紧随北京之后，上海未进入前三。</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个城市中，重庆共计向一汽、东风、长安、广汽、吉利、北汽福田、百度</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家企业颁布号牌，是颁布企业数量、类型最多的城市，且除向长安颁发</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张号牌外，其余企业仅获取一张。由此可见，重庆号牌获取的难易度以及众企业特别是传统整车企业集团对重庆牌照的热情相对较高。</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厦门面向</a:t>
            </a:r>
            <a:r>
              <a:rPr lang="en-US" altLang="zh-CN" sz="1600" dirty="0">
                <a:latin typeface="微软雅黑" panose="020B0503020204020204" pitchFamily="34" charset="-122"/>
                <a:ea typeface="微软雅黑" panose="020B0503020204020204" pitchFamily="34" charset="-122"/>
              </a:rPr>
              <a:t>5G</a:t>
            </a:r>
            <a:r>
              <a:rPr lang="zh-CN" altLang="en-US" sz="1600" dirty="0">
                <a:latin typeface="微软雅黑" panose="020B0503020204020204" pitchFamily="34" charset="-122"/>
                <a:ea typeface="微软雅黑" panose="020B0503020204020204" pitchFamily="34" charset="-122"/>
              </a:rPr>
              <a:t>的车联网</a:t>
            </a:r>
            <a:r>
              <a:rPr lang="en-US" altLang="zh-CN" sz="1600" dirty="0">
                <a:latin typeface="微软雅黑" panose="020B0503020204020204" pitchFamily="34" charset="-122"/>
                <a:ea typeface="微软雅黑" panose="020B0503020204020204" pitchFamily="34" charset="-122"/>
              </a:rPr>
              <a:t>BRT</a:t>
            </a:r>
            <a:r>
              <a:rPr lang="zh-CN" altLang="en-US" sz="1600" dirty="0">
                <a:latin typeface="微软雅黑" panose="020B0503020204020204" pitchFamily="34" charset="-122"/>
                <a:ea typeface="微软雅黑" panose="020B0503020204020204" pitchFamily="34" charset="-122"/>
              </a:rPr>
              <a:t>示范应用项目正式发布，且计划出台厦门智能网联汽车道路测试管理规范，很有可能成为下一个路测牌照发放城市。其余已颁发自动驾驶路测规范的城市也将逐步发放牌照。</a:t>
            </a:r>
          </a:p>
        </p:txBody>
      </p:sp>
      <p:graphicFrame>
        <p:nvGraphicFramePr>
          <p:cNvPr id="10" name="图表 9"/>
          <p:cNvGraphicFramePr>
            <a:graphicFrameLocks/>
          </p:cNvGraphicFramePr>
          <p:nvPr>
            <p:extLst>
              <p:ext uri="{D42A27DB-BD31-4B8C-83A1-F6EECF244321}">
                <p14:modId xmlns:p14="http://schemas.microsoft.com/office/powerpoint/2010/main" val="2803267398"/>
              </p:ext>
            </p:extLst>
          </p:nvPr>
        </p:nvGraphicFramePr>
        <p:xfrm>
          <a:off x="6988009" y="1709990"/>
          <a:ext cx="4657726" cy="2914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p:cNvGraphicFramePr>
            <a:graphicFrameLocks/>
          </p:cNvGraphicFramePr>
          <p:nvPr>
            <p:extLst>
              <p:ext uri="{D42A27DB-BD31-4B8C-83A1-F6EECF244321}">
                <p14:modId xmlns:p14="http://schemas.microsoft.com/office/powerpoint/2010/main" val="817806334"/>
              </p:ext>
            </p:extLst>
          </p:nvPr>
        </p:nvGraphicFramePr>
        <p:xfrm>
          <a:off x="771383" y="1795715"/>
          <a:ext cx="59817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213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过程 4"/>
          <p:cNvSpPr/>
          <p:nvPr/>
        </p:nvSpPr>
        <p:spPr>
          <a:xfrm>
            <a:off x="795702" y="2553822"/>
            <a:ext cx="3957404" cy="363711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p:cNvSpPr txBox="1"/>
          <p:nvPr/>
        </p:nvSpPr>
        <p:spPr>
          <a:xfrm>
            <a:off x="0" y="69172"/>
            <a:ext cx="10807483" cy="341632"/>
          </a:xfrm>
          <a:prstGeom prst="rect">
            <a:avLst/>
          </a:prstGeom>
          <a:noFill/>
          <a:ln>
            <a:noFill/>
          </a:ln>
        </p:spPr>
        <p:txBody>
          <a:bodyPr wrap="square" rtlCol="0">
            <a:spAutoFit/>
          </a:bodyPr>
          <a:lstStyle/>
          <a:p>
            <a:pPr>
              <a:lnSpc>
                <a:spcPct val="90000"/>
              </a:lnSpc>
              <a:spcBef>
                <a:spcPts val="1000"/>
              </a:spcBef>
              <a:buSzPct val="80000"/>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一、我国自动驾驶路测牌照城市分布情况</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6755194" y="2372495"/>
            <a:ext cx="4565107" cy="3344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p"/>
            </a:pPr>
            <a:r>
              <a:rPr lang="zh-CN" altLang="en-US" sz="1600" dirty="0">
                <a:solidFill>
                  <a:schemeClr val="tx1"/>
                </a:solidFill>
                <a:latin typeface="微软雅黑" panose="020B0503020204020204" pitchFamily="34" charset="-122"/>
                <a:ea typeface="微软雅黑" panose="020B0503020204020204" pitchFamily="34" charset="-122"/>
              </a:rPr>
              <a:t>长沙等其余</a:t>
            </a:r>
            <a:r>
              <a:rPr lang="en-US" altLang="zh-CN" sz="1600" dirty="0">
                <a:solidFill>
                  <a:schemeClr val="tx1"/>
                </a:solidFill>
                <a:latin typeface="微软雅黑" panose="020B0503020204020204" pitchFamily="34" charset="-122"/>
                <a:ea typeface="微软雅黑" panose="020B0503020204020204" pitchFamily="34" charset="-122"/>
              </a:rPr>
              <a:t>6</a:t>
            </a:r>
            <a:r>
              <a:rPr lang="zh-CN" altLang="en-US" sz="1600" dirty="0">
                <a:solidFill>
                  <a:schemeClr val="tx1"/>
                </a:solidFill>
                <a:latin typeface="微软雅黑" panose="020B0503020204020204" pitchFamily="34" charset="-122"/>
                <a:ea typeface="微软雅黑" panose="020B0503020204020204" pitchFamily="34" charset="-122"/>
              </a:rPr>
              <a:t>座已颁发自动驾驶路测规范的城市也将逐步发放牌照。</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zh-CN" altLang="en-US" sz="1600" dirty="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600" dirty="0">
                <a:solidFill>
                  <a:schemeClr val="tx1"/>
                </a:solidFill>
                <a:latin typeface="微软雅黑" panose="020B0503020204020204" pitchFamily="34" charset="-122"/>
                <a:ea typeface="微软雅黑" panose="020B0503020204020204" pitchFamily="34" charset="-122"/>
              </a:rPr>
              <a:t>近日，厦门面向</a:t>
            </a:r>
            <a:r>
              <a:rPr lang="en-US" altLang="zh-CN" sz="1600" dirty="0">
                <a:solidFill>
                  <a:schemeClr val="tx1"/>
                </a:solidFill>
                <a:latin typeface="微软雅黑" panose="020B0503020204020204" pitchFamily="34" charset="-122"/>
                <a:ea typeface="微软雅黑" panose="020B0503020204020204" pitchFamily="34" charset="-122"/>
              </a:rPr>
              <a:t>5G</a:t>
            </a:r>
            <a:r>
              <a:rPr lang="zh-CN" altLang="en-US" sz="1600" dirty="0">
                <a:solidFill>
                  <a:schemeClr val="tx1"/>
                </a:solidFill>
                <a:latin typeface="微软雅黑" panose="020B0503020204020204" pitchFamily="34" charset="-122"/>
                <a:ea typeface="微软雅黑" panose="020B0503020204020204" pitchFamily="34" charset="-122"/>
              </a:rPr>
              <a:t>的车联网</a:t>
            </a:r>
            <a:r>
              <a:rPr lang="en-US" altLang="zh-CN" sz="1600" dirty="0">
                <a:solidFill>
                  <a:schemeClr val="tx1"/>
                </a:solidFill>
                <a:latin typeface="微软雅黑" panose="020B0503020204020204" pitchFamily="34" charset="-122"/>
                <a:ea typeface="微软雅黑" panose="020B0503020204020204" pitchFamily="34" charset="-122"/>
              </a:rPr>
              <a:t>BRT</a:t>
            </a:r>
            <a:r>
              <a:rPr lang="zh-CN" altLang="en-US" sz="1600" dirty="0">
                <a:solidFill>
                  <a:schemeClr val="tx1"/>
                </a:solidFill>
                <a:latin typeface="微软雅黑" panose="020B0503020204020204" pitchFamily="34" charset="-122"/>
                <a:ea typeface="微软雅黑" panose="020B0503020204020204" pitchFamily="34" charset="-122"/>
              </a:rPr>
              <a:t>示范应用项目正式发布，且计划出台厦门智能网联汽车道路测试管理规范，也有可能成为下一个路测牌照发放城市。</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8020" y="677008"/>
            <a:ext cx="11446878" cy="830997"/>
          </a:xfrm>
          <a:prstGeom prst="rect">
            <a:avLst/>
          </a:prstGeom>
          <a:solidFill>
            <a:schemeClr val="accent6">
              <a:lumMod val="20000"/>
              <a:lumOff val="80000"/>
            </a:schemeClr>
          </a:solidFill>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目前有</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座城市颁发自动驾驶路测牌照，但事实上，我国目前总共有</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座城市发布自动驾驶路测相关规范，部分城市在计划出台相关规范，这些都可能成为下一步牌照发放热点城市。</a:t>
            </a:r>
            <a:endParaRPr lang="en-US" altLang="zh-CN" sz="1600" dirty="0">
              <a:latin typeface="微软雅黑" panose="020B0503020204020204" pitchFamily="34" charset="-122"/>
              <a:ea typeface="微软雅黑" panose="020B0503020204020204" pitchFamily="34" charset="-122"/>
            </a:endParaRPr>
          </a:p>
        </p:txBody>
      </p:sp>
      <p:sp>
        <p:nvSpPr>
          <p:cNvPr id="9" name="矩形 8"/>
          <p:cNvSpPr/>
          <p:nvPr/>
        </p:nvSpPr>
        <p:spPr>
          <a:xfrm>
            <a:off x="795702" y="1907815"/>
            <a:ext cx="3957404" cy="6460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anose="020B0503020204020204" pitchFamily="34" charset="-122"/>
                <a:ea typeface="微软雅黑" panose="020B0503020204020204" pitchFamily="34" charset="-122"/>
              </a:rPr>
              <a:t>路测城市（截至</a:t>
            </a:r>
            <a:r>
              <a:rPr lang="en-US" altLang="zh-CN" sz="1600" b="1" dirty="0">
                <a:solidFill>
                  <a:schemeClr val="bg1"/>
                </a:solidFill>
                <a:latin typeface="微软雅黑" panose="020B0503020204020204" pitchFamily="34" charset="-122"/>
                <a:ea typeface="微软雅黑" panose="020B0503020204020204" pitchFamily="34" charset="-122"/>
              </a:rPr>
              <a:t>2018</a:t>
            </a:r>
            <a:r>
              <a:rPr lang="zh-CN" altLang="en-US" sz="1600" b="1" dirty="0">
                <a:solidFill>
                  <a:schemeClr val="bg1"/>
                </a:solidFill>
                <a:latin typeface="微软雅黑" panose="020B0503020204020204" pitchFamily="34" charset="-122"/>
                <a:ea typeface="微软雅黑" panose="020B0503020204020204" pitchFamily="34" charset="-122"/>
              </a:rPr>
              <a:t>年</a:t>
            </a:r>
            <a:r>
              <a:rPr lang="en-US" altLang="zh-CN" sz="1600" b="1" dirty="0">
                <a:solidFill>
                  <a:schemeClr val="bg1"/>
                </a:solidFill>
                <a:latin typeface="微软雅黑" panose="020B0503020204020204" pitchFamily="34" charset="-122"/>
                <a:ea typeface="微软雅黑" panose="020B0503020204020204" pitchFamily="34" charset="-122"/>
              </a:rPr>
              <a:t>9</a:t>
            </a:r>
            <a:r>
              <a:rPr lang="zh-CN" altLang="en-US" sz="1600" b="1" dirty="0">
                <a:solidFill>
                  <a:schemeClr val="bg1"/>
                </a:solidFill>
                <a:latin typeface="微软雅黑" panose="020B0503020204020204" pitchFamily="34" charset="-122"/>
                <a:ea typeface="微软雅黑" panose="020B0503020204020204" pitchFamily="34" charset="-122"/>
              </a:rPr>
              <a:t>月</a:t>
            </a:r>
            <a:r>
              <a:rPr lang="en-US" altLang="zh-CN" sz="1600" b="1" dirty="0">
                <a:solidFill>
                  <a:schemeClr val="bg1"/>
                </a:solidFill>
                <a:latin typeface="微软雅黑" panose="020B0503020204020204" pitchFamily="34" charset="-122"/>
                <a:ea typeface="微软雅黑" panose="020B0503020204020204" pitchFamily="34" charset="-122"/>
              </a:rPr>
              <a:t>25</a:t>
            </a:r>
            <a:r>
              <a:rPr lang="zh-CN" altLang="en-US" sz="1600" b="1" dirty="0">
                <a:solidFill>
                  <a:schemeClr val="bg1"/>
                </a:solidFill>
                <a:latin typeface="微软雅黑" panose="020B0503020204020204" pitchFamily="34" charset="-122"/>
                <a:ea typeface="微软雅黑" panose="020B0503020204020204" pitchFamily="34" charset="-122"/>
              </a:rPr>
              <a:t>日）</a:t>
            </a:r>
          </a:p>
        </p:txBody>
      </p:sp>
      <p:graphicFrame>
        <p:nvGraphicFramePr>
          <p:cNvPr id="10" name="表格 9"/>
          <p:cNvGraphicFramePr>
            <a:graphicFrameLocks noGrp="1"/>
          </p:cNvGraphicFramePr>
          <p:nvPr>
            <p:extLst>
              <p:ext uri="{D42A27DB-BD31-4B8C-83A1-F6EECF244321}">
                <p14:modId xmlns:p14="http://schemas.microsoft.com/office/powerpoint/2010/main" val="1889721716"/>
              </p:ext>
            </p:extLst>
          </p:nvPr>
        </p:nvGraphicFramePr>
        <p:xfrm>
          <a:off x="1270865" y="3003575"/>
          <a:ext cx="1172636" cy="2462364"/>
        </p:xfrm>
        <a:graphic>
          <a:graphicData uri="http://schemas.openxmlformats.org/drawingml/2006/table">
            <a:tbl>
              <a:tblPr firstRow="1" bandRow="1">
                <a:tableStyleId>{5C22544A-7EE6-4342-B048-85BDC9FD1C3A}</a:tableStyleId>
              </a:tblPr>
              <a:tblGrid>
                <a:gridCol w="1172636">
                  <a:extLst>
                    <a:ext uri="{9D8B030D-6E8A-4147-A177-3AD203B41FA5}">
                      <a16:colId xmlns:a16="http://schemas.microsoft.com/office/drawing/2014/main" val="20000"/>
                    </a:ext>
                  </a:extLst>
                </a:gridCol>
              </a:tblGrid>
              <a:tr h="308281">
                <a:tc>
                  <a:txBody>
                    <a:bodyPr/>
                    <a:lstStyle/>
                    <a:p>
                      <a:pPr algn="ctr"/>
                      <a:r>
                        <a:rPr lang="zh-CN" altLang="en-US" sz="1600" b="0" dirty="0">
                          <a:solidFill>
                            <a:schemeClr val="tx1"/>
                          </a:solidFill>
                          <a:latin typeface="微软雅黑" panose="020B0503020204020204" pitchFamily="34" charset="-122"/>
                          <a:ea typeface="微软雅黑" panose="020B0503020204020204" pitchFamily="34" charset="-122"/>
                        </a:rPr>
                        <a:t>北京</a:t>
                      </a:r>
                    </a:p>
                  </a:txBody>
                  <a:tcPr anchor="ctr">
                    <a:solidFill>
                      <a:schemeClr val="accent1">
                        <a:lumMod val="60000"/>
                        <a:lumOff val="40000"/>
                      </a:schemeClr>
                    </a:solidFill>
                  </a:tcPr>
                </a:tc>
                <a:extLst>
                  <a:ext uri="{0D108BD9-81ED-4DB2-BD59-A6C34878D82A}">
                    <a16:rowId xmlns:a16="http://schemas.microsoft.com/office/drawing/2014/main" val="10000"/>
                  </a:ext>
                </a:extLst>
              </a:tr>
              <a:tr h="35451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保定</a:t>
                      </a:r>
                    </a:p>
                  </a:txBody>
                  <a:tcPr anchor="ctr">
                    <a:solidFill>
                      <a:schemeClr val="accent1">
                        <a:lumMod val="60000"/>
                        <a:lumOff val="40000"/>
                      </a:schemeClr>
                    </a:solidFill>
                  </a:tcPr>
                </a:tc>
                <a:extLst>
                  <a:ext uri="{0D108BD9-81ED-4DB2-BD59-A6C34878D82A}">
                    <a16:rowId xmlns:a16="http://schemas.microsoft.com/office/drawing/2014/main" val="10001"/>
                  </a:ext>
                </a:extLst>
              </a:tr>
              <a:tr h="35451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上海</a:t>
                      </a:r>
                    </a:p>
                  </a:txBody>
                  <a:tcPr anchor="ctr">
                    <a:solidFill>
                      <a:schemeClr val="accent1">
                        <a:lumMod val="60000"/>
                        <a:lumOff val="40000"/>
                      </a:schemeClr>
                    </a:solidFill>
                  </a:tcPr>
                </a:tc>
                <a:extLst>
                  <a:ext uri="{0D108BD9-81ED-4DB2-BD59-A6C34878D82A}">
                    <a16:rowId xmlns:a16="http://schemas.microsoft.com/office/drawing/2014/main" val="10002"/>
                  </a:ext>
                </a:extLst>
              </a:tr>
              <a:tr h="35451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重庆</a:t>
                      </a:r>
                    </a:p>
                  </a:txBody>
                  <a:tcPr anchor="ctr">
                    <a:solidFill>
                      <a:schemeClr val="accent1">
                        <a:lumMod val="60000"/>
                        <a:lumOff val="40000"/>
                      </a:schemeClr>
                    </a:solidFill>
                  </a:tcPr>
                </a:tc>
                <a:extLst>
                  <a:ext uri="{0D108BD9-81ED-4DB2-BD59-A6C34878D82A}">
                    <a16:rowId xmlns:a16="http://schemas.microsoft.com/office/drawing/2014/main" val="10003"/>
                  </a:ext>
                </a:extLst>
              </a:tr>
              <a:tr h="35451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深圳</a:t>
                      </a:r>
                    </a:p>
                  </a:txBody>
                  <a:tcPr anchor="ctr">
                    <a:solidFill>
                      <a:schemeClr val="accent1">
                        <a:lumMod val="60000"/>
                        <a:lumOff val="40000"/>
                      </a:schemeClr>
                    </a:solidFill>
                  </a:tcPr>
                </a:tc>
                <a:extLst>
                  <a:ext uri="{0D108BD9-81ED-4DB2-BD59-A6C34878D82A}">
                    <a16:rowId xmlns:a16="http://schemas.microsoft.com/office/drawing/2014/main" val="10004"/>
                  </a:ext>
                </a:extLst>
              </a:tr>
              <a:tr h="35451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福建平潭</a:t>
                      </a:r>
                    </a:p>
                  </a:txBody>
                  <a:tcPr anchor="ctr">
                    <a:solidFill>
                      <a:schemeClr val="accent1">
                        <a:lumMod val="60000"/>
                        <a:lumOff val="40000"/>
                      </a:schemeClr>
                    </a:solidFill>
                  </a:tcPr>
                </a:tc>
                <a:extLst>
                  <a:ext uri="{0D108BD9-81ED-4DB2-BD59-A6C34878D82A}">
                    <a16:rowId xmlns:a16="http://schemas.microsoft.com/office/drawing/2014/main" val="10005"/>
                  </a:ext>
                </a:extLst>
              </a:tr>
              <a:tr h="35451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长春</a:t>
                      </a:r>
                    </a:p>
                  </a:txBody>
                  <a:tcPr anchor="ctr">
                    <a:solidFill>
                      <a:schemeClr val="accent1">
                        <a:lumMod val="60000"/>
                        <a:lumOff val="40000"/>
                      </a:schemeClr>
                    </a:solidFill>
                  </a:tcPr>
                </a:tc>
                <a:extLst>
                  <a:ext uri="{0D108BD9-81ED-4DB2-BD59-A6C34878D82A}">
                    <a16:rowId xmlns:a16="http://schemas.microsoft.com/office/drawing/2014/main" val="10006"/>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68737296"/>
              </p:ext>
            </p:extLst>
          </p:nvPr>
        </p:nvGraphicFramePr>
        <p:xfrm>
          <a:off x="3417035" y="2953632"/>
          <a:ext cx="1128230" cy="2512307"/>
        </p:xfrm>
        <a:graphic>
          <a:graphicData uri="http://schemas.openxmlformats.org/drawingml/2006/table">
            <a:tbl>
              <a:tblPr firstRow="1" bandRow="1">
                <a:tableStyleId>{5C22544A-7EE6-4342-B048-85BDC9FD1C3A}</a:tableStyleId>
              </a:tblPr>
              <a:tblGrid>
                <a:gridCol w="1128230">
                  <a:extLst>
                    <a:ext uri="{9D8B030D-6E8A-4147-A177-3AD203B41FA5}">
                      <a16:colId xmlns:a16="http://schemas.microsoft.com/office/drawing/2014/main" val="20000"/>
                    </a:ext>
                  </a:extLst>
                </a:gridCol>
              </a:tblGrid>
              <a:tr h="358901">
                <a:tc>
                  <a:txBody>
                    <a:bodyPr/>
                    <a:lstStyle/>
                    <a:p>
                      <a:pPr algn="ctr"/>
                      <a:r>
                        <a:rPr lang="zh-CN" altLang="en-US" sz="1600" dirty="0">
                          <a:solidFill>
                            <a:schemeClr val="tx2"/>
                          </a:solidFill>
                          <a:latin typeface="微软雅黑" panose="020B0503020204020204" pitchFamily="34" charset="-122"/>
                          <a:ea typeface="微软雅黑" panose="020B0503020204020204" pitchFamily="34" charset="-122"/>
                        </a:rPr>
                        <a:t>长沙</a:t>
                      </a:r>
                    </a:p>
                  </a:txBody>
                  <a:tcPr anchor="ctr">
                    <a:solidFill>
                      <a:schemeClr val="accent1">
                        <a:lumMod val="60000"/>
                        <a:lumOff val="40000"/>
                      </a:schemeClr>
                    </a:solidFill>
                  </a:tcPr>
                </a:tc>
                <a:extLst>
                  <a:ext uri="{0D108BD9-81ED-4DB2-BD59-A6C34878D82A}">
                    <a16:rowId xmlns:a16="http://schemas.microsoft.com/office/drawing/2014/main" val="10000"/>
                  </a:ext>
                </a:extLst>
              </a:tr>
              <a:tr h="358901">
                <a:tc>
                  <a:txBody>
                    <a:bodyPr/>
                    <a:lstStyle/>
                    <a:p>
                      <a:pPr algn="ctr"/>
                      <a:r>
                        <a:rPr lang="zh-CN" altLang="en-US" sz="1600" dirty="0">
                          <a:latin typeface="微软雅黑" panose="020B0503020204020204" pitchFamily="34" charset="-122"/>
                          <a:ea typeface="微软雅黑" panose="020B0503020204020204" pitchFamily="34" charset="-122"/>
                        </a:rPr>
                        <a:t>广州</a:t>
                      </a:r>
                    </a:p>
                  </a:txBody>
                  <a:tcPr anchor="ctr">
                    <a:solidFill>
                      <a:schemeClr val="accent1">
                        <a:lumMod val="60000"/>
                        <a:lumOff val="40000"/>
                      </a:schemeClr>
                    </a:solidFill>
                  </a:tcPr>
                </a:tc>
                <a:extLst>
                  <a:ext uri="{0D108BD9-81ED-4DB2-BD59-A6C34878D82A}">
                    <a16:rowId xmlns:a16="http://schemas.microsoft.com/office/drawing/2014/main" val="10001"/>
                  </a:ext>
                </a:extLst>
              </a:tr>
              <a:tr h="358901">
                <a:tc>
                  <a:txBody>
                    <a:bodyPr/>
                    <a:lstStyle/>
                    <a:p>
                      <a:pPr algn="ctr"/>
                      <a:r>
                        <a:rPr lang="zh-CN" altLang="en-US" sz="1600" dirty="0">
                          <a:latin typeface="微软雅黑" panose="020B0503020204020204" pitchFamily="34" charset="-122"/>
                          <a:ea typeface="微软雅黑" panose="020B0503020204020204" pitchFamily="34" charset="-122"/>
                        </a:rPr>
                        <a:t>天津</a:t>
                      </a:r>
                    </a:p>
                  </a:txBody>
                  <a:tcPr anchor="ctr">
                    <a:solidFill>
                      <a:schemeClr val="accent1">
                        <a:lumMod val="60000"/>
                        <a:lumOff val="40000"/>
                      </a:schemeClr>
                    </a:solidFill>
                  </a:tcPr>
                </a:tc>
                <a:extLst>
                  <a:ext uri="{0D108BD9-81ED-4DB2-BD59-A6C34878D82A}">
                    <a16:rowId xmlns:a16="http://schemas.microsoft.com/office/drawing/2014/main" val="10002"/>
                  </a:ext>
                </a:extLst>
              </a:tr>
              <a:tr h="358901">
                <a:tc>
                  <a:txBody>
                    <a:bodyPr/>
                    <a:lstStyle/>
                    <a:p>
                      <a:pPr algn="ctr"/>
                      <a:r>
                        <a:rPr lang="zh-CN" altLang="en-US" sz="1600" dirty="0">
                          <a:latin typeface="微软雅黑" panose="020B0503020204020204" pitchFamily="34" charset="-122"/>
                          <a:ea typeface="微软雅黑" panose="020B0503020204020204" pitchFamily="34" charset="-122"/>
                        </a:rPr>
                        <a:t>肇庆</a:t>
                      </a:r>
                    </a:p>
                  </a:txBody>
                  <a:tcPr anchor="ctr">
                    <a:solidFill>
                      <a:schemeClr val="accent1">
                        <a:lumMod val="60000"/>
                        <a:lumOff val="40000"/>
                      </a:schemeClr>
                    </a:solidFill>
                  </a:tcPr>
                </a:tc>
                <a:extLst>
                  <a:ext uri="{0D108BD9-81ED-4DB2-BD59-A6C34878D82A}">
                    <a16:rowId xmlns:a16="http://schemas.microsoft.com/office/drawing/2014/main" val="10003"/>
                  </a:ext>
                </a:extLst>
              </a:tr>
              <a:tr h="358901">
                <a:tc>
                  <a:txBody>
                    <a:bodyPr/>
                    <a:lstStyle/>
                    <a:p>
                      <a:pPr algn="ctr"/>
                      <a:r>
                        <a:rPr lang="zh-CN" altLang="en-US" sz="1600" dirty="0">
                          <a:latin typeface="微软雅黑" panose="020B0503020204020204" pitchFamily="34" charset="-122"/>
                          <a:ea typeface="微软雅黑" panose="020B0503020204020204" pitchFamily="34" charset="-122"/>
                        </a:rPr>
                        <a:t>济南</a:t>
                      </a:r>
                    </a:p>
                  </a:txBody>
                  <a:tcPr anchor="ctr">
                    <a:solidFill>
                      <a:schemeClr val="accent1">
                        <a:lumMod val="60000"/>
                        <a:lumOff val="40000"/>
                      </a:schemeClr>
                    </a:solidFill>
                  </a:tcPr>
                </a:tc>
                <a:extLst>
                  <a:ext uri="{0D108BD9-81ED-4DB2-BD59-A6C34878D82A}">
                    <a16:rowId xmlns:a16="http://schemas.microsoft.com/office/drawing/2014/main" val="10004"/>
                  </a:ext>
                </a:extLst>
              </a:tr>
              <a:tr h="358901">
                <a:tc>
                  <a:txBody>
                    <a:bodyPr/>
                    <a:lstStyle/>
                    <a:p>
                      <a:pPr algn="ctr"/>
                      <a:r>
                        <a:rPr lang="zh-CN" altLang="en-US" sz="1600" dirty="0">
                          <a:latin typeface="微软雅黑" panose="020B0503020204020204" pitchFamily="34" charset="-122"/>
                          <a:ea typeface="微软雅黑" panose="020B0503020204020204" pitchFamily="34" charset="-122"/>
                        </a:rPr>
                        <a:t>杭州</a:t>
                      </a:r>
                    </a:p>
                  </a:txBody>
                  <a:tcPr anchor="ctr">
                    <a:solidFill>
                      <a:schemeClr val="accent1">
                        <a:lumMod val="60000"/>
                        <a:lumOff val="40000"/>
                      </a:schemeClr>
                    </a:solidFill>
                  </a:tcPr>
                </a:tc>
                <a:extLst>
                  <a:ext uri="{0D108BD9-81ED-4DB2-BD59-A6C34878D82A}">
                    <a16:rowId xmlns:a16="http://schemas.microsoft.com/office/drawing/2014/main" val="10005"/>
                  </a:ext>
                </a:extLst>
              </a:tr>
              <a:tr h="358901">
                <a:tc>
                  <a:txBody>
                    <a:bodyPr/>
                    <a:lstStyle/>
                    <a:p>
                      <a:pPr algn="ctr"/>
                      <a:r>
                        <a:rPr lang="zh-CN" altLang="en-US" sz="1600" dirty="0">
                          <a:latin typeface="微软雅黑" panose="020B0503020204020204" pitchFamily="34" charset="-122"/>
                          <a:ea typeface="微软雅黑" panose="020B0503020204020204" pitchFamily="34" charset="-122"/>
                        </a:rPr>
                        <a:t>江苏</a:t>
                      </a:r>
                    </a:p>
                  </a:txBody>
                  <a:tcPr anchor="ctr">
                    <a:solidFill>
                      <a:schemeClr val="accent1">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95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0" y="69172"/>
            <a:ext cx="10807483" cy="341632"/>
          </a:xfrm>
          <a:prstGeom prst="rect">
            <a:avLst/>
          </a:prstGeom>
          <a:noFill/>
          <a:ln>
            <a:noFill/>
          </a:ln>
        </p:spPr>
        <p:txBody>
          <a:bodyPr wrap="square" rtlCol="0">
            <a:spAutoFit/>
          </a:bodyPr>
          <a:lstStyle/>
          <a:p>
            <a:pPr>
              <a:lnSpc>
                <a:spcPct val="90000"/>
              </a:lnSpc>
              <a:spcBef>
                <a:spcPts val="1000"/>
              </a:spcBef>
              <a:buSzPct val="80000"/>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二、我国自动驾驶路测牌照企业分布情况</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88020" y="462183"/>
            <a:ext cx="11446878" cy="830997"/>
          </a:xfrm>
          <a:prstGeom prst="rect">
            <a:avLst/>
          </a:prstGeom>
          <a:solidFill>
            <a:schemeClr val="accent6">
              <a:lumMod val="20000"/>
              <a:lumOff val="80000"/>
            </a:schemeClr>
          </a:solidFill>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目前，共有</a:t>
            </a:r>
            <a:r>
              <a:rPr lang="en-US" altLang="zh-CN" sz="1600" dirty="0">
                <a:latin typeface="微软雅黑" panose="020B0503020204020204" pitchFamily="34" charset="-122"/>
                <a:ea typeface="微软雅黑" panose="020B0503020204020204" pitchFamily="34" charset="-122"/>
              </a:rPr>
              <a:t>18</a:t>
            </a:r>
            <a:r>
              <a:rPr lang="zh-CN" altLang="en-US" sz="1600" dirty="0">
                <a:latin typeface="微软雅黑" panose="020B0503020204020204" pitchFamily="34" charset="-122"/>
                <a:ea typeface="微软雅黑" panose="020B0503020204020204" pitchFamily="34" charset="-122"/>
              </a:rPr>
              <a:t>家企业获取自动驾驶路测牌照。企业类型涵盖全面，既包含传统整车企业，同时包括新势力造车及互联网、科技公司。此外，在所颁发牌照的企业中，主要以乘用车企业为主，同时也有部分商用车企业获取牌照。</a:t>
            </a:r>
            <a:endParaRPr lang="en-US" altLang="zh-CN" sz="1600" dirty="0">
              <a:latin typeface="微软雅黑" panose="020B0503020204020204" pitchFamily="34" charset="-122"/>
              <a:ea typeface="微软雅黑" panose="020B0503020204020204" pitchFamily="34" charset="-122"/>
            </a:endParaRPr>
          </a:p>
        </p:txBody>
      </p:sp>
      <p:graphicFrame>
        <p:nvGraphicFramePr>
          <p:cNvPr id="6" name="图表 5"/>
          <p:cNvGraphicFramePr>
            <a:graphicFrameLocks/>
          </p:cNvGraphicFramePr>
          <p:nvPr>
            <p:extLst>
              <p:ext uri="{D42A27DB-BD31-4B8C-83A1-F6EECF244321}">
                <p14:modId xmlns:p14="http://schemas.microsoft.com/office/powerpoint/2010/main" val="1510240394"/>
              </p:ext>
            </p:extLst>
          </p:nvPr>
        </p:nvGraphicFramePr>
        <p:xfrm>
          <a:off x="1023582" y="1385357"/>
          <a:ext cx="10249469" cy="5090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629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69172"/>
            <a:ext cx="10807483" cy="341632"/>
          </a:xfrm>
          <a:prstGeom prst="rect">
            <a:avLst/>
          </a:prstGeom>
          <a:noFill/>
          <a:ln>
            <a:noFill/>
          </a:ln>
        </p:spPr>
        <p:txBody>
          <a:bodyPr wrap="square" rtlCol="0">
            <a:spAutoFit/>
          </a:bodyPr>
          <a:lstStyle/>
          <a:p>
            <a:pPr>
              <a:lnSpc>
                <a:spcPct val="90000"/>
              </a:lnSpc>
              <a:spcBef>
                <a:spcPts val="1000"/>
              </a:spcBef>
              <a:buSzPct val="80000"/>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二、我国自动驾驶路测牌照企业分布情况</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24247" y="680547"/>
            <a:ext cx="11446878" cy="1938992"/>
          </a:xfrm>
          <a:prstGeom prst="rect">
            <a:avLst/>
          </a:prstGeom>
          <a:solidFill>
            <a:schemeClr val="accent6">
              <a:lumMod val="20000"/>
              <a:lumOff val="80000"/>
            </a:schemeClr>
          </a:solidFill>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18</a:t>
            </a:r>
            <a:r>
              <a:rPr lang="zh-CN" altLang="en-US" sz="1600" dirty="0">
                <a:latin typeface="微软雅黑" panose="020B0503020204020204" pitchFamily="34" charset="-122"/>
                <a:ea typeface="微软雅黑" panose="020B0503020204020204" pitchFamily="34" charset="-122"/>
              </a:rPr>
              <a:t>家获取自动驾驶牌照的企业中，传统整车企业占据了</a:t>
            </a:r>
            <a:r>
              <a:rPr lang="en-US" altLang="zh-CN" sz="1600" dirty="0">
                <a:latin typeface="微软雅黑" panose="020B0503020204020204" pitchFamily="34" charset="-122"/>
                <a:ea typeface="微软雅黑" panose="020B0503020204020204" pitchFamily="34" charset="-122"/>
              </a:rPr>
              <a:t>67%</a:t>
            </a:r>
            <a:r>
              <a:rPr lang="zh-CN" altLang="en-US" sz="1600" dirty="0">
                <a:latin typeface="微软雅黑" panose="020B0503020204020204" pitchFamily="34" charset="-122"/>
                <a:ea typeface="微软雅黑" panose="020B0503020204020204" pitchFamily="34" charset="-122"/>
              </a:rPr>
              <a:t>的比例，大幅领先于互联网及新势力造车企业。</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互联网及新势力企业中，造车企业仅蔚来一家获取牌照。互联网及科技公司中，</a:t>
            </a:r>
            <a:r>
              <a:rPr lang="en-US" altLang="zh-CN" sz="1600" dirty="0">
                <a:latin typeface="微软雅黑" panose="020B0503020204020204" pitchFamily="34" charset="-122"/>
                <a:ea typeface="微软雅黑" panose="020B0503020204020204" pitchFamily="34" charset="-122"/>
              </a:rPr>
              <a:t>BAT</a:t>
            </a:r>
            <a:r>
              <a:rPr lang="zh-CN" altLang="en-US" sz="1600" dirty="0">
                <a:latin typeface="微软雅黑" panose="020B0503020204020204" pitchFamily="34" charset="-122"/>
                <a:ea typeface="微软雅黑" panose="020B0503020204020204" pitchFamily="34" charset="-122"/>
              </a:rPr>
              <a:t>全部获取牌照，其中百度数量最多，且分布于北京、福建平潭、重庆三个城市。阿里巴巴在杭州获取</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张牌照，腾讯在深圳和北京各获取</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张牌照。</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在获取牌照的企业中，奔驰、宝马与奥迪作为跨国企业代表均获取我国自动驾驶路测牌照，分别在北京、上海、无锡获取。我国自动驾驶路测牌照仍以本土企业为主。</a:t>
            </a:r>
            <a:endParaRPr lang="en-US" altLang="zh-CN" sz="1600" dirty="0">
              <a:latin typeface="微软雅黑" panose="020B0503020204020204" pitchFamily="34" charset="-122"/>
              <a:ea typeface="微软雅黑" panose="020B0503020204020204" pitchFamily="34" charset="-122"/>
            </a:endParaRPr>
          </a:p>
        </p:txBody>
      </p:sp>
      <p:graphicFrame>
        <p:nvGraphicFramePr>
          <p:cNvPr id="6" name="图表 5"/>
          <p:cNvGraphicFramePr>
            <a:graphicFrameLocks/>
          </p:cNvGraphicFramePr>
          <p:nvPr>
            <p:extLst>
              <p:ext uri="{D42A27DB-BD31-4B8C-83A1-F6EECF244321}">
                <p14:modId xmlns:p14="http://schemas.microsoft.com/office/powerpoint/2010/main" val="4091002987"/>
              </p:ext>
            </p:extLst>
          </p:nvPr>
        </p:nvGraphicFramePr>
        <p:xfrm>
          <a:off x="684663" y="342217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ext uri="{D42A27DB-BD31-4B8C-83A1-F6EECF244321}">
                <p14:modId xmlns:p14="http://schemas.microsoft.com/office/powerpoint/2010/main" val="1832884708"/>
              </p:ext>
            </p:extLst>
          </p:nvPr>
        </p:nvGraphicFramePr>
        <p:xfrm>
          <a:off x="5616338" y="3613244"/>
          <a:ext cx="59817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151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0" y="69172"/>
            <a:ext cx="10807483" cy="341632"/>
          </a:xfrm>
          <a:prstGeom prst="rect">
            <a:avLst/>
          </a:prstGeom>
          <a:noFill/>
          <a:ln>
            <a:noFill/>
          </a:ln>
        </p:spPr>
        <p:txBody>
          <a:bodyPr wrap="square" rtlCol="0">
            <a:spAutoFit/>
          </a:bodyPr>
          <a:lstStyle/>
          <a:p>
            <a:pPr>
              <a:lnSpc>
                <a:spcPct val="90000"/>
              </a:lnSpc>
              <a:spcBef>
                <a:spcPts val="1000"/>
              </a:spcBef>
              <a:buSzPct val="80000"/>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二、我国自动驾驶路测牌照企业分布情况</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6475751" y="644577"/>
            <a:ext cx="5201587" cy="559961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Wingdings" panose="05000000000000000000" pitchFamily="2" charset="2"/>
              <a:buChar char="p"/>
            </a:pPr>
            <a:r>
              <a:rPr lang="zh-CN" altLang="en-US" sz="1600" dirty="0">
                <a:solidFill>
                  <a:schemeClr val="tx1"/>
                </a:solidFill>
                <a:latin typeface="微软雅黑" panose="020B0503020204020204" pitchFamily="34" charset="-122"/>
                <a:ea typeface="微软雅黑" panose="020B0503020204020204" pitchFamily="34" charset="-122"/>
              </a:rPr>
              <a:t>在</a:t>
            </a:r>
            <a:r>
              <a:rPr lang="en-US" altLang="zh-CN" sz="1600" dirty="0">
                <a:solidFill>
                  <a:schemeClr val="tx1"/>
                </a:solidFill>
                <a:latin typeface="微软雅黑" panose="020B0503020204020204" pitchFamily="34" charset="-122"/>
                <a:ea typeface="微软雅黑" panose="020B0503020204020204" pitchFamily="34" charset="-122"/>
              </a:rPr>
              <a:t>18</a:t>
            </a:r>
            <a:r>
              <a:rPr lang="zh-CN" altLang="en-US" sz="1600" dirty="0">
                <a:solidFill>
                  <a:schemeClr val="tx1"/>
                </a:solidFill>
                <a:latin typeface="微软雅黑" panose="020B0503020204020204" pitchFamily="34" charset="-122"/>
                <a:ea typeface="微软雅黑" panose="020B0503020204020204" pitchFamily="34" charset="-122"/>
              </a:rPr>
              <a:t>家企业中，</a:t>
            </a: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家传统商用车企业获取牌照，分别是一汽、福田和金龙，其中一汽和福田分别获</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张，金龙获</a:t>
            </a: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张。阿里巴巴的自动驾驶物流车获取牌照</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张。</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p"/>
            </a:pPr>
            <a:r>
              <a:rPr lang="zh-CN" altLang="en-US" sz="1600" dirty="0">
                <a:solidFill>
                  <a:schemeClr val="tx1"/>
                </a:solidFill>
                <a:latin typeface="微软雅黑" panose="020B0503020204020204" pitchFamily="34" charset="-122"/>
                <a:ea typeface="微软雅黑" panose="020B0503020204020204" pitchFamily="34" charset="-122"/>
              </a:rPr>
              <a:t>自动驾驶路测仍以乘用车企业为主，商用车企业逐渐参与，商用车领域也吸引了阿里等科技互联网公司参与，热情提高。</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p"/>
            </a:pPr>
            <a:r>
              <a:rPr lang="zh-CN" altLang="en-US" sz="1600" dirty="0">
                <a:solidFill>
                  <a:schemeClr val="tx1"/>
                </a:solidFill>
                <a:latin typeface="微软雅黑" panose="020B0503020204020204" pitchFamily="34" charset="-122"/>
                <a:ea typeface="微软雅黑" panose="020B0503020204020204" pitchFamily="34" charset="-122"/>
              </a:rPr>
              <a:t>业界普遍认为，自动驾驶商用车的商业化运营可能要比乘用车来的更早。而我国目前的相关测试开放也在逐步提速。</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p"/>
            </a:pPr>
            <a:r>
              <a:rPr lang="en-US" altLang="zh-CN" sz="1600" dirty="0">
                <a:solidFill>
                  <a:schemeClr val="tx1"/>
                </a:solidFill>
                <a:latin typeface="微软雅黑" panose="020B0503020204020204" pitchFamily="34" charset="-122"/>
                <a:ea typeface="微软雅黑" panose="020B0503020204020204" pitchFamily="34" charset="-122"/>
              </a:rPr>
              <a:t>9</a:t>
            </a:r>
            <a:r>
              <a:rPr lang="zh-CN" altLang="en-US" sz="1600" dirty="0">
                <a:solidFill>
                  <a:schemeClr val="tx1"/>
                </a:solidFill>
                <a:latin typeface="微软雅黑" panose="020B0503020204020204" pitchFamily="34" charset="-122"/>
                <a:ea typeface="微软雅黑" panose="020B0503020204020204" pitchFamily="34" charset="-122"/>
              </a:rPr>
              <a:t>月</a:t>
            </a:r>
            <a:r>
              <a:rPr lang="en-US" altLang="zh-CN" sz="1600" dirty="0">
                <a:solidFill>
                  <a:schemeClr val="tx1"/>
                </a:solidFill>
                <a:latin typeface="微软雅黑" panose="020B0503020204020204" pitchFamily="34" charset="-122"/>
                <a:ea typeface="微软雅黑" panose="020B0503020204020204" pitchFamily="34" charset="-122"/>
              </a:rPr>
              <a:t>18</a:t>
            </a:r>
            <a:r>
              <a:rPr lang="zh-CN" altLang="en-US" sz="1600" dirty="0">
                <a:solidFill>
                  <a:schemeClr val="tx1"/>
                </a:solidFill>
                <a:latin typeface="微软雅黑" panose="020B0503020204020204" pitchFamily="34" charset="-122"/>
                <a:ea typeface="微软雅黑" panose="020B0503020204020204" pitchFamily="34" charset="-122"/>
              </a:rPr>
              <a:t>日，上海市发布了第二阶段智能网联汽车开放测试道路，专门开辟</a:t>
            </a:r>
            <a:r>
              <a:rPr lang="en-US" altLang="zh-CN" sz="1600" dirty="0">
                <a:solidFill>
                  <a:schemeClr val="tx1"/>
                </a:solidFill>
                <a:latin typeface="微软雅黑" panose="020B0503020204020204" pitchFamily="34" charset="-122"/>
                <a:ea typeface="微软雅黑" panose="020B0503020204020204" pitchFamily="34" charset="-122"/>
              </a:rPr>
              <a:t>26.1</a:t>
            </a:r>
            <a:r>
              <a:rPr lang="zh-CN" altLang="en-US" sz="1600" dirty="0">
                <a:solidFill>
                  <a:schemeClr val="tx1"/>
                </a:solidFill>
                <a:latin typeface="微软雅黑" panose="020B0503020204020204" pitchFamily="34" charset="-122"/>
                <a:ea typeface="微软雅黑" panose="020B0503020204020204" pitchFamily="34" charset="-122"/>
              </a:rPr>
              <a:t>公里开放测试道路聚焦于推进商用车自动驾驶技术的研发测试，以上海为引领，乘商并举的测试布局或将在更多城市推广，加速推进自动驾驶商用车从测试研发环节走向商业化推广。</a:t>
            </a:r>
          </a:p>
          <a:p>
            <a:pPr marL="285750" indent="-285750">
              <a:lnSpc>
                <a:spcPct val="130000"/>
              </a:lnSpc>
              <a:buFont typeface="Wingdings" panose="05000000000000000000" pitchFamily="2" charset="2"/>
              <a:buChar char="p"/>
            </a:pPr>
            <a:r>
              <a:rPr lang="zh-CN" altLang="en-US" sz="1600" dirty="0">
                <a:solidFill>
                  <a:schemeClr val="tx1"/>
                </a:solidFill>
                <a:latin typeface="微软雅黑" panose="020B0503020204020204" pitchFamily="34" charset="-122"/>
                <a:ea typeface="微软雅黑" panose="020B0503020204020204" pitchFamily="34" charset="-122"/>
              </a:rPr>
              <a:t>无人驾驶卡车研发公司图森未来已在加州获得自动驾驶测试牌照，很有可能成为下一家在国内获取商用车自动驾驶牌照的新兴势力。</a:t>
            </a:r>
          </a:p>
        </p:txBody>
      </p:sp>
      <p:graphicFrame>
        <p:nvGraphicFramePr>
          <p:cNvPr id="7" name="图表 6"/>
          <p:cNvGraphicFramePr>
            <a:graphicFrameLocks/>
          </p:cNvGraphicFramePr>
          <p:nvPr>
            <p:extLst>
              <p:ext uri="{D42A27DB-BD31-4B8C-83A1-F6EECF244321}">
                <p14:modId xmlns:p14="http://schemas.microsoft.com/office/powerpoint/2010/main" val="346224784"/>
              </p:ext>
            </p:extLst>
          </p:nvPr>
        </p:nvGraphicFramePr>
        <p:xfrm>
          <a:off x="533416" y="1552432"/>
          <a:ext cx="5538717" cy="3360761"/>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585735" y="5295331"/>
            <a:ext cx="5704764"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注：（本文统计数据，阿里巴巴自动驾驶物流车牌照被归入商用车牌照）</a:t>
            </a:r>
          </a:p>
        </p:txBody>
      </p:sp>
    </p:spTree>
    <p:extLst>
      <p:ext uri="{BB962C8B-B14F-4D97-AF65-F5344CB8AC3E}">
        <p14:creationId xmlns:p14="http://schemas.microsoft.com/office/powerpoint/2010/main" val="407770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106998"/>
            <a:ext cx="10807483" cy="341632"/>
          </a:xfrm>
          <a:prstGeom prst="rect">
            <a:avLst/>
          </a:prstGeom>
          <a:noFill/>
          <a:ln>
            <a:noFill/>
          </a:ln>
        </p:spPr>
        <p:txBody>
          <a:bodyPr wrap="square" rtlCol="0">
            <a:spAutoFit/>
          </a:bodyPr>
          <a:lstStyle/>
          <a:p>
            <a:pPr>
              <a:lnSpc>
                <a:spcPct val="90000"/>
              </a:lnSpc>
              <a:spcBef>
                <a:spcPts val="1000"/>
              </a:spcBef>
              <a:buSzPct val="80000"/>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三、</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38</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张路测牌照整体情况</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05570010"/>
              </p:ext>
            </p:extLst>
          </p:nvPr>
        </p:nvGraphicFramePr>
        <p:xfrm>
          <a:off x="369746" y="460532"/>
          <a:ext cx="11189908" cy="5912231"/>
        </p:xfrm>
        <a:graphic>
          <a:graphicData uri="http://schemas.openxmlformats.org/drawingml/2006/table">
            <a:tbl>
              <a:tblPr>
                <a:tableStyleId>{5C22544A-7EE6-4342-B048-85BDC9FD1C3A}</a:tableStyleId>
              </a:tblPr>
              <a:tblGrid>
                <a:gridCol w="1771406">
                  <a:extLst>
                    <a:ext uri="{9D8B030D-6E8A-4147-A177-3AD203B41FA5}">
                      <a16:colId xmlns:a16="http://schemas.microsoft.com/office/drawing/2014/main" val="20000"/>
                    </a:ext>
                  </a:extLst>
                </a:gridCol>
                <a:gridCol w="569380">
                  <a:extLst>
                    <a:ext uri="{9D8B030D-6E8A-4147-A177-3AD203B41FA5}">
                      <a16:colId xmlns:a16="http://schemas.microsoft.com/office/drawing/2014/main" val="20001"/>
                    </a:ext>
                  </a:extLst>
                </a:gridCol>
                <a:gridCol w="1771406">
                  <a:extLst>
                    <a:ext uri="{9D8B030D-6E8A-4147-A177-3AD203B41FA5}">
                      <a16:colId xmlns:a16="http://schemas.microsoft.com/office/drawing/2014/main" val="20002"/>
                    </a:ext>
                  </a:extLst>
                </a:gridCol>
                <a:gridCol w="1447176">
                  <a:extLst>
                    <a:ext uri="{9D8B030D-6E8A-4147-A177-3AD203B41FA5}">
                      <a16:colId xmlns:a16="http://schemas.microsoft.com/office/drawing/2014/main" val="20003"/>
                    </a:ext>
                  </a:extLst>
                </a:gridCol>
                <a:gridCol w="2815270">
                  <a:extLst>
                    <a:ext uri="{9D8B030D-6E8A-4147-A177-3AD203B41FA5}">
                      <a16:colId xmlns:a16="http://schemas.microsoft.com/office/drawing/2014/main" val="20004"/>
                    </a:ext>
                  </a:extLst>
                </a:gridCol>
                <a:gridCol w="2815270">
                  <a:extLst>
                    <a:ext uri="{9D8B030D-6E8A-4147-A177-3AD203B41FA5}">
                      <a16:colId xmlns:a16="http://schemas.microsoft.com/office/drawing/2014/main" val="20005"/>
                    </a:ext>
                  </a:extLst>
                </a:gridCol>
              </a:tblGrid>
              <a:tr h="444228">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812" marR="7812" marT="7812" marB="0" anchor="ctr">
                    <a:solidFill>
                      <a:schemeClr val="accent1"/>
                    </a:solidFill>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城市</a:t>
                      </a:r>
                      <a:endParaRPr lang="zh-CN" altLang="en-US" sz="1600" b="1" i="0" u="none" strike="noStrike">
                        <a:solidFill>
                          <a:srgbClr val="FFFFFF"/>
                        </a:solidFill>
                        <a:effectLst/>
                        <a:latin typeface="微软雅黑" panose="020B0503020204020204" pitchFamily="34" charset="-122"/>
                        <a:ea typeface="微软雅黑" panose="020B0503020204020204" pitchFamily="34" charset="-122"/>
                      </a:endParaRPr>
                    </a:p>
                  </a:txBody>
                  <a:tcPr marL="7812" marR="7812" marT="7812"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时间</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812" marR="7812" marT="7812"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号牌数量</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812" marR="7812" marT="7812"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发放企业</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812" marR="7812" marT="7812"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车型</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7812" marR="7812" marT="7812" marB="0" anchor="ctr">
                    <a:solidFill>
                      <a:schemeClr val="accent1"/>
                    </a:solidFill>
                  </a:tcPr>
                </a:tc>
                <a:extLst>
                  <a:ext uri="{0D108BD9-81ED-4DB2-BD59-A6C34878D82A}">
                    <a16:rowId xmlns:a16="http://schemas.microsoft.com/office/drawing/2014/main" val="10000"/>
                  </a:ext>
                </a:extLst>
              </a:tr>
              <a:tr h="429657">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rowSpan="2">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上海</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3</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rowSpan="2">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5</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上汽（</a:t>
                      </a:r>
                      <a:r>
                        <a:rPr lang="en-US" altLang="zh-CN" sz="1600" u="none" strike="noStrike" dirty="0">
                          <a:effectLst/>
                          <a:latin typeface="微软雅黑" panose="020B0503020204020204" pitchFamily="34" charset="-122"/>
                          <a:ea typeface="微软雅黑" panose="020B0503020204020204" pitchFamily="34" charset="-122"/>
                        </a:rPr>
                        <a:t>2</a:t>
                      </a:r>
                      <a:r>
                        <a:rPr lang="zh-CN" altLang="en-US" sz="1600" u="none" strike="noStrike" dirty="0">
                          <a:effectLst/>
                          <a:latin typeface="微软雅黑" panose="020B0503020204020204" pitchFamily="34" charset="-122"/>
                          <a:ea typeface="微软雅黑" panose="020B0503020204020204" pitchFamily="34" charset="-122"/>
                        </a:rPr>
                        <a:t>张）、蔚来汽车（</a:t>
                      </a:r>
                      <a:r>
                        <a:rPr lang="en-US" altLang="zh-CN" sz="1600" u="none" strike="noStrike" dirty="0">
                          <a:effectLst/>
                          <a:latin typeface="微软雅黑" panose="020B0503020204020204" pitchFamily="34" charset="-122"/>
                          <a:ea typeface="微软雅黑" panose="020B0503020204020204" pitchFamily="34" charset="-122"/>
                        </a:rPr>
                        <a:t>1</a:t>
                      </a:r>
                      <a:r>
                        <a:rPr lang="zh-CN" altLang="en-US" sz="1600" u="none" strike="noStrike" dirty="0">
                          <a:effectLst/>
                          <a:latin typeface="微软雅黑" panose="020B0503020204020204" pitchFamily="34" charset="-122"/>
                          <a:ea typeface="微软雅黑" panose="020B0503020204020204" pitchFamily="34" charset="-122"/>
                        </a:rPr>
                        <a:t>张）</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名爵</a:t>
                      </a:r>
                      <a:r>
                        <a:rPr lang="en-US" sz="1600" u="none" strike="noStrike" dirty="0">
                          <a:effectLst/>
                          <a:latin typeface="微软雅黑" panose="020B0503020204020204" pitchFamily="34" charset="-122"/>
                          <a:ea typeface="微软雅黑" panose="020B0503020204020204" pitchFamily="34" charset="-122"/>
                        </a:rPr>
                        <a:t>iGS、ES8</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1"/>
                  </a:ext>
                </a:extLst>
              </a:tr>
              <a:tr h="429657">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5</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14</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宝马集团（</a:t>
                      </a:r>
                      <a:r>
                        <a:rPr lang="en-US" altLang="zh-CN" sz="1600" u="none" strike="noStrike">
                          <a:effectLst/>
                          <a:latin typeface="微软雅黑" panose="020B0503020204020204" pitchFamily="34" charset="-122"/>
                          <a:ea typeface="微软雅黑" panose="020B0503020204020204" pitchFamily="34" charset="-122"/>
                        </a:rPr>
                        <a:t>2</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en-US" sz="1600" u="none" strike="noStrike" dirty="0">
                          <a:effectLst/>
                          <a:latin typeface="微软雅黑" panose="020B0503020204020204" pitchFamily="34" charset="-122"/>
                          <a:ea typeface="微软雅黑" panose="020B0503020204020204" pitchFamily="34" charset="-122"/>
                        </a:rPr>
                        <a:t>BMW 7</a:t>
                      </a:r>
                      <a:r>
                        <a:rPr lang="zh-CN" altLang="en-US" sz="1600" u="none" strike="noStrike" dirty="0">
                          <a:effectLst/>
                          <a:latin typeface="微软雅黑" panose="020B0503020204020204" pitchFamily="34" charset="-122"/>
                          <a:ea typeface="微软雅黑" panose="020B0503020204020204" pitchFamily="34" charset="-122"/>
                        </a:rPr>
                        <a:t>系</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2"/>
                  </a:ext>
                </a:extLst>
              </a:tr>
              <a:tr h="429657">
                <a:tc rowSpan="7">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rowSpan="7">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北京</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3</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22</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rowSpan="7">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11</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百度（</a:t>
                      </a:r>
                      <a:r>
                        <a:rPr lang="en-US" altLang="zh-CN" sz="1600" u="none" strike="noStrike">
                          <a:effectLst/>
                          <a:latin typeface="微软雅黑" panose="020B0503020204020204" pitchFamily="34" charset="-122"/>
                          <a:ea typeface="微软雅黑" panose="020B0503020204020204" pitchFamily="34" charset="-122"/>
                        </a:rPr>
                        <a:t>5</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百度</a:t>
                      </a:r>
                      <a:r>
                        <a:rPr lang="en-US" altLang="zh-CN" sz="1600" u="none" strike="noStrike" dirty="0">
                          <a:effectLst/>
                          <a:latin typeface="微软雅黑" panose="020B0503020204020204" pitchFamily="34" charset="-122"/>
                          <a:ea typeface="微软雅黑" panose="020B0503020204020204" pitchFamily="34" charset="-122"/>
                        </a:rPr>
                        <a:t>Apollo</a:t>
                      </a:r>
                      <a:r>
                        <a:rPr lang="zh-CN" altLang="en-US" sz="1600" u="none" strike="noStrike" dirty="0">
                          <a:effectLst/>
                          <a:latin typeface="微软雅黑" panose="020B0503020204020204" pitchFamily="34" charset="-122"/>
                          <a:ea typeface="微软雅黑" panose="020B0503020204020204" pitchFamily="34" charset="-122"/>
                        </a:rPr>
                        <a:t>自动驾驶汽车</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3"/>
                  </a:ext>
                </a:extLst>
              </a:tr>
              <a:tr h="429657">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4</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25</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蔚来汽车（</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蔚来</a:t>
                      </a:r>
                      <a:r>
                        <a:rPr lang="en-US" sz="1600" u="none" strike="noStrike" dirty="0">
                          <a:effectLst/>
                          <a:latin typeface="微软雅黑" panose="020B0503020204020204" pitchFamily="34" charset="-122"/>
                          <a:ea typeface="微软雅黑" panose="020B0503020204020204" pitchFamily="34" charset="-122"/>
                        </a:rPr>
                        <a:t>ES8</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4"/>
                  </a:ext>
                </a:extLst>
              </a:tr>
              <a:tr h="429657">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4</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26</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北汽新能源（</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en-US" altLang="zh-CN" sz="1600" u="none" strike="noStrike" dirty="0">
                          <a:effectLst/>
                          <a:latin typeface="微软雅黑" panose="020B0503020204020204" pitchFamily="34" charset="-122"/>
                          <a:ea typeface="微软雅黑" panose="020B0503020204020204" pitchFamily="34" charset="-122"/>
                        </a:rPr>
                        <a:t>LITE</a:t>
                      </a:r>
                      <a:r>
                        <a:rPr lang="zh-CN" altLang="en-US" sz="1600" u="none" strike="noStrike" dirty="0">
                          <a:effectLst/>
                          <a:latin typeface="微软雅黑" panose="020B0503020204020204" pitchFamily="34" charset="-122"/>
                          <a:ea typeface="微软雅黑" panose="020B0503020204020204" pitchFamily="34" charset="-122"/>
                        </a:rPr>
                        <a:t>自动驾驶汽车</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5"/>
                  </a:ext>
                </a:extLst>
              </a:tr>
              <a:tr h="270966">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7</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2</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小马智行（</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6"/>
                  </a:ext>
                </a:extLst>
              </a:tr>
              <a:tr h="726423">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7</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6</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奔驰（</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配备了百度阿波罗平台相关技术的梅赛德斯</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奔驰自动驾驶测试车辆</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7"/>
                  </a:ext>
                </a:extLst>
              </a:tr>
              <a:tr h="429657">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2018</a:t>
                      </a:r>
                      <a:r>
                        <a:rPr lang="zh-CN" altLang="en-US" sz="1600" u="none" strike="noStrike" dirty="0">
                          <a:effectLst/>
                          <a:latin typeface="微软雅黑" panose="020B0503020204020204" pitchFamily="34" charset="-122"/>
                          <a:ea typeface="微软雅黑" panose="020B0503020204020204" pitchFamily="34" charset="-122"/>
                        </a:rPr>
                        <a:t>年</a:t>
                      </a:r>
                      <a:r>
                        <a:rPr lang="en-US" altLang="zh-CN" sz="1600" u="none" strike="noStrike" dirty="0">
                          <a:effectLst/>
                          <a:latin typeface="微软雅黑" panose="020B0503020204020204" pitchFamily="34" charset="-122"/>
                          <a:ea typeface="微软雅黑" panose="020B0503020204020204" pitchFamily="34" charset="-122"/>
                        </a:rPr>
                        <a:t>9</a:t>
                      </a:r>
                      <a:r>
                        <a:rPr lang="zh-CN" altLang="en-US" sz="1600" u="none" strike="noStrike" dirty="0">
                          <a:effectLst/>
                          <a:latin typeface="微软雅黑" panose="020B0503020204020204" pitchFamily="34" charset="-122"/>
                          <a:ea typeface="微软雅黑" panose="020B0503020204020204" pitchFamily="34" charset="-122"/>
                        </a:rPr>
                        <a:t>月</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腾讯（</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8"/>
                  </a:ext>
                </a:extLst>
              </a:tr>
              <a:tr h="429657">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2018</a:t>
                      </a:r>
                      <a:r>
                        <a:rPr lang="zh-CN" altLang="en-US" sz="1600" u="none" strike="noStrike" dirty="0">
                          <a:effectLst/>
                          <a:latin typeface="微软雅黑" panose="020B0503020204020204" pitchFamily="34" charset="-122"/>
                          <a:ea typeface="微软雅黑" panose="020B0503020204020204" pitchFamily="34" charset="-122"/>
                        </a:rPr>
                        <a:t>年</a:t>
                      </a:r>
                      <a:r>
                        <a:rPr lang="en-US" altLang="zh-CN" sz="1600" u="none" strike="noStrike" dirty="0">
                          <a:effectLst/>
                          <a:latin typeface="微软雅黑" panose="020B0503020204020204" pitchFamily="34" charset="-122"/>
                          <a:ea typeface="微软雅黑" panose="020B0503020204020204" pitchFamily="34" charset="-122"/>
                        </a:rPr>
                        <a:t>9</a:t>
                      </a:r>
                      <a:r>
                        <a:rPr lang="zh-CN" altLang="en-US" sz="1600" u="none" strike="noStrike" dirty="0">
                          <a:effectLst/>
                          <a:latin typeface="微软雅黑" panose="020B0503020204020204" pitchFamily="34" charset="-122"/>
                          <a:ea typeface="微软雅黑" panose="020B0503020204020204" pitchFamily="34" charset="-122"/>
                        </a:rPr>
                        <a:t>月</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滴滴（</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　</a:t>
                      </a:r>
                      <a:r>
                        <a:rPr lang="en-US" altLang="zh-CN" sz="1600" u="none" strike="noStrike" dirty="0">
                          <a:effectLst/>
                          <a:latin typeface="微软雅黑" panose="020B0503020204020204" pitchFamily="34" charset="-122"/>
                          <a:ea typeface="微软雅黑" panose="020B0503020204020204" pitchFamily="34" charset="-122"/>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09"/>
                  </a:ext>
                </a:extLst>
              </a:tr>
              <a:tr h="379350">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rowSpan="2">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福建平潭</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3</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30</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百度（</a:t>
                      </a:r>
                      <a:r>
                        <a:rPr lang="en-US" altLang="zh-CN" sz="1600" u="none" strike="noStrike">
                          <a:effectLst/>
                          <a:latin typeface="微软雅黑" panose="020B0503020204020204" pitchFamily="34" charset="-122"/>
                          <a:ea typeface="微软雅黑" panose="020B0503020204020204" pitchFamily="34" charset="-122"/>
                        </a:rPr>
                        <a:t>3</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百度</a:t>
                      </a:r>
                      <a:r>
                        <a:rPr lang="en-US" altLang="zh-CN" sz="1600" u="none" strike="noStrike" dirty="0">
                          <a:effectLst/>
                          <a:latin typeface="微软雅黑" panose="020B0503020204020204" pitchFamily="34" charset="-122"/>
                          <a:ea typeface="微软雅黑" panose="020B0503020204020204" pitchFamily="34" charset="-122"/>
                        </a:rPr>
                        <a:t>Apollo</a:t>
                      </a:r>
                      <a:r>
                        <a:rPr lang="zh-CN" altLang="en-US" sz="1600" u="none" strike="noStrike" dirty="0">
                          <a:effectLst/>
                          <a:latin typeface="微软雅黑" panose="020B0503020204020204" pitchFamily="34" charset="-122"/>
                          <a:ea typeface="微软雅黑" panose="020B0503020204020204" pitchFamily="34" charset="-122"/>
                        </a:rPr>
                        <a:t>自动驾驶车</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10"/>
                  </a:ext>
                </a:extLst>
              </a:tr>
              <a:tr h="42965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金龙（</a:t>
                      </a:r>
                      <a:r>
                        <a:rPr lang="en-US" altLang="zh-CN" sz="1600" u="none" strike="noStrike">
                          <a:effectLst/>
                          <a:latin typeface="微软雅黑" panose="020B0503020204020204" pitchFamily="34" charset="-122"/>
                          <a:ea typeface="微软雅黑" panose="020B0503020204020204" pitchFamily="34" charset="-122"/>
                        </a:rPr>
                        <a:t>3</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无人驾驶微循环车阿波龙</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11"/>
                  </a:ext>
                </a:extLst>
              </a:tr>
              <a:tr h="641099">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长春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4</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16</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一汽（</a:t>
                      </a:r>
                      <a:r>
                        <a:rPr lang="en-US" altLang="zh-CN" sz="1600" u="none" strike="noStrike">
                          <a:effectLst/>
                          <a:latin typeface="微软雅黑" panose="020B0503020204020204" pitchFamily="34" charset="-122"/>
                          <a:ea typeface="微软雅黑" panose="020B0503020204020204" pitchFamily="34" charset="-122"/>
                        </a:rPr>
                        <a:t>3</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一汽红旗</a:t>
                      </a:r>
                      <a:r>
                        <a:rPr lang="en-US" altLang="zh-CN" sz="1600" u="none" strike="noStrike" dirty="0">
                          <a:effectLst/>
                          <a:latin typeface="微软雅黑" panose="020B0503020204020204" pitchFamily="34" charset="-122"/>
                          <a:ea typeface="微软雅黑" panose="020B0503020204020204" pitchFamily="34" charset="-122"/>
                        </a:rPr>
                        <a:t>H7</a:t>
                      </a:r>
                      <a:r>
                        <a:rPr lang="zh-CN" altLang="en-US" sz="1600" u="none" strike="noStrike" dirty="0">
                          <a:effectLst/>
                          <a:latin typeface="微软雅黑" panose="020B0503020204020204" pitchFamily="34" charset="-122"/>
                          <a:ea typeface="微软雅黑" panose="020B0503020204020204" pitchFamily="34" charset="-122"/>
                        </a:rPr>
                        <a:t>轿车、奔腾</a:t>
                      </a:r>
                      <a:r>
                        <a:rPr lang="en-US" altLang="zh-CN" sz="1600" u="none" strike="noStrike" dirty="0">
                          <a:effectLst/>
                          <a:latin typeface="微软雅黑" panose="020B0503020204020204" pitchFamily="34" charset="-122"/>
                          <a:ea typeface="微软雅黑" panose="020B0503020204020204" pitchFamily="34" charset="-122"/>
                        </a:rPr>
                        <a:t>X80</a:t>
                      </a:r>
                      <a:r>
                        <a:rPr lang="zh-CN" altLang="en-US" sz="1600" u="none" strike="noStrike" dirty="0">
                          <a:effectLst/>
                          <a:latin typeface="微软雅黑" panose="020B0503020204020204" pitchFamily="34" charset="-122"/>
                          <a:ea typeface="微软雅黑" panose="020B0503020204020204" pitchFamily="34" charset="-122"/>
                        </a:rPr>
                        <a:t>多用途乘用车、解放</a:t>
                      </a:r>
                      <a:r>
                        <a:rPr lang="en-US" altLang="zh-CN" sz="1600" u="none" strike="noStrike" dirty="0">
                          <a:effectLst/>
                          <a:latin typeface="微软雅黑" panose="020B0503020204020204" pitchFamily="34" charset="-122"/>
                          <a:ea typeface="微软雅黑" panose="020B0503020204020204" pitchFamily="34" charset="-122"/>
                        </a:rPr>
                        <a:t>J7</a:t>
                      </a:r>
                      <a:r>
                        <a:rPr lang="zh-CN" altLang="en-US" sz="1600" u="none" strike="noStrike" dirty="0">
                          <a:effectLst/>
                          <a:latin typeface="微软雅黑" panose="020B0503020204020204" pitchFamily="34" charset="-122"/>
                          <a:ea typeface="微软雅黑" panose="020B0503020204020204" pitchFamily="34" charset="-122"/>
                        </a:rPr>
                        <a:t>牵引车</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812" marR="7812" marT="7812"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462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3554550"/>
              </p:ext>
            </p:extLst>
          </p:nvPr>
        </p:nvGraphicFramePr>
        <p:xfrm>
          <a:off x="571595" y="750627"/>
          <a:ext cx="10892523" cy="5442691"/>
        </p:xfrm>
        <a:graphic>
          <a:graphicData uri="http://schemas.openxmlformats.org/drawingml/2006/table">
            <a:tbl>
              <a:tblPr>
                <a:tableStyleId>{5C22544A-7EE6-4342-B048-85BDC9FD1C3A}</a:tableStyleId>
              </a:tblPr>
              <a:tblGrid>
                <a:gridCol w="1270853">
                  <a:extLst>
                    <a:ext uri="{9D8B030D-6E8A-4147-A177-3AD203B41FA5}">
                      <a16:colId xmlns:a16="http://schemas.microsoft.com/office/drawing/2014/main" val="20000"/>
                    </a:ext>
                  </a:extLst>
                </a:gridCol>
                <a:gridCol w="1528549">
                  <a:extLst>
                    <a:ext uri="{9D8B030D-6E8A-4147-A177-3AD203B41FA5}">
                      <a16:colId xmlns:a16="http://schemas.microsoft.com/office/drawing/2014/main" val="20001"/>
                    </a:ext>
                  </a:extLst>
                </a:gridCol>
                <a:gridCol w="1791371">
                  <a:extLst>
                    <a:ext uri="{9D8B030D-6E8A-4147-A177-3AD203B41FA5}">
                      <a16:colId xmlns:a16="http://schemas.microsoft.com/office/drawing/2014/main" val="20002"/>
                    </a:ext>
                  </a:extLst>
                </a:gridCol>
                <a:gridCol w="1288514">
                  <a:extLst>
                    <a:ext uri="{9D8B030D-6E8A-4147-A177-3AD203B41FA5}">
                      <a16:colId xmlns:a16="http://schemas.microsoft.com/office/drawing/2014/main" val="20003"/>
                    </a:ext>
                  </a:extLst>
                </a:gridCol>
                <a:gridCol w="2506618">
                  <a:extLst>
                    <a:ext uri="{9D8B030D-6E8A-4147-A177-3AD203B41FA5}">
                      <a16:colId xmlns:a16="http://schemas.microsoft.com/office/drawing/2014/main" val="20004"/>
                    </a:ext>
                  </a:extLst>
                </a:gridCol>
                <a:gridCol w="2506618">
                  <a:extLst>
                    <a:ext uri="{9D8B030D-6E8A-4147-A177-3AD203B41FA5}">
                      <a16:colId xmlns:a16="http://schemas.microsoft.com/office/drawing/2014/main" val="20005"/>
                    </a:ext>
                  </a:extLst>
                </a:gridCol>
              </a:tblGrid>
              <a:tr h="709683">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城市</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时间</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号牌数量</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发放企业</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车型</a:t>
                      </a:r>
                      <a:endParaRPr lang="zh-CN" altLang="en-US" sz="16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extLst>
                  <a:ext uri="{0D108BD9-81ED-4DB2-BD59-A6C34878D82A}">
                    <a16:rowId xmlns:a16="http://schemas.microsoft.com/office/drawing/2014/main" val="10000"/>
                  </a:ext>
                </a:extLst>
              </a:tr>
              <a:tr h="283682">
                <a:tc rowSpan="7">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7">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重庆</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7">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4</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18</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7">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一汽（</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600" u="none" strike="noStrike">
                          <a:effectLst/>
                          <a:latin typeface="微软雅黑" panose="020B0503020204020204" pitchFamily="34" charset="-122"/>
                          <a:ea typeface="微软雅黑" panose="020B0503020204020204" pitchFamily="34" charset="-122"/>
                        </a:rPr>
                        <a:t>红旗</a:t>
                      </a:r>
                      <a:r>
                        <a:rPr lang="en-US" sz="1600" u="none" strike="noStrike">
                          <a:effectLst/>
                          <a:latin typeface="微软雅黑" panose="020B0503020204020204" pitchFamily="34" charset="-122"/>
                          <a:ea typeface="微软雅黑" panose="020B0503020204020204" pitchFamily="34" charset="-122"/>
                        </a:rPr>
                        <a:t>H7</a:t>
                      </a:r>
                      <a:r>
                        <a:rPr lang="zh-CN" altLang="en-US" sz="1600" u="none" strike="noStrike">
                          <a:effectLst/>
                          <a:latin typeface="微软雅黑" panose="020B0503020204020204" pitchFamily="34" charset="-122"/>
                          <a:ea typeface="微软雅黑" panose="020B0503020204020204" pitchFamily="34" charset="-122"/>
                        </a:rPr>
                        <a:t>轿车</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r h="55669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东风（</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600" u="none" strike="noStrike" dirty="0">
                          <a:effectLst/>
                          <a:latin typeface="微软雅黑" panose="020B0503020204020204" pitchFamily="34" charset="-122"/>
                          <a:ea typeface="微软雅黑" panose="020B0503020204020204" pitchFamily="34" charset="-122"/>
                        </a:rPr>
                        <a:t>基于东风风神</a:t>
                      </a:r>
                      <a:r>
                        <a:rPr lang="en-US" altLang="zh-CN" sz="1600" u="none" strike="noStrike" dirty="0">
                          <a:effectLst/>
                          <a:latin typeface="微软雅黑" panose="020B0503020204020204" pitchFamily="34" charset="-122"/>
                          <a:ea typeface="微软雅黑" panose="020B0503020204020204" pitchFamily="34" charset="-122"/>
                        </a:rPr>
                        <a:t>AX7</a:t>
                      </a:r>
                      <a:r>
                        <a:rPr lang="zh-CN" altLang="en-US" sz="1600" u="none" strike="noStrike" dirty="0">
                          <a:effectLst/>
                          <a:latin typeface="微软雅黑" panose="020B0503020204020204" pitchFamily="34" charset="-122"/>
                          <a:ea typeface="微软雅黑" panose="020B0503020204020204" pitchFamily="34" charset="-122"/>
                        </a:rPr>
                        <a:t>平台开发的自动驾驶汽车</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2"/>
                  </a:ext>
                </a:extLst>
              </a:tr>
              <a:tr h="30927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长安（</a:t>
                      </a:r>
                      <a:r>
                        <a:rPr lang="en-US" altLang="zh-CN" sz="1600" u="none" strike="noStrike">
                          <a:effectLst/>
                          <a:latin typeface="微软雅黑" panose="020B0503020204020204" pitchFamily="34" charset="-122"/>
                          <a:ea typeface="微软雅黑" panose="020B0503020204020204" pitchFamily="34" charset="-122"/>
                        </a:rPr>
                        <a:t>2</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en-US" sz="1600" u="none" strike="noStrike">
                          <a:effectLst/>
                          <a:latin typeface="微软雅黑" panose="020B0503020204020204" pitchFamily="34" charset="-122"/>
                          <a:ea typeface="微软雅黑" panose="020B0503020204020204" pitchFamily="34" charset="-122"/>
                        </a:rPr>
                        <a:t> CS55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82971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广汽（</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600" u="none" strike="noStrike">
                          <a:effectLst/>
                          <a:latin typeface="微软雅黑" panose="020B0503020204020204" pitchFamily="34" charset="-122"/>
                          <a:ea typeface="微软雅黑" panose="020B0503020204020204" pitchFamily="34" charset="-122"/>
                        </a:rPr>
                        <a:t>基于传祺</a:t>
                      </a:r>
                      <a:r>
                        <a:rPr lang="en-US" sz="1600" u="none" strike="noStrike">
                          <a:effectLst/>
                          <a:latin typeface="微软雅黑" panose="020B0503020204020204" pitchFamily="34" charset="-122"/>
                          <a:ea typeface="微软雅黑" panose="020B0503020204020204" pitchFamily="34" charset="-122"/>
                        </a:rPr>
                        <a:t>GS4 PHEV</a:t>
                      </a:r>
                      <a:r>
                        <a:rPr lang="zh-CN" altLang="en-US" sz="1600" u="none" strike="noStrike">
                          <a:effectLst/>
                          <a:latin typeface="微软雅黑" panose="020B0503020204020204" pitchFamily="34" charset="-122"/>
                          <a:ea typeface="微软雅黑" panose="020B0503020204020204" pitchFamily="34" charset="-122"/>
                        </a:rPr>
                        <a:t>平台、</a:t>
                      </a:r>
                      <a:r>
                        <a:rPr lang="en-US" sz="1600" u="none" strike="noStrike">
                          <a:effectLst/>
                          <a:latin typeface="微软雅黑" panose="020B0503020204020204" pitchFamily="34" charset="-122"/>
                          <a:ea typeface="微软雅黑" panose="020B0503020204020204" pitchFamily="34" charset="-122"/>
                        </a:rPr>
                        <a:t>GE3</a:t>
                      </a:r>
                      <a:r>
                        <a:rPr lang="zh-CN" altLang="en-US" sz="1600" u="none" strike="noStrike">
                          <a:effectLst/>
                          <a:latin typeface="微软雅黑" panose="020B0503020204020204" pitchFamily="34" charset="-122"/>
                          <a:ea typeface="微软雅黑" panose="020B0503020204020204" pitchFamily="34" charset="-122"/>
                        </a:rPr>
                        <a:t>平台研发的祺迹</a:t>
                      </a:r>
                      <a:r>
                        <a:rPr lang="en-US" sz="1600" u="none" strike="noStrike">
                          <a:effectLst/>
                          <a:latin typeface="微软雅黑" panose="020B0503020204020204" pitchFamily="34" charset="-122"/>
                          <a:ea typeface="微软雅黑" panose="020B0503020204020204" pitchFamily="34" charset="-122"/>
                        </a:rPr>
                        <a:t>WitStar Ⅱ</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r h="28368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吉利（</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600" u="none" strike="noStrike">
                          <a:effectLst/>
                          <a:latin typeface="微软雅黑" panose="020B0503020204020204" pitchFamily="34" charset="-122"/>
                          <a:ea typeface="微软雅黑" panose="020B0503020204020204" pitchFamily="34" charset="-122"/>
                        </a:rPr>
                        <a:t>博瑞</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r h="29861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北汽福田（</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600" u="none" strike="noStrike">
                          <a:effectLst/>
                          <a:latin typeface="微软雅黑" panose="020B0503020204020204" pitchFamily="34" charset="-122"/>
                          <a:ea typeface="微软雅黑" panose="020B0503020204020204" pitchFamily="34" charset="-122"/>
                        </a:rPr>
                        <a:t>自动驾驶卡车</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6"/>
                  </a:ext>
                </a:extLst>
              </a:tr>
              <a:tr h="28368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百度（</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600" u="none" strike="noStrike">
                          <a:effectLst/>
                          <a:latin typeface="微软雅黑" panose="020B0503020204020204" pitchFamily="34" charset="-122"/>
                          <a:ea typeface="微软雅黑" panose="020B0503020204020204" pitchFamily="34" charset="-122"/>
                        </a:rPr>
                        <a:t>百度</a:t>
                      </a:r>
                      <a:r>
                        <a:rPr lang="en-US" sz="1600" u="none" strike="noStrike">
                          <a:effectLst/>
                          <a:latin typeface="微软雅黑" panose="020B0503020204020204" pitchFamily="34" charset="-122"/>
                          <a:ea typeface="微软雅黑" panose="020B0503020204020204" pitchFamily="34" charset="-122"/>
                        </a:rPr>
                        <a:t>Aopllo</a:t>
                      </a:r>
                      <a:r>
                        <a:rPr lang="zh-CN" altLang="en-US" sz="1600" u="none" strike="noStrike">
                          <a:effectLst/>
                          <a:latin typeface="微软雅黑" panose="020B0503020204020204" pitchFamily="34" charset="-122"/>
                          <a:ea typeface="微软雅黑" panose="020B0503020204020204" pitchFamily="34" charset="-122"/>
                        </a:rPr>
                        <a:t>无人车</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7"/>
                  </a:ext>
                </a:extLst>
              </a:tr>
              <a:tr h="556699">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深圳</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5</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14</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腾讯（</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改装自长城哈弗</a:t>
                      </a:r>
                      <a:r>
                        <a:rPr lang="en-US" altLang="zh-CN" sz="1600" u="none" strike="noStrike">
                          <a:effectLst/>
                          <a:latin typeface="微软雅黑" panose="020B0503020204020204" pitchFamily="34" charset="-122"/>
                          <a:ea typeface="微软雅黑" panose="020B0503020204020204" pitchFamily="34" charset="-122"/>
                        </a:rPr>
                        <a:t>H7</a:t>
                      </a:r>
                      <a:r>
                        <a:rPr lang="zh-CN" altLang="en-US" sz="1600" u="none" strike="noStrike">
                          <a:effectLst/>
                          <a:latin typeface="微软雅黑" panose="020B0503020204020204" pitchFamily="34" charset="-122"/>
                          <a:ea typeface="微软雅黑" panose="020B0503020204020204" pitchFamily="34" charset="-122"/>
                        </a:rPr>
                        <a:t>的一台自动驾驶车辆</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8"/>
                  </a:ext>
                </a:extLst>
              </a:tr>
              <a:tr h="479913">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无锡</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9</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14</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上汽（</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9"/>
                  </a:ext>
                </a:extLst>
              </a:tr>
              <a:tr h="283682">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9</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14</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a:p>
                  </a:txBody>
                  <a:tcPr/>
                </a:tc>
                <a:tc>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奥迪中国（</a:t>
                      </a:r>
                      <a:r>
                        <a:rPr lang="en-US" altLang="zh-CN" sz="1600" u="none" strike="noStrike">
                          <a:effectLst/>
                          <a:latin typeface="微软雅黑" panose="020B0503020204020204" pitchFamily="34" charset="-122"/>
                          <a:ea typeface="微软雅黑" panose="020B0503020204020204" pitchFamily="34" charset="-122"/>
                        </a:rPr>
                        <a:t>1</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0"/>
                  </a:ext>
                </a:extLst>
              </a:tr>
              <a:tr h="283682">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杭州</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2018</a:t>
                      </a:r>
                      <a:r>
                        <a:rPr lang="zh-CN" altLang="en-US" sz="1600" u="none" strike="noStrike">
                          <a:effectLst/>
                          <a:latin typeface="微软雅黑" panose="020B0503020204020204" pitchFamily="34" charset="-122"/>
                          <a:ea typeface="微软雅黑" panose="020B0503020204020204" pitchFamily="34" charset="-122"/>
                        </a:rPr>
                        <a:t>年</a:t>
                      </a:r>
                      <a:r>
                        <a:rPr lang="en-US" altLang="zh-CN" sz="1600" u="none" strike="noStrike">
                          <a:effectLst/>
                          <a:latin typeface="微软雅黑" panose="020B0503020204020204" pitchFamily="34" charset="-122"/>
                          <a:ea typeface="微软雅黑" panose="020B0503020204020204" pitchFamily="34" charset="-122"/>
                        </a:rPr>
                        <a:t>9</a:t>
                      </a:r>
                      <a:r>
                        <a:rPr lang="zh-CN" altLang="en-US" sz="1600" u="none" strike="noStrike">
                          <a:effectLst/>
                          <a:latin typeface="微软雅黑" panose="020B0503020204020204" pitchFamily="34" charset="-122"/>
                          <a:ea typeface="微软雅黑" panose="020B0503020204020204" pitchFamily="34" charset="-122"/>
                        </a:rPr>
                        <a:t>月</a:t>
                      </a:r>
                      <a:r>
                        <a:rPr lang="en-US" altLang="zh-CN" sz="1600" u="none" strike="noStrike">
                          <a:effectLst/>
                          <a:latin typeface="微软雅黑" panose="020B0503020204020204" pitchFamily="34" charset="-122"/>
                          <a:ea typeface="微软雅黑" panose="020B0503020204020204" pitchFamily="34" charset="-122"/>
                        </a:rPr>
                        <a:t>20</a:t>
                      </a:r>
                      <a:r>
                        <a:rPr lang="zh-CN" altLang="en-US" sz="1600" u="none" strike="noStrike">
                          <a:effectLst/>
                          <a:latin typeface="微软雅黑" panose="020B0503020204020204" pitchFamily="34" charset="-122"/>
                          <a:ea typeface="微软雅黑" panose="020B0503020204020204" pitchFamily="34" charset="-122"/>
                        </a:rPr>
                        <a:t>日</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zh-CN" altLang="en-US" sz="1600" u="none" strike="noStrike">
                          <a:effectLst/>
                          <a:latin typeface="微软雅黑" panose="020B0503020204020204" pitchFamily="34" charset="-122"/>
                          <a:ea typeface="微软雅黑" panose="020B0503020204020204" pitchFamily="34" charset="-122"/>
                        </a:rPr>
                        <a:t>阿里巴巴（</a:t>
                      </a:r>
                      <a:r>
                        <a:rPr lang="en-US" altLang="zh-CN" sz="1600" u="none" strike="noStrike">
                          <a:effectLst/>
                          <a:latin typeface="微软雅黑" panose="020B0503020204020204" pitchFamily="34" charset="-122"/>
                          <a:ea typeface="微软雅黑" panose="020B0503020204020204" pitchFamily="34" charset="-122"/>
                        </a:rPr>
                        <a:t>2</a:t>
                      </a:r>
                      <a:r>
                        <a:rPr lang="zh-CN" altLang="en-US" sz="1600" u="none" strike="noStrike">
                          <a:effectLst/>
                          <a:latin typeface="微软雅黑" panose="020B0503020204020204" pitchFamily="34" charset="-122"/>
                          <a:ea typeface="微软雅黑" panose="020B0503020204020204" pitchFamily="34" charset="-122"/>
                        </a:rPr>
                        <a:t>张）</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600" b="0" i="0" u="none" strike="noStrike" dirty="0">
                          <a:solidFill>
                            <a:schemeClr val="dk1"/>
                          </a:solidFill>
                          <a:effectLst/>
                          <a:latin typeface="微软雅黑" panose="020B0503020204020204" pitchFamily="34" charset="-122"/>
                          <a:ea typeface="微软雅黑" panose="020B0503020204020204" pitchFamily="34" charset="-122"/>
                        </a:rPr>
                        <a:t>自动驾驶物流车</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1"/>
                  </a:ext>
                </a:extLst>
              </a:tr>
              <a:tr h="28368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2"/>
                  </a:ext>
                </a:extLst>
              </a:tr>
            </a:tbl>
          </a:graphicData>
        </a:graphic>
      </p:graphicFrame>
      <p:sp>
        <p:nvSpPr>
          <p:cNvPr id="4" name="文本框 3"/>
          <p:cNvSpPr txBox="1"/>
          <p:nvPr/>
        </p:nvSpPr>
        <p:spPr>
          <a:xfrm>
            <a:off x="0" y="106998"/>
            <a:ext cx="10807483" cy="341632"/>
          </a:xfrm>
          <a:prstGeom prst="rect">
            <a:avLst/>
          </a:prstGeom>
          <a:noFill/>
          <a:ln>
            <a:noFill/>
          </a:ln>
        </p:spPr>
        <p:txBody>
          <a:bodyPr wrap="square" rtlCol="0">
            <a:spAutoFit/>
          </a:bodyPr>
          <a:lstStyle/>
          <a:p>
            <a:pPr>
              <a:lnSpc>
                <a:spcPct val="90000"/>
              </a:lnSpc>
              <a:spcBef>
                <a:spcPts val="1000"/>
              </a:spcBef>
              <a:buSzPct val="80000"/>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三、</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38</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张路测牌照整体情况</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90472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1385</Words>
  <Application>Microsoft Office PowerPoint</Application>
  <PresentationFormat>宽屏</PresentationFormat>
  <Paragraphs>149</Paragraphs>
  <Slides>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mws</dc:creator>
  <cp:lastModifiedBy>yuan yuan</cp:lastModifiedBy>
  <cp:revision>51</cp:revision>
  <dcterms:created xsi:type="dcterms:W3CDTF">2018-09-19T06:10:28Z</dcterms:created>
  <dcterms:modified xsi:type="dcterms:W3CDTF">2020-02-22T08:22:23Z</dcterms:modified>
</cp:coreProperties>
</file>