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94650"/>
  </p:normalViewPr>
  <p:slideViewPr>
    <p:cSldViewPr snapToGrid="0" snapToObjects="1">
      <p:cViewPr>
        <p:scale>
          <a:sx n="93" d="100"/>
          <a:sy n="93" d="100"/>
        </p:scale>
        <p:origin x="175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428B7-814A-5B45-BB76-2D7ADF5412E1}" type="datetimeFigureOut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EC1E8-3101-0643-832C-41C18DF69E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693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EC1E8-3101-0643-832C-41C18DF69EF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40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8B9-8F2D-8E4A-98F0-609DC080005B}" type="datetime1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FA2A-7995-6344-B74B-52EAC3F922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81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97A2-AB09-744F-BF34-5735499FB1AB}" type="datetime1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FA2A-7995-6344-B74B-52EAC3F922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664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F2F4-394C-EF46-8A80-644C798BF87F}" type="datetime1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FA2A-7995-6344-B74B-52EAC3F922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374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C107-816A-5A46-ACF7-02951DD2893C}" type="datetime1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FA2A-7995-6344-B74B-52EAC3F922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419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AF-8172-404C-8660-7DCA19824817}" type="datetime1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FA2A-7995-6344-B74B-52EAC3F922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35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81CA-9076-294B-A3BC-5096CF59F010}" type="datetime1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FA2A-7995-6344-B74B-52EAC3F922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031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65A8-9F9F-464A-BDE2-454CDABBE801}" type="datetime1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FA2A-7995-6344-B74B-52EAC3F922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620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DEFE-2668-4945-9F6A-408CB5397ABC}" type="datetime1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FA2A-7995-6344-B74B-52EAC3F922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321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AB07-A9A1-C445-8112-98C45F4F5426}" type="datetime1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FA2A-7995-6344-B74B-52EAC3F922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614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44B9-56CB-B84F-B8FA-C0756CCA1DE4}" type="datetime1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FA2A-7995-6344-B74B-52EAC3F922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286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123B-F82F-FE4F-87C4-A6280136C273}" type="datetime1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FA2A-7995-6344-B74B-52EAC3F922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992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E1E2-11DD-674D-B781-D0E36AD839F0}" type="datetime1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FA2A-7995-6344-B74B-52EAC3F922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92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/>
              <a:t>附錄</a:t>
            </a:r>
            <a:r>
              <a:rPr kumimoji="1" lang="en-US" altLang="zh-CN" sz="4000" dirty="0" smtClean="0"/>
              <a:t>A:</a:t>
            </a:r>
            <a:br>
              <a:rPr kumimoji="1" lang="en-US" altLang="zh-CN" sz="4000" dirty="0" smtClean="0"/>
            </a:br>
            <a:r>
              <a:rPr kumimoji="1" lang="zh-CN" altLang="en-US" sz="4000" dirty="0" smtClean="0"/>
              <a:t>軟體工程個案研究</a:t>
            </a:r>
            <a:r>
              <a:rPr kumimoji="1" lang="en-US" altLang="zh-CN" sz="4000" dirty="0" smtClean="0"/>
              <a:t/>
            </a:r>
            <a:br>
              <a:rPr kumimoji="1" lang="en-US" altLang="zh-CN" sz="4000" dirty="0" smtClean="0"/>
            </a:br>
            <a:r>
              <a:rPr kumimoji="1" lang="zh-CN" altLang="en-US" sz="4000" b="1" dirty="0" smtClean="0"/>
              <a:t>需求管理</a:t>
            </a:r>
            <a:endParaRPr kumimoji="1" lang="zh-TW" altLang="en-US" sz="40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FA2A-7995-6344-B74B-52EAC3F9226E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31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A.3.4</a:t>
            </a:r>
            <a:r>
              <a:rPr kumimoji="1" lang="zh-CN" altLang="en-US" dirty="0" smtClean="0"/>
              <a:t> 文件匯整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FA2A-7995-6344-B74B-52EAC3F9226E}" type="slidenum">
              <a:rPr kumimoji="1" lang="zh-TW" altLang="en-US" smtClean="0"/>
              <a:t>10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73" y="1294916"/>
            <a:ext cx="8234383" cy="556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A.3.5</a:t>
            </a:r>
            <a:r>
              <a:rPr kumimoji="1" lang="zh-CN" altLang="en-US" dirty="0" smtClean="0"/>
              <a:t> 需求變更管理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變更申請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需求端填寫「需求變更申請單」，向開發端說明原因、重要性、影響</a:t>
            </a:r>
            <a:endParaRPr kumimoji="1" lang="en-US" altLang="zh-CN" dirty="0" smtClean="0"/>
          </a:p>
          <a:p>
            <a:r>
              <a:rPr kumimoji="1" lang="zh-CN" altLang="en-US" dirty="0" smtClean="0"/>
              <a:t>變更分析 （分析師）：接受、拒絕、雙方協調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其他需求是否也變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設計的衝擊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系統架構影響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成本的評估</a:t>
            </a:r>
            <a:endParaRPr kumimoji="1" lang="en-US" altLang="zh-CN" dirty="0" smtClean="0"/>
          </a:p>
          <a:p>
            <a:r>
              <a:rPr kumimoji="1" lang="zh-CN" altLang="en-US" dirty="0" smtClean="0"/>
              <a:t>變更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反應在文件上：需求規格書、系統設計、程式代碼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變更不大：另外的變更文件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FA2A-7995-6344-B74B-52EAC3F9226E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29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A.4</a:t>
            </a:r>
            <a:r>
              <a:rPr kumimoji="1" lang="zh-CN" altLang="en-US" dirty="0" smtClean="0"/>
              <a:t> 新投票系統開發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FA2A-7995-6344-B74B-52EAC3F9226E}" type="slidenum">
              <a:rPr kumimoji="1" lang="zh-TW" altLang="en-US" smtClean="0"/>
              <a:t>12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78" y="1701223"/>
            <a:ext cx="3870555" cy="465512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511" y="2235921"/>
            <a:ext cx="6758855" cy="353074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694218" y="5716937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2400" dirty="0" smtClean="0"/>
              <a:t>…</a:t>
            </a:r>
            <a:r>
              <a:rPr kumimoji="1" lang="zh-CN" altLang="en-US" sz="2400" dirty="0"/>
              <a:t> </a:t>
            </a:r>
            <a:r>
              <a:rPr kumimoji="1" lang="mr-IN" altLang="zh-CN" sz="2400" dirty="0" smtClean="0"/>
              <a:t>…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842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4236" y="406689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總結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FA2A-7995-6344-B74B-52EAC3F9226E}" type="slidenum">
              <a:rPr kumimoji="1" lang="zh-TW" altLang="en-US" smtClean="0"/>
              <a:t>13</a:t>
            </a:fld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8" y="2331625"/>
            <a:ext cx="5156394" cy="357041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666" y="2331625"/>
            <a:ext cx="5610034" cy="357041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500644" y="5132082"/>
            <a:ext cx="47820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90500">
                    <a:schemeClr val="tx1">
                      <a:alpha val="85000"/>
                    </a:schemeClr>
                  </a:glow>
                </a:effectLst>
              </a:rPr>
              <a:t>現在的軟體充滿</a:t>
            </a:r>
            <a:r>
              <a:rPr lang="zh-CN" altLang="en-US" sz="2000" b="1" cap="none" spc="5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90500">
                    <a:schemeClr val="tx1">
                      <a:alpha val="85000"/>
                    </a:schemeClr>
                  </a:glow>
                </a:effectLst>
              </a:rPr>
              <a:t>風情 開發清晰 需求明確</a:t>
            </a:r>
            <a:endParaRPr lang="zh-CN" altLang="en-US" sz="2000" b="1" cap="none" spc="50" dirty="0">
              <a:ln w="9525" cmpd="sng">
                <a:noFill/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90500">
                  <a:schemeClr val="tx1">
                    <a:alpha val="85000"/>
                  </a:schemeClr>
                </a:glo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1222" y="5101423"/>
            <a:ext cx="451918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5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tx1">
                      <a:alpha val="85000"/>
                    </a:schemeClr>
                  </a:glow>
                </a:effectLst>
              </a:rPr>
              <a:t>原本的軟體開發 需求凌亂 產品不明確</a:t>
            </a:r>
            <a:endParaRPr lang="zh-CN" altLang="en-US" sz="2000" b="1" cap="none" spc="50" dirty="0">
              <a:ln w="9525" cmpd="sng">
                <a:noFill/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tx1">
                    <a:alpha val="8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876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A.1</a:t>
            </a:r>
            <a:r>
              <a:rPr kumimoji="1" lang="zh-CN" altLang="en-US" dirty="0" smtClean="0"/>
              <a:t> 投票系統簡介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網路投票系統例子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2000</a:t>
            </a:r>
            <a:r>
              <a:rPr kumimoji="1" lang="zh-CN" altLang="en-US" dirty="0" smtClean="0"/>
              <a:t>年亞利桑那州民主黨總統初選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2002</a:t>
            </a:r>
            <a:r>
              <a:rPr kumimoji="1" lang="zh-CN" altLang="en-US" dirty="0" smtClean="0"/>
              <a:t>年利物浦聖阿蒙選區 觸控式網路投票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2003</a:t>
            </a:r>
            <a:r>
              <a:rPr kumimoji="1" lang="zh-CN" altLang="en-US" dirty="0" smtClean="0"/>
              <a:t>年瑞士日內瓦網路投票運用在聯邦選舉</a:t>
            </a:r>
            <a:endParaRPr kumimoji="1" lang="en-US" altLang="zh-CN" dirty="0" smtClean="0"/>
          </a:p>
          <a:p>
            <a:r>
              <a:rPr kumimoji="1" lang="zh-CN" altLang="en-US" dirty="0" smtClean="0"/>
              <a:t>議題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安全性：確認使用者是合法的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隱私性：個人資料不會被竊取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公平公開性：公平公開性應與一般投票一致、避免駭客入侵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可靠性：避免</a:t>
            </a:r>
            <a:r>
              <a:rPr kumimoji="1" lang="en-US" altLang="zh-CN" dirty="0" smtClean="0"/>
              <a:t>DOS</a:t>
            </a:r>
            <a:r>
              <a:rPr kumimoji="1" lang="zh-CN" altLang="en-US" dirty="0" smtClean="0"/>
              <a:t>攻擊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FA2A-7995-6344-B74B-52EAC3F9226E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62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A.2</a:t>
            </a:r>
            <a:r>
              <a:rPr kumimoji="1" lang="zh-CN" altLang="en-US" dirty="0" smtClean="0"/>
              <a:t> 開發單位</a:t>
            </a:r>
            <a:r>
              <a:rPr kumimoji="1" lang="zh-CN" altLang="en-US" b="1" dirty="0" smtClean="0"/>
              <a:t>開發背景概況 </a:t>
            </a:r>
            <a:r>
              <a:rPr kumimoji="1" lang="en-US" altLang="zh-CN" b="1" dirty="0" smtClean="0"/>
              <a:t>I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Formosa</a:t>
            </a:r>
            <a:r>
              <a:rPr kumimoji="1" lang="zh-CN" altLang="en-US" dirty="0" smtClean="0"/>
              <a:t>公司：透過投票來表決年度旅遊的地點</a:t>
            </a:r>
            <a:endParaRPr kumimoji="1" lang="en-US" altLang="zh-CN" dirty="0" smtClean="0"/>
          </a:p>
          <a:p>
            <a:r>
              <a:rPr kumimoji="1" lang="zh-CN" altLang="en-US" dirty="0" smtClean="0"/>
              <a:t>故事背景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2006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月 福利委員會請資訊中心開發</a:t>
            </a:r>
            <a:r>
              <a:rPr kumimoji="1" lang="zh-CN" altLang="en-US" dirty="0"/>
              <a:t> </a:t>
            </a:r>
            <a:r>
              <a:rPr kumimoji="1" lang="zh-CN" altLang="en-US" u="sng" dirty="0" smtClean="0"/>
              <a:t>墾丁、台東、澎湖</a:t>
            </a:r>
            <a:r>
              <a:rPr kumimoji="1" lang="zh-CN" altLang="en-US" dirty="0" smtClean="0"/>
              <a:t> 三選一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資訊中心 </a:t>
            </a:r>
            <a:r>
              <a:rPr kumimoji="1" lang="en-US" altLang="zh-CN" dirty="0" smtClean="0"/>
              <a:t>Nick</a:t>
            </a:r>
            <a:r>
              <a:rPr kumimoji="1" lang="zh-CN" altLang="en-US" dirty="0" smtClean="0"/>
              <a:t> 一個晚上用</a:t>
            </a:r>
            <a:r>
              <a:rPr kumimoji="1" lang="en-US" altLang="zh-CN" dirty="0" err="1" smtClean="0"/>
              <a:t>php</a:t>
            </a:r>
            <a:r>
              <a:rPr kumimoji="1" lang="zh-CN" altLang="en-US" dirty="0" smtClean="0"/>
              <a:t>完成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天之後，福利會</a:t>
            </a:r>
            <a:r>
              <a:rPr kumimoji="1" lang="en-US" altLang="zh-CN" dirty="0" smtClean="0"/>
              <a:t>Maggie</a:t>
            </a:r>
            <a:r>
              <a:rPr kumimoji="1" lang="zh-CN" altLang="en-US" dirty="0" smtClean="0"/>
              <a:t>打電話給</a:t>
            </a:r>
            <a:r>
              <a:rPr kumimoji="1" lang="en-US" altLang="zh-CN" dirty="0" smtClean="0"/>
              <a:t>Nick</a:t>
            </a:r>
            <a:r>
              <a:rPr kumimoji="1" lang="zh-CN" altLang="en-US" dirty="0" smtClean="0"/>
              <a:t>叫他增加</a:t>
            </a:r>
            <a:r>
              <a:rPr kumimoji="1" lang="zh-CN" altLang="en-US" u="sng" dirty="0" smtClean="0"/>
              <a:t>花蓮</a:t>
            </a:r>
            <a:endParaRPr kumimoji="1" lang="en-US" altLang="zh-CN" u="sng" dirty="0" smtClean="0"/>
          </a:p>
          <a:p>
            <a:pPr lvl="1"/>
            <a:r>
              <a:rPr kumimoji="1" lang="en-US" altLang="zh-CN" dirty="0" smtClean="0"/>
              <a:t>Maggie</a:t>
            </a:r>
            <a:r>
              <a:rPr kumimoji="1" lang="zh-CN" altLang="en-US" dirty="0" smtClean="0"/>
              <a:t>叫</a:t>
            </a:r>
            <a:r>
              <a:rPr kumimoji="1" lang="en-US" altLang="zh-CN" dirty="0" smtClean="0"/>
              <a:t>Nick</a:t>
            </a:r>
            <a:r>
              <a:rPr kumimoji="1" lang="zh-CN" altLang="en-US" dirty="0" smtClean="0"/>
              <a:t>增加每一個投票者的參與人數 </a:t>
            </a:r>
            <a:r>
              <a:rPr kumimoji="1" lang="en-US" altLang="zh-CN" dirty="0" smtClean="0"/>
              <a:t>Nick</a:t>
            </a:r>
            <a:r>
              <a:rPr kumimoji="1" lang="zh-CN" altLang="en-US" dirty="0" smtClean="0"/>
              <a:t>熬夜趕工  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		﹣&gt;</a:t>
            </a:r>
            <a:r>
              <a:rPr kumimoji="1" lang="zh-CN" altLang="en-US" dirty="0" smtClean="0"/>
              <a:t> 大家去了花蓮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en-US" altLang="zh-CN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FA2A-7995-6344-B74B-52EAC3F9226E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7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A.2</a:t>
            </a:r>
            <a:r>
              <a:rPr kumimoji="1" lang="zh-CN" altLang="en-US" dirty="0" smtClean="0"/>
              <a:t> 開發單位</a:t>
            </a:r>
            <a:r>
              <a:rPr kumimoji="1" lang="zh-CN" altLang="en-US" b="1" dirty="0" smtClean="0"/>
              <a:t>開發背景概況 </a:t>
            </a:r>
            <a:r>
              <a:rPr kumimoji="1" lang="en-US" altLang="zh-CN" b="1" dirty="0" smtClean="0"/>
              <a:t>II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 dirty="0" smtClean="0"/>
              <a:t>故事背景</a:t>
            </a:r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pPr lvl="1"/>
            <a:r>
              <a:rPr kumimoji="1" lang="zh-CN" altLang="en-US" sz="2000" dirty="0" smtClean="0"/>
              <a:t>新進員工</a:t>
            </a:r>
            <a:r>
              <a:rPr kumimoji="1" lang="en-US" altLang="zh-CN" sz="2000" dirty="0" smtClean="0"/>
              <a:t>Kimi</a:t>
            </a:r>
            <a:r>
              <a:rPr kumimoji="1" lang="zh-CN" altLang="en-US" sz="2000" dirty="0" smtClean="0"/>
              <a:t>負責後續的投票系統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2007</a:t>
            </a:r>
            <a:r>
              <a:rPr kumimoji="1" lang="zh-CN" altLang="en-US" sz="2000" dirty="0" smtClean="0"/>
              <a:t>年</a:t>
            </a:r>
            <a:r>
              <a:rPr kumimoji="1" lang="en-US" altLang="zh-CN" sz="2000" dirty="0" smtClean="0"/>
              <a:t>4</a:t>
            </a:r>
            <a:r>
              <a:rPr kumimoji="1" lang="zh-CN" altLang="en-US" sz="2000" dirty="0" smtClean="0"/>
              <a:t>月 公司叫</a:t>
            </a:r>
            <a:r>
              <a:rPr kumimoji="1" lang="en-US" altLang="zh-CN" sz="2000" dirty="0" smtClean="0"/>
              <a:t>Kimi</a:t>
            </a:r>
            <a:r>
              <a:rPr kumimoji="1" lang="zh-CN" altLang="en-US" sz="2000" dirty="0" smtClean="0"/>
              <a:t>開發產品滿意度調查系統   主管「和投票系統差不多吧」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開發前</a:t>
            </a:r>
            <a:r>
              <a:rPr kumimoji="1" lang="en-US" altLang="zh-CN" sz="2000" dirty="0" smtClean="0"/>
              <a:t>Survey:</a:t>
            </a:r>
          </a:p>
          <a:p>
            <a:pPr lvl="2"/>
            <a:r>
              <a:rPr kumimoji="1" lang="en-US" altLang="zh-CN" sz="1800" dirty="0" smtClean="0"/>
              <a:t>Kimi</a:t>
            </a:r>
            <a:r>
              <a:rPr kumimoji="1" lang="zh-CN" altLang="en-US" sz="1800" dirty="0" smtClean="0"/>
              <a:t>問江經理：「要不要複選？要不要加年齡、地區、性別？」</a:t>
            </a:r>
            <a:endParaRPr kumimoji="1" lang="en-US" altLang="zh-CN" sz="1800" dirty="0" smtClean="0"/>
          </a:p>
          <a:p>
            <a:pPr lvl="2"/>
            <a:r>
              <a:rPr kumimoji="1" lang="zh-CN" altLang="en-US" sz="1800" dirty="0" smtClean="0"/>
              <a:t>江經理：「應該可以不用吧！或者先做出來，如果不用的話就跳過。」</a:t>
            </a:r>
            <a:endParaRPr kumimoji="1" lang="en-US" altLang="zh-CN" sz="1800" dirty="0" smtClean="0"/>
          </a:p>
          <a:p>
            <a:pPr lvl="1"/>
            <a:r>
              <a:rPr kumimoji="1" lang="en-US" altLang="zh-CN" sz="2000" dirty="0" smtClean="0"/>
              <a:t>2007</a:t>
            </a:r>
            <a:r>
              <a:rPr kumimoji="1" lang="zh-CN" altLang="en-US" sz="2000" dirty="0" smtClean="0"/>
              <a:t>年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月 系統開發完成：</a:t>
            </a:r>
            <a:endParaRPr kumimoji="1" lang="en-US" altLang="zh-CN" sz="2000" dirty="0" smtClean="0"/>
          </a:p>
          <a:p>
            <a:pPr lvl="2"/>
            <a:r>
              <a:rPr kumimoji="1" lang="en-US" altLang="zh-CN" sz="1800" dirty="0" smtClean="0"/>
              <a:t>Paul:</a:t>
            </a:r>
            <a:r>
              <a:rPr kumimoji="1" lang="zh-CN" altLang="en-US" sz="1800" dirty="0" smtClean="0"/>
              <a:t> 「怎麼沒有受訪者的姓名？無法管控狀態？」</a:t>
            </a:r>
            <a:endParaRPr kumimoji="1" lang="en-US" altLang="zh-CN" sz="1800" dirty="0" smtClean="0"/>
          </a:p>
          <a:p>
            <a:pPr lvl="2"/>
            <a:r>
              <a:rPr kumimoji="1" lang="en-US" altLang="zh-CN" sz="1800" dirty="0" smtClean="0"/>
              <a:t>Kimi:</a:t>
            </a:r>
            <a:r>
              <a:rPr kumimoji="1" lang="zh-CN" altLang="en-US" sz="1800" dirty="0" smtClean="0"/>
              <a:t> 「當初沒說。」</a:t>
            </a:r>
            <a:endParaRPr kumimoji="1" lang="en-US" altLang="zh-CN" sz="1800" dirty="0" smtClean="0"/>
          </a:p>
          <a:p>
            <a:pPr lvl="2"/>
            <a:r>
              <a:rPr kumimoji="1" lang="en-US" altLang="zh-CN" sz="1800" dirty="0" smtClean="0"/>
              <a:t>Paul:</a:t>
            </a:r>
            <a:r>
              <a:rPr kumimoji="1" lang="zh-CN" altLang="en-US" sz="1800" dirty="0" smtClean="0"/>
              <a:t> 「</a:t>
            </a:r>
            <a:r>
              <a:rPr kumimoji="1" lang="en-US" altLang="zh-CN" sz="1800" dirty="0" smtClean="0"/>
              <a:t>Common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Sense</a:t>
            </a:r>
            <a:r>
              <a:rPr kumimoji="1" lang="zh-CN" altLang="en-US" sz="1800" dirty="0" smtClean="0"/>
              <a:t>！」</a:t>
            </a:r>
            <a:endParaRPr kumimoji="1" lang="en-US" altLang="zh-CN" sz="1800" dirty="0" smtClean="0"/>
          </a:p>
          <a:p>
            <a:pPr lvl="2"/>
            <a:r>
              <a:rPr kumimoji="1" lang="en-US" altLang="zh-CN" sz="1800" dirty="0" smtClean="0"/>
              <a:t>Paul:</a:t>
            </a:r>
            <a:r>
              <a:rPr kumimoji="1" lang="zh-CN" altLang="en-US" sz="1800" dirty="0" smtClean="0"/>
              <a:t>「只能單選？不能複選？」</a:t>
            </a:r>
            <a:endParaRPr kumimoji="1" lang="en-US" altLang="zh-CN" sz="1800" dirty="0" smtClean="0"/>
          </a:p>
          <a:p>
            <a:pPr lvl="2"/>
            <a:r>
              <a:rPr kumimoji="1" lang="en-US" altLang="zh-CN" sz="1800" dirty="0" smtClean="0"/>
              <a:t>Kimi:</a:t>
            </a:r>
            <a:r>
              <a:rPr kumimoji="1" lang="zh-CN" altLang="en-US" sz="1800" dirty="0" smtClean="0"/>
              <a:t> 「江經理說不用」</a:t>
            </a:r>
            <a:endParaRPr kumimoji="1" lang="en-US" altLang="zh-CN" sz="1800" dirty="0" smtClean="0"/>
          </a:p>
          <a:p>
            <a:pPr lvl="2"/>
            <a:r>
              <a:rPr kumimoji="1" lang="zh-CN" altLang="en-US" sz="1800" dirty="0" smtClean="0"/>
              <a:t>江經理：「可是我也有說，先寫出來，用不到就不用。」</a:t>
            </a:r>
            <a:endParaRPr kumimoji="1" lang="en-US" altLang="zh-CN" sz="1800" dirty="0" smtClean="0"/>
          </a:p>
          <a:p>
            <a:pPr lvl="2"/>
            <a:r>
              <a:rPr kumimoji="1" lang="en-US" altLang="zh-CN" sz="1800" dirty="0" smtClean="0"/>
              <a:t>Kimi:</a:t>
            </a:r>
            <a:r>
              <a:rPr kumimoji="1" lang="zh-CN" altLang="en-US" sz="1800" dirty="0" smtClean="0"/>
              <a:t> 「很趕耶」</a:t>
            </a:r>
            <a:endParaRPr kumimoji="1" lang="en-US" altLang="zh-CN" sz="1800" dirty="0" smtClean="0"/>
          </a:p>
          <a:p>
            <a:pPr lvl="1"/>
            <a:r>
              <a:rPr kumimoji="1" lang="en-US" altLang="zh-CN" sz="2000" dirty="0" smtClean="0"/>
              <a:t>Kimi</a:t>
            </a:r>
            <a:r>
              <a:rPr kumimoji="1" lang="zh-CN" altLang="en-US" sz="2000" dirty="0" smtClean="0"/>
              <a:t>熬夜趕完系統 </a:t>
            </a:r>
            <a:r>
              <a:rPr kumimoji="1" lang="en-US" altLang="zh-CN" sz="2000" dirty="0" smtClean="0"/>
              <a:t>﹣&gt;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月底大家看了</a:t>
            </a:r>
            <a:r>
              <a:rPr kumimoji="1" lang="en-US" altLang="zh-CN" sz="2000" dirty="0" smtClean="0"/>
              <a:t>demo</a:t>
            </a:r>
            <a:r>
              <a:rPr kumimoji="1" lang="zh-CN" altLang="en-US" sz="2000" dirty="0" smtClean="0"/>
              <a:t>，比較滿意</a:t>
            </a:r>
            <a:endParaRPr kumimoji="1" lang="en-US" altLang="zh-CN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FA2A-7995-6344-B74B-52EAC3F9226E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3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A.2</a:t>
            </a:r>
            <a:r>
              <a:rPr kumimoji="1" lang="zh-CN" altLang="en-US" dirty="0" smtClean="0"/>
              <a:t> 開發單位</a:t>
            </a:r>
            <a:r>
              <a:rPr kumimoji="1" lang="zh-CN" altLang="en-US" b="1" dirty="0" smtClean="0"/>
              <a:t>開發背景概況 </a:t>
            </a:r>
            <a:r>
              <a:rPr kumimoji="1" lang="en-US" altLang="zh-CN" b="1" dirty="0" smtClean="0"/>
              <a:t>III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kumimoji="1" lang="zh-CN" altLang="en-US" dirty="0" smtClean="0"/>
              <a:t>故事背景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6</a:t>
            </a:r>
            <a:r>
              <a:rPr kumimoji="1" lang="zh-CN" altLang="en-US" dirty="0" smtClean="0"/>
              <a:t>月份的需求改變：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Paul:</a:t>
            </a:r>
            <a:r>
              <a:rPr kumimoji="1" lang="zh-CN" altLang="en-US" dirty="0" smtClean="0"/>
              <a:t>「拜託，加上一個可以跳號的功能」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Kimi:</a:t>
            </a:r>
            <a:r>
              <a:rPr kumimoji="1" lang="zh-CN" altLang="en-US" dirty="0" smtClean="0"/>
              <a:t> 「可是下禮拜一就要上線了耶，鄭主任知道嗎？」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Paul:</a:t>
            </a:r>
            <a:r>
              <a:rPr kumimoji="1" lang="zh-CN" altLang="en-US" dirty="0" smtClean="0"/>
              <a:t>「你先改，我再打電話跟他說」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Kimi</a:t>
            </a:r>
            <a:r>
              <a:rPr kumimoji="1" lang="zh-CN" altLang="en-US" dirty="0" smtClean="0"/>
              <a:t> 犧牲週末趕出來了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星期一上線：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系統畫面設計不流暢，許多使用者用到一半就關掉了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總經理大怒，臭罵鄭主任！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鄭主任臭罵</a:t>
            </a:r>
            <a:r>
              <a:rPr kumimoji="1" lang="en-US" altLang="zh-CN" dirty="0" smtClean="0"/>
              <a:t>Kimi</a:t>
            </a:r>
            <a:r>
              <a:rPr kumimoji="1" lang="zh-CN" altLang="en-US" dirty="0" smtClean="0"/>
              <a:t>：「什麼跳號？我怎麼不知道？」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Kimi</a:t>
            </a:r>
            <a:r>
              <a:rPr kumimoji="1" lang="zh-CN" altLang="en-US" dirty="0" smtClean="0"/>
              <a:t>：「</a:t>
            </a:r>
            <a:r>
              <a:rPr kumimoji="1" lang="en-US" altLang="zh-CN" dirty="0" smtClean="0"/>
              <a:t>Paul</a:t>
            </a:r>
            <a:r>
              <a:rPr kumimoji="1" lang="zh-CN" altLang="en-US" dirty="0" smtClean="0"/>
              <a:t>叫我改的」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鄭主任：「你老闆到底是誰？」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鄭主任被調職</a:t>
            </a:r>
            <a:endParaRPr kumimoji="1" lang="en-US" altLang="zh-CN" dirty="0" smtClean="0"/>
          </a:p>
          <a:p>
            <a:pPr lvl="2"/>
            <a:endParaRPr kumimoji="1"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FA2A-7995-6344-B74B-52EAC3F9226E}" type="slidenum">
              <a:rPr kumimoji="1" lang="zh-TW" altLang="en-US" smtClean="0"/>
              <a:t>5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752" y="3363310"/>
            <a:ext cx="4122421" cy="27188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17559" y="5619083"/>
            <a:ext cx="39292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鄭主任 你就乖乖地調去東南亞吧</a:t>
            </a:r>
            <a:endParaRPr lang="zh-CN" alt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7" name="向右箭號 6"/>
          <p:cNvSpPr/>
          <p:nvPr/>
        </p:nvSpPr>
        <p:spPr>
          <a:xfrm rot="7064224">
            <a:off x="10072255" y="2826327"/>
            <a:ext cx="678872" cy="332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800359" y="2214661"/>
            <a:ext cx="1912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Paul</a:t>
            </a:r>
            <a:r>
              <a:rPr kumimoji="1" lang="zh-CN" altLang="en-US" sz="2000" dirty="0" smtClean="0"/>
              <a:t>的</a:t>
            </a:r>
            <a:r>
              <a:rPr kumimoji="1" lang="zh-CN" altLang="en-US" sz="2000" b="1" dirty="0" smtClean="0"/>
              <a:t>加倍奉還</a:t>
            </a:r>
            <a:endParaRPr kumimoji="1"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496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A.3</a:t>
            </a:r>
            <a:r>
              <a:rPr kumimoji="1" lang="zh-CN" altLang="en-US" dirty="0" smtClean="0"/>
              <a:t> 開發流程的導入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056" y="1690688"/>
            <a:ext cx="10515600" cy="4351338"/>
          </a:xfrm>
        </p:spPr>
        <p:txBody>
          <a:bodyPr/>
          <a:lstStyle/>
          <a:p>
            <a:r>
              <a:rPr kumimoji="1" lang="zh-CN" altLang="en-US" dirty="0" smtClean="0"/>
              <a:t>李主任導入公司的開發流程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計劃、活動、產品</a:t>
            </a:r>
            <a:r>
              <a:rPr kumimoji="1" lang="en-US" altLang="zh-CN" dirty="0" smtClean="0"/>
              <a:t>﹣&gt;</a:t>
            </a:r>
            <a:r>
              <a:rPr kumimoji="1" lang="zh-CN" altLang="en-US" dirty="0" smtClean="0"/>
              <a:t> 一致性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新需求或變更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要</a:t>
            </a:r>
            <a:r>
              <a:rPr kumimoji="1" lang="en-US" altLang="zh-CN" dirty="0" smtClean="0"/>
              <a:t>PM</a:t>
            </a:r>
            <a:r>
              <a:rPr kumimoji="1" lang="zh-CN" altLang="en-US" dirty="0" smtClean="0"/>
              <a:t>核准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＆ 計劃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需求確認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業務單位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的「需求變更申請單」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需求及變更要編號管理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一些準則：滿足業務需求、清晰明確、可驗證、技術可行</a:t>
            </a:r>
            <a:endParaRPr kumimoji="1" lang="en-US" altLang="zh-CN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FA2A-7995-6344-B74B-52EAC3F9226E}" type="slidenum">
              <a:rPr kumimoji="1" lang="zh-TW" altLang="en-US" smtClean="0"/>
              <a:t>6</a:t>
            </a:fld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926" y="106855"/>
            <a:ext cx="5143500" cy="2692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89256" y="1900950"/>
            <a:ext cx="24529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cap="none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李主任</a:t>
            </a:r>
            <a:r>
              <a:rPr lang="en-US" altLang="zh-CN" sz="1400" cap="none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(59)</a:t>
            </a:r>
            <a:r>
              <a:rPr lang="zh-CN" altLang="en-US" sz="1400" cap="none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 </a:t>
            </a:r>
            <a:r>
              <a:rPr lang="zh-CN" altLang="en-US" sz="1400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一級軟體專家</a:t>
            </a:r>
            <a:endParaRPr lang="zh-CN" altLang="en-US" sz="1400" cap="none" spc="50" dirty="0">
              <a:ln w="9525" cmpd="sng">
                <a:noFill/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69372" y="2363676"/>
            <a:ext cx="39934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專家出現了 軟體工程專家 李主任</a:t>
            </a:r>
            <a:endParaRPr lang="zh-CN" altLang="en-US" sz="1400" b="1" cap="none" spc="50" dirty="0">
              <a:ln w="9525" cmpd="sng">
                <a:noFill/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0" y="4124818"/>
            <a:ext cx="4665363" cy="2596657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>
            <a:off x="10612582" y="365125"/>
            <a:ext cx="41563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521853" y="427742"/>
            <a:ext cx="65915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cap="none" spc="5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軟體</a:t>
            </a:r>
            <a:endParaRPr lang="zh-CN" altLang="en-US" sz="1200" cap="none" spc="50" dirty="0">
              <a:ln w="9525" cmpd="sng">
                <a:noFill/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11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en-US" altLang="zh-CN" dirty="0"/>
              <a:t>.</a:t>
            </a:r>
            <a:r>
              <a:rPr kumimoji="1" lang="en-US" altLang="zh-CN" dirty="0" smtClean="0"/>
              <a:t>3.1</a:t>
            </a:r>
            <a:r>
              <a:rPr kumimoji="1" lang="zh-CN" altLang="en-US" dirty="0" smtClean="0"/>
              <a:t> </a:t>
            </a:r>
            <a:r>
              <a:rPr kumimoji="1" lang="zh-CN" altLang="en-US" b="1" dirty="0" smtClean="0"/>
              <a:t>新專案</a:t>
            </a:r>
            <a:r>
              <a:rPr kumimoji="1" lang="en-US" altLang="zh-CN" dirty="0" smtClean="0"/>
              <a:t>﹣</a:t>
            </a:r>
            <a:r>
              <a:rPr kumimoji="1" lang="zh-CN" altLang="en-US" dirty="0" smtClean="0"/>
              <a:t>系統開發</a:t>
            </a:r>
            <a:r>
              <a:rPr kumimoji="1" lang="zh-CN" altLang="en-US" b="1" dirty="0" smtClean="0"/>
              <a:t>流程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FA2A-7995-6344-B74B-52EAC3F9226E}" type="slidenum">
              <a:rPr kumimoji="1" lang="zh-TW" altLang="en-US" smtClean="0"/>
              <a:t>7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56529"/>
            <a:ext cx="8017502" cy="550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A.3.2</a:t>
            </a:r>
            <a:r>
              <a:rPr kumimoji="1" lang="zh-CN" altLang="en-US" dirty="0" smtClean="0"/>
              <a:t> 維運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進行中 專案之</a:t>
            </a:r>
            <a:r>
              <a:rPr kumimoji="1" lang="zh-CN" altLang="en-US" b="1" dirty="0" smtClean="0"/>
              <a:t>需求變更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FA2A-7995-6344-B74B-52EAC3F9226E}" type="slidenum">
              <a:rPr kumimoji="1" lang="zh-TW" altLang="en-US" smtClean="0"/>
              <a:t>8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64" y="1501474"/>
            <a:ext cx="7429929" cy="522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A.3.3</a:t>
            </a:r>
            <a:r>
              <a:rPr kumimoji="1" lang="zh-CN" altLang="en-US" dirty="0" smtClean="0"/>
              <a:t> 維運系統</a:t>
            </a:r>
            <a:r>
              <a:rPr kumimoji="1" lang="zh-CN" altLang="en-US" b="1" dirty="0" smtClean="0"/>
              <a:t>需求擴建</a:t>
            </a:r>
            <a:r>
              <a:rPr kumimoji="1" lang="en-US" altLang="zh-CN" dirty="0" smtClean="0"/>
              <a:t>﹣</a:t>
            </a:r>
            <a:r>
              <a:rPr kumimoji="1" lang="zh-CN" altLang="en-US" dirty="0" smtClean="0"/>
              <a:t>系統開發</a:t>
            </a:r>
            <a:r>
              <a:rPr kumimoji="1" lang="zh-CN" altLang="en-US" b="1" dirty="0" smtClean="0"/>
              <a:t>流程</a:t>
            </a:r>
            <a:r>
              <a:rPr kumimoji="1" lang="zh-CN" altLang="en-US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FA2A-7995-6344-B74B-52EAC3F9226E}" type="slidenum">
              <a:rPr kumimoji="1" lang="zh-TW" altLang="en-US" smtClean="0"/>
              <a:t>9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63" y="1428482"/>
            <a:ext cx="7621659" cy="51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719</Words>
  <Application>Microsoft Macintosh PowerPoint</Application>
  <PresentationFormat>寬螢幕</PresentationFormat>
  <Paragraphs>95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DengXian</vt:lpstr>
      <vt:lpstr>DengXian Light</vt:lpstr>
      <vt:lpstr>Mangal</vt:lpstr>
      <vt:lpstr>新細明體</vt:lpstr>
      <vt:lpstr>Arial</vt:lpstr>
      <vt:lpstr>Office 佈景主題</vt:lpstr>
      <vt:lpstr>附錄A: 軟體工程個案研究 需求管理</vt:lpstr>
      <vt:lpstr>A.1 投票系統簡介</vt:lpstr>
      <vt:lpstr>A.2 開發單位開發背景概況 I</vt:lpstr>
      <vt:lpstr>A.2 開發單位開發背景概況 II</vt:lpstr>
      <vt:lpstr>A.2 開發單位開發背景概況 III</vt:lpstr>
      <vt:lpstr>A.3 開發流程的導入</vt:lpstr>
      <vt:lpstr>A.3.1 新專案﹣系統開發流程</vt:lpstr>
      <vt:lpstr>A.3.2 維運/進行中 專案之需求變更</vt:lpstr>
      <vt:lpstr>A.3.3 維運系統需求擴建﹣系統開發流程 </vt:lpstr>
      <vt:lpstr>A.3.4 文件匯整</vt:lpstr>
      <vt:lpstr>A.3.5 需求變更管理</vt:lpstr>
      <vt:lpstr>A.4 新投票系統開發</vt:lpstr>
      <vt:lpstr>總結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附錄A: 軟體工程個案研究 需求管理</dc:title>
  <dc:creator>alan4chen alan4chen</dc:creator>
  <cp:lastModifiedBy>alan4chen alan4chen</cp:lastModifiedBy>
  <cp:revision>18</cp:revision>
  <dcterms:created xsi:type="dcterms:W3CDTF">2017-10-16T07:10:00Z</dcterms:created>
  <dcterms:modified xsi:type="dcterms:W3CDTF">2017-10-16T08:46:32Z</dcterms:modified>
</cp:coreProperties>
</file>