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59" r:id="rId4"/>
    <p:sldId id="260" r:id="rId5"/>
    <p:sldId id="301" r:id="rId6"/>
    <p:sldId id="273" r:id="rId7"/>
    <p:sldId id="274" r:id="rId8"/>
    <p:sldId id="265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76" r:id="rId19"/>
    <p:sldId id="268" r:id="rId20"/>
    <p:sldId id="281" r:id="rId21"/>
    <p:sldId id="278" r:id="rId22"/>
    <p:sldId id="280" r:id="rId23"/>
    <p:sldId id="302" r:id="rId24"/>
    <p:sldId id="282" r:id="rId25"/>
    <p:sldId id="284" r:id="rId26"/>
    <p:sldId id="285" r:id="rId27"/>
    <p:sldId id="286" r:id="rId28"/>
    <p:sldId id="287" r:id="rId29"/>
    <p:sldId id="304" r:id="rId30"/>
    <p:sldId id="303" r:id="rId31"/>
    <p:sldId id="293" r:id="rId32"/>
    <p:sldId id="298" r:id="rId33"/>
    <p:sldId id="296" r:id="rId34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C632D-D3BD-C142-B93F-C90E6BDD7C20}" v="11" dt="2022-05-26T18:32:04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6" autoAdjust="0"/>
    <p:restoredTop sz="83380"/>
  </p:normalViewPr>
  <p:slideViewPr>
    <p:cSldViewPr snapToGrid="0" snapToObjects="1">
      <p:cViewPr varScale="1">
        <p:scale>
          <a:sx n="60" d="100"/>
          <a:sy n="60" d="100"/>
        </p:scale>
        <p:origin x="14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10/08/2025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gov/Health/Genomics-and-Medicine/Polygenic-risk-score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9828290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9828290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FA27166-4FA1-7D3C-DF98-D4CD79C3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1f8b8d0f_1_7:notes">
            <a:extLst>
              <a:ext uri="{FF2B5EF4-FFF2-40B4-BE49-F238E27FC236}">
                <a16:creationId xmlns:a16="http://schemas.microsoft.com/office/drawing/2014/main" id="{683A64CA-4B5D-F952-5455-94EE001211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e61f8b8d0f_1_7:notes">
            <a:extLst>
              <a:ext uri="{FF2B5EF4-FFF2-40B4-BE49-F238E27FC236}">
                <a16:creationId xmlns:a16="http://schemas.microsoft.com/office/drawing/2014/main" id="{BA41F0C1-4B0C-4ECC-CB9F-2A934AF14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73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1f8b8d0f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e61f8b8d0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08e4f1c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08e4f1cc0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e08e4f1cc0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08e4f1cc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08e4f1cc0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08e4f1cc0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61f8b8d0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61f8b8d0f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e61f8b8d0f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8e4f1cc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8e4f1cc0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08e4f1cc0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17FA2BC9-6715-350A-FEEB-EFF7A232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8e4f1cc0_0_33:notes">
            <a:extLst>
              <a:ext uri="{FF2B5EF4-FFF2-40B4-BE49-F238E27FC236}">
                <a16:creationId xmlns:a16="http://schemas.microsoft.com/office/drawing/2014/main" id="{758A2D4C-E151-A564-6E13-D57319634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8e4f1cc0_0_33:notes">
            <a:extLst>
              <a:ext uri="{FF2B5EF4-FFF2-40B4-BE49-F238E27FC236}">
                <a16:creationId xmlns:a16="http://schemas.microsoft.com/office/drawing/2014/main" id="{077E0BB5-6882-09AC-5E45-01ABF809B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08e4f1cc0_0_33:notes">
            <a:extLst>
              <a:ext uri="{FF2B5EF4-FFF2-40B4-BE49-F238E27FC236}">
                <a16:creationId xmlns:a16="http://schemas.microsoft.com/office/drawing/2014/main" id="{1893978A-8509-8D83-307D-145C5EEAC9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998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CD989D8C-C25D-056B-1F6C-33F1A956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8e4f1cc0_0_33:notes">
            <a:extLst>
              <a:ext uri="{FF2B5EF4-FFF2-40B4-BE49-F238E27FC236}">
                <a16:creationId xmlns:a16="http://schemas.microsoft.com/office/drawing/2014/main" id="{E56F4479-04A7-A078-296A-B115ADBFB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8e4f1cc0_0_33:notes">
            <a:extLst>
              <a:ext uri="{FF2B5EF4-FFF2-40B4-BE49-F238E27FC236}">
                <a16:creationId xmlns:a16="http://schemas.microsoft.com/office/drawing/2014/main" id="{F4741C01-E751-FD7A-AD83-4822D026C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08e4f1cc0_0_33:notes">
            <a:extLst>
              <a:ext uri="{FF2B5EF4-FFF2-40B4-BE49-F238E27FC236}">
                <a16:creationId xmlns:a16="http://schemas.microsoft.com/office/drawing/2014/main" id="{9A21B749-EE03-634B-B61F-A7344DA245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45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B5FE7975-4F1A-095D-9CA4-B6847BA9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8e4f1cc0_0_0:notes">
            <a:extLst>
              <a:ext uri="{FF2B5EF4-FFF2-40B4-BE49-F238E27FC236}">
                <a16:creationId xmlns:a16="http://schemas.microsoft.com/office/drawing/2014/main" id="{D94FD609-E9E9-3906-3BD1-576799AE1A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08e4f1cc0_0_0:notes">
            <a:extLst>
              <a:ext uri="{FF2B5EF4-FFF2-40B4-BE49-F238E27FC236}">
                <a16:creationId xmlns:a16="http://schemas.microsoft.com/office/drawing/2014/main" id="{CD56D7D9-A805-160E-8579-2DB9916529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e08e4f1cc0_0_0:notes">
            <a:extLst>
              <a:ext uri="{FF2B5EF4-FFF2-40B4-BE49-F238E27FC236}">
                <a16:creationId xmlns:a16="http://schemas.microsoft.com/office/drawing/2014/main" id="{C4F658B2-4D9D-9C45-2500-BA4B2E66B8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54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08e4f1c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08e4f1cc0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Type 2 diabetes GWAS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https://www.researchgate.net/figure/Trans-ethnic-and-ancestry-specific-GWAS-Manhattan-plots-a-d-Each-graph-represents-a_fig1_342184407</a:t>
            </a:r>
            <a:endParaRPr/>
          </a:p>
        </p:txBody>
      </p:sp>
      <p:sp>
        <p:nvSpPr>
          <p:cNvPr id="171" name="Google Shape;171;g2e08e4f1cc0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296a0f59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296a0f590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296a0f590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61f8b8d0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61f8b8d0f_1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e61f8b8d0f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FE0171A1-7135-E0B0-A301-7D92D7096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2231D5C0-0993-0212-19B5-71577CEF1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1CBC6AEF-3690-4557-9D48-4CD53AF39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440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08e4f1c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08e4f1cc0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Figure from: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https://www.genome.gov/Health/Genomics-and-Medicine/Polygenic-risk-scores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08e4f1cc0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08e4f1cc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08e4f1cc0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e08e4f1cc0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214490a1a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214490a1a_1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e214490a1a_1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214490a1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214490a1a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e214490a1a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214490a1a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214490a1a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e214490a1a_1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34FA6B32-A53F-7ABD-E690-62DCEF058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08e4f1cc0_0_141:notes">
            <a:extLst>
              <a:ext uri="{FF2B5EF4-FFF2-40B4-BE49-F238E27FC236}">
                <a16:creationId xmlns:a16="http://schemas.microsoft.com/office/drawing/2014/main" id="{E4BF3866-7E46-952F-3796-7A2A4BA207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08e4f1cc0_0_141:notes">
            <a:extLst>
              <a:ext uri="{FF2B5EF4-FFF2-40B4-BE49-F238E27FC236}">
                <a16:creationId xmlns:a16="http://schemas.microsoft.com/office/drawing/2014/main" id="{AC7B5125-EE00-6677-1794-C9D37655E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from : </a:t>
            </a:r>
            <a:r>
              <a:rPr lang="en-CA" u="sng" dirty="0">
                <a:solidFill>
                  <a:schemeClr val="hlink"/>
                </a:solidFill>
                <a:hlinkClick r:id="rId3"/>
              </a:rPr>
              <a:t>https://www.ncbi.nlm.nih.gov/pmc/articles/PMC9828290/</a:t>
            </a:r>
            <a:r>
              <a:rPr lang="en-CA" dirty="0"/>
              <a:t> </a:t>
            </a:r>
            <a:endParaRPr dirty="0"/>
          </a:p>
        </p:txBody>
      </p:sp>
      <p:sp>
        <p:nvSpPr>
          <p:cNvPr id="322" name="Google Shape;322;g2e08e4f1cc0_0_141:notes">
            <a:extLst>
              <a:ext uri="{FF2B5EF4-FFF2-40B4-BE49-F238E27FC236}">
                <a16:creationId xmlns:a16="http://schemas.microsoft.com/office/drawing/2014/main" id="{773427E4-2F53-D256-2ECA-373D2A6F0A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64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1F35C610-30B3-2319-73CF-DB7D93CD9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8F5CEEA2-0EDA-5F36-00F3-7147C0D7C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E7EAD86E-5665-E59F-1605-96DE29718A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790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08e4f1cc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08e4f1cc0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from : </a:t>
            </a:r>
            <a:r>
              <a:rPr lang="en-CA" u="sng" dirty="0">
                <a:solidFill>
                  <a:schemeClr val="hlink"/>
                </a:solidFill>
                <a:hlinkClick r:id="rId3"/>
              </a:rPr>
              <a:t>https://www.ncbi.nlm.nih.gov/pmc/articles/PMC9828290/</a:t>
            </a:r>
            <a:r>
              <a:rPr lang="en-CA" dirty="0"/>
              <a:t> </a:t>
            </a:r>
            <a:endParaRPr dirty="0"/>
          </a:p>
        </p:txBody>
      </p:sp>
      <p:sp>
        <p:nvSpPr>
          <p:cNvPr id="322" name="Google Shape;322;g2e08e4f1cc0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8C63B217-6061-C5B2-FDF6-828A05A7C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1A9D39B9-2AE0-1863-889C-3F484E1A8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3B9A3961-C3EE-3FCB-0F9B-D673A090E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053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DEE558B0-BB24-264C-58DD-C857DBFE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8e4f1cc0_0_158:notes">
            <a:extLst>
              <a:ext uri="{FF2B5EF4-FFF2-40B4-BE49-F238E27FC236}">
                <a16:creationId xmlns:a16="http://schemas.microsoft.com/office/drawing/2014/main" id="{E04C4564-2F5B-8955-C990-EDB71956D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8e4f1cc0_0_158:notes">
            <a:extLst>
              <a:ext uri="{FF2B5EF4-FFF2-40B4-BE49-F238E27FC236}">
                <a16:creationId xmlns:a16="http://schemas.microsoft.com/office/drawing/2014/main" id="{9DABA7BE-B2CF-CAF3-02FB-39F84E0E8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e08e4f1cc0_0_158:notes">
            <a:extLst>
              <a:ext uri="{FF2B5EF4-FFF2-40B4-BE49-F238E27FC236}">
                <a16:creationId xmlns:a16="http://schemas.microsoft.com/office/drawing/2014/main" id="{D13C9E50-6EF1-4E4B-85CA-7AA472DC3D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76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ED2B38B4-D5DB-F7D1-EBA8-01618BF1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8e4f1cc0_0_158:notes">
            <a:extLst>
              <a:ext uri="{FF2B5EF4-FFF2-40B4-BE49-F238E27FC236}">
                <a16:creationId xmlns:a16="http://schemas.microsoft.com/office/drawing/2014/main" id="{41B951C8-552C-6E7B-4C7B-A1D49F6CC4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8e4f1cc0_0_158:notes">
            <a:extLst>
              <a:ext uri="{FF2B5EF4-FFF2-40B4-BE49-F238E27FC236}">
                <a16:creationId xmlns:a16="http://schemas.microsoft.com/office/drawing/2014/main" id="{D9E382CB-7DCF-F219-47F9-C2E1BF164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e08e4f1cc0_0_158:notes">
            <a:extLst>
              <a:ext uri="{FF2B5EF4-FFF2-40B4-BE49-F238E27FC236}">
                <a16:creationId xmlns:a16="http://schemas.microsoft.com/office/drawing/2014/main" id="{BD8C99AD-6CDB-9F7E-64F5-53155E18D2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88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8e4f1cc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8e4f1cc0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e08e4f1cc0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1f8b8d0f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e61f8b8d0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1_Titre et contenu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6007" cy="11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6007" cy="439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  <a:defRPr sz="1802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067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  <p:sldLayoutId id="2147483672" r:id="rId10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gwa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286438" y="1832077"/>
            <a:ext cx="8571123" cy="170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CA" sz="4000" b="1" dirty="0">
                <a:latin typeface="Helvetica Neue" panose="020B0604020202020204" charset="0"/>
              </a:rPr>
              <a:t>GWAS &amp; Polygenic Risk Score</a:t>
            </a:r>
            <a:endParaRPr sz="4000" b="1" dirty="0">
              <a:latin typeface="Helvetica Neue" panose="020B0604020202020204" charset="0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65136" y="5824977"/>
            <a:ext cx="3973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Workshop Lead: Yuan Ding</a:t>
            </a:r>
            <a:endParaRPr sz="1801" b="1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Date: 2025-08-14</a:t>
            </a:r>
            <a:endParaRPr sz="1800" b="1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D023A850-037F-8175-4405-745793C1F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83E8FCD2-FADD-16D5-2FED-40466D9BC2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CA" dirty="0"/>
              <a:t>Mendelian diseases vs complex traits</a:t>
            </a:r>
            <a:endParaRPr dirty="0"/>
          </a:p>
        </p:txBody>
      </p:sp>
      <p:graphicFrame>
        <p:nvGraphicFramePr>
          <p:cNvPr id="99" name="Google Shape;99;p17">
            <a:extLst>
              <a:ext uri="{FF2B5EF4-FFF2-40B4-BE49-F238E27FC236}">
                <a16:creationId xmlns:a16="http://schemas.microsoft.com/office/drawing/2014/main" id="{47B4EEF7-4C36-1BB1-CACE-CB1726D1B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53895"/>
              </p:ext>
            </p:extLst>
          </p:nvPr>
        </p:nvGraphicFramePr>
        <p:xfrm>
          <a:off x="733150" y="2112150"/>
          <a:ext cx="7782100" cy="30164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/>
                        <a:t>Mendelian diseases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Complex diseases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dirty="0">
                          <a:latin typeface="Helvetica Neue"/>
                        </a:rPr>
                        <a:t>Cystic fibrosis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Phenylketonuria 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dirty="0">
                          <a:latin typeface="Helvetica Neue"/>
                        </a:rPr>
                        <a:t>Color blindness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dirty="0">
                          <a:latin typeface="Helvetica Neue"/>
                        </a:rPr>
                        <a:t>Hemophilia </a:t>
                      </a:r>
                      <a:endParaRPr dirty="0">
                        <a:latin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Obesity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2 diabetes</a:t>
                      </a:r>
                    </a:p>
                    <a:p>
                      <a:pPr marL="457200" marR="0" lvl="0" indent="-342900" algn="l" defTabSz="914175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1 diabetes</a:t>
                      </a:r>
                      <a:endParaRPr lang="en-US"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Multiple sclerosis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Coronary artery disease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Schizophrenia</a:t>
                      </a:r>
                    </a:p>
                    <a:p>
                      <a:pPr marL="11430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endParaRPr lang="en-US"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7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6007" cy="11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 sz="3600" dirty="0"/>
              <a:t>What is SNP-based heritability?</a:t>
            </a:r>
            <a:endParaRPr sz="36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6007" cy="439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How much phenotypic variance can be explained by SNPs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High SNP-based heritability: common variants play a big role in the genetic architecture of the trait</a:t>
            </a:r>
            <a:endParaRPr dirty="0"/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2CFB98F-33F7-1BFD-9CEF-3B8EC9DE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161" y="3189767"/>
            <a:ext cx="3075688" cy="3268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B05A3-727A-B398-8313-18E57D68A440}"/>
              </a:ext>
            </a:extLst>
          </p:cNvPr>
          <p:cNvSpPr txBox="1"/>
          <p:nvPr/>
        </p:nvSpPr>
        <p:spPr>
          <a:xfrm>
            <a:off x="2809434" y="6483585"/>
            <a:ext cx="501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 err="1"/>
              <a:t>Maihofer</a:t>
            </a:r>
            <a:r>
              <a:rPr lang="en-CA" altLang="zh-CN" sz="1200" dirty="0"/>
              <a:t> et al. 2024. </a:t>
            </a:r>
            <a:r>
              <a:rPr lang="en-CA" altLang="zh-CN" sz="1200" i="1" dirty="0"/>
              <a:t>Translational Psychiatry</a:t>
            </a:r>
            <a:endParaRPr lang="zh-CN" altLang="en-US" sz="12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 sz="3600" dirty="0"/>
              <a:t>What is SNP-based heritability?</a:t>
            </a:r>
            <a:endParaRPr sz="3600" dirty="0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SNP heritability does not capture variance explained due to: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/>
              <a:t>Extremely rare variants 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/>
              <a:t>Structural variants 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/>
              <a:t>Epigenetic modifications</a:t>
            </a: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/>
              <a:t>Gene-gene and gene-environment interactions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Capturing variants across the genome</a:t>
            </a:r>
            <a:endParaRPr dirty="0"/>
          </a:p>
        </p:txBody>
      </p:sp>
      <p:graphicFrame>
        <p:nvGraphicFramePr>
          <p:cNvPr id="139" name="Google Shape;139;p23"/>
          <p:cNvGraphicFramePr/>
          <p:nvPr>
            <p:extLst>
              <p:ext uri="{D42A27DB-BD31-4B8C-83A1-F6EECF244321}">
                <p14:modId xmlns:p14="http://schemas.microsoft.com/office/powerpoint/2010/main" val="703985334"/>
              </p:ext>
            </p:extLst>
          </p:nvPr>
        </p:nvGraphicFramePr>
        <p:xfrm>
          <a:off x="680950" y="1951300"/>
          <a:ext cx="7782100" cy="399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998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CA" sz="18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Whole-genome sequencing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>
                          <a:latin typeface="Helvetica Neue" panose="020B0604020202020204"/>
                        </a:rPr>
                        <a:t>Genotyping</a:t>
                      </a:r>
                      <a:endParaRPr sz="1800" b="1" dirty="0">
                        <a:latin typeface="Helvetica Neue" panose="020B060402020202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30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DNA is fragmented, sequenced, and aligned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Annotate aligned reads to identify SNPs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DNA hybridizes to microarray chips with probes to known SNPs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When DNA is hybridized (binds to probe), it generates a fluorescent signal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intensity of the signals is processed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Variants are annotated against reference genome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Genome-wide association studies</a:t>
            </a:r>
            <a:endParaRPr sz="3600" dirty="0"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Goal: test the effect of genetic variants on a trait/disease</a:t>
            </a:r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Continuous traits: linear regression</a:t>
            </a:r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Binary traits: logistic regression</a:t>
            </a:r>
          </a:p>
          <a:p>
            <a:pPr marL="114300" lvl="0" indent="0" algn="l" rtl="0">
              <a:spcBef>
                <a:spcPts val="998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52BCC-1179-0854-620F-9C22310D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86" y="3106757"/>
            <a:ext cx="2660249" cy="3515328"/>
          </a:xfrm>
          <a:prstGeom prst="rect">
            <a:avLst/>
          </a:prstGeom>
        </p:spPr>
      </p:pic>
      <p:pic>
        <p:nvPicPr>
          <p:cNvPr id="8" name="Graphic 7" descr="Group of people with solid fill">
            <a:extLst>
              <a:ext uri="{FF2B5EF4-FFF2-40B4-BE49-F238E27FC236}">
                <a16:creationId xmlns:a16="http://schemas.microsoft.com/office/drawing/2014/main" id="{F1858137-5C9F-685E-4881-490B03DA5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874" y="3849054"/>
            <a:ext cx="1547871" cy="15478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Genome-wide association studies</a:t>
            </a:r>
            <a:endParaRPr sz="3600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98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0" y="1638300"/>
            <a:ext cx="7995901" cy="458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4AC52-A5EF-504E-BB9B-52D212CF276D}"/>
              </a:ext>
            </a:extLst>
          </p:cNvPr>
          <p:cNvSpPr txBox="1"/>
          <p:nvPr/>
        </p:nvSpPr>
        <p:spPr>
          <a:xfrm>
            <a:off x="4749994" y="6483585"/>
            <a:ext cx="501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 err="1"/>
              <a:t>Bellenguez</a:t>
            </a:r>
            <a:r>
              <a:rPr lang="en-CA" altLang="zh-CN" sz="1200" dirty="0"/>
              <a:t> et al. 2022. </a:t>
            </a:r>
            <a:r>
              <a:rPr lang="en-CA" altLang="zh-CN" sz="1200" i="1" dirty="0"/>
              <a:t>Nature Genetics</a:t>
            </a:r>
            <a:endParaRPr lang="zh-CN" altLang="en-US" sz="12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Genome-wide significance</a:t>
            </a:r>
            <a:endParaRPr sz="3600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P &lt; 0.05 cannot be used (multiple testing burden)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Adjust for number of independent </a:t>
            </a:r>
            <a:r>
              <a:rPr lang="en-CA" b="1" dirty="0"/>
              <a:t>LD blocks </a:t>
            </a:r>
            <a:r>
              <a:rPr lang="en-CA" dirty="0"/>
              <a:t>across the entire genome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There are roughly 1 million blocks of SNPs (</a:t>
            </a:r>
            <a:r>
              <a:rPr lang="en-CA" b="1" dirty="0"/>
              <a:t>LD blocks</a:t>
            </a:r>
            <a:r>
              <a:rPr lang="en-CA" dirty="0"/>
              <a:t>) independent of each other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Apply Bonferroni P-value correction: P = 0.05 / 1,000,000 = </a:t>
            </a:r>
            <a:r>
              <a:rPr lang="en-CA" b="1" dirty="0"/>
              <a:t>5x10e-8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E8DD1F67-0420-E2EA-7964-91ED8D0C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E9A51158-6755-E466-4D5C-602DE4B04B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GWAS summary statistics</a:t>
            </a:r>
            <a:endParaRPr sz="3600" dirty="0"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2D6AE6A3-3A40-04CD-8468-F679BC1CA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Each SNP has an effect size and P-value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For binary trait: odds ratio = e ^ beta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Each copy of C allele on rs1800693 </a:t>
            </a:r>
            <a:r>
              <a:rPr lang="en-US" dirty="0"/>
              <a:t>increases the odds of multiple sclerosis by about 14%.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35133D-BE20-EE84-D0E5-D69A0F83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07385"/>
              </p:ext>
            </p:extLst>
          </p:nvPr>
        </p:nvGraphicFramePr>
        <p:xfrm>
          <a:off x="628757" y="3936943"/>
          <a:ext cx="7760377" cy="142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00">
                  <a:extLst>
                    <a:ext uri="{9D8B030D-6E8A-4147-A177-3AD203B41FA5}">
                      <a16:colId xmlns:a16="http://schemas.microsoft.com/office/drawing/2014/main" val="533905677"/>
                    </a:ext>
                  </a:extLst>
                </a:gridCol>
                <a:gridCol w="1207318">
                  <a:extLst>
                    <a:ext uri="{9D8B030D-6E8A-4147-A177-3AD203B41FA5}">
                      <a16:colId xmlns:a16="http://schemas.microsoft.com/office/drawing/2014/main" val="1114374780"/>
                    </a:ext>
                  </a:extLst>
                </a:gridCol>
                <a:gridCol w="1052423">
                  <a:extLst>
                    <a:ext uri="{9D8B030D-6E8A-4147-A177-3AD203B41FA5}">
                      <a16:colId xmlns:a16="http://schemas.microsoft.com/office/drawing/2014/main" val="2986647922"/>
                    </a:ext>
                  </a:extLst>
                </a:gridCol>
                <a:gridCol w="1052422">
                  <a:extLst>
                    <a:ext uri="{9D8B030D-6E8A-4147-A177-3AD203B41FA5}">
                      <a16:colId xmlns:a16="http://schemas.microsoft.com/office/drawing/2014/main" val="3561280878"/>
                    </a:ext>
                  </a:extLst>
                </a:gridCol>
                <a:gridCol w="1230702">
                  <a:extLst>
                    <a:ext uri="{9D8B030D-6E8A-4147-A177-3AD203B41FA5}">
                      <a16:colId xmlns:a16="http://schemas.microsoft.com/office/drawing/2014/main" val="4183368491"/>
                    </a:ext>
                  </a:extLst>
                </a:gridCol>
                <a:gridCol w="1109768">
                  <a:extLst>
                    <a:ext uri="{9D8B030D-6E8A-4147-A177-3AD203B41FA5}">
                      <a16:colId xmlns:a16="http://schemas.microsoft.com/office/drawing/2014/main" val="1006191140"/>
                    </a:ext>
                  </a:extLst>
                </a:gridCol>
                <a:gridCol w="1397644">
                  <a:extLst>
                    <a:ext uri="{9D8B030D-6E8A-4147-A177-3AD203B41FA5}">
                      <a16:colId xmlns:a16="http://schemas.microsoft.com/office/drawing/2014/main" val="2628777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altLang="zh-CN" dirty="0"/>
                        <a:t>Chr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BP (hg19)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Effect Allele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Other Allele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Beta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P-value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14262"/>
                  </a:ext>
                </a:extLst>
              </a:tr>
              <a:tr h="783269">
                <a:tc>
                  <a:txBody>
                    <a:bodyPr/>
                    <a:lstStyle/>
                    <a:p>
                      <a:r>
                        <a:rPr lang="en-CA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6440009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0.127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0.0166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1.01E-13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123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C8F0F6-544C-DD8A-59D0-3B1FAA0D2ADF}"/>
              </a:ext>
            </a:extLst>
          </p:cNvPr>
          <p:cNvSpPr txBox="1"/>
          <p:nvPr/>
        </p:nvSpPr>
        <p:spPr>
          <a:xfrm>
            <a:off x="5400234" y="6459558"/>
            <a:ext cx="501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/>
              <a:t>IMSGC et al. 2019. </a:t>
            </a:r>
            <a:r>
              <a:rPr lang="en-CA" altLang="zh-CN" sz="1200" i="1" dirty="0"/>
              <a:t>Science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4932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251C0EEF-82A5-7946-D8A2-192B5606F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179918CE-009A-299D-175D-7E7F517CC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Pitfalls of GWAS (1)</a:t>
            </a:r>
            <a:endParaRPr sz="3600" dirty="0"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9E3A848D-899D-A729-9430-E6522D2951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Pitfall: raw summary statistics association cannot be used directly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True risk variant will “tag” other variants through 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5815A183-D102-6BBA-0AAE-82AA140E7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53" y="2699124"/>
            <a:ext cx="5842167" cy="3754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6A4A7-7E85-4A6E-5836-252CE0185560}"/>
              </a:ext>
            </a:extLst>
          </p:cNvPr>
          <p:cNvSpPr txBox="1"/>
          <p:nvPr/>
        </p:nvSpPr>
        <p:spPr>
          <a:xfrm>
            <a:off x="3499681" y="6485090"/>
            <a:ext cx="501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/>
              <a:t>Kim &amp; </a:t>
            </a:r>
            <a:r>
              <a:rPr lang="en-CA" altLang="zh-CN" sz="1200" dirty="0" err="1"/>
              <a:t>Patsopoulos</a:t>
            </a:r>
            <a:r>
              <a:rPr lang="en-CA" altLang="zh-CN" sz="1200" dirty="0"/>
              <a:t> et al. 2022. </a:t>
            </a:r>
            <a:r>
              <a:rPr lang="en-CA" altLang="zh-CN" sz="1200" i="1" dirty="0"/>
              <a:t>Seminars in Immunopathology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0431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6C2757B9-B6EE-D778-A28A-D8E5DDEE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>
            <a:extLst>
              <a:ext uri="{FF2B5EF4-FFF2-40B4-BE49-F238E27FC236}">
                <a16:creationId xmlns:a16="http://schemas.microsoft.com/office/drawing/2014/main" id="{E362CE7E-18B9-B13A-B4E0-6A98C412D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Pitfalls of GWAS (2)</a:t>
            </a:r>
            <a:endParaRPr sz="3600" dirty="0"/>
          </a:p>
        </p:txBody>
      </p:sp>
      <p:sp>
        <p:nvSpPr>
          <p:cNvPr id="125" name="Google Shape;125;p21">
            <a:extLst>
              <a:ext uri="{FF2B5EF4-FFF2-40B4-BE49-F238E27FC236}">
                <a16:creationId xmlns:a16="http://schemas.microsoft.com/office/drawing/2014/main" id="{94B97539-2DE4-A279-1A04-2DB5E0825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343" y="1569531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Allele frequencies can vary between different ancestries</a:t>
            </a:r>
          </a:p>
          <a:p>
            <a:pPr marL="114300" lvl="0" indent="0" algn="l" rtl="0">
              <a:spcBef>
                <a:spcPts val="998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Migrations, genetic drift, selection pressures: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/>
              <a:t>Differences in allele frequencies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/>
              <a:t>Differences in how genetic variants are inherited together (LD)</a:t>
            </a:r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D552F36-3852-B720-3D6C-C4A6ECD5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33" y="3177304"/>
            <a:ext cx="3630126" cy="3088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DC1A93-0272-D37A-EC12-DEC0004EB2B2}"/>
              </a:ext>
            </a:extLst>
          </p:cNvPr>
          <p:cNvSpPr txBox="1"/>
          <p:nvPr/>
        </p:nvSpPr>
        <p:spPr>
          <a:xfrm>
            <a:off x="2809434" y="6483585"/>
            <a:ext cx="501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/>
              <a:t>Casals*, Hodgkinson* et al. 2013. </a:t>
            </a:r>
            <a:r>
              <a:rPr lang="en-CA" altLang="zh-CN" sz="1200" i="1" dirty="0"/>
              <a:t>PLOS Genetics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274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6;p12" descr="A qr code with black squares&#10;&#10;Description automatically generated">
            <a:extLst>
              <a:ext uri="{FF2B5EF4-FFF2-40B4-BE49-F238E27FC236}">
                <a16:creationId xmlns:a16="http://schemas.microsoft.com/office/drawing/2014/main" id="{EB57FB9A-4504-F24F-715A-96767A170F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507" y="2440109"/>
            <a:ext cx="2203814" cy="220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Pitfalls of GWAS (2) </a:t>
            </a:r>
            <a:endParaRPr sz="3600"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25" y="1597675"/>
            <a:ext cx="809625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973625" y="1597675"/>
            <a:ext cx="2288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9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European </a:t>
            </a:r>
            <a:endParaRPr sz="169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065925" y="1597675"/>
            <a:ext cx="3593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9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African American </a:t>
            </a:r>
            <a:endParaRPr sz="169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973625" y="4044750"/>
            <a:ext cx="2288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9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Hispanics </a:t>
            </a:r>
            <a:endParaRPr sz="169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065925" y="4044750"/>
            <a:ext cx="2288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9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Asians </a:t>
            </a:r>
            <a:endParaRPr sz="169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2E48D-EF87-1A19-2E3C-A6A9E102700D}"/>
              </a:ext>
            </a:extLst>
          </p:cNvPr>
          <p:cNvSpPr txBox="1"/>
          <p:nvPr/>
        </p:nvSpPr>
        <p:spPr>
          <a:xfrm>
            <a:off x="4846244" y="6498260"/>
            <a:ext cx="501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 err="1"/>
              <a:t>Vujkovic</a:t>
            </a:r>
            <a:r>
              <a:rPr lang="en-CA" altLang="zh-CN" sz="1200" dirty="0"/>
              <a:t> et al. 2020. </a:t>
            </a:r>
            <a:r>
              <a:rPr lang="en-CA" altLang="zh-CN" sz="1200" i="1" dirty="0"/>
              <a:t>Nature Genetics</a:t>
            </a:r>
            <a:endParaRPr lang="zh-CN" altLang="en-US" sz="1200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Hands-on Activity: GWAS </a:t>
            </a:r>
            <a:r>
              <a:rPr lang="en-CA" dirty="0" err="1"/>
              <a:t>Sumstats</a:t>
            </a:r>
            <a:r>
              <a:rPr lang="en-CA" dirty="0"/>
              <a:t> </a:t>
            </a:r>
            <a:endParaRPr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98"/>
              </a:spcBef>
              <a:spcAft>
                <a:spcPts val="0"/>
              </a:spcAft>
              <a:buNone/>
            </a:pPr>
            <a:r>
              <a:rPr lang="en-CA" b="1"/>
              <a:t>Where can I search for GWAS summary statistics?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CA"/>
              <a:t>Visit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https://www.ebi.ac.uk/gwas/</a:t>
            </a:r>
            <a:r>
              <a:rPr lang="en-CA"/>
              <a:t> to look through GWAS summary statistics.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62" y="2685775"/>
            <a:ext cx="6507725" cy="36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Summary of GWAS</a:t>
            </a:r>
            <a:endParaRPr sz="3600" dirty="0"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/>
              <a:t>Genome-wide association studies identify SNPs that are associated to traits.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/>
              <a:t>LD prevents direct use of GWAS for risk stratification and inference of causal gene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/>
              <a:t>GWAS performed in European populations may not generalize to other ancestries.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/>
              <a:t>Open sources (like GWAS catalog) contain summary statistics for GWAS.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04D18976-E699-5F1B-5E3F-ED2FF639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1956A9C2-E4C5-A761-744B-B12CD41D0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6007" cy="11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 sz="3600" dirty="0"/>
              <a:t>Outline of this workshop</a:t>
            </a:r>
            <a:endParaRPr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FE0141-452C-CDEA-136F-048B0884C2E8}"/>
              </a:ext>
            </a:extLst>
          </p:cNvPr>
          <p:cNvSpPr/>
          <p:nvPr/>
        </p:nvSpPr>
        <p:spPr>
          <a:xfrm>
            <a:off x="1587358" y="1991473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1. Genome-wide association studies (GWAS)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FB6346-0C4B-840D-D0E3-0A17FAC4AFC8}"/>
              </a:ext>
            </a:extLst>
          </p:cNvPr>
          <p:cNvSpPr/>
          <p:nvPr/>
        </p:nvSpPr>
        <p:spPr>
          <a:xfrm>
            <a:off x="1587358" y="3259681"/>
            <a:ext cx="5969283" cy="11158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2. Polygenic risk scores (PRS)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7C40C0-6764-68F2-E8AF-35BEB3EFCDF9}"/>
              </a:ext>
            </a:extLst>
          </p:cNvPr>
          <p:cNvSpPr/>
          <p:nvPr/>
        </p:nvSpPr>
        <p:spPr>
          <a:xfrm>
            <a:off x="1587358" y="4527889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3. Tutorial for PRS of coronary artery disease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28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Polygenic risk scores</a:t>
            </a:r>
            <a:endParaRPr sz="3600" dirty="0"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98"/>
              </a:spcBef>
              <a:spcAft>
                <a:spcPts val="100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  <p:pic>
        <p:nvPicPr>
          <p:cNvPr id="241" name="Google Shape;241;p37" descr="Bell curv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925" y="4072693"/>
            <a:ext cx="4716173" cy="262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 descr="Multiple genomic variants shown on different strands of DNA double-heli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928" y="1577025"/>
            <a:ext cx="4716173" cy="2623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Polygenic risk scores</a:t>
            </a:r>
            <a:endParaRPr sz="3600" dirty="0"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998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 marL="114300" lvl="0" indent="0" algn="l" rtl="0">
              <a:spcBef>
                <a:spcPts val="998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 marL="114300" lvl="0" indent="0" algn="l" rtl="0">
              <a:spcBef>
                <a:spcPts val="998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 marL="114300" lvl="0" indent="0" algn="ctr" rtl="0">
              <a:spcBef>
                <a:spcPts val="998"/>
              </a:spcBef>
              <a:spcAft>
                <a:spcPts val="0"/>
              </a:spcAft>
              <a:buSzPts val="1800"/>
              <a:buNone/>
            </a:pPr>
            <a:r>
              <a:rPr lang="en-CA" sz="2000" b="1" dirty="0"/>
              <a:t>Goal: early screening, stratification of high-risk individuals </a:t>
            </a:r>
            <a:endParaRPr sz="2000" b="1" dirty="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A2F832C-D651-130E-564B-9F6852EF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10" y="4120829"/>
            <a:ext cx="4047893" cy="217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Polygenic risk scores</a:t>
            </a:r>
            <a:endParaRPr sz="3600" dirty="0"/>
          </a:p>
        </p:txBody>
      </p:sp>
      <p:sp>
        <p:nvSpPr>
          <p:cNvPr id="266" name="Google Shape;266;p40"/>
          <p:cNvSpPr/>
          <p:nvPr/>
        </p:nvSpPr>
        <p:spPr>
          <a:xfrm>
            <a:off x="567275" y="2056375"/>
            <a:ext cx="2228700" cy="2228700"/>
          </a:xfrm>
          <a:prstGeom prst="roundRect">
            <a:avLst>
              <a:gd name="adj" fmla="val 16667"/>
            </a:avLst>
          </a:prstGeom>
          <a:solidFill>
            <a:srgbClr val="C6E4D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u="sng" dirty="0">
                <a:latin typeface="Helvetica Neue"/>
                <a:ea typeface="Helvetica Neue"/>
                <a:cs typeface="Helvetica Neue"/>
                <a:sym typeface="Helvetica Neue"/>
              </a:rPr>
              <a:t>Target data</a:t>
            </a:r>
            <a:endParaRPr b="1"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Helvetica Neue"/>
                <a:ea typeface="Helvetica Neue"/>
                <a:cs typeface="Helvetica Neue"/>
                <a:sym typeface="Helvetica Neue"/>
              </a:rPr>
              <a:t>Individual-level genotype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3302825" y="2056375"/>
            <a:ext cx="2228700" cy="2228700"/>
          </a:xfrm>
          <a:prstGeom prst="roundRect">
            <a:avLst>
              <a:gd name="adj" fmla="val 16667"/>
            </a:avLst>
          </a:prstGeom>
          <a:solidFill>
            <a:srgbClr val="C6E4D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u="sng" dirty="0">
                <a:latin typeface="Helvetica Neue"/>
                <a:ea typeface="Helvetica Neue"/>
                <a:cs typeface="Helvetica Neue"/>
                <a:sym typeface="Helvetica Neue"/>
              </a:rPr>
              <a:t>Training data</a:t>
            </a:r>
            <a:br>
              <a:rPr lang="en-CA" b="1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CA" b="1" dirty="0">
                <a:latin typeface="Helvetica Neue"/>
                <a:ea typeface="Helvetica Neue"/>
                <a:cs typeface="Helvetica Neue"/>
                <a:sym typeface="Helvetica Neue"/>
              </a:rPr>
              <a:t>GWAS summary statistics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5977600" y="2056375"/>
            <a:ext cx="2228700" cy="2228700"/>
          </a:xfrm>
          <a:prstGeom prst="roundRect">
            <a:avLst>
              <a:gd name="adj" fmla="val 16667"/>
            </a:avLst>
          </a:prstGeom>
          <a:solidFill>
            <a:srgbClr val="C6E4D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latin typeface="Helvetica Neue"/>
                <a:ea typeface="Helvetica Neue"/>
                <a:cs typeface="Helvetica Neue"/>
                <a:sym typeface="Helvetica Neue"/>
              </a:rPr>
              <a:t>Linkage disequilibrium (LD) reference panel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638200" y="4406550"/>
            <a:ext cx="21579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98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genetic data to keep high-quality common SNPs.</a:t>
            </a: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98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Ancestry/population stratification check.</a:t>
            </a: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3338225" y="4406550"/>
            <a:ext cx="21579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98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Samples from GWAS ≠ sample from target data</a:t>
            </a: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98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Matched ancestry with target data.</a:t>
            </a: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98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Well-powered, large sample size.</a:t>
            </a: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6013000" y="4457650"/>
            <a:ext cx="21579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98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 between SNPs.</a:t>
            </a: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98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Ancestry of reference panel = ancestry of target data = ancestry of base data</a:t>
            </a:r>
            <a:endParaRPr sz="1298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PRS strategies</a:t>
            </a:r>
            <a:endParaRPr sz="3600" dirty="0"/>
          </a:p>
        </p:txBody>
      </p:sp>
      <p:graphicFrame>
        <p:nvGraphicFramePr>
          <p:cNvPr id="278" name="Google Shape;278;p41"/>
          <p:cNvGraphicFramePr/>
          <p:nvPr/>
        </p:nvGraphicFramePr>
        <p:xfrm>
          <a:off x="680950" y="1610963"/>
          <a:ext cx="7782075" cy="4137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998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CA" sz="18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Clumping and thresholding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/>
                        <a:t>LD prediction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Bayesian estimation of SNP effect sizes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30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i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Ex.: PRSice</a:t>
                      </a:r>
                      <a:endParaRPr sz="1800" i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Uses independent SNPs that are significant at a p-value threshold</a:t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i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Ex.: LD pred</a:t>
                      </a:r>
                      <a:endParaRPr sz="1800" i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Predict effect sizes of SNPs based on LD correlation</a:t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Needs an LD matrix (correlation between all SNPs)</a:t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CA" sz="1800" i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Ex.: </a:t>
                      </a:r>
                      <a:r>
                        <a:rPr lang="en-CA" sz="1800" i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PRScs</a:t>
                      </a:r>
                      <a:endParaRPr sz="1800" i="1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LD reference panel to adjust for the correlation between SNPs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Adjust SNP effect sizes before computing PRS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PRS flowchart</a:t>
            </a:r>
            <a:endParaRPr sz="3600" dirty="0"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50" y="1569301"/>
            <a:ext cx="4833999" cy="5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>
          <a:extLst>
            <a:ext uri="{FF2B5EF4-FFF2-40B4-BE49-F238E27FC236}">
              <a16:creationId xmlns:a16="http://schemas.microsoft.com/office/drawing/2014/main" id="{8EF78BE9-1C21-EF71-AEB6-689C419D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>
            <a:extLst>
              <a:ext uri="{FF2B5EF4-FFF2-40B4-BE49-F238E27FC236}">
                <a16:creationId xmlns:a16="http://schemas.microsoft.com/office/drawing/2014/main" id="{A2358BBD-1526-116D-57EB-C8A8D18AC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PRS flowchart  </a:t>
            </a:r>
            <a:endParaRPr sz="3600" dirty="0"/>
          </a:p>
        </p:txBody>
      </p:sp>
      <p:sp>
        <p:nvSpPr>
          <p:cNvPr id="325" name="Google Shape;325;p48">
            <a:extLst>
              <a:ext uri="{FF2B5EF4-FFF2-40B4-BE49-F238E27FC236}">
                <a16:creationId xmlns:a16="http://schemas.microsoft.com/office/drawing/2014/main" id="{9CB3EB37-CAE5-63C9-43DE-5EF9461EA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Removes SNPs that are missing in more than a certain proportion of samples </a:t>
            </a:r>
          </a:p>
          <a:p>
            <a:pPr marL="114300" lvl="0" indent="0" algn="l" rtl="0">
              <a:spcBef>
                <a:spcPts val="998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Remove SNPs that are occur at extremely low frequencies</a:t>
            </a:r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Remove SNPs that violate Hardy-Weinberg equilibrium</a:t>
            </a:r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Out of all SNPs that are correlated, select only one (LD pruning)</a:t>
            </a:r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Remove individuals who have more than a certain portion of missing genotype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95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6007" cy="11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 sz="3600" dirty="0"/>
              <a:t>Learning outcomes</a:t>
            </a:r>
            <a:endParaRPr sz="36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6007" cy="439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 dirty="0"/>
              <a:t>Fundamental understanding of GWAS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 dirty="0"/>
              <a:t>Fundamental understanding of PRS</a:t>
            </a: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/>
              <a:t>Access and interpret GWAS summary statistics.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 dirty="0"/>
              <a:t>Compute PRS and interpret results.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 dirty="0"/>
              <a:t>Understand the pitfalls and limitations of GWAS and PRS studies.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98"/>
              </a:spcBef>
              <a:spcAft>
                <a:spcPts val="100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DA12E767-5867-5C52-F898-A860192F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103CB9DC-6944-DE18-81FE-769829B7A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6007" cy="11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 sz="3600" dirty="0"/>
              <a:t>Outline of this workshop</a:t>
            </a:r>
            <a:endParaRPr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8374D-05EA-4D89-7D68-84EEFD112D7B}"/>
              </a:ext>
            </a:extLst>
          </p:cNvPr>
          <p:cNvSpPr/>
          <p:nvPr/>
        </p:nvSpPr>
        <p:spPr>
          <a:xfrm>
            <a:off x="1587358" y="1991473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1. Genome-wide association studies (GWAS)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14D552-00EF-F31B-7A3B-1A108B13F1FA}"/>
              </a:ext>
            </a:extLst>
          </p:cNvPr>
          <p:cNvSpPr/>
          <p:nvPr/>
        </p:nvSpPr>
        <p:spPr>
          <a:xfrm>
            <a:off x="1587358" y="3259681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2. Polygenic risk scores (PRS)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E1EC05-C310-7B2E-CCA3-556F6E2FDDB1}"/>
              </a:ext>
            </a:extLst>
          </p:cNvPr>
          <p:cNvSpPr/>
          <p:nvPr/>
        </p:nvSpPr>
        <p:spPr>
          <a:xfrm>
            <a:off x="1587358" y="4527889"/>
            <a:ext cx="5969283" cy="11158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3. Tutorial for PRS of coronary artery disease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47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Pitfalls of PRS</a:t>
            </a:r>
            <a:endParaRPr sz="3600" dirty="0"/>
          </a:p>
        </p:txBody>
      </p:sp>
      <p:sp>
        <p:nvSpPr>
          <p:cNvPr id="325" name="Google Shape;325;p48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998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Limited clinical utility for non-European populations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Exacerbate health disparities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326" name="Google Shape;326;p48" descr="An external file that holds a picture, illustration, etc.&#10;Object name is nihms-1857872-f0003.jpg" title="An external file that holds a picture, illustration, etc.&#10;Object name is nihms-1857872-f00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00" y="2684200"/>
            <a:ext cx="5750805" cy="36622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D4CCAC-352C-3870-3808-7477F65575AE}"/>
              </a:ext>
            </a:extLst>
          </p:cNvPr>
          <p:cNvSpPr txBox="1"/>
          <p:nvPr/>
        </p:nvSpPr>
        <p:spPr>
          <a:xfrm>
            <a:off x="3499681" y="6485090"/>
            <a:ext cx="501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/>
              <a:t>Wang et al. 2022. </a:t>
            </a:r>
            <a:r>
              <a:rPr lang="en-CA" altLang="zh-CN" sz="1200" i="1" dirty="0"/>
              <a:t>Annual Review of Biomedical Data Science</a:t>
            </a:r>
            <a:endParaRPr lang="zh-CN" altLang="en-US" sz="1200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08C4-84D6-272D-EAA4-B9A637F4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CN" sz="3600" dirty="0">
                <a:latin typeface="Helvetica Neue" panose="020B0604020202020204"/>
              </a:rPr>
              <a:t>Summary of PRS</a:t>
            </a:r>
            <a:endParaRPr lang="zh-CN" altLang="en-US" sz="3600" dirty="0">
              <a:latin typeface="Helvetica Neue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974B-1CF6-C106-53E5-0941EB0A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1800" dirty="0">
                <a:latin typeface="Helvetica Neue" panose="020B0604020202020204"/>
              </a:rPr>
              <a:t>1. PRS: estimated genetic susceptibility for a disease </a:t>
            </a:r>
          </a:p>
          <a:p>
            <a:endParaRPr lang="en-CA" altLang="zh-CN" sz="1800" dirty="0">
              <a:latin typeface="Helvetica Neue" panose="020B0604020202020204"/>
            </a:endParaRPr>
          </a:p>
          <a:p>
            <a:pPr marL="0" indent="0">
              <a:buNone/>
            </a:pPr>
            <a:r>
              <a:rPr lang="en-CA" altLang="zh-CN" sz="1800" dirty="0">
                <a:latin typeface="Helvetica Neue" panose="020B0604020202020204"/>
              </a:rPr>
              <a:t>2. PRS weights are typically derived from GWAS summary statistics</a:t>
            </a:r>
          </a:p>
          <a:p>
            <a:endParaRPr lang="en-CA" altLang="zh-CN" sz="1800" dirty="0">
              <a:latin typeface="Helvetica Neue" panose="020B0604020202020204"/>
            </a:endParaRPr>
          </a:p>
          <a:p>
            <a:pPr marL="0" indent="0">
              <a:buNone/>
            </a:pPr>
            <a:r>
              <a:rPr lang="en-CA" altLang="zh-CN" sz="1800" dirty="0">
                <a:latin typeface="Helvetica Neue" panose="020B0604020202020204"/>
              </a:rPr>
              <a:t>3. PRS trained on one ancestry does not perform well on another</a:t>
            </a:r>
            <a:endParaRPr lang="zh-CN" altLang="en-US" sz="1800" dirty="0">
              <a:latin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9751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>
                <a:latin typeface="Helvetica Neue"/>
                <a:ea typeface="Helvetica Neue"/>
                <a:cs typeface="Helvetica Neue"/>
                <a:sym typeface="Helvetica Neue"/>
              </a:rPr>
              <a:t>Thank you for attending!</a:t>
            </a:r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 the QR code to confirm you attended today’s workshop.</a:t>
            </a:r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Fill out the feedback survey in the next 72h. </a:t>
            </a: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recognition for this workshop on your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co-curricular record. </a:t>
            </a:r>
            <a:endParaRPr/>
          </a:p>
        </p:txBody>
      </p:sp>
      <p:sp>
        <p:nvSpPr>
          <p:cNvPr id="350" name="Google Shape;350;p51"/>
          <p:cNvSpPr/>
          <p:nvPr/>
        </p:nvSpPr>
        <p:spPr>
          <a:xfrm>
            <a:off x="1298705" y="1837130"/>
            <a:ext cx="720000" cy="686400"/>
          </a:xfrm>
          <a:prstGeom prst="ellipse">
            <a:avLst/>
          </a:prstGeom>
          <a:solidFill>
            <a:srgbClr val="13A89E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4128760" y="1837130"/>
            <a:ext cx="720000" cy="686400"/>
          </a:xfrm>
          <a:prstGeom prst="ellipse">
            <a:avLst/>
          </a:prstGeom>
          <a:solidFill>
            <a:srgbClr val="13A89E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352" name="Google Shape;352;p51"/>
          <p:cNvSpPr/>
          <p:nvPr/>
        </p:nvSpPr>
        <p:spPr>
          <a:xfrm>
            <a:off x="6958815" y="1837130"/>
            <a:ext cx="720000" cy="686400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pic>
        <p:nvPicPr>
          <p:cNvPr id="353" name="Google Shape;353;p51" descr="Clipboar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521" y="2880306"/>
            <a:ext cx="1866473" cy="186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1" descr="Co-curricular record approval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2815" y="3051542"/>
            <a:ext cx="2032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B761B45F-9D07-C977-9BA5-6E5599335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85" y="3009045"/>
            <a:ext cx="1866474" cy="1866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6007" cy="11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 sz="3600" dirty="0"/>
              <a:t>Outline of this workshop</a:t>
            </a:r>
            <a:endParaRPr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53C833-9E1B-29FE-B084-D4255C843FBE}"/>
              </a:ext>
            </a:extLst>
          </p:cNvPr>
          <p:cNvSpPr/>
          <p:nvPr/>
        </p:nvSpPr>
        <p:spPr>
          <a:xfrm>
            <a:off x="1587358" y="1991473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1. Genome-wide association studies (GWAS)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9DE910-D9A4-C9EC-32AE-E590C1F2C9D0}"/>
              </a:ext>
            </a:extLst>
          </p:cNvPr>
          <p:cNvSpPr/>
          <p:nvPr/>
        </p:nvSpPr>
        <p:spPr>
          <a:xfrm>
            <a:off x="1587358" y="3259681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2. Polygenic risk scores (PRS)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628D2E-A37F-AC00-0573-327CBEED0771}"/>
              </a:ext>
            </a:extLst>
          </p:cNvPr>
          <p:cNvSpPr/>
          <p:nvPr/>
        </p:nvSpPr>
        <p:spPr>
          <a:xfrm>
            <a:off x="1587358" y="4527889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3. Tutorial for PRS of coronary artery disease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551068C9-2BB0-2C98-C964-D2A23013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3A462338-AEC7-B366-9E36-6A3A3DBE7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6007" cy="11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CA" sz="3600" dirty="0"/>
              <a:t>Outline of this workshop</a:t>
            </a:r>
            <a:endParaRPr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EC4BF-481E-65FD-297C-A63FA9D14ECA}"/>
              </a:ext>
            </a:extLst>
          </p:cNvPr>
          <p:cNvSpPr/>
          <p:nvPr/>
        </p:nvSpPr>
        <p:spPr>
          <a:xfrm>
            <a:off x="1587358" y="1991473"/>
            <a:ext cx="5969283" cy="11158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1. Genome-wide association studies (GWAS)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B55054-C0F0-4270-37F0-180B3ABE61DF}"/>
              </a:ext>
            </a:extLst>
          </p:cNvPr>
          <p:cNvSpPr/>
          <p:nvPr/>
        </p:nvSpPr>
        <p:spPr>
          <a:xfrm>
            <a:off x="1587358" y="3259681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2. Polygenic risk scores (PRS)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07D5ED-A0E9-8B35-7E68-47954E39E932}"/>
              </a:ext>
            </a:extLst>
          </p:cNvPr>
          <p:cNvSpPr/>
          <p:nvPr/>
        </p:nvSpPr>
        <p:spPr>
          <a:xfrm>
            <a:off x="1587358" y="4527889"/>
            <a:ext cx="5969283" cy="11158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Part 3. Tutorial for PRS of coronary artery disease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15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105AE98-AE02-7F93-DB10-F823348BF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62EC967C-9488-7D0D-6851-3696DDA38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Genetic variants</a:t>
            </a:r>
            <a:endParaRPr sz="3600" dirty="0"/>
          </a:p>
        </p:txBody>
      </p:sp>
      <p:sp>
        <p:nvSpPr>
          <p:cNvPr id="106" name="Google Shape;106;p18">
            <a:extLst>
              <a:ext uri="{FF2B5EF4-FFF2-40B4-BE49-F238E27FC236}">
                <a16:creationId xmlns:a16="http://schemas.microsoft.com/office/drawing/2014/main" id="{7BD5D365-E7E9-A402-6930-00F188312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Helvetica Neue"/>
              <a:buChar char="●"/>
              <a:tabLst/>
              <a:defRPr/>
            </a:pPr>
            <a:r>
              <a:rPr lang="en-CA" altLang="zh-CN" dirty="0">
                <a:solidFill>
                  <a:prstClr val="black"/>
                </a:solidFill>
                <a:ea typeface="+mn-ea"/>
                <a:cs typeface="+mn-cs"/>
              </a:rPr>
              <a:t>What are genetic variants?</a:t>
            </a:r>
            <a:endParaRPr kumimoji="0" lang="en-C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75667-2575-42E8-C6D2-BF6531C9E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51" y="2789981"/>
            <a:ext cx="5080000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CBA80A4-EAAD-1083-6A63-30D6B011A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F11EA8F7-77DD-DE07-B270-D84156035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Genetic variants</a:t>
            </a:r>
            <a:endParaRPr sz="3600" dirty="0"/>
          </a:p>
        </p:txBody>
      </p:sp>
      <p:sp>
        <p:nvSpPr>
          <p:cNvPr id="106" name="Google Shape;106;p18">
            <a:extLst>
              <a:ext uri="{FF2B5EF4-FFF2-40B4-BE49-F238E27FC236}">
                <a16:creationId xmlns:a16="http://schemas.microsoft.com/office/drawing/2014/main" id="{9E4507EE-03ED-3C6D-A829-36B6576F9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Helvetica Neue"/>
              <a:buChar char="●"/>
              <a:tabLst/>
              <a:defRPr/>
            </a:pPr>
            <a:r>
              <a:rPr kumimoji="0" lang="en-CA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SNP</a:t>
            </a:r>
          </a:p>
          <a:p>
            <a:pPr marL="114300" marR="0" lvl="0" indent="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endParaRPr kumimoji="0" lang="en-C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114300" marR="0" lvl="0" indent="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endParaRPr lang="en-CA" altLang="zh-CN" dirty="0">
              <a:solidFill>
                <a:prstClr val="black"/>
              </a:solidFill>
              <a:ea typeface="+mn-ea"/>
              <a:cs typeface="+mn-cs"/>
            </a:endParaRPr>
          </a:p>
          <a:p>
            <a:pPr marL="114300" marR="0" lvl="0" indent="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endParaRPr kumimoji="0" lang="en-C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457200" marR="0" lvl="0" indent="-34290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Helvetica Neue"/>
              <a:buChar char="●"/>
              <a:tabLst/>
              <a:defRPr/>
            </a:pPr>
            <a:r>
              <a:rPr lang="en-CA" altLang="zh-CN" dirty="0">
                <a:solidFill>
                  <a:prstClr val="black"/>
                </a:solidFill>
                <a:ea typeface="+mn-ea"/>
                <a:cs typeface="+mn-cs"/>
              </a:rPr>
              <a:t>Indels</a:t>
            </a:r>
          </a:p>
          <a:p>
            <a:pPr marL="114300" marR="0" lvl="0" indent="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endParaRPr lang="en-CA" altLang="zh-CN" dirty="0">
              <a:solidFill>
                <a:prstClr val="black"/>
              </a:solidFill>
              <a:ea typeface="+mn-ea"/>
              <a:cs typeface="+mn-cs"/>
            </a:endParaRPr>
          </a:p>
          <a:p>
            <a:pPr marL="114300" marR="0" lvl="0" indent="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endParaRPr lang="en-CA" altLang="zh-CN" dirty="0">
              <a:solidFill>
                <a:prstClr val="black"/>
              </a:solidFill>
              <a:ea typeface="+mn-ea"/>
              <a:cs typeface="+mn-cs"/>
            </a:endParaRPr>
          </a:p>
          <a:p>
            <a:pPr marL="114300" marR="0" lvl="0" indent="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endParaRPr lang="en-CA" altLang="zh-CN" dirty="0">
              <a:solidFill>
                <a:prstClr val="black"/>
              </a:solidFill>
              <a:ea typeface="+mn-ea"/>
              <a:cs typeface="+mn-cs"/>
            </a:endParaRPr>
          </a:p>
          <a:p>
            <a:pPr marL="457200" marR="0" lvl="0" indent="-34290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Helvetica Neue"/>
              <a:buChar char="●"/>
              <a:tabLst/>
              <a:defRPr/>
            </a:pPr>
            <a:r>
              <a:rPr kumimoji="0" lang="en-CA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CNVs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E0D8A9C-14A4-942A-DF52-EC5A506D3521}"/>
              </a:ext>
            </a:extLst>
          </p:cNvPr>
          <p:cNvSpPr txBox="1"/>
          <p:nvPr/>
        </p:nvSpPr>
        <p:spPr>
          <a:xfrm>
            <a:off x="3440074" y="1650354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pitchFamily="2" charset="0"/>
              </a:rPr>
              <a:t>I WILL TAKE A CA</a:t>
            </a:r>
            <a:r>
              <a:rPr lang="en-US" b="1" dirty="0">
                <a:latin typeface="Courier" pitchFamily="2" charset="0"/>
              </a:rPr>
              <a:t>R</a:t>
            </a:r>
          </a:p>
          <a:p>
            <a:r>
              <a:rPr lang="en-US" dirty="0">
                <a:latin typeface="Courier" pitchFamily="2" charset="0"/>
              </a:rPr>
              <a:t>I WILL TAKE A CA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B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ECEE420-FEA3-C0A9-C6D8-BB267E773F3F}"/>
              </a:ext>
            </a:extLst>
          </p:cNvPr>
          <p:cNvSpPr txBox="1"/>
          <p:nvPr/>
        </p:nvSpPr>
        <p:spPr>
          <a:xfrm>
            <a:off x="3440074" y="2595424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pitchFamily="2" charset="0"/>
              </a:rPr>
              <a:t>I WILL TAKE A CA</a:t>
            </a:r>
            <a:r>
              <a:rPr lang="en-US" b="1" dirty="0">
                <a:latin typeface="Courier" pitchFamily="2" charset="0"/>
              </a:rPr>
              <a:t>R</a:t>
            </a:r>
          </a:p>
          <a:p>
            <a:r>
              <a:rPr lang="en-US" altLang="zh-CN" dirty="0">
                <a:latin typeface="Courier" pitchFamily="2" charset="0"/>
              </a:rPr>
              <a:t>I WILL TAKE A CA</a:t>
            </a:r>
            <a:r>
              <a:rPr lang="en-US" altLang="zh-CN" b="1" dirty="0">
                <a:solidFill>
                  <a:srgbClr val="FF0000"/>
                </a:solidFill>
                <a:latin typeface="Courier" pitchFamily="2" charset="0"/>
              </a:rPr>
              <a:t>RBONARA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8980903-DD3B-A4B6-72DB-9689C7EE63F7}"/>
              </a:ext>
            </a:extLst>
          </p:cNvPr>
          <p:cNvSpPr txBox="1"/>
          <p:nvPr/>
        </p:nvSpPr>
        <p:spPr>
          <a:xfrm>
            <a:off x="3440074" y="3669316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pitchFamily="2" charset="0"/>
              </a:rPr>
              <a:t>I WILL TAKE A CAR</a:t>
            </a:r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 WILL TAKE A CAR 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A CAR A CAR</a:t>
            </a:r>
          </a:p>
        </p:txBody>
      </p:sp>
    </p:spTree>
    <p:extLst>
      <p:ext uri="{BB962C8B-B14F-4D97-AF65-F5344CB8AC3E}">
        <p14:creationId xmlns:p14="http://schemas.microsoft.com/office/powerpoint/2010/main" val="93798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Contribution of genetic variants</a:t>
            </a:r>
            <a:endParaRPr sz="3600"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519343" y="1650354"/>
            <a:ext cx="7995900" cy="43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defTabSz="9141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r>
              <a:rPr lang="en-CA" altLang="zh-CN" dirty="0">
                <a:solidFill>
                  <a:prstClr val="black"/>
                </a:solidFill>
                <a:ea typeface="+mn-ea"/>
                <a:cs typeface="+mn-cs"/>
              </a:rPr>
              <a:t>Not all variants affect phenotypes equally</a:t>
            </a:r>
            <a:endParaRPr kumimoji="0" lang="en-C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3" name="Picture 247">
            <a:extLst>
              <a:ext uri="{FF2B5EF4-FFF2-40B4-BE49-F238E27FC236}">
                <a16:creationId xmlns:a16="http://schemas.microsoft.com/office/drawing/2014/main" id="{861312DD-82A5-93FD-4A6E-F5C2A25D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71" y="2783840"/>
            <a:ext cx="4656243" cy="294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AD44-CF2C-C7B1-541C-DF136AA21359}"/>
              </a:ext>
            </a:extLst>
          </p:cNvPr>
          <p:cNvSpPr txBox="1"/>
          <p:nvPr/>
        </p:nvSpPr>
        <p:spPr>
          <a:xfrm>
            <a:off x="5224250" y="648358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200" dirty="0"/>
              <a:t>Manolio et al. 2009. </a:t>
            </a:r>
            <a:r>
              <a:rPr lang="en-CA" altLang="zh-CN" sz="1200" i="1" dirty="0"/>
              <a:t>Nature</a:t>
            </a:r>
            <a:r>
              <a:rPr lang="en-CA" altLang="zh-CN" sz="1200" dirty="0"/>
              <a:t> 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519343" y="235915"/>
            <a:ext cx="79959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CA" dirty="0"/>
              <a:t>Mendelian diseases vs complex traits</a:t>
            </a:r>
            <a:endParaRPr dirty="0"/>
          </a:p>
        </p:txBody>
      </p:sp>
      <p:graphicFrame>
        <p:nvGraphicFramePr>
          <p:cNvPr id="99" name="Google Shape;99;p17"/>
          <p:cNvGraphicFramePr/>
          <p:nvPr>
            <p:extLst>
              <p:ext uri="{D42A27DB-BD31-4B8C-83A1-F6EECF244321}">
                <p14:modId xmlns:p14="http://schemas.microsoft.com/office/powerpoint/2010/main" val="1821085060"/>
              </p:ext>
            </p:extLst>
          </p:nvPr>
        </p:nvGraphicFramePr>
        <p:xfrm>
          <a:off x="733150" y="2112150"/>
          <a:ext cx="7782100" cy="26496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Mendelian traits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/>
                        <a:t>Complex traits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Large effect size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Variants are often deleterious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Clear inheritance pattern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Across many genes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Variants are often less deleterious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Small effect size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CA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distinct inheritance pattern 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8978</TotalTime>
  <Words>1232</Words>
  <Application>Microsoft Office PowerPoint</Application>
  <PresentationFormat>On-screen Show (4:3)</PresentationFormat>
  <Paragraphs>264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Courier</vt:lpstr>
      <vt:lpstr>Helvetica Neue</vt:lpstr>
      <vt:lpstr>Helvetica Neue Light</vt:lpstr>
      <vt:lpstr>Arial</vt:lpstr>
      <vt:lpstr>Calibri</vt:lpstr>
      <vt:lpstr>Calibri Light</vt:lpstr>
      <vt:lpstr>Open Sans Light</vt:lpstr>
      <vt:lpstr>Thème Office</vt:lpstr>
      <vt:lpstr>GWAS &amp; Polygenic Risk Score</vt:lpstr>
      <vt:lpstr>PowerPoint Presentation</vt:lpstr>
      <vt:lpstr>Learning outcomes</vt:lpstr>
      <vt:lpstr>Outline of this workshop</vt:lpstr>
      <vt:lpstr>Outline of this workshop</vt:lpstr>
      <vt:lpstr>Genetic variants</vt:lpstr>
      <vt:lpstr>Genetic variants</vt:lpstr>
      <vt:lpstr>Contribution of genetic variants</vt:lpstr>
      <vt:lpstr>Mendelian diseases vs complex traits</vt:lpstr>
      <vt:lpstr>Mendelian diseases vs complex traits</vt:lpstr>
      <vt:lpstr>What is SNP-based heritability?</vt:lpstr>
      <vt:lpstr>What is SNP-based heritability?</vt:lpstr>
      <vt:lpstr>Capturing variants across the genome</vt:lpstr>
      <vt:lpstr>Genome-wide association studies</vt:lpstr>
      <vt:lpstr>Genome-wide association studies</vt:lpstr>
      <vt:lpstr>Genome-wide significance</vt:lpstr>
      <vt:lpstr>GWAS summary statistics</vt:lpstr>
      <vt:lpstr>Pitfalls of GWAS (1)</vt:lpstr>
      <vt:lpstr>Pitfalls of GWAS (2)</vt:lpstr>
      <vt:lpstr>Pitfalls of GWAS (2) </vt:lpstr>
      <vt:lpstr>Hands-on Activity: GWAS Sumstats </vt:lpstr>
      <vt:lpstr>Summary of GWAS</vt:lpstr>
      <vt:lpstr>Outline of this workshop</vt:lpstr>
      <vt:lpstr>Polygenic risk scores</vt:lpstr>
      <vt:lpstr>Polygenic risk scores</vt:lpstr>
      <vt:lpstr>Polygenic risk scores</vt:lpstr>
      <vt:lpstr>PRS strategies</vt:lpstr>
      <vt:lpstr>PRS flowchart</vt:lpstr>
      <vt:lpstr>PRS flowchart  </vt:lpstr>
      <vt:lpstr>Outline of this workshop</vt:lpstr>
      <vt:lpstr>Pitfalls of PRS</vt:lpstr>
      <vt:lpstr>Summary of PRS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Yuan Ding</cp:lastModifiedBy>
  <cp:revision>257</cp:revision>
  <dcterms:created xsi:type="dcterms:W3CDTF">2019-07-29T14:54:16Z</dcterms:created>
  <dcterms:modified xsi:type="dcterms:W3CDTF">2025-08-11T03:01:37Z</dcterms:modified>
</cp:coreProperties>
</file>