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67" r:id="rId2"/>
    <p:sldId id="308" r:id="rId3"/>
    <p:sldId id="303" r:id="rId4"/>
    <p:sldId id="273" r:id="rId5"/>
    <p:sldId id="309" r:id="rId6"/>
    <p:sldId id="274" r:id="rId7"/>
    <p:sldId id="279" r:id="rId8"/>
    <p:sldId id="317" r:id="rId9"/>
    <p:sldId id="316" r:id="rId10"/>
    <p:sldId id="315" r:id="rId11"/>
    <p:sldId id="314" r:id="rId12"/>
    <p:sldId id="319" r:id="rId13"/>
    <p:sldId id="311" r:id="rId14"/>
    <p:sldId id="282" r:id="rId15"/>
    <p:sldId id="312" r:id="rId16"/>
    <p:sldId id="313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0">
          <p15:clr>
            <a:srgbClr val="A4A3A4"/>
          </p15:clr>
        </p15:guide>
        <p15:guide id="3" pos="3840">
          <p15:clr>
            <a:srgbClr val="A4A3A4"/>
          </p15:clr>
        </p15:guide>
        <p15:guide id="4" pos="7083">
          <p15:clr>
            <a:srgbClr val="A4A3A4"/>
          </p15:clr>
        </p15:guide>
        <p15:guide id="5" pos="5596">
          <p15:clr>
            <a:srgbClr val="A4A3A4"/>
          </p15:clr>
        </p15:guide>
        <p15:guide id="6" orient="horz" pos="2999">
          <p15:clr>
            <a:srgbClr val="A4A3A4"/>
          </p15:clr>
        </p15:guide>
        <p15:guide id="7" orient="horz" pos="15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0D1"/>
    <a:srgbClr val="FFFFFF"/>
    <a:srgbClr val="FEFEFE"/>
    <a:srgbClr val="7F7F7F"/>
    <a:srgbClr val="595959"/>
    <a:srgbClr val="424242"/>
    <a:srgbClr val="348CDA"/>
    <a:srgbClr val="F8F8F8"/>
    <a:srgbClr val="3E7886"/>
    <a:srgbClr val="2D57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048" autoAdjust="0"/>
  </p:normalViewPr>
  <p:slideViewPr>
    <p:cSldViewPr snapToGrid="0">
      <p:cViewPr varScale="1">
        <p:scale>
          <a:sx n="107" d="100"/>
          <a:sy n="107" d="100"/>
        </p:scale>
        <p:origin x="774" y="108"/>
      </p:cViewPr>
      <p:guideLst>
        <p:guide orient="horz" pos="2160"/>
        <p:guide pos="370"/>
        <p:guide pos="3840"/>
        <p:guide pos="7083"/>
        <p:guide pos="5596"/>
        <p:guide orient="horz" pos="2999"/>
        <p:guide orient="horz" pos="1525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A44AB-B78B-4CC9-A539-5A4F42E52B5D}" type="datetimeFigureOut">
              <a:rPr lang="zh-CN" altLang="en-US" smtClean="0"/>
              <a:t>2020-08-03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8ACD6-B84E-46E9-AEC8-A46527A8B4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ACD6-B84E-46E9-AEC8-A46527A8B4D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ACD6-B84E-46E9-AEC8-A46527A8B4D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ACD6-B84E-46E9-AEC8-A46527A8B4DC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ACD6-B84E-46E9-AEC8-A46527A8B4DC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ACD6-B84E-46E9-AEC8-A46527A8B4DC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ACD6-B84E-46E9-AEC8-A46527A8B4DC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ACD6-B84E-46E9-AEC8-A46527A8B4DC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ACD6-B84E-46E9-AEC8-A46527A8B4DC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ACD6-B84E-46E9-AEC8-A46527A8B4DC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ACD6-B84E-46E9-AEC8-A46527A8B4D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ACD6-B84E-46E9-AEC8-A46527A8B4D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ACD6-B84E-46E9-AEC8-A46527A8B4D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ACD6-B84E-46E9-AEC8-A46527A8B4D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ACD6-B84E-46E9-AEC8-A46527A8B4DC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ACD6-B84E-46E9-AEC8-A46527A8B4D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ACD6-B84E-46E9-AEC8-A46527A8B4D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ACD6-B84E-46E9-AEC8-A46527A8B4DC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  <a:t>2020-08-03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  <a:t>2020-08-03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  <a:t>2020-08-03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  <a:t>2020-08-03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  <a:t>2020-08-03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  <a:t>2020-08-03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  <a:t>2020-08-03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  <a:t>2020-08-03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  <a:t>2020-08-03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  <a:t>2020-08-03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  <a:t>2020-08-03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679A7-80CC-40A9-AAAF-D190969C0DEB}" type="datetimeFigureOut">
              <a:rPr lang="zh-CN" altLang="en-US" smtClean="0"/>
              <a:t>2020-08-03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02ABA-4FBE-4B9C-8842-951A9621DE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6" name="PA_图片 5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78" r="-133" b="15333"/>
          <a:stretch>
            <a:fillRect/>
          </a:stretch>
        </p:blipFill>
        <p:spPr>
          <a:xfrm>
            <a:off x="1714" y="-36285"/>
            <a:ext cx="12204799" cy="6894285"/>
          </a:xfrm>
          <a:prstGeom prst="rect">
            <a:avLst/>
          </a:prstGeom>
        </p:spPr>
      </p:pic>
      <p:sp>
        <p:nvSpPr>
          <p:cNvPr id="8" name="PA_矩形 7"/>
          <p:cNvSpPr/>
          <p:nvPr>
            <p:custDataLst>
              <p:tags r:id="rId2"/>
            </p:custDataLst>
          </p:nvPr>
        </p:nvSpPr>
        <p:spPr>
          <a:xfrm>
            <a:off x="6096000" y="0"/>
            <a:ext cx="6110513" cy="6912000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A_矩形 17"/>
          <p:cNvSpPr/>
          <p:nvPr>
            <p:custDataLst>
              <p:tags r:id="rId3"/>
            </p:custDataLst>
          </p:nvPr>
        </p:nvSpPr>
        <p:spPr>
          <a:xfrm>
            <a:off x="1899980" y="2198846"/>
            <a:ext cx="80177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洋酒销售系统的设计与实现</a:t>
            </a:r>
          </a:p>
        </p:txBody>
      </p:sp>
      <p:sp>
        <p:nvSpPr>
          <p:cNvPr id="11" name="PA_矩形 10"/>
          <p:cNvSpPr/>
          <p:nvPr>
            <p:custDataLst>
              <p:tags r:id="rId4"/>
            </p:custDataLst>
          </p:nvPr>
        </p:nvSpPr>
        <p:spPr>
          <a:xfrm>
            <a:off x="3248449" y="3487585"/>
            <a:ext cx="49455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     Wine Sales System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PA_矩形 8"/>
          <p:cNvSpPr/>
          <p:nvPr>
            <p:custDataLst>
              <p:tags r:id="rId5"/>
            </p:custDataLst>
          </p:nvPr>
        </p:nvSpPr>
        <p:spPr>
          <a:xfrm>
            <a:off x="1090222" y="1178657"/>
            <a:ext cx="9908563" cy="4500686"/>
          </a:xfrm>
          <a:prstGeom prst="rect">
            <a:avLst/>
          </a:prstGeom>
          <a:noFill/>
          <a:ln w="38100">
            <a:solidFill>
              <a:srgbClr val="FEFEFE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2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8" grpId="0"/>
          <p:bldP spid="11" grpId="0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2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8" grpId="0"/>
          <p:bldP spid="11" grpId="0"/>
          <p:bldP spid="9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5021838" y="544219"/>
            <a:ext cx="2148324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0270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</a:t>
            </a:r>
          </a:p>
        </p:txBody>
      </p:sp>
      <p:cxnSp>
        <p:nvCxnSpPr>
          <p:cNvPr id="78" name="直接连接符 77"/>
          <p:cNvCxnSpPr/>
          <p:nvPr/>
        </p:nvCxnSpPr>
        <p:spPr>
          <a:xfrm>
            <a:off x="4787885" y="907608"/>
            <a:ext cx="359250" cy="0"/>
          </a:xfrm>
          <a:prstGeom prst="line">
            <a:avLst/>
          </a:prstGeom>
          <a:ln w="19050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7081247" y="907608"/>
            <a:ext cx="359250" cy="0"/>
          </a:xfrm>
          <a:prstGeom prst="line">
            <a:avLst/>
          </a:prstGeom>
          <a:ln w="19050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3364"/>
            <a:ext cx="12036155" cy="384812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19869" y="1540795"/>
            <a:ext cx="7328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</a:t>
            </a:r>
            <a:r>
              <a:rPr lang="zh-CN" altLang="zh-CN" dirty="0"/>
              <a:t>购物功能，用户可以根据自己需要，将自己需要购买的商品添加到购物车，也可以移除购物车中的商品，甚至清空购物车中的所有东西。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5021838" y="544219"/>
            <a:ext cx="2148324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0270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订单模块</a:t>
            </a:r>
          </a:p>
        </p:txBody>
      </p:sp>
      <p:cxnSp>
        <p:nvCxnSpPr>
          <p:cNvPr id="78" name="直接连接符 77"/>
          <p:cNvCxnSpPr/>
          <p:nvPr/>
        </p:nvCxnSpPr>
        <p:spPr>
          <a:xfrm>
            <a:off x="4787885" y="907608"/>
            <a:ext cx="359250" cy="0"/>
          </a:xfrm>
          <a:prstGeom prst="line">
            <a:avLst/>
          </a:prstGeom>
          <a:ln w="19050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7081247" y="907608"/>
            <a:ext cx="359250" cy="0"/>
          </a:xfrm>
          <a:prstGeom prst="line">
            <a:avLst/>
          </a:prstGeom>
          <a:ln w="19050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73" y="1812027"/>
            <a:ext cx="11565654" cy="504597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46413" y="1259106"/>
            <a:ext cx="8488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</a:t>
            </a:r>
            <a:r>
              <a:rPr lang="zh-CN" altLang="zh-CN" dirty="0"/>
              <a:t>登录用户可以将自己喜欢商品进行购买，产生订单。可以对自己产生的订单进行提交。以及可以根据用户信息，查询自己的订单。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5021838" y="544219"/>
            <a:ext cx="2148324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0270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后台管理</a:t>
            </a:r>
          </a:p>
        </p:txBody>
      </p:sp>
      <p:cxnSp>
        <p:nvCxnSpPr>
          <p:cNvPr id="78" name="直接连接符 77"/>
          <p:cNvCxnSpPr/>
          <p:nvPr/>
        </p:nvCxnSpPr>
        <p:spPr>
          <a:xfrm>
            <a:off x="4787885" y="907608"/>
            <a:ext cx="359250" cy="0"/>
          </a:xfrm>
          <a:prstGeom prst="line">
            <a:avLst/>
          </a:prstGeom>
          <a:ln w="19050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7081247" y="907608"/>
            <a:ext cx="359250" cy="0"/>
          </a:xfrm>
          <a:prstGeom prst="line">
            <a:avLst/>
          </a:prstGeom>
          <a:ln w="19050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765" y="1365130"/>
            <a:ext cx="4229218" cy="520832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45911" y="2188490"/>
            <a:ext cx="51861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dirty="0"/>
              <a:t>一级分类管理：对前台的一级分类进行管理。</a:t>
            </a:r>
          </a:p>
          <a:p>
            <a:pPr lvl="0"/>
            <a:r>
              <a:rPr lang="zh-CN" altLang="zh-CN" dirty="0"/>
              <a:t>二级分类管理：对前台的二级分类进行管理。 </a:t>
            </a:r>
          </a:p>
          <a:p>
            <a:pPr lvl="0"/>
            <a:r>
              <a:rPr lang="zh-CN" altLang="zh-CN" dirty="0"/>
              <a:t>商品管理：管理员可以对前台上显示的商品进行管理包括添加，修改，删除，查询的功能操作同时要可以上传商品的图片。 </a:t>
            </a:r>
          </a:p>
          <a:p>
            <a:pPr lvl="0"/>
            <a:r>
              <a:rPr lang="zh-CN" altLang="zh-CN" dirty="0"/>
              <a:t>订单管理：管理员可以对所有的用户产生的订单进行管理包括未付款的，已经付款的，已经发货的，交易完成的订单。可以修改订单状态及异步加载订单项。</a:t>
            </a:r>
          </a:p>
          <a:p>
            <a:r>
              <a:rPr lang="zh-CN" altLang="zh-CN" dirty="0"/>
              <a:t>用户管理：管理员可以对注册过的用户进行管理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04"/>
          <a:stretch>
            <a:fillRect/>
          </a:stretch>
        </p:blipFill>
        <p:spPr>
          <a:xfrm>
            <a:off x="0" y="14514"/>
            <a:ext cx="12192000" cy="6843486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0" y="-3814"/>
            <a:ext cx="12192000" cy="6858000"/>
          </a:xfrm>
          <a:prstGeom prst="rect">
            <a:avLst/>
          </a:prstGeom>
          <a:gradFill>
            <a:gsLst>
              <a:gs pos="0">
                <a:srgbClr val="0270D1">
                  <a:alpha val="85000"/>
                </a:srgbClr>
              </a:gs>
              <a:gs pos="94000">
                <a:srgbClr val="0270D1"/>
              </a:gs>
            </a:gsLst>
            <a:lin ang="5400000" scaled="1"/>
          </a:gradFill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0" y="0"/>
            <a:ext cx="6096000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Freeform 245"/>
          <p:cNvSpPr/>
          <p:nvPr/>
        </p:nvSpPr>
        <p:spPr bwMode="auto">
          <a:xfrm>
            <a:off x="2484247" y="2450750"/>
            <a:ext cx="1333850" cy="1333850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rgbClr val="0270D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en-US"/>
          </a:p>
        </p:txBody>
      </p:sp>
      <p:sp>
        <p:nvSpPr>
          <p:cNvPr id="32" name="TextBox 64"/>
          <p:cNvSpPr txBox="1"/>
          <p:nvPr/>
        </p:nvSpPr>
        <p:spPr>
          <a:xfrm>
            <a:off x="7027762" y="2273532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项目收获</a:t>
            </a:r>
          </a:p>
        </p:txBody>
      </p:sp>
      <p:sp>
        <p:nvSpPr>
          <p:cNvPr id="2" name="矩形 1"/>
          <p:cNvSpPr/>
          <p:nvPr/>
        </p:nvSpPr>
        <p:spPr>
          <a:xfrm>
            <a:off x="1690676" y="4073171"/>
            <a:ext cx="29209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>
                <a:solidFill>
                  <a:srgbClr val="0270D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03 </a:t>
            </a:r>
            <a:endParaRPr lang="zh-CN" altLang="en-US" sz="5400" dirty="0">
              <a:solidFill>
                <a:srgbClr val="0270D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5324034" y="429919"/>
            <a:ext cx="2003866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0270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项目收获</a:t>
            </a:r>
          </a:p>
        </p:txBody>
      </p:sp>
      <p:sp>
        <p:nvSpPr>
          <p:cNvPr id="47" name="Freeform 120"/>
          <p:cNvSpPr>
            <a:spLocks noEditPoints="1"/>
          </p:cNvSpPr>
          <p:nvPr/>
        </p:nvSpPr>
        <p:spPr bwMode="auto">
          <a:xfrm>
            <a:off x="1154794" y="4496595"/>
            <a:ext cx="438102" cy="375518"/>
          </a:xfrm>
          <a:custGeom>
            <a:avLst/>
            <a:gdLst>
              <a:gd name="T0" fmla="*/ 129550228 w 68"/>
              <a:gd name="T1" fmla="*/ 689827597 h 58"/>
              <a:gd name="T2" fmla="*/ 105994393 w 68"/>
              <a:gd name="T3" fmla="*/ 689827597 h 58"/>
              <a:gd name="T4" fmla="*/ 0 w 68"/>
              <a:gd name="T5" fmla="*/ 582786632 h 58"/>
              <a:gd name="T6" fmla="*/ 0 w 68"/>
              <a:gd name="T7" fmla="*/ 214085378 h 58"/>
              <a:gd name="T8" fmla="*/ 105994393 w 68"/>
              <a:gd name="T9" fmla="*/ 107040965 h 58"/>
              <a:gd name="T10" fmla="*/ 129550228 w 68"/>
              <a:gd name="T11" fmla="*/ 107040965 h 58"/>
              <a:gd name="T12" fmla="*/ 129550228 w 68"/>
              <a:gd name="T13" fmla="*/ 689827597 h 58"/>
              <a:gd name="T14" fmla="*/ 635969791 w 68"/>
              <a:gd name="T15" fmla="*/ 689827597 h 58"/>
              <a:gd name="T16" fmla="*/ 176658466 w 68"/>
              <a:gd name="T17" fmla="*/ 689827597 h 58"/>
              <a:gd name="T18" fmla="*/ 176658466 w 68"/>
              <a:gd name="T19" fmla="*/ 107040965 h 58"/>
              <a:gd name="T20" fmla="*/ 235544621 w 68"/>
              <a:gd name="T21" fmla="*/ 107040965 h 58"/>
              <a:gd name="T22" fmla="*/ 235544621 w 68"/>
              <a:gd name="T23" fmla="*/ 35680322 h 58"/>
              <a:gd name="T24" fmla="*/ 282652859 w 68"/>
              <a:gd name="T25" fmla="*/ 0 h 58"/>
              <a:gd name="T26" fmla="*/ 529975397 w 68"/>
              <a:gd name="T27" fmla="*/ 0 h 58"/>
              <a:gd name="T28" fmla="*/ 577083635 w 68"/>
              <a:gd name="T29" fmla="*/ 35680322 h 58"/>
              <a:gd name="T30" fmla="*/ 577083635 w 68"/>
              <a:gd name="T31" fmla="*/ 107040965 h 58"/>
              <a:gd name="T32" fmla="*/ 635969791 w 68"/>
              <a:gd name="T33" fmla="*/ 107040965 h 58"/>
              <a:gd name="T34" fmla="*/ 635969791 w 68"/>
              <a:gd name="T35" fmla="*/ 689827597 h 58"/>
              <a:gd name="T36" fmla="*/ 518197480 w 68"/>
              <a:gd name="T37" fmla="*/ 107040965 h 58"/>
              <a:gd name="T38" fmla="*/ 518197480 w 68"/>
              <a:gd name="T39" fmla="*/ 47574912 h 58"/>
              <a:gd name="T40" fmla="*/ 294430776 w 68"/>
              <a:gd name="T41" fmla="*/ 47574912 h 58"/>
              <a:gd name="T42" fmla="*/ 294430776 w 68"/>
              <a:gd name="T43" fmla="*/ 107040965 h 58"/>
              <a:gd name="T44" fmla="*/ 518197480 w 68"/>
              <a:gd name="T45" fmla="*/ 107040965 h 58"/>
              <a:gd name="T46" fmla="*/ 800850339 w 68"/>
              <a:gd name="T47" fmla="*/ 582786632 h 58"/>
              <a:gd name="T48" fmla="*/ 706633863 w 68"/>
              <a:gd name="T49" fmla="*/ 689827597 h 58"/>
              <a:gd name="T50" fmla="*/ 683078028 w 68"/>
              <a:gd name="T51" fmla="*/ 689827597 h 58"/>
              <a:gd name="T52" fmla="*/ 683078028 w 68"/>
              <a:gd name="T53" fmla="*/ 107040965 h 58"/>
              <a:gd name="T54" fmla="*/ 706633863 w 68"/>
              <a:gd name="T55" fmla="*/ 107040965 h 58"/>
              <a:gd name="T56" fmla="*/ 800850339 w 68"/>
              <a:gd name="T57" fmla="*/ 214085378 h 58"/>
              <a:gd name="T58" fmla="*/ 800850339 w 68"/>
              <a:gd name="T59" fmla="*/ 582786632 h 5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8" h="58">
                <a:moveTo>
                  <a:pt x="11" y="58"/>
                </a:moveTo>
                <a:cubicBezTo>
                  <a:pt x="9" y="58"/>
                  <a:pt x="9" y="58"/>
                  <a:pt x="9" y="58"/>
                </a:cubicBezTo>
                <a:cubicBezTo>
                  <a:pt x="4" y="58"/>
                  <a:pt x="0" y="54"/>
                  <a:pt x="0" y="4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3"/>
                  <a:pt x="4" y="9"/>
                  <a:pt x="9" y="9"/>
                </a:cubicBezTo>
                <a:cubicBezTo>
                  <a:pt x="11" y="9"/>
                  <a:pt x="11" y="9"/>
                  <a:pt x="11" y="9"/>
                </a:cubicBezTo>
                <a:lnTo>
                  <a:pt x="11" y="58"/>
                </a:lnTo>
                <a:close/>
                <a:moveTo>
                  <a:pt x="54" y="58"/>
                </a:moveTo>
                <a:cubicBezTo>
                  <a:pt x="15" y="58"/>
                  <a:pt x="15" y="58"/>
                  <a:pt x="15" y="58"/>
                </a:cubicBezTo>
                <a:cubicBezTo>
                  <a:pt x="15" y="9"/>
                  <a:pt x="15" y="9"/>
                  <a:pt x="15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1"/>
                  <a:pt x="22" y="0"/>
                  <a:pt x="2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9"/>
                  <a:pt x="49" y="9"/>
                  <a:pt x="49" y="9"/>
                </a:cubicBezTo>
                <a:cubicBezTo>
                  <a:pt x="54" y="9"/>
                  <a:pt x="54" y="9"/>
                  <a:pt x="54" y="9"/>
                </a:cubicBezTo>
                <a:lnTo>
                  <a:pt x="54" y="58"/>
                </a:lnTo>
                <a:close/>
                <a:moveTo>
                  <a:pt x="44" y="9"/>
                </a:moveTo>
                <a:cubicBezTo>
                  <a:pt x="44" y="4"/>
                  <a:pt x="44" y="4"/>
                  <a:pt x="44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9"/>
                  <a:pt x="25" y="9"/>
                  <a:pt x="25" y="9"/>
                </a:cubicBezTo>
                <a:lnTo>
                  <a:pt x="44" y="9"/>
                </a:lnTo>
                <a:close/>
                <a:moveTo>
                  <a:pt x="68" y="49"/>
                </a:moveTo>
                <a:cubicBezTo>
                  <a:pt x="68" y="54"/>
                  <a:pt x="65" y="58"/>
                  <a:pt x="60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9"/>
                  <a:pt x="58" y="9"/>
                  <a:pt x="58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5" y="9"/>
                  <a:pt x="68" y="13"/>
                  <a:pt x="68" y="18"/>
                </a:cubicBezTo>
                <a:lnTo>
                  <a:pt x="68" y="49"/>
                </a:lnTo>
                <a:close/>
              </a:path>
            </a:pathLst>
          </a:custGeom>
          <a:solidFill>
            <a:srgbClr val="0270D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Freeform 141"/>
          <p:cNvSpPr>
            <a:spLocks noEditPoints="1"/>
          </p:cNvSpPr>
          <p:nvPr/>
        </p:nvSpPr>
        <p:spPr bwMode="auto">
          <a:xfrm>
            <a:off x="1154794" y="5486344"/>
            <a:ext cx="438104" cy="315912"/>
          </a:xfrm>
          <a:custGeom>
            <a:avLst/>
            <a:gdLst>
              <a:gd name="T0" fmla="*/ 789079235 w 68"/>
              <a:gd name="T1" fmla="*/ 483539930 h 49"/>
              <a:gd name="T2" fmla="*/ 694862355 w 68"/>
              <a:gd name="T3" fmla="*/ 566094271 h 49"/>
              <a:gd name="T4" fmla="*/ 400430317 w 68"/>
              <a:gd name="T5" fmla="*/ 577887258 h 49"/>
              <a:gd name="T6" fmla="*/ 94216879 w 68"/>
              <a:gd name="T7" fmla="*/ 566094271 h 49"/>
              <a:gd name="T8" fmla="*/ 11777968 w 68"/>
              <a:gd name="T9" fmla="*/ 483539930 h 49"/>
              <a:gd name="T10" fmla="*/ 0 w 68"/>
              <a:gd name="T11" fmla="*/ 294841839 h 49"/>
              <a:gd name="T12" fmla="*/ 11777968 w 68"/>
              <a:gd name="T13" fmla="*/ 94347328 h 49"/>
              <a:gd name="T14" fmla="*/ 94216879 w 68"/>
              <a:gd name="T15" fmla="*/ 11792987 h 49"/>
              <a:gd name="T16" fmla="*/ 400430317 w 68"/>
              <a:gd name="T17" fmla="*/ 0 h 49"/>
              <a:gd name="T18" fmla="*/ 694862355 w 68"/>
              <a:gd name="T19" fmla="*/ 11792987 h 49"/>
              <a:gd name="T20" fmla="*/ 789079235 w 68"/>
              <a:gd name="T21" fmla="*/ 94347328 h 49"/>
              <a:gd name="T22" fmla="*/ 800857202 w 68"/>
              <a:gd name="T23" fmla="*/ 294841839 h 49"/>
              <a:gd name="T24" fmla="*/ 789079235 w 68"/>
              <a:gd name="T25" fmla="*/ 483539930 h 49"/>
              <a:gd name="T26" fmla="*/ 553533604 w 68"/>
              <a:gd name="T27" fmla="*/ 271252432 h 49"/>
              <a:gd name="T28" fmla="*/ 329765942 w 68"/>
              <a:gd name="T29" fmla="*/ 129729722 h 49"/>
              <a:gd name="T30" fmla="*/ 294432038 w 68"/>
              <a:gd name="T31" fmla="*/ 117936736 h 49"/>
              <a:gd name="T32" fmla="*/ 282654070 w 68"/>
              <a:gd name="T33" fmla="*/ 153315696 h 49"/>
              <a:gd name="T34" fmla="*/ 282654070 w 68"/>
              <a:gd name="T35" fmla="*/ 436364548 h 49"/>
              <a:gd name="T36" fmla="*/ 294432038 w 68"/>
              <a:gd name="T37" fmla="*/ 459950522 h 49"/>
              <a:gd name="T38" fmla="*/ 306210006 w 68"/>
              <a:gd name="T39" fmla="*/ 459950522 h 49"/>
              <a:gd name="T40" fmla="*/ 329765942 w 68"/>
              <a:gd name="T41" fmla="*/ 459950522 h 49"/>
              <a:gd name="T42" fmla="*/ 553533604 w 68"/>
              <a:gd name="T43" fmla="*/ 318427813 h 49"/>
              <a:gd name="T44" fmla="*/ 565311572 w 68"/>
              <a:gd name="T45" fmla="*/ 294841839 h 49"/>
              <a:gd name="T46" fmla="*/ 553533604 w 68"/>
              <a:gd name="T47" fmla="*/ 271252432 h 4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68" h="49">
                <a:moveTo>
                  <a:pt x="67" y="41"/>
                </a:moveTo>
                <a:cubicBezTo>
                  <a:pt x="66" y="45"/>
                  <a:pt x="63" y="48"/>
                  <a:pt x="59" y="48"/>
                </a:cubicBezTo>
                <a:cubicBezTo>
                  <a:pt x="51" y="49"/>
                  <a:pt x="42" y="49"/>
                  <a:pt x="34" y="49"/>
                </a:cubicBezTo>
                <a:cubicBezTo>
                  <a:pt x="25" y="49"/>
                  <a:pt x="17" y="49"/>
                  <a:pt x="8" y="48"/>
                </a:cubicBezTo>
                <a:cubicBezTo>
                  <a:pt x="5" y="48"/>
                  <a:pt x="2" y="45"/>
                  <a:pt x="1" y="41"/>
                </a:cubicBezTo>
                <a:cubicBezTo>
                  <a:pt x="0" y="36"/>
                  <a:pt x="0" y="30"/>
                  <a:pt x="0" y="25"/>
                </a:cubicBezTo>
                <a:cubicBezTo>
                  <a:pt x="0" y="19"/>
                  <a:pt x="0" y="14"/>
                  <a:pt x="1" y="8"/>
                </a:cubicBezTo>
                <a:cubicBezTo>
                  <a:pt x="2" y="5"/>
                  <a:pt x="5" y="2"/>
                  <a:pt x="8" y="1"/>
                </a:cubicBezTo>
                <a:cubicBezTo>
                  <a:pt x="17" y="0"/>
                  <a:pt x="25" y="0"/>
                  <a:pt x="34" y="0"/>
                </a:cubicBezTo>
                <a:cubicBezTo>
                  <a:pt x="42" y="0"/>
                  <a:pt x="51" y="0"/>
                  <a:pt x="59" y="1"/>
                </a:cubicBezTo>
                <a:cubicBezTo>
                  <a:pt x="63" y="2"/>
                  <a:pt x="66" y="5"/>
                  <a:pt x="67" y="8"/>
                </a:cubicBezTo>
                <a:cubicBezTo>
                  <a:pt x="68" y="14"/>
                  <a:pt x="68" y="19"/>
                  <a:pt x="68" y="25"/>
                </a:cubicBezTo>
                <a:cubicBezTo>
                  <a:pt x="68" y="30"/>
                  <a:pt x="68" y="36"/>
                  <a:pt x="67" y="41"/>
                </a:cubicBezTo>
                <a:close/>
                <a:moveTo>
                  <a:pt x="47" y="23"/>
                </a:moveTo>
                <a:cubicBezTo>
                  <a:pt x="28" y="11"/>
                  <a:pt x="28" y="11"/>
                  <a:pt x="28" y="11"/>
                </a:cubicBezTo>
                <a:cubicBezTo>
                  <a:pt x="27" y="10"/>
                  <a:pt x="26" y="10"/>
                  <a:pt x="25" y="10"/>
                </a:cubicBezTo>
                <a:cubicBezTo>
                  <a:pt x="25" y="11"/>
                  <a:pt x="24" y="12"/>
                  <a:pt x="24" y="13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38"/>
                  <a:pt x="25" y="39"/>
                  <a:pt x="25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7" y="39"/>
                  <a:pt x="27" y="39"/>
                  <a:pt x="28" y="39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6"/>
                  <a:pt x="48" y="26"/>
                  <a:pt x="48" y="25"/>
                </a:cubicBezTo>
                <a:cubicBezTo>
                  <a:pt x="48" y="24"/>
                  <a:pt x="48" y="23"/>
                  <a:pt x="47" y="23"/>
                </a:cubicBezTo>
                <a:close/>
              </a:path>
            </a:pathLst>
          </a:custGeom>
          <a:solidFill>
            <a:srgbClr val="0270D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Freeform 219"/>
          <p:cNvSpPr>
            <a:spLocks noEditPoints="1"/>
          </p:cNvSpPr>
          <p:nvPr/>
        </p:nvSpPr>
        <p:spPr bwMode="auto">
          <a:xfrm>
            <a:off x="6398591" y="5462502"/>
            <a:ext cx="438100" cy="339754"/>
          </a:xfrm>
          <a:custGeom>
            <a:avLst/>
            <a:gdLst>
              <a:gd name="T0" fmla="*/ 94216476 w 68"/>
              <a:gd name="T1" fmla="*/ 174893557 h 53"/>
              <a:gd name="T2" fmla="*/ 0 w 68"/>
              <a:gd name="T3" fmla="*/ 81616310 h 53"/>
              <a:gd name="T4" fmla="*/ 94216476 w 68"/>
              <a:gd name="T5" fmla="*/ 0 h 53"/>
              <a:gd name="T6" fmla="*/ 176658466 w 68"/>
              <a:gd name="T7" fmla="*/ 81616310 h 53"/>
              <a:gd name="T8" fmla="*/ 94216476 w 68"/>
              <a:gd name="T9" fmla="*/ 174893557 h 53"/>
              <a:gd name="T10" fmla="*/ 94216476 w 68"/>
              <a:gd name="T11" fmla="*/ 396427445 h 53"/>
              <a:gd name="T12" fmla="*/ 0 w 68"/>
              <a:gd name="T13" fmla="*/ 314811134 h 53"/>
              <a:gd name="T14" fmla="*/ 94216476 w 68"/>
              <a:gd name="T15" fmla="*/ 221533888 h 53"/>
              <a:gd name="T16" fmla="*/ 176658466 w 68"/>
              <a:gd name="T17" fmla="*/ 314811134 h 53"/>
              <a:gd name="T18" fmla="*/ 94216476 w 68"/>
              <a:gd name="T19" fmla="*/ 396427445 h 53"/>
              <a:gd name="T20" fmla="*/ 94216476 w 68"/>
              <a:gd name="T21" fmla="*/ 617961333 h 53"/>
              <a:gd name="T22" fmla="*/ 0 w 68"/>
              <a:gd name="T23" fmla="*/ 536345022 h 53"/>
              <a:gd name="T24" fmla="*/ 94216476 w 68"/>
              <a:gd name="T25" fmla="*/ 454725297 h 53"/>
              <a:gd name="T26" fmla="*/ 176658466 w 68"/>
              <a:gd name="T27" fmla="*/ 536345022 h 53"/>
              <a:gd name="T28" fmla="*/ 94216476 w 68"/>
              <a:gd name="T29" fmla="*/ 617961333 h 53"/>
              <a:gd name="T30" fmla="*/ 800850339 w 68"/>
              <a:gd name="T31" fmla="*/ 128256641 h 53"/>
              <a:gd name="T32" fmla="*/ 789072421 w 68"/>
              <a:gd name="T33" fmla="*/ 139914163 h 53"/>
              <a:gd name="T34" fmla="*/ 247322538 w 68"/>
              <a:gd name="T35" fmla="*/ 139914163 h 53"/>
              <a:gd name="T36" fmla="*/ 235544621 w 68"/>
              <a:gd name="T37" fmla="*/ 128256641 h 53"/>
              <a:gd name="T38" fmla="*/ 235544621 w 68"/>
              <a:gd name="T39" fmla="*/ 46636916 h 53"/>
              <a:gd name="T40" fmla="*/ 247322538 w 68"/>
              <a:gd name="T41" fmla="*/ 23318458 h 53"/>
              <a:gd name="T42" fmla="*/ 789072421 w 68"/>
              <a:gd name="T43" fmla="*/ 23318458 h 53"/>
              <a:gd name="T44" fmla="*/ 800850339 w 68"/>
              <a:gd name="T45" fmla="*/ 46636916 h 53"/>
              <a:gd name="T46" fmla="*/ 800850339 w 68"/>
              <a:gd name="T47" fmla="*/ 128256641 h 53"/>
              <a:gd name="T48" fmla="*/ 800850339 w 68"/>
              <a:gd name="T49" fmla="*/ 349790529 h 53"/>
              <a:gd name="T50" fmla="*/ 789072421 w 68"/>
              <a:gd name="T51" fmla="*/ 373108987 h 53"/>
              <a:gd name="T52" fmla="*/ 247322538 w 68"/>
              <a:gd name="T53" fmla="*/ 373108987 h 53"/>
              <a:gd name="T54" fmla="*/ 235544621 w 68"/>
              <a:gd name="T55" fmla="*/ 349790529 h 53"/>
              <a:gd name="T56" fmla="*/ 235544621 w 68"/>
              <a:gd name="T57" fmla="*/ 268170804 h 53"/>
              <a:gd name="T58" fmla="*/ 247322538 w 68"/>
              <a:gd name="T59" fmla="*/ 256513282 h 53"/>
              <a:gd name="T60" fmla="*/ 789072421 w 68"/>
              <a:gd name="T61" fmla="*/ 256513282 h 53"/>
              <a:gd name="T62" fmla="*/ 800850339 w 68"/>
              <a:gd name="T63" fmla="*/ 268170804 h 53"/>
              <a:gd name="T64" fmla="*/ 800850339 w 68"/>
              <a:gd name="T65" fmla="*/ 349790529 h 53"/>
              <a:gd name="T66" fmla="*/ 800850339 w 68"/>
              <a:gd name="T67" fmla="*/ 582981938 h 53"/>
              <a:gd name="T68" fmla="*/ 789072421 w 68"/>
              <a:gd name="T69" fmla="*/ 594642875 h 53"/>
              <a:gd name="T70" fmla="*/ 247322538 w 68"/>
              <a:gd name="T71" fmla="*/ 594642875 h 53"/>
              <a:gd name="T72" fmla="*/ 235544621 w 68"/>
              <a:gd name="T73" fmla="*/ 582981938 h 53"/>
              <a:gd name="T74" fmla="*/ 235544621 w 68"/>
              <a:gd name="T75" fmla="*/ 489704692 h 53"/>
              <a:gd name="T76" fmla="*/ 247322538 w 68"/>
              <a:gd name="T77" fmla="*/ 478047170 h 53"/>
              <a:gd name="T78" fmla="*/ 789072421 w 68"/>
              <a:gd name="T79" fmla="*/ 478047170 h 53"/>
              <a:gd name="T80" fmla="*/ 800850339 w 68"/>
              <a:gd name="T81" fmla="*/ 489704692 h 53"/>
              <a:gd name="T82" fmla="*/ 800850339 w 68"/>
              <a:gd name="T83" fmla="*/ 582981938 h 5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8" h="53">
                <a:moveTo>
                  <a:pt x="8" y="15"/>
                </a:moveTo>
                <a:cubicBezTo>
                  <a:pt x="4" y="15"/>
                  <a:pt x="0" y="11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5" y="3"/>
                  <a:pt x="15" y="7"/>
                </a:cubicBezTo>
                <a:cubicBezTo>
                  <a:pt x="15" y="11"/>
                  <a:pt x="12" y="15"/>
                  <a:pt x="8" y="15"/>
                </a:cubicBezTo>
                <a:close/>
                <a:moveTo>
                  <a:pt x="8" y="34"/>
                </a:moveTo>
                <a:cubicBezTo>
                  <a:pt x="4" y="34"/>
                  <a:pt x="0" y="31"/>
                  <a:pt x="0" y="27"/>
                </a:cubicBezTo>
                <a:cubicBezTo>
                  <a:pt x="0" y="23"/>
                  <a:pt x="4" y="19"/>
                  <a:pt x="8" y="19"/>
                </a:cubicBezTo>
                <a:cubicBezTo>
                  <a:pt x="12" y="19"/>
                  <a:pt x="15" y="23"/>
                  <a:pt x="15" y="27"/>
                </a:cubicBezTo>
                <a:cubicBezTo>
                  <a:pt x="15" y="31"/>
                  <a:pt x="12" y="34"/>
                  <a:pt x="8" y="34"/>
                </a:cubicBezTo>
                <a:close/>
                <a:moveTo>
                  <a:pt x="8" y="53"/>
                </a:moveTo>
                <a:cubicBezTo>
                  <a:pt x="4" y="53"/>
                  <a:pt x="0" y="50"/>
                  <a:pt x="0" y="46"/>
                </a:cubicBezTo>
                <a:cubicBezTo>
                  <a:pt x="0" y="42"/>
                  <a:pt x="4" y="39"/>
                  <a:pt x="8" y="39"/>
                </a:cubicBezTo>
                <a:cubicBezTo>
                  <a:pt x="12" y="39"/>
                  <a:pt x="15" y="42"/>
                  <a:pt x="15" y="46"/>
                </a:cubicBezTo>
                <a:cubicBezTo>
                  <a:pt x="15" y="50"/>
                  <a:pt x="12" y="53"/>
                  <a:pt x="8" y="53"/>
                </a:cubicBezTo>
                <a:close/>
                <a:moveTo>
                  <a:pt x="68" y="11"/>
                </a:moveTo>
                <a:cubicBezTo>
                  <a:pt x="68" y="12"/>
                  <a:pt x="68" y="12"/>
                  <a:pt x="67" y="12"/>
                </a:cubicBezTo>
                <a:cubicBezTo>
                  <a:pt x="21" y="12"/>
                  <a:pt x="21" y="12"/>
                  <a:pt x="21" y="12"/>
                </a:cubicBezTo>
                <a:cubicBezTo>
                  <a:pt x="20" y="12"/>
                  <a:pt x="20" y="12"/>
                  <a:pt x="20" y="11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3"/>
                  <a:pt x="20" y="2"/>
                  <a:pt x="21" y="2"/>
                </a:cubicBezTo>
                <a:cubicBezTo>
                  <a:pt x="67" y="2"/>
                  <a:pt x="67" y="2"/>
                  <a:pt x="67" y="2"/>
                </a:cubicBezTo>
                <a:cubicBezTo>
                  <a:pt x="68" y="2"/>
                  <a:pt x="68" y="3"/>
                  <a:pt x="68" y="4"/>
                </a:cubicBezTo>
                <a:lnTo>
                  <a:pt x="68" y="11"/>
                </a:lnTo>
                <a:close/>
                <a:moveTo>
                  <a:pt x="68" y="30"/>
                </a:moveTo>
                <a:cubicBezTo>
                  <a:pt x="68" y="31"/>
                  <a:pt x="68" y="32"/>
                  <a:pt x="67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0" y="32"/>
                  <a:pt x="20" y="31"/>
                  <a:pt x="20" y="30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22"/>
                  <a:pt x="20" y="22"/>
                  <a:pt x="21" y="22"/>
                </a:cubicBezTo>
                <a:cubicBezTo>
                  <a:pt x="67" y="22"/>
                  <a:pt x="67" y="22"/>
                  <a:pt x="67" y="22"/>
                </a:cubicBezTo>
                <a:cubicBezTo>
                  <a:pt x="68" y="22"/>
                  <a:pt x="68" y="22"/>
                  <a:pt x="68" y="23"/>
                </a:cubicBezTo>
                <a:lnTo>
                  <a:pt x="68" y="30"/>
                </a:lnTo>
                <a:close/>
                <a:moveTo>
                  <a:pt x="68" y="50"/>
                </a:moveTo>
                <a:cubicBezTo>
                  <a:pt x="68" y="50"/>
                  <a:pt x="68" y="51"/>
                  <a:pt x="67" y="51"/>
                </a:cubicBezTo>
                <a:cubicBezTo>
                  <a:pt x="21" y="51"/>
                  <a:pt x="21" y="51"/>
                  <a:pt x="21" y="51"/>
                </a:cubicBezTo>
                <a:cubicBezTo>
                  <a:pt x="20" y="51"/>
                  <a:pt x="20" y="50"/>
                  <a:pt x="20" y="50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1"/>
                  <a:pt x="21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8" y="41"/>
                  <a:pt x="68" y="42"/>
                  <a:pt x="68" y="42"/>
                </a:cubicBezTo>
                <a:lnTo>
                  <a:pt x="68" y="50"/>
                </a:lnTo>
                <a:close/>
              </a:path>
            </a:pathLst>
          </a:custGeom>
          <a:solidFill>
            <a:srgbClr val="0270D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848758" y="4378774"/>
            <a:ext cx="204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0404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收获一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44171" y="4712929"/>
            <a:ext cx="422008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595959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熟悉了学过的内容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7058933" y="4378774"/>
            <a:ext cx="204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0404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收获二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7054346" y="4712929"/>
            <a:ext cx="422008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595959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提升了编程能力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1848758" y="5400328"/>
            <a:ext cx="204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0404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收获三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1844171" y="5734483"/>
            <a:ext cx="422008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595959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学习了新的知识。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7058933" y="5400328"/>
            <a:ext cx="204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0404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收获四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7054346" y="5734483"/>
            <a:ext cx="422008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595959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熟悉了集成开发环境和其功能扩展</a:t>
            </a:r>
          </a:p>
        </p:txBody>
      </p:sp>
      <p:sp>
        <p:nvSpPr>
          <p:cNvPr id="25" name="Freeform 74"/>
          <p:cNvSpPr>
            <a:spLocks noEditPoints="1"/>
          </p:cNvSpPr>
          <p:nvPr/>
        </p:nvSpPr>
        <p:spPr bwMode="auto">
          <a:xfrm>
            <a:off x="6398591" y="4496595"/>
            <a:ext cx="433450" cy="321196"/>
          </a:xfrm>
          <a:custGeom>
            <a:avLst/>
            <a:gdLst/>
            <a:ahLst/>
            <a:cxnLst>
              <a:cxn ang="0">
                <a:pos x="66" y="17"/>
              </a:cxn>
              <a:cxn ang="0">
                <a:pos x="47" y="30"/>
              </a:cxn>
              <a:cxn ang="0">
                <a:pos x="37" y="36"/>
              </a:cxn>
              <a:cxn ang="0">
                <a:pos x="36" y="36"/>
              </a:cxn>
              <a:cxn ang="0">
                <a:pos x="36" y="36"/>
              </a:cxn>
              <a:cxn ang="0">
                <a:pos x="26" y="30"/>
              </a:cxn>
              <a:cxn ang="0">
                <a:pos x="7" y="17"/>
              </a:cxn>
              <a:cxn ang="0">
                <a:pos x="0" y="7"/>
              </a:cxn>
              <a:cxn ang="0">
                <a:pos x="7" y="0"/>
              </a:cxn>
              <a:cxn ang="0">
                <a:pos x="66" y="0"/>
              </a:cxn>
              <a:cxn ang="0">
                <a:pos x="72" y="6"/>
              </a:cxn>
              <a:cxn ang="0">
                <a:pos x="66" y="17"/>
              </a:cxn>
              <a:cxn ang="0">
                <a:pos x="72" y="50"/>
              </a:cxn>
              <a:cxn ang="0">
                <a:pos x="66" y="56"/>
              </a:cxn>
              <a:cxn ang="0">
                <a:pos x="7" y="56"/>
              </a:cxn>
              <a:cxn ang="0">
                <a:pos x="0" y="50"/>
              </a:cxn>
              <a:cxn ang="0">
                <a:pos x="0" y="18"/>
              </a:cxn>
              <a:cxn ang="0">
                <a:pos x="5" y="21"/>
              </a:cxn>
              <a:cxn ang="0">
                <a:pos x="24" y="35"/>
              </a:cxn>
              <a:cxn ang="0">
                <a:pos x="36" y="41"/>
              </a:cxn>
              <a:cxn ang="0">
                <a:pos x="36" y="41"/>
              </a:cxn>
              <a:cxn ang="0">
                <a:pos x="37" y="41"/>
              </a:cxn>
              <a:cxn ang="0">
                <a:pos x="48" y="35"/>
              </a:cxn>
              <a:cxn ang="0">
                <a:pos x="68" y="21"/>
              </a:cxn>
              <a:cxn ang="0">
                <a:pos x="72" y="18"/>
              </a:cxn>
              <a:cxn ang="0">
                <a:pos x="72" y="50"/>
              </a:cxn>
            </a:cxnLst>
            <a:rect l="0" t="0" r="r" b="b"/>
            <a:pathLst>
              <a:path w="72" h="56">
                <a:moveTo>
                  <a:pt x="66" y="17"/>
                </a:moveTo>
                <a:cubicBezTo>
                  <a:pt x="59" y="21"/>
                  <a:pt x="53" y="26"/>
                  <a:pt x="47" y="30"/>
                </a:cubicBezTo>
                <a:cubicBezTo>
                  <a:pt x="44" y="32"/>
                  <a:pt x="40" y="36"/>
                  <a:pt x="37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36"/>
                  <a:pt x="29" y="32"/>
                  <a:pt x="26" y="30"/>
                </a:cubicBezTo>
                <a:cubicBezTo>
                  <a:pt x="20" y="26"/>
                  <a:pt x="14" y="21"/>
                  <a:pt x="7" y="17"/>
                </a:cubicBezTo>
                <a:cubicBezTo>
                  <a:pt x="5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70" y="0"/>
                  <a:pt x="72" y="2"/>
                  <a:pt x="72" y="6"/>
                </a:cubicBezTo>
                <a:cubicBezTo>
                  <a:pt x="72" y="11"/>
                  <a:pt x="69" y="15"/>
                  <a:pt x="66" y="17"/>
                </a:cubicBezTo>
                <a:close/>
                <a:moveTo>
                  <a:pt x="72" y="50"/>
                </a:moveTo>
                <a:cubicBezTo>
                  <a:pt x="72" y="53"/>
                  <a:pt x="70" y="56"/>
                  <a:pt x="66" y="56"/>
                </a:cubicBezTo>
                <a:cubicBezTo>
                  <a:pt x="7" y="56"/>
                  <a:pt x="7" y="56"/>
                  <a:pt x="7" y="56"/>
                </a:cubicBezTo>
                <a:cubicBezTo>
                  <a:pt x="3" y="56"/>
                  <a:pt x="0" y="53"/>
                  <a:pt x="0" y="50"/>
                </a:cubicBezTo>
                <a:cubicBezTo>
                  <a:pt x="0" y="18"/>
                  <a:pt x="0" y="18"/>
                  <a:pt x="0" y="18"/>
                </a:cubicBezTo>
                <a:cubicBezTo>
                  <a:pt x="2" y="19"/>
                  <a:pt x="3" y="20"/>
                  <a:pt x="5" y="21"/>
                </a:cubicBezTo>
                <a:cubicBezTo>
                  <a:pt x="11" y="26"/>
                  <a:pt x="18" y="30"/>
                  <a:pt x="24" y="35"/>
                </a:cubicBezTo>
                <a:cubicBezTo>
                  <a:pt x="28" y="38"/>
                  <a:pt x="32" y="41"/>
                  <a:pt x="36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41" y="41"/>
                  <a:pt x="45" y="38"/>
                  <a:pt x="48" y="35"/>
                </a:cubicBezTo>
                <a:cubicBezTo>
                  <a:pt x="55" y="30"/>
                  <a:pt x="62" y="26"/>
                  <a:pt x="68" y="21"/>
                </a:cubicBezTo>
                <a:cubicBezTo>
                  <a:pt x="70" y="20"/>
                  <a:pt x="71" y="19"/>
                  <a:pt x="72" y="18"/>
                </a:cubicBezTo>
                <a:lnTo>
                  <a:pt x="72" y="50"/>
                </a:lnTo>
                <a:close/>
              </a:path>
            </a:pathLst>
          </a:custGeom>
          <a:solidFill>
            <a:srgbClr val="0270D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4964784" y="810918"/>
            <a:ext cx="359250" cy="0"/>
          </a:xfrm>
          <a:prstGeom prst="line">
            <a:avLst/>
          </a:prstGeom>
          <a:ln w="19050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266659" y="810918"/>
            <a:ext cx="359250" cy="0"/>
          </a:xfrm>
          <a:prstGeom prst="line">
            <a:avLst/>
          </a:prstGeom>
          <a:ln w="19050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8" b="46036"/>
          <a:stretch>
            <a:fillRect/>
          </a:stretch>
        </p:blipFill>
        <p:spPr>
          <a:xfrm>
            <a:off x="0" y="1331686"/>
            <a:ext cx="12192000" cy="2623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9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9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9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9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9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9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9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9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9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9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9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9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9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  <p:bldP spid="47" grpId="0" animBg="1"/>
          <p:bldP spid="48" grpId="0" animBg="1"/>
          <p:bldP spid="50" grpId="0" animBg="1"/>
          <p:bldP spid="51" grpId="0"/>
          <p:bldP spid="52" grpId="0"/>
          <p:bldP spid="53" grpId="0"/>
          <p:bldP spid="54" grpId="0"/>
          <p:bldP spid="55" grpId="0"/>
          <p:bldP spid="56" grpId="0"/>
          <p:bldP spid="57" grpId="0"/>
          <p:bldP spid="58" grpId="0"/>
          <p:bldP spid="2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9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9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9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9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9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9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9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9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9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9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9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9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9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  <p:bldP spid="47" grpId="0" animBg="1"/>
          <p:bldP spid="48" grpId="0" animBg="1"/>
          <p:bldP spid="50" grpId="0" animBg="1"/>
          <p:bldP spid="51" grpId="0"/>
          <p:bldP spid="52" grpId="0"/>
          <p:bldP spid="53" grpId="0"/>
          <p:bldP spid="54" grpId="0"/>
          <p:bldP spid="55" grpId="0"/>
          <p:bldP spid="56" grpId="0"/>
          <p:bldP spid="57" grpId="0"/>
          <p:bldP spid="58" grpId="0"/>
          <p:bldP spid="25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04"/>
          <a:stretch>
            <a:fillRect/>
          </a:stretch>
        </p:blipFill>
        <p:spPr>
          <a:xfrm>
            <a:off x="0" y="14514"/>
            <a:ext cx="12192000" cy="6843486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0" y="-3814"/>
            <a:ext cx="12192000" cy="6858000"/>
          </a:xfrm>
          <a:prstGeom prst="rect">
            <a:avLst/>
          </a:prstGeom>
          <a:gradFill>
            <a:gsLst>
              <a:gs pos="0">
                <a:srgbClr val="0270D1">
                  <a:alpha val="85000"/>
                </a:srgbClr>
              </a:gs>
              <a:gs pos="94000">
                <a:srgbClr val="0270D1"/>
              </a:gs>
            </a:gsLst>
            <a:lin ang="5400000" scaled="1"/>
          </a:gradFill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0" y="0"/>
            <a:ext cx="6096000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Freeform 245"/>
          <p:cNvSpPr/>
          <p:nvPr/>
        </p:nvSpPr>
        <p:spPr bwMode="auto">
          <a:xfrm>
            <a:off x="2484247" y="2450750"/>
            <a:ext cx="1333850" cy="1333850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rgbClr val="0270D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en-US"/>
          </a:p>
        </p:txBody>
      </p:sp>
      <p:sp>
        <p:nvSpPr>
          <p:cNvPr id="32" name="TextBox 64"/>
          <p:cNvSpPr txBox="1"/>
          <p:nvPr/>
        </p:nvSpPr>
        <p:spPr>
          <a:xfrm>
            <a:off x="7027762" y="227353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</a:p>
        </p:txBody>
      </p:sp>
      <p:sp>
        <p:nvSpPr>
          <p:cNvPr id="2" name="矩形 1"/>
          <p:cNvSpPr/>
          <p:nvPr/>
        </p:nvSpPr>
        <p:spPr>
          <a:xfrm>
            <a:off x="1690676" y="4073171"/>
            <a:ext cx="29209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>
                <a:solidFill>
                  <a:srgbClr val="0270D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04 </a:t>
            </a:r>
            <a:endParaRPr lang="zh-CN" altLang="en-US" sz="5400" dirty="0">
              <a:solidFill>
                <a:srgbClr val="0270D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9"/>
          <p:cNvSpPr/>
          <p:nvPr/>
        </p:nvSpPr>
        <p:spPr>
          <a:xfrm>
            <a:off x="7145485" y="3202786"/>
            <a:ext cx="392048" cy="39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022805" y="388998"/>
            <a:ext cx="4146390" cy="633187"/>
            <a:chOff x="4151790" y="693799"/>
            <a:chExt cx="4146390" cy="633187"/>
          </a:xfrm>
        </p:grpSpPr>
        <p:sp>
          <p:nvSpPr>
            <p:cNvPr id="30" name="矩形 29"/>
            <p:cNvSpPr/>
            <p:nvPr/>
          </p:nvSpPr>
          <p:spPr>
            <a:xfrm>
              <a:off x="4438661" y="693799"/>
              <a:ext cx="3616767" cy="633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3200" dirty="0">
                  <a:solidFill>
                    <a:srgbClr val="0270D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致谢</a:t>
              </a: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4151790" y="1044134"/>
              <a:ext cx="359250" cy="0"/>
            </a:xfrm>
            <a:prstGeom prst="line">
              <a:avLst/>
            </a:prstGeom>
            <a:ln w="19050">
              <a:solidFill>
                <a:srgbClr val="0270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7938930" y="1044134"/>
              <a:ext cx="359250" cy="0"/>
            </a:xfrm>
            <a:prstGeom prst="line">
              <a:avLst/>
            </a:prstGeom>
            <a:ln w="19050">
              <a:solidFill>
                <a:srgbClr val="0270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951699" y="1544771"/>
            <a:ext cx="1033272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+mn-ea"/>
              </a:rPr>
              <a:t>	</a:t>
            </a:r>
            <a:r>
              <a:rPr lang="zh-CN" altLang="en-US" sz="4400" dirty="0">
                <a:solidFill>
                  <a:srgbClr val="0270D1"/>
                </a:solidFill>
                <a:latin typeface="+mn-ea"/>
              </a:rPr>
              <a:t>这次毕业设计是在</a:t>
            </a:r>
            <a:r>
              <a:rPr lang="zh-CN" altLang="zh-CN" sz="4400" dirty="0">
                <a:solidFill>
                  <a:srgbClr val="0270D1"/>
                </a:solidFill>
                <a:latin typeface="+mn-ea"/>
              </a:rPr>
              <a:t>老师</a:t>
            </a:r>
            <a:r>
              <a:rPr lang="zh-CN" altLang="en-US" sz="4400" dirty="0">
                <a:solidFill>
                  <a:srgbClr val="0270D1"/>
                </a:solidFill>
                <a:latin typeface="+mn-ea"/>
              </a:rPr>
              <a:t>的精心指导下完成，从选题指导到最后的测试完工，老师付出了不少心血，在此谢谢两位老师，并感谢大学期间所有的老师们和同学们！</a:t>
            </a:r>
            <a:endParaRPr lang="en-US" altLang="zh-CN" sz="4400" dirty="0">
              <a:solidFill>
                <a:srgbClr val="0270D1"/>
              </a:solidFill>
              <a:latin typeface="+mn-ea"/>
            </a:endParaRPr>
          </a:p>
          <a:p>
            <a:r>
              <a:rPr lang="en-US" altLang="zh-CN" sz="4400" dirty="0">
                <a:solidFill>
                  <a:srgbClr val="0270D1"/>
                </a:solidFill>
                <a:latin typeface="+mn-ea"/>
              </a:rPr>
              <a:t>	</a:t>
            </a:r>
            <a:r>
              <a:rPr lang="zh-CN" altLang="en-US" sz="4400" dirty="0">
                <a:solidFill>
                  <a:srgbClr val="0270D1"/>
                </a:solidFill>
                <a:latin typeface="+mn-ea"/>
              </a:rPr>
              <a:t>感谢答辩组的各位老师对我的答辩进行评审，谢谢老师们，幸苦了！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29889" y="1669143"/>
            <a:ext cx="7332222" cy="3519714"/>
            <a:chOff x="771374" y="873000"/>
            <a:chExt cx="10649252" cy="5112000"/>
          </a:xfrm>
        </p:grpSpPr>
        <p:sp>
          <p:nvSpPr>
            <p:cNvPr id="9" name="矩形 8"/>
            <p:cNvSpPr/>
            <p:nvPr/>
          </p:nvSpPr>
          <p:spPr>
            <a:xfrm>
              <a:off x="771374" y="873000"/>
              <a:ext cx="10649252" cy="5112000"/>
            </a:xfrm>
            <a:prstGeom prst="rect">
              <a:avLst/>
            </a:prstGeom>
            <a:gradFill>
              <a:gsLst>
                <a:gs pos="50000">
                  <a:srgbClr val="0270D1"/>
                </a:gs>
                <a:gs pos="50000">
                  <a:srgbClr val="0270D1">
                    <a:alpha val="90000"/>
                  </a:srgbClr>
                </a:gs>
                <a:gs pos="0">
                  <a:srgbClr val="0270D1">
                    <a:alpha val="93000"/>
                  </a:srgbClr>
                </a:gs>
                <a:gs pos="100000">
                  <a:srgbClr val="0270D1">
                    <a:alpha val="77000"/>
                  </a:srgbClr>
                </a:gs>
              </a:gsLst>
              <a:lin ang="0" scaled="0"/>
            </a:gradFill>
            <a:ln w="571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090222" y="1178657"/>
              <a:ext cx="9908563" cy="4500686"/>
            </a:xfrm>
            <a:prstGeom prst="rect">
              <a:avLst/>
            </a:prstGeom>
            <a:noFill/>
            <a:ln w="38100">
              <a:solidFill>
                <a:srgbClr val="FEFEFE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PA_矩形 17"/>
          <p:cNvSpPr/>
          <p:nvPr>
            <p:custDataLst>
              <p:tags r:id="rId1"/>
            </p:custDataLst>
          </p:nvPr>
        </p:nvSpPr>
        <p:spPr>
          <a:xfrm>
            <a:off x="3290047" y="2590603"/>
            <a:ext cx="54695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Bef>
                <a:spcPct val="0"/>
              </a:spcBef>
            </a:pPr>
            <a:r>
              <a:rPr lang="zh-CN" altLang="en-US" sz="66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感谢各位观看</a:t>
            </a:r>
          </a:p>
        </p:txBody>
      </p:sp>
      <p:sp>
        <p:nvSpPr>
          <p:cNvPr id="17" name="PA_矩形 17"/>
          <p:cNvSpPr/>
          <p:nvPr>
            <p:custDataLst>
              <p:tags r:id="rId2"/>
            </p:custDataLst>
          </p:nvPr>
        </p:nvSpPr>
        <p:spPr>
          <a:xfrm>
            <a:off x="3290048" y="3582967"/>
            <a:ext cx="5469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600" b="1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THANKS FOR WATCHING</a:t>
            </a:r>
            <a:endParaRPr lang="zh-CN" altLang="en-US" sz="3600" b="1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同心圆 10"/>
          <p:cNvSpPr/>
          <p:nvPr/>
        </p:nvSpPr>
        <p:spPr>
          <a:xfrm>
            <a:off x="5872434" y="4316596"/>
            <a:ext cx="447132" cy="447132"/>
          </a:xfrm>
          <a:prstGeom prst="donut">
            <a:avLst>
              <a:gd name="adj" fmla="val 26625"/>
            </a:avLst>
          </a:prstGeom>
          <a:solidFill>
            <a:srgbClr val="FFFF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36940" y="2181225"/>
            <a:ext cx="2495550" cy="2495550"/>
          </a:xfrm>
          <a:prstGeom prst="rect">
            <a:avLst/>
          </a:prstGeom>
          <a:solidFill>
            <a:schemeClr val="bg1"/>
          </a:solidFill>
          <a:ln w="76200" cap="rnd">
            <a:solidFill>
              <a:srgbClr val="0270D1"/>
            </a:solidFill>
            <a:miter lim="800000"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9" t="19823" r="20664" b="268"/>
          <a:stretch>
            <a:fillRect/>
          </a:stretch>
        </p:blipFill>
        <p:spPr>
          <a:xfrm>
            <a:off x="1" y="0"/>
            <a:ext cx="6849267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6849267" cy="6858000"/>
          </a:xfrm>
          <a:prstGeom prst="rect">
            <a:avLst/>
          </a:prstGeom>
          <a:solidFill>
            <a:srgbClr val="0270D1">
              <a:alpha val="93000"/>
            </a:srgbClr>
          </a:solidFill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20"/>
          <p:cNvSpPr txBox="1">
            <a:spLocks noChangeArrowheads="1"/>
          </p:cNvSpPr>
          <p:nvPr/>
        </p:nvSpPr>
        <p:spPr bwMode="auto">
          <a:xfrm>
            <a:off x="8315511" y="2828836"/>
            <a:ext cx="213840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7200" b="1">
                <a:solidFill>
                  <a:srgbClr val="0270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810417" y="1526579"/>
            <a:ext cx="3230379" cy="584775"/>
            <a:chOff x="6153150" y="1581346"/>
            <a:chExt cx="3230379" cy="584775"/>
          </a:xfrm>
        </p:grpSpPr>
        <p:sp>
          <p:nvSpPr>
            <p:cNvPr id="10" name="文本框 20"/>
            <p:cNvSpPr txBox="1">
              <a:spLocks noChangeArrowheads="1"/>
            </p:cNvSpPr>
            <p:nvPr/>
          </p:nvSpPr>
          <p:spPr bwMode="auto">
            <a:xfrm>
              <a:off x="7445060" y="1581346"/>
              <a:ext cx="193846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系统综述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153150" y="1581346"/>
              <a:ext cx="1441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>
                  <a:solidFill>
                    <a:srgbClr val="FFFFFF"/>
                  </a:solidFill>
                </a:rPr>
                <a:t>PART 1</a:t>
              </a:r>
              <a:endParaRPr lang="zh-CN" altLang="en-US" sz="32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10417" y="2409125"/>
            <a:ext cx="4689474" cy="584775"/>
            <a:chOff x="6153150" y="2467102"/>
            <a:chExt cx="4689474" cy="584775"/>
          </a:xfrm>
        </p:grpSpPr>
        <p:sp>
          <p:nvSpPr>
            <p:cNvPr id="37" name="文本框 73"/>
            <p:cNvSpPr txBox="1">
              <a:spLocks noChangeArrowheads="1"/>
            </p:cNvSpPr>
            <p:nvPr/>
          </p:nvSpPr>
          <p:spPr bwMode="auto">
            <a:xfrm>
              <a:off x="7445059" y="2467102"/>
              <a:ext cx="339756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详细设计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153150" y="2467102"/>
              <a:ext cx="1441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>
                  <a:solidFill>
                    <a:srgbClr val="FFFFFF"/>
                  </a:solidFill>
                </a:rPr>
                <a:t>PART 2</a:t>
              </a:r>
              <a:endParaRPr lang="zh-CN" altLang="en-US" sz="32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10417" y="3291671"/>
            <a:ext cx="5500939" cy="584775"/>
            <a:chOff x="6153150" y="3299464"/>
            <a:chExt cx="5500939" cy="584775"/>
          </a:xfrm>
        </p:grpSpPr>
        <p:sp>
          <p:nvSpPr>
            <p:cNvPr id="19" name="文本框 81"/>
            <p:cNvSpPr txBox="1">
              <a:spLocks noChangeArrowheads="1"/>
            </p:cNvSpPr>
            <p:nvPr/>
          </p:nvSpPr>
          <p:spPr bwMode="auto">
            <a:xfrm>
              <a:off x="7445060" y="3299464"/>
              <a:ext cx="420902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项目收获</a:t>
              </a:r>
              <a:r>
                <a:rPr lang="en-US" altLang="zh-CN" sz="32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	</a:t>
              </a:r>
              <a:endParaRPr lang="zh-CN" altLang="en-US" sz="32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153150" y="3299464"/>
              <a:ext cx="1441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>
                  <a:solidFill>
                    <a:srgbClr val="FFFFFF"/>
                  </a:solidFill>
                </a:rPr>
                <a:t>PART 3</a:t>
              </a:r>
              <a:endParaRPr lang="zh-CN" altLang="en-US" sz="32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10417" y="4192289"/>
            <a:ext cx="4689474" cy="584775"/>
            <a:chOff x="6153150" y="4191300"/>
            <a:chExt cx="4689474" cy="584775"/>
          </a:xfrm>
        </p:grpSpPr>
        <p:sp>
          <p:nvSpPr>
            <p:cNvPr id="46" name="文本框 133"/>
            <p:cNvSpPr txBox="1">
              <a:spLocks noChangeArrowheads="1"/>
            </p:cNvSpPr>
            <p:nvPr/>
          </p:nvSpPr>
          <p:spPr bwMode="auto">
            <a:xfrm>
              <a:off x="7445059" y="4191300"/>
              <a:ext cx="339756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致谢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153150" y="4191300"/>
              <a:ext cx="1441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>
                  <a:solidFill>
                    <a:srgbClr val="FFFFFF"/>
                  </a:solidFill>
                </a:rPr>
                <a:t>PART 4</a:t>
              </a:r>
              <a:endParaRPr lang="zh-CN" altLang="en-US" sz="3200" b="1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04"/>
          <a:stretch>
            <a:fillRect/>
          </a:stretch>
        </p:blipFill>
        <p:spPr>
          <a:xfrm>
            <a:off x="0" y="14514"/>
            <a:ext cx="12192000" cy="6843486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0" y="-3814"/>
            <a:ext cx="12192000" cy="6858000"/>
          </a:xfrm>
          <a:prstGeom prst="rect">
            <a:avLst/>
          </a:prstGeom>
          <a:gradFill>
            <a:gsLst>
              <a:gs pos="0">
                <a:srgbClr val="0270D1">
                  <a:alpha val="85000"/>
                </a:srgbClr>
              </a:gs>
              <a:gs pos="94000">
                <a:srgbClr val="0270D1"/>
              </a:gs>
            </a:gsLst>
            <a:lin ang="5400000" scaled="1"/>
          </a:gradFill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0" y="0"/>
            <a:ext cx="6096000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Freeform 245"/>
          <p:cNvSpPr/>
          <p:nvPr/>
        </p:nvSpPr>
        <p:spPr bwMode="auto">
          <a:xfrm>
            <a:off x="2484247" y="2450750"/>
            <a:ext cx="1333850" cy="1333850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rgbClr val="0270D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en-US"/>
          </a:p>
        </p:txBody>
      </p:sp>
      <p:sp>
        <p:nvSpPr>
          <p:cNvPr id="32" name="TextBox 64"/>
          <p:cNvSpPr txBox="1"/>
          <p:nvPr/>
        </p:nvSpPr>
        <p:spPr>
          <a:xfrm>
            <a:off x="7027762" y="2273532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系统综述</a:t>
            </a:r>
          </a:p>
        </p:txBody>
      </p:sp>
      <p:sp>
        <p:nvSpPr>
          <p:cNvPr id="36" name="TextBox 58"/>
          <p:cNvSpPr txBox="1">
            <a:spLocks noChangeArrowheads="1"/>
          </p:cNvSpPr>
          <p:nvPr/>
        </p:nvSpPr>
        <p:spPr bwMode="auto">
          <a:xfrm>
            <a:off x="7027762" y="3225997"/>
            <a:ext cx="3848100" cy="39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  <a:defRPr>
                <a:solidFill>
                  <a:srgbClr val="FCFCF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系统功能</a:t>
            </a:r>
          </a:p>
        </p:txBody>
      </p:sp>
      <p:sp>
        <p:nvSpPr>
          <p:cNvPr id="39" name="TextBox 61"/>
          <p:cNvSpPr txBox="1">
            <a:spLocks noChangeArrowheads="1"/>
          </p:cNvSpPr>
          <p:nvPr/>
        </p:nvSpPr>
        <p:spPr bwMode="auto">
          <a:xfrm>
            <a:off x="7027762" y="3777434"/>
            <a:ext cx="3848100" cy="39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  <a:defRPr>
                <a:solidFill>
                  <a:srgbClr val="FCFCF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技术</a:t>
            </a:r>
          </a:p>
        </p:txBody>
      </p:sp>
      <p:sp>
        <p:nvSpPr>
          <p:cNvPr id="2" name="矩形 1"/>
          <p:cNvSpPr/>
          <p:nvPr/>
        </p:nvSpPr>
        <p:spPr>
          <a:xfrm>
            <a:off x="1734470" y="4073171"/>
            <a:ext cx="28334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>
                <a:solidFill>
                  <a:srgbClr val="0270D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01 </a:t>
            </a:r>
            <a:endParaRPr lang="zh-CN" altLang="en-US" sz="5400">
              <a:solidFill>
                <a:srgbClr val="0270D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081275" y="3871074"/>
            <a:ext cx="10029449" cy="21321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81275" y="1534346"/>
            <a:ext cx="10029449" cy="21321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>
            <a:off x="1085288" y="1534347"/>
            <a:ext cx="2132199" cy="21321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>
          <a:xfrm>
            <a:off x="8996174" y="3890416"/>
            <a:ext cx="2114550" cy="21145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3414205" y="175251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</a:p>
        </p:txBody>
      </p:sp>
      <p:sp>
        <p:nvSpPr>
          <p:cNvPr id="11" name="矩形 10"/>
          <p:cNvSpPr/>
          <p:nvPr/>
        </p:nvSpPr>
        <p:spPr>
          <a:xfrm>
            <a:off x="7812620" y="4036174"/>
            <a:ext cx="800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3552167" y="2349500"/>
            <a:ext cx="314325" cy="0"/>
          </a:xfrm>
          <a:prstGeom prst="line">
            <a:avLst/>
          </a:prstGeom>
          <a:ln w="28575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_矩形 75"/>
          <p:cNvSpPr/>
          <p:nvPr>
            <p:custDataLst>
              <p:tags r:id="rId1"/>
            </p:custDataLst>
          </p:nvPr>
        </p:nvSpPr>
        <p:spPr>
          <a:xfrm>
            <a:off x="3395745" y="2432343"/>
            <a:ext cx="7254507" cy="8125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595959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主要包括会员注册、商品的一级二级分类、购物车、订单管理等基本功能。此外，也实现了洋酒销售系统的后台管理。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8171514" y="4606352"/>
            <a:ext cx="314325" cy="0"/>
          </a:xfrm>
          <a:prstGeom prst="line">
            <a:avLst/>
          </a:prstGeom>
          <a:ln w="28575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A_矩形 75"/>
          <p:cNvSpPr/>
          <p:nvPr>
            <p:custDataLst>
              <p:tags r:id="rId2"/>
            </p:custDataLst>
          </p:nvPr>
        </p:nvSpPr>
        <p:spPr>
          <a:xfrm>
            <a:off x="2103153" y="4606352"/>
            <a:ext cx="6509686" cy="11726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595959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本系统是运用</a:t>
            </a:r>
            <a:r>
              <a:rPr lang="en-US" altLang="zh-CN" dirty="0">
                <a:solidFill>
                  <a:srgbClr val="595959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JAVA</a:t>
            </a:r>
            <a:r>
              <a:rPr lang="zh-CN" altLang="en-US" dirty="0">
                <a:solidFill>
                  <a:srgbClr val="595959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技术基于</a:t>
            </a:r>
            <a:r>
              <a:rPr lang="en-US" altLang="zh-CN" dirty="0">
                <a:solidFill>
                  <a:srgbClr val="595959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Struts2+hibernate+spring</a:t>
            </a:r>
            <a:r>
              <a:rPr lang="zh-CN" altLang="en-US" dirty="0">
                <a:solidFill>
                  <a:srgbClr val="595959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整合实现，采用</a:t>
            </a:r>
            <a:r>
              <a:rPr lang="en-US" altLang="zh-CN" dirty="0" err="1">
                <a:solidFill>
                  <a:srgbClr val="595959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mysql</a:t>
            </a:r>
            <a:r>
              <a:rPr lang="zh-CN" altLang="en-US" dirty="0">
                <a:solidFill>
                  <a:srgbClr val="595959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作为数据库，开发工具使用</a:t>
            </a:r>
            <a:r>
              <a:rPr lang="en-US" altLang="zh-CN" dirty="0" err="1">
                <a:solidFill>
                  <a:srgbClr val="595959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MyEclipse</a:t>
            </a:r>
            <a:r>
              <a:rPr lang="zh-CN" altLang="en-US" dirty="0">
                <a:solidFill>
                  <a:srgbClr val="595959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。</a:t>
            </a:r>
            <a:r>
              <a:rPr lang="en-US" altLang="zh-CN" dirty="0">
                <a:solidFill>
                  <a:srgbClr val="595959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Tomcat 7.0</a:t>
            </a:r>
            <a:r>
              <a:rPr lang="zh-CN" altLang="en-US" dirty="0">
                <a:solidFill>
                  <a:srgbClr val="595959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作为服务器，界面使用</a:t>
            </a:r>
            <a:r>
              <a:rPr lang="en-US" altLang="zh-CN" dirty="0">
                <a:solidFill>
                  <a:srgbClr val="595959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JSP</a:t>
            </a:r>
            <a:r>
              <a:rPr lang="zh-CN" altLang="en-US" dirty="0">
                <a:solidFill>
                  <a:srgbClr val="595959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实现。本网站具有用户使用简单、界面直观等优点。</a:t>
            </a:r>
          </a:p>
        </p:txBody>
      </p:sp>
      <p:sp>
        <p:nvSpPr>
          <p:cNvPr id="9" name="矩形 8"/>
          <p:cNvSpPr/>
          <p:nvPr/>
        </p:nvSpPr>
        <p:spPr>
          <a:xfrm>
            <a:off x="1085288" y="1534347"/>
            <a:ext cx="2132199" cy="2132199"/>
          </a:xfrm>
          <a:prstGeom prst="rect">
            <a:avLst/>
          </a:prstGeom>
          <a:solidFill>
            <a:srgbClr val="0270D1">
              <a:alpha val="89000"/>
            </a:srgbClr>
          </a:solidFill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996174" y="3884712"/>
            <a:ext cx="2114550" cy="2118562"/>
          </a:xfrm>
          <a:prstGeom prst="rect">
            <a:avLst/>
          </a:prstGeom>
          <a:solidFill>
            <a:srgbClr val="0270D1">
              <a:alpha val="9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822642" y="609986"/>
            <a:ext cx="2546715" cy="633187"/>
            <a:chOff x="4829977" y="638561"/>
            <a:chExt cx="2546715" cy="633187"/>
          </a:xfrm>
        </p:grpSpPr>
        <p:sp>
          <p:nvSpPr>
            <p:cNvPr id="30" name="矩形 29"/>
            <p:cNvSpPr/>
            <p:nvPr/>
          </p:nvSpPr>
          <p:spPr>
            <a:xfrm>
              <a:off x="5096716" y="638561"/>
              <a:ext cx="1998569" cy="633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3200">
                  <a:solidFill>
                    <a:srgbClr val="0270D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系统综述</a:t>
              </a:r>
              <a:endParaRPr lang="zh-CN" altLang="en-US" sz="3200" dirty="0">
                <a:solidFill>
                  <a:srgbClr val="0270D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7017442" y="977458"/>
              <a:ext cx="359250" cy="0"/>
            </a:xfrm>
            <a:prstGeom prst="line">
              <a:avLst/>
            </a:prstGeom>
            <a:ln w="19050">
              <a:solidFill>
                <a:srgbClr val="0270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829977" y="977458"/>
              <a:ext cx="359250" cy="0"/>
            </a:xfrm>
            <a:prstGeom prst="line">
              <a:avLst/>
            </a:prstGeom>
            <a:ln w="19050">
              <a:solidFill>
                <a:srgbClr val="0270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AutoShape 4"/>
          <p:cNvSpPr/>
          <p:nvPr/>
        </p:nvSpPr>
        <p:spPr bwMode="auto">
          <a:xfrm>
            <a:off x="9587585" y="4471311"/>
            <a:ext cx="931728" cy="93172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428" y="17466"/>
                </a:moveTo>
                <a:cubicBezTo>
                  <a:pt x="16669" y="16923"/>
                  <a:pt x="15846" y="16465"/>
                  <a:pt x="14963" y="16121"/>
                </a:cubicBezTo>
                <a:cubicBezTo>
                  <a:pt x="15595" y="14609"/>
                  <a:pt x="15967" y="12928"/>
                  <a:pt x="16010" y="11148"/>
                </a:cubicBezTo>
                <a:lnTo>
                  <a:pt x="20188" y="11148"/>
                </a:lnTo>
                <a:cubicBezTo>
                  <a:pt x="20097" y="13612"/>
                  <a:pt x="19065" y="15838"/>
                  <a:pt x="17428" y="17466"/>
                </a:cubicBezTo>
                <a:moveTo>
                  <a:pt x="1411" y="11148"/>
                </a:moveTo>
                <a:lnTo>
                  <a:pt x="5589" y="11148"/>
                </a:lnTo>
                <a:cubicBezTo>
                  <a:pt x="5632" y="12928"/>
                  <a:pt x="6004" y="14609"/>
                  <a:pt x="6636" y="16121"/>
                </a:cubicBezTo>
                <a:cubicBezTo>
                  <a:pt x="5753" y="16465"/>
                  <a:pt x="4931" y="16923"/>
                  <a:pt x="4171" y="17466"/>
                </a:cubicBezTo>
                <a:cubicBezTo>
                  <a:pt x="2534" y="15838"/>
                  <a:pt x="1502" y="13612"/>
                  <a:pt x="1411" y="11148"/>
                </a:cubicBezTo>
                <a:moveTo>
                  <a:pt x="3785" y="4553"/>
                </a:moveTo>
                <a:cubicBezTo>
                  <a:pt x="4579" y="5170"/>
                  <a:pt x="5448" y="5691"/>
                  <a:pt x="6388" y="6084"/>
                </a:cubicBezTo>
                <a:cubicBezTo>
                  <a:pt x="5901" y="7433"/>
                  <a:pt x="5627" y="8908"/>
                  <a:pt x="5589" y="10451"/>
                </a:cubicBezTo>
                <a:lnTo>
                  <a:pt x="1411" y="10451"/>
                </a:lnTo>
                <a:cubicBezTo>
                  <a:pt x="1494" y="8190"/>
                  <a:pt x="2376" y="6135"/>
                  <a:pt x="3785" y="4553"/>
                </a:cubicBezTo>
                <a:moveTo>
                  <a:pt x="11148" y="10451"/>
                </a:moveTo>
                <a:lnTo>
                  <a:pt x="11148" y="6950"/>
                </a:lnTo>
                <a:cubicBezTo>
                  <a:pt x="12339" y="6913"/>
                  <a:pt x="13484" y="6696"/>
                  <a:pt x="14558" y="6324"/>
                </a:cubicBezTo>
                <a:cubicBezTo>
                  <a:pt x="15018" y="7598"/>
                  <a:pt x="15276" y="8992"/>
                  <a:pt x="15314" y="10451"/>
                </a:cubicBezTo>
                <a:cubicBezTo>
                  <a:pt x="15314" y="10451"/>
                  <a:pt x="11148" y="10451"/>
                  <a:pt x="11148" y="10451"/>
                </a:cubicBezTo>
                <a:close/>
                <a:moveTo>
                  <a:pt x="14311" y="15882"/>
                </a:moveTo>
                <a:cubicBezTo>
                  <a:pt x="13309" y="15559"/>
                  <a:pt x="12247" y="15380"/>
                  <a:pt x="11148" y="15346"/>
                </a:cubicBezTo>
                <a:lnTo>
                  <a:pt x="11148" y="11148"/>
                </a:lnTo>
                <a:lnTo>
                  <a:pt x="15314" y="11148"/>
                </a:lnTo>
                <a:cubicBezTo>
                  <a:pt x="15270" y="12844"/>
                  <a:pt x="14914" y="14445"/>
                  <a:pt x="14311" y="15882"/>
                </a:cubicBezTo>
                <a:moveTo>
                  <a:pt x="14683" y="16757"/>
                </a:moveTo>
                <a:cubicBezTo>
                  <a:pt x="15476" y="17063"/>
                  <a:pt x="16218" y="17466"/>
                  <a:pt x="16904" y="17941"/>
                </a:cubicBezTo>
                <a:cubicBezTo>
                  <a:pt x="15632" y="19031"/>
                  <a:pt x="14067" y="19781"/>
                  <a:pt x="12344" y="20068"/>
                </a:cubicBezTo>
                <a:cubicBezTo>
                  <a:pt x="13280" y="19136"/>
                  <a:pt x="14076" y="18017"/>
                  <a:pt x="14683" y="16757"/>
                </a:cubicBezTo>
                <a:moveTo>
                  <a:pt x="11148" y="20188"/>
                </a:moveTo>
                <a:lnTo>
                  <a:pt x="11148" y="16043"/>
                </a:lnTo>
                <a:cubicBezTo>
                  <a:pt x="12146" y="16075"/>
                  <a:pt x="13113" y="16231"/>
                  <a:pt x="14025" y="16516"/>
                </a:cubicBezTo>
                <a:cubicBezTo>
                  <a:pt x="13314" y="17970"/>
                  <a:pt x="12343" y="19223"/>
                  <a:pt x="11185" y="20186"/>
                </a:cubicBezTo>
                <a:cubicBezTo>
                  <a:pt x="11185" y="20186"/>
                  <a:pt x="11148" y="20188"/>
                  <a:pt x="11148" y="20188"/>
                </a:cubicBezTo>
                <a:close/>
                <a:moveTo>
                  <a:pt x="9255" y="20068"/>
                </a:moveTo>
                <a:cubicBezTo>
                  <a:pt x="7532" y="19781"/>
                  <a:pt x="5967" y="19031"/>
                  <a:pt x="4695" y="17941"/>
                </a:cubicBezTo>
                <a:cubicBezTo>
                  <a:pt x="5381" y="17466"/>
                  <a:pt x="6123" y="17063"/>
                  <a:pt x="6916" y="16757"/>
                </a:cubicBezTo>
                <a:cubicBezTo>
                  <a:pt x="7523" y="18017"/>
                  <a:pt x="8319" y="19136"/>
                  <a:pt x="9255" y="20068"/>
                </a:cubicBezTo>
                <a:moveTo>
                  <a:pt x="10451" y="11148"/>
                </a:moveTo>
                <a:lnTo>
                  <a:pt x="10451" y="15346"/>
                </a:lnTo>
                <a:cubicBezTo>
                  <a:pt x="9352" y="15380"/>
                  <a:pt x="8290" y="15559"/>
                  <a:pt x="7288" y="15882"/>
                </a:cubicBezTo>
                <a:cubicBezTo>
                  <a:pt x="6685" y="14445"/>
                  <a:pt x="6329" y="12844"/>
                  <a:pt x="6285" y="11148"/>
                </a:cubicBezTo>
                <a:cubicBezTo>
                  <a:pt x="6285" y="11148"/>
                  <a:pt x="10451" y="11148"/>
                  <a:pt x="10451" y="11148"/>
                </a:cubicBezTo>
                <a:close/>
                <a:moveTo>
                  <a:pt x="7041" y="6324"/>
                </a:moveTo>
                <a:cubicBezTo>
                  <a:pt x="8115" y="6696"/>
                  <a:pt x="9260" y="6913"/>
                  <a:pt x="10451" y="6950"/>
                </a:cubicBezTo>
                <a:lnTo>
                  <a:pt x="10451" y="10451"/>
                </a:lnTo>
                <a:lnTo>
                  <a:pt x="6285" y="10451"/>
                </a:lnTo>
                <a:cubicBezTo>
                  <a:pt x="6324" y="8992"/>
                  <a:pt x="6581" y="7598"/>
                  <a:pt x="7041" y="6324"/>
                </a:cubicBezTo>
                <a:moveTo>
                  <a:pt x="6651" y="5442"/>
                </a:moveTo>
                <a:cubicBezTo>
                  <a:pt x="5790" y="5084"/>
                  <a:pt x="4993" y="4609"/>
                  <a:pt x="4263" y="4050"/>
                </a:cubicBezTo>
                <a:cubicBezTo>
                  <a:pt x="5606" y="2749"/>
                  <a:pt x="7332" y="1851"/>
                  <a:pt x="9255" y="1531"/>
                </a:cubicBezTo>
                <a:cubicBezTo>
                  <a:pt x="8175" y="2610"/>
                  <a:pt x="7286" y="3939"/>
                  <a:pt x="6651" y="5442"/>
                </a:cubicBezTo>
                <a:moveTo>
                  <a:pt x="10451" y="1411"/>
                </a:moveTo>
                <a:lnTo>
                  <a:pt x="10451" y="6253"/>
                </a:lnTo>
                <a:cubicBezTo>
                  <a:pt x="9352" y="6217"/>
                  <a:pt x="8296" y="6021"/>
                  <a:pt x="7303" y="5681"/>
                </a:cubicBezTo>
                <a:cubicBezTo>
                  <a:pt x="8029" y="3972"/>
                  <a:pt x="9101" y="2507"/>
                  <a:pt x="10415" y="1413"/>
                </a:cubicBezTo>
                <a:cubicBezTo>
                  <a:pt x="10427" y="1412"/>
                  <a:pt x="10439" y="1411"/>
                  <a:pt x="10451" y="1411"/>
                </a:cubicBezTo>
                <a:moveTo>
                  <a:pt x="12344" y="1531"/>
                </a:moveTo>
                <a:cubicBezTo>
                  <a:pt x="14267" y="1851"/>
                  <a:pt x="15993" y="2749"/>
                  <a:pt x="17336" y="4050"/>
                </a:cubicBezTo>
                <a:cubicBezTo>
                  <a:pt x="16606" y="4609"/>
                  <a:pt x="15809" y="5084"/>
                  <a:pt x="14948" y="5442"/>
                </a:cubicBezTo>
                <a:cubicBezTo>
                  <a:pt x="14313" y="3939"/>
                  <a:pt x="13424" y="2610"/>
                  <a:pt x="12344" y="1531"/>
                </a:cubicBezTo>
                <a:moveTo>
                  <a:pt x="11184" y="1413"/>
                </a:moveTo>
                <a:cubicBezTo>
                  <a:pt x="12498" y="2507"/>
                  <a:pt x="13570" y="3972"/>
                  <a:pt x="14296" y="5681"/>
                </a:cubicBezTo>
                <a:cubicBezTo>
                  <a:pt x="13303" y="6021"/>
                  <a:pt x="12247" y="6217"/>
                  <a:pt x="11148" y="6253"/>
                </a:cubicBezTo>
                <a:lnTo>
                  <a:pt x="11148" y="1411"/>
                </a:lnTo>
                <a:cubicBezTo>
                  <a:pt x="11160" y="1411"/>
                  <a:pt x="11172" y="1412"/>
                  <a:pt x="11184" y="1413"/>
                </a:cubicBezTo>
                <a:moveTo>
                  <a:pt x="10414" y="20186"/>
                </a:moveTo>
                <a:cubicBezTo>
                  <a:pt x="9256" y="19223"/>
                  <a:pt x="8285" y="17970"/>
                  <a:pt x="7574" y="16516"/>
                </a:cubicBezTo>
                <a:cubicBezTo>
                  <a:pt x="8486" y="16231"/>
                  <a:pt x="9453" y="16075"/>
                  <a:pt x="10451" y="16043"/>
                </a:cubicBezTo>
                <a:lnTo>
                  <a:pt x="10451" y="20188"/>
                </a:lnTo>
                <a:cubicBezTo>
                  <a:pt x="10451" y="20188"/>
                  <a:pt x="10414" y="20186"/>
                  <a:pt x="10414" y="20186"/>
                </a:cubicBezTo>
                <a:close/>
                <a:moveTo>
                  <a:pt x="20188" y="10451"/>
                </a:moveTo>
                <a:lnTo>
                  <a:pt x="16010" y="10451"/>
                </a:lnTo>
                <a:cubicBezTo>
                  <a:pt x="15972" y="8908"/>
                  <a:pt x="15698" y="7433"/>
                  <a:pt x="15211" y="6084"/>
                </a:cubicBezTo>
                <a:cubicBezTo>
                  <a:pt x="16151" y="5691"/>
                  <a:pt x="17020" y="5170"/>
                  <a:pt x="17814" y="4553"/>
                </a:cubicBezTo>
                <a:cubicBezTo>
                  <a:pt x="19223" y="6135"/>
                  <a:pt x="20105" y="8190"/>
                  <a:pt x="20188" y="10451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lIns="19050" tIns="19050" rIns="19050" bIns="1905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21" name="AutoShape 117"/>
          <p:cNvSpPr/>
          <p:nvPr/>
        </p:nvSpPr>
        <p:spPr bwMode="auto">
          <a:xfrm>
            <a:off x="1607685" y="2279411"/>
            <a:ext cx="1087404" cy="816016"/>
          </a:xfrm>
          <a:custGeom>
            <a:avLst/>
            <a:gdLst>
              <a:gd name="T0" fmla="+- 0 10799 1"/>
              <a:gd name="T1" fmla="*/ T0 w 21596"/>
              <a:gd name="T2" fmla="*/ 10800 h 21600"/>
              <a:gd name="T3" fmla="+- 0 10799 1"/>
              <a:gd name="T4" fmla="*/ T3 w 21596"/>
              <a:gd name="T5" fmla="*/ 10800 h 21600"/>
              <a:gd name="T6" fmla="+- 0 10799 1"/>
              <a:gd name="T7" fmla="*/ T6 w 21596"/>
              <a:gd name="T8" fmla="*/ 10800 h 21600"/>
              <a:gd name="T9" fmla="+- 0 10799 1"/>
              <a:gd name="T10" fmla="*/ T9 w 2159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6" h="21600">
                <a:moveTo>
                  <a:pt x="4511" y="2151"/>
                </a:moveTo>
                <a:lnTo>
                  <a:pt x="6064" y="3877"/>
                </a:lnTo>
                <a:lnTo>
                  <a:pt x="4246" y="6302"/>
                </a:lnTo>
                <a:lnTo>
                  <a:pt x="1353" y="6302"/>
                </a:lnTo>
                <a:cubicBezTo>
                  <a:pt x="1353" y="6302"/>
                  <a:pt x="4511" y="2151"/>
                  <a:pt x="4511" y="2151"/>
                </a:cubicBezTo>
                <a:close/>
                <a:moveTo>
                  <a:pt x="17348" y="6302"/>
                </a:moveTo>
                <a:lnTo>
                  <a:pt x="15531" y="3877"/>
                </a:lnTo>
                <a:lnTo>
                  <a:pt x="17082" y="2153"/>
                </a:lnTo>
                <a:lnTo>
                  <a:pt x="20191" y="6302"/>
                </a:lnTo>
                <a:cubicBezTo>
                  <a:pt x="20191" y="6302"/>
                  <a:pt x="17348" y="6302"/>
                  <a:pt x="17348" y="6302"/>
                </a:cubicBezTo>
                <a:close/>
                <a:moveTo>
                  <a:pt x="17264" y="7202"/>
                </a:moveTo>
                <a:lnTo>
                  <a:pt x="19663" y="7202"/>
                </a:lnTo>
                <a:lnTo>
                  <a:pt x="13021" y="16638"/>
                </a:lnTo>
                <a:cubicBezTo>
                  <a:pt x="13021" y="16638"/>
                  <a:pt x="17264" y="7202"/>
                  <a:pt x="17264" y="7202"/>
                </a:cubicBezTo>
                <a:close/>
                <a:moveTo>
                  <a:pt x="8574" y="16637"/>
                </a:moveTo>
                <a:lnTo>
                  <a:pt x="1933" y="7202"/>
                </a:lnTo>
                <a:lnTo>
                  <a:pt x="4330" y="7202"/>
                </a:lnTo>
                <a:cubicBezTo>
                  <a:pt x="4330" y="7202"/>
                  <a:pt x="8574" y="16637"/>
                  <a:pt x="8574" y="16637"/>
                </a:cubicBezTo>
                <a:close/>
                <a:moveTo>
                  <a:pt x="8429" y="7202"/>
                </a:moveTo>
                <a:lnTo>
                  <a:pt x="10084" y="18249"/>
                </a:lnTo>
                <a:lnTo>
                  <a:pt x="5117" y="7202"/>
                </a:lnTo>
                <a:cubicBezTo>
                  <a:pt x="5117" y="7202"/>
                  <a:pt x="8429" y="7202"/>
                  <a:pt x="8429" y="7202"/>
                </a:cubicBezTo>
                <a:close/>
                <a:moveTo>
                  <a:pt x="6584" y="4456"/>
                </a:moveTo>
                <a:lnTo>
                  <a:pt x="8246" y="6302"/>
                </a:lnTo>
                <a:lnTo>
                  <a:pt x="5200" y="6302"/>
                </a:lnTo>
                <a:cubicBezTo>
                  <a:pt x="5200" y="6302"/>
                  <a:pt x="6584" y="4456"/>
                  <a:pt x="6584" y="4456"/>
                </a:cubicBezTo>
                <a:close/>
                <a:moveTo>
                  <a:pt x="6543" y="3238"/>
                </a:moveTo>
                <a:lnTo>
                  <a:pt x="5250" y="1800"/>
                </a:lnTo>
                <a:lnTo>
                  <a:pt x="7621" y="1800"/>
                </a:lnTo>
                <a:cubicBezTo>
                  <a:pt x="7621" y="1800"/>
                  <a:pt x="6543" y="3238"/>
                  <a:pt x="6543" y="3238"/>
                </a:cubicBezTo>
                <a:close/>
                <a:moveTo>
                  <a:pt x="10797" y="3466"/>
                </a:moveTo>
                <a:lnTo>
                  <a:pt x="9299" y="1800"/>
                </a:lnTo>
                <a:lnTo>
                  <a:pt x="12296" y="1800"/>
                </a:lnTo>
                <a:cubicBezTo>
                  <a:pt x="12296" y="1800"/>
                  <a:pt x="10797" y="3466"/>
                  <a:pt x="10797" y="3466"/>
                </a:cubicBezTo>
                <a:close/>
                <a:moveTo>
                  <a:pt x="13974" y="1800"/>
                </a:moveTo>
                <a:lnTo>
                  <a:pt x="16345" y="1800"/>
                </a:lnTo>
                <a:lnTo>
                  <a:pt x="15052" y="3238"/>
                </a:lnTo>
                <a:cubicBezTo>
                  <a:pt x="15052" y="3238"/>
                  <a:pt x="13974" y="1800"/>
                  <a:pt x="13974" y="1800"/>
                </a:cubicBezTo>
                <a:close/>
                <a:moveTo>
                  <a:pt x="13349" y="6302"/>
                </a:moveTo>
                <a:lnTo>
                  <a:pt x="15011" y="4456"/>
                </a:lnTo>
                <a:lnTo>
                  <a:pt x="16394" y="6302"/>
                </a:lnTo>
                <a:cubicBezTo>
                  <a:pt x="16394" y="6302"/>
                  <a:pt x="13349" y="6302"/>
                  <a:pt x="13349" y="6302"/>
                </a:cubicBezTo>
                <a:close/>
                <a:moveTo>
                  <a:pt x="13166" y="7202"/>
                </a:moveTo>
                <a:lnTo>
                  <a:pt x="16478" y="7202"/>
                </a:lnTo>
                <a:lnTo>
                  <a:pt x="11511" y="18249"/>
                </a:lnTo>
                <a:cubicBezTo>
                  <a:pt x="11511" y="18249"/>
                  <a:pt x="13166" y="7202"/>
                  <a:pt x="13166" y="7202"/>
                </a:cubicBezTo>
                <a:close/>
                <a:moveTo>
                  <a:pt x="12478" y="7202"/>
                </a:moveTo>
                <a:lnTo>
                  <a:pt x="10797" y="18414"/>
                </a:lnTo>
                <a:lnTo>
                  <a:pt x="9117" y="7202"/>
                </a:lnTo>
                <a:cubicBezTo>
                  <a:pt x="9117" y="7202"/>
                  <a:pt x="12478" y="7202"/>
                  <a:pt x="12478" y="7202"/>
                </a:cubicBezTo>
                <a:close/>
                <a:moveTo>
                  <a:pt x="8773" y="5716"/>
                </a:moveTo>
                <a:lnTo>
                  <a:pt x="7064" y="3817"/>
                </a:lnTo>
                <a:lnTo>
                  <a:pt x="8426" y="2000"/>
                </a:lnTo>
                <a:lnTo>
                  <a:pt x="10270" y="4051"/>
                </a:lnTo>
                <a:cubicBezTo>
                  <a:pt x="10270" y="4051"/>
                  <a:pt x="8773" y="5716"/>
                  <a:pt x="8773" y="5716"/>
                </a:cubicBezTo>
                <a:close/>
                <a:moveTo>
                  <a:pt x="11325" y="4051"/>
                </a:moveTo>
                <a:lnTo>
                  <a:pt x="13169" y="2000"/>
                </a:lnTo>
                <a:lnTo>
                  <a:pt x="14531" y="3817"/>
                </a:lnTo>
                <a:lnTo>
                  <a:pt x="12822" y="5716"/>
                </a:lnTo>
                <a:cubicBezTo>
                  <a:pt x="12822" y="5716"/>
                  <a:pt x="11325" y="4051"/>
                  <a:pt x="11325" y="4051"/>
                </a:cubicBezTo>
                <a:close/>
                <a:moveTo>
                  <a:pt x="12296" y="6302"/>
                </a:moveTo>
                <a:lnTo>
                  <a:pt x="9299" y="6302"/>
                </a:lnTo>
                <a:lnTo>
                  <a:pt x="10797" y="4638"/>
                </a:lnTo>
                <a:cubicBezTo>
                  <a:pt x="10797" y="4638"/>
                  <a:pt x="12296" y="6302"/>
                  <a:pt x="12296" y="6302"/>
                </a:cubicBezTo>
                <a:close/>
                <a:moveTo>
                  <a:pt x="21200" y="5102"/>
                </a:moveTo>
                <a:lnTo>
                  <a:pt x="17771" y="527"/>
                </a:lnTo>
                <a:cubicBezTo>
                  <a:pt x="17518" y="189"/>
                  <a:pt x="17176" y="0"/>
                  <a:pt x="16817" y="0"/>
                </a:cubicBezTo>
                <a:lnTo>
                  <a:pt x="4779" y="0"/>
                </a:lnTo>
                <a:cubicBezTo>
                  <a:pt x="4420" y="0"/>
                  <a:pt x="4077" y="189"/>
                  <a:pt x="3824" y="527"/>
                </a:cubicBezTo>
                <a:lnTo>
                  <a:pt x="395" y="5102"/>
                </a:lnTo>
                <a:cubicBezTo>
                  <a:pt x="131" y="5455"/>
                  <a:pt x="-1" y="5921"/>
                  <a:pt x="-1" y="6387"/>
                </a:cubicBezTo>
                <a:cubicBezTo>
                  <a:pt x="1" y="6810"/>
                  <a:pt x="114" y="7233"/>
                  <a:pt x="341" y="7573"/>
                </a:cubicBezTo>
                <a:lnTo>
                  <a:pt x="9788" y="20995"/>
                </a:lnTo>
                <a:cubicBezTo>
                  <a:pt x="10045" y="21379"/>
                  <a:pt x="10412" y="21599"/>
                  <a:pt x="10797" y="21599"/>
                </a:cubicBezTo>
                <a:cubicBezTo>
                  <a:pt x="11183" y="21599"/>
                  <a:pt x="11550" y="21379"/>
                  <a:pt x="11807" y="20995"/>
                </a:cubicBezTo>
                <a:lnTo>
                  <a:pt x="21255" y="7573"/>
                </a:lnTo>
                <a:cubicBezTo>
                  <a:pt x="21485" y="7226"/>
                  <a:pt x="21598" y="6791"/>
                  <a:pt x="21595" y="6359"/>
                </a:cubicBezTo>
                <a:cubicBezTo>
                  <a:pt x="21593" y="5902"/>
                  <a:pt x="21459" y="5449"/>
                  <a:pt x="21200" y="510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lIns="19050" tIns="19050" rIns="19050" bIns="1905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9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9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9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9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9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9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9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9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9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9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9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9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2" grpId="0" animBg="1"/>
          <p:bldP spid="4" grpId="0"/>
          <p:bldP spid="11" grpId="0"/>
          <p:bldP spid="24" grpId="0"/>
          <p:bldP spid="27" grpId="0"/>
          <p:bldP spid="9" grpId="0" animBg="1"/>
          <p:bldP spid="25" grpId="0" animBg="1"/>
          <p:bldP spid="20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9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9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9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9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9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9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9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9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9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9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9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9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22" grpId="0" animBg="1"/>
          <p:bldP spid="4" grpId="0"/>
          <p:bldP spid="11" grpId="0"/>
          <p:bldP spid="24" grpId="0"/>
          <p:bldP spid="27" grpId="0"/>
          <p:bldP spid="9" grpId="0" animBg="1"/>
          <p:bldP spid="25" grpId="0" animBg="1"/>
          <p:bldP spid="20" grpId="0" animBg="1"/>
          <p:bldP spid="21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04"/>
          <a:stretch>
            <a:fillRect/>
          </a:stretch>
        </p:blipFill>
        <p:spPr>
          <a:xfrm>
            <a:off x="0" y="14514"/>
            <a:ext cx="12192000" cy="6843486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0" y="-3814"/>
            <a:ext cx="12192000" cy="6858000"/>
          </a:xfrm>
          <a:prstGeom prst="rect">
            <a:avLst/>
          </a:prstGeom>
          <a:gradFill>
            <a:gsLst>
              <a:gs pos="0">
                <a:srgbClr val="0270D1">
                  <a:alpha val="85000"/>
                </a:srgbClr>
              </a:gs>
              <a:gs pos="94000">
                <a:srgbClr val="0270D1"/>
              </a:gs>
            </a:gsLst>
            <a:lin ang="5400000" scaled="1"/>
          </a:gradFill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0" y="0"/>
            <a:ext cx="6096000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Freeform 245"/>
          <p:cNvSpPr/>
          <p:nvPr/>
        </p:nvSpPr>
        <p:spPr bwMode="auto">
          <a:xfrm>
            <a:off x="2484247" y="2450750"/>
            <a:ext cx="1333850" cy="1333850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rgbClr val="0270D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en-US"/>
          </a:p>
        </p:txBody>
      </p:sp>
      <p:sp>
        <p:nvSpPr>
          <p:cNvPr id="32" name="TextBox 64"/>
          <p:cNvSpPr txBox="1"/>
          <p:nvPr/>
        </p:nvSpPr>
        <p:spPr>
          <a:xfrm>
            <a:off x="7027762" y="2273532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</a:p>
        </p:txBody>
      </p:sp>
      <p:sp>
        <p:nvSpPr>
          <p:cNvPr id="36" name="TextBox 58"/>
          <p:cNvSpPr txBox="1">
            <a:spLocks noChangeArrowheads="1"/>
          </p:cNvSpPr>
          <p:nvPr/>
        </p:nvSpPr>
        <p:spPr bwMode="auto">
          <a:xfrm>
            <a:off x="7027762" y="3225997"/>
            <a:ext cx="3848100" cy="39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  <a:defRPr>
                <a:solidFill>
                  <a:srgbClr val="FCFCF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数据库设计</a:t>
            </a:r>
          </a:p>
        </p:txBody>
      </p:sp>
      <p:sp>
        <p:nvSpPr>
          <p:cNvPr id="39" name="TextBox 61"/>
          <p:cNvSpPr txBox="1">
            <a:spLocks noChangeArrowheads="1"/>
          </p:cNvSpPr>
          <p:nvPr/>
        </p:nvSpPr>
        <p:spPr bwMode="auto">
          <a:xfrm>
            <a:off x="7027762" y="3777434"/>
            <a:ext cx="3848100" cy="39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  <a:defRPr>
                <a:solidFill>
                  <a:srgbClr val="FCFCF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总体功能模块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1690676" y="4073171"/>
            <a:ext cx="29209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>
                <a:solidFill>
                  <a:srgbClr val="0270D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02 </a:t>
            </a:r>
            <a:endParaRPr lang="zh-CN" altLang="en-US" sz="5400" dirty="0">
              <a:solidFill>
                <a:srgbClr val="0270D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9"/>
          <p:cNvSpPr/>
          <p:nvPr/>
        </p:nvSpPr>
        <p:spPr>
          <a:xfrm>
            <a:off x="7145485" y="3202786"/>
            <a:ext cx="392048" cy="39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022805" y="388998"/>
            <a:ext cx="4146390" cy="633187"/>
            <a:chOff x="4151790" y="693799"/>
            <a:chExt cx="4146390" cy="633187"/>
          </a:xfrm>
        </p:grpSpPr>
        <p:sp>
          <p:nvSpPr>
            <p:cNvPr id="30" name="矩形 29"/>
            <p:cNvSpPr/>
            <p:nvPr/>
          </p:nvSpPr>
          <p:spPr>
            <a:xfrm>
              <a:off x="4438661" y="693799"/>
              <a:ext cx="3616767" cy="633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3200" dirty="0">
                  <a:solidFill>
                    <a:srgbClr val="0270D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数据库设计</a:t>
              </a: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4151790" y="1044134"/>
              <a:ext cx="359250" cy="0"/>
            </a:xfrm>
            <a:prstGeom prst="line">
              <a:avLst/>
            </a:prstGeom>
            <a:ln w="19050">
              <a:solidFill>
                <a:srgbClr val="0270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7938930" y="1044134"/>
              <a:ext cx="359250" cy="0"/>
            </a:xfrm>
            <a:prstGeom prst="line">
              <a:avLst/>
            </a:prstGeom>
            <a:ln w="19050">
              <a:solidFill>
                <a:srgbClr val="0270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79" y="994704"/>
            <a:ext cx="11888560" cy="480821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72601" y="3398809"/>
            <a:ext cx="7137357" cy="2133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552131" y="1519563"/>
            <a:ext cx="172354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 dirty="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前台销售模块</a:t>
            </a:r>
          </a:p>
        </p:txBody>
      </p:sp>
      <p:sp>
        <p:nvSpPr>
          <p:cNvPr id="5" name="矩形 4"/>
          <p:cNvSpPr/>
          <p:nvPr/>
        </p:nvSpPr>
        <p:spPr>
          <a:xfrm>
            <a:off x="1230657" y="2852382"/>
            <a:ext cx="461665" cy="1801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021838" y="544219"/>
            <a:ext cx="2148324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0270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</a:t>
            </a:r>
          </a:p>
        </p:txBody>
      </p:sp>
      <p:cxnSp>
        <p:nvCxnSpPr>
          <p:cNvPr id="78" name="直接连接符 77"/>
          <p:cNvCxnSpPr/>
          <p:nvPr/>
        </p:nvCxnSpPr>
        <p:spPr>
          <a:xfrm>
            <a:off x="4787885" y="907608"/>
            <a:ext cx="359250" cy="0"/>
          </a:xfrm>
          <a:prstGeom prst="line">
            <a:avLst/>
          </a:prstGeom>
          <a:ln w="19050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7081247" y="907608"/>
            <a:ext cx="359250" cy="0"/>
          </a:xfrm>
          <a:prstGeom prst="line">
            <a:avLst/>
          </a:prstGeom>
          <a:ln w="19050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230657" y="2988860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洋酒销售系统</a:t>
            </a:r>
          </a:p>
        </p:txBody>
      </p:sp>
      <p:cxnSp>
        <p:nvCxnSpPr>
          <p:cNvPr id="7" name="直接连接符 6"/>
          <p:cNvCxnSpPr>
            <a:stCxn id="4" idx="3"/>
          </p:cNvCxnSpPr>
          <p:nvPr/>
        </p:nvCxnSpPr>
        <p:spPr>
          <a:xfrm>
            <a:off x="1692322" y="3727524"/>
            <a:ext cx="3138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006221" y="1719618"/>
            <a:ext cx="0" cy="2007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006221" y="1719618"/>
            <a:ext cx="545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006221" y="3727524"/>
            <a:ext cx="0" cy="2284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1917851" y="6012180"/>
            <a:ext cx="634280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552131" y="5817840"/>
            <a:ext cx="172354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 dirty="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后台管理模块</a:t>
            </a:r>
          </a:p>
        </p:txBody>
      </p:sp>
      <p:sp>
        <p:nvSpPr>
          <p:cNvPr id="39" name="矩形 38"/>
          <p:cNvSpPr/>
          <p:nvPr/>
        </p:nvSpPr>
        <p:spPr>
          <a:xfrm>
            <a:off x="5319088" y="1223208"/>
            <a:ext cx="212140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 dirty="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前台首页</a:t>
            </a:r>
          </a:p>
        </p:txBody>
      </p:sp>
      <p:sp>
        <p:nvSpPr>
          <p:cNvPr id="40" name="矩形 39"/>
          <p:cNvSpPr/>
          <p:nvPr/>
        </p:nvSpPr>
        <p:spPr>
          <a:xfrm>
            <a:off x="5319088" y="1854688"/>
            <a:ext cx="212140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 dirty="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用户注册登录</a:t>
            </a:r>
          </a:p>
        </p:txBody>
      </p:sp>
      <p:sp>
        <p:nvSpPr>
          <p:cNvPr id="44" name="矩形 43"/>
          <p:cNvSpPr/>
          <p:nvPr/>
        </p:nvSpPr>
        <p:spPr>
          <a:xfrm>
            <a:off x="5326579" y="2433507"/>
            <a:ext cx="211391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 dirty="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一级产品分类</a:t>
            </a:r>
          </a:p>
        </p:txBody>
      </p:sp>
      <p:sp>
        <p:nvSpPr>
          <p:cNvPr id="45" name="矩形 44"/>
          <p:cNvSpPr/>
          <p:nvPr/>
        </p:nvSpPr>
        <p:spPr>
          <a:xfrm>
            <a:off x="5343431" y="3026404"/>
            <a:ext cx="211391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 dirty="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二级产品分类</a:t>
            </a:r>
          </a:p>
        </p:txBody>
      </p:sp>
      <p:sp>
        <p:nvSpPr>
          <p:cNvPr id="46" name="矩形 45"/>
          <p:cNvSpPr/>
          <p:nvPr/>
        </p:nvSpPr>
        <p:spPr>
          <a:xfrm>
            <a:off x="5343430" y="3691046"/>
            <a:ext cx="215269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 dirty="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</a:t>
            </a:r>
          </a:p>
        </p:txBody>
      </p:sp>
      <p:sp>
        <p:nvSpPr>
          <p:cNvPr id="47" name="矩形 46"/>
          <p:cNvSpPr/>
          <p:nvPr/>
        </p:nvSpPr>
        <p:spPr>
          <a:xfrm>
            <a:off x="5319087" y="4392444"/>
            <a:ext cx="217703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 dirty="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热门推荐</a:t>
            </a:r>
          </a:p>
        </p:txBody>
      </p:sp>
      <p:sp>
        <p:nvSpPr>
          <p:cNvPr id="48" name="矩形 47"/>
          <p:cNvSpPr/>
          <p:nvPr/>
        </p:nvSpPr>
        <p:spPr>
          <a:xfrm>
            <a:off x="5343430" y="5069726"/>
            <a:ext cx="215269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 dirty="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最新上架</a:t>
            </a:r>
          </a:p>
        </p:txBody>
      </p:sp>
      <p:sp>
        <p:nvSpPr>
          <p:cNvPr id="49" name="矩形 48"/>
          <p:cNvSpPr/>
          <p:nvPr/>
        </p:nvSpPr>
        <p:spPr>
          <a:xfrm>
            <a:off x="8481060" y="1445047"/>
            <a:ext cx="239202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 dirty="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系统管理</a:t>
            </a:r>
          </a:p>
        </p:txBody>
      </p:sp>
      <p:sp>
        <p:nvSpPr>
          <p:cNvPr id="50" name="矩形 49"/>
          <p:cNvSpPr/>
          <p:nvPr/>
        </p:nvSpPr>
        <p:spPr>
          <a:xfrm>
            <a:off x="8481060" y="2241227"/>
            <a:ext cx="244602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 dirty="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商品一级分类管理</a:t>
            </a:r>
          </a:p>
        </p:txBody>
      </p:sp>
      <p:sp>
        <p:nvSpPr>
          <p:cNvPr id="51" name="矩形 50"/>
          <p:cNvSpPr/>
          <p:nvPr/>
        </p:nvSpPr>
        <p:spPr>
          <a:xfrm>
            <a:off x="8481060" y="3090794"/>
            <a:ext cx="2446020" cy="4067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 dirty="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商品二级分类管理</a:t>
            </a:r>
          </a:p>
        </p:txBody>
      </p:sp>
      <p:sp>
        <p:nvSpPr>
          <p:cNvPr id="52" name="矩形 51"/>
          <p:cNvSpPr/>
          <p:nvPr/>
        </p:nvSpPr>
        <p:spPr>
          <a:xfrm>
            <a:off x="8481060" y="3804007"/>
            <a:ext cx="2392024" cy="403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 dirty="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商品管理</a:t>
            </a:r>
          </a:p>
        </p:txBody>
      </p:sp>
      <p:sp>
        <p:nvSpPr>
          <p:cNvPr id="53" name="矩形 52"/>
          <p:cNvSpPr/>
          <p:nvPr/>
        </p:nvSpPr>
        <p:spPr>
          <a:xfrm>
            <a:off x="8477473" y="4535673"/>
            <a:ext cx="2395611" cy="412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 dirty="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订单管理</a:t>
            </a:r>
          </a:p>
        </p:txBody>
      </p:sp>
      <p:sp>
        <p:nvSpPr>
          <p:cNvPr id="54" name="矩形 53"/>
          <p:cNvSpPr/>
          <p:nvPr/>
        </p:nvSpPr>
        <p:spPr>
          <a:xfrm>
            <a:off x="8477473" y="5374791"/>
            <a:ext cx="2395611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 dirty="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注册用户管理</a:t>
            </a:r>
          </a:p>
        </p:txBody>
      </p:sp>
      <p:cxnSp>
        <p:nvCxnSpPr>
          <p:cNvPr id="81" name="直接连接符 80"/>
          <p:cNvCxnSpPr/>
          <p:nvPr/>
        </p:nvCxnSpPr>
        <p:spPr>
          <a:xfrm flipH="1">
            <a:off x="4275680" y="1719618"/>
            <a:ext cx="4814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4787885" y="1423263"/>
            <a:ext cx="0" cy="3951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endCxn id="39" idx="1"/>
          </p:cNvCxnSpPr>
          <p:nvPr/>
        </p:nvCxnSpPr>
        <p:spPr>
          <a:xfrm>
            <a:off x="4787885" y="1408776"/>
            <a:ext cx="531203" cy="14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endCxn id="40" idx="1"/>
          </p:cNvCxnSpPr>
          <p:nvPr/>
        </p:nvCxnSpPr>
        <p:spPr>
          <a:xfrm>
            <a:off x="4787885" y="2047834"/>
            <a:ext cx="531203" cy="6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44" idx="1"/>
          </p:cNvCxnSpPr>
          <p:nvPr/>
        </p:nvCxnSpPr>
        <p:spPr>
          <a:xfrm flipV="1">
            <a:off x="4787885" y="2633562"/>
            <a:ext cx="538694" cy="7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endCxn id="45" idx="1"/>
          </p:cNvCxnSpPr>
          <p:nvPr/>
        </p:nvCxnSpPr>
        <p:spPr>
          <a:xfrm>
            <a:off x="4787885" y="3220156"/>
            <a:ext cx="555546" cy="6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endCxn id="46" idx="1"/>
          </p:cNvCxnSpPr>
          <p:nvPr/>
        </p:nvCxnSpPr>
        <p:spPr>
          <a:xfrm>
            <a:off x="4818624" y="3891101"/>
            <a:ext cx="524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endCxn id="47" idx="1"/>
          </p:cNvCxnSpPr>
          <p:nvPr/>
        </p:nvCxnSpPr>
        <p:spPr>
          <a:xfrm flipV="1">
            <a:off x="4818624" y="4592499"/>
            <a:ext cx="500463" cy="12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endCxn id="48" idx="1"/>
          </p:cNvCxnSpPr>
          <p:nvPr/>
        </p:nvCxnSpPr>
        <p:spPr>
          <a:xfrm flipV="1">
            <a:off x="4787885" y="5269781"/>
            <a:ext cx="555545" cy="24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38" idx="3"/>
          </p:cNvCxnSpPr>
          <p:nvPr/>
        </p:nvCxnSpPr>
        <p:spPr>
          <a:xfrm flipV="1">
            <a:off x="4275680" y="6012180"/>
            <a:ext cx="3462601" cy="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flipV="1">
            <a:off x="7724633" y="1570607"/>
            <a:ext cx="13648" cy="4464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endCxn id="49" idx="1"/>
          </p:cNvCxnSpPr>
          <p:nvPr/>
        </p:nvCxnSpPr>
        <p:spPr>
          <a:xfrm>
            <a:off x="7707781" y="1623318"/>
            <a:ext cx="773279" cy="21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endCxn id="50" idx="1"/>
          </p:cNvCxnSpPr>
          <p:nvPr/>
        </p:nvCxnSpPr>
        <p:spPr>
          <a:xfrm>
            <a:off x="7724633" y="2433507"/>
            <a:ext cx="756427" cy="7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endCxn id="51" idx="1"/>
          </p:cNvCxnSpPr>
          <p:nvPr/>
        </p:nvCxnSpPr>
        <p:spPr>
          <a:xfrm flipV="1">
            <a:off x="7738281" y="3294187"/>
            <a:ext cx="742779" cy="22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endCxn id="52" idx="1"/>
          </p:cNvCxnSpPr>
          <p:nvPr/>
        </p:nvCxnSpPr>
        <p:spPr>
          <a:xfrm flipV="1">
            <a:off x="7724633" y="4005867"/>
            <a:ext cx="756427" cy="2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endCxn id="53" idx="1"/>
          </p:cNvCxnSpPr>
          <p:nvPr/>
        </p:nvCxnSpPr>
        <p:spPr>
          <a:xfrm flipV="1">
            <a:off x="7738281" y="4742171"/>
            <a:ext cx="739192" cy="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endCxn id="54" idx="1"/>
          </p:cNvCxnSpPr>
          <p:nvPr/>
        </p:nvCxnSpPr>
        <p:spPr>
          <a:xfrm flipV="1">
            <a:off x="7738281" y="5574846"/>
            <a:ext cx="739192" cy="11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5021838" y="544219"/>
            <a:ext cx="2148324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0270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cxnSp>
        <p:nvCxnSpPr>
          <p:cNvPr id="78" name="直接连接符 77"/>
          <p:cNvCxnSpPr/>
          <p:nvPr/>
        </p:nvCxnSpPr>
        <p:spPr>
          <a:xfrm>
            <a:off x="4787885" y="907608"/>
            <a:ext cx="359250" cy="0"/>
          </a:xfrm>
          <a:prstGeom prst="line">
            <a:avLst/>
          </a:prstGeom>
          <a:ln w="19050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7081247" y="907608"/>
            <a:ext cx="359250" cy="0"/>
          </a:xfrm>
          <a:prstGeom prst="line">
            <a:avLst/>
          </a:prstGeom>
          <a:ln w="19050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15" y="2079235"/>
            <a:ext cx="8155531" cy="47787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92953" y="1540795"/>
            <a:ext cx="820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网站首页，用户的登录</a:t>
            </a:r>
            <a:r>
              <a:rPr lang="en-US" altLang="zh-CN" dirty="0"/>
              <a:t>,</a:t>
            </a:r>
            <a:r>
              <a:rPr lang="zh-CN" altLang="zh-CN" dirty="0"/>
              <a:t>用户的注册</a:t>
            </a:r>
            <a:r>
              <a:rPr lang="en-US" altLang="zh-CN" dirty="0"/>
              <a:t>,</a:t>
            </a:r>
            <a:r>
              <a:rPr lang="zh-CN" altLang="zh-CN" dirty="0"/>
              <a:t>一级分类显示</a:t>
            </a:r>
            <a:r>
              <a:rPr lang="en-US" altLang="zh-CN" dirty="0"/>
              <a:t>,</a:t>
            </a:r>
            <a:r>
              <a:rPr lang="zh-CN" altLang="zh-CN" dirty="0"/>
              <a:t>最新商品及热门商品显示等。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5021838" y="544219"/>
            <a:ext cx="2148324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0270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</a:t>
            </a:r>
          </a:p>
        </p:txBody>
      </p:sp>
      <p:cxnSp>
        <p:nvCxnSpPr>
          <p:cNvPr id="78" name="直接连接符 77"/>
          <p:cNvCxnSpPr/>
          <p:nvPr/>
        </p:nvCxnSpPr>
        <p:spPr>
          <a:xfrm>
            <a:off x="4787885" y="907608"/>
            <a:ext cx="359250" cy="0"/>
          </a:xfrm>
          <a:prstGeom prst="line">
            <a:avLst/>
          </a:prstGeom>
          <a:ln w="19050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7081247" y="907608"/>
            <a:ext cx="359250" cy="0"/>
          </a:xfrm>
          <a:prstGeom prst="line">
            <a:avLst/>
          </a:prstGeom>
          <a:ln w="19050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485" y="2343446"/>
            <a:ext cx="6258836" cy="36201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33" y="2343446"/>
            <a:ext cx="4244452" cy="451455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55343" y="1419367"/>
            <a:ext cx="10225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主要针对未注册的用户</a:t>
            </a:r>
            <a:r>
              <a:rPr lang="en-US" altLang="zh-CN" dirty="0"/>
              <a:t>,</a:t>
            </a:r>
            <a:r>
              <a:rPr lang="zh-CN" altLang="zh-CN" dirty="0"/>
              <a:t>完成注册功能使用</a:t>
            </a:r>
            <a:r>
              <a:rPr lang="en-US" altLang="zh-CN" dirty="0"/>
              <a:t>,</a:t>
            </a:r>
            <a:r>
              <a:rPr lang="zh-CN" altLang="zh-CN" dirty="0"/>
              <a:t>已经注册的用户，可输入正确的用户名和密码进行登录。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270D1"/>
        </a:solidFill>
      </a:spPr>
      <a:bodyPr wrap="none" rtlCol="0" anchor="ctr">
        <a:spAutoFit/>
      </a:bodyPr>
      <a:lstStyle>
        <a:defPPr algn="ctr">
          <a:spcBef>
            <a:spcPct val="0"/>
          </a:spcBef>
          <a:defRPr sz="2000" smtClean="0">
            <a:solidFill>
              <a:srgbClr val="222B33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</Words>
  <Application>Microsoft Office PowerPoint</Application>
  <PresentationFormat>宽屏</PresentationFormat>
  <Paragraphs>100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Gill Sans</vt:lpstr>
      <vt:lpstr>冬青黑体简体中文 W3</vt:lpstr>
      <vt:lpstr>宋体</vt:lpstr>
      <vt:lpstr>微软雅黑</vt:lpstr>
      <vt:lpstr>微软雅黑 Light</vt:lpstr>
      <vt:lpstr>Arial</vt:lpstr>
      <vt:lpstr>Calibri</vt:lpstr>
      <vt:lpstr>Calibri Light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Administrator</dc:creator>
  <cp:keywords>第一PPT模板网-WWW.1PPT.COM</cp:keywords>
  <cp:lastModifiedBy>地平 线上</cp:lastModifiedBy>
  <cp:revision>670</cp:revision>
  <dcterms:created xsi:type="dcterms:W3CDTF">2016-12-29T05:37:00Z</dcterms:created>
  <dcterms:modified xsi:type="dcterms:W3CDTF">2020-08-03T15:07:28Z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