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505"/>
  </p:normalViewPr>
  <p:slideViewPr>
    <p:cSldViewPr snapToGrid="0" snapToObjects="1">
      <p:cViewPr varScale="1">
        <p:scale>
          <a:sx n="91" d="100"/>
          <a:sy n="9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010-E18D-6C44-A48F-61015DBF1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5D27D-310B-F345-A590-92AC6434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04F8-D310-0B42-A98E-5B524128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1827-D9E3-284C-A269-49A9B5FD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1E32-D0E6-5F4B-9400-F8BB8AB1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F3FF-E2FF-2D40-923C-90802D62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3A8CB-14D6-2545-BB91-8712CB5C6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3B70-CC74-8046-B237-5C13EF7F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702B-AB3E-C44F-8457-84512FA6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CA50-C204-4548-98F7-ABF2C91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313DF-D339-3046-8107-682A7D13F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2D201-69F4-B140-9E2B-C82041E0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4A45-4DC6-E64C-8CAB-D06DBDD5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C06C-469F-6145-9DF1-66FCC5F5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4E79-26FA-5B45-89DA-18CF60E3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8934-329A-D54F-A3DC-185AD5ED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9277-E24A-D041-A408-764B84E0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C6E5-F40C-DD46-8599-A8EFADD2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320F-A9F1-5543-A331-C97F0F65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0C05-7752-FE4D-AF06-C5AF2747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4278-7FEB-3F41-A9FC-23A73523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9294-526C-444E-8B92-1009BD8F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EEA8-8B35-8949-A72B-ED3B9EC4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1474-B2E9-F34E-928B-035C2D10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2198-E75A-4743-A1BB-CA136C7F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DDF9-C28A-FB46-9E76-7EF9BE6F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77F2-873B-0146-ADB8-76F3BA522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1988A-2C5D-C54B-93AE-11BE7384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F8A8-74CB-0348-8EF8-D80757C4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A338-BD1D-444E-9502-A9AEB940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C663-2918-0A49-A06F-E3FBB3DC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8679-30FD-8744-88FD-42715A78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3D68C-429C-724C-BD1F-4EC451D0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3930-8F15-5442-A70C-F4BD678F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94F21-603C-4B43-A86B-7FAEEF3F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0ECEE-6DB7-F049-9B5A-C621B3AD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7CE58-4476-C140-8B50-E94FBB6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1EC9E-D0CE-2E48-960D-5F0B7D5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2E1B0-1D86-DD4D-AFFB-BF838A9C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220-7503-FB48-AED1-D7C7B880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1EBF6-BECF-A740-921E-DFE0AB28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FB694-0353-8146-BEE3-E71235D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3F89-3106-BA4A-A9A6-6152D107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DE7CD-75E2-844A-A8E8-AAB272C0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6D04-4098-CD43-AE52-5D8D3FF9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D5D4-4B0B-F44A-B12F-25EB1A11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1372-4246-EF48-A61B-22FA6833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A9B8-86CD-CC46-AA2C-D23CD1CA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6645D-BED5-924C-BB77-00CC7110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C0245-8880-6E49-8EAB-62B82FAA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24E2-38B5-6944-ADB6-637704C3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FE76-5E4D-194E-94E2-22B6E0D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571E-3077-CF4C-A135-0B31F185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805B5-CC55-4346-8103-BED4E551A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B8BF-C337-8C43-A08D-9D7D4763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6964-B26C-244F-9D95-A8587BA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6754-CC32-0741-86C8-C4CAD4EC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70A86-1B49-1947-A1AE-42EFFB60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37B1-6E8F-7B4D-9576-7F36278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6CC9-9277-3C46-9026-41FC168A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17D3-7B5E-9147-873D-C3F1E5E44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5F19-E43D-704F-94D7-B380C84E5263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8760-5829-F241-860D-E39A99482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88A7-F011-154F-A360-628703F7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E2E9-B086-A747-85A4-19455AB9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12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9E77-78DF-3841-ACF5-1E50C06C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8" y="172051"/>
            <a:ext cx="2162452" cy="893269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Flow of introduction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B26F-468F-9341-BEED-0CD458DC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037"/>
            <a:ext cx="10515600" cy="46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Basic idea of TLVA  </a:t>
            </a:r>
            <a:r>
              <a:rPr lang="en-US" sz="1800" dirty="0">
                <a:sym typeface="Wingdings" pitchFamily="2" charset="2"/>
              </a:rPr>
              <a:t> TVLA’s advantage (simplicity, no expert knowledge needed)  </a:t>
            </a:r>
            <a:r>
              <a:rPr lang="en-US" sz="1800" dirty="0">
                <a:solidFill>
                  <a:srgbClr val="C00000"/>
                </a:solidFill>
                <a:sym typeface="Wingdings" pitchFamily="2" charset="2"/>
              </a:rPr>
              <a:t>TVLA’s drawbacks 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DCE80-AF90-2444-BE59-303E5B049A94}"/>
              </a:ext>
            </a:extLst>
          </p:cNvPr>
          <p:cNvSpPr txBox="1"/>
          <p:nvPr/>
        </p:nvSpPr>
        <p:spPr>
          <a:xfrm>
            <a:off x="596142" y="1597983"/>
            <a:ext cx="22358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lack of an obvious </a:t>
            </a:r>
          </a:p>
          <a:p>
            <a:r>
              <a:rPr lang="en-US" dirty="0"/>
              <a:t>relationship between</a:t>
            </a:r>
          </a:p>
          <a:p>
            <a:r>
              <a:rPr lang="en-US" dirty="0"/>
              <a:t>leakage and the exploitability</a:t>
            </a:r>
          </a:p>
          <a:p>
            <a:r>
              <a:rPr lang="en-US" dirty="0"/>
              <a:t>of the attack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4647F-1394-D444-BA98-B4AC19868311}"/>
              </a:ext>
            </a:extLst>
          </p:cNvPr>
          <p:cNvSpPr txBox="1"/>
          <p:nvPr/>
        </p:nvSpPr>
        <p:spPr>
          <a:xfrm>
            <a:off x="3937107" y="1585977"/>
            <a:ext cx="1593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False negatives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4F297B-BCDE-C247-B20A-1FD8537E79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4733947" y="1955309"/>
            <a:ext cx="1" cy="2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E5CEFA-F0B0-4D4A-9224-62964EA09CA2}"/>
              </a:ext>
            </a:extLst>
          </p:cNvPr>
          <p:cNvSpPr txBox="1"/>
          <p:nvPr/>
        </p:nvSpPr>
        <p:spPr>
          <a:xfrm>
            <a:off x="3984188" y="2201665"/>
            <a:ext cx="14995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measurement sufficient for exposure?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952E16-9B31-B04F-A8AD-52FD36BE5E11}"/>
              </a:ext>
            </a:extLst>
          </p:cNvPr>
          <p:cNvSpPr txBox="1"/>
          <p:nvPr/>
        </p:nvSpPr>
        <p:spPr>
          <a:xfrm>
            <a:off x="1704512" y="3371351"/>
            <a:ext cx="30294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more measurements to increase to confidence?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35930-DA2B-F749-AF14-5E231721756A}"/>
              </a:ext>
            </a:extLst>
          </p:cNvPr>
          <p:cNvSpPr txBox="1"/>
          <p:nvPr/>
        </p:nvSpPr>
        <p:spPr>
          <a:xfrm>
            <a:off x="4865776" y="3371351"/>
            <a:ext cx="2763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Repeat Multiple times to increase the confidence?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4F934B-87D6-CB4D-AF64-2EB0AB69A62C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3219229" y="3124995"/>
            <a:ext cx="1514718" cy="2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7E23C-FD47-6D4A-B44C-D8950C94F94D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733947" y="3124995"/>
            <a:ext cx="1513787" cy="24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8BB6D0-954D-E141-9828-604FE6471A66}"/>
              </a:ext>
            </a:extLst>
          </p:cNvPr>
          <p:cNvCxnSpPr>
            <a:stCxn id="18" idx="2"/>
          </p:cNvCxnSpPr>
          <p:nvPr/>
        </p:nvCxnSpPr>
        <p:spPr>
          <a:xfrm>
            <a:off x="3219229" y="4017682"/>
            <a:ext cx="1335015" cy="52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05165C-638F-4248-8765-FDB40195D6D9}"/>
              </a:ext>
            </a:extLst>
          </p:cNvPr>
          <p:cNvCxnSpPr>
            <a:stCxn id="19" idx="2"/>
          </p:cNvCxnSpPr>
          <p:nvPr/>
        </p:nvCxnSpPr>
        <p:spPr>
          <a:xfrm flipH="1">
            <a:off x="4733945" y="4017682"/>
            <a:ext cx="1513789" cy="52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1329A8-31F6-174F-831F-F65640654D37}"/>
              </a:ext>
            </a:extLst>
          </p:cNvPr>
          <p:cNvSpPr txBox="1"/>
          <p:nvPr/>
        </p:nvSpPr>
        <p:spPr>
          <a:xfrm>
            <a:off x="3886736" y="4520607"/>
            <a:ext cx="178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 Efficient!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8165F-5295-3D47-9E3C-824EBAC13F9F}"/>
              </a:ext>
            </a:extLst>
          </p:cNvPr>
          <p:cNvSpPr txBox="1"/>
          <p:nvPr/>
        </p:nvSpPr>
        <p:spPr>
          <a:xfrm>
            <a:off x="985421" y="5246059"/>
            <a:ext cx="497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Boostrap extract more information with the existing data at hand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 provide another reference parameter + decrease the number of traces needed for exposure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CCAF52-1BB6-8448-BDCC-4294FAAC9F32}"/>
              </a:ext>
            </a:extLst>
          </p:cNvPr>
          <p:cNvCxnSpPr>
            <a:endCxn id="10" idx="0"/>
          </p:cNvCxnSpPr>
          <p:nvPr/>
        </p:nvCxnSpPr>
        <p:spPr>
          <a:xfrm flipH="1">
            <a:off x="1714058" y="1011776"/>
            <a:ext cx="7678517" cy="58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C27D70-9A31-3B4B-806D-3AFD96A656DA}"/>
              </a:ext>
            </a:extLst>
          </p:cNvPr>
          <p:cNvCxnSpPr>
            <a:endCxn id="12" idx="0"/>
          </p:cNvCxnSpPr>
          <p:nvPr/>
        </p:nvCxnSpPr>
        <p:spPr>
          <a:xfrm flipH="1">
            <a:off x="4733948" y="1031979"/>
            <a:ext cx="464087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2F67D26-0190-BE4B-82EC-A4CF2DB58ACA}"/>
              </a:ext>
            </a:extLst>
          </p:cNvPr>
          <p:cNvSpPr/>
          <p:nvPr/>
        </p:nvSpPr>
        <p:spPr>
          <a:xfrm rot="19170202">
            <a:off x="3710866" y="4889939"/>
            <a:ext cx="381740" cy="3561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8F439-26D4-8D4D-BA51-BDFF47C29601}"/>
              </a:ext>
            </a:extLst>
          </p:cNvPr>
          <p:cNvSpPr txBox="1"/>
          <p:nvPr/>
        </p:nvSpPr>
        <p:spPr>
          <a:xfrm>
            <a:off x="8334988" y="1580230"/>
            <a:ext cx="1933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Threshold settings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E4B61-2557-4044-A663-D6872CA84B23}"/>
              </a:ext>
            </a:extLst>
          </p:cNvPr>
          <p:cNvSpPr txBox="1"/>
          <p:nvPr/>
        </p:nvSpPr>
        <p:spPr>
          <a:xfrm>
            <a:off x="8183123" y="2201665"/>
            <a:ext cx="22371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Threshold has to be adjusted based on different settings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9A8845-F022-9F43-B065-1C8F3B688862}"/>
              </a:ext>
            </a:extLst>
          </p:cNvPr>
          <p:cNvCxnSpPr>
            <a:endCxn id="40" idx="0"/>
          </p:cNvCxnSpPr>
          <p:nvPr/>
        </p:nvCxnSpPr>
        <p:spPr>
          <a:xfrm flipH="1">
            <a:off x="9301711" y="1011776"/>
            <a:ext cx="73107" cy="5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1E1F9B-A377-0C43-9E05-48B50CD81111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9301710" y="1949562"/>
            <a:ext cx="1" cy="25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985ADC-087E-DB42-9D0C-6450C30E9640}"/>
              </a:ext>
            </a:extLst>
          </p:cNvPr>
          <p:cNvSpPr txBox="1"/>
          <p:nvPr/>
        </p:nvSpPr>
        <p:spPr>
          <a:xfrm>
            <a:off x="7917036" y="3701672"/>
            <a:ext cx="276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 Efficient! (Yuan question: argue the disadvantage or distinguish our work from others? 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4FD57F-9D06-B842-9FAC-3C23E8BD65FA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flipH="1">
            <a:off x="9298994" y="3124995"/>
            <a:ext cx="2716" cy="57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FD1242-8C24-AF49-A327-EE6CD5582A75}"/>
              </a:ext>
            </a:extLst>
          </p:cNvPr>
          <p:cNvSpPr txBox="1"/>
          <p:nvPr/>
        </p:nvSpPr>
        <p:spPr>
          <a:xfrm>
            <a:off x="7292932" y="5246059"/>
            <a:ext cx="406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Boostrap-TVLA provide extra information using Boostrap method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D11F357-2D51-F04D-828B-4609802F8593}"/>
              </a:ext>
            </a:extLst>
          </p:cNvPr>
          <p:cNvSpPr/>
          <p:nvPr/>
        </p:nvSpPr>
        <p:spPr>
          <a:xfrm rot="16200000">
            <a:off x="8940926" y="4892748"/>
            <a:ext cx="381740" cy="3561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FDC2-3496-BE40-9507-5C444072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291560"/>
            <a:ext cx="10515600" cy="38947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AAA9-4BBA-D345-8085-DA0920E8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7" y="849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Discuss recent work proposed to solve the drawbacks of TVLA in difference aspect:</a:t>
            </a:r>
          </a:p>
          <a:p>
            <a:pPr marL="342900" indent="-342900">
              <a:buAutoNum type="arabicPeriod"/>
            </a:pPr>
            <a:r>
              <a:rPr lang="en-US" sz="1800" dirty="0"/>
              <a:t>Chi-square </a:t>
            </a:r>
            <a:r>
              <a:rPr lang="en-US" sz="1800" dirty="0">
                <a:sym typeface="Wingdings" pitchFamily="2" charset="2"/>
              </a:rPr>
              <a:t> higher–order leakage detection</a:t>
            </a:r>
          </a:p>
          <a:p>
            <a:pPr marL="342900" indent="-342900">
              <a:buAutoNum type="arabicPeriod"/>
            </a:pPr>
            <a:r>
              <a:rPr lang="en-US" sz="1800" dirty="0"/>
              <a:t>Multi-tuple </a:t>
            </a:r>
            <a:r>
              <a:rPr lang="en-US" sz="1800" dirty="0">
                <a:sym typeface="Wingdings" pitchFamily="2" charset="2"/>
              </a:rPr>
              <a:t> dependency assumption in the original TVLA</a:t>
            </a:r>
          </a:p>
          <a:p>
            <a:pPr marL="342900" indent="-342900">
              <a:buAutoNum type="arabicPeriod"/>
            </a:pPr>
            <a:r>
              <a:rPr lang="en-US" sz="1800" dirty="0">
                <a:sym typeface="Wingdings" pitchFamily="2" charset="2"/>
              </a:rPr>
              <a:t>TVLA + HC  take the other p-value into consideration vs mini-p approach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C00000"/>
                </a:solidFill>
                <a:sym typeface="Wingdings" pitchFamily="2" charset="2"/>
              </a:rPr>
              <a:t>Confidence interval 0--&gt; improve the certainty of the test (Yuan question:  the way to argue our novelty over their work)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5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A1C6-50EF-9A4E-B63B-6D98AEC1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4" y="338493"/>
            <a:ext cx="10515600" cy="52897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Experiment on </a:t>
            </a:r>
            <a:r>
              <a:rPr lang="en-US" sz="1800" b="1" dirty="0" err="1">
                <a:solidFill>
                  <a:srgbClr val="C00000"/>
                </a:solidFill>
              </a:rPr>
              <a:t>hw</a:t>
            </a:r>
            <a:r>
              <a:rPr lang="en-US" sz="1800" b="1" dirty="0">
                <a:solidFill>
                  <a:srgbClr val="C00000"/>
                </a:solidFill>
              </a:rPr>
              <a:t>-AES-protected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D1097-A6B3-E24D-B58A-22244177D0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0" y="1455446"/>
            <a:ext cx="5449021" cy="3862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93D32-76D2-994D-8143-60B9A9ABBB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1455445"/>
            <a:ext cx="6027566" cy="41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8C21-DAEF-7842-AE37-E1746A38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Practical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CAC6-2187-5A4F-945E-84E739F4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False positive experiment (go on the experiment with ML approach? or put for another independent project)</a:t>
            </a:r>
          </a:p>
          <a:p>
            <a:r>
              <a:rPr lang="en-US" dirty="0"/>
              <a:t>Method to improve the computational efficiency for Bootstrapping 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Poisson Bootstrap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Bag of Little Bootstraps</a:t>
            </a:r>
            <a:endParaRPr lang="en-US" dirty="0"/>
          </a:p>
          <a:p>
            <a:r>
              <a:rPr lang="en-US" dirty="0"/>
              <a:t>Cutting off the traces</a:t>
            </a:r>
          </a:p>
          <a:p>
            <a:r>
              <a:rPr lang="en-US" dirty="0" err="1"/>
              <a:t>github</a:t>
            </a:r>
            <a:r>
              <a:rPr lang="en-US" dirty="0"/>
              <a:t> folder</a:t>
            </a:r>
          </a:p>
          <a:p>
            <a:r>
              <a:rPr lang="en-US" dirty="0"/>
              <a:t>Experiment we have</a:t>
            </a:r>
          </a:p>
          <a:p>
            <a:pPr lvl="1"/>
            <a:r>
              <a:rPr lang="en-US" dirty="0"/>
              <a:t>simulated traces (FVR, </a:t>
            </a:r>
            <a:r>
              <a:rPr lang="en-US" dirty="0" err="1"/>
              <a:t>FvR</a:t>
            </a:r>
            <a:r>
              <a:rPr lang="en-US" dirty="0"/>
              <a:t>, </a:t>
            </a:r>
            <a:r>
              <a:rPr lang="en-US" dirty="0" err="1"/>
              <a:t>RvR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software AES (Boolean mask protected)</a:t>
            </a:r>
          </a:p>
          <a:p>
            <a:pPr lvl="1"/>
            <a:r>
              <a:rPr lang="en-US" dirty="0"/>
              <a:t>hardware AES (protected &amp; unprotected)</a:t>
            </a:r>
          </a:p>
          <a:p>
            <a:pPr lvl="1"/>
            <a:endParaRPr 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18E2FE5-F103-FD44-A0EF-BD6255AE6DC9}"/>
              </a:ext>
            </a:extLst>
          </p:cNvPr>
          <p:cNvGrpSpPr/>
          <p:nvPr/>
        </p:nvGrpSpPr>
        <p:grpSpPr>
          <a:xfrm>
            <a:off x="799343" y="1611956"/>
            <a:ext cx="9026507" cy="4389483"/>
            <a:chOff x="799343" y="1611956"/>
            <a:chExt cx="9026507" cy="438948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2668B31-5165-D549-8F8C-1810AE88F4F3}"/>
                </a:ext>
              </a:extLst>
            </p:cNvPr>
            <p:cNvSpPr/>
            <p:nvPr/>
          </p:nvSpPr>
          <p:spPr>
            <a:xfrm>
              <a:off x="799343" y="2183536"/>
              <a:ext cx="1865134" cy="239955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71AB2FC-0949-C04C-B1D4-2D8317A85187}"/>
                </a:ext>
              </a:extLst>
            </p:cNvPr>
            <p:cNvSpPr/>
            <p:nvPr/>
          </p:nvSpPr>
          <p:spPr>
            <a:xfrm>
              <a:off x="946341" y="2479372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925FEE4-C5B8-8F4F-85D1-C87E3B666194}"/>
                </a:ext>
              </a:extLst>
            </p:cNvPr>
            <p:cNvSpPr/>
            <p:nvPr/>
          </p:nvSpPr>
          <p:spPr>
            <a:xfrm>
              <a:off x="1695705" y="246741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09E7E2D3-63E2-FA40-B41A-519B39CB74D9}"/>
                </a:ext>
              </a:extLst>
            </p:cNvPr>
            <p:cNvSpPr/>
            <p:nvPr/>
          </p:nvSpPr>
          <p:spPr>
            <a:xfrm>
              <a:off x="1071460" y="323785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6183D094-8126-494C-91CD-DF987B272304}"/>
                </a:ext>
              </a:extLst>
            </p:cNvPr>
            <p:cNvSpPr/>
            <p:nvPr/>
          </p:nvSpPr>
          <p:spPr>
            <a:xfrm>
              <a:off x="1666227" y="2948917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A9AEAE9-BA0A-BF47-8CBC-4D79FC062734}"/>
                </a:ext>
              </a:extLst>
            </p:cNvPr>
            <p:cNvSpPr/>
            <p:nvPr/>
          </p:nvSpPr>
          <p:spPr>
            <a:xfrm>
              <a:off x="2093229" y="2676436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4870AB69-595C-C043-8B88-A546B883B0FD}"/>
                </a:ext>
              </a:extLst>
            </p:cNvPr>
            <p:cNvSpPr/>
            <p:nvPr/>
          </p:nvSpPr>
          <p:spPr>
            <a:xfrm>
              <a:off x="1503556" y="3311595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BC8B6F26-6683-5F46-B2AA-3CA99A070C6F}"/>
                </a:ext>
              </a:extLst>
            </p:cNvPr>
            <p:cNvSpPr/>
            <p:nvPr/>
          </p:nvSpPr>
          <p:spPr>
            <a:xfrm>
              <a:off x="1001465" y="3686619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F90AD6E6-3B6A-3E4D-9EB5-EA4FE87728CA}"/>
                </a:ext>
              </a:extLst>
            </p:cNvPr>
            <p:cNvSpPr/>
            <p:nvPr/>
          </p:nvSpPr>
          <p:spPr>
            <a:xfrm>
              <a:off x="1796624" y="3436576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F0752453-FF4D-C84F-9F46-DBFDAC71D2B0}"/>
                </a:ext>
              </a:extLst>
            </p:cNvPr>
            <p:cNvSpPr/>
            <p:nvPr/>
          </p:nvSpPr>
          <p:spPr>
            <a:xfrm>
              <a:off x="2082016" y="331489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34F82C15-3680-734D-A092-EAC910BC5AD9}"/>
                </a:ext>
              </a:extLst>
            </p:cNvPr>
            <p:cNvSpPr/>
            <p:nvPr/>
          </p:nvSpPr>
          <p:spPr>
            <a:xfrm>
              <a:off x="2372392" y="2950740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93BC5623-0771-A041-952D-D1165F9769DE}"/>
                </a:ext>
              </a:extLst>
            </p:cNvPr>
            <p:cNvSpPr/>
            <p:nvPr/>
          </p:nvSpPr>
          <p:spPr>
            <a:xfrm>
              <a:off x="903275" y="2924864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FFE1CFB7-6E32-8F4F-8581-4A7332116EE9}"/>
                </a:ext>
              </a:extLst>
            </p:cNvPr>
            <p:cNvSpPr/>
            <p:nvPr/>
          </p:nvSpPr>
          <p:spPr>
            <a:xfrm>
              <a:off x="1522555" y="3921195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FAADA0D9-86E4-9141-BDBF-698EA5247966}"/>
                </a:ext>
              </a:extLst>
            </p:cNvPr>
            <p:cNvSpPr/>
            <p:nvPr/>
          </p:nvSpPr>
          <p:spPr>
            <a:xfrm>
              <a:off x="2372392" y="2397194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6B7C6E5-E0CC-E947-9507-E5C98E0286E1}"/>
                </a:ext>
              </a:extLst>
            </p:cNvPr>
            <p:cNvSpPr/>
            <p:nvPr/>
          </p:nvSpPr>
          <p:spPr>
            <a:xfrm>
              <a:off x="1018177" y="4214042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948A439-F032-B544-905B-A14B563CCB87}"/>
                </a:ext>
              </a:extLst>
            </p:cNvPr>
            <p:cNvSpPr/>
            <p:nvPr/>
          </p:nvSpPr>
          <p:spPr>
            <a:xfrm>
              <a:off x="2101382" y="390572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A50B6BDC-49EB-9B48-88CB-7C877985ADCD}"/>
                </a:ext>
              </a:extLst>
            </p:cNvPr>
            <p:cNvSpPr/>
            <p:nvPr/>
          </p:nvSpPr>
          <p:spPr>
            <a:xfrm>
              <a:off x="2372392" y="4284265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100AD38-77FE-064B-BE11-FDC2741054D4}"/>
                </a:ext>
              </a:extLst>
            </p:cNvPr>
            <p:cNvSpPr/>
            <p:nvPr/>
          </p:nvSpPr>
          <p:spPr>
            <a:xfrm>
              <a:off x="2444228" y="3650979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4DD4E80-FA38-3A40-91D1-2C91153BA8F1}"/>
                </a:ext>
              </a:extLst>
            </p:cNvPr>
            <p:cNvSpPr/>
            <p:nvPr/>
          </p:nvSpPr>
          <p:spPr>
            <a:xfrm>
              <a:off x="1757647" y="4329621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1589D850-8F1D-4545-ADFF-87C9D070FF6D}"/>
                </a:ext>
              </a:extLst>
            </p:cNvPr>
            <p:cNvSpPr/>
            <p:nvPr/>
          </p:nvSpPr>
          <p:spPr>
            <a:xfrm>
              <a:off x="1258543" y="2746659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3AD97A8-08D4-B849-ACB6-1A48A25B0E3E}"/>
                </a:ext>
              </a:extLst>
            </p:cNvPr>
            <p:cNvSpPr/>
            <p:nvPr/>
          </p:nvSpPr>
          <p:spPr>
            <a:xfrm>
              <a:off x="1848105" y="261981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D4FE862C-15AF-5045-A2EC-4CF69B86ED8C}"/>
                </a:ext>
              </a:extLst>
            </p:cNvPr>
            <p:cNvSpPr/>
            <p:nvPr/>
          </p:nvSpPr>
          <p:spPr>
            <a:xfrm>
              <a:off x="2173218" y="3450274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9B8EA52-FA5E-984D-96B6-89C76D3394E4}"/>
                </a:ext>
              </a:extLst>
            </p:cNvPr>
            <p:cNvSpPr/>
            <p:nvPr/>
          </p:nvSpPr>
          <p:spPr>
            <a:xfrm>
              <a:off x="1930865" y="3234342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2848EC5-A68F-A742-8A31-EA7BAF4B0F55}"/>
                </a:ext>
              </a:extLst>
            </p:cNvPr>
            <p:cNvSpPr/>
            <p:nvPr/>
          </p:nvSpPr>
          <p:spPr>
            <a:xfrm>
              <a:off x="2029546" y="355953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9C74A0E4-1C4B-2041-BEDC-EB37E6053453}"/>
                </a:ext>
              </a:extLst>
            </p:cNvPr>
            <p:cNvSpPr/>
            <p:nvPr/>
          </p:nvSpPr>
          <p:spPr>
            <a:xfrm>
              <a:off x="1269330" y="3704547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E7C5AED8-C00F-F54D-A6C3-19B160CF9259}"/>
                </a:ext>
              </a:extLst>
            </p:cNvPr>
            <p:cNvSpPr/>
            <p:nvPr/>
          </p:nvSpPr>
          <p:spPr>
            <a:xfrm>
              <a:off x="1459446" y="3768795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28BE41C5-DC19-F348-9584-FFF5C249A4C6}"/>
                </a:ext>
              </a:extLst>
            </p:cNvPr>
            <p:cNvSpPr/>
            <p:nvPr/>
          </p:nvSpPr>
          <p:spPr>
            <a:xfrm>
              <a:off x="1803067" y="3603884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B9774D0B-0613-4E42-B099-8F7B5012C1DA}"/>
                </a:ext>
              </a:extLst>
            </p:cNvPr>
            <p:cNvSpPr/>
            <p:nvPr/>
          </p:nvSpPr>
          <p:spPr>
            <a:xfrm>
              <a:off x="1256431" y="399141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BBD8DB0-0DC9-7848-9BDB-B97EE2A57792}"/>
                </a:ext>
              </a:extLst>
            </p:cNvPr>
            <p:cNvSpPr/>
            <p:nvPr/>
          </p:nvSpPr>
          <p:spPr>
            <a:xfrm>
              <a:off x="1408831" y="4143818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A1E6020C-5CF4-3845-A0CC-5D2B14543493}"/>
                </a:ext>
              </a:extLst>
            </p:cNvPr>
            <p:cNvSpPr/>
            <p:nvPr/>
          </p:nvSpPr>
          <p:spPr>
            <a:xfrm>
              <a:off x="1371204" y="2467417"/>
              <a:ext cx="143672" cy="1404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D58FB0A-7DA8-2347-B339-D5891EDA70EA}"/>
                </a:ext>
              </a:extLst>
            </p:cNvPr>
            <p:cNvSpPr/>
            <p:nvPr/>
          </p:nvSpPr>
          <p:spPr>
            <a:xfrm>
              <a:off x="1738063" y="3192608"/>
              <a:ext cx="650664" cy="71311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BEEC9E1-09D3-EB42-BC92-9573C8812057}"/>
                </a:ext>
              </a:extLst>
            </p:cNvPr>
            <p:cNvCxnSpPr>
              <a:stCxn id="57" idx="6"/>
            </p:cNvCxnSpPr>
            <p:nvPr/>
          </p:nvCxnSpPr>
          <p:spPr>
            <a:xfrm>
              <a:off x="2388727" y="3549168"/>
              <a:ext cx="865750" cy="103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DB9E01-9785-304D-B6B0-EC57066D01BF}"/>
                </a:ext>
              </a:extLst>
            </p:cNvPr>
            <p:cNvGrpSpPr/>
            <p:nvPr/>
          </p:nvGrpSpPr>
          <p:grpSpPr>
            <a:xfrm>
              <a:off x="3116826" y="3192608"/>
              <a:ext cx="717755" cy="728587"/>
              <a:chOff x="3116826" y="3091871"/>
              <a:chExt cx="717755" cy="72858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3FC4F6A3-6F11-D243-B0CF-86C7FAB416C4}"/>
                  </a:ext>
                </a:extLst>
              </p:cNvPr>
              <p:cNvSpPr/>
              <p:nvPr/>
            </p:nvSpPr>
            <p:spPr>
              <a:xfrm>
                <a:off x="3116826" y="3091871"/>
                <a:ext cx="717755" cy="72858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1C608987-AFE3-A745-A01A-A6F0A4292CA1}"/>
                  </a:ext>
                </a:extLst>
              </p:cNvPr>
              <p:cNvSpPr/>
              <p:nvPr/>
            </p:nvSpPr>
            <p:spPr>
              <a:xfrm>
                <a:off x="3254477" y="3206469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1CB5830D-FBA3-F745-A8E9-DAEA8594DFE4}"/>
                  </a:ext>
                </a:extLst>
              </p:cNvPr>
              <p:cNvSpPr/>
              <p:nvPr/>
            </p:nvSpPr>
            <p:spPr>
              <a:xfrm>
                <a:off x="3406877" y="3346554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C4C371D2-7B45-4E45-AD12-D76E71194818}"/>
                  </a:ext>
                </a:extLst>
              </p:cNvPr>
              <p:cNvSpPr/>
              <p:nvPr/>
            </p:nvSpPr>
            <p:spPr>
              <a:xfrm>
                <a:off x="3559277" y="3486639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99FB87AB-C53A-C143-8627-B6DD211018C0}"/>
                  </a:ext>
                </a:extLst>
              </p:cNvPr>
              <p:cNvSpPr/>
              <p:nvPr/>
            </p:nvSpPr>
            <p:spPr>
              <a:xfrm>
                <a:off x="3263205" y="3554068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8E89CC93-38BD-2442-9316-79F9E0571137}"/>
                  </a:ext>
                </a:extLst>
              </p:cNvPr>
              <p:cNvSpPr/>
              <p:nvPr/>
            </p:nvSpPr>
            <p:spPr>
              <a:xfrm>
                <a:off x="3415605" y="3642669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6160F4FC-4D9C-0A4B-AFE7-9566D536EDB1}"/>
                  </a:ext>
                </a:extLst>
              </p:cNvPr>
              <p:cNvSpPr/>
              <p:nvPr/>
            </p:nvSpPr>
            <p:spPr>
              <a:xfrm>
                <a:off x="3559277" y="3219835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3F5A6E-D36A-8447-BB7E-62254EA67557}"/>
                    </a:ext>
                  </a:extLst>
                </p:cNvPr>
                <p:cNvSpPr txBox="1"/>
                <p:nvPr/>
              </p:nvSpPr>
              <p:spPr>
                <a:xfrm>
                  <a:off x="3088067" y="3902469"/>
                  <a:ext cx="72077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3F5A6E-D36A-8447-BB7E-62254EA67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067" y="3902469"/>
                  <a:ext cx="720775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E0E2307-BC3A-1343-90E8-0725353D07CF}"/>
                </a:ext>
              </a:extLst>
            </p:cNvPr>
            <p:cNvGrpSpPr/>
            <p:nvPr/>
          </p:nvGrpSpPr>
          <p:grpSpPr>
            <a:xfrm>
              <a:off x="5016501" y="1611956"/>
              <a:ext cx="1157664" cy="3648695"/>
              <a:chOff x="4712135" y="1491001"/>
              <a:chExt cx="1157664" cy="3648695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1CAC65A-B94B-804B-83E3-7516DB5EB6E5}"/>
                  </a:ext>
                </a:extLst>
              </p:cNvPr>
              <p:cNvGrpSpPr/>
              <p:nvPr/>
            </p:nvGrpSpPr>
            <p:grpSpPr>
              <a:xfrm>
                <a:off x="4712135" y="1491001"/>
                <a:ext cx="717755" cy="728587"/>
                <a:chOff x="3116826" y="3091871"/>
                <a:chExt cx="717755" cy="728587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0189E2B4-854A-044A-88C1-38EA1283CA27}"/>
                    </a:ext>
                  </a:extLst>
                </p:cNvPr>
                <p:cNvSpPr/>
                <p:nvPr/>
              </p:nvSpPr>
              <p:spPr>
                <a:xfrm>
                  <a:off x="3116826" y="3091871"/>
                  <a:ext cx="717755" cy="728587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riangle 95">
                  <a:extLst>
                    <a:ext uri="{FF2B5EF4-FFF2-40B4-BE49-F238E27FC236}">
                      <a16:creationId xmlns:a16="http://schemas.microsoft.com/office/drawing/2014/main" id="{69C18A76-0B94-D444-8BBC-F9E114AF4C55}"/>
                    </a:ext>
                  </a:extLst>
                </p:cNvPr>
                <p:cNvSpPr/>
                <p:nvPr/>
              </p:nvSpPr>
              <p:spPr>
                <a:xfrm>
                  <a:off x="3254477" y="3206469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97" name="Triangle 96">
                  <a:extLst>
                    <a:ext uri="{FF2B5EF4-FFF2-40B4-BE49-F238E27FC236}">
                      <a16:creationId xmlns:a16="http://schemas.microsoft.com/office/drawing/2014/main" id="{1392BF2A-48F2-D544-B59D-4B013A5702F1}"/>
                    </a:ext>
                  </a:extLst>
                </p:cNvPr>
                <p:cNvSpPr/>
                <p:nvPr/>
              </p:nvSpPr>
              <p:spPr>
                <a:xfrm>
                  <a:off x="3406877" y="3346554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98" name="Triangle 97">
                  <a:extLst>
                    <a:ext uri="{FF2B5EF4-FFF2-40B4-BE49-F238E27FC236}">
                      <a16:creationId xmlns:a16="http://schemas.microsoft.com/office/drawing/2014/main" id="{65EBA70E-8984-9C42-802B-16008F17B7FA}"/>
                    </a:ext>
                  </a:extLst>
                </p:cNvPr>
                <p:cNvSpPr/>
                <p:nvPr/>
              </p:nvSpPr>
              <p:spPr>
                <a:xfrm>
                  <a:off x="3559277" y="3486639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99" name="Triangle 98">
                  <a:extLst>
                    <a:ext uri="{FF2B5EF4-FFF2-40B4-BE49-F238E27FC236}">
                      <a16:creationId xmlns:a16="http://schemas.microsoft.com/office/drawing/2014/main" id="{5F75E182-B338-764F-8D2F-42671B99BA43}"/>
                    </a:ext>
                  </a:extLst>
                </p:cNvPr>
                <p:cNvSpPr/>
                <p:nvPr/>
              </p:nvSpPr>
              <p:spPr>
                <a:xfrm>
                  <a:off x="3263205" y="3554068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0" name="Triangle 99">
                  <a:extLst>
                    <a:ext uri="{FF2B5EF4-FFF2-40B4-BE49-F238E27FC236}">
                      <a16:creationId xmlns:a16="http://schemas.microsoft.com/office/drawing/2014/main" id="{7D1B2D9C-1002-6140-B072-A46720965144}"/>
                    </a:ext>
                  </a:extLst>
                </p:cNvPr>
                <p:cNvSpPr/>
                <p:nvPr/>
              </p:nvSpPr>
              <p:spPr>
                <a:xfrm>
                  <a:off x="3415605" y="3642669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1" name="Triangle 100">
                  <a:extLst>
                    <a:ext uri="{FF2B5EF4-FFF2-40B4-BE49-F238E27FC236}">
                      <a16:creationId xmlns:a16="http://schemas.microsoft.com/office/drawing/2014/main" id="{6E9D27E3-7ECE-BC46-8504-6DD727279BB2}"/>
                    </a:ext>
                  </a:extLst>
                </p:cNvPr>
                <p:cNvSpPr/>
                <p:nvPr/>
              </p:nvSpPr>
              <p:spPr>
                <a:xfrm>
                  <a:off x="3559277" y="3219835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0A2D4BA-DDF8-D14E-A9C3-70799D51B88B}"/>
                  </a:ext>
                </a:extLst>
              </p:cNvPr>
              <p:cNvGrpSpPr/>
              <p:nvPr/>
            </p:nvGrpSpPr>
            <p:grpSpPr>
              <a:xfrm>
                <a:off x="4723872" y="2326143"/>
                <a:ext cx="717755" cy="728587"/>
                <a:chOff x="4447189" y="2421613"/>
                <a:chExt cx="717755" cy="728587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38FC386C-C149-1F47-AFCD-9EABBBAA53D8}"/>
                    </a:ext>
                  </a:extLst>
                </p:cNvPr>
                <p:cNvSpPr/>
                <p:nvPr/>
              </p:nvSpPr>
              <p:spPr>
                <a:xfrm>
                  <a:off x="4447189" y="2421613"/>
                  <a:ext cx="717755" cy="728587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angle 103">
                  <a:extLst>
                    <a:ext uri="{FF2B5EF4-FFF2-40B4-BE49-F238E27FC236}">
                      <a16:creationId xmlns:a16="http://schemas.microsoft.com/office/drawing/2014/main" id="{B0FE338B-95E5-EB4A-A0AE-41A2E2ECD0E0}"/>
                    </a:ext>
                  </a:extLst>
                </p:cNvPr>
                <p:cNvSpPr/>
                <p:nvPr/>
              </p:nvSpPr>
              <p:spPr>
                <a:xfrm>
                  <a:off x="4567384" y="2613248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5" name="Triangle 104">
                  <a:extLst>
                    <a:ext uri="{FF2B5EF4-FFF2-40B4-BE49-F238E27FC236}">
                      <a16:creationId xmlns:a16="http://schemas.microsoft.com/office/drawing/2014/main" id="{73EA95D8-CDCE-5E4D-84E1-E9AE3A10054D}"/>
                    </a:ext>
                  </a:extLst>
                </p:cNvPr>
                <p:cNvSpPr/>
                <p:nvPr/>
              </p:nvSpPr>
              <p:spPr>
                <a:xfrm>
                  <a:off x="4761414" y="2669291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6" name="Triangle 105">
                  <a:extLst>
                    <a:ext uri="{FF2B5EF4-FFF2-40B4-BE49-F238E27FC236}">
                      <a16:creationId xmlns:a16="http://schemas.microsoft.com/office/drawing/2014/main" id="{42320F4A-985F-DB4B-BEB2-6C85D33AD5F6}"/>
                    </a:ext>
                  </a:extLst>
                </p:cNvPr>
                <p:cNvSpPr/>
                <p:nvPr/>
              </p:nvSpPr>
              <p:spPr>
                <a:xfrm>
                  <a:off x="4941889" y="2741633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7" name="Triangle 106">
                  <a:extLst>
                    <a:ext uri="{FF2B5EF4-FFF2-40B4-BE49-F238E27FC236}">
                      <a16:creationId xmlns:a16="http://schemas.microsoft.com/office/drawing/2014/main" id="{2C5EAACD-826E-D540-A4E9-9ACAB4EA952C}"/>
                    </a:ext>
                  </a:extLst>
                </p:cNvPr>
                <p:cNvSpPr/>
                <p:nvPr/>
              </p:nvSpPr>
              <p:spPr>
                <a:xfrm>
                  <a:off x="4596577" y="2870731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8" name="Triangle 107">
                  <a:extLst>
                    <a:ext uri="{FF2B5EF4-FFF2-40B4-BE49-F238E27FC236}">
                      <a16:creationId xmlns:a16="http://schemas.microsoft.com/office/drawing/2014/main" id="{70344B2B-0A4D-7C4C-A5D1-D4916A0E3506}"/>
                    </a:ext>
                  </a:extLst>
                </p:cNvPr>
                <p:cNvSpPr/>
                <p:nvPr/>
              </p:nvSpPr>
              <p:spPr>
                <a:xfrm>
                  <a:off x="4761414" y="2918403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9" name="Triangle 108">
                  <a:extLst>
                    <a:ext uri="{FF2B5EF4-FFF2-40B4-BE49-F238E27FC236}">
                      <a16:creationId xmlns:a16="http://schemas.microsoft.com/office/drawing/2014/main" id="{14BAA97E-0CFC-5748-A99B-47FD2F845DB9}"/>
                    </a:ext>
                  </a:extLst>
                </p:cNvPr>
                <p:cNvSpPr/>
                <p:nvPr/>
              </p:nvSpPr>
              <p:spPr>
                <a:xfrm>
                  <a:off x="4798217" y="2482314"/>
                  <a:ext cx="143672" cy="129098"/>
                </a:xfrm>
                <a:prstGeom prst="triangl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8DB776B3-5C7A-D347-BF4B-1ECE18BBB54B}"/>
                  </a:ext>
                </a:extLst>
              </p:cNvPr>
              <p:cNvSpPr/>
              <p:nvPr/>
            </p:nvSpPr>
            <p:spPr>
              <a:xfrm>
                <a:off x="4723872" y="3161285"/>
                <a:ext cx="717755" cy="72858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riangle 111">
                <a:extLst>
                  <a:ext uri="{FF2B5EF4-FFF2-40B4-BE49-F238E27FC236}">
                    <a16:creationId xmlns:a16="http://schemas.microsoft.com/office/drawing/2014/main" id="{C64F54F7-FA15-0446-AD30-7F006F17718B}"/>
                  </a:ext>
                </a:extLst>
              </p:cNvPr>
              <p:cNvSpPr/>
              <p:nvPr/>
            </p:nvSpPr>
            <p:spPr>
              <a:xfrm>
                <a:off x="4786678" y="3210858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86690FA1-5419-EA4D-9957-6F7495BA5B80}"/>
                  </a:ext>
                </a:extLst>
              </p:cNvPr>
              <p:cNvSpPr/>
              <p:nvPr/>
            </p:nvSpPr>
            <p:spPr>
              <a:xfrm>
                <a:off x="4844067" y="3486639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14" name="Triangle 113">
                <a:extLst>
                  <a:ext uri="{FF2B5EF4-FFF2-40B4-BE49-F238E27FC236}">
                    <a16:creationId xmlns:a16="http://schemas.microsoft.com/office/drawing/2014/main" id="{044E64A6-C088-1641-A884-4E7FA8C144A0}"/>
                  </a:ext>
                </a:extLst>
              </p:cNvPr>
              <p:cNvSpPr/>
              <p:nvPr/>
            </p:nvSpPr>
            <p:spPr>
              <a:xfrm>
                <a:off x="5100206" y="3486639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179C09DD-86D4-8B43-89CA-692169AD89AE}"/>
                  </a:ext>
                </a:extLst>
              </p:cNvPr>
              <p:cNvSpPr/>
              <p:nvPr/>
            </p:nvSpPr>
            <p:spPr>
              <a:xfrm>
                <a:off x="4875970" y="3721648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84C06D8-5ACB-D846-A2B4-B2E0E4E6CDF1}"/>
                  </a:ext>
                </a:extLst>
              </p:cNvPr>
              <p:cNvSpPr/>
              <p:nvPr/>
            </p:nvSpPr>
            <p:spPr>
              <a:xfrm>
                <a:off x="5227706" y="3701447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46833A4B-85EC-5749-8A67-001E8C6E32A1}"/>
                  </a:ext>
                </a:extLst>
              </p:cNvPr>
              <p:cNvSpPr/>
              <p:nvPr/>
            </p:nvSpPr>
            <p:spPr>
              <a:xfrm>
                <a:off x="5236964" y="3207282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CD0D701-47D6-8C49-A300-D3BD51801363}"/>
                  </a:ext>
                </a:extLst>
              </p:cNvPr>
              <p:cNvSpPr/>
              <p:nvPr/>
            </p:nvSpPr>
            <p:spPr>
              <a:xfrm>
                <a:off x="4723871" y="4411109"/>
                <a:ext cx="717755" cy="72858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iangle 121">
                <a:extLst>
                  <a:ext uri="{FF2B5EF4-FFF2-40B4-BE49-F238E27FC236}">
                    <a16:creationId xmlns:a16="http://schemas.microsoft.com/office/drawing/2014/main" id="{136B99F1-6EEE-2B4E-85C0-A136CCDE6EDC}"/>
                  </a:ext>
                </a:extLst>
              </p:cNvPr>
              <p:cNvSpPr/>
              <p:nvPr/>
            </p:nvSpPr>
            <p:spPr>
              <a:xfrm>
                <a:off x="4798414" y="4488662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B4E11C13-AE27-1843-BE95-2EE7BB35441E}"/>
                  </a:ext>
                </a:extLst>
              </p:cNvPr>
              <p:cNvSpPr/>
              <p:nvPr/>
            </p:nvSpPr>
            <p:spPr>
              <a:xfrm>
                <a:off x="4874002" y="4703050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4" name="Triangle 123">
                <a:extLst>
                  <a:ext uri="{FF2B5EF4-FFF2-40B4-BE49-F238E27FC236}">
                    <a16:creationId xmlns:a16="http://schemas.microsoft.com/office/drawing/2014/main" id="{E1C5FC55-EC8B-F64C-88EF-4E579B4E8BFC}"/>
                  </a:ext>
                </a:extLst>
              </p:cNvPr>
              <p:cNvSpPr/>
              <p:nvPr/>
            </p:nvSpPr>
            <p:spPr>
              <a:xfrm>
                <a:off x="5070333" y="4724955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489E84F4-D612-CD48-B030-CE6AE77E164E}"/>
                  </a:ext>
                </a:extLst>
              </p:cNvPr>
              <p:cNvSpPr/>
              <p:nvPr/>
            </p:nvSpPr>
            <p:spPr>
              <a:xfrm>
                <a:off x="4780944" y="4897358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914571F9-A2BA-C04C-8959-3B77A5BC496E}"/>
                  </a:ext>
                </a:extLst>
              </p:cNvPr>
              <p:cNvSpPr/>
              <p:nvPr/>
            </p:nvSpPr>
            <p:spPr>
              <a:xfrm>
                <a:off x="5022650" y="4961907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FBB279A2-C693-E949-803F-6303FC7C6A40}"/>
                  </a:ext>
                </a:extLst>
              </p:cNvPr>
              <p:cNvSpPr/>
              <p:nvPr/>
            </p:nvSpPr>
            <p:spPr>
              <a:xfrm>
                <a:off x="5070333" y="4488003"/>
                <a:ext cx="143672" cy="129098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2CD756A-1F09-B941-AB14-4AC3AD28708E}"/>
                  </a:ext>
                </a:extLst>
              </p:cNvPr>
              <p:cNvGrpSpPr/>
              <p:nvPr/>
            </p:nvGrpSpPr>
            <p:grpSpPr>
              <a:xfrm>
                <a:off x="4960409" y="3762420"/>
                <a:ext cx="253596" cy="671168"/>
                <a:chOff x="6407524" y="1745684"/>
                <a:chExt cx="253596" cy="671168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404AEEE2-E794-8044-A35F-830820B80248}"/>
                    </a:ext>
                  </a:extLst>
                </p:cNvPr>
                <p:cNvSpPr txBox="1"/>
                <p:nvPr/>
              </p:nvSpPr>
              <p:spPr>
                <a:xfrm>
                  <a:off x="6407524" y="1745684"/>
                  <a:ext cx="2535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.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572C94A-4655-9C4E-94D6-63C1589B41DB}"/>
                    </a:ext>
                  </a:extLst>
                </p:cNvPr>
                <p:cNvSpPr txBox="1"/>
                <p:nvPr/>
              </p:nvSpPr>
              <p:spPr>
                <a:xfrm>
                  <a:off x="6407524" y="1874782"/>
                  <a:ext cx="2535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.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5E28F32-148B-7746-9244-59CCC9EE619B}"/>
                    </a:ext>
                  </a:extLst>
                </p:cNvPr>
                <p:cNvSpPr txBox="1"/>
                <p:nvPr/>
              </p:nvSpPr>
              <p:spPr>
                <a:xfrm>
                  <a:off x="6407524" y="2016742"/>
                  <a:ext cx="2535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.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6561B4D4-E1DA-7643-B92C-2778077C8A35}"/>
                      </a:ext>
                    </a:extLst>
                  </p:cNvPr>
                  <p:cNvSpPr txBox="1"/>
                  <p:nvPr/>
                </p:nvSpPr>
                <p:spPr>
                  <a:xfrm>
                    <a:off x="5356651" y="1514046"/>
                    <a:ext cx="4512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6561B4D4-E1DA-7643-B92C-2778077C8A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6651" y="1514046"/>
                    <a:ext cx="45127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71B1928-A26C-2D4E-BD55-063BFD95B7A6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681" y="2321104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71B1928-A26C-2D4E-BD55-063BFD95B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2681" y="2321104"/>
                    <a:ext cx="456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EACF9CCA-10EC-624B-BD4D-13E97DCEE61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8164" y="3181856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EACF9CCA-10EC-624B-BD4D-13E97DCEE6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8164" y="3181856"/>
                    <a:ext cx="4566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1667C81-D0E6-6F45-9BED-7832CE46105E}"/>
                      </a:ext>
                    </a:extLst>
                  </p:cNvPr>
                  <p:cNvSpPr txBox="1"/>
                  <p:nvPr/>
                </p:nvSpPr>
                <p:spPr>
                  <a:xfrm>
                    <a:off x="5392681" y="4436718"/>
                    <a:ext cx="4771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1667C81-D0E6-6F45-9BED-7832CE461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2681" y="4436718"/>
                    <a:ext cx="4771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3D56853-8FE2-D24E-A8A2-EE06468BD196}"/>
                </a:ext>
              </a:extLst>
            </p:cNvPr>
            <p:cNvCxnSpPr>
              <a:stCxn id="58" idx="3"/>
              <a:endCxn id="95" idx="1"/>
            </p:cNvCxnSpPr>
            <p:nvPr/>
          </p:nvCxnSpPr>
          <p:spPr>
            <a:xfrm flipV="1">
              <a:off x="3834581" y="1976250"/>
              <a:ext cx="1181920" cy="1580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18AA4A9-DAC1-344A-8DE6-684AEFB74CBC}"/>
                </a:ext>
              </a:extLst>
            </p:cNvPr>
            <p:cNvCxnSpPr>
              <a:stCxn id="58" idx="3"/>
              <a:endCxn id="103" idx="1"/>
            </p:cNvCxnSpPr>
            <p:nvPr/>
          </p:nvCxnSpPr>
          <p:spPr>
            <a:xfrm flipV="1">
              <a:off x="3834581" y="2811392"/>
              <a:ext cx="1193657" cy="745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8A4A1C9-B1AE-084A-ACC9-D33ADEA8D0F6}"/>
                </a:ext>
              </a:extLst>
            </p:cNvPr>
            <p:cNvCxnSpPr>
              <a:stCxn id="58" idx="3"/>
              <a:endCxn id="111" idx="1"/>
            </p:cNvCxnSpPr>
            <p:nvPr/>
          </p:nvCxnSpPr>
          <p:spPr>
            <a:xfrm>
              <a:off x="3834581" y="3556902"/>
              <a:ext cx="1193657" cy="89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7A687E1-37F4-D746-BE04-1BCEB4228E3B}"/>
                </a:ext>
              </a:extLst>
            </p:cNvPr>
            <p:cNvCxnSpPr>
              <a:stCxn id="58" idx="3"/>
              <a:endCxn id="121" idx="1"/>
            </p:cNvCxnSpPr>
            <p:nvPr/>
          </p:nvCxnSpPr>
          <p:spPr>
            <a:xfrm>
              <a:off x="3834581" y="3556902"/>
              <a:ext cx="1193656" cy="133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3982ABF7-6062-2F43-8711-1458906CA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555" t="2568" r="15902" b="5907"/>
            <a:stretch/>
          </p:blipFill>
          <p:spPr>
            <a:xfrm>
              <a:off x="6564379" y="1731605"/>
              <a:ext cx="351797" cy="495783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AF01E88-B710-8348-A68D-11A3E5529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555" t="2568" r="15902" b="5907"/>
            <a:stretch/>
          </p:blipFill>
          <p:spPr>
            <a:xfrm>
              <a:off x="6564379" y="2523357"/>
              <a:ext cx="351797" cy="495783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02CF3CC4-BD59-994B-8AFF-1DDF5151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555" t="2568" r="15902" b="5907"/>
            <a:stretch/>
          </p:blipFill>
          <p:spPr>
            <a:xfrm>
              <a:off x="6568311" y="3411858"/>
              <a:ext cx="351797" cy="495783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1E815DC-E47A-0D4B-8A02-555DAAF92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555" t="2568" r="15902" b="5907"/>
            <a:stretch/>
          </p:blipFill>
          <p:spPr>
            <a:xfrm>
              <a:off x="6564379" y="4694197"/>
              <a:ext cx="351797" cy="4957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C70455C2-4B00-2440-95E2-0C420B009FC9}"/>
                    </a:ext>
                  </a:extLst>
                </p:cNvPr>
                <p:cNvSpPr txBox="1"/>
                <p:nvPr/>
              </p:nvSpPr>
              <p:spPr>
                <a:xfrm>
                  <a:off x="6822180" y="1679124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C70455C2-4B00-2440-95E2-0C420B009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80" y="1679124"/>
                  <a:ext cx="4612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36BF45BF-C030-9E42-9F85-448CCB63B987}"/>
                    </a:ext>
                  </a:extLst>
                </p:cNvPr>
                <p:cNvSpPr txBox="1"/>
                <p:nvPr/>
              </p:nvSpPr>
              <p:spPr>
                <a:xfrm>
                  <a:off x="6834193" y="2442059"/>
                  <a:ext cx="466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36BF45BF-C030-9E42-9F85-448CCB63B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193" y="2442059"/>
                  <a:ext cx="46660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CBBBFF5-9B39-1C4C-AC5E-AAB2EAAAE8B0}"/>
                    </a:ext>
                  </a:extLst>
                </p:cNvPr>
                <p:cNvSpPr txBox="1"/>
                <p:nvPr/>
              </p:nvSpPr>
              <p:spPr>
                <a:xfrm>
                  <a:off x="6834193" y="3324490"/>
                  <a:ext cx="466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CBBBFF5-9B39-1C4C-AC5E-AAB2EAAAE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193" y="3324490"/>
                  <a:ext cx="4666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0167C9C-A248-434C-B33E-C1C142823B15}"/>
                    </a:ext>
                  </a:extLst>
                </p:cNvPr>
                <p:cNvSpPr txBox="1"/>
                <p:nvPr/>
              </p:nvSpPr>
              <p:spPr>
                <a:xfrm>
                  <a:off x="6893035" y="4762343"/>
                  <a:ext cx="48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20167C9C-A248-434C-B33E-C1C14282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35" y="4762343"/>
                  <a:ext cx="48712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81776D42-3B45-7140-9A93-492008887E2C}"/>
                </a:ext>
              </a:extLst>
            </p:cNvPr>
            <p:cNvCxnSpPr>
              <a:cxnSpLocks/>
              <a:stCxn id="95" idx="3"/>
              <a:endCxn id="173" idx="1"/>
            </p:cNvCxnSpPr>
            <p:nvPr/>
          </p:nvCxnSpPr>
          <p:spPr>
            <a:xfrm>
              <a:off x="5734256" y="1976250"/>
              <a:ext cx="830123" cy="3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5FD1E8C-DDAC-6347-843E-760BCEE0A8AC}"/>
                </a:ext>
              </a:extLst>
            </p:cNvPr>
            <p:cNvCxnSpPr/>
            <p:nvPr/>
          </p:nvCxnSpPr>
          <p:spPr>
            <a:xfrm>
              <a:off x="5745992" y="2810455"/>
              <a:ext cx="830123" cy="3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387FFB0F-385E-E34E-A1DF-D8E9A4828175}"/>
                </a:ext>
              </a:extLst>
            </p:cNvPr>
            <p:cNvCxnSpPr/>
            <p:nvPr/>
          </p:nvCxnSpPr>
          <p:spPr>
            <a:xfrm>
              <a:off x="5750452" y="3668896"/>
              <a:ext cx="830123" cy="3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60F89BE-4735-6943-A81A-F90233ACCF55}"/>
                </a:ext>
              </a:extLst>
            </p:cNvPr>
            <p:cNvCxnSpPr/>
            <p:nvPr/>
          </p:nvCxnSpPr>
          <p:spPr>
            <a:xfrm>
              <a:off x="5745992" y="4944395"/>
              <a:ext cx="830123" cy="3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85D90C9-3749-B04A-AB38-8C5CF78CA5DB}"/>
                </a:ext>
              </a:extLst>
            </p:cNvPr>
            <p:cNvGrpSpPr/>
            <p:nvPr/>
          </p:nvGrpSpPr>
          <p:grpSpPr>
            <a:xfrm>
              <a:off x="6599091" y="3881707"/>
              <a:ext cx="253596" cy="672836"/>
              <a:chOff x="6599091" y="3866095"/>
              <a:chExt cx="253596" cy="672836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1FBB8D0-F1B4-924E-8208-781D45B5AEA0}"/>
                  </a:ext>
                </a:extLst>
              </p:cNvPr>
              <p:cNvSpPr txBox="1"/>
              <p:nvPr/>
            </p:nvSpPr>
            <p:spPr>
              <a:xfrm>
                <a:off x="6599091" y="3866095"/>
                <a:ext cx="2535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.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37C4C3-BBC4-B748-84E6-234419389B78}"/>
                  </a:ext>
                </a:extLst>
              </p:cNvPr>
              <p:cNvSpPr txBox="1"/>
              <p:nvPr/>
            </p:nvSpPr>
            <p:spPr>
              <a:xfrm>
                <a:off x="6599091" y="4001409"/>
                <a:ext cx="2535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.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7D2430C-ADA7-874A-9D0A-A376ED9A26A9}"/>
                  </a:ext>
                </a:extLst>
              </p:cNvPr>
              <p:cNvSpPr txBox="1"/>
              <p:nvPr/>
            </p:nvSpPr>
            <p:spPr>
              <a:xfrm>
                <a:off x="6599091" y="4138821"/>
                <a:ext cx="2535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.</a:t>
                </a:r>
              </a:p>
            </p:txBody>
          </p: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D67523AE-48EE-3841-B97A-4578C631F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96896" y="2766576"/>
              <a:ext cx="1728840" cy="1154619"/>
            </a:xfrm>
            <a:prstGeom prst="rect">
              <a:avLst/>
            </a:prstGeom>
          </p:spPr>
        </p:pic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5E27350-5256-BF48-8781-B821F0062EE4}"/>
                </a:ext>
              </a:extLst>
            </p:cNvPr>
            <p:cNvGrpSpPr/>
            <p:nvPr/>
          </p:nvGrpSpPr>
          <p:grpSpPr>
            <a:xfrm>
              <a:off x="1002747" y="5408174"/>
              <a:ext cx="8823103" cy="593265"/>
              <a:chOff x="1100945" y="1007812"/>
              <a:chExt cx="8823103" cy="593265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4979365-A856-3D40-9A3B-A472405E1860}"/>
                  </a:ext>
                </a:extLst>
              </p:cNvPr>
              <p:cNvSpPr txBox="1"/>
              <p:nvPr/>
            </p:nvSpPr>
            <p:spPr>
              <a:xfrm>
                <a:off x="1100945" y="1007812"/>
                <a:ext cx="1112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Population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F537B48-9763-274B-B53D-CEB535F07DF9}"/>
                  </a:ext>
                </a:extLst>
              </p:cNvPr>
              <p:cNvSpPr txBox="1"/>
              <p:nvPr/>
            </p:nvSpPr>
            <p:spPr>
              <a:xfrm>
                <a:off x="2711884" y="1010425"/>
                <a:ext cx="1572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Original Samples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FBBE2E1-6A73-F14B-A684-81F51F9AE2D2}"/>
                  </a:ext>
                </a:extLst>
              </p:cNvPr>
              <p:cNvSpPr txBox="1"/>
              <p:nvPr/>
            </p:nvSpPr>
            <p:spPr>
              <a:xfrm>
                <a:off x="4505599" y="1027200"/>
                <a:ext cx="16737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Boostrap Samples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5DA8004-6CC7-6B46-A400-4CC3072AF06F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327" y="1016302"/>
                    <a:ext cx="18308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Boostrap Estimates </a:t>
                    </a:r>
                  </a:p>
                  <a:p>
                    <a:pPr algn="ctr"/>
                    <a:r>
                      <a: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of Statistic </a:t>
                    </a:r>
                    <a14:m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A5DA8004-6CC7-6B46-A400-4CC3072AF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327" y="1016302"/>
                    <a:ext cx="1830822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90" t="-2128" r="-690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6DF8A23-B235-8349-8C9D-0B4573C517ED}"/>
                  </a:ext>
                </a:extLst>
              </p:cNvPr>
              <p:cNvSpPr txBox="1"/>
              <p:nvPr/>
            </p:nvSpPr>
            <p:spPr>
              <a:xfrm>
                <a:off x="7900544" y="1031512"/>
                <a:ext cx="20235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 Distribution</a:t>
                </a:r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A820888-D7D5-0043-8C26-42555D82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916176" y="1995737"/>
              <a:ext cx="1061117" cy="12238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8D997AF1-6086-F246-80FD-5F5381CCEFA0}"/>
                </a:ext>
              </a:extLst>
            </p:cNvPr>
            <p:cNvCxnSpPr>
              <a:cxnSpLocks/>
              <a:stCxn id="175" idx="3"/>
              <a:endCxn id="199" idx="1"/>
            </p:cNvCxnSpPr>
            <p:nvPr/>
          </p:nvCxnSpPr>
          <p:spPr>
            <a:xfrm>
              <a:off x="6916176" y="2771249"/>
              <a:ext cx="1080720" cy="572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0D85A16-5D88-6D41-9833-7796CC754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6176" y="3452042"/>
              <a:ext cx="1061117" cy="2479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82F3089-7F74-7B49-A6DE-224CF53DB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6176" y="3536213"/>
              <a:ext cx="1061117" cy="1438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0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17304</TotalTime>
  <Words>285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Flow of introduction  </vt:lpstr>
      <vt:lpstr>Related work</vt:lpstr>
      <vt:lpstr>Experiment on hw-AES-protected</vt:lpstr>
      <vt:lpstr>Practical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2019-10-23T18:57:03Z</dcterms:created>
  <dcterms:modified xsi:type="dcterms:W3CDTF">2019-11-18T16:58:41Z</dcterms:modified>
</cp:coreProperties>
</file>