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8288000" cy="86868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1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21660"/>
            <a:ext cx="137160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562581"/>
            <a:ext cx="137160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78D5-7B64-43B5-B53F-D8463588D48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7934-7FE6-43E6-B25A-5A578C9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9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78D5-7B64-43B5-B53F-D8463588D48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7934-7FE6-43E6-B25A-5A578C9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6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62492"/>
            <a:ext cx="3943350" cy="73616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62492"/>
            <a:ext cx="11601450" cy="736166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78D5-7B64-43B5-B53F-D8463588D48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7934-7FE6-43E6-B25A-5A578C9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3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78D5-7B64-43B5-B53F-D8463588D48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7934-7FE6-43E6-B25A-5A578C9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1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165669"/>
            <a:ext cx="1577340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5813320"/>
            <a:ext cx="1577340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78D5-7B64-43B5-B53F-D8463588D48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7934-7FE6-43E6-B25A-5A578C9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0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312458"/>
            <a:ext cx="7772400" cy="55116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312458"/>
            <a:ext cx="7772400" cy="55116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78D5-7B64-43B5-B53F-D8463588D48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7934-7FE6-43E6-B25A-5A578C9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3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62493"/>
            <a:ext cx="15773400" cy="16790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129473"/>
            <a:ext cx="7736681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173095"/>
            <a:ext cx="7736681" cy="46671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129473"/>
            <a:ext cx="7774782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173095"/>
            <a:ext cx="7774782" cy="46671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78D5-7B64-43B5-B53F-D8463588D48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7934-7FE6-43E6-B25A-5A578C9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1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78D5-7B64-43B5-B53F-D8463588D48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7934-7FE6-43E6-B25A-5A578C9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4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78D5-7B64-43B5-B53F-D8463588D48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7934-7FE6-43E6-B25A-5A578C9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7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79120"/>
            <a:ext cx="5898356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250739"/>
            <a:ext cx="925830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606040"/>
            <a:ext cx="5898356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78D5-7B64-43B5-B53F-D8463588D48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7934-7FE6-43E6-B25A-5A578C9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7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79120"/>
            <a:ext cx="5898356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250739"/>
            <a:ext cx="925830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606040"/>
            <a:ext cx="5898356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78D5-7B64-43B5-B53F-D8463588D48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7934-7FE6-43E6-B25A-5A578C9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8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62493"/>
            <a:ext cx="1577340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312458"/>
            <a:ext cx="1577340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051377"/>
            <a:ext cx="41148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678D5-7B64-43B5-B53F-D8463588D48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051377"/>
            <a:ext cx="61722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051377"/>
            <a:ext cx="41148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E7934-7FE6-43E6-B25A-5A578C9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.emf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9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5.png"/><Relationship Id="rId5" Type="http://schemas.openxmlformats.org/officeDocument/2006/relationships/image" Target="../media/image2.emf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3.emf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37" y="1314452"/>
            <a:ext cx="10058400" cy="630297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8891637" y="3962402"/>
            <a:ext cx="0" cy="2085975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561097" y="4820723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6528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/>
          <p:cNvGrpSpPr/>
          <p:nvPr/>
        </p:nvGrpSpPr>
        <p:grpSpPr>
          <a:xfrm>
            <a:off x="632460" y="846368"/>
            <a:ext cx="16601990" cy="7392640"/>
            <a:chOff x="632460" y="846368"/>
            <a:chExt cx="16601990" cy="7392640"/>
          </a:xfrm>
        </p:grpSpPr>
        <p:grpSp>
          <p:nvGrpSpPr>
            <p:cNvPr id="102" name="Group 101"/>
            <p:cNvGrpSpPr/>
            <p:nvPr/>
          </p:nvGrpSpPr>
          <p:grpSpPr>
            <a:xfrm>
              <a:off x="632460" y="3488651"/>
              <a:ext cx="2506663" cy="2133600"/>
              <a:chOff x="1044575" y="2181226"/>
              <a:chExt cx="2506663" cy="2133600"/>
            </a:xfrm>
          </p:grpSpPr>
          <p:grpSp>
            <p:nvGrpSpPr>
              <p:cNvPr id="32" name="Group 28"/>
              <p:cNvGrpSpPr>
                <a:grpSpLocks noChangeAspect="1"/>
              </p:cNvGrpSpPr>
              <p:nvPr/>
            </p:nvGrpSpPr>
            <p:grpSpPr bwMode="auto">
              <a:xfrm>
                <a:off x="1044575" y="2181226"/>
                <a:ext cx="2506663" cy="2133600"/>
                <a:chOff x="658" y="1374"/>
                <a:chExt cx="1579" cy="1344"/>
              </a:xfrm>
            </p:grpSpPr>
            <p:sp>
              <p:nvSpPr>
                <p:cNvPr id="34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701" y="1740"/>
                  <a:ext cx="0" cy="746"/>
                </a:xfrm>
                <a:prstGeom prst="line">
                  <a:avLst/>
                </a:prstGeom>
                <a:noFill/>
                <a:ln w="254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Freeform 30"/>
                <p:cNvSpPr>
                  <a:spLocks/>
                </p:cNvSpPr>
                <p:nvPr/>
              </p:nvSpPr>
              <p:spPr bwMode="auto">
                <a:xfrm>
                  <a:off x="658" y="1622"/>
                  <a:ext cx="86" cy="129"/>
                </a:xfrm>
                <a:custGeom>
                  <a:avLst/>
                  <a:gdLst>
                    <a:gd name="T0" fmla="*/ 0 w 86"/>
                    <a:gd name="T1" fmla="*/ 129 h 129"/>
                    <a:gd name="T2" fmla="*/ 43 w 86"/>
                    <a:gd name="T3" fmla="*/ 0 h 129"/>
                    <a:gd name="T4" fmla="*/ 86 w 86"/>
                    <a:gd name="T5" fmla="*/ 129 h 129"/>
                    <a:gd name="T6" fmla="*/ 0 w 86"/>
                    <a:gd name="T7" fmla="*/ 12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6" h="129">
                      <a:moveTo>
                        <a:pt x="0" y="129"/>
                      </a:moveTo>
                      <a:lnTo>
                        <a:pt x="43" y="0"/>
                      </a:lnTo>
                      <a:lnTo>
                        <a:pt x="86" y="129"/>
                      </a:lnTo>
                      <a:lnTo>
                        <a:pt x="0" y="1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Line 31"/>
                <p:cNvSpPr>
                  <a:spLocks noChangeShapeType="1"/>
                </p:cNvSpPr>
                <p:nvPr/>
              </p:nvSpPr>
              <p:spPr bwMode="auto">
                <a:xfrm>
                  <a:off x="701" y="2486"/>
                  <a:ext cx="1413" cy="0"/>
                </a:xfrm>
                <a:prstGeom prst="line">
                  <a:avLst/>
                </a:prstGeom>
                <a:noFill/>
                <a:ln w="254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32"/>
                <p:cNvSpPr>
                  <a:spLocks/>
                </p:cNvSpPr>
                <p:nvPr/>
              </p:nvSpPr>
              <p:spPr bwMode="auto">
                <a:xfrm>
                  <a:off x="2103" y="2443"/>
                  <a:ext cx="128" cy="86"/>
                </a:xfrm>
                <a:custGeom>
                  <a:avLst/>
                  <a:gdLst>
                    <a:gd name="T0" fmla="*/ 0 w 128"/>
                    <a:gd name="T1" fmla="*/ 0 h 86"/>
                    <a:gd name="T2" fmla="*/ 128 w 128"/>
                    <a:gd name="T3" fmla="*/ 43 h 86"/>
                    <a:gd name="T4" fmla="*/ 0 w 128"/>
                    <a:gd name="T5" fmla="*/ 86 h 86"/>
                    <a:gd name="T6" fmla="*/ 0 w 128"/>
                    <a:gd name="T7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8" h="86">
                      <a:moveTo>
                        <a:pt x="0" y="0"/>
                      </a:moveTo>
                      <a:lnTo>
                        <a:pt x="128" y="43"/>
                      </a:lnTo>
                      <a:lnTo>
                        <a:pt x="0" y="8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33"/>
                <p:cNvSpPr>
                  <a:spLocks/>
                </p:cNvSpPr>
                <p:nvPr/>
              </p:nvSpPr>
              <p:spPr bwMode="auto">
                <a:xfrm>
                  <a:off x="701" y="2030"/>
                  <a:ext cx="1536" cy="156"/>
                </a:xfrm>
                <a:custGeom>
                  <a:avLst/>
                  <a:gdLst>
                    <a:gd name="T0" fmla="*/ 0 w 1536"/>
                    <a:gd name="T1" fmla="*/ 96 h 156"/>
                    <a:gd name="T2" fmla="*/ 23 w 1536"/>
                    <a:gd name="T3" fmla="*/ 78 h 156"/>
                    <a:gd name="T4" fmla="*/ 210 w 1536"/>
                    <a:gd name="T5" fmla="*/ 3 h 156"/>
                    <a:gd name="T6" fmla="*/ 317 w 1536"/>
                    <a:gd name="T7" fmla="*/ 65 h 156"/>
                    <a:gd name="T8" fmla="*/ 508 w 1536"/>
                    <a:gd name="T9" fmla="*/ 67 h 156"/>
                    <a:gd name="T10" fmla="*/ 628 w 1536"/>
                    <a:gd name="T11" fmla="*/ 9 h 156"/>
                    <a:gd name="T12" fmla="*/ 824 w 1536"/>
                    <a:gd name="T13" fmla="*/ 137 h 156"/>
                    <a:gd name="T14" fmla="*/ 999 w 1536"/>
                    <a:gd name="T15" fmla="*/ 104 h 156"/>
                    <a:gd name="T16" fmla="*/ 1095 w 1536"/>
                    <a:gd name="T17" fmla="*/ 105 h 156"/>
                    <a:gd name="T18" fmla="*/ 1230 w 1536"/>
                    <a:gd name="T19" fmla="*/ 125 h 156"/>
                    <a:gd name="T20" fmla="*/ 1536 w 1536"/>
                    <a:gd name="T21" fmla="*/ 69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36" h="156">
                      <a:moveTo>
                        <a:pt x="0" y="96"/>
                      </a:moveTo>
                      <a:cubicBezTo>
                        <a:pt x="3" y="77"/>
                        <a:pt x="13" y="78"/>
                        <a:pt x="23" y="78"/>
                      </a:cubicBezTo>
                      <a:cubicBezTo>
                        <a:pt x="97" y="79"/>
                        <a:pt x="157" y="0"/>
                        <a:pt x="210" y="3"/>
                      </a:cubicBezTo>
                      <a:cubicBezTo>
                        <a:pt x="244" y="5"/>
                        <a:pt x="277" y="42"/>
                        <a:pt x="317" y="65"/>
                      </a:cubicBezTo>
                      <a:cubicBezTo>
                        <a:pt x="373" y="96"/>
                        <a:pt x="446" y="97"/>
                        <a:pt x="508" y="67"/>
                      </a:cubicBezTo>
                      <a:cubicBezTo>
                        <a:pt x="552" y="46"/>
                        <a:pt x="590" y="9"/>
                        <a:pt x="628" y="9"/>
                      </a:cubicBezTo>
                      <a:cubicBezTo>
                        <a:pt x="692" y="9"/>
                        <a:pt x="756" y="115"/>
                        <a:pt x="824" y="137"/>
                      </a:cubicBezTo>
                      <a:cubicBezTo>
                        <a:pt x="881" y="156"/>
                        <a:pt x="942" y="115"/>
                        <a:pt x="999" y="104"/>
                      </a:cubicBezTo>
                      <a:cubicBezTo>
                        <a:pt x="1031" y="97"/>
                        <a:pt x="1061" y="100"/>
                        <a:pt x="1095" y="105"/>
                      </a:cubicBezTo>
                      <a:cubicBezTo>
                        <a:pt x="1138" y="111"/>
                        <a:pt x="1186" y="122"/>
                        <a:pt x="1230" y="125"/>
                      </a:cubicBezTo>
                      <a:cubicBezTo>
                        <a:pt x="1338" y="131"/>
                        <a:pt x="1425" y="89"/>
                        <a:pt x="1536" y="69"/>
                      </a:cubicBezTo>
                    </a:path>
                  </a:pathLst>
                </a:custGeom>
                <a:noFill/>
                <a:ln w="12700" cap="rnd">
                  <a:solidFill>
                    <a:srgbClr val="7F7F7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Freeform 34"/>
                <p:cNvSpPr>
                  <a:spLocks/>
                </p:cNvSpPr>
                <p:nvPr/>
              </p:nvSpPr>
              <p:spPr bwMode="auto">
                <a:xfrm>
                  <a:off x="701" y="1949"/>
                  <a:ext cx="1536" cy="303"/>
                </a:xfrm>
                <a:custGeom>
                  <a:avLst/>
                  <a:gdLst>
                    <a:gd name="T0" fmla="*/ 0 w 1536"/>
                    <a:gd name="T1" fmla="*/ 177 h 303"/>
                    <a:gd name="T2" fmla="*/ 22 w 1536"/>
                    <a:gd name="T3" fmla="*/ 145 h 303"/>
                    <a:gd name="T4" fmla="*/ 209 w 1536"/>
                    <a:gd name="T5" fmla="*/ 6 h 303"/>
                    <a:gd name="T6" fmla="*/ 316 w 1536"/>
                    <a:gd name="T7" fmla="*/ 123 h 303"/>
                    <a:gd name="T8" fmla="*/ 508 w 1536"/>
                    <a:gd name="T9" fmla="*/ 131 h 303"/>
                    <a:gd name="T10" fmla="*/ 627 w 1536"/>
                    <a:gd name="T11" fmla="*/ 23 h 303"/>
                    <a:gd name="T12" fmla="*/ 825 w 1536"/>
                    <a:gd name="T13" fmla="*/ 267 h 303"/>
                    <a:gd name="T14" fmla="*/ 1000 w 1536"/>
                    <a:gd name="T15" fmla="*/ 207 h 303"/>
                    <a:gd name="T16" fmla="*/ 1095 w 1536"/>
                    <a:gd name="T17" fmla="*/ 211 h 303"/>
                    <a:gd name="T18" fmla="*/ 1231 w 1536"/>
                    <a:gd name="T19" fmla="*/ 250 h 303"/>
                    <a:gd name="T20" fmla="*/ 1536 w 1536"/>
                    <a:gd name="T21" fmla="*/ 150 h 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36" h="303">
                      <a:moveTo>
                        <a:pt x="0" y="177"/>
                      </a:moveTo>
                      <a:cubicBezTo>
                        <a:pt x="2" y="141"/>
                        <a:pt x="12" y="144"/>
                        <a:pt x="22" y="145"/>
                      </a:cubicBezTo>
                      <a:cubicBezTo>
                        <a:pt x="97" y="148"/>
                        <a:pt x="155" y="0"/>
                        <a:pt x="209" y="6"/>
                      </a:cubicBezTo>
                      <a:cubicBezTo>
                        <a:pt x="243" y="10"/>
                        <a:pt x="276" y="80"/>
                        <a:pt x="316" y="123"/>
                      </a:cubicBezTo>
                      <a:cubicBezTo>
                        <a:pt x="373" y="184"/>
                        <a:pt x="447" y="187"/>
                        <a:pt x="508" y="131"/>
                      </a:cubicBezTo>
                      <a:cubicBezTo>
                        <a:pt x="551" y="91"/>
                        <a:pt x="589" y="23"/>
                        <a:pt x="627" y="23"/>
                      </a:cubicBezTo>
                      <a:cubicBezTo>
                        <a:pt x="691" y="24"/>
                        <a:pt x="756" y="224"/>
                        <a:pt x="825" y="267"/>
                      </a:cubicBezTo>
                      <a:cubicBezTo>
                        <a:pt x="882" y="303"/>
                        <a:pt x="942" y="228"/>
                        <a:pt x="1000" y="207"/>
                      </a:cubicBezTo>
                      <a:cubicBezTo>
                        <a:pt x="1031" y="195"/>
                        <a:pt x="1062" y="200"/>
                        <a:pt x="1095" y="211"/>
                      </a:cubicBezTo>
                      <a:cubicBezTo>
                        <a:pt x="1139" y="224"/>
                        <a:pt x="1187" y="245"/>
                        <a:pt x="1231" y="250"/>
                      </a:cubicBezTo>
                      <a:cubicBezTo>
                        <a:pt x="1339" y="263"/>
                        <a:pt x="1425" y="187"/>
                        <a:pt x="1536" y="150"/>
                      </a:cubicBez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35"/>
                <p:cNvSpPr>
                  <a:spLocks/>
                </p:cNvSpPr>
                <p:nvPr/>
              </p:nvSpPr>
              <p:spPr bwMode="auto">
                <a:xfrm>
                  <a:off x="701" y="1848"/>
                  <a:ext cx="1536" cy="485"/>
                </a:xfrm>
                <a:custGeom>
                  <a:avLst/>
                  <a:gdLst>
                    <a:gd name="T0" fmla="*/ 0 w 1536"/>
                    <a:gd name="T1" fmla="*/ 278 h 485"/>
                    <a:gd name="T2" fmla="*/ 22 w 1536"/>
                    <a:gd name="T3" fmla="*/ 227 h 485"/>
                    <a:gd name="T4" fmla="*/ 207 w 1536"/>
                    <a:gd name="T5" fmla="*/ 11 h 485"/>
                    <a:gd name="T6" fmla="*/ 316 w 1536"/>
                    <a:gd name="T7" fmla="*/ 196 h 485"/>
                    <a:gd name="T8" fmla="*/ 507 w 1536"/>
                    <a:gd name="T9" fmla="*/ 210 h 485"/>
                    <a:gd name="T10" fmla="*/ 625 w 1536"/>
                    <a:gd name="T11" fmla="*/ 42 h 485"/>
                    <a:gd name="T12" fmla="*/ 826 w 1536"/>
                    <a:gd name="T13" fmla="*/ 428 h 485"/>
                    <a:gd name="T14" fmla="*/ 1000 w 1536"/>
                    <a:gd name="T15" fmla="*/ 335 h 485"/>
                    <a:gd name="T16" fmla="*/ 1096 w 1536"/>
                    <a:gd name="T17" fmla="*/ 342 h 485"/>
                    <a:gd name="T18" fmla="*/ 1232 w 1536"/>
                    <a:gd name="T19" fmla="*/ 405 h 485"/>
                    <a:gd name="T20" fmla="*/ 1536 w 1536"/>
                    <a:gd name="T21" fmla="*/ 251 h 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36" h="485">
                      <a:moveTo>
                        <a:pt x="0" y="278"/>
                      </a:moveTo>
                      <a:cubicBezTo>
                        <a:pt x="2" y="221"/>
                        <a:pt x="12" y="226"/>
                        <a:pt x="22" y="227"/>
                      </a:cubicBezTo>
                      <a:cubicBezTo>
                        <a:pt x="97" y="233"/>
                        <a:pt x="153" y="0"/>
                        <a:pt x="207" y="11"/>
                      </a:cubicBezTo>
                      <a:cubicBezTo>
                        <a:pt x="241" y="18"/>
                        <a:pt x="275" y="129"/>
                        <a:pt x="316" y="196"/>
                      </a:cubicBezTo>
                      <a:cubicBezTo>
                        <a:pt x="374" y="292"/>
                        <a:pt x="447" y="298"/>
                        <a:pt x="507" y="210"/>
                      </a:cubicBezTo>
                      <a:cubicBezTo>
                        <a:pt x="550" y="149"/>
                        <a:pt x="587" y="41"/>
                        <a:pt x="625" y="42"/>
                      </a:cubicBezTo>
                      <a:cubicBezTo>
                        <a:pt x="689" y="44"/>
                        <a:pt x="757" y="360"/>
                        <a:pt x="826" y="428"/>
                      </a:cubicBezTo>
                      <a:cubicBezTo>
                        <a:pt x="884" y="485"/>
                        <a:pt x="943" y="367"/>
                        <a:pt x="1000" y="335"/>
                      </a:cubicBezTo>
                      <a:cubicBezTo>
                        <a:pt x="1032" y="317"/>
                        <a:pt x="1062" y="326"/>
                        <a:pt x="1096" y="342"/>
                      </a:cubicBezTo>
                      <a:cubicBezTo>
                        <a:pt x="1139" y="363"/>
                        <a:pt x="1188" y="396"/>
                        <a:pt x="1232" y="405"/>
                      </a:cubicBezTo>
                      <a:cubicBezTo>
                        <a:pt x="1340" y="427"/>
                        <a:pt x="1426" y="307"/>
                        <a:pt x="1536" y="251"/>
                      </a:cubicBezTo>
                    </a:path>
                  </a:pathLst>
                </a:custGeom>
                <a:noFill/>
                <a:ln w="12700" cap="rnd">
                  <a:solidFill>
                    <a:srgbClr val="C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Rectangle 42"/>
                <p:cNvSpPr>
                  <a:spLocks noChangeArrowheads="1"/>
                </p:cNvSpPr>
                <p:nvPr/>
              </p:nvSpPr>
              <p:spPr bwMode="auto">
                <a:xfrm>
                  <a:off x="1892" y="1642"/>
                  <a:ext cx="97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914400"/>
                  <a:r>
                    <a:rPr lang="en-US" altLang="en-US" sz="1600">
                      <a:solidFill>
                        <a:srgbClr val="000000"/>
                      </a:solidFill>
                      <a:latin typeface="Calibri" panose="020F0502020204030204" pitchFamily="34" charset="0"/>
                    </a:rPr>
                    <a:t>...</a:t>
                  </a:r>
                  <a:endParaRPr lang="en-US" altLang="en-US" sz="1800"/>
                </a:p>
              </p:txBody>
            </p:sp>
            <p:sp>
              <p:nvSpPr>
                <p:cNvPr id="48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1651" y="1466"/>
                  <a:ext cx="119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1699" y="1586"/>
                  <a:ext cx="71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1752" y="1874"/>
                  <a:ext cx="42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1377" y="1466"/>
                  <a:ext cx="274" cy="463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1421" y="1586"/>
                  <a:ext cx="278" cy="461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1594" y="1874"/>
                  <a:ext cx="158" cy="281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Rectangle 49"/>
                <p:cNvSpPr>
                  <a:spLocks noChangeArrowheads="1"/>
                </p:cNvSpPr>
                <p:nvPr/>
              </p:nvSpPr>
              <p:spPr bwMode="auto">
                <a:xfrm>
                  <a:off x="1963" y="2563"/>
                  <a:ext cx="260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914400"/>
                  <a:r>
                    <a:rPr lang="en-US" altLang="en-US" sz="1600">
                      <a:solidFill>
                        <a:srgbClr val="000000"/>
                      </a:solidFill>
                      <a:latin typeface="Calibri" panose="020F0502020204030204" pitchFamily="34" charset="0"/>
                    </a:rPr>
                    <a:t>Time</a:t>
                  </a:r>
                  <a:endParaRPr lang="en-US" altLang="en-US" sz="1800"/>
                </a:p>
              </p:txBody>
            </p:sp>
            <p:sp>
              <p:nvSpPr>
                <p:cNvPr id="55" name="Rectangle 50"/>
                <p:cNvSpPr>
                  <a:spLocks noChangeArrowheads="1"/>
                </p:cNvSpPr>
                <p:nvPr/>
              </p:nvSpPr>
              <p:spPr bwMode="auto">
                <a:xfrm>
                  <a:off x="802" y="1603"/>
                  <a:ext cx="334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914400"/>
                  <a:r>
                    <a:rPr lang="en-US" altLang="en-US" sz="1600">
                      <a:solidFill>
                        <a:srgbClr val="000000"/>
                      </a:solidFill>
                      <a:latin typeface="Calibri" panose="020F0502020204030204" pitchFamily="34" charset="0"/>
                    </a:rPr>
                    <a:t>Power</a:t>
                  </a:r>
                  <a:endParaRPr lang="en-US" altLang="en-US" sz="18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" y="1374"/>
                      <a:ext cx="450" cy="17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defTabSz="914400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en-US" sz="1800" dirty="0"/>
                    </a:p>
                  </p:txBody>
                </p:sp>
              </mc:Choice>
              <mc:Fallback xmlns="">
                <p:sp>
                  <p:nvSpPr>
                    <p:cNvPr id="56" name="Rectangle 5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691" y="1374"/>
                      <a:ext cx="450" cy="17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17391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7" name="Rectangle 52"/>
                <p:cNvSpPr>
                  <a:spLocks noChangeArrowheads="1"/>
                </p:cNvSpPr>
                <p:nvPr/>
              </p:nvSpPr>
              <p:spPr bwMode="auto">
                <a:xfrm>
                  <a:off x="2106" y="1401"/>
                  <a:ext cx="0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914400"/>
                  <a:endParaRPr lang="en-US" altLang="en-US" sz="1800" dirty="0"/>
                </a:p>
              </p:txBody>
            </p:sp>
            <p:sp>
              <p:nvSpPr>
                <p:cNvPr id="58" name="Rectangle 53"/>
                <p:cNvSpPr>
                  <a:spLocks noChangeArrowheads="1"/>
                </p:cNvSpPr>
                <p:nvPr/>
              </p:nvSpPr>
              <p:spPr bwMode="auto">
                <a:xfrm>
                  <a:off x="2145" y="1401"/>
                  <a:ext cx="0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914400"/>
                  <a:endParaRPr lang="en-US" altLang="en-US" sz="18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2673248" y="2424909"/>
                    <a:ext cx="714375" cy="2762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1800" dirty="0"/>
                  </a:p>
                </p:txBody>
              </p:sp>
            </mc:Choice>
            <mc:Fallback xmlns="">
              <p:sp>
                <p:nvSpPr>
                  <p:cNvPr id="59" name="Rectangle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73248" y="2424909"/>
                    <a:ext cx="714375" cy="27622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7391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2673248" y="2847977"/>
                    <a:ext cx="714375" cy="2762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1800" dirty="0"/>
                  </a:p>
                </p:txBody>
              </p:sp>
            </mc:Choice>
            <mc:Fallback xmlns="">
              <p:sp>
                <p:nvSpPr>
                  <p:cNvPr id="60" name="Rectangle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73248" y="2847977"/>
                    <a:ext cx="714375" cy="27622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333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7" name="Group 96"/>
            <p:cNvGrpSpPr/>
            <p:nvPr/>
          </p:nvGrpSpPr>
          <p:grpSpPr>
            <a:xfrm>
              <a:off x="5021313" y="1722392"/>
              <a:ext cx="2356812" cy="1844705"/>
              <a:chOff x="4115493" y="372934"/>
              <a:chExt cx="2313882" cy="2051975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15493" y="533977"/>
                <a:ext cx="2313882" cy="189093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540375" y="372934"/>
                    <a:ext cx="658812" cy="30812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1800" dirty="0"/>
                  </a:p>
                </p:txBody>
              </p:sp>
            </mc:Choice>
            <mc:Fallback xmlns="">
              <p:sp>
                <p:nvSpPr>
                  <p:cNvPr id="89" name="Rectangle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540375" y="372934"/>
                    <a:ext cx="658812" cy="30812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7778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540375" y="640394"/>
                    <a:ext cx="658812" cy="30812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1800" dirty="0"/>
                  </a:p>
                </p:txBody>
              </p:sp>
            </mc:Choice>
            <mc:Fallback xmlns="">
              <p:sp>
                <p:nvSpPr>
                  <p:cNvPr id="90" name="Rectangle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540375" y="640394"/>
                    <a:ext cx="658812" cy="30812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7778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571331" y="983295"/>
                    <a:ext cx="658812" cy="30812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1800" dirty="0"/>
                  </a:p>
                </p:txBody>
              </p:sp>
            </mc:Choice>
            <mc:Fallback xmlns="">
              <p:sp>
                <p:nvSpPr>
                  <p:cNvPr id="91" name="Rectangle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571331" y="983295"/>
                    <a:ext cx="658812" cy="30812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7778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8" name="Group 97"/>
            <p:cNvGrpSpPr/>
            <p:nvPr/>
          </p:nvGrpSpPr>
          <p:grpSpPr>
            <a:xfrm>
              <a:off x="5084553" y="3582763"/>
              <a:ext cx="2283009" cy="1839394"/>
              <a:chOff x="4198936" y="2447461"/>
              <a:chExt cx="2442755" cy="2162639"/>
            </a:xfrm>
          </p:grpSpPr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98936" y="2613851"/>
                <a:ext cx="2442755" cy="199624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772584" y="2447461"/>
                    <a:ext cx="658812" cy="3256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26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1800" dirty="0"/>
                  </a:p>
                </p:txBody>
              </p:sp>
            </mc:Choice>
            <mc:Fallback xmlns="">
              <p:sp>
                <p:nvSpPr>
                  <p:cNvPr id="93" name="Rectangle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772584" y="2447461"/>
                    <a:ext cx="658812" cy="3256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7778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719123" y="2715757"/>
                    <a:ext cx="658812" cy="3256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1800" dirty="0"/>
                  </a:p>
                </p:txBody>
              </p:sp>
            </mc:Choice>
            <mc:Fallback xmlns="">
              <p:sp>
                <p:nvSpPr>
                  <p:cNvPr id="94" name="Rectangle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719123" y="2715757"/>
                    <a:ext cx="658812" cy="3256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7391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783260" y="3094662"/>
                    <a:ext cx="658812" cy="3256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1800" dirty="0"/>
                  </a:p>
                </p:txBody>
              </p:sp>
            </mc:Choice>
            <mc:Fallback xmlns="">
              <p:sp>
                <p:nvSpPr>
                  <p:cNvPr id="95" name="Rectangle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783260" y="3094662"/>
                    <a:ext cx="658812" cy="3256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2000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 113"/>
            <p:cNvGrpSpPr/>
            <p:nvPr/>
          </p:nvGrpSpPr>
          <p:grpSpPr>
            <a:xfrm>
              <a:off x="5084553" y="5958906"/>
              <a:ext cx="2282021" cy="1914211"/>
              <a:chOff x="4278642" y="4865308"/>
              <a:chExt cx="1960763" cy="1769711"/>
            </a:xfrm>
          </p:grpSpPr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78642" y="5032660"/>
                <a:ext cx="1960763" cy="160235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521063" y="4865308"/>
                    <a:ext cx="585589" cy="25608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1800" dirty="0"/>
                  </a:p>
                </p:txBody>
              </p:sp>
            </mc:Choice>
            <mc:Fallback xmlns="">
              <p:sp>
                <p:nvSpPr>
                  <p:cNvPr id="99" name="Rectangle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521063" y="4865308"/>
                    <a:ext cx="585589" cy="25608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7778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521064" y="5089090"/>
                    <a:ext cx="585589" cy="25608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1800" dirty="0"/>
                  </a:p>
                </p:txBody>
              </p:sp>
            </mc:Choice>
            <mc:Fallback xmlns="">
              <p:sp>
                <p:nvSpPr>
                  <p:cNvPr id="100" name="Rectangle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521064" y="5089090"/>
                    <a:ext cx="585589" cy="25608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7391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531624" y="5422297"/>
                    <a:ext cx="585589" cy="25608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1800" dirty="0"/>
                  </a:p>
                </p:txBody>
              </p:sp>
            </mc:Choice>
            <mc:Fallback xmlns="">
              <p:sp>
                <p:nvSpPr>
                  <p:cNvPr id="101" name="Rectangle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531624" y="5422297"/>
                    <a:ext cx="585589" cy="25608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7391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5" name="TextBox 104"/>
            <p:cNvSpPr txBox="1"/>
            <p:nvPr/>
          </p:nvSpPr>
          <p:spPr>
            <a:xfrm>
              <a:off x="5618833" y="5514589"/>
              <a:ext cx="800219" cy="44659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flipV="1">
              <a:off x="3246193" y="2658561"/>
              <a:ext cx="1412170" cy="15628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endCxn id="121" idx="1"/>
            </p:cNvCxnSpPr>
            <p:nvPr/>
          </p:nvCxnSpPr>
          <p:spPr>
            <a:xfrm>
              <a:off x="3228188" y="4250517"/>
              <a:ext cx="1479285" cy="2072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3249593" y="4231601"/>
              <a:ext cx="1496195" cy="24682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1489536" y="5348749"/>
                  <a:ext cx="780342" cy="4250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𝑜𝑟𝑖𝑔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9536" y="5348749"/>
                  <a:ext cx="780342" cy="425053"/>
                </a:xfrm>
                <a:prstGeom prst="rect">
                  <a:avLst/>
                </a:prstGeom>
                <a:blipFill>
                  <a:blip r:embed="rId1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4642504" y="2458506"/>
                  <a:ext cx="48102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2504" y="2458506"/>
                  <a:ext cx="481029" cy="400110"/>
                </a:xfrm>
                <a:prstGeom prst="rect">
                  <a:avLst/>
                </a:prstGeom>
                <a:blipFill>
                  <a:blip r:embed="rId18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4707471" y="4257706"/>
                  <a:ext cx="48699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7471" y="4257706"/>
                  <a:ext cx="486992" cy="400110"/>
                </a:xfrm>
                <a:prstGeom prst="rect">
                  <a:avLst/>
                </a:prstGeom>
                <a:blipFill>
                  <a:blip r:embed="rId19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4711741" y="6680262"/>
                  <a:ext cx="50962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1741" y="6680262"/>
                  <a:ext cx="509627" cy="400110"/>
                </a:xfrm>
                <a:prstGeom prst="rect">
                  <a:avLst/>
                </a:prstGeom>
                <a:blipFill>
                  <a:blip r:embed="rId20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Arrow Connector 123"/>
            <p:cNvCxnSpPr/>
            <p:nvPr/>
          </p:nvCxnSpPr>
          <p:spPr>
            <a:xfrm>
              <a:off x="7502077" y="2712158"/>
              <a:ext cx="86214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7449349" y="2342824"/>
              <a:ext cx="8309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T-test</a:t>
              </a:r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 flipV="1">
              <a:off x="7468172" y="4511724"/>
              <a:ext cx="1028157" cy="130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7581460" y="4142389"/>
              <a:ext cx="8309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T-test</a:t>
              </a:r>
            </a:p>
          </p:txBody>
        </p:sp>
        <p:cxnSp>
          <p:nvCxnSpPr>
            <p:cNvPr id="132" name="Straight Arrow Connector 131"/>
            <p:cNvCxnSpPr/>
            <p:nvPr/>
          </p:nvCxnSpPr>
          <p:spPr>
            <a:xfrm flipV="1">
              <a:off x="7502077" y="6930706"/>
              <a:ext cx="1108326" cy="49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7695534" y="6561372"/>
              <a:ext cx="8309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T-test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8364219" y="2396951"/>
                  <a:ext cx="61427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4219" y="2396951"/>
                  <a:ext cx="614271" cy="52322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8439091" y="4217551"/>
                  <a:ext cx="62254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9091" y="4217551"/>
                  <a:ext cx="622542" cy="52322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8519290" y="6660933"/>
                  <a:ext cx="65524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7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9290" y="6660933"/>
                  <a:ext cx="655244" cy="52322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8" name="TextBox 137"/>
            <p:cNvSpPr txBox="1"/>
            <p:nvPr/>
          </p:nvSpPr>
          <p:spPr>
            <a:xfrm>
              <a:off x="7762614" y="5502009"/>
              <a:ext cx="800219" cy="47175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pic>
          <p:nvPicPr>
            <p:cNvPr id="139" name="Picture 138"/>
            <p:cNvPicPr>
              <a:picLocks noChangeAspect="1"/>
            </p:cNvPicPr>
            <p:nvPr/>
          </p:nvPicPr>
          <p:blipFill rotWithShape="1">
            <a:blip r:embed="rId24"/>
            <a:srcRect l="10695" t="4945" b="2372"/>
            <a:stretch/>
          </p:blipFill>
          <p:spPr>
            <a:xfrm>
              <a:off x="9941749" y="2712157"/>
              <a:ext cx="1944548" cy="1535172"/>
            </a:xfrm>
            <a:prstGeom prst="rect">
              <a:avLst/>
            </a:prstGeom>
          </p:spPr>
        </p:pic>
        <p:cxnSp>
          <p:nvCxnSpPr>
            <p:cNvPr id="141" name="Straight Arrow Connector 140"/>
            <p:cNvCxnSpPr>
              <a:endCxn id="139" idx="1"/>
            </p:cNvCxnSpPr>
            <p:nvPr/>
          </p:nvCxnSpPr>
          <p:spPr>
            <a:xfrm>
              <a:off x="9094126" y="2716074"/>
              <a:ext cx="847623" cy="7636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36" idx="3"/>
              <a:endCxn id="139" idx="1"/>
            </p:cNvCxnSpPr>
            <p:nvPr/>
          </p:nvCxnSpPr>
          <p:spPr>
            <a:xfrm flipV="1">
              <a:off x="9061633" y="3479743"/>
              <a:ext cx="880116" cy="9994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endCxn id="139" idx="1"/>
            </p:cNvCxnSpPr>
            <p:nvPr/>
          </p:nvCxnSpPr>
          <p:spPr>
            <a:xfrm flipV="1">
              <a:off x="9091384" y="3479743"/>
              <a:ext cx="850365" cy="34509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9829312" y="4250350"/>
              <a:ext cx="2951834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Distribution Constructed</a:t>
              </a:r>
            </a:p>
          </p:txBody>
        </p:sp>
        <p:pic>
          <p:nvPicPr>
            <p:cNvPr id="147" name="Picture 146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5701" y="6301818"/>
              <a:ext cx="2000884" cy="1557109"/>
            </a:xfrm>
            <a:prstGeom prst="rect">
              <a:avLst/>
            </a:prstGeom>
          </p:spPr>
        </p:pic>
        <p:sp>
          <p:nvSpPr>
            <p:cNvPr id="151" name="TextBox 150"/>
            <p:cNvSpPr txBox="1"/>
            <p:nvPr/>
          </p:nvSpPr>
          <p:spPr>
            <a:xfrm>
              <a:off x="9906395" y="5929358"/>
              <a:ext cx="2511265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Uniform Distribution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2911737" y="4998584"/>
              <a:ext cx="2604816" cy="757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Compare Distribution</a:t>
              </a:r>
            </a:p>
            <a:p>
              <a:pPr algn="ctr"/>
              <a:r>
                <a:rPr lang="en-US" dirty="0"/>
                <a:t>(KS-test)</a:t>
              </a: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12732397" y="4567121"/>
              <a:ext cx="400537" cy="443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51" idx="3"/>
            </p:cNvCxnSpPr>
            <p:nvPr/>
          </p:nvCxnSpPr>
          <p:spPr>
            <a:xfrm flipV="1">
              <a:off x="12417660" y="5514589"/>
              <a:ext cx="715274" cy="627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1210892" y="1033195"/>
              <a:ext cx="114518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Original </a:t>
              </a:r>
            </a:p>
            <a:p>
              <a:pPr algn="ctr"/>
              <a:r>
                <a:rPr lang="en-US" sz="20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Trace-set</a:t>
              </a:r>
              <a:endPara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362527" y="1014506"/>
              <a:ext cx="128862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Bootstrap </a:t>
              </a:r>
            </a:p>
            <a:p>
              <a:pPr algn="ctr"/>
              <a:r>
                <a:rPr lang="en-US" sz="20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Resample</a:t>
              </a:r>
              <a:endPara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63" name="Straight Connector 162"/>
            <p:cNvCxnSpPr/>
            <p:nvPr/>
          </p:nvCxnSpPr>
          <p:spPr>
            <a:xfrm>
              <a:off x="3139123" y="867123"/>
              <a:ext cx="0" cy="734377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4738949" y="852902"/>
              <a:ext cx="0" cy="734377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5331940" y="1033195"/>
              <a:ext cx="128862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Bootstrap </a:t>
              </a:r>
            </a:p>
            <a:p>
              <a:pPr algn="ctr"/>
              <a:r>
                <a:rPr lang="en-US" sz="20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Trace-sets</a:t>
              </a:r>
              <a:endPara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67" name="Straight Connector 166"/>
            <p:cNvCxnSpPr/>
            <p:nvPr/>
          </p:nvCxnSpPr>
          <p:spPr>
            <a:xfrm>
              <a:off x="7386212" y="895233"/>
              <a:ext cx="0" cy="734377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9058890" y="846368"/>
              <a:ext cx="0" cy="734377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7355230" y="943438"/>
              <a:ext cx="164160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Bootstrap </a:t>
              </a:r>
            </a:p>
            <a:p>
              <a:pPr algn="ctr"/>
              <a:r>
                <a:rPr lang="en-US" sz="20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Estimates of </a:t>
              </a:r>
            </a:p>
            <a:p>
              <a:pPr algn="ctr"/>
              <a:r>
                <a:rPr lang="en-US" sz="20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T-test p-value</a:t>
              </a:r>
              <a:endPara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78" name="Straight Arrow Connector 177"/>
            <p:cNvCxnSpPr>
              <a:stCxn id="152" idx="3"/>
            </p:cNvCxnSpPr>
            <p:nvPr/>
          </p:nvCxnSpPr>
          <p:spPr>
            <a:xfrm flipV="1">
              <a:off x="15516553" y="5376189"/>
              <a:ext cx="550761" cy="9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16102922" y="5043592"/>
              <a:ext cx="1131528" cy="757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</a:rPr>
                <a:t>P-value </a:t>
              </a:r>
            </a:p>
            <a:p>
              <a:pPr algn="ctr"/>
              <a:r>
                <a:rPr lang="en-US" dirty="0" smtClean="0"/>
                <a:t>(KS-test</a:t>
              </a:r>
              <a:r>
                <a:rPr lang="en-US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477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8902" y="1141185"/>
            <a:ext cx="17450016" cy="5578929"/>
            <a:chOff x="198902" y="1141185"/>
            <a:chExt cx="17450016" cy="557892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000" y="1141186"/>
              <a:ext cx="8130410" cy="557892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5290" y="1141185"/>
              <a:ext cx="8473628" cy="55789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98902" y="1141185"/>
              <a:ext cx="574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(a)</a:t>
              </a:r>
              <a:endParaRPr lang="en-US" sz="2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769588" y="1141185"/>
              <a:ext cx="591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(b)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559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04" y="1562100"/>
            <a:ext cx="8859659" cy="5695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563" y="1562100"/>
            <a:ext cx="8729662" cy="572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67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10404</TotalTime>
  <Words>39</Words>
  <Application>Microsoft Office PowerPoint</Application>
  <PresentationFormat>Custom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25</cp:revision>
  <dcterms:created xsi:type="dcterms:W3CDTF">2019-10-31T20:31:31Z</dcterms:created>
  <dcterms:modified xsi:type="dcterms:W3CDTF">2019-11-12T19:29:13Z</dcterms:modified>
</cp:coreProperties>
</file>