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John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>
                <a:solidFill>
                  <a:schemeClr val="dk1"/>
                </a:solidFill>
              </a:rPr>
              <a:t>John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Tony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Tony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Tony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Tony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John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>
                <a:solidFill>
                  <a:schemeClr val="dk1"/>
                </a:solidFill>
              </a:rPr>
              <a:t>Tony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Tony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>
                <a:solidFill>
                  <a:schemeClr val="dk1"/>
                </a:solidFill>
              </a:rPr>
              <a:t>Tony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Tony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GB"/>
              <a:t>John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-GB"/>
              <a:t>Client does most of the work</a:t>
            </a:r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en-GB"/>
              <a:t>Server is mainly a RESTful database + authentication and some cheating detection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GB"/>
              <a:t>John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-GB"/>
              <a:t>Use ionic framework to take care of all boiler plate code setup. e.g cordava leaves a lot to be desired (splash screen).</a:t>
            </a:r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en-GB"/>
              <a:t>Angular has dynamic data binding so can add data to backend and it will update on front end. e.g Add more power plants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GB">
                <a:solidFill>
                  <a:schemeClr val="dk1"/>
                </a:solidFill>
              </a:rPr>
              <a:t>John</a:t>
            </a: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Char char="-"/>
            </a:pPr>
            <a:r>
              <a:rPr lang="en-GB">
                <a:solidFill>
                  <a:schemeClr val="dk1"/>
                </a:solidFill>
              </a:rPr>
              <a:t>Use heroku (free account)</a:t>
            </a:r>
          </a:p>
          <a:p>
            <a:pPr indent="-228600" lvl="0" marL="457200">
              <a:spcBef>
                <a:spcPts val="0"/>
              </a:spcBef>
              <a:buClr>
                <a:schemeClr val="dk1"/>
              </a:buClr>
              <a:buChar char="-"/>
            </a:pPr>
            <a:r>
              <a:rPr lang="en-GB">
                <a:solidFill>
                  <a:schemeClr val="dk1"/>
                </a:solidFill>
              </a:rPr>
              <a:t>NodeJS with expressJS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GB">
                <a:solidFill>
                  <a:schemeClr val="dk1"/>
                </a:solidFill>
              </a:rPr>
              <a:t>John</a:t>
            </a:r>
          </a:p>
          <a:p>
            <a:pPr indent="-228600" lvl="0" marL="457200">
              <a:spcBef>
                <a:spcPts val="0"/>
              </a:spcBef>
              <a:buClr>
                <a:schemeClr val="dk1"/>
              </a:buClr>
              <a:buChar char="-"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ctrTitle"/>
          </p:nvPr>
        </p:nvSpPr>
        <p:spPr>
          <a:xfrm>
            <a:off x="1997075" y="1095856"/>
            <a:ext cx="6400799" cy="1102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SzPct val="100000"/>
              <a:defRPr b="1" sz="4800"/>
            </a:lvl1pPr>
            <a:lvl2pPr>
              <a:spcBef>
                <a:spcPts val="0"/>
              </a:spcBef>
              <a:buSzPct val="100000"/>
              <a:defRPr b="1" sz="4800"/>
            </a:lvl2pPr>
            <a:lvl3pPr>
              <a:spcBef>
                <a:spcPts val="0"/>
              </a:spcBef>
              <a:buSzPct val="100000"/>
              <a:defRPr b="1" sz="4800"/>
            </a:lvl3pPr>
            <a:lvl4pPr>
              <a:spcBef>
                <a:spcPts val="0"/>
              </a:spcBef>
              <a:buSzPct val="100000"/>
              <a:defRPr b="1" sz="4800"/>
            </a:lvl4pPr>
            <a:lvl5pPr>
              <a:spcBef>
                <a:spcPts val="0"/>
              </a:spcBef>
              <a:buSzPct val="100000"/>
              <a:defRPr b="1" sz="4800"/>
            </a:lvl5pPr>
            <a:lvl6pPr>
              <a:spcBef>
                <a:spcPts val="0"/>
              </a:spcBef>
              <a:buSzPct val="100000"/>
              <a:defRPr b="1" sz="4800"/>
            </a:lvl6pPr>
            <a:lvl7pPr>
              <a:spcBef>
                <a:spcPts val="0"/>
              </a:spcBef>
              <a:buSzPct val="100000"/>
              <a:defRPr b="1" sz="4800"/>
            </a:lvl7pPr>
            <a:lvl8pPr>
              <a:spcBef>
                <a:spcPts val="0"/>
              </a:spcBef>
              <a:buSzPct val="100000"/>
              <a:defRPr b="1" sz="4800"/>
            </a:lvl8pPr>
            <a:lvl9pPr>
              <a:spcBef>
                <a:spcPts val="0"/>
              </a:spcBef>
              <a:buSzPct val="100000"/>
              <a:defRPr b="1"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1997075" y="2251802"/>
            <a:ext cx="6400799" cy="871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rgbClr val="FFFFFF"/>
              </a:buClr>
              <a:buNone/>
              <a:defRPr>
                <a:solidFill>
                  <a:srgbClr val="FFFFFF"/>
                </a:solidFill>
              </a:defRPr>
            </a:lvl1pPr>
            <a:lvl2pPr>
              <a:spcBef>
                <a:spcPts val="0"/>
              </a:spcBef>
              <a:buClr>
                <a:srgbClr val="FFFFFF"/>
              </a:buClr>
              <a:buSzPct val="100000"/>
              <a:buNone/>
              <a:defRPr sz="3200">
                <a:solidFill>
                  <a:srgbClr val="FFFFFF"/>
                </a:solidFill>
              </a:defRPr>
            </a:lvl2pPr>
            <a:lvl3pPr>
              <a:spcBef>
                <a:spcPts val="0"/>
              </a:spcBef>
              <a:buClr>
                <a:srgbClr val="FFFFFF"/>
              </a:buClr>
              <a:buSzPct val="100000"/>
              <a:buNone/>
              <a:defRPr sz="3200">
                <a:solidFill>
                  <a:srgbClr val="FFFFFF"/>
                </a:solidFill>
              </a:defRPr>
            </a:lvl3pPr>
            <a:lvl4pPr>
              <a:spcBef>
                <a:spcPts val="0"/>
              </a:spcBef>
              <a:buClr>
                <a:srgbClr val="FFFFFF"/>
              </a:buClr>
              <a:buSzPct val="100000"/>
              <a:buNone/>
              <a:defRPr sz="3200">
                <a:solidFill>
                  <a:srgbClr val="FFFFFF"/>
                </a:solidFill>
              </a:defRPr>
            </a:lvl4pPr>
            <a:lvl5pPr>
              <a:spcBef>
                <a:spcPts val="0"/>
              </a:spcBef>
              <a:buClr>
                <a:srgbClr val="FFFFFF"/>
              </a:buClr>
              <a:buSzPct val="100000"/>
              <a:buNone/>
              <a:defRPr sz="3200">
                <a:solidFill>
                  <a:srgbClr val="FFFFFF"/>
                </a:solidFill>
              </a:defRPr>
            </a:lvl5pPr>
            <a:lvl6pPr>
              <a:spcBef>
                <a:spcPts val="0"/>
              </a:spcBef>
              <a:buClr>
                <a:srgbClr val="FFFFFF"/>
              </a:buClr>
              <a:buSzPct val="100000"/>
              <a:buNone/>
              <a:defRPr sz="3200">
                <a:solidFill>
                  <a:srgbClr val="FFFFFF"/>
                </a:solidFill>
              </a:defRPr>
            </a:lvl6pPr>
            <a:lvl7pPr>
              <a:spcBef>
                <a:spcPts val="0"/>
              </a:spcBef>
              <a:buClr>
                <a:srgbClr val="FFFFFF"/>
              </a:buClr>
              <a:buSzPct val="100000"/>
              <a:buNone/>
              <a:defRPr sz="3200">
                <a:solidFill>
                  <a:srgbClr val="FFFFFF"/>
                </a:solidFill>
              </a:defRPr>
            </a:lvl7pPr>
            <a:lvl8pPr>
              <a:spcBef>
                <a:spcPts val="0"/>
              </a:spcBef>
              <a:buClr>
                <a:srgbClr val="FFFFFF"/>
              </a:buClr>
              <a:buSzPct val="100000"/>
              <a:buNone/>
              <a:defRPr sz="3200">
                <a:solidFill>
                  <a:srgbClr val="FFFFFF"/>
                </a:solidFill>
              </a:defRPr>
            </a:lvl8pPr>
            <a:lvl9pPr>
              <a:spcBef>
                <a:spcPts val="0"/>
              </a:spcBef>
              <a:buClr>
                <a:srgbClr val="FFFFFF"/>
              </a:buClr>
              <a:buSzPct val="100000"/>
              <a:buNone/>
              <a:defRPr sz="3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6" name="Shape 16"/>
          <p:cNvSpPr/>
          <p:nvPr/>
        </p:nvSpPr>
        <p:spPr>
          <a:xfrm>
            <a:off x="0" y="0"/>
            <a:ext cx="3135299" cy="51434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" name="Shape 17"/>
          <p:cNvSpPr/>
          <p:nvPr/>
        </p:nvSpPr>
        <p:spPr>
          <a:xfrm>
            <a:off x="3175" y="0"/>
            <a:ext cx="635000" cy="609600"/>
          </a:xfrm>
          <a:custGeom>
            <a:pathLst>
              <a:path extrusionOk="0" h="512" w="400">
                <a:moveTo>
                  <a:pt x="400" y="512"/>
                </a:moveTo>
                <a:lnTo>
                  <a:pt x="2" y="0"/>
                </a:lnTo>
                <a:lnTo>
                  <a:pt x="0" y="0"/>
                </a:lnTo>
                <a:lnTo>
                  <a:pt x="0" y="512"/>
                </a:lnTo>
                <a:lnTo>
                  <a:pt x="400" y="512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135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" name="Shape 18"/>
          <p:cNvSpPr/>
          <p:nvPr/>
        </p:nvSpPr>
        <p:spPr>
          <a:xfrm>
            <a:off x="3175" y="1916906"/>
            <a:ext cx="635000" cy="611981"/>
          </a:xfrm>
          <a:custGeom>
            <a:pathLst>
              <a:path extrusionOk="0" h="514" w="400">
                <a:moveTo>
                  <a:pt x="400" y="0"/>
                </a:moveTo>
                <a:lnTo>
                  <a:pt x="0" y="0"/>
                </a:lnTo>
                <a:lnTo>
                  <a:pt x="0" y="514"/>
                </a:lnTo>
                <a:lnTo>
                  <a:pt x="2" y="514"/>
                </a:lnTo>
                <a:lnTo>
                  <a:pt x="400" y="0"/>
                </a:lnTo>
                <a:close/>
              </a:path>
            </a:pathLst>
          </a:custGeom>
          <a:gradFill>
            <a:gsLst>
              <a:gs pos="0">
                <a:srgbClr val="0090DA"/>
              </a:gs>
              <a:gs pos="54000">
                <a:srgbClr val="0090DA"/>
              </a:gs>
              <a:gs pos="98000">
                <a:srgbClr val="2BC4F3"/>
              </a:gs>
              <a:gs pos="100000">
                <a:srgbClr val="00AEEE"/>
              </a:gs>
            </a:gsLst>
            <a:lin ang="81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3175" y="1307306"/>
            <a:ext cx="635000" cy="609600"/>
          </a:xfrm>
          <a:custGeom>
            <a:pathLst>
              <a:path extrusionOk="0" h="512" w="400">
                <a:moveTo>
                  <a:pt x="400" y="512"/>
                </a:moveTo>
                <a:lnTo>
                  <a:pt x="2" y="0"/>
                </a:lnTo>
                <a:lnTo>
                  <a:pt x="0" y="0"/>
                </a:lnTo>
                <a:lnTo>
                  <a:pt x="0" y="512"/>
                </a:lnTo>
                <a:lnTo>
                  <a:pt x="400" y="512"/>
                </a:lnTo>
                <a:close/>
              </a:path>
            </a:pathLst>
          </a:custGeom>
          <a:gradFill>
            <a:gsLst>
              <a:gs pos="0">
                <a:srgbClr val="AAAAAA"/>
              </a:gs>
              <a:gs pos="54000">
                <a:srgbClr val="AAAAAA"/>
              </a:gs>
              <a:gs pos="98000">
                <a:srgbClr val="D2D2D2"/>
              </a:gs>
              <a:gs pos="100000">
                <a:srgbClr val="B9B9B9"/>
              </a:gs>
            </a:gsLst>
            <a:lin ang="135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152400" y="1307306"/>
            <a:ext cx="1317625" cy="609600"/>
          </a:xfrm>
          <a:custGeom>
            <a:pathLst>
              <a:path extrusionOk="0" h="512" w="830">
                <a:moveTo>
                  <a:pt x="398" y="512"/>
                </a:moveTo>
                <a:lnTo>
                  <a:pt x="830" y="512"/>
                </a:lnTo>
                <a:lnTo>
                  <a:pt x="432" y="0"/>
                </a:lnTo>
                <a:lnTo>
                  <a:pt x="0" y="0"/>
                </a:lnTo>
                <a:lnTo>
                  <a:pt x="398" y="512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135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/>
          <p:nvPr/>
        </p:nvSpPr>
        <p:spPr>
          <a:xfrm>
            <a:off x="152400" y="3226593"/>
            <a:ext cx="1317625" cy="609600"/>
          </a:xfrm>
          <a:custGeom>
            <a:pathLst>
              <a:path extrusionOk="0" h="512" w="830">
                <a:moveTo>
                  <a:pt x="830" y="0"/>
                </a:moveTo>
                <a:lnTo>
                  <a:pt x="398" y="0"/>
                </a:lnTo>
                <a:lnTo>
                  <a:pt x="0" y="512"/>
                </a:lnTo>
                <a:lnTo>
                  <a:pt x="432" y="512"/>
                </a:lnTo>
                <a:lnTo>
                  <a:pt x="830" y="0"/>
                </a:lnTo>
                <a:close/>
              </a:path>
            </a:pathLst>
          </a:custGeom>
          <a:gradFill>
            <a:gsLst>
              <a:gs pos="0">
                <a:srgbClr val="0090DA"/>
              </a:gs>
              <a:gs pos="54000">
                <a:srgbClr val="0090DA"/>
              </a:gs>
              <a:gs pos="98000">
                <a:srgbClr val="2BC4F3"/>
              </a:gs>
              <a:gs pos="100000">
                <a:srgbClr val="00AEEE"/>
              </a:gs>
            </a:gsLst>
            <a:lin ang="81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/>
          <p:nvPr/>
        </p:nvSpPr>
        <p:spPr>
          <a:xfrm>
            <a:off x="152400" y="2614612"/>
            <a:ext cx="1317625" cy="611981"/>
          </a:xfrm>
          <a:custGeom>
            <a:pathLst>
              <a:path extrusionOk="0" h="514" w="830">
                <a:moveTo>
                  <a:pt x="432" y="0"/>
                </a:moveTo>
                <a:lnTo>
                  <a:pt x="0" y="0"/>
                </a:lnTo>
                <a:lnTo>
                  <a:pt x="398" y="514"/>
                </a:lnTo>
                <a:lnTo>
                  <a:pt x="830" y="514"/>
                </a:lnTo>
                <a:lnTo>
                  <a:pt x="432" y="0"/>
                </a:lnTo>
                <a:close/>
              </a:path>
            </a:pathLst>
          </a:custGeom>
          <a:gradFill>
            <a:gsLst>
              <a:gs pos="0">
                <a:srgbClr val="AAAAAA"/>
              </a:gs>
              <a:gs pos="54000">
                <a:srgbClr val="AAAAAA"/>
              </a:gs>
              <a:gs pos="98000">
                <a:srgbClr val="D2D2D2"/>
              </a:gs>
              <a:gs pos="100000">
                <a:srgbClr val="B9B9B9"/>
              </a:gs>
            </a:gsLst>
            <a:lin ang="135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/>
          <p:nvPr/>
        </p:nvSpPr>
        <p:spPr>
          <a:xfrm>
            <a:off x="984250" y="2614612"/>
            <a:ext cx="1322387" cy="611981"/>
          </a:xfrm>
          <a:custGeom>
            <a:pathLst>
              <a:path extrusionOk="0" h="514" w="833">
                <a:moveTo>
                  <a:pt x="399" y="514"/>
                </a:moveTo>
                <a:lnTo>
                  <a:pt x="833" y="514"/>
                </a:lnTo>
                <a:lnTo>
                  <a:pt x="435" y="0"/>
                </a:lnTo>
                <a:lnTo>
                  <a:pt x="0" y="0"/>
                </a:lnTo>
                <a:lnTo>
                  <a:pt x="399" y="514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135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" name="Shape 24"/>
          <p:cNvSpPr/>
          <p:nvPr/>
        </p:nvSpPr>
        <p:spPr>
          <a:xfrm>
            <a:off x="3175" y="2614612"/>
            <a:ext cx="635000" cy="611981"/>
          </a:xfrm>
          <a:custGeom>
            <a:pathLst>
              <a:path extrusionOk="0" h="514" w="400">
                <a:moveTo>
                  <a:pt x="2" y="0"/>
                </a:moveTo>
                <a:lnTo>
                  <a:pt x="0" y="0"/>
                </a:lnTo>
                <a:lnTo>
                  <a:pt x="0" y="514"/>
                </a:lnTo>
                <a:lnTo>
                  <a:pt x="400" y="514"/>
                </a:lnTo>
                <a:lnTo>
                  <a:pt x="2" y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135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" name="Shape 25"/>
          <p:cNvSpPr/>
          <p:nvPr/>
        </p:nvSpPr>
        <p:spPr>
          <a:xfrm>
            <a:off x="984250" y="4533900"/>
            <a:ext cx="1322387" cy="609600"/>
          </a:xfrm>
          <a:custGeom>
            <a:pathLst>
              <a:path extrusionOk="0" h="512" w="833">
                <a:moveTo>
                  <a:pt x="399" y="0"/>
                </a:moveTo>
                <a:lnTo>
                  <a:pt x="0" y="512"/>
                </a:lnTo>
                <a:lnTo>
                  <a:pt x="435" y="512"/>
                </a:lnTo>
                <a:lnTo>
                  <a:pt x="833" y="0"/>
                </a:lnTo>
                <a:lnTo>
                  <a:pt x="399" y="0"/>
                </a:lnTo>
                <a:close/>
              </a:path>
            </a:pathLst>
          </a:custGeom>
          <a:gradFill>
            <a:gsLst>
              <a:gs pos="0">
                <a:srgbClr val="0090DA"/>
              </a:gs>
              <a:gs pos="54000">
                <a:srgbClr val="0090DA"/>
              </a:gs>
              <a:gs pos="98000">
                <a:srgbClr val="2BC4F3"/>
              </a:gs>
              <a:gs pos="100000">
                <a:srgbClr val="00AEEE"/>
              </a:gs>
            </a:gsLst>
            <a:lin ang="81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984250" y="3924300"/>
            <a:ext cx="1322387" cy="609600"/>
          </a:xfrm>
          <a:custGeom>
            <a:pathLst>
              <a:path extrusionOk="0" h="512" w="833">
                <a:moveTo>
                  <a:pt x="435" y="0"/>
                </a:moveTo>
                <a:lnTo>
                  <a:pt x="0" y="0"/>
                </a:lnTo>
                <a:lnTo>
                  <a:pt x="399" y="512"/>
                </a:lnTo>
                <a:lnTo>
                  <a:pt x="833" y="512"/>
                </a:lnTo>
                <a:lnTo>
                  <a:pt x="435" y="0"/>
                </a:lnTo>
                <a:close/>
              </a:path>
            </a:pathLst>
          </a:custGeom>
          <a:gradFill>
            <a:gsLst>
              <a:gs pos="0">
                <a:srgbClr val="AAAAAA"/>
              </a:gs>
              <a:gs pos="54000">
                <a:srgbClr val="AAAAAA"/>
              </a:gs>
              <a:gs pos="98000">
                <a:srgbClr val="D2D2D2"/>
              </a:gs>
              <a:gs pos="100000">
                <a:srgbClr val="B9B9B9"/>
              </a:gs>
            </a:gsLst>
            <a:lin ang="135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/>
          <p:nvPr/>
        </p:nvSpPr>
        <p:spPr>
          <a:xfrm>
            <a:off x="1820863" y="3924300"/>
            <a:ext cx="1317625" cy="609600"/>
          </a:xfrm>
          <a:custGeom>
            <a:pathLst>
              <a:path extrusionOk="0" h="512" w="830">
                <a:moveTo>
                  <a:pt x="434" y="0"/>
                </a:moveTo>
                <a:lnTo>
                  <a:pt x="0" y="0"/>
                </a:lnTo>
                <a:lnTo>
                  <a:pt x="398" y="512"/>
                </a:lnTo>
                <a:lnTo>
                  <a:pt x="830" y="512"/>
                </a:lnTo>
                <a:lnTo>
                  <a:pt x="434" y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135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" name="Shape 28"/>
          <p:cNvSpPr/>
          <p:nvPr/>
        </p:nvSpPr>
        <p:spPr>
          <a:xfrm>
            <a:off x="3175" y="609600"/>
            <a:ext cx="635000" cy="609600"/>
          </a:xfrm>
          <a:custGeom>
            <a:pathLst>
              <a:path extrusionOk="0" h="512" w="400">
                <a:moveTo>
                  <a:pt x="400" y="0"/>
                </a:moveTo>
                <a:lnTo>
                  <a:pt x="0" y="0"/>
                </a:lnTo>
                <a:lnTo>
                  <a:pt x="0" y="512"/>
                </a:lnTo>
                <a:lnTo>
                  <a:pt x="2" y="512"/>
                </a:lnTo>
                <a:lnTo>
                  <a:pt x="400" y="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81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" name="Shape 29"/>
          <p:cNvSpPr/>
          <p:nvPr/>
        </p:nvSpPr>
        <p:spPr>
          <a:xfrm>
            <a:off x="152400" y="1916906"/>
            <a:ext cx="1317625" cy="611981"/>
          </a:xfrm>
          <a:custGeom>
            <a:pathLst>
              <a:path extrusionOk="0" h="514" w="830">
                <a:moveTo>
                  <a:pt x="0" y="514"/>
                </a:moveTo>
                <a:lnTo>
                  <a:pt x="432" y="514"/>
                </a:lnTo>
                <a:lnTo>
                  <a:pt x="830" y="0"/>
                </a:lnTo>
                <a:lnTo>
                  <a:pt x="398" y="0"/>
                </a:lnTo>
                <a:lnTo>
                  <a:pt x="0" y="514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81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" name="Shape 30"/>
          <p:cNvSpPr/>
          <p:nvPr/>
        </p:nvSpPr>
        <p:spPr>
          <a:xfrm>
            <a:off x="984250" y="3226593"/>
            <a:ext cx="1322387" cy="609600"/>
          </a:xfrm>
          <a:custGeom>
            <a:pathLst>
              <a:path extrusionOk="0" h="512" w="833">
                <a:moveTo>
                  <a:pt x="0" y="512"/>
                </a:moveTo>
                <a:lnTo>
                  <a:pt x="435" y="512"/>
                </a:lnTo>
                <a:lnTo>
                  <a:pt x="833" y="0"/>
                </a:lnTo>
                <a:lnTo>
                  <a:pt x="399" y="0"/>
                </a:lnTo>
                <a:lnTo>
                  <a:pt x="0" y="512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81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" name="Shape 31"/>
          <p:cNvSpPr/>
          <p:nvPr/>
        </p:nvSpPr>
        <p:spPr>
          <a:xfrm>
            <a:off x="3175" y="3226593"/>
            <a:ext cx="635000" cy="609600"/>
          </a:xfrm>
          <a:custGeom>
            <a:pathLst>
              <a:path extrusionOk="0" h="512" w="400">
                <a:moveTo>
                  <a:pt x="400" y="0"/>
                </a:moveTo>
                <a:lnTo>
                  <a:pt x="0" y="0"/>
                </a:lnTo>
                <a:lnTo>
                  <a:pt x="0" y="512"/>
                </a:lnTo>
                <a:lnTo>
                  <a:pt x="2" y="512"/>
                </a:lnTo>
                <a:lnTo>
                  <a:pt x="400" y="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81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" name="Shape 32"/>
          <p:cNvSpPr/>
          <p:nvPr/>
        </p:nvSpPr>
        <p:spPr>
          <a:xfrm>
            <a:off x="1820863" y="4533900"/>
            <a:ext cx="1317625" cy="609600"/>
          </a:xfrm>
          <a:custGeom>
            <a:pathLst>
              <a:path extrusionOk="0" h="512" w="830">
                <a:moveTo>
                  <a:pt x="398" y="0"/>
                </a:moveTo>
                <a:lnTo>
                  <a:pt x="0" y="512"/>
                </a:lnTo>
                <a:lnTo>
                  <a:pt x="434" y="512"/>
                </a:lnTo>
                <a:lnTo>
                  <a:pt x="830" y="0"/>
                </a:lnTo>
                <a:lnTo>
                  <a:pt x="398" y="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81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152400" y="4533900"/>
            <a:ext cx="1317625" cy="609600"/>
          </a:xfrm>
          <a:custGeom>
            <a:pathLst>
              <a:path extrusionOk="0" h="512" w="830">
                <a:moveTo>
                  <a:pt x="398" y="0"/>
                </a:moveTo>
                <a:lnTo>
                  <a:pt x="0" y="512"/>
                </a:lnTo>
                <a:lnTo>
                  <a:pt x="432" y="512"/>
                </a:lnTo>
                <a:lnTo>
                  <a:pt x="830" y="0"/>
                </a:lnTo>
                <a:lnTo>
                  <a:pt x="398" y="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81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/>
          <p:nvPr/>
        </p:nvSpPr>
        <p:spPr>
          <a:xfrm>
            <a:off x="3175" y="4533900"/>
            <a:ext cx="635000" cy="609600"/>
          </a:xfrm>
          <a:custGeom>
            <a:pathLst>
              <a:path extrusionOk="0" h="512" w="400">
                <a:moveTo>
                  <a:pt x="400" y="0"/>
                </a:moveTo>
                <a:lnTo>
                  <a:pt x="0" y="0"/>
                </a:lnTo>
                <a:lnTo>
                  <a:pt x="0" y="512"/>
                </a:lnTo>
                <a:lnTo>
                  <a:pt x="2" y="512"/>
                </a:lnTo>
                <a:lnTo>
                  <a:pt x="400" y="0"/>
                </a:lnTo>
                <a:close/>
              </a:path>
            </a:pathLst>
          </a:custGeom>
          <a:gradFill>
            <a:gsLst>
              <a:gs pos="0">
                <a:srgbClr val="0090DA"/>
              </a:gs>
              <a:gs pos="54000">
                <a:srgbClr val="0090DA"/>
              </a:gs>
              <a:gs pos="98000">
                <a:srgbClr val="2BC4F3"/>
              </a:gs>
              <a:gs pos="100000">
                <a:srgbClr val="00AEEE"/>
              </a:gs>
            </a:gsLst>
            <a:lin ang="81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" name="Shape 35"/>
          <p:cNvSpPr/>
          <p:nvPr/>
        </p:nvSpPr>
        <p:spPr>
          <a:xfrm>
            <a:off x="3175" y="3924300"/>
            <a:ext cx="635000" cy="609600"/>
          </a:xfrm>
          <a:custGeom>
            <a:pathLst>
              <a:path extrusionOk="0" h="512" w="400">
                <a:moveTo>
                  <a:pt x="400" y="512"/>
                </a:moveTo>
                <a:lnTo>
                  <a:pt x="2" y="0"/>
                </a:lnTo>
                <a:lnTo>
                  <a:pt x="0" y="0"/>
                </a:lnTo>
                <a:lnTo>
                  <a:pt x="0" y="512"/>
                </a:lnTo>
                <a:lnTo>
                  <a:pt x="400" y="512"/>
                </a:lnTo>
                <a:close/>
              </a:path>
            </a:pathLst>
          </a:custGeom>
          <a:gradFill>
            <a:gsLst>
              <a:gs pos="0">
                <a:srgbClr val="AAAAAA"/>
              </a:gs>
              <a:gs pos="54000">
                <a:srgbClr val="AAAAAA"/>
              </a:gs>
              <a:gs pos="98000">
                <a:srgbClr val="D2D2D2"/>
              </a:gs>
              <a:gs pos="100000">
                <a:srgbClr val="B9B9B9"/>
              </a:gs>
            </a:gsLst>
            <a:lin ang="135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" name="Shape 36"/>
          <p:cNvSpPr/>
          <p:nvPr/>
        </p:nvSpPr>
        <p:spPr>
          <a:xfrm>
            <a:off x="152400" y="3924300"/>
            <a:ext cx="1317625" cy="609600"/>
          </a:xfrm>
          <a:custGeom>
            <a:pathLst>
              <a:path extrusionOk="0" h="512" w="830">
                <a:moveTo>
                  <a:pt x="398" y="512"/>
                </a:moveTo>
                <a:lnTo>
                  <a:pt x="830" y="512"/>
                </a:lnTo>
                <a:lnTo>
                  <a:pt x="432" y="0"/>
                </a:lnTo>
                <a:lnTo>
                  <a:pt x="0" y="0"/>
                </a:lnTo>
                <a:lnTo>
                  <a:pt x="398" y="512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135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/>
          <p:nvPr/>
        </p:nvSpPr>
        <p:spPr>
          <a:xfrm>
            <a:off x="7415211" y="0"/>
            <a:ext cx="1555750" cy="612226"/>
          </a:xfrm>
          <a:custGeom>
            <a:pathLst>
              <a:path extrusionOk="0" h="607" w="980">
                <a:moveTo>
                  <a:pt x="510" y="607"/>
                </a:moveTo>
                <a:lnTo>
                  <a:pt x="980" y="0"/>
                </a:lnTo>
                <a:lnTo>
                  <a:pt x="470" y="0"/>
                </a:lnTo>
                <a:lnTo>
                  <a:pt x="0" y="607"/>
                </a:lnTo>
                <a:lnTo>
                  <a:pt x="510" y="607"/>
                </a:lnTo>
                <a:lnTo>
                  <a:pt x="510" y="607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189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>
            <a:off x="8397875" y="1310183"/>
            <a:ext cx="746125" cy="610209"/>
          </a:xfrm>
          <a:custGeom>
            <a:pathLst>
              <a:path extrusionOk="0" h="605" w="470">
                <a:moveTo>
                  <a:pt x="470" y="0"/>
                </a:moveTo>
                <a:lnTo>
                  <a:pt x="0" y="605"/>
                </a:lnTo>
                <a:lnTo>
                  <a:pt x="470" y="605"/>
                </a:lnTo>
                <a:lnTo>
                  <a:pt x="470" y="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189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/>
          <p:nvPr/>
        </p:nvSpPr>
        <p:spPr>
          <a:xfrm>
            <a:off x="8397875" y="1920392"/>
            <a:ext cx="746125" cy="610209"/>
          </a:xfrm>
          <a:custGeom>
            <a:pathLst>
              <a:path extrusionOk="0" h="605" w="470">
                <a:moveTo>
                  <a:pt x="0" y="0"/>
                </a:moveTo>
                <a:lnTo>
                  <a:pt x="470" y="605"/>
                </a:lnTo>
                <a:lnTo>
                  <a:pt x="47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27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" name="Shape 40"/>
          <p:cNvSpPr/>
          <p:nvPr/>
        </p:nvSpPr>
        <p:spPr>
          <a:xfrm>
            <a:off x="8397875" y="2017"/>
            <a:ext cx="746125" cy="610209"/>
          </a:xfrm>
          <a:custGeom>
            <a:pathLst>
              <a:path extrusionOk="0" h="605" w="470">
                <a:moveTo>
                  <a:pt x="470" y="0"/>
                </a:moveTo>
                <a:lnTo>
                  <a:pt x="0" y="605"/>
                </a:lnTo>
                <a:lnTo>
                  <a:pt x="470" y="605"/>
                </a:lnTo>
                <a:lnTo>
                  <a:pt x="470" y="0"/>
                </a:lnTo>
                <a:close/>
              </a:path>
            </a:pathLst>
          </a:custGeom>
          <a:gradFill>
            <a:gsLst>
              <a:gs pos="0">
                <a:srgbClr val="0090DA"/>
              </a:gs>
              <a:gs pos="54000">
                <a:srgbClr val="0090DA"/>
              </a:gs>
              <a:gs pos="98000">
                <a:srgbClr val="2BC4F3"/>
              </a:gs>
              <a:gs pos="100000">
                <a:srgbClr val="00AEEE"/>
              </a:gs>
            </a:gsLst>
            <a:lin ang="189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" name="Shape 41"/>
          <p:cNvSpPr/>
          <p:nvPr/>
        </p:nvSpPr>
        <p:spPr>
          <a:xfrm>
            <a:off x="8397875" y="612225"/>
            <a:ext cx="746125" cy="607183"/>
          </a:xfrm>
          <a:custGeom>
            <a:pathLst>
              <a:path extrusionOk="0" h="602" w="470">
                <a:moveTo>
                  <a:pt x="0" y="0"/>
                </a:moveTo>
                <a:lnTo>
                  <a:pt x="470" y="602"/>
                </a:lnTo>
                <a:lnTo>
                  <a:pt x="47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AAAAAA"/>
              </a:gs>
              <a:gs pos="54000">
                <a:srgbClr val="AAAAAA"/>
              </a:gs>
              <a:gs pos="98000">
                <a:srgbClr val="D2D2D2"/>
              </a:gs>
              <a:gs pos="100000">
                <a:srgbClr val="B9B9B9"/>
              </a:gs>
            </a:gsLst>
            <a:lin ang="135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" name="Shape 42"/>
          <p:cNvSpPr/>
          <p:nvPr/>
        </p:nvSpPr>
        <p:spPr>
          <a:xfrm>
            <a:off x="7415211" y="612225"/>
            <a:ext cx="1555750" cy="610209"/>
          </a:xfrm>
          <a:custGeom>
            <a:pathLst>
              <a:path extrusionOk="0" h="605" w="980">
                <a:moveTo>
                  <a:pt x="510" y="0"/>
                </a:moveTo>
                <a:lnTo>
                  <a:pt x="980" y="605"/>
                </a:lnTo>
                <a:lnTo>
                  <a:pt x="470" y="605"/>
                </a:lnTo>
                <a:lnTo>
                  <a:pt x="0" y="0"/>
                </a:lnTo>
                <a:lnTo>
                  <a:pt x="510" y="0"/>
                </a:lnTo>
                <a:lnTo>
                  <a:pt x="510" y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27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457200" y="205978"/>
            <a:ext cx="687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457200" y="1200150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/>
          <p:nvPr/>
        </p:nvSpPr>
        <p:spPr>
          <a:xfrm>
            <a:off x="7415211" y="0"/>
            <a:ext cx="1555750" cy="612226"/>
          </a:xfrm>
          <a:custGeom>
            <a:pathLst>
              <a:path extrusionOk="0" h="607" w="980">
                <a:moveTo>
                  <a:pt x="510" y="607"/>
                </a:moveTo>
                <a:lnTo>
                  <a:pt x="980" y="0"/>
                </a:lnTo>
                <a:lnTo>
                  <a:pt x="470" y="0"/>
                </a:lnTo>
                <a:lnTo>
                  <a:pt x="0" y="607"/>
                </a:lnTo>
                <a:lnTo>
                  <a:pt x="510" y="607"/>
                </a:lnTo>
                <a:lnTo>
                  <a:pt x="510" y="607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189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/>
          <p:nvPr/>
        </p:nvSpPr>
        <p:spPr>
          <a:xfrm>
            <a:off x="8397875" y="1310183"/>
            <a:ext cx="746125" cy="610209"/>
          </a:xfrm>
          <a:custGeom>
            <a:pathLst>
              <a:path extrusionOk="0" h="605" w="470">
                <a:moveTo>
                  <a:pt x="470" y="0"/>
                </a:moveTo>
                <a:lnTo>
                  <a:pt x="0" y="605"/>
                </a:lnTo>
                <a:lnTo>
                  <a:pt x="470" y="605"/>
                </a:lnTo>
                <a:lnTo>
                  <a:pt x="470" y="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189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" name="Shape 49"/>
          <p:cNvSpPr/>
          <p:nvPr/>
        </p:nvSpPr>
        <p:spPr>
          <a:xfrm>
            <a:off x="8397875" y="1920392"/>
            <a:ext cx="746125" cy="610209"/>
          </a:xfrm>
          <a:custGeom>
            <a:pathLst>
              <a:path extrusionOk="0" h="605" w="470">
                <a:moveTo>
                  <a:pt x="0" y="0"/>
                </a:moveTo>
                <a:lnTo>
                  <a:pt x="470" y="605"/>
                </a:lnTo>
                <a:lnTo>
                  <a:pt x="47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27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/>
          <p:nvPr/>
        </p:nvSpPr>
        <p:spPr>
          <a:xfrm>
            <a:off x="7415211" y="612225"/>
            <a:ext cx="1555750" cy="610209"/>
          </a:xfrm>
          <a:custGeom>
            <a:pathLst>
              <a:path extrusionOk="0" h="605" w="980">
                <a:moveTo>
                  <a:pt x="510" y="0"/>
                </a:moveTo>
                <a:lnTo>
                  <a:pt x="980" y="605"/>
                </a:lnTo>
                <a:lnTo>
                  <a:pt x="470" y="605"/>
                </a:lnTo>
                <a:lnTo>
                  <a:pt x="0" y="0"/>
                </a:lnTo>
                <a:lnTo>
                  <a:pt x="510" y="0"/>
                </a:lnTo>
                <a:lnTo>
                  <a:pt x="510" y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27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x="457200" y="205978"/>
            <a:ext cx="687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457200" y="1200150"/>
            <a:ext cx="4038599" cy="3630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2800"/>
            </a:lvl1pPr>
            <a:lvl2pPr>
              <a:spcBef>
                <a:spcPts val="0"/>
              </a:spcBef>
              <a:defRPr sz="2400"/>
            </a:lvl2pPr>
            <a:lvl3pPr>
              <a:spcBef>
                <a:spcPts val="0"/>
              </a:spcBef>
              <a:defRPr sz="20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  <a:lvl6pPr>
              <a:spcBef>
                <a:spcPts val="0"/>
              </a:spcBef>
              <a:defRPr sz="1800"/>
            </a:lvl6pPr>
            <a:lvl7pPr>
              <a:spcBef>
                <a:spcPts val="0"/>
              </a:spcBef>
              <a:defRPr sz="1800"/>
            </a:lvl7pPr>
            <a:lvl8pPr>
              <a:spcBef>
                <a:spcPts val="0"/>
              </a:spcBef>
              <a:defRPr sz="1800"/>
            </a:lvl8pPr>
            <a:lvl9pPr>
              <a:spcBef>
                <a:spcPts val="0"/>
              </a:spcBef>
              <a:defRPr sz="1800"/>
            </a:lvl9pPr>
          </a:lstStyle>
          <a:p/>
        </p:txBody>
      </p:sp>
      <p:sp>
        <p:nvSpPr>
          <p:cNvPr id="55" name="Shape 55"/>
          <p:cNvSpPr txBox="1"/>
          <p:nvPr>
            <p:ph idx="2" type="body"/>
          </p:nvPr>
        </p:nvSpPr>
        <p:spPr>
          <a:xfrm>
            <a:off x="4648200" y="1200150"/>
            <a:ext cx="4038599" cy="3630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2800"/>
            </a:lvl1pPr>
            <a:lvl2pPr>
              <a:spcBef>
                <a:spcPts val="0"/>
              </a:spcBef>
              <a:defRPr sz="2400"/>
            </a:lvl2pPr>
            <a:lvl3pPr>
              <a:spcBef>
                <a:spcPts val="0"/>
              </a:spcBef>
              <a:defRPr sz="20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  <a:lvl6pPr>
              <a:spcBef>
                <a:spcPts val="0"/>
              </a:spcBef>
              <a:defRPr sz="1800"/>
            </a:lvl6pPr>
            <a:lvl7pPr>
              <a:spcBef>
                <a:spcPts val="0"/>
              </a:spcBef>
              <a:defRPr sz="1800"/>
            </a:lvl7pPr>
            <a:lvl8pPr>
              <a:spcBef>
                <a:spcPts val="0"/>
              </a:spcBef>
              <a:defRPr sz="1800"/>
            </a:lvl8pPr>
            <a:lvl9pPr>
              <a:spcBef>
                <a:spcPts val="0"/>
              </a:spcBef>
              <a:defRPr sz="1800"/>
            </a:lvl9pPr>
          </a:lstStyle>
          <a:p/>
        </p:txBody>
      </p:sp>
      <p:sp>
        <p:nvSpPr>
          <p:cNvPr id="56" name="Shape 56"/>
          <p:cNvSpPr/>
          <p:nvPr/>
        </p:nvSpPr>
        <p:spPr>
          <a:xfrm>
            <a:off x="7415211" y="0"/>
            <a:ext cx="1555750" cy="612226"/>
          </a:xfrm>
          <a:custGeom>
            <a:pathLst>
              <a:path extrusionOk="0" h="607" w="980">
                <a:moveTo>
                  <a:pt x="510" y="607"/>
                </a:moveTo>
                <a:lnTo>
                  <a:pt x="980" y="0"/>
                </a:lnTo>
                <a:lnTo>
                  <a:pt x="470" y="0"/>
                </a:lnTo>
                <a:lnTo>
                  <a:pt x="0" y="607"/>
                </a:lnTo>
                <a:lnTo>
                  <a:pt x="510" y="607"/>
                </a:lnTo>
                <a:lnTo>
                  <a:pt x="510" y="607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189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/>
          <p:nvPr/>
        </p:nvSpPr>
        <p:spPr>
          <a:xfrm>
            <a:off x="8397875" y="1310183"/>
            <a:ext cx="746125" cy="610209"/>
          </a:xfrm>
          <a:custGeom>
            <a:pathLst>
              <a:path extrusionOk="0" h="605" w="470">
                <a:moveTo>
                  <a:pt x="470" y="0"/>
                </a:moveTo>
                <a:lnTo>
                  <a:pt x="0" y="605"/>
                </a:lnTo>
                <a:lnTo>
                  <a:pt x="470" y="605"/>
                </a:lnTo>
                <a:lnTo>
                  <a:pt x="470" y="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189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" name="Shape 58"/>
          <p:cNvSpPr/>
          <p:nvPr/>
        </p:nvSpPr>
        <p:spPr>
          <a:xfrm>
            <a:off x="8397875" y="1920392"/>
            <a:ext cx="746125" cy="610209"/>
          </a:xfrm>
          <a:custGeom>
            <a:pathLst>
              <a:path extrusionOk="0" h="605" w="470">
                <a:moveTo>
                  <a:pt x="0" y="0"/>
                </a:moveTo>
                <a:lnTo>
                  <a:pt x="470" y="605"/>
                </a:lnTo>
                <a:lnTo>
                  <a:pt x="47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27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" name="Shape 59"/>
          <p:cNvSpPr/>
          <p:nvPr/>
        </p:nvSpPr>
        <p:spPr>
          <a:xfrm>
            <a:off x="7415211" y="612225"/>
            <a:ext cx="1555750" cy="610209"/>
          </a:xfrm>
          <a:custGeom>
            <a:pathLst>
              <a:path extrusionOk="0" h="605" w="980">
                <a:moveTo>
                  <a:pt x="510" y="0"/>
                </a:moveTo>
                <a:lnTo>
                  <a:pt x="980" y="605"/>
                </a:lnTo>
                <a:lnTo>
                  <a:pt x="470" y="605"/>
                </a:lnTo>
                <a:lnTo>
                  <a:pt x="0" y="0"/>
                </a:lnTo>
                <a:lnTo>
                  <a:pt x="510" y="0"/>
                </a:lnTo>
                <a:lnTo>
                  <a:pt x="510" y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27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457200" y="205978"/>
            <a:ext cx="687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63" name="Shape 63"/>
          <p:cNvSpPr/>
          <p:nvPr/>
        </p:nvSpPr>
        <p:spPr>
          <a:xfrm>
            <a:off x="3175" y="2614612"/>
            <a:ext cx="635000" cy="611981"/>
          </a:xfrm>
          <a:custGeom>
            <a:pathLst>
              <a:path extrusionOk="0" h="514" w="400">
                <a:moveTo>
                  <a:pt x="2" y="0"/>
                </a:moveTo>
                <a:lnTo>
                  <a:pt x="0" y="0"/>
                </a:lnTo>
                <a:lnTo>
                  <a:pt x="0" y="514"/>
                </a:lnTo>
                <a:lnTo>
                  <a:pt x="400" y="514"/>
                </a:lnTo>
                <a:lnTo>
                  <a:pt x="2" y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135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" name="Shape 64"/>
          <p:cNvSpPr/>
          <p:nvPr/>
        </p:nvSpPr>
        <p:spPr>
          <a:xfrm>
            <a:off x="3175" y="3226593"/>
            <a:ext cx="635000" cy="609600"/>
          </a:xfrm>
          <a:custGeom>
            <a:pathLst>
              <a:path extrusionOk="0" h="512" w="400">
                <a:moveTo>
                  <a:pt x="400" y="0"/>
                </a:moveTo>
                <a:lnTo>
                  <a:pt x="0" y="0"/>
                </a:lnTo>
                <a:lnTo>
                  <a:pt x="0" y="512"/>
                </a:lnTo>
                <a:lnTo>
                  <a:pt x="2" y="512"/>
                </a:lnTo>
                <a:lnTo>
                  <a:pt x="400" y="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81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" name="Shape 65"/>
          <p:cNvSpPr/>
          <p:nvPr/>
        </p:nvSpPr>
        <p:spPr>
          <a:xfrm>
            <a:off x="152400" y="4533900"/>
            <a:ext cx="1317625" cy="609600"/>
          </a:xfrm>
          <a:custGeom>
            <a:pathLst>
              <a:path extrusionOk="0" h="512" w="830">
                <a:moveTo>
                  <a:pt x="398" y="0"/>
                </a:moveTo>
                <a:lnTo>
                  <a:pt x="0" y="512"/>
                </a:lnTo>
                <a:lnTo>
                  <a:pt x="432" y="512"/>
                </a:lnTo>
                <a:lnTo>
                  <a:pt x="830" y="0"/>
                </a:lnTo>
                <a:lnTo>
                  <a:pt x="398" y="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81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152400" y="3924300"/>
            <a:ext cx="1317625" cy="609600"/>
          </a:xfrm>
          <a:custGeom>
            <a:pathLst>
              <a:path extrusionOk="0" h="512" w="830">
                <a:moveTo>
                  <a:pt x="398" y="512"/>
                </a:moveTo>
                <a:lnTo>
                  <a:pt x="830" y="512"/>
                </a:lnTo>
                <a:lnTo>
                  <a:pt x="432" y="0"/>
                </a:lnTo>
                <a:lnTo>
                  <a:pt x="0" y="0"/>
                </a:lnTo>
                <a:lnTo>
                  <a:pt x="398" y="512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135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7415211" y="0"/>
            <a:ext cx="1555750" cy="612226"/>
          </a:xfrm>
          <a:custGeom>
            <a:pathLst>
              <a:path extrusionOk="0" h="607" w="980">
                <a:moveTo>
                  <a:pt x="510" y="607"/>
                </a:moveTo>
                <a:lnTo>
                  <a:pt x="980" y="0"/>
                </a:lnTo>
                <a:lnTo>
                  <a:pt x="470" y="0"/>
                </a:lnTo>
                <a:lnTo>
                  <a:pt x="0" y="607"/>
                </a:lnTo>
                <a:lnTo>
                  <a:pt x="510" y="607"/>
                </a:lnTo>
                <a:lnTo>
                  <a:pt x="510" y="607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189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/>
          <p:nvPr/>
        </p:nvSpPr>
        <p:spPr>
          <a:xfrm>
            <a:off x="8397875" y="1310183"/>
            <a:ext cx="746125" cy="610209"/>
          </a:xfrm>
          <a:custGeom>
            <a:pathLst>
              <a:path extrusionOk="0" h="605" w="470">
                <a:moveTo>
                  <a:pt x="470" y="0"/>
                </a:moveTo>
                <a:lnTo>
                  <a:pt x="0" y="605"/>
                </a:lnTo>
                <a:lnTo>
                  <a:pt x="470" y="605"/>
                </a:lnTo>
                <a:lnTo>
                  <a:pt x="470" y="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189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8397875" y="1920392"/>
            <a:ext cx="746125" cy="610209"/>
          </a:xfrm>
          <a:custGeom>
            <a:pathLst>
              <a:path extrusionOk="0" h="605" w="470">
                <a:moveTo>
                  <a:pt x="0" y="0"/>
                </a:moveTo>
                <a:lnTo>
                  <a:pt x="470" y="605"/>
                </a:lnTo>
                <a:lnTo>
                  <a:pt x="47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27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7415211" y="612225"/>
            <a:ext cx="1555750" cy="610209"/>
          </a:xfrm>
          <a:custGeom>
            <a:pathLst>
              <a:path extrusionOk="0" h="605" w="980">
                <a:moveTo>
                  <a:pt x="510" y="0"/>
                </a:moveTo>
                <a:lnTo>
                  <a:pt x="980" y="605"/>
                </a:lnTo>
                <a:lnTo>
                  <a:pt x="470" y="605"/>
                </a:lnTo>
                <a:lnTo>
                  <a:pt x="0" y="0"/>
                </a:lnTo>
                <a:lnTo>
                  <a:pt x="510" y="0"/>
                </a:lnTo>
                <a:lnTo>
                  <a:pt x="510" y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27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idx="1" type="body"/>
          </p:nvPr>
        </p:nvSpPr>
        <p:spPr>
          <a:xfrm>
            <a:off x="1574800" y="3320653"/>
            <a:ext cx="5486399" cy="513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74" name="Shape 74"/>
          <p:cNvSpPr/>
          <p:nvPr/>
        </p:nvSpPr>
        <p:spPr>
          <a:xfrm>
            <a:off x="3175" y="2614612"/>
            <a:ext cx="635000" cy="611981"/>
          </a:xfrm>
          <a:custGeom>
            <a:pathLst>
              <a:path extrusionOk="0" h="514" w="400">
                <a:moveTo>
                  <a:pt x="2" y="0"/>
                </a:moveTo>
                <a:lnTo>
                  <a:pt x="0" y="0"/>
                </a:lnTo>
                <a:lnTo>
                  <a:pt x="0" y="514"/>
                </a:lnTo>
                <a:lnTo>
                  <a:pt x="400" y="514"/>
                </a:lnTo>
                <a:lnTo>
                  <a:pt x="2" y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135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" name="Shape 75"/>
          <p:cNvSpPr/>
          <p:nvPr/>
        </p:nvSpPr>
        <p:spPr>
          <a:xfrm>
            <a:off x="3175" y="3226593"/>
            <a:ext cx="635000" cy="609600"/>
          </a:xfrm>
          <a:custGeom>
            <a:pathLst>
              <a:path extrusionOk="0" h="512" w="400">
                <a:moveTo>
                  <a:pt x="400" y="0"/>
                </a:moveTo>
                <a:lnTo>
                  <a:pt x="0" y="0"/>
                </a:lnTo>
                <a:lnTo>
                  <a:pt x="0" y="512"/>
                </a:lnTo>
                <a:lnTo>
                  <a:pt x="2" y="512"/>
                </a:lnTo>
                <a:lnTo>
                  <a:pt x="400" y="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81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" name="Shape 76"/>
          <p:cNvSpPr/>
          <p:nvPr/>
        </p:nvSpPr>
        <p:spPr>
          <a:xfrm>
            <a:off x="152400" y="4533900"/>
            <a:ext cx="1317625" cy="609600"/>
          </a:xfrm>
          <a:custGeom>
            <a:pathLst>
              <a:path extrusionOk="0" h="512" w="830">
                <a:moveTo>
                  <a:pt x="398" y="0"/>
                </a:moveTo>
                <a:lnTo>
                  <a:pt x="0" y="512"/>
                </a:lnTo>
                <a:lnTo>
                  <a:pt x="432" y="512"/>
                </a:lnTo>
                <a:lnTo>
                  <a:pt x="830" y="0"/>
                </a:lnTo>
                <a:lnTo>
                  <a:pt x="398" y="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81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" name="Shape 77"/>
          <p:cNvSpPr/>
          <p:nvPr/>
        </p:nvSpPr>
        <p:spPr>
          <a:xfrm>
            <a:off x="152400" y="3924300"/>
            <a:ext cx="1317625" cy="609600"/>
          </a:xfrm>
          <a:custGeom>
            <a:pathLst>
              <a:path extrusionOk="0" h="512" w="830">
                <a:moveTo>
                  <a:pt x="398" y="512"/>
                </a:moveTo>
                <a:lnTo>
                  <a:pt x="830" y="512"/>
                </a:lnTo>
                <a:lnTo>
                  <a:pt x="432" y="0"/>
                </a:lnTo>
                <a:lnTo>
                  <a:pt x="0" y="0"/>
                </a:lnTo>
                <a:lnTo>
                  <a:pt x="398" y="512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135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" name="Shape 78"/>
          <p:cNvSpPr/>
          <p:nvPr/>
        </p:nvSpPr>
        <p:spPr>
          <a:xfrm>
            <a:off x="7415211" y="0"/>
            <a:ext cx="1555750" cy="612226"/>
          </a:xfrm>
          <a:custGeom>
            <a:pathLst>
              <a:path extrusionOk="0" h="607" w="980">
                <a:moveTo>
                  <a:pt x="510" y="607"/>
                </a:moveTo>
                <a:lnTo>
                  <a:pt x="980" y="0"/>
                </a:lnTo>
                <a:lnTo>
                  <a:pt x="470" y="0"/>
                </a:lnTo>
                <a:lnTo>
                  <a:pt x="0" y="607"/>
                </a:lnTo>
                <a:lnTo>
                  <a:pt x="510" y="607"/>
                </a:lnTo>
                <a:lnTo>
                  <a:pt x="510" y="607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189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/>
          <p:nvPr/>
        </p:nvSpPr>
        <p:spPr>
          <a:xfrm>
            <a:off x="8397875" y="1310183"/>
            <a:ext cx="746125" cy="610209"/>
          </a:xfrm>
          <a:custGeom>
            <a:pathLst>
              <a:path extrusionOk="0" h="605" w="470">
                <a:moveTo>
                  <a:pt x="470" y="0"/>
                </a:moveTo>
                <a:lnTo>
                  <a:pt x="0" y="605"/>
                </a:lnTo>
                <a:lnTo>
                  <a:pt x="470" y="605"/>
                </a:lnTo>
                <a:lnTo>
                  <a:pt x="470" y="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189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" name="Shape 80"/>
          <p:cNvSpPr/>
          <p:nvPr/>
        </p:nvSpPr>
        <p:spPr>
          <a:xfrm>
            <a:off x="8397875" y="1920392"/>
            <a:ext cx="746125" cy="610209"/>
          </a:xfrm>
          <a:custGeom>
            <a:pathLst>
              <a:path extrusionOk="0" h="605" w="470">
                <a:moveTo>
                  <a:pt x="0" y="0"/>
                </a:moveTo>
                <a:lnTo>
                  <a:pt x="470" y="605"/>
                </a:lnTo>
                <a:lnTo>
                  <a:pt x="47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27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" name="Shape 81"/>
          <p:cNvSpPr/>
          <p:nvPr/>
        </p:nvSpPr>
        <p:spPr>
          <a:xfrm>
            <a:off x="7415211" y="612225"/>
            <a:ext cx="1555750" cy="610209"/>
          </a:xfrm>
          <a:custGeom>
            <a:pathLst>
              <a:path extrusionOk="0" h="605" w="980">
                <a:moveTo>
                  <a:pt x="510" y="0"/>
                </a:moveTo>
                <a:lnTo>
                  <a:pt x="980" y="605"/>
                </a:lnTo>
                <a:lnTo>
                  <a:pt x="470" y="605"/>
                </a:lnTo>
                <a:lnTo>
                  <a:pt x="0" y="0"/>
                </a:lnTo>
                <a:lnTo>
                  <a:pt x="510" y="0"/>
                </a:lnTo>
                <a:lnTo>
                  <a:pt x="510" y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27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rgbClr val="2890DA"/>
            </a:gs>
            <a:gs pos="100000">
              <a:schemeClr val="dk2"/>
            </a:gs>
          </a:gsLst>
          <a:path path="circle">
            <a:fillToRect r="100%" t="100%"/>
          </a:path>
          <a:tileRect b="-100%" l="-100%"/>
        </a:gra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687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defRPr sz="3200">
                <a:solidFill>
                  <a:schemeClr val="lt1"/>
                </a:solidFill>
              </a:defRPr>
            </a:lvl1pPr>
            <a:lvl2pPr>
              <a:spcBef>
                <a:spcPts val="560"/>
              </a:spcBef>
              <a:buClr>
                <a:schemeClr val="lt1"/>
              </a:buClr>
              <a:buSzPct val="100000"/>
              <a:defRPr sz="2800">
                <a:solidFill>
                  <a:schemeClr val="lt1"/>
                </a:solidFill>
              </a:defRPr>
            </a:lvl2pPr>
            <a:lvl3pPr>
              <a:spcBef>
                <a:spcPts val="480"/>
              </a:spcBef>
              <a:buClr>
                <a:schemeClr val="lt1"/>
              </a:buClr>
              <a:buSzPct val="100000"/>
              <a:defRPr sz="2400">
                <a:solidFill>
                  <a:schemeClr val="lt1"/>
                </a:solidFill>
              </a:defRPr>
            </a:lvl3pPr>
            <a:lvl4pPr>
              <a:spcBef>
                <a:spcPts val="400"/>
              </a:spcBef>
              <a:buClr>
                <a:schemeClr val="lt1"/>
              </a:buClr>
              <a:buSzPct val="100000"/>
              <a:defRPr sz="2000">
                <a:solidFill>
                  <a:schemeClr val="lt1"/>
                </a:solidFill>
              </a:defRPr>
            </a:lvl4pPr>
            <a:lvl5pPr>
              <a:spcBef>
                <a:spcPts val="400"/>
              </a:spcBef>
              <a:buClr>
                <a:schemeClr val="lt1"/>
              </a:buClr>
              <a:buSzPct val="100000"/>
              <a:defRPr sz="2000">
                <a:solidFill>
                  <a:schemeClr val="lt1"/>
                </a:solidFill>
              </a:defRPr>
            </a:lvl5pPr>
            <a:lvl6pPr>
              <a:spcBef>
                <a:spcPts val="400"/>
              </a:spcBef>
              <a:buClr>
                <a:schemeClr val="lt1"/>
              </a:buClr>
              <a:buSzPct val="100000"/>
              <a:defRPr sz="2000">
                <a:solidFill>
                  <a:schemeClr val="lt1"/>
                </a:solidFill>
              </a:defRPr>
            </a:lvl6pPr>
            <a:lvl7pPr>
              <a:spcBef>
                <a:spcPts val="400"/>
              </a:spcBef>
              <a:buClr>
                <a:schemeClr val="lt1"/>
              </a:buClr>
              <a:buSzPct val="100000"/>
              <a:defRPr sz="2000">
                <a:solidFill>
                  <a:schemeClr val="lt1"/>
                </a:solidFill>
              </a:defRPr>
            </a:lvl7pPr>
            <a:lvl8pPr>
              <a:spcBef>
                <a:spcPts val="400"/>
              </a:spcBef>
              <a:buClr>
                <a:schemeClr val="lt1"/>
              </a:buClr>
              <a:buSzPct val="100000"/>
              <a:defRPr sz="2000">
                <a:solidFill>
                  <a:schemeClr val="lt1"/>
                </a:solidFill>
              </a:defRPr>
            </a:lvl8pPr>
            <a:lvl9pPr>
              <a:spcBef>
                <a:spcPts val="400"/>
              </a:spcBef>
              <a:buClr>
                <a:schemeClr val="lt1"/>
              </a:buClr>
              <a:buSzPct val="100000"/>
              <a:defRPr sz="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" name="Shape 7"/>
          <p:cNvSpPr/>
          <p:nvPr/>
        </p:nvSpPr>
        <p:spPr>
          <a:xfrm>
            <a:off x="0" y="0"/>
            <a:ext cx="3135299" cy="51434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" name="Shape 8"/>
          <p:cNvSpPr/>
          <p:nvPr/>
        </p:nvSpPr>
        <p:spPr>
          <a:xfrm>
            <a:off x="3175" y="4533900"/>
            <a:ext cx="635000" cy="609600"/>
          </a:xfrm>
          <a:custGeom>
            <a:pathLst>
              <a:path extrusionOk="0" h="512" w="400">
                <a:moveTo>
                  <a:pt x="400" y="0"/>
                </a:moveTo>
                <a:lnTo>
                  <a:pt x="0" y="0"/>
                </a:lnTo>
                <a:lnTo>
                  <a:pt x="0" y="512"/>
                </a:lnTo>
                <a:lnTo>
                  <a:pt x="2" y="512"/>
                </a:lnTo>
                <a:lnTo>
                  <a:pt x="400" y="0"/>
                </a:lnTo>
                <a:close/>
              </a:path>
            </a:pathLst>
          </a:custGeom>
          <a:gradFill>
            <a:gsLst>
              <a:gs pos="0">
                <a:srgbClr val="0090DA"/>
              </a:gs>
              <a:gs pos="54000">
                <a:srgbClr val="0090DA"/>
              </a:gs>
              <a:gs pos="98000">
                <a:srgbClr val="2BC4F3"/>
              </a:gs>
              <a:gs pos="100000">
                <a:srgbClr val="00AEEE"/>
              </a:gs>
            </a:gsLst>
            <a:lin ang="81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" name="Shape 9"/>
          <p:cNvSpPr/>
          <p:nvPr/>
        </p:nvSpPr>
        <p:spPr>
          <a:xfrm>
            <a:off x="3175" y="3924300"/>
            <a:ext cx="635000" cy="609600"/>
          </a:xfrm>
          <a:custGeom>
            <a:pathLst>
              <a:path extrusionOk="0" h="512" w="400">
                <a:moveTo>
                  <a:pt x="400" y="512"/>
                </a:moveTo>
                <a:lnTo>
                  <a:pt x="2" y="0"/>
                </a:lnTo>
                <a:lnTo>
                  <a:pt x="0" y="0"/>
                </a:lnTo>
                <a:lnTo>
                  <a:pt x="0" y="512"/>
                </a:lnTo>
                <a:lnTo>
                  <a:pt x="400" y="512"/>
                </a:lnTo>
                <a:close/>
              </a:path>
            </a:pathLst>
          </a:custGeom>
          <a:gradFill>
            <a:gsLst>
              <a:gs pos="0">
                <a:srgbClr val="AAAAAA"/>
              </a:gs>
              <a:gs pos="54000">
                <a:srgbClr val="AAAAAA"/>
              </a:gs>
              <a:gs pos="98000">
                <a:srgbClr val="D2D2D2"/>
              </a:gs>
              <a:gs pos="100000">
                <a:srgbClr val="B9B9B9"/>
              </a:gs>
            </a:gsLst>
            <a:lin ang="135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" name="Shape 10"/>
          <p:cNvSpPr/>
          <p:nvPr/>
        </p:nvSpPr>
        <p:spPr>
          <a:xfrm>
            <a:off x="8397875" y="2017"/>
            <a:ext cx="746125" cy="610209"/>
          </a:xfrm>
          <a:custGeom>
            <a:pathLst>
              <a:path extrusionOk="0" h="605" w="470">
                <a:moveTo>
                  <a:pt x="470" y="0"/>
                </a:moveTo>
                <a:lnTo>
                  <a:pt x="0" y="605"/>
                </a:lnTo>
                <a:lnTo>
                  <a:pt x="470" y="605"/>
                </a:lnTo>
                <a:lnTo>
                  <a:pt x="470" y="0"/>
                </a:lnTo>
                <a:close/>
              </a:path>
            </a:pathLst>
          </a:custGeom>
          <a:gradFill>
            <a:gsLst>
              <a:gs pos="0">
                <a:srgbClr val="0090DA"/>
              </a:gs>
              <a:gs pos="54000">
                <a:srgbClr val="0090DA"/>
              </a:gs>
              <a:gs pos="98000">
                <a:srgbClr val="2BC4F3"/>
              </a:gs>
              <a:gs pos="100000">
                <a:srgbClr val="00AEEE"/>
              </a:gs>
            </a:gsLst>
            <a:lin ang="189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8397875" y="612225"/>
            <a:ext cx="746125" cy="607183"/>
          </a:xfrm>
          <a:custGeom>
            <a:pathLst>
              <a:path extrusionOk="0" h="602" w="470">
                <a:moveTo>
                  <a:pt x="0" y="0"/>
                </a:moveTo>
                <a:lnTo>
                  <a:pt x="470" y="602"/>
                </a:lnTo>
                <a:lnTo>
                  <a:pt x="47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AAAAAA"/>
              </a:gs>
              <a:gs pos="54000">
                <a:srgbClr val="AAAAAA"/>
              </a:gs>
              <a:gs pos="98000">
                <a:srgbClr val="D2D2D2"/>
              </a:gs>
              <a:gs pos="100000">
                <a:srgbClr val="B9B9B9"/>
              </a:gs>
            </a:gsLst>
            <a:lin ang="135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-GB" sz="1300">
                <a:solidFill>
                  <a:schemeClr val="lt1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1.png"/><Relationship Id="rId4" Type="http://schemas.openxmlformats.org/officeDocument/2006/relationships/image" Target="../media/image0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ctrTitle"/>
          </p:nvPr>
        </p:nvSpPr>
        <p:spPr>
          <a:xfrm>
            <a:off x="2005275" y="857131"/>
            <a:ext cx="6400799" cy="1102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 sz="6000"/>
              <a:t>Welectricity</a:t>
            </a:r>
          </a:p>
        </p:txBody>
      </p:sp>
      <p:sp>
        <p:nvSpPr>
          <p:cNvPr id="87" name="Shape 87"/>
          <p:cNvSpPr txBox="1"/>
          <p:nvPr>
            <p:ph idx="1" type="subTitle"/>
          </p:nvPr>
        </p:nvSpPr>
        <p:spPr>
          <a:xfrm>
            <a:off x="4461675" y="1959627"/>
            <a:ext cx="6400799" cy="871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 sz="2400"/>
              <a:t>Developed by Ninja Hertz</a:t>
            </a:r>
          </a:p>
        </p:txBody>
      </p:sp>
      <p:sp>
        <p:nvSpPr>
          <p:cNvPr id="88" name="Shape 88"/>
          <p:cNvSpPr txBox="1"/>
          <p:nvPr/>
        </p:nvSpPr>
        <p:spPr>
          <a:xfrm>
            <a:off x="5091200" y="4123525"/>
            <a:ext cx="3696300" cy="585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 algn="r">
              <a:spcBef>
                <a:spcPts val="0"/>
              </a:spcBef>
              <a:buNone/>
            </a:pPr>
            <a:r>
              <a:rPr lang="en-GB">
                <a:solidFill>
                  <a:srgbClr val="FFFFFF"/>
                </a:solidFill>
              </a:rPr>
              <a:t>NWEN 304</a:t>
            </a:r>
          </a:p>
          <a:p>
            <a:pPr algn="r">
              <a:spcBef>
                <a:spcPts val="0"/>
              </a:spcBef>
              <a:buNone/>
            </a:pPr>
            <a:r>
              <a:rPr lang="en-GB">
                <a:solidFill>
                  <a:srgbClr val="FFFFFF"/>
                </a:solidFill>
              </a:rPr>
              <a:t>Tianfu Yuan (Tony) &amp; John Armstrong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457200" y="205978"/>
            <a:ext cx="687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Security Design</a:t>
            </a:r>
          </a:p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457200" y="1200150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  <a:buChar char="-"/>
            </a:pPr>
            <a:r>
              <a:rPr lang="en-GB" sz="1800"/>
              <a:t>OAuth (if time permits)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-"/>
            </a:pPr>
            <a:r>
              <a:rPr lang="en-GB" sz="1800"/>
              <a:t>Unique ID to each registered user.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-"/>
            </a:pPr>
            <a:r>
              <a:rPr lang="en-GB" sz="1800"/>
              <a:t>Username &amp;  Hashed Password in database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-"/>
            </a:pPr>
            <a:r>
              <a:rPr lang="en-GB" sz="1800"/>
              <a:t>Access via https (not http) when sending from app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rtl="0">
              <a:spcBef>
                <a:spcPts val="0"/>
              </a:spcBef>
              <a:buNone/>
            </a:pPr>
            <a:r>
              <a:rPr lang="en-GB" sz="1800"/>
              <a:t>Privacy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-"/>
            </a:pPr>
            <a:r>
              <a:rPr lang="en-GB" sz="1800"/>
              <a:t>User email is not sent back to application once it is stored on server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rtl="0">
              <a:spcBef>
                <a:spcPts val="0"/>
              </a:spcBef>
              <a:buNone/>
            </a:pPr>
            <a:r>
              <a:rPr lang="en-GB" sz="1800"/>
              <a:t>Problems: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-"/>
            </a:pPr>
            <a:r>
              <a:rPr lang="en-GB" sz="1800"/>
              <a:t>Encryption problem (https only to heroku)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>
              <a:spcBef>
                <a:spcPts val="0"/>
              </a:spcBef>
              <a:buNone/>
            </a:pPr>
            <a:r>
              <a:rPr lang="en-GB" sz="1800"/>
              <a:t>Our app is FREE &amp; NO ADS, so no such problem with credit card fraud issues.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457200" y="205978"/>
            <a:ext cx="687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Reliability Design</a:t>
            </a:r>
          </a:p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457200" y="1200150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Char char="-"/>
            </a:pPr>
            <a:r>
              <a:rPr lang="en-GB" sz="2400"/>
              <a:t>Reduce the client app size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-"/>
            </a:pPr>
            <a:r>
              <a:rPr lang="en-GB" sz="2400"/>
              <a:t>Try put “everything” on server -&gt; Database keep update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rtl="0">
              <a:spcBef>
                <a:spcPts val="0"/>
              </a:spcBef>
              <a:buNone/>
            </a:pPr>
            <a:r>
              <a:rPr lang="en-GB" sz="2400"/>
              <a:t>Problems: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-"/>
            </a:pPr>
            <a:r>
              <a:rPr lang="en-GB" sz="2400">
                <a:solidFill>
                  <a:srgbClr val="FFFFFF"/>
                </a:solidFill>
              </a:rPr>
              <a:t>Compatibility on different Android devices (screen size)</a:t>
            </a:r>
          </a:p>
          <a:p>
            <a:pPr indent="-381000" lvl="0" marL="457200" rtl="0">
              <a:spcBef>
                <a:spcPts val="0"/>
              </a:spcBef>
              <a:buClr>
                <a:srgbClr val="FFFFFF"/>
              </a:buClr>
              <a:buSzPct val="100000"/>
              <a:buChar char="-"/>
            </a:pPr>
            <a:r>
              <a:rPr lang="en-GB" sz="2400">
                <a:solidFill>
                  <a:srgbClr val="FFFFFF"/>
                </a:solidFill>
              </a:rPr>
              <a:t>iOS sandbox </a:t>
            </a:r>
          </a:p>
          <a:p>
            <a:pPr indent="-381000" lvl="0" marL="457200">
              <a:spcBef>
                <a:spcPts val="0"/>
              </a:spcBef>
              <a:buClr>
                <a:srgbClr val="FFFFFF"/>
              </a:buClr>
              <a:buSzPct val="100000"/>
              <a:buChar char="-"/>
            </a:pPr>
            <a:r>
              <a:rPr lang="en-GB" sz="2400">
                <a:solidFill>
                  <a:srgbClr val="FFFFFF"/>
                </a:solidFill>
              </a:rPr>
              <a:t>Use of Macs to build app (Swift?)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457200" y="205978"/>
            <a:ext cx="687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Scalability Design</a:t>
            </a:r>
          </a:p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457200" y="1200150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GB" sz="2400"/>
              <a:t>Heroku allows to scale up by using dyno.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rtl="0">
              <a:spcBef>
                <a:spcPts val="0"/>
              </a:spcBef>
              <a:buNone/>
            </a:pPr>
            <a:r>
              <a:rPr lang="en-GB" sz="2400"/>
              <a:t>Problems: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-"/>
            </a:pPr>
            <a:r>
              <a:rPr lang="en-GB" sz="2400"/>
              <a:t>Dyno cost and limitation</a:t>
            </a:r>
          </a:p>
          <a:p>
            <a:pPr indent="-381000" lvl="0" marL="457200">
              <a:spcBef>
                <a:spcPts val="0"/>
              </a:spcBef>
              <a:buSzPct val="100000"/>
              <a:buChar char="-"/>
            </a:pPr>
            <a:r>
              <a:rPr lang="en-GB" sz="2400"/>
              <a:t>User control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457200" y="205978"/>
            <a:ext cx="687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Testing</a:t>
            </a:r>
          </a:p>
        </p:txBody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276325" y="1063375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Char char="-"/>
            </a:pPr>
            <a:r>
              <a:rPr lang="en-GB" sz="2400"/>
              <a:t>Manual user functional testing (against trello card)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-"/>
            </a:pPr>
            <a:r>
              <a:rPr lang="en-GB" sz="2400"/>
              <a:t>Give it to primary school students to play with it, and then get feedback.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-"/>
            </a:pPr>
            <a:r>
              <a:rPr lang="en-GB" sz="2400"/>
              <a:t>Main platform for testing is Android.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sp>
        <p:nvSpPr>
          <p:cNvPr id="174" name="Shape 174"/>
          <p:cNvSpPr/>
          <p:nvPr/>
        </p:nvSpPr>
        <p:spPr>
          <a:xfrm>
            <a:off x="496925" y="2911750"/>
            <a:ext cx="1220699" cy="610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Pre-Alpha</a:t>
            </a:r>
          </a:p>
        </p:txBody>
      </p:sp>
      <p:sp>
        <p:nvSpPr>
          <p:cNvPr id="175" name="Shape 175"/>
          <p:cNvSpPr/>
          <p:nvPr/>
        </p:nvSpPr>
        <p:spPr>
          <a:xfrm>
            <a:off x="2227250" y="2911750"/>
            <a:ext cx="967800" cy="610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Alpha</a:t>
            </a:r>
          </a:p>
        </p:txBody>
      </p:sp>
      <p:sp>
        <p:nvSpPr>
          <p:cNvPr id="176" name="Shape 176"/>
          <p:cNvSpPr/>
          <p:nvPr/>
        </p:nvSpPr>
        <p:spPr>
          <a:xfrm>
            <a:off x="3704775" y="2911750"/>
            <a:ext cx="967800" cy="610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Beta</a:t>
            </a:r>
          </a:p>
        </p:txBody>
      </p:sp>
      <p:sp>
        <p:nvSpPr>
          <p:cNvPr id="177" name="Shape 177"/>
          <p:cNvSpPr/>
          <p:nvPr/>
        </p:nvSpPr>
        <p:spPr>
          <a:xfrm>
            <a:off x="1862287" y="3029500"/>
            <a:ext cx="220199" cy="37469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8" name="Shape 178"/>
          <p:cNvSpPr/>
          <p:nvPr/>
        </p:nvSpPr>
        <p:spPr>
          <a:xfrm>
            <a:off x="3339800" y="3029500"/>
            <a:ext cx="220199" cy="37469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9" name="Shape 179"/>
          <p:cNvSpPr/>
          <p:nvPr/>
        </p:nvSpPr>
        <p:spPr>
          <a:xfrm>
            <a:off x="5182300" y="2911750"/>
            <a:ext cx="967800" cy="610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RC</a:t>
            </a:r>
          </a:p>
        </p:txBody>
      </p:sp>
      <p:sp>
        <p:nvSpPr>
          <p:cNvPr id="180" name="Shape 180"/>
          <p:cNvSpPr/>
          <p:nvPr/>
        </p:nvSpPr>
        <p:spPr>
          <a:xfrm>
            <a:off x="4817337" y="3029500"/>
            <a:ext cx="220199" cy="37469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1" name="Shape 181"/>
          <p:cNvSpPr/>
          <p:nvPr/>
        </p:nvSpPr>
        <p:spPr>
          <a:xfrm>
            <a:off x="6659825" y="2911750"/>
            <a:ext cx="967800" cy="610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Gold</a:t>
            </a:r>
          </a:p>
        </p:txBody>
      </p:sp>
      <p:sp>
        <p:nvSpPr>
          <p:cNvPr id="182" name="Shape 182"/>
          <p:cNvSpPr/>
          <p:nvPr/>
        </p:nvSpPr>
        <p:spPr>
          <a:xfrm>
            <a:off x="6294850" y="3029500"/>
            <a:ext cx="220199" cy="37469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x="457200" y="205978"/>
            <a:ext cx="687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Demonstration Video Design</a:t>
            </a:r>
          </a:p>
        </p:txBody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457200" y="1200150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GB" sz="2400"/>
              <a:t>Highlights: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-"/>
            </a:pPr>
            <a:r>
              <a:rPr lang="en-GB" sz="2400"/>
              <a:t>1080*1920 HD video by Canon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-"/>
            </a:pPr>
            <a:r>
              <a:rPr lang="en-GB" sz="2400"/>
              <a:t>Filmed in ergonomics lab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-"/>
            </a:pPr>
            <a:r>
              <a:rPr lang="en-GB" sz="2400"/>
              <a:t>Maybe wearing business attire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-"/>
            </a:pPr>
            <a:r>
              <a:rPr lang="en-GB" sz="2400"/>
              <a:t>Shooting kids play our app</a:t>
            </a:r>
          </a:p>
          <a:p>
            <a:pPr indent="-381000" lvl="0" marL="457200">
              <a:spcBef>
                <a:spcPts val="0"/>
              </a:spcBef>
              <a:buSzPct val="100000"/>
              <a:buChar char="-"/>
            </a:pPr>
            <a:r>
              <a:rPr lang="en-GB" sz="2400"/>
              <a:t>May go to school to doing our video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x="457200" y="205978"/>
            <a:ext cx="687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Implementation</a:t>
            </a:r>
          </a:p>
        </p:txBody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457200" y="1200150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GB" sz="2400"/>
              <a:t>Our app is still under developing.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rtl="0">
              <a:spcBef>
                <a:spcPts val="0"/>
              </a:spcBef>
              <a:buNone/>
            </a:pPr>
            <a:r>
              <a:rPr lang="en-GB" sz="2400"/>
              <a:t>Next things we need to do: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-"/>
            </a:pPr>
            <a:r>
              <a:rPr lang="en-GB" sz="2400"/>
              <a:t>Game play function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-"/>
            </a:pPr>
            <a:r>
              <a:rPr lang="en-GB" sz="2400"/>
              <a:t>Google map display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-"/>
            </a:pPr>
            <a:r>
              <a:rPr lang="en-GB" sz="2400">
                <a:solidFill>
                  <a:srgbClr val="FFFFFF"/>
                </a:solidFill>
              </a:rPr>
              <a:t>Parallax dynamic power plant view</a:t>
            </a:r>
          </a:p>
          <a:p>
            <a:pPr indent="-381000" lvl="0" marL="457200" rtl="0">
              <a:spcBef>
                <a:spcPts val="0"/>
              </a:spcBef>
              <a:buClr>
                <a:srgbClr val="FFFFFF"/>
              </a:buClr>
              <a:buSzPct val="100000"/>
              <a:buChar char="-"/>
            </a:pPr>
            <a:r>
              <a:rPr lang="en-GB" sz="2400">
                <a:solidFill>
                  <a:srgbClr val="FFFFFF"/>
                </a:solidFill>
              </a:rPr>
              <a:t>Data security</a:t>
            </a:r>
          </a:p>
          <a:p>
            <a:pPr indent="-381000" lvl="0" marL="457200">
              <a:spcBef>
                <a:spcPts val="0"/>
              </a:spcBef>
              <a:buClr>
                <a:srgbClr val="FFFFFF"/>
              </a:buClr>
              <a:buSzPct val="100000"/>
              <a:buChar char="-"/>
            </a:pPr>
            <a:r>
              <a:rPr lang="en-GB" sz="2400">
                <a:solidFill>
                  <a:srgbClr val="FFFFFF"/>
                </a:solidFill>
              </a:rPr>
              <a:t>… (a lot more!)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x="457200" y="205978"/>
            <a:ext cx="687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Responsibility (Engineers)</a:t>
            </a:r>
          </a:p>
        </p:txBody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457200" y="1200150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GB" sz="1800"/>
              <a:t>John: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-"/>
            </a:pPr>
            <a:r>
              <a:rPr lang="en-GB" sz="1800"/>
              <a:t>Game engine (gameplay, stats, time…)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-"/>
            </a:pPr>
            <a:r>
              <a:rPr lang="en-GB" sz="1800"/>
              <a:t>Server: save/load/user registration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-"/>
            </a:pPr>
            <a:r>
              <a:rPr lang="en-GB" sz="1800"/>
              <a:t>Drag &amp; Drop functions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-"/>
            </a:pPr>
            <a:r>
              <a:rPr lang="en-GB" sz="1800"/>
              <a:t>Google maps game play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-"/>
            </a:pPr>
            <a:r>
              <a:rPr lang="en-GB" sz="1800"/>
              <a:t>Server architecture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-"/>
            </a:pPr>
            <a:r>
              <a:rPr lang="en-GB" sz="1800"/>
              <a:t>App architecture and git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rtl="0">
              <a:spcBef>
                <a:spcPts val="0"/>
              </a:spcBef>
              <a:buNone/>
            </a:pPr>
            <a:r>
              <a:rPr lang="en-GB" sz="1800"/>
              <a:t>Tianfu (Tony):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-"/>
            </a:pPr>
            <a:r>
              <a:rPr lang="en-GB" sz="1800"/>
              <a:t>Server/Backend design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-"/>
            </a:pPr>
            <a:r>
              <a:rPr lang="en-GB" sz="1800"/>
              <a:t>Power plant info &amp; loading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-"/>
            </a:pPr>
            <a:r>
              <a:rPr lang="en-GB" sz="1800"/>
              <a:t>Pages architecture: city view, extra information &amp; credits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type="title"/>
          </p:nvPr>
        </p:nvSpPr>
        <p:spPr>
          <a:xfrm>
            <a:off x="457200" y="205978"/>
            <a:ext cx="687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Responsibility (Designers)</a:t>
            </a:r>
          </a:p>
        </p:txBody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457200" y="1200150"/>
            <a:ext cx="34833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GB" sz="1400"/>
              <a:t>Josh:</a:t>
            </a:r>
          </a:p>
          <a:p>
            <a:pPr indent="-317500" lvl="0" marL="457200" rtl="0">
              <a:spcBef>
                <a:spcPts val="0"/>
              </a:spcBef>
              <a:buSzPct val="100000"/>
              <a:buChar char="-"/>
            </a:pPr>
            <a:r>
              <a:rPr lang="en-GB" sz="1400"/>
              <a:t>Title page design</a:t>
            </a:r>
          </a:p>
          <a:p>
            <a:pPr indent="-317500" lvl="0" marL="457200" rtl="0">
              <a:spcBef>
                <a:spcPts val="0"/>
              </a:spcBef>
              <a:buSzPct val="100000"/>
              <a:buChar char="-"/>
            </a:pPr>
            <a:r>
              <a:rPr lang="en-GB" sz="1400"/>
              <a:t>Splash screen</a:t>
            </a:r>
          </a:p>
          <a:p>
            <a:pPr indent="-317500" lvl="0" marL="457200" rtl="0">
              <a:spcBef>
                <a:spcPts val="0"/>
              </a:spcBef>
              <a:buSzPct val="100000"/>
              <a:buChar char="-"/>
            </a:pPr>
            <a:r>
              <a:rPr lang="en-GB" sz="1400"/>
              <a:t>Animations</a:t>
            </a:r>
          </a:p>
          <a:p>
            <a:pPr indent="-317500" lvl="0" marL="457200" rtl="0">
              <a:spcBef>
                <a:spcPts val="0"/>
              </a:spcBef>
              <a:buSzPct val="100000"/>
              <a:buChar char="-"/>
            </a:pPr>
            <a:r>
              <a:rPr lang="en-GB" sz="1400"/>
              <a:t>Pop-up boxes</a:t>
            </a:r>
          </a:p>
          <a:p>
            <a:pPr indent="-317500" lvl="0" marL="457200" rtl="0">
              <a:spcBef>
                <a:spcPts val="0"/>
              </a:spcBef>
              <a:buSzPct val="100000"/>
              <a:buChar char="-"/>
            </a:pPr>
            <a:r>
              <a:rPr lang="en-GB" sz="1400"/>
              <a:t>Typography</a:t>
            </a:r>
          </a:p>
          <a:p>
            <a:pPr indent="-317500" lvl="0" marL="457200" rtl="0">
              <a:spcBef>
                <a:spcPts val="0"/>
              </a:spcBef>
              <a:buSzPct val="100000"/>
              <a:buChar char="-"/>
            </a:pPr>
            <a:r>
              <a:rPr lang="en-GB" sz="1400"/>
              <a:t>Research &amp; Calculation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rtl="0">
              <a:spcBef>
                <a:spcPts val="0"/>
              </a:spcBef>
              <a:buNone/>
            </a:pPr>
            <a:r>
              <a:rPr lang="en-GB" sz="1400"/>
              <a:t>Nicola:</a:t>
            </a:r>
          </a:p>
          <a:p>
            <a:pPr indent="-317500" lvl="0" marL="457200" rtl="0">
              <a:spcBef>
                <a:spcPts val="0"/>
              </a:spcBef>
              <a:buSzPct val="100000"/>
              <a:buChar char="-"/>
            </a:pPr>
            <a:r>
              <a:rPr lang="en-GB" sz="1400"/>
              <a:t>City view graphics</a:t>
            </a:r>
          </a:p>
          <a:p>
            <a:pPr indent="-317500" lvl="0" marL="457200" rtl="0">
              <a:spcBef>
                <a:spcPts val="0"/>
              </a:spcBef>
              <a:buSzPct val="100000"/>
              <a:buChar char="-"/>
            </a:pPr>
            <a:r>
              <a:rPr lang="en-GB" sz="1400"/>
              <a:t>Parallax</a:t>
            </a:r>
          </a:p>
          <a:p>
            <a:pPr indent="-317500" lvl="0" marL="457200" rtl="0">
              <a:spcBef>
                <a:spcPts val="0"/>
              </a:spcBef>
              <a:buSzPct val="100000"/>
              <a:buChar char="-"/>
            </a:pPr>
            <a:r>
              <a:rPr lang="en-GB" sz="1400"/>
              <a:t>Sound</a:t>
            </a:r>
          </a:p>
          <a:p>
            <a:pPr indent="-317500" lvl="0" marL="457200" rtl="0">
              <a:spcBef>
                <a:spcPts val="0"/>
              </a:spcBef>
              <a:buSzPct val="100000"/>
              <a:buChar char="-"/>
            </a:pPr>
            <a:r>
              <a:rPr lang="en-GB" sz="1400"/>
              <a:t>Research &amp; Calculation</a:t>
            </a:r>
          </a:p>
          <a:p>
            <a:pPr indent="-317500" lvl="0" marL="457200" rtl="0">
              <a:spcBef>
                <a:spcPts val="0"/>
              </a:spcBef>
              <a:buSzPct val="100000"/>
              <a:buChar char="-"/>
            </a:pPr>
            <a:r>
              <a:rPr lang="en-GB" sz="1400"/>
              <a:t>Navigation</a:t>
            </a:r>
          </a:p>
          <a:p>
            <a:pPr indent="-317500" lvl="0" marL="457200" rtl="0">
              <a:spcBef>
                <a:spcPts val="0"/>
              </a:spcBef>
              <a:buSzPct val="100000"/>
              <a:buChar char="-"/>
            </a:pPr>
            <a:r>
              <a:rPr lang="en-GB" sz="1400"/>
              <a:t>Colour scheme</a:t>
            </a:r>
          </a:p>
          <a:p>
            <a:pPr indent="-317500" lvl="0" marL="457200">
              <a:spcBef>
                <a:spcPts val="0"/>
              </a:spcBef>
              <a:buSzPct val="100000"/>
              <a:buChar char="-"/>
            </a:pPr>
            <a:r>
              <a:rPr lang="en-GB" sz="1400"/>
              <a:t>Art director</a:t>
            </a:r>
          </a:p>
        </p:txBody>
      </p:sp>
      <p:sp>
        <p:nvSpPr>
          <p:cNvPr id="207" name="Shape 207"/>
          <p:cNvSpPr txBox="1"/>
          <p:nvPr/>
        </p:nvSpPr>
        <p:spPr>
          <a:xfrm>
            <a:off x="4446075" y="1211775"/>
            <a:ext cx="4184399" cy="3591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GB">
                <a:solidFill>
                  <a:srgbClr val="FFFFFF"/>
                </a:solidFill>
              </a:rPr>
              <a:t>Nicolas: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-"/>
            </a:pPr>
            <a:r>
              <a:rPr lang="en-GB">
                <a:solidFill>
                  <a:srgbClr val="FFFFFF"/>
                </a:solidFill>
              </a:rPr>
              <a:t>Gameplay images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-"/>
            </a:pPr>
            <a:r>
              <a:rPr lang="en-GB">
                <a:solidFill>
                  <a:srgbClr val="FFFFFF"/>
                </a:solidFill>
              </a:rPr>
              <a:t>Power plant icons</a:t>
            </a:r>
          </a:p>
          <a:p>
            <a:pPr indent="-228600" lvl="0" marL="457200">
              <a:spcBef>
                <a:spcPts val="0"/>
              </a:spcBef>
              <a:buClr>
                <a:srgbClr val="FFFFFF"/>
              </a:buClr>
              <a:buChar char="-"/>
            </a:pPr>
            <a:r>
              <a:rPr lang="en-GB">
                <a:solidFill>
                  <a:srgbClr val="FFFFFF"/>
                </a:solidFill>
              </a:rPr>
              <a:t>Log-in screen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idx="1" type="body"/>
          </p:nvPr>
        </p:nvSpPr>
        <p:spPr>
          <a:xfrm>
            <a:off x="457200" y="348700"/>
            <a:ext cx="8229600" cy="4481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 algn="ctr">
              <a:spcBef>
                <a:spcPts val="0"/>
              </a:spcBef>
              <a:buNone/>
            </a:pPr>
            <a:r>
              <a:t/>
            </a:r>
            <a:endParaRPr sz="4800"/>
          </a:p>
          <a:p>
            <a:pPr rtl="0" algn="ctr">
              <a:spcBef>
                <a:spcPts val="0"/>
              </a:spcBef>
              <a:buNone/>
            </a:pPr>
            <a:r>
              <a:rPr lang="en-GB" sz="4800"/>
              <a:t>Thank you!</a:t>
            </a:r>
          </a:p>
          <a:p>
            <a:pPr rtl="0" algn="ctr">
              <a:spcBef>
                <a:spcPts val="0"/>
              </a:spcBef>
              <a:buNone/>
            </a:pPr>
            <a:r>
              <a:t/>
            </a:r>
            <a:endParaRPr sz="4800"/>
          </a:p>
          <a:p>
            <a:pPr algn="ctr">
              <a:spcBef>
                <a:spcPts val="0"/>
              </a:spcBef>
              <a:buNone/>
            </a:pPr>
            <a:r>
              <a:rPr lang="en-GB" sz="4800"/>
              <a:t>Any questions?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457200" y="205978"/>
            <a:ext cx="687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Current Game Screen</a:t>
            </a:r>
          </a:p>
        </p:txBody>
      </p:sp>
      <p:pic>
        <p:nvPicPr>
          <p:cNvPr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1124" y="1063375"/>
            <a:ext cx="2382800" cy="395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Shape 9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04174" y="1063382"/>
            <a:ext cx="2382800" cy="39578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Shape 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81037"/>
            <a:ext cx="9144000" cy="378142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Shape 101"/>
          <p:cNvSpPr txBox="1"/>
          <p:nvPr/>
        </p:nvSpPr>
        <p:spPr>
          <a:xfrm>
            <a:off x="210350" y="95150"/>
            <a:ext cx="8369100" cy="585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800"/>
              <a:t>Target user: 5 ~ 12 years-old children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0"/>
            <a:ext cx="7613819" cy="5143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Shape 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4975" y="0"/>
            <a:ext cx="761381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457200" y="205978"/>
            <a:ext cx="687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Application Architecture</a:t>
            </a:r>
          </a:p>
        </p:txBody>
      </p:sp>
      <p:sp>
        <p:nvSpPr>
          <p:cNvPr id="117" name="Shape 117"/>
          <p:cNvSpPr/>
          <p:nvPr/>
        </p:nvSpPr>
        <p:spPr>
          <a:xfrm>
            <a:off x="496925" y="1891775"/>
            <a:ext cx="2602500" cy="17087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GB"/>
              <a:t>Client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-GB"/>
              <a:t>User game interaction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-GB"/>
              <a:t>User register/login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-GB"/>
              <a:t>Save/load game data to/from server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8" name="Shape 118"/>
          <p:cNvSpPr/>
          <p:nvPr/>
        </p:nvSpPr>
        <p:spPr>
          <a:xfrm>
            <a:off x="6044575" y="1891775"/>
            <a:ext cx="2602500" cy="17087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GB"/>
              <a:t>Server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-GB"/>
              <a:t>User login registration and authentication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-GB"/>
              <a:t>Response data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-GB"/>
              <a:t>Save/load data</a:t>
            </a:r>
          </a:p>
        </p:txBody>
      </p:sp>
      <p:sp>
        <p:nvSpPr>
          <p:cNvPr id="119" name="Shape 119"/>
          <p:cNvSpPr/>
          <p:nvPr/>
        </p:nvSpPr>
        <p:spPr>
          <a:xfrm>
            <a:off x="3834675" y="2327675"/>
            <a:ext cx="1441199" cy="837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Authentication</a:t>
            </a:r>
          </a:p>
        </p:txBody>
      </p:sp>
      <p:sp>
        <p:nvSpPr>
          <p:cNvPr id="120" name="Shape 120"/>
          <p:cNvSpPr/>
          <p:nvPr/>
        </p:nvSpPr>
        <p:spPr>
          <a:xfrm>
            <a:off x="3153237" y="2536925"/>
            <a:ext cx="627599" cy="4185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1" name="Shape 121"/>
          <p:cNvSpPr/>
          <p:nvPr/>
        </p:nvSpPr>
        <p:spPr>
          <a:xfrm>
            <a:off x="5346425" y="2536925"/>
            <a:ext cx="627599" cy="4185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2" name="Shape 122"/>
          <p:cNvSpPr/>
          <p:nvPr/>
        </p:nvSpPr>
        <p:spPr>
          <a:xfrm>
            <a:off x="4362750" y="3277900"/>
            <a:ext cx="418500" cy="558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3" name="Shape 123"/>
          <p:cNvSpPr/>
          <p:nvPr/>
        </p:nvSpPr>
        <p:spPr>
          <a:xfrm>
            <a:off x="4186500" y="3984350"/>
            <a:ext cx="770999" cy="470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chemeClr val="dk1"/>
                </a:solidFill>
              </a:rPr>
              <a:t>OAuth</a:t>
            </a:r>
          </a:p>
        </p:txBody>
      </p:sp>
      <p:sp>
        <p:nvSpPr>
          <p:cNvPr id="124" name="Shape 124"/>
          <p:cNvSpPr txBox="1"/>
          <p:nvPr/>
        </p:nvSpPr>
        <p:spPr>
          <a:xfrm>
            <a:off x="800650" y="1063375"/>
            <a:ext cx="6987299" cy="815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>
              <a:spcBef>
                <a:spcPts val="0"/>
              </a:spcBef>
              <a:buClr>
                <a:srgbClr val="F3F3F3"/>
              </a:buClr>
              <a:buSzPct val="100000"/>
              <a:buChar char="-"/>
            </a:pPr>
            <a:r>
              <a:rPr b="1" lang="en-GB" sz="1800">
                <a:solidFill>
                  <a:srgbClr val="F3F3F3"/>
                </a:solidFill>
              </a:rPr>
              <a:t>Client - Server Architecture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457200" y="205978"/>
            <a:ext cx="687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Front-end</a:t>
            </a:r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457200" y="1063375"/>
            <a:ext cx="8229600" cy="3873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-GB" sz="1800"/>
              <a:t>Using the Ionic framework that is powered by AngularJS framework, combined with HTML, CSS and JavaScript  to implement our App.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342900" lvl="0" marL="457200" rtl="0">
              <a:spcBef>
                <a:spcPts val="0"/>
              </a:spcBef>
              <a:buSzPct val="100000"/>
              <a:buChar char="-"/>
            </a:pPr>
            <a:r>
              <a:rPr lang="en-GB" sz="1800"/>
              <a:t>Dynamic web views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-"/>
            </a:pPr>
            <a:r>
              <a:rPr lang="en-GB" sz="1800"/>
              <a:t>Data binding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-"/>
            </a:pPr>
            <a:r>
              <a:rPr lang="en-GB" sz="1800"/>
              <a:t>Boiler plate code setup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-"/>
            </a:pPr>
            <a:r>
              <a:rPr lang="en-GB" sz="1800"/>
              <a:t>Extend HTML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-"/>
            </a:pPr>
            <a:r>
              <a:rPr lang="en-GB" sz="1800"/>
              <a:t>Server communication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-"/>
            </a:pPr>
            <a:r>
              <a:rPr lang="en-GB" sz="1800"/>
              <a:t>Testable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pic>
        <p:nvPicPr>
          <p:cNvPr id="131" name="Shape 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125" y="1063375"/>
            <a:ext cx="3752850" cy="88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457200" y="205978"/>
            <a:ext cx="687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Back-end</a:t>
            </a:r>
          </a:p>
        </p:txBody>
      </p:sp>
      <p:sp>
        <p:nvSpPr>
          <p:cNvPr id="137" name="Shape 137"/>
          <p:cNvSpPr/>
          <p:nvPr/>
        </p:nvSpPr>
        <p:spPr>
          <a:xfrm>
            <a:off x="570150" y="1674750"/>
            <a:ext cx="1338899" cy="1325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rtl="0" algn="ctr">
              <a:spcBef>
                <a:spcPts val="0"/>
              </a:spcBef>
              <a:buNone/>
            </a:pPr>
            <a:r>
              <a:rPr lang="en-GB"/>
              <a:t>Heroku</a:t>
            </a:r>
          </a:p>
          <a:p>
            <a:pPr rtl="0" algn="ctr">
              <a:spcBef>
                <a:spcPts val="0"/>
              </a:spcBef>
              <a:buNone/>
            </a:pPr>
            <a:r>
              <a:rPr lang="en-GB"/>
              <a:t>NodeJS</a:t>
            </a:r>
          </a:p>
          <a:p>
            <a:pPr algn="ctr">
              <a:spcBef>
                <a:spcPts val="0"/>
              </a:spcBef>
              <a:buNone/>
            </a:pPr>
            <a:r>
              <a:rPr lang="en-GB"/>
              <a:t>ExpressJS</a:t>
            </a:r>
          </a:p>
        </p:txBody>
      </p:sp>
      <p:sp>
        <p:nvSpPr>
          <p:cNvPr id="138" name="Shape 138"/>
          <p:cNvSpPr/>
          <p:nvPr/>
        </p:nvSpPr>
        <p:spPr>
          <a:xfrm>
            <a:off x="1281475" y="3138425"/>
            <a:ext cx="165599" cy="331199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9" name="Shape 139"/>
          <p:cNvSpPr txBox="1"/>
          <p:nvPr/>
        </p:nvSpPr>
        <p:spPr>
          <a:xfrm>
            <a:off x="1107175" y="3607600"/>
            <a:ext cx="801900" cy="3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Host</a:t>
            </a:r>
          </a:p>
        </p:txBody>
      </p:sp>
      <p:sp>
        <p:nvSpPr>
          <p:cNvPr id="140" name="Shape 140"/>
          <p:cNvSpPr/>
          <p:nvPr/>
        </p:nvSpPr>
        <p:spPr>
          <a:xfrm rot="-2094457">
            <a:off x="2066014" y="1754820"/>
            <a:ext cx="383745" cy="330978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1" name="Shape 141"/>
          <p:cNvSpPr/>
          <p:nvPr/>
        </p:nvSpPr>
        <p:spPr>
          <a:xfrm rot="-2688">
            <a:off x="2331757" y="2406145"/>
            <a:ext cx="383700" cy="33119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2" name="Shape 142"/>
          <p:cNvSpPr/>
          <p:nvPr/>
        </p:nvSpPr>
        <p:spPr>
          <a:xfrm>
            <a:off x="2754825" y="1051850"/>
            <a:ext cx="3042599" cy="9626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GB"/>
              <a:t>User information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-GB"/>
              <a:t>Username/password</a:t>
            </a:r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en-GB"/>
              <a:t>E-mail address</a:t>
            </a:r>
          </a:p>
        </p:txBody>
      </p:sp>
      <p:sp>
        <p:nvSpPr>
          <p:cNvPr id="143" name="Shape 143"/>
          <p:cNvSpPr/>
          <p:nvPr/>
        </p:nvSpPr>
        <p:spPr>
          <a:xfrm>
            <a:off x="2820050" y="2288400"/>
            <a:ext cx="2977500" cy="9626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GB"/>
              <a:t>Game data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-GB"/>
              <a:t>Power plant data</a:t>
            </a:r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en-GB"/>
              <a:t>Check score (no cheaters!)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457200" y="205978"/>
            <a:ext cx="687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Database Design</a:t>
            </a:r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457200" y="1200150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GB" sz="1800"/>
              <a:t>Using Postgresql for our database.</a:t>
            </a:r>
          </a:p>
          <a:p>
            <a:pPr rtl="0">
              <a:spcBef>
                <a:spcPts val="0"/>
              </a:spcBef>
              <a:buNone/>
            </a:pPr>
            <a:r>
              <a:rPr lang="en-GB" sz="1800"/>
              <a:t>Functions: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-"/>
            </a:pPr>
            <a:r>
              <a:rPr lang="en-GB" sz="1800"/>
              <a:t>Store user registration/login data (hashed passwords)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-"/>
            </a:pPr>
            <a:r>
              <a:rPr lang="en-GB" sz="1800"/>
              <a:t>Save/Load user game data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-"/>
            </a:pPr>
            <a:r>
              <a:rPr lang="en-GB" sz="1800"/>
              <a:t>Game components (e.g power plants)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rtl="0">
              <a:spcBef>
                <a:spcPts val="0"/>
              </a:spcBef>
              <a:buNone/>
            </a:pPr>
            <a:r>
              <a:rPr lang="en-GB" sz="1800"/>
              <a:t>Limitations: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-"/>
            </a:pPr>
            <a:r>
              <a:rPr lang="en-GB" sz="1800"/>
              <a:t>Max 10,000 rows</a:t>
            </a:r>
          </a:p>
          <a:p>
            <a:pPr indent="-342900" lvl="0" marL="457200">
              <a:spcBef>
                <a:spcPts val="0"/>
              </a:spcBef>
              <a:buSzPct val="100000"/>
              <a:buChar char="-"/>
            </a:pPr>
            <a:r>
              <a:rPr lang="en-GB" sz="1800"/>
              <a:t>Max 20 concurrent connections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teps">
  <a:themeElements>
    <a:clrScheme name="Custom 462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FFD80C"/>
      </a:accent1>
      <a:accent2>
        <a:srgbClr val="CD108C"/>
      </a:accent2>
      <a:accent3>
        <a:srgbClr val="0990DB"/>
      </a:accent3>
      <a:accent4>
        <a:srgbClr val="AAAAAA"/>
      </a:accent4>
      <a:accent5>
        <a:srgbClr val="C3F180"/>
      </a:accent5>
      <a:accent6>
        <a:srgbClr val="FF986D"/>
      </a:accent6>
      <a:hlink>
        <a:srgbClr val="ABABAB"/>
      </a:hlink>
      <a:folHlink>
        <a:srgbClr val="6666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