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1"/>
  </p:notesMasterIdLst>
  <p:handoutMasterIdLst>
    <p:handoutMasterId r:id="rId52"/>
  </p:handoutMasterIdLst>
  <p:sldIdLst>
    <p:sldId id="606" r:id="rId2"/>
    <p:sldId id="569" r:id="rId3"/>
    <p:sldId id="570" r:id="rId4"/>
    <p:sldId id="571" r:id="rId5"/>
    <p:sldId id="572" r:id="rId6"/>
    <p:sldId id="573" r:id="rId7"/>
    <p:sldId id="574" r:id="rId8"/>
    <p:sldId id="577" r:id="rId9"/>
    <p:sldId id="575" r:id="rId10"/>
    <p:sldId id="578" r:id="rId11"/>
    <p:sldId id="579" r:id="rId12"/>
    <p:sldId id="580" r:id="rId13"/>
    <p:sldId id="576" r:id="rId14"/>
    <p:sldId id="581" r:id="rId15"/>
    <p:sldId id="582" r:id="rId16"/>
    <p:sldId id="613" r:id="rId17"/>
    <p:sldId id="614" r:id="rId18"/>
    <p:sldId id="583" r:id="rId19"/>
    <p:sldId id="584" r:id="rId20"/>
    <p:sldId id="585" r:id="rId21"/>
    <p:sldId id="615" r:id="rId22"/>
    <p:sldId id="586" r:id="rId23"/>
    <p:sldId id="587" r:id="rId24"/>
    <p:sldId id="588" r:id="rId25"/>
    <p:sldId id="612" r:id="rId26"/>
    <p:sldId id="608" r:id="rId27"/>
    <p:sldId id="609" r:id="rId28"/>
    <p:sldId id="610" r:id="rId29"/>
    <p:sldId id="611" r:id="rId30"/>
    <p:sldId id="616" r:id="rId31"/>
    <p:sldId id="617" r:id="rId32"/>
    <p:sldId id="619" r:id="rId33"/>
    <p:sldId id="622" r:id="rId34"/>
    <p:sldId id="620" r:id="rId35"/>
    <p:sldId id="621" r:id="rId36"/>
    <p:sldId id="618" r:id="rId37"/>
    <p:sldId id="624" r:id="rId38"/>
    <p:sldId id="625" r:id="rId39"/>
    <p:sldId id="627" r:id="rId40"/>
    <p:sldId id="628" r:id="rId41"/>
    <p:sldId id="629" r:id="rId42"/>
    <p:sldId id="630" r:id="rId43"/>
    <p:sldId id="631" r:id="rId44"/>
    <p:sldId id="632" r:id="rId45"/>
    <p:sldId id="633" r:id="rId46"/>
    <p:sldId id="634" r:id="rId47"/>
    <p:sldId id="635" r:id="rId48"/>
    <p:sldId id="636" r:id="rId49"/>
    <p:sldId id="637" r:id="rId50"/>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2"/>
        </a:solidFill>
        <a:latin typeface="Times New Roman" pitchFamily="18" charset="0"/>
        <a:ea typeface="宋体" charset="-122"/>
        <a:cs typeface="+mn-cs"/>
      </a:defRPr>
    </a:lvl1pPr>
    <a:lvl2pPr marL="457200" algn="l" rtl="0" fontAlgn="base">
      <a:spcBef>
        <a:spcPct val="0"/>
      </a:spcBef>
      <a:spcAft>
        <a:spcPct val="0"/>
      </a:spcAft>
      <a:defRPr kumimoji="1" sz="2800" b="1" kern="1200">
        <a:solidFill>
          <a:schemeClr val="tx2"/>
        </a:solidFill>
        <a:latin typeface="Times New Roman" pitchFamily="18" charset="0"/>
        <a:ea typeface="宋体" charset="-122"/>
        <a:cs typeface="+mn-cs"/>
      </a:defRPr>
    </a:lvl2pPr>
    <a:lvl3pPr marL="914400" algn="l" rtl="0" fontAlgn="base">
      <a:spcBef>
        <a:spcPct val="0"/>
      </a:spcBef>
      <a:spcAft>
        <a:spcPct val="0"/>
      </a:spcAft>
      <a:defRPr kumimoji="1" sz="2800" b="1" kern="1200">
        <a:solidFill>
          <a:schemeClr val="tx2"/>
        </a:solidFill>
        <a:latin typeface="Times New Roman" pitchFamily="18" charset="0"/>
        <a:ea typeface="宋体" charset="-122"/>
        <a:cs typeface="+mn-cs"/>
      </a:defRPr>
    </a:lvl3pPr>
    <a:lvl4pPr marL="1371600" algn="l" rtl="0" fontAlgn="base">
      <a:spcBef>
        <a:spcPct val="0"/>
      </a:spcBef>
      <a:spcAft>
        <a:spcPct val="0"/>
      </a:spcAft>
      <a:defRPr kumimoji="1" sz="2800" b="1" kern="1200">
        <a:solidFill>
          <a:schemeClr val="tx2"/>
        </a:solidFill>
        <a:latin typeface="Times New Roman" pitchFamily="18" charset="0"/>
        <a:ea typeface="宋体" charset="-122"/>
        <a:cs typeface="+mn-cs"/>
      </a:defRPr>
    </a:lvl4pPr>
    <a:lvl5pPr marL="1828800" algn="l" rtl="0" fontAlgn="base">
      <a:spcBef>
        <a:spcPct val="0"/>
      </a:spcBef>
      <a:spcAft>
        <a:spcPct val="0"/>
      </a:spcAft>
      <a:defRPr kumimoji="1" sz="2800" b="1" kern="1200">
        <a:solidFill>
          <a:schemeClr val="tx2"/>
        </a:solidFill>
        <a:latin typeface="Times New Roman" pitchFamily="18" charset="0"/>
        <a:ea typeface="宋体" charset="-122"/>
        <a:cs typeface="+mn-cs"/>
      </a:defRPr>
    </a:lvl5pPr>
    <a:lvl6pPr marL="2286000" algn="l" defTabSz="914400" rtl="0" eaLnBrk="1" latinLnBrk="0" hangingPunct="1">
      <a:defRPr kumimoji="1" sz="2800" b="1" kern="1200">
        <a:solidFill>
          <a:schemeClr val="tx2"/>
        </a:solidFill>
        <a:latin typeface="Times New Roman" pitchFamily="18" charset="0"/>
        <a:ea typeface="宋体" charset="-122"/>
        <a:cs typeface="+mn-cs"/>
      </a:defRPr>
    </a:lvl6pPr>
    <a:lvl7pPr marL="2743200" algn="l" defTabSz="914400" rtl="0" eaLnBrk="1" latinLnBrk="0" hangingPunct="1">
      <a:defRPr kumimoji="1" sz="2800" b="1" kern="1200">
        <a:solidFill>
          <a:schemeClr val="tx2"/>
        </a:solidFill>
        <a:latin typeface="Times New Roman" pitchFamily="18" charset="0"/>
        <a:ea typeface="宋体" charset="-122"/>
        <a:cs typeface="+mn-cs"/>
      </a:defRPr>
    </a:lvl7pPr>
    <a:lvl8pPr marL="3200400" algn="l" defTabSz="914400" rtl="0" eaLnBrk="1" latinLnBrk="0" hangingPunct="1">
      <a:defRPr kumimoji="1" sz="2800" b="1" kern="1200">
        <a:solidFill>
          <a:schemeClr val="tx2"/>
        </a:solidFill>
        <a:latin typeface="Times New Roman" pitchFamily="18" charset="0"/>
        <a:ea typeface="宋体" charset="-122"/>
        <a:cs typeface="+mn-cs"/>
      </a:defRPr>
    </a:lvl8pPr>
    <a:lvl9pPr marL="3657600" algn="l" defTabSz="914400" rtl="0" eaLnBrk="1" latinLnBrk="0" hangingPunct="1">
      <a:defRPr kumimoji="1" sz="2800" b="1" kern="1200">
        <a:solidFill>
          <a:schemeClr val="tx2"/>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8000"/>
    <a:srgbClr val="FF99FF"/>
    <a:srgbClr val="CCECFF"/>
    <a:srgbClr val="00CC00"/>
    <a:srgbClr val="66FF33"/>
    <a:srgbClr val="FF33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680" autoAdjust="0"/>
  </p:normalViewPr>
  <p:slideViewPr>
    <p:cSldViewPr>
      <p:cViewPr varScale="1">
        <p:scale>
          <a:sx n="68" d="100"/>
          <a:sy n="68" d="100"/>
        </p:scale>
        <p:origin x="-57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8131"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endParaRPr lang="en-US" altLang="zh-CN"/>
          </a:p>
        </p:txBody>
      </p:sp>
      <p:sp>
        <p:nvSpPr>
          <p:cNvPr id="48132"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8133"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fld id="{3F1A1B27-0E41-4584-A386-5ED89EA69A30}" type="slidenum">
              <a:rPr lang="en-US" altLang="zh-CN"/>
              <a:pPr>
                <a:defRPr/>
              </a:pPr>
              <a:t>‹#›</a:t>
            </a:fld>
            <a:endParaRPr lang="en-US" altLang="zh-CN"/>
          </a:p>
        </p:txBody>
      </p:sp>
    </p:spTree>
    <p:extLst>
      <p:ext uri="{BB962C8B-B14F-4D97-AF65-F5344CB8AC3E}">
        <p14:creationId xmlns:p14="http://schemas.microsoft.com/office/powerpoint/2010/main" val="3498529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3014"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fld id="{77CD0FFA-24C3-4EC3-8406-01F4AC4A9A14}" type="slidenum">
              <a:rPr lang="en-US" altLang="zh-CN"/>
              <a:pPr>
                <a:defRPr/>
              </a:pPr>
              <a:t>‹#›</a:t>
            </a:fld>
            <a:endParaRPr lang="en-US" altLang="zh-CN"/>
          </a:p>
        </p:txBody>
      </p:sp>
    </p:spTree>
    <p:extLst>
      <p:ext uri="{BB962C8B-B14F-4D97-AF65-F5344CB8AC3E}">
        <p14:creationId xmlns:p14="http://schemas.microsoft.com/office/powerpoint/2010/main" val="11269869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CD0FFA-24C3-4EC3-8406-01F4AC4A9A14}" type="slidenum">
              <a:rPr lang="en-US" altLang="zh-CN" smtClean="0"/>
              <a:pPr>
                <a:defRPr/>
              </a:pPr>
              <a:t>31</a:t>
            </a:fld>
            <a:endParaRPr lang="en-US" altLang="zh-CN"/>
          </a:p>
        </p:txBody>
      </p:sp>
    </p:spTree>
    <p:extLst>
      <p:ext uri="{BB962C8B-B14F-4D97-AF65-F5344CB8AC3E}">
        <p14:creationId xmlns:p14="http://schemas.microsoft.com/office/powerpoint/2010/main" val="360983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CD0FFA-24C3-4EC3-8406-01F4AC4A9A14}" type="slidenum">
              <a:rPr lang="en-US" altLang="zh-CN" smtClean="0"/>
              <a:pPr>
                <a:defRPr/>
              </a:pPr>
              <a:t>32</a:t>
            </a:fld>
            <a:endParaRPr lang="en-US" altLang="zh-CN"/>
          </a:p>
        </p:txBody>
      </p:sp>
    </p:spTree>
    <p:extLst>
      <p:ext uri="{BB962C8B-B14F-4D97-AF65-F5344CB8AC3E}">
        <p14:creationId xmlns:p14="http://schemas.microsoft.com/office/powerpoint/2010/main" val="3609838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CD0FFA-24C3-4EC3-8406-01F4AC4A9A14}" type="slidenum">
              <a:rPr lang="en-US" altLang="zh-CN" smtClean="0"/>
              <a:pPr>
                <a:defRPr/>
              </a:pPr>
              <a:t>33</a:t>
            </a:fld>
            <a:endParaRPr lang="en-US" altLang="zh-CN"/>
          </a:p>
        </p:txBody>
      </p:sp>
    </p:spTree>
    <p:extLst>
      <p:ext uri="{BB962C8B-B14F-4D97-AF65-F5344CB8AC3E}">
        <p14:creationId xmlns:p14="http://schemas.microsoft.com/office/powerpoint/2010/main" val="360983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CD0FFA-24C3-4EC3-8406-01F4AC4A9A14}" type="slidenum">
              <a:rPr lang="en-US" altLang="zh-CN" smtClean="0"/>
              <a:pPr>
                <a:defRPr/>
              </a:pPr>
              <a:t>34</a:t>
            </a:fld>
            <a:endParaRPr lang="en-US" altLang="zh-CN"/>
          </a:p>
        </p:txBody>
      </p:sp>
    </p:spTree>
    <p:extLst>
      <p:ext uri="{BB962C8B-B14F-4D97-AF65-F5344CB8AC3E}">
        <p14:creationId xmlns:p14="http://schemas.microsoft.com/office/powerpoint/2010/main" val="360983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CD0FFA-24C3-4EC3-8406-01F4AC4A9A14}" type="slidenum">
              <a:rPr lang="en-US" altLang="zh-CN" smtClean="0"/>
              <a:pPr>
                <a:defRPr/>
              </a:pPr>
              <a:t>35</a:t>
            </a:fld>
            <a:endParaRPr lang="en-US" altLang="zh-CN"/>
          </a:p>
        </p:txBody>
      </p:sp>
    </p:spTree>
    <p:extLst>
      <p:ext uri="{BB962C8B-B14F-4D97-AF65-F5344CB8AC3E}">
        <p14:creationId xmlns:p14="http://schemas.microsoft.com/office/powerpoint/2010/main" val="3609838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CD0FFA-24C3-4EC3-8406-01F4AC4A9A14}" type="slidenum">
              <a:rPr lang="en-US" altLang="zh-CN" smtClean="0"/>
              <a:pPr>
                <a:defRPr/>
              </a:pPr>
              <a:t>36</a:t>
            </a:fld>
            <a:endParaRPr lang="en-US" altLang="zh-CN"/>
          </a:p>
        </p:txBody>
      </p:sp>
    </p:spTree>
    <p:extLst>
      <p:ext uri="{BB962C8B-B14F-4D97-AF65-F5344CB8AC3E}">
        <p14:creationId xmlns:p14="http://schemas.microsoft.com/office/powerpoint/2010/main" val="360983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8641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6838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8051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Tree>
    <p:extLst>
      <p:ext uri="{BB962C8B-B14F-4D97-AF65-F5344CB8AC3E}">
        <p14:creationId xmlns:p14="http://schemas.microsoft.com/office/powerpoint/2010/main" val="201586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292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2752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5227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7278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4093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58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3489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2744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107950" y="2276475"/>
            <a:ext cx="889317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lnSpc>
                <a:spcPct val="120000"/>
              </a:lnSpc>
              <a:buFontTx/>
              <a:buNone/>
            </a:pPr>
            <a:r>
              <a:rPr lang="zh-CN" altLang="en-US" sz="2800">
                <a:solidFill>
                  <a:srgbClr val="000000"/>
                </a:solidFill>
              </a:rPr>
              <a:t>教材</a:t>
            </a:r>
            <a:r>
              <a:rPr lang="en-US" altLang="zh-CN" sz="2800">
                <a:solidFill>
                  <a:srgbClr val="000000"/>
                </a:solidFill>
              </a:rPr>
              <a:t>: </a:t>
            </a:r>
          </a:p>
          <a:p>
            <a:pPr eaLnBrk="1" hangingPunct="1">
              <a:lnSpc>
                <a:spcPct val="120000"/>
              </a:lnSpc>
              <a:buFontTx/>
              <a:buNone/>
            </a:pPr>
            <a:r>
              <a:rPr lang="en-US" altLang="zh-CN" sz="2400">
                <a:solidFill>
                  <a:srgbClr val="000000"/>
                </a:solidFill>
              </a:rPr>
              <a:t>[1][</a:t>
            </a:r>
            <a:r>
              <a:rPr lang="zh-CN" altLang="en-US" sz="2400">
                <a:solidFill>
                  <a:srgbClr val="000000"/>
                </a:solidFill>
              </a:rPr>
              <a:t>王</a:t>
            </a:r>
            <a:r>
              <a:rPr lang="en-US" altLang="zh-CN" sz="2400">
                <a:solidFill>
                  <a:srgbClr val="000000"/>
                </a:solidFill>
              </a:rPr>
              <a:t>] </a:t>
            </a:r>
            <a:r>
              <a:rPr lang="zh-CN" altLang="en-US" sz="2400">
                <a:solidFill>
                  <a:srgbClr val="000000"/>
                </a:solidFill>
              </a:rPr>
              <a:t>王晓东</a:t>
            </a:r>
            <a:r>
              <a:rPr lang="en-US" altLang="zh-CN" sz="2400">
                <a:solidFill>
                  <a:srgbClr val="000000"/>
                </a:solidFill>
              </a:rPr>
              <a:t>,</a:t>
            </a:r>
            <a:r>
              <a:rPr lang="zh-CN" altLang="en-US" sz="2400">
                <a:solidFill>
                  <a:srgbClr val="000000"/>
                </a:solidFill>
              </a:rPr>
              <a:t>计算机算法设计与分析</a:t>
            </a:r>
            <a:r>
              <a:rPr lang="en-US" altLang="zh-CN" sz="2400"/>
              <a:t>(</a:t>
            </a:r>
            <a:r>
              <a:rPr lang="zh-CN" altLang="en-US" sz="2400"/>
              <a:t>第</a:t>
            </a:r>
            <a:r>
              <a:rPr lang="en-US" altLang="zh-CN" sz="2400"/>
              <a:t>4</a:t>
            </a:r>
            <a:r>
              <a:rPr lang="zh-CN" altLang="en-US" sz="2400"/>
              <a:t>版</a:t>
            </a:r>
            <a:r>
              <a:rPr lang="en-US" altLang="zh-CN" sz="2400"/>
              <a:t>)</a:t>
            </a:r>
            <a:r>
              <a:rPr lang="en-US" altLang="zh-CN" sz="2400">
                <a:solidFill>
                  <a:srgbClr val="000000"/>
                </a:solidFill>
              </a:rPr>
              <a:t>,</a:t>
            </a:r>
            <a:r>
              <a:rPr lang="zh-CN" altLang="en-US" sz="2400">
                <a:solidFill>
                  <a:srgbClr val="000000"/>
                </a:solidFill>
              </a:rPr>
              <a:t>电子工业</a:t>
            </a:r>
            <a:r>
              <a:rPr lang="en-US" altLang="zh-CN" sz="2400">
                <a:solidFill>
                  <a:srgbClr val="000000"/>
                </a:solidFill>
              </a:rPr>
              <a:t>. </a:t>
            </a:r>
          </a:p>
          <a:p>
            <a:pPr eaLnBrk="1" hangingPunct="1">
              <a:lnSpc>
                <a:spcPct val="120000"/>
              </a:lnSpc>
              <a:buFontTx/>
              <a:buNone/>
            </a:pPr>
            <a:r>
              <a:rPr lang="en-US" altLang="zh-CN" sz="2400">
                <a:solidFill>
                  <a:srgbClr val="000000"/>
                </a:solidFill>
              </a:rPr>
              <a:t>[2][S] </a:t>
            </a:r>
            <a:r>
              <a:rPr lang="zh-CN" altLang="en-US" sz="2400">
                <a:solidFill>
                  <a:srgbClr val="000000"/>
                </a:solidFill>
              </a:rPr>
              <a:t>唐常杰等译</a:t>
            </a:r>
            <a:r>
              <a:rPr lang="en-US" altLang="zh-CN" sz="2400">
                <a:solidFill>
                  <a:srgbClr val="000000"/>
                </a:solidFill>
              </a:rPr>
              <a:t>, Sipser</a:t>
            </a:r>
            <a:r>
              <a:rPr lang="zh-CN" altLang="en-US" sz="2400">
                <a:solidFill>
                  <a:srgbClr val="000000"/>
                </a:solidFill>
              </a:rPr>
              <a:t>著</a:t>
            </a:r>
            <a:r>
              <a:rPr lang="en-US" altLang="zh-CN" sz="2400">
                <a:solidFill>
                  <a:srgbClr val="000000"/>
                </a:solidFill>
              </a:rPr>
              <a:t>, </a:t>
            </a:r>
            <a:r>
              <a:rPr lang="zh-CN" altLang="en-US" sz="2400">
                <a:solidFill>
                  <a:srgbClr val="000000"/>
                </a:solidFill>
              </a:rPr>
              <a:t>计算理论导引</a:t>
            </a:r>
            <a:r>
              <a:rPr lang="en-US" altLang="zh-CN" sz="2400">
                <a:solidFill>
                  <a:srgbClr val="000000"/>
                </a:solidFill>
              </a:rPr>
              <a:t>, </a:t>
            </a:r>
            <a:r>
              <a:rPr lang="zh-CN" altLang="en-US" sz="2400">
                <a:solidFill>
                  <a:srgbClr val="000000"/>
                </a:solidFill>
              </a:rPr>
              <a:t>机械工业</a:t>
            </a:r>
            <a:r>
              <a:rPr lang="en-US" altLang="zh-CN" sz="2400">
                <a:solidFill>
                  <a:srgbClr val="000000"/>
                </a:solidFill>
              </a:rPr>
              <a:t>. </a:t>
            </a:r>
          </a:p>
          <a:p>
            <a:pPr eaLnBrk="1" hangingPunct="1">
              <a:lnSpc>
                <a:spcPct val="120000"/>
              </a:lnSpc>
              <a:buFontTx/>
              <a:buNone/>
            </a:pPr>
            <a:r>
              <a:rPr lang="zh-CN" altLang="en-US" sz="2400">
                <a:solidFill>
                  <a:srgbClr val="000000"/>
                </a:solidFill>
              </a:rPr>
              <a:t>参考资料</a:t>
            </a:r>
            <a:r>
              <a:rPr lang="en-US" altLang="zh-CN" sz="2400">
                <a:solidFill>
                  <a:srgbClr val="000000"/>
                </a:solidFill>
              </a:rPr>
              <a:t>:</a:t>
            </a:r>
          </a:p>
          <a:p>
            <a:pPr eaLnBrk="1" hangingPunct="1">
              <a:lnSpc>
                <a:spcPct val="120000"/>
              </a:lnSpc>
              <a:buFontTx/>
              <a:buNone/>
            </a:pPr>
            <a:r>
              <a:rPr lang="en-US" altLang="zh-CN" sz="2400">
                <a:solidFill>
                  <a:srgbClr val="000000"/>
                </a:solidFill>
              </a:rPr>
              <a:t>[3][C] </a:t>
            </a:r>
            <a:r>
              <a:rPr lang="zh-CN" altLang="en-US" sz="2400">
                <a:solidFill>
                  <a:srgbClr val="000000"/>
                </a:solidFill>
              </a:rPr>
              <a:t>潘金贵等译</a:t>
            </a:r>
            <a:r>
              <a:rPr lang="en-US" altLang="zh-CN" sz="2400">
                <a:solidFill>
                  <a:srgbClr val="000000"/>
                </a:solidFill>
              </a:rPr>
              <a:t>, Cormen</a:t>
            </a:r>
            <a:r>
              <a:rPr lang="zh-CN" altLang="en-US" sz="2400">
                <a:solidFill>
                  <a:srgbClr val="000000"/>
                </a:solidFill>
              </a:rPr>
              <a:t>等著</a:t>
            </a:r>
            <a:r>
              <a:rPr lang="en-US" altLang="zh-CN" sz="2400">
                <a:solidFill>
                  <a:srgbClr val="000000"/>
                </a:solidFill>
              </a:rPr>
              <a:t>, </a:t>
            </a:r>
            <a:r>
              <a:rPr lang="zh-CN" altLang="en-US" sz="2400">
                <a:solidFill>
                  <a:srgbClr val="000000"/>
                </a:solidFill>
              </a:rPr>
              <a:t>算法导论</a:t>
            </a:r>
            <a:r>
              <a:rPr lang="en-US" altLang="zh-CN" sz="2400">
                <a:solidFill>
                  <a:srgbClr val="000000"/>
                </a:solidFill>
              </a:rPr>
              <a:t>, </a:t>
            </a:r>
            <a:r>
              <a:rPr lang="zh-CN" altLang="en-US" sz="2400">
                <a:solidFill>
                  <a:srgbClr val="000000"/>
                </a:solidFill>
              </a:rPr>
              <a:t>机械工业</a:t>
            </a:r>
            <a:r>
              <a:rPr lang="en-US" altLang="zh-CN" sz="2400">
                <a:solidFill>
                  <a:srgbClr val="000000"/>
                </a:solidFill>
              </a:rPr>
              <a:t>. </a:t>
            </a:r>
          </a:p>
          <a:p>
            <a:pPr eaLnBrk="1" hangingPunct="1">
              <a:lnSpc>
                <a:spcPct val="120000"/>
              </a:lnSpc>
              <a:buFontTx/>
              <a:buNone/>
            </a:pPr>
            <a:r>
              <a:rPr lang="en-US" altLang="zh-CN" sz="2400">
                <a:solidFill>
                  <a:srgbClr val="000000"/>
                </a:solidFill>
              </a:rPr>
              <a:t>[4][M] </a:t>
            </a:r>
            <a:r>
              <a:rPr lang="zh-CN" altLang="en-US" sz="2400">
                <a:solidFill>
                  <a:srgbClr val="000000"/>
                </a:solidFill>
              </a:rPr>
              <a:t>黄林鹏等译</a:t>
            </a:r>
            <a:r>
              <a:rPr lang="en-US" altLang="zh-CN" sz="2400">
                <a:solidFill>
                  <a:srgbClr val="000000"/>
                </a:solidFill>
              </a:rPr>
              <a:t>, Manber</a:t>
            </a:r>
            <a:r>
              <a:rPr lang="zh-CN" altLang="en-US" sz="2400">
                <a:solidFill>
                  <a:srgbClr val="000000"/>
                </a:solidFill>
              </a:rPr>
              <a:t>著</a:t>
            </a:r>
            <a:r>
              <a:rPr lang="en-US" altLang="zh-CN" sz="2400">
                <a:solidFill>
                  <a:srgbClr val="000000"/>
                </a:solidFill>
              </a:rPr>
              <a:t>, </a:t>
            </a:r>
            <a:r>
              <a:rPr lang="zh-CN" altLang="en-US" sz="2400">
                <a:solidFill>
                  <a:srgbClr val="000000"/>
                </a:solidFill>
              </a:rPr>
              <a:t>算法引论</a:t>
            </a:r>
            <a:r>
              <a:rPr lang="en-US" altLang="zh-CN" sz="2400">
                <a:solidFill>
                  <a:srgbClr val="000000"/>
                </a:solidFill>
              </a:rPr>
              <a:t>-</a:t>
            </a:r>
            <a:r>
              <a:rPr lang="zh-CN" altLang="en-US" sz="2400">
                <a:solidFill>
                  <a:srgbClr val="000000"/>
                </a:solidFill>
              </a:rPr>
              <a:t>一种创造性方法</a:t>
            </a:r>
            <a:r>
              <a:rPr lang="en-US" altLang="zh-CN" sz="2400">
                <a:solidFill>
                  <a:srgbClr val="000000"/>
                </a:solidFill>
              </a:rPr>
              <a:t>, </a:t>
            </a:r>
            <a:r>
              <a:rPr lang="zh-CN" altLang="en-US" sz="2400">
                <a:solidFill>
                  <a:srgbClr val="000000"/>
                </a:solidFill>
              </a:rPr>
              <a:t>电子</a:t>
            </a:r>
            <a:r>
              <a:rPr lang="en-US" altLang="zh-CN" sz="2400">
                <a:solidFill>
                  <a:srgbClr val="000000"/>
                </a:solidFill>
              </a:rPr>
              <a:t>.  </a:t>
            </a:r>
          </a:p>
          <a:p>
            <a:pPr eaLnBrk="1" hangingPunct="1">
              <a:lnSpc>
                <a:spcPct val="120000"/>
              </a:lnSpc>
              <a:buFontTx/>
              <a:buNone/>
            </a:pPr>
            <a:r>
              <a:rPr lang="en-US" altLang="zh-CN" sz="2400">
                <a:solidFill>
                  <a:srgbClr val="000000"/>
                </a:solidFill>
              </a:rPr>
              <a:t>[5][</a:t>
            </a:r>
            <a:r>
              <a:rPr lang="zh-CN" altLang="en-US" sz="2400">
                <a:solidFill>
                  <a:srgbClr val="000000"/>
                </a:solidFill>
              </a:rPr>
              <a:t>刘</a:t>
            </a:r>
            <a:r>
              <a:rPr lang="en-US" altLang="zh-CN" sz="2400">
                <a:solidFill>
                  <a:srgbClr val="000000"/>
                </a:solidFill>
              </a:rPr>
              <a:t>] </a:t>
            </a:r>
            <a:r>
              <a:rPr lang="zh-CN" altLang="en-US" sz="2400">
                <a:solidFill>
                  <a:srgbClr val="000000"/>
                </a:solidFill>
              </a:rPr>
              <a:t>刘汝佳等</a:t>
            </a:r>
            <a:r>
              <a:rPr lang="en-US" altLang="zh-CN" sz="2400">
                <a:solidFill>
                  <a:srgbClr val="000000"/>
                </a:solidFill>
              </a:rPr>
              <a:t>, </a:t>
            </a:r>
            <a:r>
              <a:rPr lang="zh-CN" altLang="en-US" sz="2400">
                <a:solidFill>
                  <a:srgbClr val="000000"/>
                </a:solidFill>
              </a:rPr>
              <a:t>算法艺术与信息学竞赛</a:t>
            </a:r>
            <a:r>
              <a:rPr lang="en-US" altLang="zh-CN" sz="2400">
                <a:solidFill>
                  <a:srgbClr val="000000"/>
                </a:solidFill>
              </a:rPr>
              <a:t>, </a:t>
            </a:r>
            <a:r>
              <a:rPr lang="zh-CN" altLang="en-US" sz="2400">
                <a:solidFill>
                  <a:srgbClr val="000000"/>
                </a:solidFill>
              </a:rPr>
              <a:t>清华大学</a:t>
            </a:r>
            <a:r>
              <a:rPr lang="en-US" altLang="zh-CN" sz="2400">
                <a:solidFill>
                  <a:srgbClr val="000000"/>
                </a:solidFill>
              </a:rPr>
              <a:t>.</a:t>
            </a:r>
          </a:p>
          <a:p>
            <a:pPr eaLnBrk="1" hangingPunct="1">
              <a:lnSpc>
                <a:spcPct val="120000"/>
              </a:lnSpc>
              <a:buFontTx/>
              <a:buNone/>
            </a:pPr>
            <a:r>
              <a:rPr lang="en-US" altLang="zh-CN" sz="2400">
                <a:solidFill>
                  <a:srgbClr val="000000"/>
                </a:solidFill>
              </a:rPr>
              <a:t>[6][L] Lewis</a:t>
            </a:r>
            <a:r>
              <a:rPr lang="zh-CN" altLang="en-US" sz="2400">
                <a:solidFill>
                  <a:srgbClr val="000000"/>
                </a:solidFill>
              </a:rPr>
              <a:t>等著</a:t>
            </a:r>
            <a:r>
              <a:rPr lang="en-US" altLang="zh-CN" sz="2400">
                <a:solidFill>
                  <a:srgbClr val="000000"/>
                </a:solidFill>
              </a:rPr>
              <a:t>, </a:t>
            </a:r>
            <a:r>
              <a:rPr lang="zh-CN" altLang="en-US" sz="2400">
                <a:solidFill>
                  <a:srgbClr val="000000"/>
                </a:solidFill>
              </a:rPr>
              <a:t>计算理论基础</a:t>
            </a:r>
            <a:r>
              <a:rPr lang="en-US" altLang="zh-CN" sz="2400">
                <a:solidFill>
                  <a:srgbClr val="000000"/>
                </a:solidFill>
              </a:rPr>
              <a:t>, </a:t>
            </a:r>
            <a:r>
              <a:rPr lang="zh-CN" altLang="en-US" sz="2400">
                <a:solidFill>
                  <a:srgbClr val="000000"/>
                </a:solidFill>
              </a:rPr>
              <a:t>清华大学</a:t>
            </a:r>
            <a:r>
              <a:rPr lang="en-US" altLang="zh-CN" sz="2400">
                <a:solidFill>
                  <a:srgbClr val="000000"/>
                </a:solidFill>
              </a:rPr>
              <a:t>. </a:t>
            </a:r>
          </a:p>
        </p:txBody>
      </p:sp>
      <p:sp>
        <p:nvSpPr>
          <p:cNvPr id="2051" name="Rectangle 13"/>
          <p:cNvSpPr>
            <a:spLocks noGrp="1" noChangeArrowheads="1"/>
          </p:cNvSpPr>
          <p:nvPr>
            <p:ph type="ctrTitle"/>
          </p:nvPr>
        </p:nvSpPr>
        <p:spPr>
          <a:xfrm>
            <a:off x="0" y="0"/>
            <a:ext cx="9144000" cy="1844675"/>
          </a:xfrm>
        </p:spPr>
        <p:txBody>
          <a:bodyPr/>
          <a:lstStyle/>
          <a:p>
            <a:pPr eaLnBrk="1" hangingPunct="1"/>
            <a:r>
              <a:rPr lang="zh-CN" altLang="en-US" sz="4800" b="1" smtClean="0">
                <a:solidFill>
                  <a:schemeClr val="tx1"/>
                </a:solidFill>
              </a:rPr>
              <a:t>计算理论与</a:t>
            </a:r>
            <a:br>
              <a:rPr lang="zh-CN" altLang="en-US" sz="4800" b="1" smtClean="0">
                <a:solidFill>
                  <a:schemeClr val="tx1"/>
                </a:solidFill>
              </a:rPr>
            </a:br>
            <a:r>
              <a:rPr lang="zh-CN" altLang="en-US" sz="4800" b="1" smtClean="0">
                <a:solidFill>
                  <a:schemeClr val="tx1"/>
                </a:solidFill>
              </a:rPr>
              <a:t>算法分析设计</a:t>
            </a:r>
          </a:p>
        </p:txBody>
      </p:sp>
    </p:spTree>
    <p:extLst>
      <p:ext uri="{BB962C8B-B14F-4D97-AF65-F5344CB8AC3E}">
        <p14:creationId xmlns:p14="http://schemas.microsoft.com/office/powerpoint/2010/main" val="564121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1267" name="Text Box 3"/>
          <p:cNvSpPr txBox="1">
            <a:spLocks noChangeArrowheads="1"/>
          </p:cNvSpPr>
          <p:nvPr/>
        </p:nvSpPr>
        <p:spPr bwMode="auto">
          <a:xfrm>
            <a:off x="107950" y="1125538"/>
            <a:ext cx="8964613" cy="268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pPr>
            <a:r>
              <a:rPr lang="zh-CN" altLang="en-US" sz="2400">
                <a:solidFill>
                  <a:srgbClr val="000000"/>
                </a:solidFill>
                <a:sym typeface="Symbol" pitchFamily="18" charset="2"/>
              </a:rPr>
              <a:t>先讨论直线上石子合并问题的算法 </a:t>
            </a:r>
          </a:p>
          <a:p>
            <a:pPr eaLnBrk="1" hangingPunct="1">
              <a:lnSpc>
                <a:spcPct val="110000"/>
              </a:lnSpc>
              <a:spcBef>
                <a:spcPct val="10000"/>
              </a:spcBef>
              <a:buFontTx/>
              <a:buChar char="•"/>
            </a:pPr>
            <a:r>
              <a:rPr lang="zh-CN" altLang="en-US" sz="2400">
                <a:solidFill>
                  <a:srgbClr val="000000"/>
                </a:solidFill>
                <a:sym typeface="Symbol" pitchFamily="18" charset="2"/>
              </a:rPr>
              <a:t> 动规</a:t>
            </a:r>
            <a:r>
              <a:rPr lang="en-US" altLang="zh-CN" sz="2400">
                <a:solidFill>
                  <a:srgbClr val="000000"/>
                </a:solidFill>
                <a:sym typeface="Symbol" pitchFamily="18" charset="2"/>
              </a:rPr>
              <a:t>, </a:t>
            </a:r>
            <a:r>
              <a:rPr lang="zh-CN" altLang="en-US" sz="2400">
                <a:solidFill>
                  <a:srgbClr val="000000"/>
                </a:solidFill>
                <a:sym typeface="Symbol" pitchFamily="18" charset="2"/>
              </a:rPr>
              <a:t>子结构</a:t>
            </a:r>
            <a:r>
              <a:rPr lang="en-US" altLang="zh-CN" sz="2400">
                <a:solidFill>
                  <a:srgbClr val="000000"/>
                </a:solidFill>
                <a:sym typeface="Symbol" pitchFamily="18" charset="2"/>
              </a:rPr>
              <a:t>[i:j], OSP, </a:t>
            </a:r>
            <a:r>
              <a:rPr lang="zh-CN" altLang="en-US" sz="2400">
                <a:solidFill>
                  <a:srgbClr val="000000"/>
                </a:solidFill>
                <a:sym typeface="Symbol" pitchFamily="18" charset="2"/>
              </a:rPr>
              <a:t>类似于矩阵连乘问题 </a:t>
            </a:r>
          </a:p>
          <a:p>
            <a:pPr eaLnBrk="1" hangingPunct="1">
              <a:lnSpc>
                <a:spcPct val="110000"/>
              </a:lnSpc>
              <a:spcBef>
                <a:spcPct val="10000"/>
              </a:spcBef>
              <a:buFontTx/>
              <a:buChar char="•"/>
            </a:pPr>
            <a:r>
              <a:rPr lang="zh-CN" altLang="en-US" sz="2400">
                <a:solidFill>
                  <a:srgbClr val="000000"/>
                </a:solidFill>
                <a:sym typeface="Symbol" pitchFamily="18" charset="2"/>
              </a:rPr>
              <a:t> 定义</a:t>
            </a:r>
            <a:r>
              <a:rPr lang="en-US" altLang="zh-CN" sz="2400">
                <a:solidFill>
                  <a:srgbClr val="000000"/>
                </a:solidFill>
                <a:sym typeface="Symbol" pitchFamily="18" charset="2"/>
              </a:rPr>
              <a:t>m[i,j]</a:t>
            </a:r>
            <a:r>
              <a:rPr lang="zh-CN" altLang="en-US" sz="2400">
                <a:solidFill>
                  <a:srgbClr val="000000"/>
                </a:solidFill>
                <a:sym typeface="Symbol" pitchFamily="18" charset="2"/>
              </a:rPr>
              <a:t>为从第</a:t>
            </a:r>
            <a:r>
              <a:rPr lang="en-US" altLang="zh-CN" sz="2400">
                <a:solidFill>
                  <a:srgbClr val="000000"/>
                </a:solidFill>
                <a:sym typeface="Symbol" pitchFamily="18" charset="2"/>
              </a:rPr>
              <a:t>i</a:t>
            </a:r>
            <a:r>
              <a:rPr lang="zh-CN" altLang="en-US" sz="2400">
                <a:solidFill>
                  <a:srgbClr val="000000"/>
                </a:solidFill>
                <a:sym typeface="Symbol" pitchFamily="18" charset="2"/>
              </a:rPr>
              <a:t>堆到第</a:t>
            </a:r>
            <a:r>
              <a:rPr lang="en-US" altLang="zh-CN" sz="2400">
                <a:solidFill>
                  <a:srgbClr val="000000"/>
                </a:solidFill>
                <a:sym typeface="Symbol" pitchFamily="18" charset="2"/>
              </a:rPr>
              <a:t>j</a:t>
            </a:r>
            <a:r>
              <a:rPr lang="zh-CN" altLang="en-US" sz="2400">
                <a:solidFill>
                  <a:srgbClr val="000000"/>
                </a:solidFill>
                <a:sym typeface="Symbol" pitchFamily="18" charset="2"/>
              </a:rPr>
              <a:t>堆的石子合并能得到的最少分数</a:t>
            </a:r>
            <a:r>
              <a:rPr lang="en-US" altLang="zh-CN" sz="2400">
                <a:solidFill>
                  <a:srgbClr val="000000"/>
                </a:solidFill>
                <a:sym typeface="Symbol" pitchFamily="18" charset="2"/>
              </a:rPr>
              <a:t>, </a:t>
            </a:r>
            <a:r>
              <a:rPr lang="zh-CN" altLang="en-US" sz="2400">
                <a:solidFill>
                  <a:srgbClr val="000000"/>
                </a:solidFill>
                <a:sym typeface="Symbol" pitchFamily="18" charset="2"/>
              </a:rPr>
              <a:t>那么 </a:t>
            </a:r>
          </a:p>
          <a:p>
            <a:pPr eaLnBrk="1" hangingPunct="1">
              <a:lnSpc>
                <a:spcPct val="110000"/>
              </a:lnSpc>
              <a:spcBef>
                <a:spcPct val="10000"/>
              </a:spcBef>
            </a:pPr>
            <a:r>
              <a:rPr lang="en-US" altLang="zh-CN" sz="2400">
                <a:solidFill>
                  <a:srgbClr val="000000"/>
                </a:solidFill>
                <a:sym typeface="Symbol" pitchFamily="18" charset="2"/>
              </a:rPr>
              <a:t>    m[i,j] = min { m[i,k]+m[k+1,j]+ sum[i:j]   | i  k &lt; j}</a:t>
            </a:r>
          </a:p>
          <a:p>
            <a:pPr eaLnBrk="1" hangingPunct="1">
              <a:lnSpc>
                <a:spcPct val="110000"/>
              </a:lnSpc>
              <a:spcBef>
                <a:spcPct val="10000"/>
              </a:spcBef>
            </a:pPr>
            <a:r>
              <a:rPr lang="zh-CN" altLang="en-US" sz="2400">
                <a:solidFill>
                  <a:srgbClr val="000000"/>
                </a:solidFill>
                <a:sym typeface="Symbol" pitchFamily="18" charset="2"/>
              </a:rPr>
              <a:t>   其中</a:t>
            </a:r>
            <a:r>
              <a:rPr lang="en-US" altLang="zh-CN" sz="2400">
                <a:solidFill>
                  <a:srgbClr val="000000"/>
                </a:solidFill>
                <a:sym typeface="Symbol" pitchFamily="18" charset="2"/>
              </a:rPr>
              <a:t>sum[i:j]</a:t>
            </a:r>
            <a:r>
              <a:rPr lang="zh-CN" altLang="en-US" sz="2400">
                <a:solidFill>
                  <a:srgbClr val="000000"/>
                </a:solidFill>
                <a:sym typeface="Symbol" pitchFamily="18" charset="2"/>
              </a:rPr>
              <a:t>是第</a:t>
            </a:r>
            <a:r>
              <a:rPr lang="en-US" altLang="zh-CN" sz="2400">
                <a:solidFill>
                  <a:srgbClr val="000000"/>
                </a:solidFill>
                <a:sym typeface="Symbol" pitchFamily="18" charset="2"/>
              </a:rPr>
              <a:t>i</a:t>
            </a:r>
            <a:r>
              <a:rPr lang="zh-CN" altLang="en-US" sz="2400">
                <a:solidFill>
                  <a:srgbClr val="000000"/>
                </a:solidFill>
                <a:sym typeface="Symbol" pitchFamily="18" charset="2"/>
              </a:rPr>
              <a:t>堆到第</a:t>
            </a:r>
            <a:r>
              <a:rPr lang="en-US" altLang="zh-CN" sz="2400">
                <a:solidFill>
                  <a:srgbClr val="000000"/>
                </a:solidFill>
                <a:sym typeface="Symbol" pitchFamily="18" charset="2"/>
              </a:rPr>
              <a:t>j</a:t>
            </a:r>
            <a:r>
              <a:rPr lang="zh-CN" altLang="en-US" sz="2400">
                <a:solidFill>
                  <a:srgbClr val="000000"/>
                </a:solidFill>
                <a:sym typeface="Symbol" pitchFamily="18" charset="2"/>
              </a:rPr>
              <a:t>堆石子总数</a:t>
            </a:r>
          </a:p>
          <a:p>
            <a:pPr eaLnBrk="1" hangingPunct="1">
              <a:lnSpc>
                <a:spcPct val="110000"/>
              </a:lnSpc>
              <a:spcBef>
                <a:spcPct val="10000"/>
              </a:spcBef>
              <a:buFontTx/>
              <a:buChar char="•"/>
            </a:pPr>
            <a:r>
              <a:rPr lang="zh-CN" altLang="en-US" sz="2400">
                <a:solidFill>
                  <a:srgbClr val="000000"/>
                </a:solidFill>
                <a:sym typeface="Symbol" pitchFamily="18" charset="2"/>
              </a:rPr>
              <a:t> 修改矩阵连乘公式可以得到下面的算法</a:t>
            </a:r>
            <a:r>
              <a:rPr lang="en-US" altLang="zh-CN" sz="2400">
                <a:solidFill>
                  <a:srgbClr val="000000"/>
                </a:solidFill>
                <a:sym typeface="Symbol" pitchFamily="18" charset="2"/>
              </a:rPr>
              <a:t>(</a:t>
            </a:r>
            <a:r>
              <a:rPr lang="zh-CN" altLang="en-US" sz="2400">
                <a:solidFill>
                  <a:srgbClr val="000000"/>
                </a:solidFill>
                <a:sym typeface="Symbol" pitchFamily="18" charset="2"/>
              </a:rPr>
              <a:t>其中</a:t>
            </a:r>
            <a:r>
              <a:rPr lang="en-US" altLang="zh-CN" sz="2400">
                <a:solidFill>
                  <a:srgbClr val="000000"/>
                </a:solidFill>
                <a:sym typeface="Symbol" pitchFamily="18" charset="2"/>
              </a:rPr>
              <a:t>s[i,j]</a:t>
            </a:r>
            <a:r>
              <a:rPr lang="zh-CN" altLang="en-US" sz="2400">
                <a:solidFill>
                  <a:srgbClr val="000000"/>
                </a:solidFill>
                <a:sym typeface="Symbol" pitchFamily="18" charset="2"/>
              </a:rPr>
              <a:t>是最佳分断点</a:t>
            </a:r>
            <a:r>
              <a:rPr lang="en-US" altLang="zh-CN" sz="2400">
                <a:solidFill>
                  <a:srgbClr val="000000"/>
                </a:solidFill>
                <a:sym typeface="Symbol" pitchFamily="18" charset="2"/>
              </a:rPr>
              <a:t>)</a:t>
            </a:r>
          </a:p>
        </p:txBody>
      </p:sp>
      <p:sp>
        <p:nvSpPr>
          <p:cNvPr id="206854" name="Text Box 6"/>
          <p:cNvSpPr txBox="1">
            <a:spLocks noChangeArrowheads="1"/>
          </p:cNvSpPr>
          <p:nvPr/>
        </p:nvSpPr>
        <p:spPr bwMode="auto">
          <a:xfrm>
            <a:off x="196850" y="3933825"/>
            <a:ext cx="4759325" cy="2889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000">
                <a:solidFill>
                  <a:schemeClr val="tx1"/>
                </a:solidFill>
              </a:rPr>
              <a:t>1. </a:t>
            </a:r>
            <a:r>
              <a:rPr lang="zh-CN" altLang="en-US" sz="2000">
                <a:solidFill>
                  <a:schemeClr val="tx1"/>
                </a:solidFill>
              </a:rPr>
              <a:t>对 </a:t>
            </a:r>
            <a:r>
              <a:rPr lang="en-US" altLang="zh-CN" sz="2000">
                <a:solidFill>
                  <a:schemeClr val="tx1"/>
                </a:solidFill>
              </a:rPr>
              <a:t>i = 1 </a:t>
            </a:r>
            <a:r>
              <a:rPr lang="zh-CN" altLang="en-US" sz="2000">
                <a:solidFill>
                  <a:schemeClr val="tx1"/>
                </a:solidFill>
              </a:rPr>
              <a:t>到 </a:t>
            </a:r>
            <a:r>
              <a:rPr lang="en-US" altLang="zh-CN" sz="2000">
                <a:solidFill>
                  <a:schemeClr val="tx1"/>
                </a:solidFill>
              </a:rPr>
              <a:t>n,  m[i,i]=0,  </a:t>
            </a:r>
          </a:p>
          <a:p>
            <a:pPr eaLnBrk="1" hangingPunct="1">
              <a:lnSpc>
                <a:spcPct val="105000"/>
              </a:lnSpc>
              <a:spcBef>
                <a:spcPct val="5000"/>
              </a:spcBef>
              <a:spcAft>
                <a:spcPct val="5000"/>
              </a:spcAft>
            </a:pPr>
            <a:r>
              <a:rPr lang="en-US" altLang="zh-CN" sz="2000">
                <a:solidFill>
                  <a:schemeClr val="tx1"/>
                </a:solidFill>
              </a:rPr>
              <a:t>2. </a:t>
            </a:r>
            <a:r>
              <a:rPr lang="zh-CN" altLang="en-US" sz="2000">
                <a:solidFill>
                  <a:schemeClr val="tx1"/>
                </a:solidFill>
              </a:rPr>
              <a:t>对 </a:t>
            </a:r>
            <a:r>
              <a:rPr lang="en-US" altLang="zh-CN" sz="2000">
                <a:solidFill>
                  <a:schemeClr val="tx1"/>
                </a:solidFill>
              </a:rPr>
              <a:t>r = 1 </a:t>
            </a:r>
            <a:r>
              <a:rPr lang="zh-CN" altLang="en-US" sz="2000">
                <a:solidFill>
                  <a:schemeClr val="tx1"/>
                </a:solidFill>
              </a:rPr>
              <a:t>到 </a:t>
            </a:r>
            <a:r>
              <a:rPr lang="en-US" altLang="zh-CN" sz="2000">
                <a:solidFill>
                  <a:schemeClr val="tx1"/>
                </a:solidFill>
              </a:rPr>
              <a:t>n-1</a:t>
            </a:r>
          </a:p>
          <a:p>
            <a:pPr eaLnBrk="1" hangingPunct="1">
              <a:lnSpc>
                <a:spcPct val="105000"/>
              </a:lnSpc>
              <a:spcBef>
                <a:spcPct val="5000"/>
              </a:spcBef>
              <a:spcAft>
                <a:spcPct val="5000"/>
              </a:spcAft>
            </a:pPr>
            <a:r>
              <a:rPr lang="en-US" altLang="zh-CN" sz="2000">
                <a:solidFill>
                  <a:schemeClr val="tx1"/>
                </a:solidFill>
              </a:rPr>
              <a:t>3.      </a:t>
            </a:r>
            <a:r>
              <a:rPr lang="zh-CN" altLang="en-US" sz="2000">
                <a:solidFill>
                  <a:schemeClr val="tx1"/>
                </a:solidFill>
              </a:rPr>
              <a:t>对</a:t>
            </a:r>
            <a:r>
              <a:rPr lang="en-US" altLang="zh-CN" sz="2000">
                <a:solidFill>
                  <a:schemeClr val="tx1"/>
                </a:solidFill>
              </a:rPr>
              <a:t>i = 1 </a:t>
            </a:r>
            <a:r>
              <a:rPr lang="zh-CN" altLang="en-US" sz="2000">
                <a:solidFill>
                  <a:schemeClr val="tx1"/>
                </a:solidFill>
              </a:rPr>
              <a:t>到 </a:t>
            </a:r>
            <a:r>
              <a:rPr lang="en-US" altLang="zh-CN" sz="2000">
                <a:solidFill>
                  <a:schemeClr val="tx1"/>
                </a:solidFill>
              </a:rPr>
              <a:t>n-r</a:t>
            </a:r>
          </a:p>
          <a:p>
            <a:pPr eaLnBrk="1" hangingPunct="1">
              <a:lnSpc>
                <a:spcPct val="105000"/>
              </a:lnSpc>
              <a:spcBef>
                <a:spcPct val="5000"/>
              </a:spcBef>
              <a:spcAft>
                <a:spcPct val="5000"/>
              </a:spcAft>
            </a:pPr>
            <a:r>
              <a:rPr lang="en-US" altLang="zh-CN" sz="2000">
                <a:solidFill>
                  <a:schemeClr val="tx1"/>
                </a:solidFill>
              </a:rPr>
              <a:t>4.           j = i + r; s[i,j] = i; </a:t>
            </a:r>
          </a:p>
          <a:p>
            <a:pPr eaLnBrk="1" hangingPunct="1">
              <a:lnSpc>
                <a:spcPct val="105000"/>
              </a:lnSpc>
              <a:spcBef>
                <a:spcPct val="5000"/>
              </a:spcBef>
              <a:spcAft>
                <a:spcPct val="5000"/>
              </a:spcAft>
            </a:pPr>
            <a:r>
              <a:rPr lang="en-US" altLang="zh-CN" sz="2000">
                <a:solidFill>
                  <a:schemeClr val="tx1"/>
                </a:solidFill>
              </a:rPr>
              <a:t>5.           m[i,j] = m[i,i]+m[i+1,j]+ sum[i:j]; </a:t>
            </a:r>
          </a:p>
          <a:p>
            <a:pPr eaLnBrk="1" hangingPunct="1">
              <a:lnSpc>
                <a:spcPct val="105000"/>
              </a:lnSpc>
              <a:spcBef>
                <a:spcPct val="5000"/>
              </a:spcBef>
              <a:spcAft>
                <a:spcPct val="5000"/>
              </a:spcAft>
            </a:pPr>
            <a:r>
              <a:rPr lang="en-US" altLang="zh-CN" sz="2000">
                <a:solidFill>
                  <a:schemeClr val="tx1"/>
                </a:solidFill>
              </a:rPr>
              <a:t>6.           </a:t>
            </a:r>
            <a:r>
              <a:rPr lang="zh-CN" altLang="en-US" sz="2000">
                <a:solidFill>
                  <a:schemeClr val="tx1"/>
                </a:solidFill>
              </a:rPr>
              <a:t>对 </a:t>
            </a:r>
            <a:r>
              <a:rPr lang="en-US" altLang="zh-CN" sz="2000">
                <a:solidFill>
                  <a:schemeClr val="tx1"/>
                </a:solidFill>
              </a:rPr>
              <a:t>k = i + 1 </a:t>
            </a:r>
            <a:r>
              <a:rPr lang="zh-CN" altLang="en-US" sz="2000">
                <a:solidFill>
                  <a:schemeClr val="tx1"/>
                </a:solidFill>
              </a:rPr>
              <a:t>到 </a:t>
            </a:r>
            <a:r>
              <a:rPr lang="en-US" altLang="zh-CN" sz="2000">
                <a:solidFill>
                  <a:schemeClr val="tx1"/>
                </a:solidFill>
              </a:rPr>
              <a:t>j-1</a:t>
            </a:r>
          </a:p>
          <a:p>
            <a:pPr eaLnBrk="1" hangingPunct="1">
              <a:lnSpc>
                <a:spcPct val="105000"/>
              </a:lnSpc>
              <a:spcBef>
                <a:spcPct val="5000"/>
              </a:spcBef>
              <a:spcAft>
                <a:spcPct val="5000"/>
              </a:spcAft>
            </a:pPr>
            <a:r>
              <a:rPr lang="en-US" altLang="zh-CN" sz="2000">
                <a:solidFill>
                  <a:schemeClr val="tx1"/>
                </a:solidFill>
              </a:rPr>
              <a:t>7.                t =m[i,k]+m[k+1,j]+ sum[i:j], </a:t>
            </a:r>
          </a:p>
          <a:p>
            <a:pPr eaLnBrk="1" hangingPunct="1">
              <a:lnSpc>
                <a:spcPct val="105000"/>
              </a:lnSpc>
              <a:spcBef>
                <a:spcPct val="5000"/>
              </a:spcBef>
              <a:spcAft>
                <a:spcPct val="5000"/>
              </a:spcAft>
            </a:pPr>
            <a:r>
              <a:rPr lang="en-US" altLang="zh-CN" sz="2000">
                <a:solidFill>
                  <a:schemeClr val="tx1"/>
                </a:solidFill>
              </a:rPr>
              <a:t>8.                </a:t>
            </a:r>
            <a:r>
              <a:rPr lang="zh-CN" altLang="en-US" sz="2000">
                <a:solidFill>
                  <a:schemeClr val="tx1"/>
                </a:solidFill>
              </a:rPr>
              <a:t>若</a:t>
            </a:r>
            <a:r>
              <a:rPr lang="en-US" altLang="zh-CN" sz="2000">
                <a:solidFill>
                  <a:schemeClr val="tx1"/>
                </a:solidFill>
              </a:rPr>
              <a:t>m[i,j]&gt;t, </a:t>
            </a:r>
            <a:r>
              <a:rPr lang="zh-CN" altLang="en-US" sz="2000">
                <a:solidFill>
                  <a:schemeClr val="tx1"/>
                </a:solidFill>
              </a:rPr>
              <a:t>则</a:t>
            </a:r>
            <a:r>
              <a:rPr lang="en-US" altLang="zh-CN" sz="2000">
                <a:solidFill>
                  <a:schemeClr val="tx1"/>
                </a:solidFill>
              </a:rPr>
              <a:t>m[i,j]=t; s[i,j]=k;</a:t>
            </a:r>
          </a:p>
        </p:txBody>
      </p:sp>
      <p:sp>
        <p:nvSpPr>
          <p:cNvPr id="11269" name="Text Box 7"/>
          <p:cNvSpPr txBox="1">
            <a:spLocks noChangeArrowheads="1"/>
          </p:cNvSpPr>
          <p:nvPr/>
        </p:nvSpPr>
        <p:spPr bwMode="auto">
          <a:xfrm>
            <a:off x="5219700" y="4198938"/>
            <a:ext cx="32734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a:t>
            </a:r>
            <a:r>
              <a:rPr lang="en-US" altLang="zh-CN" sz="2000"/>
              <a:t>m[1,n], </a:t>
            </a:r>
            <a:r>
              <a:rPr lang="zh-CN" altLang="en-US" sz="2000"/>
              <a:t>合并次序 </a:t>
            </a:r>
          </a:p>
          <a:p>
            <a:pPr eaLnBrk="1" hangingPunct="1"/>
            <a:r>
              <a:rPr lang="en-US" altLang="zh-CN" sz="2000"/>
              <a:t>Traceback(i, j, s)</a:t>
            </a:r>
          </a:p>
          <a:p>
            <a:pPr eaLnBrk="1" hangingPunct="1"/>
            <a:r>
              <a:rPr lang="en-US" altLang="zh-CN" sz="2000"/>
              <a:t>1.   </a:t>
            </a:r>
            <a:r>
              <a:rPr lang="zh-CN" altLang="en-US" sz="2000"/>
              <a:t>若</a:t>
            </a:r>
            <a:r>
              <a:rPr lang="en-US" altLang="zh-CN" sz="2000"/>
              <a:t>i = = j, </a:t>
            </a:r>
            <a:r>
              <a:rPr lang="zh-CN" altLang="en-US" sz="2000"/>
              <a:t>打印 </a:t>
            </a:r>
            <a:r>
              <a:rPr lang="en-US" altLang="zh-CN" sz="2000"/>
              <a:t>a[i]  </a:t>
            </a:r>
          </a:p>
          <a:p>
            <a:pPr eaLnBrk="1" hangingPunct="1"/>
            <a:r>
              <a:rPr lang="en-US" altLang="zh-CN" sz="2000"/>
              <a:t>2.   </a:t>
            </a:r>
            <a:r>
              <a:rPr lang="zh-CN" altLang="en-US" sz="2000"/>
              <a:t>否则    打印 “</a:t>
            </a:r>
            <a:r>
              <a:rPr lang="en-US" altLang="zh-CN" sz="2000"/>
              <a:t>(”  </a:t>
            </a:r>
          </a:p>
          <a:p>
            <a:pPr eaLnBrk="1" hangingPunct="1"/>
            <a:r>
              <a:rPr lang="en-US" altLang="zh-CN" sz="2000"/>
              <a:t>3.        Traceback(i, s[i,j], s)</a:t>
            </a:r>
          </a:p>
          <a:p>
            <a:pPr eaLnBrk="1" hangingPunct="1"/>
            <a:r>
              <a:rPr lang="en-US" altLang="zh-CN" sz="2000"/>
              <a:t>4.        </a:t>
            </a:r>
            <a:r>
              <a:rPr lang="zh-CN" altLang="en-US" sz="2000"/>
              <a:t>打印 </a:t>
            </a:r>
            <a:r>
              <a:rPr lang="en-US" altLang="zh-CN" sz="2000"/>
              <a:t>“+”</a:t>
            </a:r>
          </a:p>
          <a:p>
            <a:pPr eaLnBrk="1" hangingPunct="1"/>
            <a:r>
              <a:rPr lang="en-US" altLang="zh-CN" sz="2000"/>
              <a:t>4.        Traceback(s[i,j]+1,j,s)</a:t>
            </a:r>
          </a:p>
          <a:p>
            <a:pPr eaLnBrk="1" hangingPunct="1"/>
            <a:r>
              <a:rPr lang="en-US" altLang="zh-CN" sz="2000"/>
              <a:t>5.        </a:t>
            </a:r>
            <a:r>
              <a:rPr lang="zh-CN" altLang="en-US" sz="2000"/>
              <a:t>打印 “</a:t>
            </a:r>
            <a:r>
              <a:rPr lang="en-US" altLang="zh-CN" sz="2000"/>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6854">
                                            <p:bg/>
                                          </p:spTgt>
                                        </p:tgtEl>
                                        <p:attrNameLst>
                                          <p:attrName>style.visibility</p:attrName>
                                        </p:attrNameLst>
                                      </p:cBhvr>
                                      <p:to>
                                        <p:strVal val="visible"/>
                                      </p:to>
                                    </p:set>
                                    <p:anim calcmode="lin" valueType="num">
                                      <p:cBhvr additive="base">
                                        <p:cTn id="7" dur="500" fill="hold"/>
                                        <p:tgtEl>
                                          <p:spTgt spid="206854">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06854">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6854">
                                            <p:txEl>
                                              <p:pRg st="0" end="0"/>
                                            </p:txEl>
                                          </p:spTgt>
                                        </p:tgtEl>
                                        <p:attrNameLst>
                                          <p:attrName>style.visibility</p:attrName>
                                        </p:attrNameLst>
                                      </p:cBhvr>
                                      <p:to>
                                        <p:strVal val="visible"/>
                                      </p:to>
                                    </p:set>
                                    <p:anim calcmode="lin" valueType="num">
                                      <p:cBhvr additive="base">
                                        <p:cTn id="13" dur="500" fill="hold"/>
                                        <p:tgtEl>
                                          <p:spTgt spid="20685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68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6854">
                                            <p:txEl>
                                              <p:pRg st="1" end="1"/>
                                            </p:txEl>
                                          </p:spTgt>
                                        </p:tgtEl>
                                        <p:attrNameLst>
                                          <p:attrName>style.visibility</p:attrName>
                                        </p:attrNameLst>
                                      </p:cBhvr>
                                      <p:to>
                                        <p:strVal val="visible"/>
                                      </p:to>
                                    </p:set>
                                    <p:anim calcmode="lin" valueType="num">
                                      <p:cBhvr additive="base">
                                        <p:cTn id="19" dur="500" fill="hold"/>
                                        <p:tgtEl>
                                          <p:spTgt spid="20685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68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6854">
                                            <p:txEl>
                                              <p:pRg st="2" end="2"/>
                                            </p:txEl>
                                          </p:spTgt>
                                        </p:tgtEl>
                                        <p:attrNameLst>
                                          <p:attrName>style.visibility</p:attrName>
                                        </p:attrNameLst>
                                      </p:cBhvr>
                                      <p:to>
                                        <p:strVal val="visible"/>
                                      </p:to>
                                    </p:set>
                                    <p:anim calcmode="lin" valueType="num">
                                      <p:cBhvr additive="base">
                                        <p:cTn id="25" dur="500" fill="hold"/>
                                        <p:tgtEl>
                                          <p:spTgt spid="20685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68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6854">
                                            <p:txEl>
                                              <p:pRg st="3" end="3"/>
                                            </p:txEl>
                                          </p:spTgt>
                                        </p:tgtEl>
                                        <p:attrNameLst>
                                          <p:attrName>style.visibility</p:attrName>
                                        </p:attrNameLst>
                                      </p:cBhvr>
                                      <p:to>
                                        <p:strVal val="visible"/>
                                      </p:to>
                                    </p:set>
                                    <p:anim calcmode="lin" valueType="num">
                                      <p:cBhvr additive="base">
                                        <p:cTn id="31" dur="500" fill="hold"/>
                                        <p:tgtEl>
                                          <p:spTgt spid="20685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685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6854">
                                            <p:txEl>
                                              <p:pRg st="4" end="4"/>
                                            </p:txEl>
                                          </p:spTgt>
                                        </p:tgtEl>
                                        <p:attrNameLst>
                                          <p:attrName>style.visibility</p:attrName>
                                        </p:attrNameLst>
                                      </p:cBhvr>
                                      <p:to>
                                        <p:strVal val="visible"/>
                                      </p:to>
                                    </p:set>
                                    <p:anim calcmode="lin" valueType="num">
                                      <p:cBhvr additive="base">
                                        <p:cTn id="37" dur="500" fill="hold"/>
                                        <p:tgtEl>
                                          <p:spTgt spid="20685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685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6854">
                                            <p:txEl>
                                              <p:pRg st="5" end="5"/>
                                            </p:txEl>
                                          </p:spTgt>
                                        </p:tgtEl>
                                        <p:attrNameLst>
                                          <p:attrName>style.visibility</p:attrName>
                                        </p:attrNameLst>
                                      </p:cBhvr>
                                      <p:to>
                                        <p:strVal val="visible"/>
                                      </p:to>
                                    </p:set>
                                    <p:anim calcmode="lin" valueType="num">
                                      <p:cBhvr additive="base">
                                        <p:cTn id="43" dur="500" fill="hold"/>
                                        <p:tgtEl>
                                          <p:spTgt spid="206854">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685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6854">
                                            <p:txEl>
                                              <p:pRg st="6" end="6"/>
                                            </p:txEl>
                                          </p:spTgt>
                                        </p:tgtEl>
                                        <p:attrNameLst>
                                          <p:attrName>style.visibility</p:attrName>
                                        </p:attrNameLst>
                                      </p:cBhvr>
                                      <p:to>
                                        <p:strVal val="visible"/>
                                      </p:to>
                                    </p:set>
                                    <p:anim calcmode="lin" valueType="num">
                                      <p:cBhvr additive="base">
                                        <p:cTn id="49" dur="500" fill="hold"/>
                                        <p:tgtEl>
                                          <p:spTgt spid="206854">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685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06854">
                                            <p:txEl>
                                              <p:pRg st="7" end="7"/>
                                            </p:txEl>
                                          </p:spTgt>
                                        </p:tgtEl>
                                        <p:attrNameLst>
                                          <p:attrName>style.visibility</p:attrName>
                                        </p:attrNameLst>
                                      </p:cBhvr>
                                      <p:to>
                                        <p:strVal val="visible"/>
                                      </p:to>
                                    </p:set>
                                    <p:anim calcmode="lin" valueType="num">
                                      <p:cBhvr additive="base">
                                        <p:cTn id="55" dur="500" fill="hold"/>
                                        <p:tgtEl>
                                          <p:spTgt spid="206854">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0685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2291" name="Text Box 3"/>
          <p:cNvSpPr txBox="1">
            <a:spLocks noChangeArrowheads="1"/>
          </p:cNvSpPr>
          <p:nvPr/>
        </p:nvSpPr>
        <p:spPr bwMode="auto">
          <a:xfrm>
            <a:off x="107950" y="1268413"/>
            <a:ext cx="89646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buFontTx/>
              <a:buChar char="•"/>
            </a:pPr>
            <a:r>
              <a:rPr lang="zh-CN" altLang="en-US" sz="2400">
                <a:solidFill>
                  <a:srgbClr val="000000"/>
                </a:solidFill>
                <a:sym typeface="Symbol" pitchFamily="18" charset="2"/>
              </a:rPr>
              <a:t> 上面的程序计算耗费</a:t>
            </a:r>
            <a:r>
              <a:rPr lang="en-US" altLang="zh-CN" sz="2400">
                <a:solidFill>
                  <a:srgbClr val="000000"/>
                </a:solidFill>
                <a:sym typeface="Symbol" pitchFamily="18" charset="2"/>
              </a:rPr>
              <a:t>O(n</a:t>
            </a:r>
            <a:r>
              <a:rPr lang="en-US" altLang="zh-CN" sz="2400" baseline="30000">
                <a:solidFill>
                  <a:srgbClr val="000000"/>
                </a:solidFill>
                <a:sym typeface="Symbol" pitchFamily="18" charset="2"/>
              </a:rPr>
              <a:t>3</a:t>
            </a:r>
            <a:r>
              <a:rPr lang="en-US" altLang="zh-CN" sz="2400">
                <a:solidFill>
                  <a:srgbClr val="000000"/>
                </a:solidFill>
                <a:sym typeface="Symbol" pitchFamily="18" charset="2"/>
              </a:rPr>
              <a:t>)</a:t>
            </a:r>
            <a:r>
              <a:rPr lang="zh-CN" altLang="en-US" sz="2400">
                <a:solidFill>
                  <a:srgbClr val="000000"/>
                </a:solidFill>
                <a:sym typeface="Symbol" pitchFamily="18" charset="2"/>
              </a:rPr>
              <a:t>时间 </a:t>
            </a:r>
          </a:p>
          <a:p>
            <a:pPr eaLnBrk="1" hangingPunct="1">
              <a:lnSpc>
                <a:spcPct val="110000"/>
              </a:lnSpc>
              <a:spcBef>
                <a:spcPct val="10000"/>
              </a:spcBef>
              <a:spcAft>
                <a:spcPct val="10000"/>
              </a:spcAft>
              <a:buFontTx/>
              <a:buChar char="•"/>
            </a:pPr>
            <a:r>
              <a:rPr lang="zh-CN" altLang="en-US" sz="2400">
                <a:solidFill>
                  <a:srgbClr val="000000"/>
                </a:solidFill>
                <a:sym typeface="Symbol" pitchFamily="18" charset="2"/>
              </a:rPr>
              <a:t> 由于本问题满足动态规划加速原理</a:t>
            </a:r>
            <a:r>
              <a:rPr lang="en-US" altLang="zh-CN" sz="2400">
                <a:solidFill>
                  <a:srgbClr val="000000"/>
                </a:solidFill>
                <a:sym typeface="Symbol" pitchFamily="18" charset="2"/>
              </a:rPr>
              <a:t>, </a:t>
            </a:r>
            <a:r>
              <a:rPr lang="zh-CN" altLang="en-US" sz="2400">
                <a:solidFill>
                  <a:srgbClr val="000000"/>
                </a:solidFill>
                <a:sym typeface="Symbol" pitchFamily="18" charset="2"/>
              </a:rPr>
              <a:t>最佳分断点满足 </a:t>
            </a:r>
          </a:p>
          <a:p>
            <a:pPr eaLnBrk="1" hangingPunct="1">
              <a:lnSpc>
                <a:spcPct val="110000"/>
              </a:lnSpc>
              <a:spcBef>
                <a:spcPct val="10000"/>
              </a:spcBef>
              <a:spcAft>
                <a:spcPct val="10000"/>
              </a:spcAft>
            </a:pPr>
            <a:r>
              <a:rPr lang="en-US" altLang="zh-CN" sz="2400">
                <a:solidFill>
                  <a:srgbClr val="000000"/>
                </a:solidFill>
                <a:sym typeface="Symbol" pitchFamily="18" charset="2"/>
              </a:rPr>
              <a:t>                   s[i,j-1]  s[i,j]  s[i+1,j] </a:t>
            </a:r>
          </a:p>
          <a:p>
            <a:pPr eaLnBrk="1" hangingPunct="1">
              <a:lnSpc>
                <a:spcPct val="110000"/>
              </a:lnSpc>
              <a:spcBef>
                <a:spcPct val="10000"/>
              </a:spcBef>
              <a:spcAft>
                <a:spcPct val="10000"/>
              </a:spcAft>
            </a:pPr>
            <a:r>
              <a:rPr lang="zh-CN" altLang="en-US" sz="2400">
                <a:solidFill>
                  <a:srgbClr val="000000"/>
                </a:solidFill>
                <a:sym typeface="Symbol" pitchFamily="18" charset="2"/>
              </a:rPr>
              <a:t>  所以程序可以修改如下 </a:t>
            </a:r>
          </a:p>
        </p:txBody>
      </p:sp>
      <p:sp>
        <p:nvSpPr>
          <p:cNvPr id="207876" name="Text Box 4"/>
          <p:cNvSpPr txBox="1">
            <a:spLocks noChangeArrowheads="1"/>
          </p:cNvSpPr>
          <p:nvPr/>
        </p:nvSpPr>
        <p:spPr bwMode="auto">
          <a:xfrm>
            <a:off x="900113" y="3573463"/>
            <a:ext cx="7569200"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10000"/>
              </a:spcBef>
              <a:spcAft>
                <a:spcPct val="10000"/>
              </a:spcAft>
            </a:pPr>
            <a:r>
              <a:rPr lang="en-US" altLang="zh-CN" sz="2000">
                <a:solidFill>
                  <a:schemeClr val="tx1"/>
                </a:solidFill>
              </a:rPr>
              <a:t>1. </a:t>
            </a:r>
            <a:r>
              <a:rPr lang="zh-CN" altLang="en-US" sz="2000">
                <a:solidFill>
                  <a:schemeClr val="tx1"/>
                </a:solidFill>
              </a:rPr>
              <a:t>对 </a:t>
            </a:r>
            <a:r>
              <a:rPr lang="en-US" altLang="zh-CN" sz="2000">
                <a:solidFill>
                  <a:schemeClr val="tx1"/>
                </a:solidFill>
              </a:rPr>
              <a:t>i = 1 </a:t>
            </a:r>
            <a:r>
              <a:rPr lang="zh-CN" altLang="en-US" sz="2000">
                <a:solidFill>
                  <a:schemeClr val="tx1"/>
                </a:solidFill>
              </a:rPr>
              <a:t>到 </a:t>
            </a:r>
            <a:r>
              <a:rPr lang="en-US" altLang="zh-CN" sz="2000">
                <a:solidFill>
                  <a:schemeClr val="tx1"/>
                </a:solidFill>
              </a:rPr>
              <a:t>n,  m[i,i]=0,  s[i,i]=0</a:t>
            </a:r>
          </a:p>
          <a:p>
            <a:pPr eaLnBrk="1" hangingPunct="1">
              <a:lnSpc>
                <a:spcPct val="105000"/>
              </a:lnSpc>
              <a:spcBef>
                <a:spcPct val="10000"/>
              </a:spcBef>
              <a:spcAft>
                <a:spcPct val="10000"/>
              </a:spcAft>
            </a:pPr>
            <a:r>
              <a:rPr lang="en-US" altLang="zh-CN" sz="2000">
                <a:solidFill>
                  <a:schemeClr val="tx1"/>
                </a:solidFill>
              </a:rPr>
              <a:t>2. </a:t>
            </a:r>
            <a:r>
              <a:rPr lang="zh-CN" altLang="en-US" sz="2000">
                <a:solidFill>
                  <a:schemeClr val="tx1"/>
                </a:solidFill>
              </a:rPr>
              <a:t>对 </a:t>
            </a:r>
            <a:r>
              <a:rPr lang="en-US" altLang="zh-CN" sz="2000">
                <a:solidFill>
                  <a:schemeClr val="tx1"/>
                </a:solidFill>
              </a:rPr>
              <a:t>r = 1 </a:t>
            </a:r>
            <a:r>
              <a:rPr lang="zh-CN" altLang="en-US" sz="2000">
                <a:solidFill>
                  <a:schemeClr val="tx1"/>
                </a:solidFill>
              </a:rPr>
              <a:t>到 </a:t>
            </a:r>
            <a:r>
              <a:rPr lang="en-US" altLang="zh-CN" sz="2000">
                <a:solidFill>
                  <a:schemeClr val="tx1"/>
                </a:solidFill>
              </a:rPr>
              <a:t>n-1</a:t>
            </a:r>
          </a:p>
          <a:p>
            <a:pPr eaLnBrk="1" hangingPunct="1">
              <a:lnSpc>
                <a:spcPct val="105000"/>
              </a:lnSpc>
              <a:spcBef>
                <a:spcPct val="10000"/>
              </a:spcBef>
              <a:spcAft>
                <a:spcPct val="10000"/>
              </a:spcAft>
            </a:pPr>
            <a:r>
              <a:rPr lang="en-US" altLang="zh-CN" sz="2000">
                <a:solidFill>
                  <a:schemeClr val="tx1"/>
                </a:solidFill>
              </a:rPr>
              <a:t>3.      </a:t>
            </a:r>
            <a:r>
              <a:rPr lang="zh-CN" altLang="en-US" sz="2000">
                <a:solidFill>
                  <a:schemeClr val="tx1"/>
                </a:solidFill>
              </a:rPr>
              <a:t>对</a:t>
            </a:r>
            <a:r>
              <a:rPr lang="en-US" altLang="zh-CN" sz="2000">
                <a:solidFill>
                  <a:schemeClr val="tx1"/>
                </a:solidFill>
              </a:rPr>
              <a:t>i = 1 </a:t>
            </a:r>
            <a:r>
              <a:rPr lang="zh-CN" altLang="en-US" sz="2000">
                <a:solidFill>
                  <a:schemeClr val="tx1"/>
                </a:solidFill>
              </a:rPr>
              <a:t>到 </a:t>
            </a:r>
            <a:r>
              <a:rPr lang="en-US" altLang="zh-CN" sz="2000">
                <a:solidFill>
                  <a:schemeClr val="tx1"/>
                </a:solidFill>
              </a:rPr>
              <a:t>n-r</a:t>
            </a:r>
          </a:p>
          <a:p>
            <a:pPr eaLnBrk="1" hangingPunct="1">
              <a:lnSpc>
                <a:spcPct val="105000"/>
              </a:lnSpc>
              <a:spcBef>
                <a:spcPct val="10000"/>
              </a:spcBef>
              <a:spcAft>
                <a:spcPct val="10000"/>
              </a:spcAft>
            </a:pPr>
            <a:r>
              <a:rPr lang="en-US" altLang="zh-CN" sz="2000">
                <a:solidFill>
                  <a:schemeClr val="tx1"/>
                </a:solidFill>
              </a:rPr>
              <a:t>4.           j = i + r; div=s[i,j-1]; m[i,j] = m[i,div]+m[div+1,j]+ sum[i:j]; </a:t>
            </a:r>
          </a:p>
          <a:p>
            <a:pPr eaLnBrk="1" hangingPunct="1">
              <a:lnSpc>
                <a:spcPct val="105000"/>
              </a:lnSpc>
              <a:spcBef>
                <a:spcPct val="10000"/>
              </a:spcBef>
              <a:spcAft>
                <a:spcPct val="10000"/>
              </a:spcAft>
            </a:pPr>
            <a:r>
              <a:rPr lang="en-US" altLang="zh-CN" sz="2000">
                <a:solidFill>
                  <a:schemeClr val="tx1"/>
                </a:solidFill>
              </a:rPr>
              <a:t>5.           </a:t>
            </a:r>
            <a:r>
              <a:rPr lang="zh-CN" altLang="en-US" sz="2000">
                <a:solidFill>
                  <a:schemeClr val="tx1"/>
                </a:solidFill>
              </a:rPr>
              <a:t>对 </a:t>
            </a:r>
            <a:r>
              <a:rPr lang="en-US" altLang="zh-CN" sz="2000">
                <a:solidFill>
                  <a:schemeClr val="tx1"/>
                </a:solidFill>
              </a:rPr>
              <a:t>k = div + 1 </a:t>
            </a:r>
            <a:r>
              <a:rPr lang="zh-CN" altLang="en-US" sz="2000">
                <a:solidFill>
                  <a:schemeClr val="tx1"/>
                </a:solidFill>
              </a:rPr>
              <a:t>到 </a:t>
            </a:r>
            <a:r>
              <a:rPr lang="en-US" altLang="zh-CN" sz="2000">
                <a:solidFill>
                  <a:schemeClr val="tx1"/>
                </a:solidFill>
              </a:rPr>
              <a:t>s[i+1,j]</a:t>
            </a:r>
          </a:p>
          <a:p>
            <a:pPr eaLnBrk="1" hangingPunct="1">
              <a:lnSpc>
                <a:spcPct val="105000"/>
              </a:lnSpc>
              <a:spcBef>
                <a:spcPct val="10000"/>
              </a:spcBef>
              <a:spcAft>
                <a:spcPct val="10000"/>
              </a:spcAft>
            </a:pPr>
            <a:r>
              <a:rPr lang="en-US" altLang="zh-CN" sz="2000">
                <a:solidFill>
                  <a:schemeClr val="tx1"/>
                </a:solidFill>
              </a:rPr>
              <a:t>6.                t =m[i,k]+m[k+1,j]+ sum[i:j], </a:t>
            </a:r>
          </a:p>
          <a:p>
            <a:pPr eaLnBrk="1" hangingPunct="1">
              <a:lnSpc>
                <a:spcPct val="105000"/>
              </a:lnSpc>
              <a:spcBef>
                <a:spcPct val="10000"/>
              </a:spcBef>
              <a:spcAft>
                <a:spcPct val="10000"/>
              </a:spcAft>
            </a:pPr>
            <a:r>
              <a:rPr lang="en-US" altLang="zh-CN" sz="2000">
                <a:solidFill>
                  <a:schemeClr val="tx1"/>
                </a:solidFill>
              </a:rPr>
              <a:t>7.                </a:t>
            </a:r>
            <a:r>
              <a:rPr lang="zh-CN" altLang="en-US" sz="2000">
                <a:solidFill>
                  <a:schemeClr val="tx1"/>
                </a:solidFill>
              </a:rPr>
              <a:t>若</a:t>
            </a:r>
            <a:r>
              <a:rPr lang="en-US" altLang="zh-CN" sz="2000">
                <a:solidFill>
                  <a:schemeClr val="tx1"/>
                </a:solidFill>
              </a:rPr>
              <a:t>m[i,j]&gt;t, </a:t>
            </a:r>
            <a:r>
              <a:rPr lang="zh-CN" altLang="en-US" sz="2000">
                <a:solidFill>
                  <a:schemeClr val="tx1"/>
                </a:solidFill>
              </a:rPr>
              <a:t>则 </a:t>
            </a:r>
            <a:r>
              <a:rPr lang="en-US" altLang="zh-CN" sz="2000">
                <a:solidFill>
                  <a:schemeClr val="tx1"/>
                </a:solidFill>
              </a:rPr>
              <a:t>m[i,j]=t; s[i,j]=k; </a:t>
            </a:r>
          </a:p>
          <a:p>
            <a:pPr eaLnBrk="1" hangingPunct="1">
              <a:lnSpc>
                <a:spcPct val="105000"/>
              </a:lnSpc>
              <a:spcBef>
                <a:spcPct val="10000"/>
              </a:spcBef>
              <a:spcAft>
                <a:spcPct val="10000"/>
              </a:spcAft>
            </a:pPr>
            <a:r>
              <a:rPr lang="zh-CN" altLang="en-US" sz="2000">
                <a:solidFill>
                  <a:schemeClr val="tx1"/>
                </a:solidFill>
              </a:rPr>
              <a:t>输出</a:t>
            </a:r>
            <a:r>
              <a:rPr lang="en-US" altLang="zh-CN" sz="2000">
                <a:solidFill>
                  <a:schemeClr val="tx1"/>
                </a:solidFill>
              </a:rPr>
              <a:t>m[1,n]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7876">
                                            <p:txEl>
                                              <p:pRg st="0" end="0"/>
                                            </p:txEl>
                                          </p:spTgt>
                                        </p:tgtEl>
                                        <p:attrNameLst>
                                          <p:attrName>style.visibility</p:attrName>
                                        </p:attrNameLst>
                                      </p:cBhvr>
                                      <p:to>
                                        <p:strVal val="visible"/>
                                      </p:to>
                                    </p:set>
                                    <p:anim calcmode="lin" valueType="num">
                                      <p:cBhvr additive="base">
                                        <p:cTn id="7" dur="500" fill="hold"/>
                                        <p:tgtEl>
                                          <p:spTgt spid="20787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78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7876">
                                            <p:txEl>
                                              <p:pRg st="1" end="1"/>
                                            </p:txEl>
                                          </p:spTgt>
                                        </p:tgtEl>
                                        <p:attrNameLst>
                                          <p:attrName>style.visibility</p:attrName>
                                        </p:attrNameLst>
                                      </p:cBhvr>
                                      <p:to>
                                        <p:strVal val="visible"/>
                                      </p:to>
                                    </p:set>
                                    <p:anim calcmode="lin" valueType="num">
                                      <p:cBhvr additive="base">
                                        <p:cTn id="13" dur="500" fill="hold"/>
                                        <p:tgtEl>
                                          <p:spTgt spid="20787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78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7876">
                                            <p:txEl>
                                              <p:pRg st="2" end="2"/>
                                            </p:txEl>
                                          </p:spTgt>
                                        </p:tgtEl>
                                        <p:attrNameLst>
                                          <p:attrName>style.visibility</p:attrName>
                                        </p:attrNameLst>
                                      </p:cBhvr>
                                      <p:to>
                                        <p:strVal val="visible"/>
                                      </p:to>
                                    </p:set>
                                    <p:anim calcmode="lin" valueType="num">
                                      <p:cBhvr additive="base">
                                        <p:cTn id="19" dur="500" fill="hold"/>
                                        <p:tgtEl>
                                          <p:spTgt spid="20787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78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7876">
                                            <p:txEl>
                                              <p:pRg st="3" end="3"/>
                                            </p:txEl>
                                          </p:spTgt>
                                        </p:tgtEl>
                                        <p:attrNameLst>
                                          <p:attrName>style.visibility</p:attrName>
                                        </p:attrNameLst>
                                      </p:cBhvr>
                                      <p:to>
                                        <p:strVal val="visible"/>
                                      </p:to>
                                    </p:set>
                                    <p:anim calcmode="lin" valueType="num">
                                      <p:cBhvr additive="base">
                                        <p:cTn id="25" dur="500" fill="hold"/>
                                        <p:tgtEl>
                                          <p:spTgt spid="20787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787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7876">
                                            <p:txEl>
                                              <p:pRg st="4" end="4"/>
                                            </p:txEl>
                                          </p:spTgt>
                                        </p:tgtEl>
                                        <p:attrNameLst>
                                          <p:attrName>style.visibility</p:attrName>
                                        </p:attrNameLst>
                                      </p:cBhvr>
                                      <p:to>
                                        <p:strVal val="visible"/>
                                      </p:to>
                                    </p:set>
                                    <p:anim calcmode="lin" valueType="num">
                                      <p:cBhvr additive="base">
                                        <p:cTn id="31" dur="500" fill="hold"/>
                                        <p:tgtEl>
                                          <p:spTgt spid="20787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787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7876">
                                            <p:txEl>
                                              <p:pRg st="5" end="5"/>
                                            </p:txEl>
                                          </p:spTgt>
                                        </p:tgtEl>
                                        <p:attrNameLst>
                                          <p:attrName>style.visibility</p:attrName>
                                        </p:attrNameLst>
                                      </p:cBhvr>
                                      <p:to>
                                        <p:strVal val="visible"/>
                                      </p:to>
                                    </p:set>
                                    <p:anim calcmode="lin" valueType="num">
                                      <p:cBhvr additive="base">
                                        <p:cTn id="37" dur="500" fill="hold"/>
                                        <p:tgtEl>
                                          <p:spTgt spid="20787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787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7876">
                                            <p:txEl>
                                              <p:pRg st="6" end="6"/>
                                            </p:txEl>
                                          </p:spTgt>
                                        </p:tgtEl>
                                        <p:attrNameLst>
                                          <p:attrName>style.visibility</p:attrName>
                                        </p:attrNameLst>
                                      </p:cBhvr>
                                      <p:to>
                                        <p:strVal val="visible"/>
                                      </p:to>
                                    </p:set>
                                    <p:anim calcmode="lin" valueType="num">
                                      <p:cBhvr additive="base">
                                        <p:cTn id="43" dur="500" fill="hold"/>
                                        <p:tgtEl>
                                          <p:spTgt spid="20787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787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7876">
                                            <p:txEl>
                                              <p:pRg st="7" end="7"/>
                                            </p:txEl>
                                          </p:spTgt>
                                        </p:tgtEl>
                                        <p:attrNameLst>
                                          <p:attrName>style.visibility</p:attrName>
                                        </p:attrNameLst>
                                      </p:cBhvr>
                                      <p:to>
                                        <p:strVal val="visible"/>
                                      </p:to>
                                    </p:set>
                                    <p:anim calcmode="lin" valueType="num">
                                      <p:cBhvr additive="base">
                                        <p:cTn id="49" dur="500" fill="hold"/>
                                        <p:tgtEl>
                                          <p:spTgt spid="207876">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787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3315" name="Text Box 3"/>
          <p:cNvSpPr txBox="1">
            <a:spLocks noChangeArrowheads="1"/>
          </p:cNvSpPr>
          <p:nvPr/>
        </p:nvSpPr>
        <p:spPr bwMode="auto">
          <a:xfrm>
            <a:off x="107950" y="1125538"/>
            <a:ext cx="8964613" cy="268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pPr>
            <a:r>
              <a:rPr lang="zh-CN" altLang="en-US" sz="2400">
                <a:solidFill>
                  <a:srgbClr val="000000"/>
                </a:solidFill>
                <a:sym typeface="Symbol" pitchFamily="18" charset="2"/>
              </a:rPr>
              <a:t>再讨论圆周上的石子合并问题</a:t>
            </a:r>
            <a:r>
              <a:rPr lang="en-US" altLang="zh-CN" sz="2400">
                <a:solidFill>
                  <a:srgbClr val="000000"/>
                </a:solidFill>
                <a:sym typeface="Symbol" pitchFamily="18" charset="2"/>
              </a:rPr>
              <a:t>, </a:t>
            </a:r>
            <a:r>
              <a:rPr lang="zh-CN" altLang="en-US" sz="2400">
                <a:solidFill>
                  <a:srgbClr val="000000"/>
                </a:solidFill>
                <a:sym typeface="Symbol" pitchFamily="18" charset="2"/>
              </a:rPr>
              <a:t>子结构</a:t>
            </a:r>
            <a:r>
              <a:rPr lang="en-US" altLang="zh-CN" sz="2400">
                <a:solidFill>
                  <a:srgbClr val="000000"/>
                </a:solidFill>
                <a:sym typeface="Symbol" pitchFamily="18" charset="2"/>
              </a:rPr>
              <a:t>[i:j]</a:t>
            </a:r>
            <a:r>
              <a:rPr lang="zh-CN" altLang="en-US" sz="2400">
                <a:solidFill>
                  <a:srgbClr val="000000"/>
                </a:solidFill>
                <a:sym typeface="Symbol" pitchFamily="18" charset="2"/>
              </a:rPr>
              <a:t>稍作修改  </a:t>
            </a:r>
          </a:p>
          <a:p>
            <a:pPr eaLnBrk="1" hangingPunct="1">
              <a:lnSpc>
                <a:spcPct val="110000"/>
              </a:lnSpc>
              <a:spcBef>
                <a:spcPct val="10000"/>
              </a:spcBef>
              <a:buFontTx/>
              <a:buChar char="•"/>
            </a:pPr>
            <a:r>
              <a:rPr lang="zh-CN" altLang="en-US" sz="2400">
                <a:solidFill>
                  <a:srgbClr val="000000"/>
                </a:solidFill>
                <a:sym typeface="Symbol" pitchFamily="18" charset="2"/>
              </a:rPr>
              <a:t> 定义</a:t>
            </a:r>
            <a:r>
              <a:rPr lang="en-US" altLang="zh-CN" sz="2400">
                <a:solidFill>
                  <a:srgbClr val="000000"/>
                </a:solidFill>
                <a:sym typeface="Symbol" pitchFamily="18" charset="2"/>
              </a:rPr>
              <a:t>m[i][len]</a:t>
            </a:r>
            <a:r>
              <a:rPr lang="zh-CN" altLang="en-US" sz="2400">
                <a:solidFill>
                  <a:srgbClr val="000000"/>
                </a:solidFill>
                <a:sym typeface="Symbol" pitchFamily="18" charset="2"/>
              </a:rPr>
              <a:t>为合并第</a:t>
            </a:r>
            <a:r>
              <a:rPr lang="en-US" altLang="zh-CN" sz="2400">
                <a:solidFill>
                  <a:srgbClr val="000000"/>
                </a:solidFill>
                <a:sym typeface="Symbol" pitchFamily="18" charset="2"/>
              </a:rPr>
              <a:t>i</a:t>
            </a:r>
            <a:r>
              <a:rPr lang="zh-CN" altLang="en-US" sz="2400">
                <a:solidFill>
                  <a:srgbClr val="000000"/>
                </a:solidFill>
                <a:sym typeface="Symbol" pitchFamily="18" charset="2"/>
              </a:rPr>
              <a:t>堆到第</a:t>
            </a:r>
            <a:r>
              <a:rPr lang="en-US" altLang="zh-CN" sz="2400">
                <a:solidFill>
                  <a:srgbClr val="000000"/>
                </a:solidFill>
                <a:sym typeface="Symbol" pitchFamily="18" charset="2"/>
              </a:rPr>
              <a:t>i+len-1</a:t>
            </a:r>
            <a:r>
              <a:rPr lang="zh-CN" altLang="en-US" sz="2400">
                <a:solidFill>
                  <a:srgbClr val="000000"/>
                </a:solidFill>
                <a:sym typeface="Symbol" pitchFamily="18" charset="2"/>
              </a:rPr>
              <a:t>堆石子能得到的最少分数 </a:t>
            </a:r>
          </a:p>
          <a:p>
            <a:pPr eaLnBrk="1" hangingPunct="1">
              <a:lnSpc>
                <a:spcPct val="110000"/>
              </a:lnSpc>
              <a:spcBef>
                <a:spcPct val="10000"/>
              </a:spcBef>
              <a:buFontTx/>
              <a:buChar char="•"/>
            </a:pPr>
            <a:r>
              <a:rPr lang="zh-CN" altLang="en-US" sz="2400">
                <a:solidFill>
                  <a:srgbClr val="000000"/>
                </a:solidFill>
                <a:sym typeface="Symbol" pitchFamily="18" charset="2"/>
              </a:rPr>
              <a:t> 当</a:t>
            </a:r>
            <a:r>
              <a:rPr lang="en-US" altLang="zh-CN" sz="2400">
                <a:solidFill>
                  <a:srgbClr val="000000"/>
                </a:solidFill>
                <a:sym typeface="Symbol" pitchFamily="18" charset="2"/>
              </a:rPr>
              <a:t>i+len-1&gt;n</a:t>
            </a:r>
            <a:r>
              <a:rPr lang="zh-CN" altLang="en-US" sz="2400">
                <a:solidFill>
                  <a:srgbClr val="000000"/>
                </a:solidFill>
                <a:sym typeface="Symbol" pitchFamily="18" charset="2"/>
              </a:rPr>
              <a:t>时</a:t>
            </a:r>
            <a:r>
              <a:rPr lang="en-US" altLang="zh-CN" sz="2400">
                <a:solidFill>
                  <a:srgbClr val="000000"/>
                </a:solidFill>
                <a:sym typeface="Symbol" pitchFamily="18" charset="2"/>
              </a:rPr>
              <a:t>, </a:t>
            </a:r>
            <a:r>
              <a:rPr lang="zh-CN" altLang="en-US" sz="2400">
                <a:solidFill>
                  <a:srgbClr val="000000"/>
                </a:solidFill>
                <a:sym typeface="Symbol" pitchFamily="18" charset="2"/>
              </a:rPr>
              <a:t>指跨过第</a:t>
            </a:r>
            <a:r>
              <a:rPr lang="en-US" altLang="zh-CN" sz="2400">
                <a:solidFill>
                  <a:srgbClr val="000000"/>
                </a:solidFill>
                <a:sym typeface="Symbol" pitchFamily="18" charset="2"/>
              </a:rPr>
              <a:t>n</a:t>
            </a:r>
            <a:r>
              <a:rPr lang="zh-CN" altLang="en-US" sz="2400">
                <a:solidFill>
                  <a:srgbClr val="000000"/>
                </a:solidFill>
                <a:sym typeface="Symbol" pitchFamily="18" charset="2"/>
              </a:rPr>
              <a:t>堆到第</a:t>
            </a:r>
            <a:r>
              <a:rPr lang="en-US" altLang="zh-CN" sz="2400">
                <a:solidFill>
                  <a:srgbClr val="000000"/>
                </a:solidFill>
                <a:sym typeface="Symbol" pitchFamily="18" charset="2"/>
              </a:rPr>
              <a:t>(i+len-1)%n</a:t>
            </a:r>
            <a:r>
              <a:rPr lang="zh-CN" altLang="en-US" sz="2400">
                <a:solidFill>
                  <a:srgbClr val="000000"/>
                </a:solidFill>
                <a:sym typeface="Symbol" pitchFamily="18" charset="2"/>
              </a:rPr>
              <a:t>堆</a:t>
            </a:r>
            <a:r>
              <a:rPr lang="en-US" altLang="zh-CN" sz="2400">
                <a:solidFill>
                  <a:srgbClr val="000000"/>
                </a:solidFill>
                <a:sym typeface="Symbol" pitchFamily="18" charset="2"/>
              </a:rPr>
              <a:t>, </a:t>
            </a:r>
          </a:p>
          <a:p>
            <a:pPr eaLnBrk="1" hangingPunct="1">
              <a:lnSpc>
                <a:spcPct val="110000"/>
              </a:lnSpc>
              <a:spcBef>
                <a:spcPct val="10000"/>
              </a:spcBef>
            </a:pPr>
            <a:r>
              <a:rPr lang="en-US" altLang="zh-CN" sz="2400">
                <a:solidFill>
                  <a:srgbClr val="000000"/>
                </a:solidFill>
                <a:sym typeface="Symbol" pitchFamily="18" charset="2"/>
              </a:rPr>
              <a:t>    </a:t>
            </a:r>
            <a:r>
              <a:rPr lang="zh-CN" altLang="en-US" sz="2400">
                <a:solidFill>
                  <a:srgbClr val="000000"/>
                </a:solidFill>
                <a:sym typeface="Symbol" pitchFamily="18" charset="2"/>
              </a:rPr>
              <a:t>仅</a:t>
            </a:r>
            <a:r>
              <a:rPr lang="en-US" altLang="zh-CN" sz="2400">
                <a:solidFill>
                  <a:srgbClr val="000000"/>
                </a:solidFill>
                <a:sym typeface="Symbol" pitchFamily="18" charset="2"/>
              </a:rPr>
              <a:t>sum</a:t>
            </a:r>
            <a:r>
              <a:rPr lang="zh-CN" altLang="en-US" sz="2400">
                <a:solidFill>
                  <a:srgbClr val="000000"/>
                </a:solidFill>
                <a:sym typeface="Symbol" pitchFamily="18" charset="2"/>
              </a:rPr>
              <a:t>函数需要修改 </a:t>
            </a:r>
          </a:p>
          <a:p>
            <a:pPr eaLnBrk="1" hangingPunct="1">
              <a:lnSpc>
                <a:spcPct val="110000"/>
              </a:lnSpc>
              <a:spcBef>
                <a:spcPct val="10000"/>
              </a:spcBef>
              <a:buFontTx/>
              <a:buChar char="•"/>
            </a:pPr>
            <a:r>
              <a:rPr lang="en-US" altLang="zh-CN" sz="2400">
                <a:solidFill>
                  <a:srgbClr val="000000"/>
                </a:solidFill>
                <a:sym typeface="Symbol" pitchFamily="18" charset="2"/>
              </a:rPr>
              <a:t> m[i][len]=min{ m[i][k]+m[i+k][len-k]+ sum[i:i+len-1] | 0  k &lt; len}</a:t>
            </a:r>
            <a:endParaRPr lang="zh-CN" altLang="en-US" sz="2400">
              <a:solidFill>
                <a:srgbClr val="000000"/>
              </a:solidFill>
              <a:sym typeface="Symbol" pitchFamily="18" charset="2"/>
            </a:endParaRPr>
          </a:p>
          <a:p>
            <a:pPr eaLnBrk="1" hangingPunct="1">
              <a:lnSpc>
                <a:spcPct val="110000"/>
              </a:lnSpc>
              <a:spcBef>
                <a:spcPct val="10000"/>
              </a:spcBef>
              <a:buFontTx/>
              <a:buChar char="•"/>
            </a:pPr>
            <a:r>
              <a:rPr lang="en-US" altLang="zh-CN" sz="2400">
                <a:solidFill>
                  <a:srgbClr val="000000"/>
                </a:solidFill>
                <a:sym typeface="Symbol" pitchFamily="18" charset="2"/>
              </a:rPr>
              <a:t> s[i][len]</a:t>
            </a:r>
            <a:r>
              <a:rPr lang="zh-CN" altLang="en-US" sz="2400">
                <a:solidFill>
                  <a:srgbClr val="000000"/>
                </a:solidFill>
                <a:sym typeface="Symbol" pitchFamily="18" charset="2"/>
              </a:rPr>
              <a:t>记从</a:t>
            </a:r>
            <a:r>
              <a:rPr lang="en-US" altLang="zh-CN" sz="2400">
                <a:solidFill>
                  <a:srgbClr val="000000"/>
                </a:solidFill>
                <a:sym typeface="Symbol" pitchFamily="18" charset="2"/>
              </a:rPr>
              <a:t>i</a:t>
            </a:r>
            <a:r>
              <a:rPr lang="zh-CN" altLang="en-US" sz="2400">
                <a:solidFill>
                  <a:srgbClr val="000000"/>
                </a:solidFill>
                <a:sym typeface="Symbol" pitchFamily="18" charset="2"/>
              </a:rPr>
              <a:t>到</a:t>
            </a:r>
            <a:r>
              <a:rPr lang="en-US" altLang="zh-CN" sz="2400">
                <a:solidFill>
                  <a:srgbClr val="000000"/>
                </a:solidFill>
                <a:sym typeface="Symbol" pitchFamily="18" charset="2"/>
              </a:rPr>
              <a:t>i+len-1</a:t>
            </a:r>
            <a:r>
              <a:rPr lang="zh-CN" altLang="en-US" sz="2400">
                <a:solidFill>
                  <a:srgbClr val="000000"/>
                </a:solidFill>
                <a:sym typeface="Symbol" pitchFamily="18" charset="2"/>
              </a:rPr>
              <a:t>最佳分断点</a:t>
            </a:r>
            <a:endParaRPr lang="en-US" altLang="zh-CN" sz="2400">
              <a:solidFill>
                <a:srgbClr val="000000"/>
              </a:solidFill>
              <a:sym typeface="Symbol" pitchFamily="18" charset="2"/>
            </a:endParaRPr>
          </a:p>
        </p:txBody>
      </p:sp>
      <p:sp>
        <p:nvSpPr>
          <p:cNvPr id="208900" name="Text Box 4"/>
          <p:cNvSpPr txBox="1">
            <a:spLocks noChangeArrowheads="1"/>
          </p:cNvSpPr>
          <p:nvPr/>
        </p:nvSpPr>
        <p:spPr bwMode="auto">
          <a:xfrm>
            <a:off x="300038" y="3852863"/>
            <a:ext cx="5567362" cy="2889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000">
                <a:solidFill>
                  <a:schemeClr val="tx1"/>
                </a:solidFill>
              </a:rPr>
              <a:t>1. </a:t>
            </a:r>
            <a:r>
              <a:rPr lang="zh-CN" altLang="en-US" sz="2000">
                <a:solidFill>
                  <a:schemeClr val="tx1"/>
                </a:solidFill>
              </a:rPr>
              <a:t>对 </a:t>
            </a:r>
            <a:r>
              <a:rPr lang="en-US" altLang="zh-CN" sz="2000">
                <a:solidFill>
                  <a:schemeClr val="tx1"/>
                </a:solidFill>
              </a:rPr>
              <a:t>i = 1 </a:t>
            </a:r>
            <a:r>
              <a:rPr lang="zh-CN" altLang="en-US" sz="2000">
                <a:solidFill>
                  <a:schemeClr val="tx1"/>
                </a:solidFill>
              </a:rPr>
              <a:t>到 </a:t>
            </a:r>
            <a:r>
              <a:rPr lang="en-US" altLang="zh-CN" sz="2000">
                <a:solidFill>
                  <a:schemeClr val="tx1"/>
                </a:solidFill>
              </a:rPr>
              <a:t>n,  m[i][1]=0, s[i][1]=i </a:t>
            </a:r>
          </a:p>
          <a:p>
            <a:pPr eaLnBrk="1" hangingPunct="1">
              <a:lnSpc>
                <a:spcPct val="105000"/>
              </a:lnSpc>
              <a:spcBef>
                <a:spcPct val="5000"/>
              </a:spcBef>
              <a:spcAft>
                <a:spcPct val="5000"/>
              </a:spcAft>
            </a:pPr>
            <a:r>
              <a:rPr lang="en-US" altLang="zh-CN" sz="2000">
                <a:solidFill>
                  <a:schemeClr val="tx1"/>
                </a:solidFill>
              </a:rPr>
              <a:t>2. </a:t>
            </a:r>
            <a:r>
              <a:rPr lang="zh-CN" altLang="en-US" sz="2000">
                <a:solidFill>
                  <a:schemeClr val="tx1"/>
                </a:solidFill>
              </a:rPr>
              <a:t>对 </a:t>
            </a:r>
            <a:r>
              <a:rPr lang="en-US" altLang="zh-CN" sz="2000">
                <a:solidFill>
                  <a:schemeClr val="tx1"/>
                </a:solidFill>
              </a:rPr>
              <a:t>len = 2 </a:t>
            </a:r>
            <a:r>
              <a:rPr lang="zh-CN" altLang="en-US" sz="2000">
                <a:solidFill>
                  <a:schemeClr val="tx1"/>
                </a:solidFill>
              </a:rPr>
              <a:t>到 </a:t>
            </a:r>
            <a:r>
              <a:rPr lang="en-US" altLang="zh-CN" sz="2000">
                <a:solidFill>
                  <a:schemeClr val="tx1"/>
                </a:solidFill>
              </a:rPr>
              <a:t>n</a:t>
            </a:r>
          </a:p>
          <a:p>
            <a:pPr eaLnBrk="1" hangingPunct="1">
              <a:lnSpc>
                <a:spcPct val="105000"/>
              </a:lnSpc>
              <a:spcBef>
                <a:spcPct val="5000"/>
              </a:spcBef>
              <a:spcAft>
                <a:spcPct val="5000"/>
              </a:spcAft>
            </a:pPr>
            <a:r>
              <a:rPr lang="en-US" altLang="zh-CN" sz="2000">
                <a:solidFill>
                  <a:schemeClr val="tx1"/>
                </a:solidFill>
              </a:rPr>
              <a:t>3.    </a:t>
            </a:r>
            <a:r>
              <a:rPr lang="zh-CN" altLang="en-US" sz="2000">
                <a:solidFill>
                  <a:schemeClr val="tx1"/>
                </a:solidFill>
              </a:rPr>
              <a:t>对</a:t>
            </a:r>
            <a:r>
              <a:rPr lang="en-US" altLang="zh-CN" sz="2000">
                <a:solidFill>
                  <a:schemeClr val="tx1"/>
                </a:solidFill>
              </a:rPr>
              <a:t>i = 1 </a:t>
            </a:r>
            <a:r>
              <a:rPr lang="zh-CN" altLang="en-US" sz="2000">
                <a:solidFill>
                  <a:schemeClr val="tx1"/>
                </a:solidFill>
              </a:rPr>
              <a:t>到 </a:t>
            </a:r>
            <a:r>
              <a:rPr lang="en-US" altLang="zh-CN" sz="2000">
                <a:solidFill>
                  <a:schemeClr val="tx1"/>
                </a:solidFill>
              </a:rPr>
              <a:t>n</a:t>
            </a:r>
          </a:p>
          <a:p>
            <a:pPr eaLnBrk="1" hangingPunct="1">
              <a:lnSpc>
                <a:spcPct val="105000"/>
              </a:lnSpc>
              <a:spcBef>
                <a:spcPct val="5000"/>
              </a:spcBef>
              <a:spcAft>
                <a:spcPct val="5000"/>
              </a:spcAft>
            </a:pPr>
            <a:r>
              <a:rPr lang="en-US" altLang="zh-CN" sz="2000">
                <a:solidFill>
                  <a:schemeClr val="tx1"/>
                </a:solidFill>
              </a:rPr>
              <a:t>4.       s[i][len] = i; j=i+len-1;</a:t>
            </a:r>
          </a:p>
          <a:p>
            <a:pPr eaLnBrk="1" hangingPunct="1">
              <a:lnSpc>
                <a:spcPct val="105000"/>
              </a:lnSpc>
              <a:spcBef>
                <a:spcPct val="5000"/>
              </a:spcBef>
              <a:spcAft>
                <a:spcPct val="5000"/>
              </a:spcAft>
            </a:pPr>
            <a:r>
              <a:rPr lang="en-US" altLang="zh-CN" sz="2000">
                <a:solidFill>
                  <a:schemeClr val="tx1"/>
                </a:solidFill>
              </a:rPr>
              <a:t>5.       m[i][len] = m[i][1]+m[i+1][len-1]+ sum[i:j]; </a:t>
            </a:r>
          </a:p>
          <a:p>
            <a:pPr eaLnBrk="1" hangingPunct="1">
              <a:lnSpc>
                <a:spcPct val="105000"/>
              </a:lnSpc>
              <a:spcBef>
                <a:spcPct val="5000"/>
              </a:spcBef>
              <a:spcAft>
                <a:spcPct val="5000"/>
              </a:spcAft>
            </a:pPr>
            <a:r>
              <a:rPr lang="en-US" altLang="zh-CN" sz="2000">
                <a:solidFill>
                  <a:schemeClr val="tx1"/>
                </a:solidFill>
              </a:rPr>
              <a:t>6.       </a:t>
            </a:r>
            <a:r>
              <a:rPr lang="zh-CN" altLang="en-US" sz="2000">
                <a:solidFill>
                  <a:schemeClr val="tx1"/>
                </a:solidFill>
              </a:rPr>
              <a:t>对 </a:t>
            </a:r>
            <a:r>
              <a:rPr lang="en-US" altLang="zh-CN" sz="2000">
                <a:solidFill>
                  <a:schemeClr val="tx1"/>
                </a:solidFill>
              </a:rPr>
              <a:t>k = 2 </a:t>
            </a:r>
            <a:r>
              <a:rPr lang="zh-CN" altLang="en-US" sz="2000">
                <a:solidFill>
                  <a:schemeClr val="tx1"/>
                </a:solidFill>
              </a:rPr>
              <a:t>到 </a:t>
            </a:r>
            <a:r>
              <a:rPr lang="en-US" altLang="zh-CN" sz="2000">
                <a:solidFill>
                  <a:schemeClr val="tx1"/>
                </a:solidFill>
              </a:rPr>
              <a:t>len-1</a:t>
            </a:r>
          </a:p>
          <a:p>
            <a:pPr eaLnBrk="1" hangingPunct="1">
              <a:lnSpc>
                <a:spcPct val="105000"/>
              </a:lnSpc>
              <a:spcBef>
                <a:spcPct val="5000"/>
              </a:spcBef>
              <a:spcAft>
                <a:spcPct val="5000"/>
              </a:spcAft>
            </a:pPr>
            <a:r>
              <a:rPr lang="en-US" altLang="zh-CN" sz="2000">
                <a:solidFill>
                  <a:schemeClr val="tx1"/>
                </a:solidFill>
              </a:rPr>
              <a:t>7.          t=m[i][k]+m[i+k][len-k]+ sum[i:j], </a:t>
            </a:r>
          </a:p>
          <a:p>
            <a:pPr eaLnBrk="1" hangingPunct="1">
              <a:lnSpc>
                <a:spcPct val="105000"/>
              </a:lnSpc>
              <a:spcBef>
                <a:spcPct val="5000"/>
              </a:spcBef>
              <a:spcAft>
                <a:spcPct val="5000"/>
              </a:spcAft>
            </a:pPr>
            <a:r>
              <a:rPr lang="en-US" altLang="zh-CN" sz="2000">
                <a:solidFill>
                  <a:schemeClr val="tx1"/>
                </a:solidFill>
              </a:rPr>
              <a:t>8.          </a:t>
            </a:r>
            <a:r>
              <a:rPr lang="zh-CN" altLang="en-US" sz="2000">
                <a:solidFill>
                  <a:schemeClr val="tx1"/>
                </a:solidFill>
              </a:rPr>
              <a:t>若</a:t>
            </a:r>
            <a:r>
              <a:rPr lang="en-US" altLang="zh-CN" sz="2000">
                <a:solidFill>
                  <a:schemeClr val="tx1"/>
                </a:solidFill>
              </a:rPr>
              <a:t>m[i][len]&gt;t, </a:t>
            </a:r>
            <a:r>
              <a:rPr lang="zh-CN" altLang="en-US" sz="2000">
                <a:solidFill>
                  <a:schemeClr val="tx1"/>
                </a:solidFill>
              </a:rPr>
              <a:t>则</a:t>
            </a:r>
            <a:r>
              <a:rPr lang="en-US" altLang="zh-CN" sz="2000">
                <a:solidFill>
                  <a:schemeClr val="tx1"/>
                </a:solidFill>
              </a:rPr>
              <a:t>m[i][len]=t; s[i][len]=k; </a:t>
            </a:r>
          </a:p>
        </p:txBody>
      </p:sp>
      <p:sp>
        <p:nvSpPr>
          <p:cNvPr id="13317" name="Text Box 6"/>
          <p:cNvSpPr txBox="1">
            <a:spLocks noChangeArrowheads="1"/>
          </p:cNvSpPr>
          <p:nvPr/>
        </p:nvSpPr>
        <p:spPr bwMode="auto">
          <a:xfrm>
            <a:off x="5940425" y="3946525"/>
            <a:ext cx="30670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 </a:t>
            </a:r>
            <a:r>
              <a:rPr lang="en-US" altLang="zh-CN" sz="2000"/>
              <a:t>min { m[i][n] |1</a:t>
            </a:r>
            <a:r>
              <a:rPr lang="en-US" altLang="zh-CN" sz="2000">
                <a:sym typeface="Symbol" pitchFamily="18" charset="2"/>
              </a:rPr>
              <a:t>in }</a:t>
            </a:r>
          </a:p>
          <a:p>
            <a:pPr eaLnBrk="1" hangingPunct="1"/>
            <a:r>
              <a:rPr lang="zh-CN" altLang="en-US" sz="2000"/>
              <a:t>类似可以</a:t>
            </a:r>
          </a:p>
          <a:p>
            <a:pPr eaLnBrk="1" hangingPunct="1">
              <a:buFontTx/>
              <a:buChar char="•"/>
            </a:pPr>
            <a:r>
              <a:rPr lang="zh-CN" altLang="en-US" sz="2000"/>
              <a:t> 打印合并次序 </a:t>
            </a:r>
          </a:p>
          <a:p>
            <a:pPr eaLnBrk="1" hangingPunct="1">
              <a:buFontTx/>
              <a:buChar char="•"/>
            </a:pPr>
            <a:r>
              <a:rPr lang="zh-CN" altLang="en-US" sz="2000"/>
              <a:t> 由加速原理加速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8900">
                                            <p:bg/>
                                          </p:spTgt>
                                        </p:tgtEl>
                                        <p:attrNameLst>
                                          <p:attrName>style.visibility</p:attrName>
                                        </p:attrNameLst>
                                      </p:cBhvr>
                                      <p:to>
                                        <p:strVal val="visible"/>
                                      </p:to>
                                    </p:set>
                                    <p:anim calcmode="lin" valueType="num">
                                      <p:cBhvr additive="base">
                                        <p:cTn id="7" dur="500" fill="hold"/>
                                        <p:tgtEl>
                                          <p:spTgt spid="208900">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08900">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8900">
                                            <p:txEl>
                                              <p:pRg st="0" end="0"/>
                                            </p:txEl>
                                          </p:spTgt>
                                        </p:tgtEl>
                                        <p:attrNameLst>
                                          <p:attrName>style.visibility</p:attrName>
                                        </p:attrNameLst>
                                      </p:cBhvr>
                                      <p:to>
                                        <p:strVal val="visible"/>
                                      </p:to>
                                    </p:set>
                                    <p:anim calcmode="lin" valueType="num">
                                      <p:cBhvr additive="base">
                                        <p:cTn id="13" dur="500" fill="hold"/>
                                        <p:tgtEl>
                                          <p:spTgt spid="20890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89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8900">
                                            <p:txEl>
                                              <p:pRg st="1" end="1"/>
                                            </p:txEl>
                                          </p:spTgt>
                                        </p:tgtEl>
                                        <p:attrNameLst>
                                          <p:attrName>style.visibility</p:attrName>
                                        </p:attrNameLst>
                                      </p:cBhvr>
                                      <p:to>
                                        <p:strVal val="visible"/>
                                      </p:to>
                                    </p:set>
                                    <p:anim calcmode="lin" valueType="num">
                                      <p:cBhvr additive="base">
                                        <p:cTn id="19" dur="500" fill="hold"/>
                                        <p:tgtEl>
                                          <p:spTgt spid="208900">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89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8900">
                                            <p:txEl>
                                              <p:pRg st="2" end="2"/>
                                            </p:txEl>
                                          </p:spTgt>
                                        </p:tgtEl>
                                        <p:attrNameLst>
                                          <p:attrName>style.visibility</p:attrName>
                                        </p:attrNameLst>
                                      </p:cBhvr>
                                      <p:to>
                                        <p:strVal val="visible"/>
                                      </p:to>
                                    </p:set>
                                    <p:anim calcmode="lin" valueType="num">
                                      <p:cBhvr additive="base">
                                        <p:cTn id="25" dur="500" fill="hold"/>
                                        <p:tgtEl>
                                          <p:spTgt spid="208900">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89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8900">
                                            <p:txEl>
                                              <p:pRg st="3" end="3"/>
                                            </p:txEl>
                                          </p:spTgt>
                                        </p:tgtEl>
                                        <p:attrNameLst>
                                          <p:attrName>style.visibility</p:attrName>
                                        </p:attrNameLst>
                                      </p:cBhvr>
                                      <p:to>
                                        <p:strVal val="visible"/>
                                      </p:to>
                                    </p:set>
                                    <p:anim calcmode="lin" valueType="num">
                                      <p:cBhvr additive="base">
                                        <p:cTn id="31" dur="500" fill="hold"/>
                                        <p:tgtEl>
                                          <p:spTgt spid="208900">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89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8900">
                                            <p:txEl>
                                              <p:pRg st="4" end="4"/>
                                            </p:txEl>
                                          </p:spTgt>
                                        </p:tgtEl>
                                        <p:attrNameLst>
                                          <p:attrName>style.visibility</p:attrName>
                                        </p:attrNameLst>
                                      </p:cBhvr>
                                      <p:to>
                                        <p:strVal val="visible"/>
                                      </p:to>
                                    </p:set>
                                    <p:anim calcmode="lin" valueType="num">
                                      <p:cBhvr additive="base">
                                        <p:cTn id="37" dur="500" fill="hold"/>
                                        <p:tgtEl>
                                          <p:spTgt spid="208900">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89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8900">
                                            <p:txEl>
                                              <p:pRg st="5" end="5"/>
                                            </p:txEl>
                                          </p:spTgt>
                                        </p:tgtEl>
                                        <p:attrNameLst>
                                          <p:attrName>style.visibility</p:attrName>
                                        </p:attrNameLst>
                                      </p:cBhvr>
                                      <p:to>
                                        <p:strVal val="visible"/>
                                      </p:to>
                                    </p:set>
                                    <p:anim calcmode="lin" valueType="num">
                                      <p:cBhvr additive="base">
                                        <p:cTn id="43" dur="500" fill="hold"/>
                                        <p:tgtEl>
                                          <p:spTgt spid="208900">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890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8900">
                                            <p:txEl>
                                              <p:pRg st="6" end="6"/>
                                            </p:txEl>
                                          </p:spTgt>
                                        </p:tgtEl>
                                        <p:attrNameLst>
                                          <p:attrName>style.visibility</p:attrName>
                                        </p:attrNameLst>
                                      </p:cBhvr>
                                      <p:to>
                                        <p:strVal val="visible"/>
                                      </p:to>
                                    </p:set>
                                    <p:anim calcmode="lin" valueType="num">
                                      <p:cBhvr additive="base">
                                        <p:cTn id="49" dur="500" fill="hold"/>
                                        <p:tgtEl>
                                          <p:spTgt spid="208900">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890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08900">
                                            <p:txEl>
                                              <p:pRg st="7" end="7"/>
                                            </p:txEl>
                                          </p:spTgt>
                                        </p:tgtEl>
                                        <p:attrNameLst>
                                          <p:attrName>style.visibility</p:attrName>
                                        </p:attrNameLst>
                                      </p:cBhvr>
                                      <p:to>
                                        <p:strVal val="visible"/>
                                      </p:to>
                                    </p:set>
                                    <p:anim calcmode="lin" valueType="num">
                                      <p:cBhvr additive="base">
                                        <p:cTn id="55" dur="500" fill="hold"/>
                                        <p:tgtEl>
                                          <p:spTgt spid="208900">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0890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4339" name="Text Box 3"/>
          <p:cNvSpPr txBox="1">
            <a:spLocks noChangeArrowheads="1"/>
          </p:cNvSpPr>
          <p:nvPr/>
        </p:nvSpPr>
        <p:spPr bwMode="auto">
          <a:xfrm>
            <a:off x="107950" y="1125538"/>
            <a:ext cx="8964613"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solidFill>
                  <a:srgbClr val="000000"/>
                </a:solidFill>
                <a:sym typeface="Symbol" pitchFamily="18" charset="2"/>
              </a:rPr>
              <a:t>3. </a:t>
            </a:r>
            <a:r>
              <a:rPr lang="zh-CN" altLang="en-US" sz="2000">
                <a:solidFill>
                  <a:srgbClr val="000000"/>
                </a:solidFill>
                <a:sym typeface="Symbol" pitchFamily="18" charset="2"/>
              </a:rPr>
              <a:t>数字三角形问题</a:t>
            </a:r>
          </a:p>
          <a:p>
            <a:pPr eaLnBrk="1" hangingPunct="1"/>
            <a:r>
              <a:rPr lang="zh-CN" altLang="en-US" sz="2000">
                <a:solidFill>
                  <a:srgbClr val="000000"/>
                </a:solidFill>
                <a:sym typeface="Symbol" pitchFamily="18" charset="2"/>
              </a:rPr>
              <a:t>问题描述</a:t>
            </a:r>
            <a:r>
              <a:rPr lang="en-US" altLang="zh-CN" sz="2000">
                <a:solidFill>
                  <a:srgbClr val="000000"/>
                </a:solidFill>
                <a:sym typeface="Symbol" pitchFamily="18" charset="2"/>
              </a:rPr>
              <a:t>: </a:t>
            </a:r>
            <a:r>
              <a:rPr lang="zh-CN" altLang="en-US" sz="2000">
                <a:solidFill>
                  <a:srgbClr val="000000"/>
                </a:solidFill>
                <a:sym typeface="Symbol" pitchFamily="18" charset="2"/>
              </a:rPr>
              <a:t>给定一个有</a:t>
            </a:r>
            <a:r>
              <a:rPr lang="en-US" altLang="zh-CN" sz="2000">
                <a:solidFill>
                  <a:srgbClr val="000000"/>
                </a:solidFill>
                <a:sym typeface="Symbol" pitchFamily="18" charset="2"/>
              </a:rPr>
              <a:t>n</a:t>
            </a:r>
            <a:r>
              <a:rPr lang="zh-CN" altLang="en-US" sz="2000">
                <a:solidFill>
                  <a:srgbClr val="000000"/>
                </a:solidFill>
                <a:sym typeface="Symbol" pitchFamily="18" charset="2"/>
              </a:rPr>
              <a:t>行数字组成的数字三角形</a:t>
            </a:r>
            <a:r>
              <a:rPr lang="en-US" altLang="zh-CN" sz="2000">
                <a:solidFill>
                  <a:srgbClr val="000000"/>
                </a:solidFill>
                <a:sym typeface="Symbol" pitchFamily="18" charset="2"/>
              </a:rPr>
              <a:t>, </a:t>
            </a:r>
            <a:r>
              <a:rPr lang="zh-CN" altLang="en-US" sz="2000">
                <a:solidFill>
                  <a:srgbClr val="000000"/>
                </a:solidFill>
                <a:sym typeface="Symbol" pitchFamily="18" charset="2"/>
              </a:rPr>
              <a:t>如下图所示</a:t>
            </a:r>
            <a:r>
              <a:rPr lang="en-US" altLang="zh-CN" sz="2000">
                <a:solidFill>
                  <a:srgbClr val="000000"/>
                </a:solidFill>
                <a:sym typeface="Symbol" pitchFamily="18" charset="2"/>
              </a:rPr>
              <a:t>. </a:t>
            </a:r>
            <a:r>
              <a:rPr lang="zh-CN" altLang="en-US" sz="2000">
                <a:solidFill>
                  <a:srgbClr val="000000"/>
                </a:solidFill>
                <a:sym typeface="Symbol" pitchFamily="18" charset="2"/>
              </a:rPr>
              <a:t>试设计一个算法</a:t>
            </a:r>
            <a:r>
              <a:rPr lang="en-US" altLang="zh-CN" sz="2000">
                <a:solidFill>
                  <a:srgbClr val="000000"/>
                </a:solidFill>
                <a:sym typeface="Symbol" pitchFamily="18" charset="2"/>
              </a:rPr>
              <a:t>, </a:t>
            </a:r>
            <a:r>
              <a:rPr lang="zh-CN" altLang="en-US" sz="2000">
                <a:solidFill>
                  <a:srgbClr val="000000"/>
                </a:solidFill>
                <a:sym typeface="Symbol" pitchFamily="18" charset="2"/>
              </a:rPr>
              <a:t>计算出从三角形的顶至底的一条路径</a:t>
            </a:r>
            <a:r>
              <a:rPr lang="en-US" altLang="zh-CN" sz="2000">
                <a:solidFill>
                  <a:srgbClr val="000000"/>
                </a:solidFill>
                <a:sym typeface="Symbol" pitchFamily="18" charset="2"/>
              </a:rPr>
              <a:t>, </a:t>
            </a:r>
            <a:r>
              <a:rPr lang="zh-CN" altLang="en-US" sz="2000">
                <a:solidFill>
                  <a:srgbClr val="000000"/>
                </a:solidFill>
                <a:sym typeface="Symbol" pitchFamily="18" charset="2"/>
              </a:rPr>
              <a:t>使该路径经过的数字和最大</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算法设计</a:t>
            </a:r>
            <a:r>
              <a:rPr lang="en-US" altLang="zh-CN" sz="2000">
                <a:solidFill>
                  <a:srgbClr val="000000"/>
                </a:solidFill>
                <a:sym typeface="Symbol" pitchFamily="18" charset="2"/>
              </a:rPr>
              <a:t>: </a:t>
            </a:r>
            <a:r>
              <a:rPr lang="zh-CN" altLang="en-US" sz="2000">
                <a:solidFill>
                  <a:srgbClr val="000000"/>
                </a:solidFill>
                <a:sym typeface="Symbol" pitchFamily="18" charset="2"/>
              </a:rPr>
              <a:t>对于给定的</a:t>
            </a:r>
            <a:r>
              <a:rPr lang="en-US" altLang="zh-CN" sz="2000">
                <a:solidFill>
                  <a:srgbClr val="000000"/>
                </a:solidFill>
                <a:sym typeface="Symbol" pitchFamily="18" charset="2"/>
              </a:rPr>
              <a:t>n</a:t>
            </a:r>
            <a:r>
              <a:rPr lang="zh-CN" altLang="en-US" sz="2000">
                <a:solidFill>
                  <a:srgbClr val="000000"/>
                </a:solidFill>
                <a:sym typeface="Symbol" pitchFamily="18" charset="2"/>
              </a:rPr>
              <a:t>行数字组成的三角形</a:t>
            </a:r>
            <a:r>
              <a:rPr lang="en-US" altLang="zh-CN" sz="2000">
                <a:solidFill>
                  <a:srgbClr val="000000"/>
                </a:solidFill>
                <a:sym typeface="Symbol" pitchFamily="18" charset="2"/>
              </a:rPr>
              <a:t>, </a:t>
            </a:r>
            <a:r>
              <a:rPr lang="zh-CN" altLang="en-US" sz="2000">
                <a:solidFill>
                  <a:srgbClr val="000000"/>
                </a:solidFill>
                <a:sym typeface="Symbol" pitchFamily="18" charset="2"/>
              </a:rPr>
              <a:t>计算从三角形顶至底的路径经过的数字和的最大值</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数据输入</a:t>
            </a:r>
            <a:r>
              <a:rPr lang="en-US" altLang="zh-CN" sz="2000">
                <a:solidFill>
                  <a:srgbClr val="000000"/>
                </a:solidFill>
                <a:sym typeface="Symbol" pitchFamily="18" charset="2"/>
              </a:rPr>
              <a:t>: </a:t>
            </a:r>
            <a:r>
              <a:rPr lang="zh-CN" altLang="en-US" sz="2000">
                <a:solidFill>
                  <a:srgbClr val="000000"/>
                </a:solidFill>
                <a:sym typeface="Symbol" pitchFamily="18" charset="2"/>
              </a:rPr>
              <a:t>由文件</a:t>
            </a:r>
            <a:r>
              <a:rPr lang="en-US" altLang="zh-CN" sz="2000">
                <a:solidFill>
                  <a:srgbClr val="000000"/>
                </a:solidFill>
                <a:sym typeface="Symbol" pitchFamily="18" charset="2"/>
              </a:rPr>
              <a:t>input.txt</a:t>
            </a:r>
            <a:r>
              <a:rPr lang="zh-CN" altLang="en-US" sz="2000">
                <a:solidFill>
                  <a:srgbClr val="000000"/>
                </a:solidFill>
                <a:sym typeface="Symbol" pitchFamily="18" charset="2"/>
              </a:rPr>
              <a:t>提供输入数据</a:t>
            </a:r>
            <a:r>
              <a:rPr lang="en-US" altLang="zh-CN" sz="2000">
                <a:solidFill>
                  <a:srgbClr val="000000"/>
                </a:solidFill>
                <a:sym typeface="Symbol" pitchFamily="18" charset="2"/>
              </a:rPr>
              <a:t>. </a:t>
            </a:r>
            <a:r>
              <a:rPr lang="zh-CN" altLang="en-US" sz="2000">
                <a:solidFill>
                  <a:srgbClr val="000000"/>
                </a:solidFill>
                <a:sym typeface="Symbol" pitchFamily="18" charset="2"/>
              </a:rPr>
              <a:t>文件的第</a:t>
            </a:r>
            <a:r>
              <a:rPr lang="en-US" altLang="zh-CN" sz="2000">
                <a:solidFill>
                  <a:srgbClr val="000000"/>
                </a:solidFill>
                <a:sym typeface="Symbol" pitchFamily="18" charset="2"/>
              </a:rPr>
              <a:t>1</a:t>
            </a:r>
            <a:r>
              <a:rPr lang="zh-CN" altLang="en-US" sz="2000">
                <a:solidFill>
                  <a:srgbClr val="000000"/>
                </a:solidFill>
                <a:sym typeface="Symbol" pitchFamily="18" charset="2"/>
              </a:rPr>
              <a:t>行数字三角形的行数</a:t>
            </a:r>
            <a:r>
              <a:rPr lang="en-US" altLang="zh-CN" sz="2000">
                <a:solidFill>
                  <a:srgbClr val="000000"/>
                </a:solidFill>
                <a:sym typeface="Symbol" pitchFamily="18" charset="2"/>
              </a:rPr>
              <a:t>n, 1n100. </a:t>
            </a:r>
            <a:r>
              <a:rPr lang="zh-CN" altLang="en-US" sz="2000">
                <a:solidFill>
                  <a:srgbClr val="000000"/>
                </a:solidFill>
                <a:sym typeface="Symbol" pitchFamily="18" charset="2"/>
              </a:rPr>
              <a:t>接下来</a:t>
            </a:r>
            <a:r>
              <a:rPr lang="en-US" altLang="zh-CN" sz="2000">
                <a:solidFill>
                  <a:srgbClr val="000000"/>
                </a:solidFill>
                <a:sym typeface="Symbol" pitchFamily="18" charset="2"/>
              </a:rPr>
              <a:t>n</a:t>
            </a:r>
            <a:r>
              <a:rPr lang="zh-CN" altLang="en-US" sz="2000">
                <a:solidFill>
                  <a:srgbClr val="000000"/>
                </a:solidFill>
                <a:sym typeface="Symbol" pitchFamily="18" charset="2"/>
              </a:rPr>
              <a:t>行是数字三角形各行中的数字</a:t>
            </a:r>
            <a:r>
              <a:rPr lang="en-US" altLang="zh-CN" sz="2000">
                <a:solidFill>
                  <a:srgbClr val="000000"/>
                </a:solidFill>
                <a:sym typeface="Symbol" pitchFamily="18" charset="2"/>
              </a:rPr>
              <a:t>. </a:t>
            </a:r>
            <a:r>
              <a:rPr lang="zh-CN" altLang="en-US" sz="2000">
                <a:solidFill>
                  <a:srgbClr val="000000"/>
                </a:solidFill>
                <a:sym typeface="Symbol" pitchFamily="18" charset="2"/>
              </a:rPr>
              <a:t>所有数字在</a:t>
            </a:r>
            <a:r>
              <a:rPr lang="en-US" altLang="zh-CN" sz="2000">
                <a:solidFill>
                  <a:srgbClr val="000000"/>
                </a:solidFill>
                <a:sym typeface="Symbol" pitchFamily="18" charset="2"/>
              </a:rPr>
              <a:t>0~99</a:t>
            </a:r>
            <a:r>
              <a:rPr lang="zh-CN" altLang="en-US" sz="2000">
                <a:solidFill>
                  <a:srgbClr val="000000"/>
                </a:solidFill>
                <a:sym typeface="Symbol" pitchFamily="18" charset="2"/>
              </a:rPr>
              <a:t>之间</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结果输出</a:t>
            </a:r>
            <a:r>
              <a:rPr lang="en-US" altLang="zh-CN" sz="2000">
                <a:solidFill>
                  <a:srgbClr val="000000"/>
                </a:solidFill>
                <a:sym typeface="Symbol" pitchFamily="18" charset="2"/>
              </a:rPr>
              <a:t>: </a:t>
            </a:r>
            <a:r>
              <a:rPr lang="zh-CN" altLang="en-US" sz="2000">
                <a:solidFill>
                  <a:srgbClr val="000000"/>
                </a:solidFill>
                <a:sym typeface="Symbol" pitchFamily="18" charset="2"/>
              </a:rPr>
              <a:t>将计算结果输出到文件</a:t>
            </a:r>
            <a:r>
              <a:rPr lang="en-US" altLang="zh-CN" sz="2000">
                <a:solidFill>
                  <a:srgbClr val="000000"/>
                </a:solidFill>
                <a:sym typeface="Symbol" pitchFamily="18" charset="2"/>
              </a:rPr>
              <a:t>output.txt, </a:t>
            </a:r>
            <a:r>
              <a:rPr lang="zh-CN" altLang="en-US" sz="2000">
                <a:solidFill>
                  <a:srgbClr val="000000"/>
                </a:solidFill>
                <a:sym typeface="Symbol" pitchFamily="18" charset="2"/>
              </a:rPr>
              <a:t>文件第</a:t>
            </a:r>
            <a:r>
              <a:rPr lang="en-US" altLang="zh-CN" sz="2000">
                <a:solidFill>
                  <a:srgbClr val="000000"/>
                </a:solidFill>
                <a:sym typeface="Symbol" pitchFamily="18" charset="2"/>
              </a:rPr>
              <a:t>1</a:t>
            </a:r>
            <a:r>
              <a:rPr lang="zh-CN" altLang="en-US" sz="2000">
                <a:solidFill>
                  <a:srgbClr val="000000"/>
                </a:solidFill>
                <a:sym typeface="Symbol" pitchFamily="18" charset="2"/>
              </a:rPr>
              <a:t>行中的数是计算出的最大值</a:t>
            </a:r>
            <a:r>
              <a:rPr lang="en-US" altLang="zh-CN" sz="2000">
                <a:solidFill>
                  <a:srgbClr val="000000"/>
                </a:solidFill>
                <a:sym typeface="Symbol" pitchFamily="18" charset="2"/>
              </a:rPr>
              <a:t>. </a:t>
            </a:r>
            <a:endParaRPr lang="zh-CN" altLang="en-US" sz="2000"/>
          </a:p>
        </p:txBody>
      </p:sp>
      <p:sp>
        <p:nvSpPr>
          <p:cNvPr id="14340" name="Text Box 4"/>
          <p:cNvSpPr txBox="1">
            <a:spLocks noChangeArrowheads="1"/>
          </p:cNvSpPr>
          <p:nvPr/>
        </p:nvSpPr>
        <p:spPr bwMode="auto">
          <a:xfrm>
            <a:off x="3492500" y="4211638"/>
            <a:ext cx="1781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input.txt </a:t>
            </a:r>
          </a:p>
          <a:p>
            <a:pPr eaLnBrk="1" hangingPunct="1"/>
            <a:r>
              <a:rPr lang="en-US" altLang="zh-CN" sz="2000"/>
              <a:t>5 </a:t>
            </a:r>
          </a:p>
          <a:p>
            <a:pPr eaLnBrk="1" hangingPunct="1"/>
            <a:r>
              <a:rPr lang="en-US" altLang="zh-CN" sz="2000"/>
              <a:t>7 </a:t>
            </a:r>
          </a:p>
          <a:p>
            <a:pPr eaLnBrk="1" hangingPunct="1"/>
            <a:r>
              <a:rPr lang="en-US" altLang="zh-CN" sz="2000"/>
              <a:t>3 8 </a:t>
            </a:r>
          </a:p>
          <a:p>
            <a:pPr eaLnBrk="1" hangingPunct="1"/>
            <a:r>
              <a:rPr lang="en-US" altLang="zh-CN" sz="2000"/>
              <a:t>8 1 0 </a:t>
            </a:r>
          </a:p>
          <a:p>
            <a:pPr eaLnBrk="1" hangingPunct="1"/>
            <a:r>
              <a:rPr lang="en-US" altLang="zh-CN" sz="2000"/>
              <a:t>2 7 4 4 </a:t>
            </a:r>
          </a:p>
          <a:p>
            <a:pPr eaLnBrk="1" hangingPunct="1"/>
            <a:r>
              <a:rPr lang="en-US" altLang="zh-CN" sz="2000"/>
              <a:t>4 5 2 6 5 </a:t>
            </a:r>
          </a:p>
        </p:txBody>
      </p:sp>
      <p:sp>
        <p:nvSpPr>
          <p:cNvPr id="14341" name="Text Box 5"/>
          <p:cNvSpPr txBox="1">
            <a:spLocks noChangeArrowheads="1"/>
          </p:cNvSpPr>
          <p:nvPr/>
        </p:nvSpPr>
        <p:spPr bwMode="auto">
          <a:xfrm>
            <a:off x="6156325" y="4438650"/>
            <a:ext cx="1781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30  </a:t>
            </a:r>
          </a:p>
        </p:txBody>
      </p:sp>
      <p:sp>
        <p:nvSpPr>
          <p:cNvPr id="14342" name="Text Box 6"/>
          <p:cNvSpPr txBox="1">
            <a:spLocks noChangeArrowheads="1"/>
          </p:cNvSpPr>
          <p:nvPr/>
        </p:nvSpPr>
        <p:spPr bwMode="auto">
          <a:xfrm>
            <a:off x="893763" y="4171950"/>
            <a:ext cx="15176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t>      7 </a:t>
            </a:r>
          </a:p>
          <a:p>
            <a:pPr eaLnBrk="1" hangingPunct="1"/>
            <a:r>
              <a:rPr lang="en-US" altLang="zh-CN" sz="2000"/>
              <a:t>    3   8 </a:t>
            </a:r>
          </a:p>
          <a:p>
            <a:pPr eaLnBrk="1" hangingPunct="1"/>
            <a:r>
              <a:rPr lang="en-US" altLang="zh-CN" sz="2000"/>
              <a:t>  8   1   0 </a:t>
            </a:r>
          </a:p>
          <a:p>
            <a:pPr eaLnBrk="1" hangingPunct="1"/>
            <a:r>
              <a:rPr lang="en-US" altLang="zh-CN" sz="2000"/>
              <a:t> 2  7   4   4 </a:t>
            </a:r>
          </a:p>
          <a:p>
            <a:pPr eaLnBrk="1" hangingPunct="1"/>
            <a:r>
              <a:rPr lang="en-US" altLang="zh-CN" sz="2000"/>
              <a:t>4  5  2   6   5 </a:t>
            </a:r>
          </a:p>
          <a:p>
            <a:pPr eaLnBrk="1" hangingPunct="1"/>
            <a:r>
              <a:rPr lang="zh-CN" altLang="en-US" sz="2000"/>
              <a:t>数字三角形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5363" name="Text Box 3"/>
          <p:cNvSpPr txBox="1">
            <a:spLocks noChangeArrowheads="1"/>
          </p:cNvSpPr>
          <p:nvPr/>
        </p:nvSpPr>
        <p:spPr bwMode="auto">
          <a:xfrm>
            <a:off x="179388" y="1196975"/>
            <a:ext cx="8964612"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400">
                <a:solidFill>
                  <a:srgbClr val="000000"/>
                </a:solidFill>
                <a:sym typeface="Symbol" pitchFamily="18" charset="2"/>
              </a:rPr>
              <a:t>动规</a:t>
            </a:r>
            <a:r>
              <a:rPr lang="en-US" altLang="zh-CN" sz="2400">
                <a:solidFill>
                  <a:srgbClr val="000000"/>
                </a:solidFill>
                <a:sym typeface="Symbol" pitchFamily="18" charset="2"/>
              </a:rPr>
              <a:t>, </a:t>
            </a:r>
            <a:r>
              <a:rPr lang="zh-CN" altLang="en-US" sz="2400">
                <a:solidFill>
                  <a:srgbClr val="000000"/>
                </a:solidFill>
                <a:sym typeface="Symbol" pitchFamily="18" charset="2"/>
              </a:rPr>
              <a:t>两种方式</a:t>
            </a:r>
            <a:r>
              <a:rPr lang="en-US" altLang="zh-CN" sz="2400">
                <a:solidFill>
                  <a:srgbClr val="000000"/>
                </a:solidFill>
                <a:sym typeface="Symbol" pitchFamily="18" charset="2"/>
              </a:rPr>
              <a:t>, </a:t>
            </a:r>
            <a:r>
              <a:rPr lang="zh-CN" altLang="en-US" sz="2400">
                <a:solidFill>
                  <a:srgbClr val="000000"/>
                </a:solidFill>
                <a:sym typeface="Symbol" pitchFamily="18" charset="2"/>
              </a:rPr>
              <a:t>自顶向下</a:t>
            </a:r>
            <a:r>
              <a:rPr lang="en-US" altLang="zh-CN" sz="2400">
                <a:solidFill>
                  <a:srgbClr val="000000"/>
                </a:solidFill>
                <a:sym typeface="Symbol" pitchFamily="18" charset="2"/>
              </a:rPr>
              <a:t>, </a:t>
            </a:r>
            <a:r>
              <a:rPr lang="zh-CN" altLang="en-US" sz="2400">
                <a:solidFill>
                  <a:srgbClr val="000000"/>
                </a:solidFill>
                <a:sym typeface="Symbol" pitchFamily="18" charset="2"/>
              </a:rPr>
              <a:t>自底向上 </a:t>
            </a:r>
          </a:p>
          <a:p>
            <a:pPr eaLnBrk="1" hangingPunct="1">
              <a:lnSpc>
                <a:spcPct val="110000"/>
              </a:lnSpc>
              <a:spcBef>
                <a:spcPct val="10000"/>
              </a:spcBef>
              <a:spcAft>
                <a:spcPct val="10000"/>
              </a:spcAft>
              <a:buFontTx/>
              <a:buChar char="•"/>
            </a:pPr>
            <a:r>
              <a:rPr lang="zh-CN" altLang="en-US" sz="2400">
                <a:solidFill>
                  <a:srgbClr val="000000"/>
                </a:solidFill>
                <a:sym typeface="Symbol" pitchFamily="18" charset="2"/>
              </a:rPr>
              <a:t> 自顶向下</a:t>
            </a:r>
          </a:p>
          <a:p>
            <a:pPr eaLnBrk="1" hangingPunct="1">
              <a:lnSpc>
                <a:spcPct val="110000"/>
              </a:lnSpc>
              <a:spcBef>
                <a:spcPct val="10000"/>
              </a:spcBef>
              <a:spcAft>
                <a:spcPct val="10000"/>
              </a:spcAft>
            </a:pPr>
            <a:r>
              <a:rPr lang="zh-CN" altLang="en-US" sz="2400">
                <a:solidFill>
                  <a:srgbClr val="000000"/>
                </a:solidFill>
                <a:sym typeface="Symbol" pitchFamily="18" charset="2"/>
              </a:rPr>
              <a:t>定义</a:t>
            </a:r>
            <a:r>
              <a:rPr lang="en-US" altLang="zh-CN" sz="2400">
                <a:solidFill>
                  <a:srgbClr val="000000"/>
                </a:solidFill>
                <a:sym typeface="Symbol" pitchFamily="18" charset="2"/>
              </a:rPr>
              <a:t>m[i,j]</a:t>
            </a:r>
            <a:r>
              <a:rPr lang="zh-CN" altLang="en-US" sz="2400">
                <a:solidFill>
                  <a:srgbClr val="000000"/>
                </a:solidFill>
                <a:sym typeface="Symbol" pitchFamily="18" charset="2"/>
              </a:rPr>
              <a:t>为从第</a:t>
            </a:r>
            <a:r>
              <a:rPr lang="en-US" altLang="zh-CN" sz="2400">
                <a:solidFill>
                  <a:srgbClr val="000000"/>
                </a:solidFill>
                <a:sym typeface="Symbol" pitchFamily="18" charset="2"/>
              </a:rPr>
              <a:t>1</a:t>
            </a:r>
            <a:r>
              <a:rPr lang="zh-CN" altLang="en-US" sz="2400">
                <a:solidFill>
                  <a:srgbClr val="000000"/>
                </a:solidFill>
                <a:sym typeface="Symbol" pitchFamily="18" charset="2"/>
              </a:rPr>
              <a:t>行到第</a:t>
            </a:r>
            <a:r>
              <a:rPr lang="en-US" altLang="zh-CN" sz="2400">
                <a:solidFill>
                  <a:srgbClr val="000000"/>
                </a:solidFill>
                <a:sym typeface="Symbol" pitchFamily="18" charset="2"/>
              </a:rPr>
              <a:t>i</a:t>
            </a:r>
            <a:r>
              <a:rPr lang="zh-CN" altLang="en-US" sz="2400">
                <a:solidFill>
                  <a:srgbClr val="000000"/>
                </a:solidFill>
                <a:sym typeface="Symbol" pitchFamily="18" charset="2"/>
              </a:rPr>
              <a:t>行第</a:t>
            </a:r>
            <a:r>
              <a:rPr lang="en-US" altLang="zh-CN" sz="2400">
                <a:solidFill>
                  <a:srgbClr val="000000"/>
                </a:solidFill>
                <a:sym typeface="Symbol" pitchFamily="18" charset="2"/>
              </a:rPr>
              <a:t>j</a:t>
            </a:r>
            <a:r>
              <a:rPr lang="zh-CN" altLang="en-US" sz="2400">
                <a:solidFill>
                  <a:srgbClr val="000000"/>
                </a:solidFill>
                <a:sym typeface="Symbol" pitchFamily="18" charset="2"/>
              </a:rPr>
              <a:t>列能得到的最大分数</a:t>
            </a:r>
            <a:r>
              <a:rPr lang="en-US" altLang="zh-CN" sz="2400">
                <a:solidFill>
                  <a:srgbClr val="000000"/>
                </a:solidFill>
                <a:sym typeface="Symbol" pitchFamily="18" charset="2"/>
              </a:rPr>
              <a:t>, </a:t>
            </a:r>
            <a:r>
              <a:rPr lang="zh-CN" altLang="en-US" sz="2400">
                <a:solidFill>
                  <a:srgbClr val="000000"/>
                </a:solidFill>
                <a:sym typeface="Symbol" pitchFamily="18" charset="2"/>
              </a:rPr>
              <a:t>那么 </a:t>
            </a:r>
          </a:p>
          <a:p>
            <a:pPr eaLnBrk="1" hangingPunct="1">
              <a:lnSpc>
                <a:spcPct val="110000"/>
              </a:lnSpc>
              <a:spcBef>
                <a:spcPct val="10000"/>
              </a:spcBef>
              <a:spcAft>
                <a:spcPct val="10000"/>
              </a:spcAft>
            </a:pPr>
            <a:r>
              <a:rPr lang="en-US" altLang="zh-CN" sz="2400">
                <a:solidFill>
                  <a:srgbClr val="000000"/>
                </a:solidFill>
                <a:sym typeface="Symbol" pitchFamily="18" charset="2"/>
              </a:rPr>
              <a:t>m[i,j] = a[i,j] + max { m[i-1,j], m[i-1,j-1]}, </a:t>
            </a:r>
            <a:r>
              <a:rPr lang="zh-CN" altLang="en-US" sz="2400">
                <a:solidFill>
                  <a:srgbClr val="000000"/>
                </a:solidFill>
                <a:sym typeface="Symbol" pitchFamily="18" charset="2"/>
              </a:rPr>
              <a:t>当</a:t>
            </a:r>
            <a:r>
              <a:rPr lang="en-US" altLang="zh-CN" sz="2400">
                <a:solidFill>
                  <a:srgbClr val="000000"/>
                </a:solidFill>
                <a:sym typeface="Symbol" pitchFamily="18" charset="2"/>
              </a:rPr>
              <a:t>ji; =0, </a:t>
            </a:r>
            <a:r>
              <a:rPr lang="zh-CN" altLang="en-US" sz="2400">
                <a:solidFill>
                  <a:srgbClr val="000000"/>
                </a:solidFill>
                <a:sym typeface="Symbol" pitchFamily="18" charset="2"/>
              </a:rPr>
              <a:t>当</a:t>
            </a:r>
            <a:r>
              <a:rPr lang="en-US" altLang="zh-CN" sz="2400">
                <a:solidFill>
                  <a:srgbClr val="000000"/>
                </a:solidFill>
                <a:sym typeface="Symbol" pitchFamily="18" charset="2"/>
              </a:rPr>
              <a:t>j&gt;i</a:t>
            </a:r>
            <a:r>
              <a:rPr lang="zh-CN" altLang="en-US" sz="2400">
                <a:solidFill>
                  <a:srgbClr val="000000"/>
                </a:solidFill>
                <a:sym typeface="Symbol" pitchFamily="18" charset="2"/>
              </a:rPr>
              <a:t>或</a:t>
            </a:r>
            <a:r>
              <a:rPr lang="en-US" altLang="zh-CN" sz="2400">
                <a:solidFill>
                  <a:srgbClr val="000000"/>
                </a:solidFill>
                <a:sym typeface="Symbol" pitchFamily="18" charset="2"/>
              </a:rPr>
              <a:t>j=0. </a:t>
            </a:r>
          </a:p>
          <a:p>
            <a:pPr eaLnBrk="1" hangingPunct="1">
              <a:lnSpc>
                <a:spcPct val="110000"/>
              </a:lnSpc>
              <a:spcBef>
                <a:spcPct val="10000"/>
              </a:spcBef>
              <a:spcAft>
                <a:spcPct val="10000"/>
              </a:spcAft>
            </a:pPr>
            <a:r>
              <a:rPr lang="zh-CN" altLang="en-US" sz="2400">
                <a:solidFill>
                  <a:srgbClr val="000000"/>
                </a:solidFill>
                <a:sym typeface="Symbol" pitchFamily="18" charset="2"/>
              </a:rPr>
              <a:t>去掉第</a:t>
            </a:r>
            <a:r>
              <a:rPr lang="en-US" altLang="zh-CN" sz="2400">
                <a:solidFill>
                  <a:srgbClr val="000000"/>
                </a:solidFill>
                <a:sym typeface="Symbol" pitchFamily="18" charset="2"/>
              </a:rPr>
              <a:t>1</a:t>
            </a:r>
            <a:r>
              <a:rPr lang="zh-CN" altLang="en-US" sz="2400">
                <a:solidFill>
                  <a:srgbClr val="000000"/>
                </a:solidFill>
                <a:sym typeface="Symbol" pitchFamily="18" charset="2"/>
              </a:rPr>
              <a:t>维坐标得 </a:t>
            </a:r>
          </a:p>
        </p:txBody>
      </p:sp>
      <p:sp>
        <p:nvSpPr>
          <p:cNvPr id="209924" name="Text Box 4"/>
          <p:cNvSpPr txBox="1">
            <a:spLocks noChangeArrowheads="1"/>
          </p:cNvSpPr>
          <p:nvPr/>
        </p:nvSpPr>
        <p:spPr bwMode="auto">
          <a:xfrm>
            <a:off x="573088" y="3644900"/>
            <a:ext cx="4349750" cy="218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000">
                <a:solidFill>
                  <a:schemeClr val="tx1"/>
                </a:solidFill>
              </a:rPr>
              <a:t>1. m[2:n]=0, m[1]=a[1,1], m[0]=0, </a:t>
            </a:r>
          </a:p>
          <a:p>
            <a:pPr eaLnBrk="1" hangingPunct="1">
              <a:lnSpc>
                <a:spcPct val="105000"/>
              </a:lnSpc>
              <a:spcBef>
                <a:spcPct val="5000"/>
              </a:spcBef>
              <a:spcAft>
                <a:spcPct val="5000"/>
              </a:spcAft>
            </a:pPr>
            <a:r>
              <a:rPr lang="en-US" altLang="zh-CN" sz="2000">
                <a:solidFill>
                  <a:schemeClr val="tx1"/>
                </a:solidFill>
              </a:rPr>
              <a:t>2. </a:t>
            </a:r>
            <a:r>
              <a:rPr lang="zh-CN" altLang="en-US" sz="2000">
                <a:solidFill>
                  <a:schemeClr val="tx1"/>
                </a:solidFill>
              </a:rPr>
              <a:t>对 </a:t>
            </a:r>
            <a:r>
              <a:rPr lang="en-US" altLang="zh-CN" sz="2000">
                <a:solidFill>
                  <a:schemeClr val="tx1"/>
                </a:solidFill>
              </a:rPr>
              <a:t>i = 2 : n</a:t>
            </a:r>
          </a:p>
          <a:p>
            <a:pPr eaLnBrk="1" hangingPunct="1">
              <a:lnSpc>
                <a:spcPct val="105000"/>
              </a:lnSpc>
              <a:spcBef>
                <a:spcPct val="5000"/>
              </a:spcBef>
              <a:spcAft>
                <a:spcPct val="5000"/>
              </a:spcAft>
            </a:pPr>
            <a:r>
              <a:rPr lang="en-US" altLang="zh-CN" sz="2000">
                <a:solidFill>
                  <a:schemeClr val="tx1"/>
                </a:solidFill>
              </a:rPr>
              <a:t>3.      </a:t>
            </a:r>
            <a:r>
              <a:rPr lang="zh-CN" altLang="en-US" sz="2000">
                <a:solidFill>
                  <a:schemeClr val="tx1"/>
                </a:solidFill>
              </a:rPr>
              <a:t>对</a:t>
            </a:r>
            <a:r>
              <a:rPr lang="en-US" altLang="zh-CN" sz="2000">
                <a:solidFill>
                  <a:schemeClr val="tx1"/>
                </a:solidFill>
              </a:rPr>
              <a:t>j = </a:t>
            </a:r>
            <a:r>
              <a:rPr lang="en-US" altLang="zh-CN" sz="2000">
                <a:solidFill>
                  <a:srgbClr val="FF3300"/>
                </a:solidFill>
              </a:rPr>
              <a:t>i</a:t>
            </a:r>
            <a:r>
              <a:rPr lang="en-US" altLang="zh-CN" sz="2000">
                <a:solidFill>
                  <a:schemeClr val="tx1"/>
                </a:solidFill>
              </a:rPr>
              <a:t> : 1</a:t>
            </a:r>
          </a:p>
          <a:p>
            <a:pPr eaLnBrk="1" hangingPunct="1">
              <a:lnSpc>
                <a:spcPct val="105000"/>
              </a:lnSpc>
              <a:spcBef>
                <a:spcPct val="5000"/>
              </a:spcBef>
              <a:spcAft>
                <a:spcPct val="5000"/>
              </a:spcAft>
            </a:pPr>
            <a:r>
              <a:rPr lang="en-US" altLang="zh-CN" sz="2000">
                <a:solidFill>
                  <a:schemeClr val="tx1"/>
                </a:solidFill>
              </a:rPr>
              <a:t>4.           </a:t>
            </a:r>
            <a:r>
              <a:rPr lang="zh-CN" altLang="en-US" sz="2000">
                <a:solidFill>
                  <a:schemeClr val="tx1"/>
                </a:solidFill>
              </a:rPr>
              <a:t>若</a:t>
            </a:r>
            <a:r>
              <a:rPr lang="en-US" altLang="zh-CN" sz="2000">
                <a:solidFill>
                  <a:schemeClr val="tx1"/>
                </a:solidFill>
              </a:rPr>
              <a:t>m[j-1]&gt;m[j], </a:t>
            </a:r>
            <a:r>
              <a:rPr lang="zh-CN" altLang="en-US" sz="2000">
                <a:solidFill>
                  <a:schemeClr val="tx1"/>
                </a:solidFill>
              </a:rPr>
              <a:t>则</a:t>
            </a:r>
            <a:r>
              <a:rPr lang="en-US" altLang="zh-CN" sz="2000">
                <a:solidFill>
                  <a:schemeClr val="tx1"/>
                </a:solidFill>
              </a:rPr>
              <a:t>m[j]=m[j-1] </a:t>
            </a:r>
          </a:p>
          <a:p>
            <a:pPr eaLnBrk="1" hangingPunct="1">
              <a:lnSpc>
                <a:spcPct val="105000"/>
              </a:lnSpc>
              <a:spcBef>
                <a:spcPct val="5000"/>
              </a:spcBef>
              <a:spcAft>
                <a:spcPct val="5000"/>
              </a:spcAft>
            </a:pPr>
            <a:r>
              <a:rPr lang="en-US" altLang="zh-CN" sz="2000">
                <a:solidFill>
                  <a:schemeClr val="tx1"/>
                </a:solidFill>
              </a:rPr>
              <a:t>5.            m[j]+=a[i,j]</a:t>
            </a:r>
          </a:p>
          <a:p>
            <a:pPr eaLnBrk="1" hangingPunct="1">
              <a:lnSpc>
                <a:spcPct val="105000"/>
              </a:lnSpc>
              <a:spcBef>
                <a:spcPct val="5000"/>
              </a:spcBef>
              <a:spcAft>
                <a:spcPct val="5000"/>
              </a:spcAft>
            </a:pPr>
            <a:r>
              <a:rPr lang="en-US" altLang="zh-CN" sz="2000">
                <a:solidFill>
                  <a:schemeClr val="tx1"/>
                </a:solidFill>
              </a:rPr>
              <a:t>6. </a:t>
            </a:r>
            <a:r>
              <a:rPr lang="zh-CN" altLang="en-US" sz="2000">
                <a:solidFill>
                  <a:schemeClr val="tx1"/>
                </a:solidFill>
              </a:rPr>
              <a:t>输出 </a:t>
            </a:r>
            <a:r>
              <a:rPr lang="en-US" altLang="zh-CN" sz="2000">
                <a:solidFill>
                  <a:schemeClr val="tx1"/>
                </a:solidFill>
              </a:rPr>
              <a:t>max { m[j] | 1</a:t>
            </a:r>
            <a:r>
              <a:rPr lang="en-US" altLang="zh-CN" sz="2000">
                <a:solidFill>
                  <a:schemeClr val="tx1"/>
                </a:solidFill>
                <a:sym typeface="Symbol" pitchFamily="18" charset="2"/>
              </a:rPr>
              <a:t>jn </a:t>
            </a:r>
            <a:r>
              <a:rPr lang="en-US" altLang="zh-CN" sz="200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9924">
                                            <p:bg/>
                                          </p:spTgt>
                                        </p:tgtEl>
                                        <p:attrNameLst>
                                          <p:attrName>style.visibility</p:attrName>
                                        </p:attrNameLst>
                                      </p:cBhvr>
                                      <p:to>
                                        <p:strVal val="visible"/>
                                      </p:to>
                                    </p:set>
                                    <p:anim calcmode="lin" valueType="num">
                                      <p:cBhvr additive="base">
                                        <p:cTn id="7" dur="500" fill="hold"/>
                                        <p:tgtEl>
                                          <p:spTgt spid="209924">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09924">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9924">
                                            <p:txEl>
                                              <p:pRg st="0" end="0"/>
                                            </p:txEl>
                                          </p:spTgt>
                                        </p:tgtEl>
                                        <p:attrNameLst>
                                          <p:attrName>style.visibility</p:attrName>
                                        </p:attrNameLst>
                                      </p:cBhvr>
                                      <p:to>
                                        <p:strVal val="visible"/>
                                      </p:to>
                                    </p:set>
                                    <p:anim calcmode="lin" valueType="num">
                                      <p:cBhvr additive="base">
                                        <p:cTn id="13" dur="500" fill="hold"/>
                                        <p:tgtEl>
                                          <p:spTgt spid="20992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99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9924">
                                            <p:txEl>
                                              <p:pRg st="1" end="1"/>
                                            </p:txEl>
                                          </p:spTgt>
                                        </p:tgtEl>
                                        <p:attrNameLst>
                                          <p:attrName>style.visibility</p:attrName>
                                        </p:attrNameLst>
                                      </p:cBhvr>
                                      <p:to>
                                        <p:strVal val="visible"/>
                                      </p:to>
                                    </p:set>
                                    <p:anim calcmode="lin" valueType="num">
                                      <p:cBhvr additive="base">
                                        <p:cTn id="19" dur="500" fill="hold"/>
                                        <p:tgtEl>
                                          <p:spTgt spid="20992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99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9924">
                                            <p:txEl>
                                              <p:pRg st="2" end="2"/>
                                            </p:txEl>
                                          </p:spTgt>
                                        </p:tgtEl>
                                        <p:attrNameLst>
                                          <p:attrName>style.visibility</p:attrName>
                                        </p:attrNameLst>
                                      </p:cBhvr>
                                      <p:to>
                                        <p:strVal val="visible"/>
                                      </p:to>
                                    </p:set>
                                    <p:anim calcmode="lin" valueType="num">
                                      <p:cBhvr additive="base">
                                        <p:cTn id="25" dur="500" fill="hold"/>
                                        <p:tgtEl>
                                          <p:spTgt spid="20992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99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9924">
                                            <p:txEl>
                                              <p:pRg st="3" end="3"/>
                                            </p:txEl>
                                          </p:spTgt>
                                        </p:tgtEl>
                                        <p:attrNameLst>
                                          <p:attrName>style.visibility</p:attrName>
                                        </p:attrNameLst>
                                      </p:cBhvr>
                                      <p:to>
                                        <p:strVal val="visible"/>
                                      </p:to>
                                    </p:set>
                                    <p:anim calcmode="lin" valueType="num">
                                      <p:cBhvr additive="base">
                                        <p:cTn id="31" dur="500" fill="hold"/>
                                        <p:tgtEl>
                                          <p:spTgt spid="20992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992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9924">
                                            <p:txEl>
                                              <p:pRg st="4" end="4"/>
                                            </p:txEl>
                                          </p:spTgt>
                                        </p:tgtEl>
                                        <p:attrNameLst>
                                          <p:attrName>style.visibility</p:attrName>
                                        </p:attrNameLst>
                                      </p:cBhvr>
                                      <p:to>
                                        <p:strVal val="visible"/>
                                      </p:to>
                                    </p:set>
                                    <p:anim calcmode="lin" valueType="num">
                                      <p:cBhvr additive="base">
                                        <p:cTn id="37" dur="500" fill="hold"/>
                                        <p:tgtEl>
                                          <p:spTgt spid="20992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992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9924">
                                            <p:txEl>
                                              <p:pRg st="5" end="5"/>
                                            </p:txEl>
                                          </p:spTgt>
                                        </p:tgtEl>
                                        <p:attrNameLst>
                                          <p:attrName>style.visibility</p:attrName>
                                        </p:attrNameLst>
                                      </p:cBhvr>
                                      <p:to>
                                        <p:strVal val="visible"/>
                                      </p:to>
                                    </p:set>
                                    <p:anim calcmode="lin" valueType="num">
                                      <p:cBhvr additive="base">
                                        <p:cTn id="43" dur="500" fill="hold"/>
                                        <p:tgtEl>
                                          <p:spTgt spid="209924">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992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b="1" dirty="0" smtClean="0"/>
              <a:t>第</a:t>
            </a:r>
            <a:r>
              <a:rPr lang="en-US" altLang="zh-CN" b="1" dirty="0" smtClean="0"/>
              <a:t>3</a:t>
            </a:r>
            <a:r>
              <a:rPr lang="zh-CN" altLang="en-US" b="1" dirty="0" smtClean="0"/>
              <a:t>章 动态规划</a:t>
            </a:r>
          </a:p>
        </p:txBody>
      </p:sp>
      <p:sp>
        <p:nvSpPr>
          <p:cNvPr id="16387" name="Text Box 3"/>
          <p:cNvSpPr txBox="1">
            <a:spLocks noChangeArrowheads="1"/>
          </p:cNvSpPr>
          <p:nvPr/>
        </p:nvSpPr>
        <p:spPr bwMode="auto">
          <a:xfrm>
            <a:off x="179388" y="1196975"/>
            <a:ext cx="89646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400">
                <a:solidFill>
                  <a:srgbClr val="000000"/>
                </a:solidFill>
                <a:sym typeface="Symbol" pitchFamily="18" charset="2"/>
              </a:rPr>
              <a:t>动规</a:t>
            </a:r>
            <a:r>
              <a:rPr lang="en-US" altLang="zh-CN" sz="2400">
                <a:solidFill>
                  <a:srgbClr val="000000"/>
                </a:solidFill>
                <a:sym typeface="Symbol" pitchFamily="18" charset="2"/>
              </a:rPr>
              <a:t>, </a:t>
            </a:r>
            <a:r>
              <a:rPr lang="zh-CN" altLang="en-US" sz="2400">
                <a:solidFill>
                  <a:srgbClr val="000000"/>
                </a:solidFill>
                <a:sym typeface="Symbol" pitchFamily="18" charset="2"/>
              </a:rPr>
              <a:t>两种方式</a:t>
            </a:r>
            <a:r>
              <a:rPr lang="en-US" altLang="zh-CN" sz="2400">
                <a:solidFill>
                  <a:srgbClr val="000000"/>
                </a:solidFill>
                <a:sym typeface="Symbol" pitchFamily="18" charset="2"/>
              </a:rPr>
              <a:t>, </a:t>
            </a:r>
            <a:r>
              <a:rPr lang="zh-CN" altLang="en-US" sz="2400">
                <a:solidFill>
                  <a:srgbClr val="000000"/>
                </a:solidFill>
                <a:sym typeface="Symbol" pitchFamily="18" charset="2"/>
              </a:rPr>
              <a:t>自顶向下</a:t>
            </a:r>
            <a:r>
              <a:rPr lang="en-US" altLang="zh-CN" sz="2400">
                <a:solidFill>
                  <a:srgbClr val="000000"/>
                </a:solidFill>
                <a:sym typeface="Symbol" pitchFamily="18" charset="2"/>
              </a:rPr>
              <a:t>, </a:t>
            </a:r>
            <a:r>
              <a:rPr lang="zh-CN" altLang="en-US" sz="2400">
                <a:solidFill>
                  <a:srgbClr val="000000"/>
                </a:solidFill>
                <a:sym typeface="Symbol" pitchFamily="18" charset="2"/>
              </a:rPr>
              <a:t>自底向上 </a:t>
            </a:r>
          </a:p>
          <a:p>
            <a:pPr eaLnBrk="1" hangingPunct="1">
              <a:lnSpc>
                <a:spcPct val="110000"/>
              </a:lnSpc>
              <a:spcBef>
                <a:spcPct val="10000"/>
              </a:spcBef>
              <a:spcAft>
                <a:spcPct val="10000"/>
              </a:spcAft>
              <a:buFontTx/>
              <a:buChar char="•"/>
            </a:pPr>
            <a:r>
              <a:rPr lang="zh-CN" altLang="en-US" sz="2400">
                <a:solidFill>
                  <a:srgbClr val="000000"/>
                </a:solidFill>
                <a:sym typeface="Symbol" pitchFamily="18" charset="2"/>
              </a:rPr>
              <a:t> 自底向上 </a:t>
            </a:r>
          </a:p>
          <a:p>
            <a:pPr eaLnBrk="1" hangingPunct="1">
              <a:lnSpc>
                <a:spcPct val="110000"/>
              </a:lnSpc>
              <a:spcBef>
                <a:spcPct val="10000"/>
              </a:spcBef>
              <a:spcAft>
                <a:spcPct val="10000"/>
              </a:spcAft>
            </a:pPr>
            <a:r>
              <a:rPr lang="zh-CN" altLang="en-US" sz="2400">
                <a:solidFill>
                  <a:srgbClr val="000000"/>
                </a:solidFill>
                <a:sym typeface="Symbol" pitchFamily="18" charset="2"/>
              </a:rPr>
              <a:t>定义</a:t>
            </a:r>
            <a:r>
              <a:rPr lang="en-US" altLang="zh-CN" sz="2400">
                <a:solidFill>
                  <a:srgbClr val="000000"/>
                </a:solidFill>
                <a:sym typeface="Symbol" pitchFamily="18" charset="2"/>
              </a:rPr>
              <a:t>m[i,j]</a:t>
            </a:r>
            <a:r>
              <a:rPr lang="zh-CN" altLang="en-US" sz="2400">
                <a:solidFill>
                  <a:srgbClr val="000000"/>
                </a:solidFill>
                <a:sym typeface="Symbol" pitchFamily="18" charset="2"/>
              </a:rPr>
              <a:t>为从第</a:t>
            </a:r>
            <a:r>
              <a:rPr lang="en-US" altLang="zh-CN" sz="2400">
                <a:solidFill>
                  <a:srgbClr val="000000"/>
                </a:solidFill>
                <a:sym typeface="Symbol" pitchFamily="18" charset="2"/>
              </a:rPr>
              <a:t>1</a:t>
            </a:r>
            <a:r>
              <a:rPr lang="zh-CN" altLang="en-US" sz="2400">
                <a:solidFill>
                  <a:srgbClr val="000000"/>
                </a:solidFill>
                <a:sym typeface="Symbol" pitchFamily="18" charset="2"/>
              </a:rPr>
              <a:t>行到第</a:t>
            </a:r>
            <a:r>
              <a:rPr lang="en-US" altLang="zh-CN" sz="2400">
                <a:solidFill>
                  <a:srgbClr val="000000"/>
                </a:solidFill>
                <a:sym typeface="Symbol" pitchFamily="18" charset="2"/>
              </a:rPr>
              <a:t>i</a:t>
            </a:r>
            <a:r>
              <a:rPr lang="zh-CN" altLang="en-US" sz="2400">
                <a:solidFill>
                  <a:srgbClr val="000000"/>
                </a:solidFill>
                <a:sym typeface="Symbol" pitchFamily="18" charset="2"/>
              </a:rPr>
              <a:t>行第</a:t>
            </a:r>
            <a:r>
              <a:rPr lang="en-US" altLang="zh-CN" sz="2400">
                <a:solidFill>
                  <a:srgbClr val="000000"/>
                </a:solidFill>
                <a:sym typeface="Symbol" pitchFamily="18" charset="2"/>
              </a:rPr>
              <a:t>j</a:t>
            </a:r>
            <a:r>
              <a:rPr lang="zh-CN" altLang="en-US" sz="2400">
                <a:solidFill>
                  <a:srgbClr val="000000"/>
                </a:solidFill>
                <a:sym typeface="Symbol" pitchFamily="18" charset="2"/>
              </a:rPr>
              <a:t>列能得到的最大分数</a:t>
            </a:r>
            <a:r>
              <a:rPr lang="en-US" altLang="zh-CN" sz="2400">
                <a:solidFill>
                  <a:srgbClr val="000000"/>
                </a:solidFill>
                <a:sym typeface="Symbol" pitchFamily="18" charset="2"/>
              </a:rPr>
              <a:t>, </a:t>
            </a:r>
            <a:r>
              <a:rPr lang="zh-CN" altLang="en-US" sz="2400">
                <a:solidFill>
                  <a:srgbClr val="000000"/>
                </a:solidFill>
                <a:sym typeface="Symbol" pitchFamily="18" charset="2"/>
              </a:rPr>
              <a:t>那么 </a:t>
            </a:r>
          </a:p>
          <a:p>
            <a:pPr eaLnBrk="1" hangingPunct="1">
              <a:lnSpc>
                <a:spcPct val="110000"/>
              </a:lnSpc>
              <a:spcBef>
                <a:spcPct val="10000"/>
              </a:spcBef>
              <a:spcAft>
                <a:spcPct val="10000"/>
              </a:spcAft>
            </a:pPr>
            <a:r>
              <a:rPr lang="en-US" altLang="zh-CN" sz="2400">
                <a:solidFill>
                  <a:srgbClr val="000000"/>
                </a:solidFill>
                <a:sym typeface="Symbol" pitchFamily="18" charset="2"/>
              </a:rPr>
              <a:t>m[i,j] = a[i,j] + max { m[i+1,j], m[i+1,j+1]}, </a:t>
            </a:r>
            <a:r>
              <a:rPr lang="zh-CN" altLang="en-US" sz="2400">
                <a:solidFill>
                  <a:srgbClr val="000000"/>
                </a:solidFill>
                <a:sym typeface="Symbol" pitchFamily="18" charset="2"/>
              </a:rPr>
              <a:t>当</a:t>
            </a:r>
            <a:r>
              <a:rPr lang="en-US" altLang="zh-CN" sz="2400">
                <a:solidFill>
                  <a:srgbClr val="000000"/>
                </a:solidFill>
                <a:sym typeface="Symbol" pitchFamily="18" charset="2"/>
              </a:rPr>
              <a:t>ji </a:t>
            </a:r>
            <a:endParaRPr lang="zh-CN" altLang="en-US" sz="2400">
              <a:solidFill>
                <a:srgbClr val="000000"/>
              </a:solidFill>
              <a:sym typeface="Symbol" pitchFamily="18" charset="2"/>
            </a:endParaRPr>
          </a:p>
        </p:txBody>
      </p:sp>
      <p:sp>
        <p:nvSpPr>
          <p:cNvPr id="210948" name="Text Box 4"/>
          <p:cNvSpPr txBox="1">
            <a:spLocks noChangeArrowheads="1"/>
          </p:cNvSpPr>
          <p:nvPr/>
        </p:nvSpPr>
        <p:spPr bwMode="auto">
          <a:xfrm>
            <a:off x="573088" y="3644900"/>
            <a:ext cx="4470400" cy="218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000">
                <a:solidFill>
                  <a:schemeClr val="tx1"/>
                </a:solidFill>
              </a:rPr>
              <a:t>1. </a:t>
            </a:r>
            <a:r>
              <a:rPr lang="zh-CN" altLang="en-US" sz="2000">
                <a:solidFill>
                  <a:schemeClr val="tx1"/>
                </a:solidFill>
              </a:rPr>
              <a:t>对</a:t>
            </a:r>
            <a:r>
              <a:rPr lang="en-US" altLang="zh-CN" sz="2000">
                <a:solidFill>
                  <a:schemeClr val="tx1"/>
                </a:solidFill>
              </a:rPr>
              <a:t>j=1:n, m[j]=a[n,j], </a:t>
            </a:r>
          </a:p>
          <a:p>
            <a:pPr eaLnBrk="1" hangingPunct="1">
              <a:lnSpc>
                <a:spcPct val="105000"/>
              </a:lnSpc>
              <a:spcBef>
                <a:spcPct val="5000"/>
              </a:spcBef>
              <a:spcAft>
                <a:spcPct val="5000"/>
              </a:spcAft>
            </a:pPr>
            <a:r>
              <a:rPr lang="en-US" altLang="zh-CN" sz="2000">
                <a:solidFill>
                  <a:schemeClr val="tx1"/>
                </a:solidFill>
              </a:rPr>
              <a:t>2. </a:t>
            </a:r>
            <a:r>
              <a:rPr lang="zh-CN" altLang="en-US" sz="2000">
                <a:solidFill>
                  <a:schemeClr val="tx1"/>
                </a:solidFill>
              </a:rPr>
              <a:t>对 </a:t>
            </a:r>
            <a:r>
              <a:rPr lang="en-US" altLang="zh-CN" sz="2000">
                <a:solidFill>
                  <a:schemeClr val="tx1"/>
                </a:solidFill>
              </a:rPr>
              <a:t>i = n-1 </a:t>
            </a:r>
            <a:r>
              <a:rPr lang="zh-CN" altLang="en-US" sz="2000">
                <a:solidFill>
                  <a:schemeClr val="tx1"/>
                </a:solidFill>
              </a:rPr>
              <a:t>到 </a:t>
            </a:r>
            <a:r>
              <a:rPr lang="en-US" altLang="zh-CN" sz="2000">
                <a:solidFill>
                  <a:schemeClr val="tx1"/>
                </a:solidFill>
              </a:rPr>
              <a:t>1</a:t>
            </a:r>
          </a:p>
          <a:p>
            <a:pPr eaLnBrk="1" hangingPunct="1">
              <a:lnSpc>
                <a:spcPct val="105000"/>
              </a:lnSpc>
              <a:spcBef>
                <a:spcPct val="5000"/>
              </a:spcBef>
              <a:spcAft>
                <a:spcPct val="5000"/>
              </a:spcAft>
            </a:pPr>
            <a:r>
              <a:rPr lang="en-US" altLang="zh-CN" sz="2000">
                <a:solidFill>
                  <a:schemeClr val="tx1"/>
                </a:solidFill>
              </a:rPr>
              <a:t>3.      </a:t>
            </a:r>
            <a:r>
              <a:rPr lang="zh-CN" altLang="en-US" sz="2000">
                <a:solidFill>
                  <a:schemeClr val="tx1"/>
                </a:solidFill>
              </a:rPr>
              <a:t>对</a:t>
            </a:r>
            <a:r>
              <a:rPr lang="en-US" altLang="zh-CN" sz="2000">
                <a:solidFill>
                  <a:schemeClr val="tx1"/>
                </a:solidFill>
              </a:rPr>
              <a:t>j = 1 </a:t>
            </a:r>
            <a:r>
              <a:rPr lang="zh-CN" altLang="en-US" sz="2000">
                <a:solidFill>
                  <a:schemeClr val="tx1"/>
                </a:solidFill>
              </a:rPr>
              <a:t>到 </a:t>
            </a:r>
            <a:r>
              <a:rPr lang="en-US" altLang="zh-CN" sz="2000">
                <a:solidFill>
                  <a:schemeClr val="tx1"/>
                </a:solidFill>
              </a:rPr>
              <a:t>i</a:t>
            </a:r>
          </a:p>
          <a:p>
            <a:pPr eaLnBrk="1" hangingPunct="1">
              <a:lnSpc>
                <a:spcPct val="105000"/>
              </a:lnSpc>
              <a:spcBef>
                <a:spcPct val="5000"/>
              </a:spcBef>
              <a:spcAft>
                <a:spcPct val="5000"/>
              </a:spcAft>
            </a:pPr>
            <a:r>
              <a:rPr lang="en-US" altLang="zh-CN" sz="2000">
                <a:solidFill>
                  <a:schemeClr val="tx1"/>
                </a:solidFill>
              </a:rPr>
              <a:t>4.           </a:t>
            </a:r>
            <a:r>
              <a:rPr lang="zh-CN" altLang="en-US" sz="2000">
                <a:solidFill>
                  <a:schemeClr val="tx1"/>
                </a:solidFill>
              </a:rPr>
              <a:t>若</a:t>
            </a:r>
            <a:r>
              <a:rPr lang="en-US" altLang="zh-CN" sz="2000">
                <a:solidFill>
                  <a:schemeClr val="tx1"/>
                </a:solidFill>
              </a:rPr>
              <a:t>m[j+1]&gt;m[j], </a:t>
            </a:r>
            <a:r>
              <a:rPr lang="zh-CN" altLang="en-US" sz="2000">
                <a:solidFill>
                  <a:schemeClr val="tx1"/>
                </a:solidFill>
              </a:rPr>
              <a:t>则</a:t>
            </a:r>
            <a:r>
              <a:rPr lang="en-US" altLang="zh-CN" sz="2000">
                <a:solidFill>
                  <a:schemeClr val="tx1"/>
                </a:solidFill>
              </a:rPr>
              <a:t>m[j]=m[j+1] </a:t>
            </a:r>
          </a:p>
          <a:p>
            <a:pPr eaLnBrk="1" hangingPunct="1">
              <a:lnSpc>
                <a:spcPct val="105000"/>
              </a:lnSpc>
              <a:spcBef>
                <a:spcPct val="5000"/>
              </a:spcBef>
              <a:spcAft>
                <a:spcPct val="5000"/>
              </a:spcAft>
            </a:pPr>
            <a:r>
              <a:rPr lang="en-US" altLang="zh-CN" sz="2000">
                <a:solidFill>
                  <a:schemeClr val="tx1"/>
                </a:solidFill>
              </a:rPr>
              <a:t>5.           m[j]+=a[i,j], </a:t>
            </a:r>
          </a:p>
          <a:p>
            <a:pPr eaLnBrk="1" hangingPunct="1">
              <a:lnSpc>
                <a:spcPct val="105000"/>
              </a:lnSpc>
              <a:spcBef>
                <a:spcPct val="5000"/>
              </a:spcBef>
              <a:spcAft>
                <a:spcPct val="5000"/>
              </a:spcAft>
            </a:pPr>
            <a:r>
              <a:rPr lang="en-US" altLang="zh-CN" sz="2000">
                <a:solidFill>
                  <a:schemeClr val="tx1"/>
                </a:solidFill>
              </a:rPr>
              <a:t>6. </a:t>
            </a:r>
            <a:r>
              <a:rPr lang="zh-CN" altLang="en-US" sz="2000">
                <a:solidFill>
                  <a:schemeClr val="tx1"/>
                </a:solidFill>
              </a:rPr>
              <a:t>输出</a:t>
            </a:r>
            <a:r>
              <a:rPr lang="en-US" altLang="zh-CN" sz="2000">
                <a:solidFill>
                  <a:schemeClr val="tx1"/>
                </a:solidFill>
              </a:rPr>
              <a:t>m[1]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0948">
                                            <p:bg/>
                                          </p:spTgt>
                                        </p:tgtEl>
                                        <p:attrNameLst>
                                          <p:attrName>style.visibility</p:attrName>
                                        </p:attrNameLst>
                                      </p:cBhvr>
                                      <p:to>
                                        <p:strVal val="visible"/>
                                      </p:to>
                                    </p:set>
                                    <p:anim calcmode="lin" valueType="num">
                                      <p:cBhvr additive="base">
                                        <p:cTn id="7" dur="500" fill="hold"/>
                                        <p:tgtEl>
                                          <p:spTgt spid="210948">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10948">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0948">
                                            <p:txEl>
                                              <p:pRg st="0" end="0"/>
                                            </p:txEl>
                                          </p:spTgt>
                                        </p:tgtEl>
                                        <p:attrNameLst>
                                          <p:attrName>style.visibility</p:attrName>
                                        </p:attrNameLst>
                                      </p:cBhvr>
                                      <p:to>
                                        <p:strVal val="visible"/>
                                      </p:to>
                                    </p:set>
                                    <p:anim calcmode="lin" valueType="num">
                                      <p:cBhvr additive="base">
                                        <p:cTn id="13" dur="500" fill="hold"/>
                                        <p:tgtEl>
                                          <p:spTgt spid="21094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09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0948">
                                            <p:txEl>
                                              <p:pRg st="1" end="1"/>
                                            </p:txEl>
                                          </p:spTgt>
                                        </p:tgtEl>
                                        <p:attrNameLst>
                                          <p:attrName>style.visibility</p:attrName>
                                        </p:attrNameLst>
                                      </p:cBhvr>
                                      <p:to>
                                        <p:strVal val="visible"/>
                                      </p:to>
                                    </p:set>
                                    <p:anim calcmode="lin" valueType="num">
                                      <p:cBhvr additive="base">
                                        <p:cTn id="19" dur="500" fill="hold"/>
                                        <p:tgtEl>
                                          <p:spTgt spid="21094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09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0948">
                                            <p:txEl>
                                              <p:pRg st="2" end="2"/>
                                            </p:txEl>
                                          </p:spTgt>
                                        </p:tgtEl>
                                        <p:attrNameLst>
                                          <p:attrName>style.visibility</p:attrName>
                                        </p:attrNameLst>
                                      </p:cBhvr>
                                      <p:to>
                                        <p:strVal val="visible"/>
                                      </p:to>
                                    </p:set>
                                    <p:anim calcmode="lin" valueType="num">
                                      <p:cBhvr additive="base">
                                        <p:cTn id="25" dur="500" fill="hold"/>
                                        <p:tgtEl>
                                          <p:spTgt spid="21094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094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0948">
                                            <p:txEl>
                                              <p:pRg st="3" end="3"/>
                                            </p:txEl>
                                          </p:spTgt>
                                        </p:tgtEl>
                                        <p:attrNameLst>
                                          <p:attrName>style.visibility</p:attrName>
                                        </p:attrNameLst>
                                      </p:cBhvr>
                                      <p:to>
                                        <p:strVal val="visible"/>
                                      </p:to>
                                    </p:set>
                                    <p:anim calcmode="lin" valueType="num">
                                      <p:cBhvr additive="base">
                                        <p:cTn id="31" dur="500" fill="hold"/>
                                        <p:tgtEl>
                                          <p:spTgt spid="210948">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094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0948">
                                            <p:txEl>
                                              <p:pRg st="4" end="4"/>
                                            </p:txEl>
                                          </p:spTgt>
                                        </p:tgtEl>
                                        <p:attrNameLst>
                                          <p:attrName>style.visibility</p:attrName>
                                        </p:attrNameLst>
                                      </p:cBhvr>
                                      <p:to>
                                        <p:strVal val="visible"/>
                                      </p:to>
                                    </p:set>
                                    <p:anim calcmode="lin" valueType="num">
                                      <p:cBhvr additive="base">
                                        <p:cTn id="37" dur="500" fill="hold"/>
                                        <p:tgtEl>
                                          <p:spTgt spid="210948">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094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0948">
                                            <p:txEl>
                                              <p:pRg st="5" end="5"/>
                                            </p:txEl>
                                          </p:spTgt>
                                        </p:tgtEl>
                                        <p:attrNameLst>
                                          <p:attrName>style.visibility</p:attrName>
                                        </p:attrNameLst>
                                      </p:cBhvr>
                                      <p:to>
                                        <p:strVal val="visible"/>
                                      </p:to>
                                    </p:set>
                                    <p:anim calcmode="lin" valueType="num">
                                      <p:cBhvr additive="base">
                                        <p:cTn id="43" dur="500" fill="hold"/>
                                        <p:tgtEl>
                                          <p:spTgt spid="210948">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094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p:txBody>
          <a:bodyPr/>
          <a:lstStyle/>
          <a:p>
            <a:pPr eaLnBrk="1" hangingPunct="1"/>
            <a:r>
              <a:rPr lang="zh-CN" altLang="en-US" b="1" dirty="0"/>
              <a:t>第</a:t>
            </a:r>
            <a:r>
              <a:rPr lang="en-US" altLang="zh-CN" b="1" dirty="0"/>
              <a:t>3</a:t>
            </a:r>
            <a:r>
              <a:rPr lang="zh-CN" altLang="en-US" b="1" dirty="0"/>
              <a:t>章 动态规划</a:t>
            </a:r>
            <a:endParaRPr lang="zh-CN" altLang="en-US" b="1" dirty="0" smtClean="0"/>
          </a:p>
        </p:txBody>
      </p:sp>
      <p:sp>
        <p:nvSpPr>
          <p:cNvPr id="288771" name="Text Box 3"/>
          <p:cNvSpPr txBox="1">
            <a:spLocks noChangeArrowheads="1"/>
          </p:cNvSpPr>
          <p:nvPr/>
        </p:nvSpPr>
        <p:spPr bwMode="auto">
          <a:xfrm>
            <a:off x="107950" y="1125538"/>
            <a:ext cx="896461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rgbClr val="000000"/>
                </a:solidFill>
                <a:sym typeface="Symbol" pitchFamily="18" charset="2"/>
              </a:rPr>
              <a:t>算法实现题</a:t>
            </a:r>
            <a:r>
              <a:rPr lang="en-US" altLang="zh-CN" sz="2000" dirty="0">
                <a:solidFill>
                  <a:srgbClr val="000000"/>
                </a:solidFill>
                <a:sym typeface="Symbol" pitchFamily="18" charset="2"/>
              </a:rPr>
              <a:t>: </a:t>
            </a:r>
            <a:r>
              <a:rPr lang="zh-CN" altLang="en-US" sz="2000" dirty="0" smtClean="0">
                <a:solidFill>
                  <a:srgbClr val="000000"/>
                </a:solidFill>
                <a:sym typeface="Symbol" pitchFamily="18" charset="2"/>
              </a:rPr>
              <a:t>租用游艇问题</a:t>
            </a:r>
            <a:endParaRPr lang="zh-CN" altLang="en-US" sz="2000" dirty="0">
              <a:solidFill>
                <a:srgbClr val="000000"/>
              </a:solidFill>
              <a:sym typeface="Symbol" pitchFamily="18" charset="2"/>
            </a:endParaRPr>
          </a:p>
          <a:p>
            <a:r>
              <a:rPr lang="zh-CN" altLang="en-US" sz="2000" dirty="0">
                <a:solidFill>
                  <a:srgbClr val="000000"/>
                </a:solidFill>
                <a:sym typeface="Symbol" pitchFamily="18" charset="2"/>
              </a:rPr>
              <a:t>问题描述</a:t>
            </a:r>
            <a:r>
              <a:rPr lang="en-US" altLang="zh-CN" sz="2000" dirty="0">
                <a:solidFill>
                  <a:srgbClr val="000000"/>
                </a:solidFill>
                <a:sym typeface="Symbol" pitchFamily="18" charset="2"/>
              </a:rPr>
              <a:t>: </a:t>
            </a:r>
            <a:r>
              <a:rPr lang="zh-CN" altLang="en-US" sz="2000" dirty="0" smtClean="0">
                <a:solidFill>
                  <a:srgbClr val="000000"/>
                </a:solidFill>
                <a:sym typeface="Symbol" pitchFamily="18" charset="2"/>
              </a:rPr>
              <a:t>长江游艇俱乐部在长江上设置了</a:t>
            </a:r>
            <a:r>
              <a:rPr lang="en-US" altLang="zh-CN" sz="2000" dirty="0" smtClean="0">
                <a:solidFill>
                  <a:srgbClr val="000000"/>
                </a:solidFill>
                <a:sym typeface="Symbol" pitchFamily="18" charset="2"/>
              </a:rPr>
              <a:t>n</a:t>
            </a:r>
            <a:r>
              <a:rPr lang="zh-CN" altLang="en-US" sz="2000" dirty="0" smtClean="0">
                <a:solidFill>
                  <a:srgbClr val="000000"/>
                </a:solidFill>
                <a:sym typeface="Symbol" pitchFamily="18" charset="2"/>
              </a:rPr>
              <a:t>个游艇出租站</a:t>
            </a:r>
            <a:r>
              <a:rPr lang="en-US" altLang="zh-CN" sz="2000" dirty="0" smtClean="0">
                <a:solidFill>
                  <a:srgbClr val="000000"/>
                </a:solidFill>
                <a:sym typeface="Symbol" pitchFamily="18" charset="2"/>
              </a:rPr>
              <a:t>1,2,…,n. </a:t>
            </a:r>
            <a:r>
              <a:rPr lang="zh-CN" altLang="en-US" sz="2000" dirty="0" smtClean="0">
                <a:solidFill>
                  <a:srgbClr val="000000"/>
                </a:solidFill>
                <a:sym typeface="Symbol" pitchFamily="18" charset="2"/>
              </a:rPr>
              <a:t>游客可在这些游艇出租站租用游艇</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并在下游的任何一个游艇出租站归还游艇</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游艇出租站</a:t>
            </a:r>
            <a:r>
              <a:rPr lang="en-US" altLang="zh-CN" sz="2000" dirty="0" err="1" smtClean="0">
                <a:solidFill>
                  <a:srgbClr val="000000"/>
                </a:solidFill>
                <a:sym typeface="Symbol" pitchFamily="18" charset="2"/>
              </a:rPr>
              <a:t>i</a:t>
            </a:r>
            <a:r>
              <a:rPr lang="zh-CN" altLang="en-US" sz="2000" dirty="0" smtClean="0">
                <a:solidFill>
                  <a:srgbClr val="000000"/>
                </a:solidFill>
                <a:sym typeface="Symbol" pitchFamily="18" charset="2"/>
              </a:rPr>
              <a:t>到出租站</a:t>
            </a:r>
            <a:r>
              <a:rPr lang="en-US" altLang="zh-CN" sz="2000" dirty="0" smtClean="0">
                <a:solidFill>
                  <a:srgbClr val="000000"/>
                </a:solidFill>
                <a:sym typeface="Symbol" pitchFamily="18" charset="2"/>
              </a:rPr>
              <a:t>j</a:t>
            </a:r>
            <a:r>
              <a:rPr lang="zh-CN" altLang="en-US" sz="2000" dirty="0" smtClean="0">
                <a:solidFill>
                  <a:srgbClr val="000000"/>
                </a:solidFill>
                <a:sym typeface="Symbol" pitchFamily="18" charset="2"/>
              </a:rPr>
              <a:t>之间的租金为</a:t>
            </a:r>
            <a:r>
              <a:rPr lang="en-US" altLang="zh-CN" sz="2000" dirty="0" smtClean="0">
                <a:solidFill>
                  <a:srgbClr val="000000"/>
                </a:solidFill>
                <a:sym typeface="Symbol" pitchFamily="18" charset="2"/>
              </a:rPr>
              <a:t>r(</a:t>
            </a:r>
            <a:r>
              <a:rPr lang="en-US" altLang="zh-CN" sz="2000" dirty="0" err="1" smtClean="0">
                <a:solidFill>
                  <a:srgbClr val="000000"/>
                </a:solidFill>
                <a:sym typeface="Symbol" pitchFamily="18" charset="2"/>
              </a:rPr>
              <a:t>i,j</a:t>
            </a:r>
            <a:r>
              <a:rPr lang="en-US" altLang="zh-CN" sz="2000" dirty="0" smtClean="0">
                <a:solidFill>
                  <a:srgbClr val="000000"/>
                </a:solidFill>
                <a:sym typeface="Symbol" pitchFamily="18" charset="2"/>
              </a:rPr>
              <a:t>), 1</a:t>
            </a:r>
            <a:r>
              <a:rPr lang="en-US" altLang="zh-CN" sz="2000" dirty="0" smtClean="0">
                <a:solidFill>
                  <a:srgbClr val="000000"/>
                </a:solidFill>
                <a:sym typeface="Symbol"/>
              </a:rPr>
              <a:t>i&lt;</a:t>
            </a:r>
            <a:r>
              <a:rPr lang="en-US" altLang="zh-CN" sz="2000" dirty="0" err="1" smtClean="0">
                <a:solidFill>
                  <a:srgbClr val="000000"/>
                </a:solidFill>
                <a:sym typeface="Symbol"/>
              </a:rPr>
              <a:t>jn</a:t>
            </a:r>
            <a:r>
              <a:rPr lang="en-US" altLang="zh-CN" sz="2000" dirty="0" smtClean="0">
                <a:solidFill>
                  <a:srgbClr val="000000"/>
                </a:solidFill>
                <a:sym typeface="Symbol"/>
              </a:rPr>
              <a:t>. </a:t>
            </a:r>
            <a:r>
              <a:rPr lang="zh-CN" altLang="en-US" sz="2000" dirty="0" smtClean="0">
                <a:solidFill>
                  <a:srgbClr val="000000"/>
                </a:solidFill>
                <a:sym typeface="Symbol"/>
              </a:rPr>
              <a:t>试设计一个算法</a:t>
            </a:r>
            <a:r>
              <a:rPr lang="en-US" altLang="zh-CN" sz="2000" dirty="0" smtClean="0">
                <a:solidFill>
                  <a:srgbClr val="000000"/>
                </a:solidFill>
                <a:sym typeface="Symbol"/>
              </a:rPr>
              <a:t>, </a:t>
            </a:r>
            <a:r>
              <a:rPr lang="zh-CN" altLang="en-US" sz="2000" dirty="0" smtClean="0">
                <a:solidFill>
                  <a:srgbClr val="000000"/>
                </a:solidFill>
                <a:sym typeface="Symbol"/>
              </a:rPr>
              <a:t>计算出从游艇出租站</a:t>
            </a:r>
            <a:r>
              <a:rPr lang="en-US" altLang="zh-CN" sz="2000" dirty="0" smtClean="0">
                <a:solidFill>
                  <a:srgbClr val="000000"/>
                </a:solidFill>
                <a:sym typeface="Symbol"/>
              </a:rPr>
              <a:t>1</a:t>
            </a:r>
            <a:r>
              <a:rPr lang="zh-CN" altLang="en-US" sz="2000" dirty="0" smtClean="0">
                <a:solidFill>
                  <a:srgbClr val="000000"/>
                </a:solidFill>
                <a:sym typeface="Symbol"/>
              </a:rPr>
              <a:t>到游艇出租站</a:t>
            </a:r>
            <a:r>
              <a:rPr lang="en-US" altLang="zh-CN" sz="2000" dirty="0" smtClean="0">
                <a:solidFill>
                  <a:srgbClr val="000000"/>
                </a:solidFill>
                <a:sym typeface="Symbol"/>
              </a:rPr>
              <a:t>n</a:t>
            </a:r>
            <a:r>
              <a:rPr lang="zh-CN" altLang="en-US" sz="2000" dirty="0" smtClean="0">
                <a:solidFill>
                  <a:srgbClr val="000000"/>
                </a:solidFill>
                <a:sym typeface="Symbol"/>
              </a:rPr>
              <a:t>所需的最少租金</a:t>
            </a:r>
            <a:r>
              <a:rPr lang="en-US" altLang="zh-CN" sz="2000" dirty="0" smtClean="0">
                <a:solidFill>
                  <a:srgbClr val="000000"/>
                </a:solidFill>
                <a:sym typeface="Symbol"/>
              </a:rPr>
              <a:t>, </a:t>
            </a:r>
            <a:r>
              <a:rPr lang="zh-CN" altLang="en-US" sz="2000" dirty="0" smtClean="0">
                <a:solidFill>
                  <a:srgbClr val="000000"/>
                </a:solidFill>
                <a:sym typeface="Symbol"/>
              </a:rPr>
              <a:t>并分析算法的计算复杂性</a:t>
            </a:r>
            <a:r>
              <a:rPr lang="en-US" altLang="zh-CN" sz="2000" dirty="0" smtClean="0">
                <a:solidFill>
                  <a:srgbClr val="000000"/>
                </a:solidFill>
                <a:sym typeface="Symbol" pitchFamily="18" charset="2"/>
              </a:rPr>
              <a:t>. </a:t>
            </a:r>
            <a:endParaRPr lang="en-US" altLang="zh-CN" sz="2000" dirty="0">
              <a:solidFill>
                <a:srgbClr val="000000"/>
              </a:solidFill>
              <a:sym typeface="Symbol" pitchFamily="18" charset="2"/>
            </a:endParaRPr>
          </a:p>
          <a:p>
            <a:r>
              <a:rPr lang="zh-CN" altLang="en-US" sz="2000" dirty="0">
                <a:solidFill>
                  <a:srgbClr val="000000"/>
                </a:solidFill>
                <a:sym typeface="Symbol" pitchFamily="18" charset="2"/>
              </a:rPr>
              <a:t>算法设计</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对于给定</a:t>
            </a:r>
            <a:r>
              <a:rPr lang="zh-CN" altLang="en-US" sz="2000" dirty="0" smtClean="0">
                <a:solidFill>
                  <a:srgbClr val="000000"/>
                </a:solidFill>
                <a:sym typeface="Symbol" pitchFamily="18" charset="2"/>
              </a:rPr>
              <a:t>的游艇出租站</a:t>
            </a:r>
            <a:r>
              <a:rPr lang="en-US" altLang="zh-CN" sz="2000" dirty="0" err="1" smtClean="0">
                <a:solidFill>
                  <a:srgbClr val="000000"/>
                </a:solidFill>
                <a:sym typeface="Symbol" pitchFamily="18" charset="2"/>
              </a:rPr>
              <a:t>i</a:t>
            </a:r>
            <a:r>
              <a:rPr lang="zh-CN" altLang="en-US" sz="2000" dirty="0" smtClean="0">
                <a:solidFill>
                  <a:srgbClr val="000000"/>
                </a:solidFill>
                <a:sym typeface="Symbol" pitchFamily="18" charset="2"/>
              </a:rPr>
              <a:t>到游艇出租站</a:t>
            </a:r>
            <a:r>
              <a:rPr lang="en-US" altLang="zh-CN" sz="2000" dirty="0" smtClean="0">
                <a:solidFill>
                  <a:srgbClr val="000000"/>
                </a:solidFill>
                <a:sym typeface="Symbol" pitchFamily="18" charset="2"/>
              </a:rPr>
              <a:t>j</a:t>
            </a:r>
            <a:r>
              <a:rPr lang="zh-CN" altLang="en-US" sz="2000" dirty="0" smtClean="0">
                <a:solidFill>
                  <a:srgbClr val="000000"/>
                </a:solidFill>
                <a:sym typeface="Symbol" pitchFamily="18" charset="2"/>
              </a:rPr>
              <a:t>的租金</a:t>
            </a:r>
            <a:r>
              <a:rPr lang="en-US" altLang="zh-CN" sz="2000" dirty="0" smtClean="0">
                <a:solidFill>
                  <a:srgbClr val="000000"/>
                </a:solidFill>
                <a:sym typeface="Symbol" pitchFamily="18" charset="2"/>
              </a:rPr>
              <a:t>r(</a:t>
            </a:r>
            <a:r>
              <a:rPr lang="en-US" altLang="zh-CN" sz="2000" dirty="0" err="1" smtClean="0">
                <a:solidFill>
                  <a:srgbClr val="000000"/>
                </a:solidFill>
                <a:sym typeface="Symbol" pitchFamily="18" charset="2"/>
              </a:rPr>
              <a:t>i,j</a:t>
            </a:r>
            <a:r>
              <a:rPr lang="en-US" altLang="zh-CN" sz="2000" dirty="0">
                <a:solidFill>
                  <a:srgbClr val="000000"/>
                </a:solidFill>
                <a:sym typeface="Symbol" pitchFamily="18" charset="2"/>
              </a:rPr>
              <a:t>), 1</a:t>
            </a:r>
            <a:r>
              <a:rPr lang="en-US" altLang="zh-CN" sz="2000" dirty="0">
                <a:solidFill>
                  <a:srgbClr val="000000"/>
                </a:solidFill>
                <a:sym typeface="Symbol"/>
              </a:rPr>
              <a:t>i&lt;</a:t>
            </a:r>
            <a:r>
              <a:rPr lang="en-US" altLang="zh-CN" sz="2000" dirty="0" err="1">
                <a:solidFill>
                  <a:srgbClr val="000000"/>
                </a:solidFill>
                <a:sym typeface="Symbol"/>
              </a:rPr>
              <a:t>j</a:t>
            </a:r>
            <a:r>
              <a:rPr lang="en-US" altLang="zh-CN" sz="2000" dirty="0" err="1" smtClean="0">
                <a:solidFill>
                  <a:srgbClr val="000000"/>
                </a:solidFill>
                <a:sym typeface="Symbol"/>
              </a:rPr>
              <a:t>n</a:t>
            </a:r>
            <a:r>
              <a:rPr lang="en-US" altLang="zh-CN" sz="2000" dirty="0" smtClean="0">
                <a:solidFill>
                  <a:srgbClr val="000000"/>
                </a:solidFill>
                <a:sym typeface="Symbol"/>
              </a:rPr>
              <a:t>. </a:t>
            </a:r>
            <a:r>
              <a:rPr lang="zh-CN" altLang="en-US" sz="2000" dirty="0" smtClean="0">
                <a:solidFill>
                  <a:srgbClr val="000000"/>
                </a:solidFill>
                <a:sym typeface="Symbol"/>
              </a:rPr>
              <a:t>计算出租站</a:t>
            </a:r>
            <a:r>
              <a:rPr lang="en-US" altLang="zh-CN" sz="2000" dirty="0" smtClean="0">
                <a:solidFill>
                  <a:srgbClr val="000000"/>
                </a:solidFill>
                <a:sym typeface="Symbol"/>
              </a:rPr>
              <a:t>1</a:t>
            </a:r>
            <a:r>
              <a:rPr lang="zh-CN" altLang="en-US" sz="2000" dirty="0" smtClean="0">
                <a:solidFill>
                  <a:srgbClr val="000000"/>
                </a:solidFill>
                <a:sym typeface="Symbol"/>
              </a:rPr>
              <a:t>到</a:t>
            </a:r>
            <a:r>
              <a:rPr lang="en-US" altLang="zh-CN" sz="2000" dirty="0" smtClean="0">
                <a:solidFill>
                  <a:srgbClr val="000000"/>
                </a:solidFill>
                <a:sym typeface="Symbol"/>
              </a:rPr>
              <a:t>n</a:t>
            </a:r>
            <a:r>
              <a:rPr lang="zh-CN" altLang="en-US" sz="2000" dirty="0" smtClean="0">
                <a:solidFill>
                  <a:srgbClr val="000000"/>
                </a:solidFill>
                <a:sym typeface="Symbol"/>
              </a:rPr>
              <a:t>所需的最少租金</a:t>
            </a:r>
            <a:r>
              <a:rPr lang="en-US" altLang="zh-CN" sz="2000" dirty="0" smtClean="0">
                <a:solidFill>
                  <a:srgbClr val="000000"/>
                </a:solidFill>
                <a:sym typeface="Symbol"/>
              </a:rPr>
              <a:t>.</a:t>
            </a:r>
            <a:endParaRPr lang="en-US" altLang="zh-CN" sz="2000" dirty="0">
              <a:solidFill>
                <a:srgbClr val="000000"/>
              </a:solidFill>
              <a:sym typeface="Symbol" pitchFamily="18" charset="2"/>
            </a:endParaRPr>
          </a:p>
          <a:p>
            <a:r>
              <a:rPr lang="zh-CN" altLang="en-US" sz="2000" dirty="0">
                <a:solidFill>
                  <a:srgbClr val="000000"/>
                </a:solidFill>
                <a:sym typeface="Symbol" pitchFamily="18" charset="2"/>
              </a:rPr>
              <a:t>数据输入</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由文件</a:t>
            </a:r>
            <a:r>
              <a:rPr lang="en-US" altLang="zh-CN" sz="2000" dirty="0">
                <a:solidFill>
                  <a:srgbClr val="000000"/>
                </a:solidFill>
                <a:sym typeface="Symbol" pitchFamily="18" charset="2"/>
              </a:rPr>
              <a:t>input.txt</a:t>
            </a:r>
            <a:r>
              <a:rPr lang="zh-CN" altLang="en-US" sz="2000" dirty="0">
                <a:solidFill>
                  <a:srgbClr val="000000"/>
                </a:solidFill>
                <a:sym typeface="Symbol" pitchFamily="18" charset="2"/>
              </a:rPr>
              <a:t>提供输入数据</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文件的第</a:t>
            </a:r>
            <a:r>
              <a:rPr lang="en-US" altLang="zh-CN" sz="2000" dirty="0">
                <a:solidFill>
                  <a:srgbClr val="000000"/>
                </a:solidFill>
                <a:sym typeface="Symbol" pitchFamily="18" charset="2"/>
              </a:rPr>
              <a:t>1</a:t>
            </a:r>
            <a:r>
              <a:rPr lang="zh-CN" altLang="en-US" sz="2000" dirty="0" smtClean="0">
                <a:solidFill>
                  <a:srgbClr val="000000"/>
                </a:solidFill>
                <a:sym typeface="Symbol" pitchFamily="18" charset="2"/>
              </a:rPr>
              <a:t>行有一个正整数</a:t>
            </a:r>
            <a:r>
              <a:rPr lang="en-US" altLang="zh-CN" sz="2000" dirty="0" smtClean="0">
                <a:solidFill>
                  <a:srgbClr val="000000"/>
                </a:solidFill>
                <a:sym typeface="Symbol" pitchFamily="18" charset="2"/>
              </a:rPr>
              <a:t>n, n200, </a:t>
            </a:r>
            <a:r>
              <a:rPr lang="zh-CN" altLang="en-US" sz="2000" dirty="0" smtClean="0">
                <a:solidFill>
                  <a:srgbClr val="000000"/>
                </a:solidFill>
                <a:sym typeface="Symbol" pitchFamily="18" charset="2"/>
              </a:rPr>
              <a:t>表示有</a:t>
            </a:r>
            <a:r>
              <a:rPr lang="en-US" altLang="zh-CN" sz="2000" dirty="0" smtClean="0">
                <a:solidFill>
                  <a:srgbClr val="000000"/>
                </a:solidFill>
                <a:sym typeface="Symbol" pitchFamily="18" charset="2"/>
              </a:rPr>
              <a:t>n</a:t>
            </a:r>
            <a:r>
              <a:rPr lang="zh-CN" altLang="en-US" sz="2000" dirty="0" smtClean="0">
                <a:solidFill>
                  <a:srgbClr val="000000"/>
                </a:solidFill>
                <a:sym typeface="Symbol" pitchFamily="18" charset="2"/>
              </a:rPr>
              <a:t>个游艇出租站</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接下来</a:t>
            </a:r>
            <a:r>
              <a:rPr lang="en-US" altLang="zh-CN" sz="2000" dirty="0" smtClean="0">
                <a:solidFill>
                  <a:srgbClr val="000000"/>
                </a:solidFill>
                <a:sym typeface="Symbol" pitchFamily="18" charset="2"/>
              </a:rPr>
              <a:t>n-1</a:t>
            </a:r>
            <a:r>
              <a:rPr lang="zh-CN" altLang="en-US" sz="2000" dirty="0" smtClean="0">
                <a:solidFill>
                  <a:srgbClr val="000000"/>
                </a:solidFill>
                <a:sym typeface="Symbol" pitchFamily="18" charset="2"/>
              </a:rPr>
              <a:t>行是</a:t>
            </a:r>
            <a:r>
              <a:rPr lang="en-US" altLang="zh-CN" sz="2000" dirty="0" smtClean="0">
                <a:solidFill>
                  <a:srgbClr val="000000"/>
                </a:solidFill>
                <a:sym typeface="Symbol" pitchFamily="18" charset="2"/>
              </a:rPr>
              <a:t>r(</a:t>
            </a:r>
            <a:r>
              <a:rPr lang="en-US" altLang="zh-CN" sz="2000" dirty="0" err="1" smtClean="0">
                <a:solidFill>
                  <a:srgbClr val="000000"/>
                </a:solidFill>
                <a:sym typeface="Symbol" pitchFamily="18" charset="2"/>
              </a:rPr>
              <a:t>i,j</a:t>
            </a:r>
            <a:r>
              <a:rPr lang="en-US" altLang="zh-CN" sz="2000" dirty="0">
                <a:solidFill>
                  <a:srgbClr val="000000"/>
                </a:solidFill>
                <a:sym typeface="Symbol" pitchFamily="18" charset="2"/>
              </a:rPr>
              <a:t>), 1</a:t>
            </a:r>
            <a:r>
              <a:rPr lang="en-US" altLang="zh-CN" sz="2000" dirty="0">
                <a:solidFill>
                  <a:srgbClr val="000000"/>
                </a:solidFill>
                <a:sym typeface="Symbol"/>
              </a:rPr>
              <a:t>i&lt;</a:t>
            </a:r>
            <a:r>
              <a:rPr lang="en-US" altLang="zh-CN" sz="2000" dirty="0" err="1">
                <a:solidFill>
                  <a:srgbClr val="000000"/>
                </a:solidFill>
                <a:sym typeface="Symbol"/>
              </a:rPr>
              <a:t>j</a:t>
            </a:r>
            <a:r>
              <a:rPr lang="en-US" altLang="zh-CN" sz="2000" dirty="0" err="1" smtClean="0">
                <a:solidFill>
                  <a:srgbClr val="000000"/>
                </a:solidFill>
                <a:sym typeface="Symbol"/>
              </a:rPr>
              <a:t>n</a:t>
            </a:r>
            <a:r>
              <a:rPr lang="en-US" altLang="zh-CN" sz="2000" dirty="0" smtClean="0">
                <a:solidFill>
                  <a:srgbClr val="000000"/>
                </a:solidFill>
                <a:sym typeface="Symbol" pitchFamily="18" charset="2"/>
              </a:rPr>
              <a:t>. </a:t>
            </a:r>
            <a:endParaRPr lang="en-US" altLang="zh-CN" sz="2000" dirty="0">
              <a:solidFill>
                <a:srgbClr val="000000"/>
              </a:solidFill>
              <a:sym typeface="Symbol" pitchFamily="18" charset="2"/>
            </a:endParaRPr>
          </a:p>
          <a:p>
            <a:r>
              <a:rPr lang="zh-CN" altLang="en-US" sz="2000" dirty="0">
                <a:solidFill>
                  <a:srgbClr val="000000"/>
                </a:solidFill>
                <a:sym typeface="Symbol" pitchFamily="18" charset="2"/>
              </a:rPr>
              <a:t>结果输出</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将</a:t>
            </a:r>
            <a:r>
              <a:rPr lang="zh-CN" altLang="en-US" sz="2000" dirty="0" smtClean="0">
                <a:solidFill>
                  <a:srgbClr val="000000"/>
                </a:solidFill>
                <a:sym typeface="Symbol" pitchFamily="18" charset="2"/>
              </a:rPr>
              <a:t>计算出的游艇出租站</a:t>
            </a:r>
            <a:r>
              <a:rPr lang="en-US" altLang="zh-CN" sz="2000" dirty="0" smtClean="0">
                <a:solidFill>
                  <a:srgbClr val="000000"/>
                </a:solidFill>
                <a:sym typeface="Symbol" pitchFamily="18" charset="2"/>
              </a:rPr>
              <a:t>1</a:t>
            </a:r>
            <a:r>
              <a:rPr lang="zh-CN" altLang="en-US" sz="2000" dirty="0" smtClean="0">
                <a:solidFill>
                  <a:srgbClr val="000000"/>
                </a:solidFill>
                <a:sym typeface="Symbol" pitchFamily="18" charset="2"/>
              </a:rPr>
              <a:t>到</a:t>
            </a:r>
            <a:r>
              <a:rPr lang="en-US" altLang="zh-CN" sz="2000" dirty="0" smtClean="0">
                <a:solidFill>
                  <a:srgbClr val="000000"/>
                </a:solidFill>
                <a:sym typeface="Symbol" pitchFamily="18" charset="2"/>
              </a:rPr>
              <a:t>n</a:t>
            </a:r>
            <a:r>
              <a:rPr lang="zh-CN" altLang="en-US" sz="2000" dirty="0" smtClean="0">
                <a:solidFill>
                  <a:srgbClr val="000000"/>
                </a:solidFill>
                <a:sym typeface="Symbol" pitchFamily="18" charset="2"/>
              </a:rPr>
              <a:t>最少租金输出</a:t>
            </a:r>
            <a:r>
              <a:rPr lang="zh-CN" altLang="en-US" sz="2000" dirty="0">
                <a:solidFill>
                  <a:srgbClr val="000000"/>
                </a:solidFill>
                <a:sym typeface="Symbol" pitchFamily="18" charset="2"/>
              </a:rPr>
              <a:t>到文件</a:t>
            </a:r>
            <a:r>
              <a:rPr lang="en-US" altLang="zh-CN" sz="2000" dirty="0" smtClean="0">
                <a:solidFill>
                  <a:srgbClr val="000000"/>
                </a:solidFill>
                <a:sym typeface="Symbol" pitchFamily="18" charset="2"/>
              </a:rPr>
              <a:t>output.txt. </a:t>
            </a:r>
            <a:endParaRPr lang="zh-CN" altLang="en-US" sz="2000" dirty="0"/>
          </a:p>
        </p:txBody>
      </p:sp>
      <p:sp>
        <p:nvSpPr>
          <p:cNvPr id="288772" name="Text Box 4"/>
          <p:cNvSpPr txBox="1">
            <a:spLocks noChangeArrowheads="1"/>
          </p:cNvSpPr>
          <p:nvPr/>
        </p:nvSpPr>
        <p:spPr bwMode="auto">
          <a:xfrm>
            <a:off x="1763688" y="4293096"/>
            <a:ext cx="179728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t>输入文件示例 </a:t>
            </a:r>
          </a:p>
          <a:p>
            <a:r>
              <a:rPr lang="en-US" altLang="zh-CN" sz="2000" dirty="0"/>
              <a:t>input.txt </a:t>
            </a:r>
          </a:p>
          <a:p>
            <a:r>
              <a:rPr lang="en-US" altLang="zh-CN" sz="2000" dirty="0" smtClean="0"/>
              <a:t>3 </a:t>
            </a:r>
            <a:endParaRPr lang="en-US" altLang="zh-CN" sz="2000" dirty="0"/>
          </a:p>
          <a:p>
            <a:r>
              <a:rPr lang="en-US" altLang="zh-CN" sz="2000" dirty="0" smtClean="0"/>
              <a:t>5 15 </a:t>
            </a:r>
            <a:endParaRPr lang="en-US" altLang="zh-CN" sz="2000" dirty="0"/>
          </a:p>
          <a:p>
            <a:r>
              <a:rPr lang="en-US" altLang="zh-CN" sz="2000" dirty="0" smtClean="0"/>
              <a:t>7 </a:t>
            </a:r>
            <a:endParaRPr lang="en-US" altLang="zh-CN" sz="2000" dirty="0"/>
          </a:p>
        </p:txBody>
      </p:sp>
      <p:sp>
        <p:nvSpPr>
          <p:cNvPr id="288773" name="Text Box 5"/>
          <p:cNvSpPr txBox="1">
            <a:spLocks noChangeArrowheads="1"/>
          </p:cNvSpPr>
          <p:nvPr/>
        </p:nvSpPr>
        <p:spPr bwMode="auto">
          <a:xfrm>
            <a:off x="4355976" y="4437112"/>
            <a:ext cx="1781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t>输出文件示例 </a:t>
            </a:r>
          </a:p>
          <a:p>
            <a:r>
              <a:rPr lang="en-US" altLang="zh-CN" sz="2000" dirty="0"/>
              <a:t>output.txt </a:t>
            </a:r>
          </a:p>
          <a:p>
            <a:r>
              <a:rPr lang="en-US" altLang="zh-CN" sz="2000" dirty="0" smtClean="0"/>
              <a:t>12  </a:t>
            </a:r>
            <a:endParaRPr lang="en-US" altLang="zh-CN" sz="2000" dirty="0"/>
          </a:p>
        </p:txBody>
      </p:sp>
      <p:sp>
        <p:nvSpPr>
          <p:cNvPr id="2" name="TextBox 1"/>
          <p:cNvSpPr txBox="1"/>
          <p:nvPr/>
        </p:nvSpPr>
        <p:spPr bwMode="auto">
          <a:xfrm>
            <a:off x="274924" y="6093296"/>
            <a:ext cx="8509061"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zh-CN" altLang="en-US" sz="2800" dirty="0" smtClean="0">
                <a:solidFill>
                  <a:schemeClr val="tx1"/>
                </a:solidFill>
              </a:rPr>
              <a:t>解答</a:t>
            </a:r>
            <a:r>
              <a:rPr lang="en-US" altLang="zh-CN" sz="2800" dirty="0" smtClean="0">
                <a:solidFill>
                  <a:schemeClr val="tx1"/>
                </a:solidFill>
              </a:rPr>
              <a:t>: </a:t>
            </a:r>
            <a:r>
              <a:rPr lang="zh-CN" altLang="en-US" dirty="0" smtClean="0">
                <a:solidFill>
                  <a:schemeClr val="tx1"/>
                </a:solidFill>
              </a:rPr>
              <a:t>按照全路径最短路或单源最短路写算法都可以</a:t>
            </a:r>
            <a:r>
              <a:rPr lang="en-US" altLang="zh-CN" dirty="0" smtClean="0">
                <a:solidFill>
                  <a:schemeClr val="tx1"/>
                </a:solidFill>
              </a:rPr>
              <a:t>. </a:t>
            </a:r>
            <a:endParaRPr lang="zh-CN" altLang="en-US" sz="2800" dirty="0" smtClean="0">
              <a:solidFill>
                <a:schemeClr val="tx1"/>
              </a:solidFill>
            </a:endParaRPr>
          </a:p>
        </p:txBody>
      </p:sp>
    </p:spTree>
    <p:extLst>
      <p:ext uri="{BB962C8B-B14F-4D97-AF65-F5344CB8AC3E}">
        <p14:creationId xmlns:p14="http://schemas.microsoft.com/office/powerpoint/2010/main" val="522175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p:txBody>
          <a:bodyPr/>
          <a:lstStyle/>
          <a:p>
            <a:pPr eaLnBrk="1" hangingPunct="1"/>
            <a:r>
              <a:rPr lang="zh-CN" altLang="en-US" b="1" dirty="0"/>
              <a:t>第</a:t>
            </a:r>
            <a:r>
              <a:rPr lang="en-US" altLang="zh-CN" b="1" dirty="0"/>
              <a:t>3</a:t>
            </a:r>
            <a:r>
              <a:rPr lang="zh-CN" altLang="en-US" b="1" dirty="0"/>
              <a:t>章 动态规划</a:t>
            </a:r>
            <a:endParaRPr lang="zh-CN" altLang="en-US" b="1" dirty="0" smtClean="0"/>
          </a:p>
        </p:txBody>
      </p:sp>
      <p:sp>
        <p:nvSpPr>
          <p:cNvPr id="2" name="TextBox 1"/>
          <p:cNvSpPr txBox="1"/>
          <p:nvPr/>
        </p:nvSpPr>
        <p:spPr bwMode="auto">
          <a:xfrm>
            <a:off x="274924" y="1340768"/>
            <a:ext cx="8148384" cy="50475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zh-CN" altLang="en-US" sz="2800" dirty="0" smtClean="0">
                <a:solidFill>
                  <a:schemeClr val="tx1"/>
                </a:solidFill>
              </a:rPr>
              <a:t>解</a:t>
            </a:r>
            <a:r>
              <a:rPr lang="en-US" altLang="zh-CN" sz="2800" dirty="0" smtClean="0">
                <a:solidFill>
                  <a:schemeClr val="tx1"/>
                </a:solidFill>
              </a:rPr>
              <a:t>: </a:t>
            </a:r>
            <a:r>
              <a:rPr lang="zh-CN" altLang="en-US" dirty="0" smtClean="0">
                <a:solidFill>
                  <a:schemeClr val="tx1"/>
                </a:solidFill>
              </a:rPr>
              <a:t>按照全路径最短路或单源最短路写算法都可以</a:t>
            </a:r>
            <a:r>
              <a:rPr lang="en-US" altLang="zh-CN" dirty="0" smtClean="0">
                <a:solidFill>
                  <a:schemeClr val="tx1"/>
                </a:solidFill>
              </a:rPr>
              <a:t>. </a:t>
            </a:r>
          </a:p>
          <a:p>
            <a:pPr>
              <a:lnSpc>
                <a:spcPct val="110000"/>
              </a:lnSpc>
              <a:spcBef>
                <a:spcPct val="5000"/>
              </a:spcBef>
              <a:spcAft>
                <a:spcPct val="5000"/>
              </a:spcAft>
            </a:pPr>
            <a:r>
              <a:rPr lang="en-US" altLang="zh-CN" sz="2000" dirty="0">
                <a:solidFill>
                  <a:schemeClr val="tx1"/>
                </a:solidFill>
              </a:rPr>
              <a:t>1. D[</a:t>
            </a:r>
            <a:r>
              <a:rPr lang="en-US" altLang="zh-CN" sz="2000" dirty="0" err="1">
                <a:solidFill>
                  <a:schemeClr val="tx1"/>
                </a:solidFill>
              </a:rPr>
              <a:t>i,j</a:t>
            </a:r>
            <a:r>
              <a:rPr lang="en-US" altLang="zh-CN" sz="2000" dirty="0">
                <a:solidFill>
                  <a:schemeClr val="tx1"/>
                </a:solidFill>
              </a:rPr>
              <a:t>] = </a:t>
            </a:r>
            <a:r>
              <a:rPr lang="en-US" altLang="zh-CN" sz="2000" dirty="0" smtClean="0">
                <a:solidFill>
                  <a:schemeClr val="tx1"/>
                </a:solidFill>
              </a:rPr>
              <a:t>r[</a:t>
            </a:r>
            <a:r>
              <a:rPr lang="en-US" altLang="zh-CN" sz="2000" dirty="0" err="1" smtClean="0">
                <a:solidFill>
                  <a:schemeClr val="tx1"/>
                </a:solidFill>
              </a:rPr>
              <a:t>i,j</a:t>
            </a:r>
            <a:r>
              <a:rPr lang="en-US" altLang="zh-CN" sz="2000" dirty="0" smtClean="0">
                <a:solidFill>
                  <a:schemeClr val="tx1"/>
                </a:solidFill>
              </a:rPr>
              <a:t>], </a:t>
            </a:r>
            <a:endParaRPr lang="zh-CN" altLang="en-US" sz="2000" dirty="0">
              <a:solidFill>
                <a:schemeClr val="tx1"/>
              </a:solidFill>
            </a:endParaRPr>
          </a:p>
          <a:p>
            <a:pPr>
              <a:lnSpc>
                <a:spcPct val="110000"/>
              </a:lnSpc>
              <a:spcBef>
                <a:spcPct val="5000"/>
              </a:spcBef>
              <a:spcAft>
                <a:spcPct val="5000"/>
              </a:spcAft>
            </a:pPr>
            <a:r>
              <a:rPr lang="en-US" altLang="zh-CN" sz="2000" dirty="0">
                <a:solidFill>
                  <a:schemeClr val="tx1"/>
                </a:solidFill>
                <a:sym typeface="Symbol" pitchFamily="18" charset="2"/>
              </a:rPr>
              <a:t>2. </a:t>
            </a:r>
            <a:r>
              <a:rPr lang="zh-CN" altLang="en-US" sz="2000" dirty="0">
                <a:solidFill>
                  <a:schemeClr val="tx1"/>
                </a:solidFill>
                <a:sym typeface="Symbol" pitchFamily="18" charset="2"/>
              </a:rPr>
              <a:t>对</a:t>
            </a:r>
            <a:r>
              <a:rPr lang="en-US" altLang="zh-CN" sz="2000" dirty="0">
                <a:solidFill>
                  <a:schemeClr val="tx1"/>
                </a:solidFill>
                <a:sym typeface="Symbol" pitchFamily="18" charset="2"/>
              </a:rPr>
              <a:t>k=1:n </a:t>
            </a:r>
          </a:p>
          <a:p>
            <a:pPr>
              <a:lnSpc>
                <a:spcPct val="110000"/>
              </a:lnSpc>
              <a:spcBef>
                <a:spcPct val="5000"/>
              </a:spcBef>
              <a:spcAft>
                <a:spcPct val="5000"/>
              </a:spcAft>
            </a:pPr>
            <a:r>
              <a:rPr lang="en-US" altLang="zh-CN" sz="2000" dirty="0">
                <a:solidFill>
                  <a:schemeClr val="tx1"/>
                </a:solidFill>
                <a:sym typeface="Symbol" pitchFamily="18" charset="2"/>
              </a:rPr>
              <a:t>3.   </a:t>
            </a:r>
            <a:r>
              <a:rPr lang="zh-CN" altLang="en-US" sz="2000" dirty="0">
                <a:solidFill>
                  <a:schemeClr val="tx1"/>
                </a:solidFill>
                <a:sym typeface="Symbol" pitchFamily="18" charset="2"/>
              </a:rPr>
              <a:t>对</a:t>
            </a:r>
            <a:r>
              <a:rPr lang="en-US" altLang="zh-CN" sz="2000" dirty="0" err="1">
                <a:solidFill>
                  <a:schemeClr val="tx1"/>
                </a:solidFill>
                <a:sym typeface="Symbol" pitchFamily="18" charset="2"/>
              </a:rPr>
              <a:t>i</a:t>
            </a:r>
            <a:r>
              <a:rPr lang="en-US" altLang="zh-CN" sz="2000" dirty="0">
                <a:solidFill>
                  <a:schemeClr val="tx1"/>
                </a:solidFill>
                <a:sym typeface="Symbol" pitchFamily="18" charset="2"/>
              </a:rPr>
              <a:t>=1:n, </a:t>
            </a:r>
            <a:r>
              <a:rPr lang="zh-CN" altLang="en-US" sz="2000" dirty="0">
                <a:solidFill>
                  <a:schemeClr val="tx1"/>
                </a:solidFill>
                <a:sym typeface="Symbol" pitchFamily="18" charset="2"/>
              </a:rPr>
              <a:t>对</a:t>
            </a:r>
            <a:r>
              <a:rPr lang="en-US" altLang="zh-CN" sz="2000" dirty="0">
                <a:solidFill>
                  <a:schemeClr val="tx1"/>
                </a:solidFill>
                <a:sym typeface="Symbol" pitchFamily="18" charset="2"/>
              </a:rPr>
              <a:t>j=1:n </a:t>
            </a:r>
          </a:p>
          <a:p>
            <a:pPr>
              <a:lnSpc>
                <a:spcPct val="110000"/>
              </a:lnSpc>
              <a:spcBef>
                <a:spcPct val="5000"/>
              </a:spcBef>
              <a:spcAft>
                <a:spcPct val="5000"/>
              </a:spcAft>
            </a:pPr>
            <a:r>
              <a:rPr lang="en-US" altLang="zh-CN" sz="2000" dirty="0">
                <a:solidFill>
                  <a:schemeClr val="tx1"/>
                </a:solidFill>
                <a:sym typeface="Symbol" pitchFamily="18" charset="2"/>
              </a:rPr>
              <a:t>4.     </a:t>
            </a:r>
            <a:r>
              <a:rPr lang="zh-CN" altLang="en-US" sz="2000" dirty="0">
                <a:solidFill>
                  <a:schemeClr val="tx1"/>
                </a:solidFill>
                <a:sym typeface="Symbol" pitchFamily="18" charset="2"/>
              </a:rPr>
              <a:t>若 </a:t>
            </a:r>
            <a:r>
              <a:rPr lang="en-US" altLang="zh-CN" sz="2000" dirty="0">
                <a:solidFill>
                  <a:schemeClr val="tx1"/>
                </a:solidFill>
                <a:sym typeface="Symbol" pitchFamily="18" charset="2"/>
              </a:rPr>
              <a:t>D[</a:t>
            </a:r>
            <a:r>
              <a:rPr lang="en-US" altLang="zh-CN" sz="2000" dirty="0" err="1">
                <a:solidFill>
                  <a:schemeClr val="tx1"/>
                </a:solidFill>
                <a:sym typeface="Symbol" pitchFamily="18" charset="2"/>
              </a:rPr>
              <a:t>i,k</a:t>
            </a:r>
            <a:r>
              <a:rPr lang="en-US" altLang="zh-CN" sz="2000" dirty="0">
                <a:solidFill>
                  <a:schemeClr val="tx1"/>
                </a:solidFill>
                <a:sym typeface="Symbol" pitchFamily="18" charset="2"/>
              </a:rPr>
              <a:t>]+D[</a:t>
            </a:r>
            <a:r>
              <a:rPr lang="en-US" altLang="zh-CN" sz="2000" dirty="0" err="1">
                <a:solidFill>
                  <a:schemeClr val="tx1"/>
                </a:solidFill>
                <a:sym typeface="Symbol" pitchFamily="18" charset="2"/>
              </a:rPr>
              <a:t>k,j</a:t>
            </a:r>
            <a:r>
              <a:rPr lang="en-US" altLang="zh-CN" sz="2000" dirty="0">
                <a:solidFill>
                  <a:schemeClr val="tx1"/>
                </a:solidFill>
                <a:sym typeface="Symbol" pitchFamily="18" charset="2"/>
              </a:rPr>
              <a:t>]</a:t>
            </a:r>
            <a:r>
              <a:rPr lang="en-US" altLang="zh-CN" sz="2000" dirty="0">
                <a:sym typeface="Symbol" pitchFamily="18" charset="2"/>
              </a:rPr>
              <a:t> &lt; </a:t>
            </a:r>
            <a:r>
              <a:rPr lang="en-US" altLang="zh-CN" sz="2000" dirty="0">
                <a:solidFill>
                  <a:schemeClr val="tx1"/>
                </a:solidFill>
                <a:sym typeface="Symbol" pitchFamily="18" charset="2"/>
              </a:rPr>
              <a:t>D[</a:t>
            </a:r>
            <a:r>
              <a:rPr lang="en-US" altLang="zh-CN" sz="2000" dirty="0" err="1">
                <a:solidFill>
                  <a:schemeClr val="tx1"/>
                </a:solidFill>
                <a:sym typeface="Symbol" pitchFamily="18" charset="2"/>
              </a:rPr>
              <a:t>i,j</a:t>
            </a:r>
            <a:r>
              <a:rPr lang="en-US" altLang="zh-CN" sz="2000" dirty="0">
                <a:solidFill>
                  <a:schemeClr val="tx1"/>
                </a:solidFill>
                <a:sym typeface="Symbol" pitchFamily="18" charset="2"/>
              </a:rPr>
              <a:t>] </a:t>
            </a:r>
            <a:endParaRPr lang="en-US" altLang="zh-CN" sz="2000" dirty="0">
              <a:sym typeface="Symbol" pitchFamily="18" charset="2"/>
            </a:endParaRPr>
          </a:p>
          <a:p>
            <a:pPr>
              <a:lnSpc>
                <a:spcPct val="110000"/>
              </a:lnSpc>
              <a:spcBef>
                <a:spcPct val="5000"/>
              </a:spcBef>
              <a:spcAft>
                <a:spcPct val="5000"/>
              </a:spcAft>
            </a:pPr>
            <a:r>
              <a:rPr lang="en-US" altLang="zh-CN" sz="2000" dirty="0" smtClean="0">
                <a:solidFill>
                  <a:schemeClr val="tx1"/>
                </a:solidFill>
                <a:sym typeface="Symbol" pitchFamily="18" charset="2"/>
              </a:rPr>
              <a:t>5.     </a:t>
            </a:r>
            <a:r>
              <a:rPr lang="zh-CN" altLang="en-US" sz="2000" dirty="0" smtClean="0">
                <a:solidFill>
                  <a:schemeClr val="tx1"/>
                </a:solidFill>
                <a:sym typeface="Symbol" pitchFamily="18" charset="2"/>
              </a:rPr>
              <a:t>则</a:t>
            </a:r>
            <a:r>
              <a:rPr lang="en-US" altLang="zh-CN" sz="2000" dirty="0" smtClean="0">
                <a:solidFill>
                  <a:schemeClr val="tx1"/>
                </a:solidFill>
                <a:sym typeface="Symbol" pitchFamily="18" charset="2"/>
              </a:rPr>
              <a:t> </a:t>
            </a:r>
            <a:r>
              <a:rPr lang="en-US" altLang="zh-CN" sz="2000" dirty="0">
                <a:solidFill>
                  <a:schemeClr val="tx1"/>
                </a:solidFill>
                <a:sym typeface="Symbol" pitchFamily="18" charset="2"/>
              </a:rPr>
              <a:t>D[</a:t>
            </a:r>
            <a:r>
              <a:rPr lang="en-US" altLang="zh-CN" sz="2000" dirty="0" err="1">
                <a:solidFill>
                  <a:schemeClr val="tx1"/>
                </a:solidFill>
                <a:sym typeface="Symbol" pitchFamily="18" charset="2"/>
              </a:rPr>
              <a:t>i,j</a:t>
            </a:r>
            <a:r>
              <a:rPr lang="en-US" altLang="zh-CN" sz="2000" dirty="0">
                <a:solidFill>
                  <a:schemeClr val="tx1"/>
                </a:solidFill>
                <a:sym typeface="Symbol" pitchFamily="18" charset="2"/>
              </a:rPr>
              <a:t>] = </a:t>
            </a:r>
            <a:r>
              <a:rPr lang="en-US" altLang="en-US" sz="2000" dirty="0">
                <a:solidFill>
                  <a:schemeClr val="tx1"/>
                </a:solidFill>
                <a:sym typeface="Symbol" pitchFamily="18" charset="2"/>
              </a:rPr>
              <a:t>D[</a:t>
            </a:r>
            <a:r>
              <a:rPr lang="en-US" altLang="en-US" sz="2000" dirty="0" err="1">
                <a:solidFill>
                  <a:schemeClr val="tx1"/>
                </a:solidFill>
                <a:sym typeface="Symbol" pitchFamily="18" charset="2"/>
              </a:rPr>
              <a:t>i,k</a:t>
            </a:r>
            <a:r>
              <a:rPr lang="en-US" altLang="en-US" sz="2000" dirty="0">
                <a:solidFill>
                  <a:schemeClr val="tx1"/>
                </a:solidFill>
                <a:sym typeface="Symbol" pitchFamily="18" charset="2"/>
              </a:rPr>
              <a:t>]</a:t>
            </a:r>
            <a:r>
              <a:rPr lang="en-US" altLang="zh-CN" sz="2000" dirty="0">
                <a:solidFill>
                  <a:schemeClr val="tx1"/>
                </a:solidFill>
                <a:sym typeface="Symbol" pitchFamily="18" charset="2"/>
              </a:rPr>
              <a:t>+</a:t>
            </a:r>
            <a:r>
              <a:rPr lang="en-US" altLang="en-US" sz="2000" dirty="0">
                <a:solidFill>
                  <a:schemeClr val="tx1"/>
                </a:solidFill>
                <a:sym typeface="Symbol" pitchFamily="18" charset="2"/>
              </a:rPr>
              <a:t>D[</a:t>
            </a:r>
            <a:r>
              <a:rPr lang="en-US" altLang="en-US" sz="2000" dirty="0" err="1">
                <a:solidFill>
                  <a:schemeClr val="tx1"/>
                </a:solidFill>
                <a:sym typeface="Symbol" pitchFamily="18" charset="2"/>
              </a:rPr>
              <a:t>k,j</a:t>
            </a:r>
            <a:r>
              <a:rPr lang="en-US" altLang="en-US" sz="2000" dirty="0">
                <a:solidFill>
                  <a:schemeClr val="tx1"/>
                </a:solidFill>
                <a:sym typeface="Symbol" pitchFamily="18" charset="2"/>
              </a:rPr>
              <a:t>]</a:t>
            </a:r>
            <a:r>
              <a:rPr lang="en-US" altLang="zh-CN" sz="2000" dirty="0">
                <a:solidFill>
                  <a:schemeClr val="tx1"/>
                </a:solidFill>
                <a:sym typeface="Symbol" pitchFamily="18" charset="2"/>
              </a:rPr>
              <a:t>; </a:t>
            </a:r>
            <a:br>
              <a:rPr lang="en-US" altLang="zh-CN" sz="2000" dirty="0">
                <a:solidFill>
                  <a:schemeClr val="tx1"/>
                </a:solidFill>
                <a:sym typeface="Symbol" pitchFamily="18" charset="2"/>
              </a:rPr>
            </a:br>
            <a:r>
              <a:rPr lang="en-US" altLang="zh-CN" sz="2000" dirty="0" smtClean="0">
                <a:solidFill>
                  <a:schemeClr val="tx1"/>
                </a:solidFill>
                <a:sym typeface="Symbol" pitchFamily="18" charset="2"/>
              </a:rPr>
              <a:t>6. </a:t>
            </a:r>
            <a:r>
              <a:rPr lang="zh-CN" altLang="en-US" sz="2000" dirty="0" smtClean="0">
                <a:solidFill>
                  <a:schemeClr val="tx1"/>
                </a:solidFill>
                <a:sym typeface="Symbol" pitchFamily="18" charset="2"/>
              </a:rPr>
              <a:t>输出</a:t>
            </a:r>
            <a:r>
              <a:rPr lang="en-US" altLang="zh-CN" sz="2000" dirty="0" smtClean="0">
                <a:solidFill>
                  <a:schemeClr val="tx1"/>
                </a:solidFill>
                <a:sym typeface="Symbol" pitchFamily="18" charset="2"/>
              </a:rPr>
              <a:t>D[1,n]</a:t>
            </a:r>
          </a:p>
          <a:p>
            <a:pPr>
              <a:lnSpc>
                <a:spcPct val="110000"/>
              </a:lnSpc>
              <a:spcBef>
                <a:spcPct val="5000"/>
              </a:spcBef>
              <a:spcAft>
                <a:spcPct val="5000"/>
              </a:spcAft>
            </a:pPr>
            <a:r>
              <a:rPr lang="zh-CN" altLang="en-US" sz="2000" dirty="0" smtClean="0">
                <a:solidFill>
                  <a:schemeClr val="tx1"/>
                </a:solidFill>
              </a:rPr>
              <a:t>或者</a:t>
            </a:r>
            <a:endParaRPr lang="en-US" altLang="zh-CN" sz="2000" dirty="0" smtClean="0">
              <a:solidFill>
                <a:schemeClr val="tx1"/>
              </a:solidFill>
            </a:endParaRPr>
          </a:p>
          <a:p>
            <a:pPr>
              <a:lnSpc>
                <a:spcPct val="110000"/>
              </a:lnSpc>
              <a:spcBef>
                <a:spcPct val="10000"/>
              </a:spcBef>
              <a:spcAft>
                <a:spcPct val="10000"/>
              </a:spcAft>
            </a:pPr>
            <a:r>
              <a:rPr lang="en-US" altLang="zh-CN" sz="2000" dirty="0">
                <a:solidFill>
                  <a:schemeClr val="tx1"/>
                </a:solidFill>
                <a:sym typeface="Symbol" pitchFamily="18" charset="2"/>
              </a:rPr>
              <a:t>1. </a:t>
            </a:r>
            <a:r>
              <a:rPr lang="zh-CN" altLang="en-US" sz="2000" dirty="0">
                <a:solidFill>
                  <a:schemeClr val="tx1"/>
                </a:solidFill>
                <a:sym typeface="Symbol" pitchFamily="18" charset="2"/>
              </a:rPr>
              <a:t>初始</a:t>
            </a:r>
            <a:r>
              <a:rPr lang="en-US" altLang="zh-CN" sz="2000" dirty="0" smtClean="0">
                <a:solidFill>
                  <a:schemeClr val="tx1"/>
                </a:solidFill>
                <a:sym typeface="Symbol" pitchFamily="18" charset="2"/>
              </a:rPr>
              <a:t>d[1]=</a:t>
            </a:r>
            <a:r>
              <a:rPr lang="en-US" altLang="zh-CN" sz="2000" dirty="0">
                <a:solidFill>
                  <a:schemeClr val="tx1"/>
                </a:solidFill>
                <a:sym typeface="Symbol" pitchFamily="18" charset="2"/>
              </a:rPr>
              <a:t>0, </a:t>
            </a:r>
            <a:r>
              <a:rPr lang="zh-CN" altLang="en-US" sz="2000" dirty="0">
                <a:solidFill>
                  <a:schemeClr val="tx1"/>
                </a:solidFill>
                <a:sym typeface="Symbol" pitchFamily="18" charset="2"/>
              </a:rPr>
              <a:t>其它点</a:t>
            </a:r>
            <a:r>
              <a:rPr lang="en-US" altLang="zh-CN" sz="2000" dirty="0">
                <a:solidFill>
                  <a:schemeClr val="tx1"/>
                </a:solidFill>
                <a:sym typeface="Symbol" pitchFamily="18" charset="2"/>
              </a:rPr>
              <a:t>d[u]=INF,  S</a:t>
            </a:r>
            <a:r>
              <a:rPr lang="zh-CN" altLang="en-US" sz="2000" dirty="0">
                <a:solidFill>
                  <a:schemeClr val="tx1"/>
                </a:solidFill>
                <a:sym typeface="Symbol" pitchFamily="18" charset="2"/>
              </a:rPr>
              <a:t>空</a:t>
            </a:r>
            <a:r>
              <a:rPr lang="en-US" altLang="zh-CN" sz="2000" dirty="0">
                <a:solidFill>
                  <a:schemeClr val="tx1"/>
                </a:solidFill>
                <a:sym typeface="Symbol" pitchFamily="18" charset="2"/>
              </a:rPr>
              <a:t>, Q=V </a:t>
            </a:r>
          </a:p>
          <a:p>
            <a:pPr>
              <a:lnSpc>
                <a:spcPct val="110000"/>
              </a:lnSpc>
              <a:spcBef>
                <a:spcPct val="10000"/>
              </a:spcBef>
              <a:spcAft>
                <a:spcPct val="10000"/>
              </a:spcAft>
            </a:pPr>
            <a:r>
              <a:rPr lang="en-US" altLang="zh-CN" sz="2000" dirty="0">
                <a:solidFill>
                  <a:schemeClr val="tx1"/>
                </a:solidFill>
                <a:sym typeface="Symbol" pitchFamily="18" charset="2"/>
              </a:rPr>
              <a:t>2. </a:t>
            </a:r>
            <a:r>
              <a:rPr lang="zh-CN" altLang="en-US" sz="2000" dirty="0">
                <a:solidFill>
                  <a:schemeClr val="tx1"/>
                </a:solidFill>
                <a:sym typeface="Symbol" pitchFamily="18" charset="2"/>
              </a:rPr>
              <a:t>当</a:t>
            </a:r>
            <a:r>
              <a:rPr lang="en-US" altLang="zh-CN" sz="2000" dirty="0">
                <a:solidFill>
                  <a:schemeClr val="tx1"/>
                </a:solidFill>
                <a:sym typeface="Symbol" pitchFamily="18" charset="2"/>
              </a:rPr>
              <a:t>Q</a:t>
            </a:r>
            <a:r>
              <a:rPr lang="zh-CN" altLang="en-US" sz="2000" dirty="0">
                <a:solidFill>
                  <a:schemeClr val="tx1"/>
                </a:solidFill>
                <a:sym typeface="Symbol" pitchFamily="18" charset="2"/>
              </a:rPr>
              <a:t>非空 </a:t>
            </a:r>
          </a:p>
          <a:p>
            <a:pPr>
              <a:lnSpc>
                <a:spcPct val="110000"/>
              </a:lnSpc>
              <a:spcBef>
                <a:spcPct val="10000"/>
              </a:spcBef>
              <a:spcAft>
                <a:spcPct val="10000"/>
              </a:spcAft>
            </a:pPr>
            <a:r>
              <a:rPr lang="en-US" altLang="zh-CN" sz="2000" dirty="0">
                <a:solidFill>
                  <a:schemeClr val="tx1"/>
                </a:solidFill>
                <a:sym typeface="Symbol" pitchFamily="18" charset="2"/>
              </a:rPr>
              <a:t>3.       </a:t>
            </a:r>
            <a:r>
              <a:rPr lang="zh-CN" altLang="en-US" sz="2000" dirty="0">
                <a:solidFill>
                  <a:schemeClr val="tx1"/>
                </a:solidFill>
                <a:sym typeface="Symbol" pitchFamily="18" charset="2"/>
              </a:rPr>
              <a:t>取出</a:t>
            </a:r>
            <a:r>
              <a:rPr lang="en-US" altLang="zh-CN" sz="2000" dirty="0">
                <a:solidFill>
                  <a:schemeClr val="tx1"/>
                </a:solidFill>
                <a:sym typeface="Symbol" pitchFamily="18" charset="2"/>
              </a:rPr>
              <a:t>Q</a:t>
            </a:r>
            <a:r>
              <a:rPr lang="zh-CN" altLang="en-US" sz="2000" dirty="0">
                <a:solidFill>
                  <a:schemeClr val="tx1"/>
                </a:solidFill>
                <a:sym typeface="Symbol" pitchFamily="18" charset="2"/>
              </a:rPr>
              <a:t>中</a:t>
            </a:r>
            <a:r>
              <a:rPr lang="en-US" altLang="zh-CN" sz="2000" dirty="0">
                <a:solidFill>
                  <a:schemeClr val="tx1"/>
                </a:solidFill>
                <a:sym typeface="Symbol" pitchFamily="18" charset="2"/>
              </a:rPr>
              <a:t>u</a:t>
            </a:r>
            <a:r>
              <a:rPr lang="zh-CN" altLang="en-US" sz="2000" dirty="0">
                <a:solidFill>
                  <a:schemeClr val="tx1"/>
                </a:solidFill>
                <a:sym typeface="Symbol" pitchFamily="18" charset="2"/>
              </a:rPr>
              <a:t>使得</a:t>
            </a:r>
            <a:r>
              <a:rPr lang="en-US" altLang="zh-CN" sz="2000" dirty="0">
                <a:solidFill>
                  <a:schemeClr val="tx1"/>
                </a:solidFill>
                <a:sym typeface="Symbol" pitchFamily="18" charset="2"/>
              </a:rPr>
              <a:t>d[u]</a:t>
            </a:r>
            <a:r>
              <a:rPr lang="zh-CN" altLang="en-US" sz="2000" dirty="0">
                <a:solidFill>
                  <a:schemeClr val="tx1"/>
                </a:solidFill>
                <a:sym typeface="Symbol" pitchFamily="18" charset="2"/>
              </a:rPr>
              <a:t>最小 </a:t>
            </a:r>
          </a:p>
          <a:p>
            <a:pPr>
              <a:lnSpc>
                <a:spcPct val="110000"/>
              </a:lnSpc>
              <a:spcBef>
                <a:spcPct val="10000"/>
              </a:spcBef>
              <a:spcAft>
                <a:spcPct val="10000"/>
              </a:spcAft>
            </a:pPr>
            <a:r>
              <a:rPr lang="en-US" altLang="zh-CN" sz="2000" dirty="0">
                <a:solidFill>
                  <a:schemeClr val="tx1"/>
                </a:solidFill>
                <a:sym typeface="Symbol" pitchFamily="18" charset="2"/>
              </a:rPr>
              <a:t>4.       </a:t>
            </a:r>
            <a:r>
              <a:rPr lang="zh-CN" altLang="en-US" sz="2000" dirty="0">
                <a:solidFill>
                  <a:schemeClr val="tx1"/>
                </a:solidFill>
                <a:sym typeface="Symbol" pitchFamily="18" charset="2"/>
              </a:rPr>
              <a:t>将</a:t>
            </a:r>
            <a:r>
              <a:rPr lang="en-US" altLang="zh-CN" sz="2000" dirty="0">
                <a:solidFill>
                  <a:schemeClr val="tx1"/>
                </a:solidFill>
                <a:sym typeface="Symbol" pitchFamily="18" charset="2"/>
              </a:rPr>
              <a:t>u</a:t>
            </a:r>
            <a:r>
              <a:rPr lang="zh-CN" altLang="en-US" sz="2000" dirty="0">
                <a:solidFill>
                  <a:schemeClr val="tx1"/>
                </a:solidFill>
                <a:sym typeface="Symbol" pitchFamily="18" charset="2"/>
              </a:rPr>
              <a:t>添加到</a:t>
            </a:r>
            <a:r>
              <a:rPr lang="en-US" altLang="zh-CN" sz="2000" dirty="0">
                <a:solidFill>
                  <a:schemeClr val="tx1"/>
                </a:solidFill>
                <a:sym typeface="Symbol" pitchFamily="18" charset="2"/>
              </a:rPr>
              <a:t>S</a:t>
            </a:r>
            <a:r>
              <a:rPr lang="zh-CN" altLang="en-US" sz="2000" dirty="0">
                <a:solidFill>
                  <a:schemeClr val="tx1"/>
                </a:solidFill>
                <a:sym typeface="Symbol" pitchFamily="18" charset="2"/>
              </a:rPr>
              <a:t>中 </a:t>
            </a:r>
          </a:p>
          <a:p>
            <a:pPr>
              <a:lnSpc>
                <a:spcPct val="110000"/>
              </a:lnSpc>
              <a:spcBef>
                <a:spcPct val="10000"/>
              </a:spcBef>
              <a:spcAft>
                <a:spcPct val="10000"/>
              </a:spcAft>
            </a:pPr>
            <a:r>
              <a:rPr lang="en-US" altLang="zh-CN" sz="2000" dirty="0">
                <a:solidFill>
                  <a:schemeClr val="tx1"/>
                </a:solidFill>
                <a:sym typeface="Symbol" pitchFamily="18" charset="2"/>
              </a:rPr>
              <a:t>5.       </a:t>
            </a:r>
            <a:r>
              <a:rPr lang="zh-CN" altLang="en-US" sz="2000" dirty="0">
                <a:solidFill>
                  <a:schemeClr val="tx1"/>
                </a:solidFill>
                <a:sym typeface="Symbol" pitchFamily="18" charset="2"/>
              </a:rPr>
              <a:t>对</a:t>
            </a:r>
            <a:r>
              <a:rPr lang="en-US" altLang="zh-CN" sz="2000" dirty="0">
                <a:solidFill>
                  <a:schemeClr val="tx1"/>
                </a:solidFill>
                <a:sym typeface="Symbol" pitchFamily="18" charset="2"/>
              </a:rPr>
              <a:t>u</a:t>
            </a:r>
            <a:r>
              <a:rPr lang="zh-CN" altLang="en-US" sz="2000" dirty="0">
                <a:solidFill>
                  <a:schemeClr val="tx1"/>
                </a:solidFill>
                <a:sym typeface="Symbol" pitchFamily="18" charset="2"/>
              </a:rPr>
              <a:t>的每个邻居</a:t>
            </a:r>
            <a:r>
              <a:rPr lang="en-US" altLang="zh-CN" sz="2000" dirty="0">
                <a:solidFill>
                  <a:schemeClr val="tx1"/>
                </a:solidFill>
                <a:sym typeface="Symbol" pitchFamily="18" charset="2"/>
              </a:rPr>
              <a:t>v, </a:t>
            </a:r>
            <a:r>
              <a:rPr lang="zh-CN" altLang="en-US" sz="2000" dirty="0">
                <a:solidFill>
                  <a:schemeClr val="tx1"/>
                </a:solidFill>
                <a:sym typeface="Symbol" pitchFamily="18" charset="2"/>
              </a:rPr>
              <a:t>松弛</a:t>
            </a:r>
            <a:r>
              <a:rPr lang="en-US" altLang="zh-CN" sz="2000" dirty="0">
                <a:solidFill>
                  <a:schemeClr val="tx1"/>
                </a:solidFill>
                <a:sym typeface="Symbol" pitchFamily="18" charset="2"/>
              </a:rPr>
              <a:t>(</a:t>
            </a:r>
            <a:r>
              <a:rPr lang="en-US" altLang="zh-CN" sz="2000" dirty="0" err="1">
                <a:solidFill>
                  <a:schemeClr val="tx1"/>
                </a:solidFill>
                <a:sym typeface="Symbol" pitchFamily="18" charset="2"/>
              </a:rPr>
              <a:t>u,v</a:t>
            </a:r>
            <a:r>
              <a:rPr lang="en-US" altLang="zh-CN" sz="2000" dirty="0" smtClean="0">
                <a:solidFill>
                  <a:schemeClr val="tx1"/>
                </a:solidFill>
                <a:sym typeface="Symbol" pitchFamily="18" charset="2"/>
              </a:rPr>
              <a:t>). </a:t>
            </a:r>
            <a:endParaRPr lang="en-US" altLang="zh-CN" sz="2000" dirty="0" smtClean="0">
              <a:solidFill>
                <a:schemeClr val="tx1"/>
              </a:solidFill>
            </a:endParaRPr>
          </a:p>
        </p:txBody>
      </p:sp>
      <p:sp>
        <p:nvSpPr>
          <p:cNvPr id="3" name="TextBox 2"/>
          <p:cNvSpPr txBox="1"/>
          <p:nvPr/>
        </p:nvSpPr>
        <p:spPr bwMode="auto">
          <a:xfrm>
            <a:off x="5724128" y="4666491"/>
            <a:ext cx="2485168" cy="11387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a:spcBef>
                <a:spcPct val="10000"/>
              </a:spcBef>
              <a:spcAft>
                <a:spcPct val="10000"/>
              </a:spcAft>
            </a:pPr>
            <a:r>
              <a:rPr lang="zh-CN" altLang="en-US" sz="2000" dirty="0">
                <a:solidFill>
                  <a:srgbClr val="FF3300"/>
                </a:solidFill>
                <a:sym typeface="Symbol" pitchFamily="18" charset="2"/>
              </a:rPr>
              <a:t>松弛</a:t>
            </a:r>
            <a:r>
              <a:rPr lang="zh-CN" altLang="en-US" sz="2000" dirty="0">
                <a:solidFill>
                  <a:schemeClr val="tx1"/>
                </a:solidFill>
                <a:sym typeface="Symbol" pitchFamily="18" charset="2"/>
              </a:rPr>
              <a:t>操作</a:t>
            </a:r>
            <a:r>
              <a:rPr lang="en-US" altLang="zh-CN" sz="2000" dirty="0">
                <a:solidFill>
                  <a:schemeClr val="tx1"/>
                </a:solidFill>
                <a:sym typeface="Symbol" pitchFamily="18" charset="2"/>
              </a:rPr>
              <a:t>relax(</a:t>
            </a:r>
            <a:r>
              <a:rPr lang="en-US" altLang="zh-CN" sz="2000" dirty="0" err="1">
                <a:solidFill>
                  <a:schemeClr val="tx1"/>
                </a:solidFill>
                <a:sym typeface="Symbol" pitchFamily="18" charset="2"/>
              </a:rPr>
              <a:t>u,v</a:t>
            </a:r>
            <a:r>
              <a:rPr lang="en-US" altLang="zh-CN" sz="2000" dirty="0">
                <a:solidFill>
                  <a:schemeClr val="tx1"/>
                </a:solidFill>
                <a:sym typeface="Symbol" pitchFamily="18" charset="2"/>
              </a:rPr>
              <a:t>): </a:t>
            </a:r>
            <a:r>
              <a:rPr lang="zh-CN" altLang="en-US" sz="2000" dirty="0" smtClean="0">
                <a:solidFill>
                  <a:schemeClr val="tx1"/>
                </a:solidFill>
                <a:sym typeface="Symbol" pitchFamily="18" charset="2"/>
              </a:rPr>
              <a:t> </a:t>
            </a:r>
            <a:endParaRPr lang="zh-CN" altLang="en-US" sz="2000" dirty="0">
              <a:solidFill>
                <a:schemeClr val="tx1"/>
              </a:solidFill>
              <a:sym typeface="Symbol" pitchFamily="18" charset="2"/>
            </a:endParaRPr>
          </a:p>
          <a:p>
            <a:pPr>
              <a:spcBef>
                <a:spcPct val="10000"/>
              </a:spcBef>
              <a:spcAft>
                <a:spcPct val="10000"/>
              </a:spcAft>
            </a:pPr>
            <a:r>
              <a:rPr lang="zh-CN" altLang="en-US" sz="2000" dirty="0" smtClean="0">
                <a:solidFill>
                  <a:schemeClr val="tx1"/>
                </a:solidFill>
                <a:sym typeface="Symbol" pitchFamily="18" charset="2"/>
              </a:rPr>
              <a:t>若</a:t>
            </a:r>
            <a:r>
              <a:rPr lang="en-US" altLang="zh-CN" sz="2000" dirty="0">
                <a:solidFill>
                  <a:schemeClr val="tx1"/>
                </a:solidFill>
                <a:sym typeface="Symbol" pitchFamily="18" charset="2"/>
              </a:rPr>
              <a:t>d[v]&gt;d[u</a:t>
            </a:r>
            <a:r>
              <a:rPr lang="en-US" altLang="zh-CN" sz="2000" dirty="0" smtClean="0">
                <a:solidFill>
                  <a:schemeClr val="tx1"/>
                </a:solidFill>
                <a:sym typeface="Symbol" pitchFamily="18" charset="2"/>
              </a:rPr>
              <a:t>]+r(</a:t>
            </a:r>
            <a:r>
              <a:rPr lang="en-US" altLang="zh-CN" sz="2000" dirty="0" err="1" smtClean="0">
                <a:solidFill>
                  <a:schemeClr val="tx1"/>
                </a:solidFill>
                <a:sym typeface="Symbol" pitchFamily="18" charset="2"/>
              </a:rPr>
              <a:t>u,v</a:t>
            </a:r>
            <a:r>
              <a:rPr lang="en-US" altLang="zh-CN" sz="2000" dirty="0">
                <a:solidFill>
                  <a:schemeClr val="tx1"/>
                </a:solidFill>
                <a:sym typeface="Symbol" pitchFamily="18" charset="2"/>
              </a:rPr>
              <a:t>), </a:t>
            </a:r>
            <a:endParaRPr lang="en-US" altLang="zh-CN" sz="2000" dirty="0" smtClean="0">
              <a:solidFill>
                <a:schemeClr val="tx1"/>
              </a:solidFill>
              <a:sym typeface="Symbol" pitchFamily="18" charset="2"/>
            </a:endParaRPr>
          </a:p>
          <a:p>
            <a:pPr>
              <a:spcBef>
                <a:spcPct val="10000"/>
              </a:spcBef>
              <a:spcAft>
                <a:spcPct val="10000"/>
              </a:spcAft>
            </a:pPr>
            <a:r>
              <a:rPr lang="zh-CN" altLang="en-US" sz="2000" dirty="0" smtClean="0">
                <a:solidFill>
                  <a:schemeClr val="tx1"/>
                </a:solidFill>
                <a:sym typeface="Symbol" pitchFamily="18" charset="2"/>
              </a:rPr>
              <a:t>则</a:t>
            </a:r>
            <a:r>
              <a:rPr lang="en-US" altLang="zh-CN" sz="2000" dirty="0">
                <a:solidFill>
                  <a:schemeClr val="tx1"/>
                </a:solidFill>
                <a:sym typeface="Symbol" pitchFamily="18" charset="2"/>
              </a:rPr>
              <a:t>d[v]=d[u</a:t>
            </a:r>
            <a:r>
              <a:rPr lang="en-US" altLang="zh-CN" sz="2000" dirty="0" smtClean="0">
                <a:solidFill>
                  <a:schemeClr val="tx1"/>
                </a:solidFill>
                <a:sym typeface="Symbol" pitchFamily="18" charset="2"/>
              </a:rPr>
              <a:t>]+r(</a:t>
            </a:r>
            <a:r>
              <a:rPr lang="en-US" altLang="zh-CN" sz="2000" dirty="0" err="1" smtClean="0">
                <a:solidFill>
                  <a:schemeClr val="tx1"/>
                </a:solidFill>
                <a:sym typeface="Symbol" pitchFamily="18" charset="2"/>
              </a:rPr>
              <a:t>u,v</a:t>
            </a:r>
            <a:r>
              <a:rPr lang="en-US" altLang="zh-CN" sz="2000" dirty="0">
                <a:solidFill>
                  <a:schemeClr val="tx1"/>
                </a:solidFill>
                <a:sym typeface="Symbol" pitchFamily="18" charset="2"/>
              </a:rPr>
              <a:t>)</a:t>
            </a:r>
            <a:endParaRPr lang="zh-CN" altLang="en-US" sz="2000" dirty="0" smtClean="0">
              <a:solidFill>
                <a:schemeClr val="tx1"/>
              </a:solidFill>
            </a:endParaRPr>
          </a:p>
        </p:txBody>
      </p:sp>
    </p:spTree>
    <p:extLst>
      <p:ext uri="{BB962C8B-B14F-4D97-AF65-F5344CB8AC3E}">
        <p14:creationId xmlns:p14="http://schemas.microsoft.com/office/powerpoint/2010/main" val="1363146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613" y="1268413"/>
            <a:ext cx="2484437"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p:txBody>
          <a:bodyPr/>
          <a:lstStyle/>
          <a:p>
            <a:r>
              <a:rPr lang="zh-CN" altLang="en-US" b="1" smtClean="0"/>
              <a:t>第四章 贪心</a:t>
            </a:r>
          </a:p>
        </p:txBody>
      </p:sp>
      <p:sp>
        <p:nvSpPr>
          <p:cNvPr id="17412" name="Text Box 4"/>
          <p:cNvSpPr txBox="1">
            <a:spLocks noChangeArrowheads="1"/>
          </p:cNvSpPr>
          <p:nvPr/>
        </p:nvSpPr>
        <p:spPr bwMode="auto">
          <a:xfrm>
            <a:off x="250825" y="1268413"/>
            <a:ext cx="6961188"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400">
                <a:solidFill>
                  <a:srgbClr val="000000"/>
                </a:solidFill>
              </a:rPr>
              <a:t>1. </a:t>
            </a:r>
            <a:r>
              <a:rPr lang="zh-CN" altLang="en-US" sz="2400">
                <a:solidFill>
                  <a:srgbClr val="000000"/>
                </a:solidFill>
              </a:rPr>
              <a:t>字符</a:t>
            </a:r>
            <a:r>
              <a:rPr lang="en-US" altLang="zh-CN" sz="2400">
                <a:solidFill>
                  <a:srgbClr val="000000"/>
                </a:solidFill>
              </a:rPr>
              <a:t>a~h</a:t>
            </a:r>
            <a:r>
              <a:rPr lang="zh-CN" altLang="en-US" sz="2400">
                <a:solidFill>
                  <a:srgbClr val="000000"/>
                </a:solidFill>
              </a:rPr>
              <a:t>出现的频率恰好是前</a:t>
            </a:r>
            <a:r>
              <a:rPr lang="en-US" altLang="zh-CN" sz="2400">
                <a:solidFill>
                  <a:srgbClr val="000000"/>
                </a:solidFill>
              </a:rPr>
              <a:t>8</a:t>
            </a:r>
            <a:r>
              <a:rPr lang="zh-CN" altLang="en-US" sz="2400">
                <a:solidFill>
                  <a:srgbClr val="000000"/>
                </a:solidFill>
              </a:rPr>
              <a:t>个</a:t>
            </a:r>
            <a:r>
              <a:rPr lang="en-US" altLang="zh-CN" sz="2400">
                <a:solidFill>
                  <a:srgbClr val="000000"/>
                </a:solidFill>
              </a:rPr>
              <a:t>Fibonacci</a:t>
            </a:r>
            <a:r>
              <a:rPr lang="zh-CN" altLang="en-US" sz="2400">
                <a:solidFill>
                  <a:srgbClr val="000000"/>
                </a:solidFill>
              </a:rPr>
              <a:t>数</a:t>
            </a:r>
            <a:r>
              <a:rPr lang="en-US" altLang="zh-CN" sz="2400">
                <a:solidFill>
                  <a:srgbClr val="000000"/>
                </a:solidFill>
              </a:rPr>
              <a:t>, </a:t>
            </a:r>
          </a:p>
          <a:p>
            <a:pPr eaLnBrk="1" hangingPunct="1">
              <a:lnSpc>
                <a:spcPct val="105000"/>
              </a:lnSpc>
              <a:spcBef>
                <a:spcPct val="5000"/>
              </a:spcBef>
              <a:spcAft>
                <a:spcPct val="5000"/>
              </a:spcAft>
            </a:pPr>
            <a:r>
              <a:rPr lang="zh-CN" altLang="en-US" sz="2400">
                <a:solidFill>
                  <a:srgbClr val="000000"/>
                </a:solidFill>
              </a:rPr>
              <a:t>    它们的</a:t>
            </a:r>
            <a:r>
              <a:rPr lang="en-US" altLang="zh-CN" sz="2400">
                <a:solidFill>
                  <a:srgbClr val="000000"/>
                </a:solidFill>
              </a:rPr>
              <a:t>Huffman</a:t>
            </a:r>
            <a:r>
              <a:rPr lang="zh-CN" altLang="en-US" sz="2400">
                <a:solidFill>
                  <a:srgbClr val="000000"/>
                </a:solidFill>
              </a:rPr>
              <a:t>编码是什么</a:t>
            </a:r>
            <a:r>
              <a:rPr lang="en-US" altLang="zh-CN" sz="2400">
                <a:solidFill>
                  <a:srgbClr val="000000"/>
                </a:solidFill>
              </a:rPr>
              <a:t>? </a:t>
            </a:r>
            <a:r>
              <a:rPr lang="zh-CN" altLang="en-US" sz="2400">
                <a:solidFill>
                  <a:srgbClr val="000000"/>
                </a:solidFill>
              </a:rPr>
              <a:t>将结果推广到</a:t>
            </a:r>
          </a:p>
          <a:p>
            <a:pPr eaLnBrk="1" hangingPunct="1">
              <a:lnSpc>
                <a:spcPct val="105000"/>
              </a:lnSpc>
              <a:spcBef>
                <a:spcPct val="5000"/>
              </a:spcBef>
              <a:spcAft>
                <a:spcPct val="5000"/>
              </a:spcAft>
            </a:pPr>
            <a:r>
              <a:rPr lang="en-US" altLang="zh-CN" sz="2400">
                <a:solidFill>
                  <a:srgbClr val="000000"/>
                </a:solidFill>
              </a:rPr>
              <a:t>    n</a:t>
            </a:r>
            <a:r>
              <a:rPr lang="zh-CN" altLang="en-US" sz="2400">
                <a:solidFill>
                  <a:srgbClr val="000000"/>
                </a:solidFill>
              </a:rPr>
              <a:t>个字符的频率恰好是前</a:t>
            </a:r>
            <a:r>
              <a:rPr lang="en-US" altLang="zh-CN" sz="2400">
                <a:solidFill>
                  <a:srgbClr val="000000"/>
                </a:solidFill>
              </a:rPr>
              <a:t>n</a:t>
            </a:r>
            <a:r>
              <a:rPr lang="zh-CN" altLang="en-US" sz="2400">
                <a:solidFill>
                  <a:srgbClr val="000000"/>
                </a:solidFill>
              </a:rPr>
              <a:t>个</a:t>
            </a:r>
            <a:r>
              <a:rPr lang="en-US" altLang="zh-CN" sz="2400">
                <a:solidFill>
                  <a:srgbClr val="000000"/>
                </a:solidFill>
              </a:rPr>
              <a:t>Fibonacci</a:t>
            </a:r>
            <a:r>
              <a:rPr lang="zh-CN" altLang="en-US" sz="2400">
                <a:solidFill>
                  <a:srgbClr val="000000"/>
                </a:solidFill>
              </a:rPr>
              <a:t>数的情形</a:t>
            </a:r>
            <a:r>
              <a:rPr lang="en-US" altLang="zh-CN" sz="2400">
                <a:solidFill>
                  <a:srgbClr val="000000"/>
                </a:solidFill>
              </a:rPr>
              <a:t>. </a:t>
            </a:r>
          </a:p>
          <a:p>
            <a:pPr eaLnBrk="1" hangingPunct="1">
              <a:lnSpc>
                <a:spcPct val="105000"/>
              </a:lnSpc>
              <a:spcBef>
                <a:spcPct val="5000"/>
              </a:spcBef>
              <a:spcAft>
                <a:spcPct val="5000"/>
              </a:spcAft>
            </a:pPr>
            <a:r>
              <a:rPr lang="zh-CN" altLang="en-US" sz="2400">
                <a:solidFill>
                  <a:srgbClr val="000000"/>
                </a:solidFill>
              </a:rPr>
              <a:t>解</a:t>
            </a:r>
            <a:r>
              <a:rPr lang="en-US" altLang="zh-CN" sz="2400">
                <a:solidFill>
                  <a:srgbClr val="000000"/>
                </a:solidFill>
              </a:rPr>
              <a:t>:</a:t>
            </a:r>
            <a:r>
              <a:rPr lang="zh-CN" altLang="en-US" sz="2400">
                <a:solidFill>
                  <a:srgbClr val="000000"/>
                </a:solidFill>
              </a:rPr>
              <a:t>根据</a:t>
            </a:r>
            <a:r>
              <a:rPr lang="en-US" altLang="zh-CN" sz="2400">
                <a:solidFill>
                  <a:srgbClr val="000000"/>
                </a:solidFill>
              </a:rPr>
              <a:t>a~h</a:t>
            </a:r>
            <a:r>
              <a:rPr lang="zh-CN" altLang="en-US" sz="2400">
                <a:solidFill>
                  <a:srgbClr val="000000"/>
                </a:solidFill>
              </a:rPr>
              <a:t>的频率</a:t>
            </a:r>
            <a:r>
              <a:rPr lang="en-US" altLang="zh-CN" sz="2400">
                <a:solidFill>
                  <a:srgbClr val="000000"/>
                </a:solidFill>
              </a:rPr>
              <a:t>, </a:t>
            </a:r>
            <a:r>
              <a:rPr lang="zh-CN" altLang="en-US" sz="2400">
                <a:solidFill>
                  <a:srgbClr val="000000"/>
                </a:solidFill>
              </a:rPr>
              <a:t>画出</a:t>
            </a:r>
            <a:r>
              <a:rPr lang="en-US" altLang="zh-CN" sz="2400">
                <a:solidFill>
                  <a:srgbClr val="000000"/>
                </a:solidFill>
              </a:rPr>
              <a:t>Huffman</a:t>
            </a:r>
            <a:r>
              <a:rPr lang="zh-CN" altLang="en-US" sz="2400">
                <a:solidFill>
                  <a:srgbClr val="000000"/>
                </a:solidFill>
              </a:rPr>
              <a:t>编码树如右图 </a:t>
            </a:r>
          </a:p>
          <a:p>
            <a:pPr eaLnBrk="1" hangingPunct="1">
              <a:lnSpc>
                <a:spcPct val="105000"/>
              </a:lnSpc>
              <a:spcBef>
                <a:spcPct val="5000"/>
              </a:spcBef>
              <a:spcAft>
                <a:spcPct val="5000"/>
              </a:spcAft>
            </a:pPr>
            <a:r>
              <a:rPr lang="zh-CN" altLang="en-US" sz="2400">
                <a:solidFill>
                  <a:srgbClr val="000000"/>
                </a:solidFill>
              </a:rPr>
              <a:t>所以各字符编码为</a:t>
            </a:r>
            <a:r>
              <a:rPr lang="en-US" altLang="zh-CN" sz="2400">
                <a:solidFill>
                  <a:srgbClr val="000000"/>
                </a:solidFill>
              </a:rPr>
              <a:t>: </a:t>
            </a:r>
          </a:p>
          <a:p>
            <a:pPr eaLnBrk="1" hangingPunct="1">
              <a:lnSpc>
                <a:spcPct val="105000"/>
              </a:lnSpc>
              <a:spcBef>
                <a:spcPct val="5000"/>
              </a:spcBef>
              <a:spcAft>
                <a:spcPct val="5000"/>
              </a:spcAft>
            </a:pPr>
            <a:r>
              <a:rPr lang="en-US" altLang="zh-CN" sz="2400">
                <a:solidFill>
                  <a:srgbClr val="000000"/>
                </a:solidFill>
              </a:rPr>
              <a:t>h:1, g:01, f:001, e:0001, d:00001, c:000001, </a:t>
            </a:r>
          </a:p>
          <a:p>
            <a:pPr eaLnBrk="1" hangingPunct="1">
              <a:lnSpc>
                <a:spcPct val="105000"/>
              </a:lnSpc>
              <a:spcBef>
                <a:spcPct val="5000"/>
              </a:spcBef>
              <a:spcAft>
                <a:spcPct val="5000"/>
              </a:spcAft>
            </a:pPr>
            <a:r>
              <a:rPr lang="en-US" altLang="zh-CN" sz="2400">
                <a:solidFill>
                  <a:srgbClr val="000000"/>
                </a:solidFill>
              </a:rPr>
              <a:t>b:0000001, a:0000000, </a:t>
            </a:r>
          </a:p>
          <a:p>
            <a:pPr eaLnBrk="1" hangingPunct="1">
              <a:lnSpc>
                <a:spcPct val="105000"/>
              </a:lnSpc>
              <a:spcBef>
                <a:spcPct val="5000"/>
              </a:spcBef>
              <a:spcAft>
                <a:spcPct val="5000"/>
              </a:spcAft>
            </a:pPr>
            <a:r>
              <a:rPr lang="zh-CN" altLang="en-US" sz="2400">
                <a:solidFill>
                  <a:srgbClr val="000000"/>
                </a:solidFill>
              </a:rPr>
              <a:t>推广到</a:t>
            </a:r>
            <a:r>
              <a:rPr lang="en-US" altLang="zh-CN" sz="2400">
                <a:solidFill>
                  <a:srgbClr val="000000"/>
                </a:solidFill>
              </a:rPr>
              <a:t>n</a:t>
            </a:r>
            <a:r>
              <a:rPr lang="zh-CN" altLang="en-US" sz="2400">
                <a:solidFill>
                  <a:srgbClr val="000000"/>
                </a:solidFill>
              </a:rPr>
              <a:t>个符号的情形</a:t>
            </a:r>
            <a:r>
              <a:rPr lang="en-US" altLang="zh-CN" sz="2400">
                <a:solidFill>
                  <a:srgbClr val="000000"/>
                </a:solidFill>
              </a:rPr>
              <a:t>. </a:t>
            </a:r>
            <a:r>
              <a:rPr lang="zh-CN" altLang="en-US" sz="2400">
                <a:solidFill>
                  <a:srgbClr val="000000"/>
                </a:solidFill>
              </a:rPr>
              <a:t>记第</a:t>
            </a:r>
            <a:r>
              <a:rPr lang="en-US" altLang="zh-CN" sz="2400">
                <a:solidFill>
                  <a:srgbClr val="000000"/>
                </a:solidFill>
              </a:rPr>
              <a:t>i</a:t>
            </a:r>
            <a:r>
              <a:rPr lang="zh-CN" altLang="en-US" sz="2400">
                <a:solidFill>
                  <a:srgbClr val="000000"/>
                </a:solidFill>
              </a:rPr>
              <a:t>个符号为</a:t>
            </a:r>
            <a:r>
              <a:rPr lang="en-US" altLang="zh-CN" sz="2400">
                <a:solidFill>
                  <a:srgbClr val="000000"/>
                </a:solidFill>
              </a:rPr>
              <a:t>i, </a:t>
            </a:r>
          </a:p>
          <a:p>
            <a:pPr eaLnBrk="1" hangingPunct="1">
              <a:lnSpc>
                <a:spcPct val="105000"/>
              </a:lnSpc>
              <a:spcBef>
                <a:spcPct val="5000"/>
              </a:spcBef>
              <a:spcAft>
                <a:spcPct val="5000"/>
              </a:spcAft>
            </a:pPr>
            <a:r>
              <a:rPr lang="zh-CN" altLang="en-US" sz="2400">
                <a:solidFill>
                  <a:srgbClr val="000000"/>
                </a:solidFill>
              </a:rPr>
              <a:t>则</a:t>
            </a:r>
            <a:r>
              <a:rPr lang="en-US" altLang="zh-CN" sz="2400">
                <a:solidFill>
                  <a:srgbClr val="000000"/>
                </a:solidFill>
              </a:rPr>
              <a:t>f[i]=f[i-1]+f[i-2] </a:t>
            </a:r>
          </a:p>
          <a:p>
            <a:pPr eaLnBrk="1" hangingPunct="1">
              <a:lnSpc>
                <a:spcPct val="105000"/>
              </a:lnSpc>
              <a:spcBef>
                <a:spcPct val="5000"/>
              </a:spcBef>
              <a:spcAft>
                <a:spcPct val="5000"/>
              </a:spcAft>
            </a:pPr>
            <a:r>
              <a:rPr lang="zh-CN" altLang="en-US" sz="2400">
                <a:solidFill>
                  <a:srgbClr val="000000"/>
                </a:solidFill>
              </a:rPr>
              <a:t>由数学归纳法易证明 </a:t>
            </a:r>
            <a:r>
              <a:rPr lang="en-US" altLang="zh-CN" sz="2400">
                <a:solidFill>
                  <a:srgbClr val="000000"/>
                </a:solidFill>
              </a:rPr>
              <a:t>sum</a:t>
            </a:r>
            <a:r>
              <a:rPr lang="en-US" altLang="zh-CN" sz="2400" baseline="-25000">
                <a:solidFill>
                  <a:srgbClr val="000000"/>
                </a:solidFill>
              </a:rPr>
              <a:t>i=1</a:t>
            </a:r>
            <a:r>
              <a:rPr lang="en-US" altLang="zh-CN" sz="2400" baseline="30000">
                <a:solidFill>
                  <a:srgbClr val="000000"/>
                </a:solidFill>
              </a:rPr>
              <a:t>k </a:t>
            </a:r>
            <a:r>
              <a:rPr lang="en-US" altLang="zh-CN" sz="2400">
                <a:solidFill>
                  <a:srgbClr val="000000"/>
                </a:solidFill>
              </a:rPr>
              <a:t>f[i] &lt;</a:t>
            </a:r>
            <a:r>
              <a:rPr lang="en-US" altLang="zh-CN" sz="2400">
                <a:solidFill>
                  <a:srgbClr val="000000"/>
                </a:solidFill>
                <a:sym typeface="Symbol" pitchFamily="18" charset="2"/>
              </a:rPr>
              <a:t> f[k+2] </a:t>
            </a:r>
          </a:p>
          <a:p>
            <a:pPr eaLnBrk="1" hangingPunct="1">
              <a:lnSpc>
                <a:spcPct val="105000"/>
              </a:lnSpc>
              <a:spcBef>
                <a:spcPct val="5000"/>
              </a:spcBef>
              <a:spcAft>
                <a:spcPct val="5000"/>
              </a:spcAft>
            </a:pPr>
            <a:r>
              <a:rPr lang="zh-CN" altLang="en-US" sz="2400">
                <a:solidFill>
                  <a:srgbClr val="000000"/>
                </a:solidFill>
                <a:sym typeface="Symbol" pitchFamily="18" charset="2"/>
              </a:rPr>
              <a:t>从而也以类似右图的偏二叉树为其</a:t>
            </a:r>
            <a:r>
              <a:rPr lang="en-US" altLang="zh-CN" sz="2400">
                <a:solidFill>
                  <a:srgbClr val="000000"/>
                </a:solidFill>
                <a:sym typeface="Symbol" pitchFamily="18" charset="2"/>
              </a:rPr>
              <a:t>Huffman</a:t>
            </a:r>
            <a:r>
              <a:rPr lang="zh-CN" altLang="en-US" sz="2400">
                <a:solidFill>
                  <a:srgbClr val="000000"/>
                </a:solidFill>
                <a:sym typeface="Symbol" pitchFamily="18" charset="2"/>
              </a:rPr>
              <a:t>编码树 </a:t>
            </a:r>
          </a:p>
          <a:p>
            <a:pPr eaLnBrk="1" hangingPunct="1">
              <a:lnSpc>
                <a:spcPct val="105000"/>
              </a:lnSpc>
              <a:spcBef>
                <a:spcPct val="5000"/>
              </a:spcBef>
              <a:spcAft>
                <a:spcPct val="5000"/>
              </a:spcAft>
            </a:pPr>
            <a:r>
              <a:rPr lang="zh-CN" altLang="en-US" sz="2400">
                <a:solidFill>
                  <a:srgbClr val="000000"/>
                </a:solidFill>
                <a:sym typeface="Symbol" pitchFamily="18" charset="2"/>
              </a:rPr>
              <a:t>于是对</a:t>
            </a:r>
            <a:r>
              <a:rPr lang="en-US" altLang="zh-CN" sz="2400">
                <a:solidFill>
                  <a:srgbClr val="000000"/>
                </a:solidFill>
                <a:sym typeface="Symbol" pitchFamily="18" charset="2"/>
              </a:rPr>
              <a:t>i=2:n, i</a:t>
            </a:r>
            <a:r>
              <a:rPr lang="zh-CN" altLang="en-US" sz="2400">
                <a:solidFill>
                  <a:srgbClr val="000000"/>
                </a:solidFill>
                <a:sym typeface="Symbol" pitchFamily="18" charset="2"/>
              </a:rPr>
              <a:t>的编码为</a:t>
            </a:r>
            <a:r>
              <a:rPr lang="en-US" altLang="zh-CN" sz="2400">
                <a:solidFill>
                  <a:srgbClr val="000000"/>
                </a:solidFill>
                <a:sym typeface="Symbol" pitchFamily="18" charset="2"/>
              </a:rPr>
              <a:t>0</a:t>
            </a:r>
            <a:r>
              <a:rPr lang="en-US" altLang="zh-CN" sz="2400" baseline="30000">
                <a:solidFill>
                  <a:srgbClr val="000000"/>
                </a:solidFill>
                <a:sym typeface="Symbol" pitchFamily="18" charset="2"/>
              </a:rPr>
              <a:t>n-i</a:t>
            </a:r>
            <a:r>
              <a:rPr lang="en-US" altLang="zh-CN" sz="2400">
                <a:solidFill>
                  <a:srgbClr val="000000"/>
                </a:solidFill>
                <a:sym typeface="Symbol" pitchFamily="18" charset="2"/>
              </a:rPr>
              <a:t>1, 1</a:t>
            </a:r>
            <a:r>
              <a:rPr lang="zh-CN" altLang="en-US" sz="2400">
                <a:solidFill>
                  <a:srgbClr val="000000"/>
                </a:solidFill>
                <a:sym typeface="Symbol" pitchFamily="18" charset="2"/>
              </a:rPr>
              <a:t>的编码是</a:t>
            </a:r>
            <a:r>
              <a:rPr lang="en-US" altLang="zh-CN" sz="2400">
                <a:solidFill>
                  <a:srgbClr val="000000"/>
                </a:solidFill>
                <a:sym typeface="Symbol" pitchFamily="18" charset="2"/>
              </a:rPr>
              <a:t>0</a:t>
            </a:r>
            <a:r>
              <a:rPr lang="en-US" altLang="zh-CN" sz="2400" baseline="30000">
                <a:solidFill>
                  <a:srgbClr val="000000"/>
                </a:solidFill>
                <a:sym typeface="Symbol" pitchFamily="18" charset="2"/>
              </a:rPr>
              <a:t>n-1</a:t>
            </a:r>
            <a:r>
              <a:rPr lang="en-US" altLang="zh-CN" sz="2400">
                <a:solidFill>
                  <a:srgbClr val="000000"/>
                </a:solidFill>
                <a:sym typeface="Symbol" pitchFamily="18" charset="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b="1" smtClean="0"/>
              <a:t>第四章 贪心</a:t>
            </a:r>
          </a:p>
        </p:txBody>
      </p:sp>
      <p:sp>
        <p:nvSpPr>
          <p:cNvPr id="18435" name="Text Box 3"/>
          <p:cNvSpPr txBox="1">
            <a:spLocks noChangeArrowheads="1"/>
          </p:cNvSpPr>
          <p:nvPr/>
        </p:nvSpPr>
        <p:spPr bwMode="auto">
          <a:xfrm>
            <a:off x="179388" y="1331913"/>
            <a:ext cx="8718550"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400">
                <a:solidFill>
                  <a:srgbClr val="000000"/>
                </a:solidFill>
              </a:rPr>
              <a:t>2. </a:t>
            </a:r>
            <a:r>
              <a:rPr lang="zh-CN" altLang="en-US" sz="2400">
                <a:solidFill>
                  <a:srgbClr val="000000"/>
                </a:solidFill>
              </a:rPr>
              <a:t>若在</a:t>
            </a:r>
            <a:r>
              <a:rPr lang="en-US" altLang="zh-CN" sz="2400">
                <a:solidFill>
                  <a:srgbClr val="000000"/>
                </a:solidFill>
              </a:rPr>
              <a:t>0-1</a:t>
            </a:r>
            <a:r>
              <a:rPr lang="zh-CN" altLang="en-US" sz="2400">
                <a:solidFill>
                  <a:srgbClr val="000000"/>
                </a:solidFill>
              </a:rPr>
              <a:t>背包问题中</a:t>
            </a:r>
            <a:r>
              <a:rPr lang="en-US" altLang="zh-CN" sz="2400">
                <a:solidFill>
                  <a:srgbClr val="000000"/>
                </a:solidFill>
              </a:rPr>
              <a:t>, </a:t>
            </a:r>
            <a:r>
              <a:rPr lang="zh-CN" altLang="en-US" sz="2400">
                <a:solidFill>
                  <a:srgbClr val="000000"/>
                </a:solidFill>
              </a:rPr>
              <a:t>各物品依重量递增排列时</a:t>
            </a:r>
            <a:r>
              <a:rPr lang="en-US" altLang="zh-CN" sz="2400">
                <a:solidFill>
                  <a:srgbClr val="000000"/>
                </a:solidFill>
              </a:rPr>
              <a:t>, </a:t>
            </a:r>
          </a:p>
          <a:p>
            <a:pPr eaLnBrk="1" hangingPunct="1">
              <a:lnSpc>
                <a:spcPct val="105000"/>
              </a:lnSpc>
              <a:spcBef>
                <a:spcPct val="5000"/>
              </a:spcBef>
              <a:spcAft>
                <a:spcPct val="5000"/>
              </a:spcAft>
            </a:pPr>
            <a:r>
              <a:rPr lang="en-US" altLang="zh-CN" sz="2400">
                <a:solidFill>
                  <a:srgbClr val="000000"/>
                </a:solidFill>
              </a:rPr>
              <a:t>    </a:t>
            </a:r>
            <a:r>
              <a:rPr lang="zh-CN" altLang="en-US" sz="2400">
                <a:solidFill>
                  <a:srgbClr val="000000"/>
                </a:solidFill>
              </a:rPr>
              <a:t>其价值恰好降序排列</a:t>
            </a:r>
            <a:r>
              <a:rPr lang="en-US" altLang="zh-CN" sz="2400">
                <a:solidFill>
                  <a:srgbClr val="000000"/>
                </a:solidFill>
              </a:rPr>
              <a:t>, </a:t>
            </a:r>
            <a:r>
              <a:rPr lang="zh-CN" altLang="en-US" sz="2400">
                <a:solidFill>
                  <a:srgbClr val="000000"/>
                </a:solidFill>
              </a:rPr>
              <a:t>对这个特殊的</a:t>
            </a:r>
            <a:r>
              <a:rPr lang="en-US" altLang="zh-CN" sz="2400">
                <a:solidFill>
                  <a:srgbClr val="000000"/>
                </a:solidFill>
              </a:rPr>
              <a:t>0-1</a:t>
            </a:r>
            <a:r>
              <a:rPr lang="zh-CN" altLang="en-US" sz="2400">
                <a:solidFill>
                  <a:srgbClr val="000000"/>
                </a:solidFill>
              </a:rPr>
              <a:t>背包</a:t>
            </a:r>
          </a:p>
          <a:p>
            <a:pPr eaLnBrk="1" hangingPunct="1">
              <a:lnSpc>
                <a:spcPct val="105000"/>
              </a:lnSpc>
              <a:spcBef>
                <a:spcPct val="5000"/>
              </a:spcBef>
              <a:spcAft>
                <a:spcPct val="5000"/>
              </a:spcAft>
            </a:pPr>
            <a:r>
              <a:rPr lang="zh-CN" altLang="en-US" sz="2400">
                <a:solidFill>
                  <a:srgbClr val="000000"/>
                </a:solidFill>
              </a:rPr>
              <a:t>    问题</a:t>
            </a:r>
            <a:r>
              <a:rPr lang="en-US" altLang="zh-CN" sz="2400">
                <a:solidFill>
                  <a:srgbClr val="000000"/>
                </a:solidFill>
              </a:rPr>
              <a:t>, </a:t>
            </a:r>
            <a:r>
              <a:rPr lang="zh-CN" altLang="en-US" sz="2400">
                <a:solidFill>
                  <a:srgbClr val="000000"/>
                </a:solidFill>
              </a:rPr>
              <a:t>设计一个有效算法找出最优解</a:t>
            </a:r>
            <a:r>
              <a:rPr lang="en-US" altLang="zh-CN" sz="2400">
                <a:solidFill>
                  <a:srgbClr val="000000"/>
                </a:solidFill>
              </a:rPr>
              <a:t>, </a:t>
            </a:r>
            <a:r>
              <a:rPr lang="zh-CN" altLang="en-US" sz="2400">
                <a:solidFill>
                  <a:srgbClr val="000000"/>
                </a:solidFill>
              </a:rPr>
              <a:t>并说明</a:t>
            </a:r>
          </a:p>
          <a:p>
            <a:pPr eaLnBrk="1" hangingPunct="1">
              <a:lnSpc>
                <a:spcPct val="105000"/>
              </a:lnSpc>
              <a:spcBef>
                <a:spcPct val="5000"/>
              </a:spcBef>
              <a:spcAft>
                <a:spcPct val="5000"/>
              </a:spcAft>
            </a:pPr>
            <a:r>
              <a:rPr lang="zh-CN" altLang="en-US" sz="2400">
                <a:solidFill>
                  <a:srgbClr val="000000"/>
                </a:solidFill>
              </a:rPr>
              <a:t>    算法的正确性</a:t>
            </a:r>
            <a:r>
              <a:rPr lang="en-US" altLang="zh-CN" sz="2400">
                <a:solidFill>
                  <a:srgbClr val="000000"/>
                </a:solidFill>
              </a:rPr>
              <a:t>. </a:t>
            </a:r>
          </a:p>
          <a:p>
            <a:pPr eaLnBrk="1" hangingPunct="1">
              <a:lnSpc>
                <a:spcPct val="105000"/>
              </a:lnSpc>
              <a:spcBef>
                <a:spcPct val="5000"/>
              </a:spcBef>
              <a:spcAft>
                <a:spcPct val="5000"/>
              </a:spcAft>
            </a:pPr>
            <a:r>
              <a:rPr lang="zh-CN" altLang="en-US" sz="2400">
                <a:solidFill>
                  <a:srgbClr val="000000"/>
                </a:solidFill>
              </a:rPr>
              <a:t>解</a:t>
            </a:r>
            <a:r>
              <a:rPr lang="en-US" altLang="zh-CN" sz="2400">
                <a:solidFill>
                  <a:srgbClr val="000000"/>
                </a:solidFill>
              </a:rPr>
              <a:t>: </a:t>
            </a:r>
            <a:r>
              <a:rPr lang="zh-CN" altLang="en-US" sz="2400">
                <a:solidFill>
                  <a:srgbClr val="000000"/>
                </a:solidFill>
              </a:rPr>
              <a:t>设物品</a:t>
            </a:r>
            <a:r>
              <a:rPr lang="en-US" altLang="zh-CN" sz="2400">
                <a:solidFill>
                  <a:srgbClr val="000000"/>
                </a:solidFill>
              </a:rPr>
              <a:t>1:n</a:t>
            </a:r>
            <a:r>
              <a:rPr lang="zh-CN" altLang="en-US" sz="2400">
                <a:solidFill>
                  <a:srgbClr val="000000"/>
                </a:solidFill>
              </a:rPr>
              <a:t>按照重量</a:t>
            </a:r>
            <a:r>
              <a:rPr lang="en-US" altLang="zh-CN" sz="2400">
                <a:solidFill>
                  <a:srgbClr val="000000"/>
                </a:solidFill>
              </a:rPr>
              <a:t>w[1:n]</a:t>
            </a:r>
            <a:r>
              <a:rPr lang="zh-CN" altLang="en-US" sz="2400">
                <a:solidFill>
                  <a:srgbClr val="000000"/>
                </a:solidFill>
              </a:rPr>
              <a:t>依次递增</a:t>
            </a:r>
            <a:r>
              <a:rPr lang="en-US" altLang="zh-CN" sz="2400">
                <a:solidFill>
                  <a:srgbClr val="000000"/>
                </a:solidFill>
              </a:rPr>
              <a:t>, c</a:t>
            </a:r>
            <a:r>
              <a:rPr lang="zh-CN" altLang="en-US" sz="2400">
                <a:solidFill>
                  <a:srgbClr val="000000"/>
                </a:solidFill>
              </a:rPr>
              <a:t>为容量 </a:t>
            </a:r>
          </a:p>
          <a:p>
            <a:pPr eaLnBrk="1" hangingPunct="1">
              <a:lnSpc>
                <a:spcPct val="105000"/>
              </a:lnSpc>
              <a:spcBef>
                <a:spcPct val="5000"/>
              </a:spcBef>
              <a:spcAft>
                <a:spcPct val="5000"/>
              </a:spcAft>
            </a:pPr>
            <a:r>
              <a:rPr lang="zh-CN" altLang="en-US" sz="2400">
                <a:solidFill>
                  <a:srgbClr val="000000"/>
                </a:solidFill>
              </a:rPr>
              <a:t>      贪心选择性质</a:t>
            </a:r>
            <a:r>
              <a:rPr lang="en-US" altLang="zh-CN" sz="2400">
                <a:solidFill>
                  <a:srgbClr val="000000"/>
                </a:solidFill>
              </a:rPr>
              <a:t>: </a:t>
            </a:r>
            <a:r>
              <a:rPr lang="zh-CN" altLang="en-US" sz="2400">
                <a:solidFill>
                  <a:srgbClr val="000000"/>
                </a:solidFill>
              </a:rPr>
              <a:t>最优解一定包含物品</a:t>
            </a:r>
            <a:r>
              <a:rPr lang="en-US" altLang="zh-CN" sz="2400">
                <a:solidFill>
                  <a:srgbClr val="000000"/>
                </a:solidFill>
              </a:rPr>
              <a:t>1 </a:t>
            </a:r>
          </a:p>
          <a:p>
            <a:pPr eaLnBrk="1" hangingPunct="1">
              <a:lnSpc>
                <a:spcPct val="105000"/>
              </a:lnSpc>
              <a:spcBef>
                <a:spcPct val="5000"/>
              </a:spcBef>
              <a:spcAft>
                <a:spcPct val="5000"/>
              </a:spcAft>
            </a:pPr>
            <a:r>
              <a:rPr lang="zh-CN" altLang="en-US" sz="2400">
                <a:solidFill>
                  <a:srgbClr val="000000"/>
                </a:solidFill>
              </a:rPr>
              <a:t>证明</a:t>
            </a:r>
            <a:r>
              <a:rPr lang="en-US" altLang="zh-CN" sz="2400">
                <a:solidFill>
                  <a:srgbClr val="000000"/>
                </a:solidFill>
              </a:rPr>
              <a:t>: </a:t>
            </a:r>
            <a:r>
              <a:rPr lang="zh-CN" altLang="en-US" sz="2400">
                <a:solidFill>
                  <a:srgbClr val="000000"/>
                </a:solidFill>
              </a:rPr>
              <a:t>反证法</a:t>
            </a:r>
            <a:r>
              <a:rPr lang="en-US" altLang="zh-CN" sz="2400">
                <a:solidFill>
                  <a:srgbClr val="000000"/>
                </a:solidFill>
              </a:rPr>
              <a:t>, </a:t>
            </a:r>
            <a:r>
              <a:rPr lang="zh-CN" altLang="en-US" sz="2400">
                <a:solidFill>
                  <a:srgbClr val="000000"/>
                </a:solidFill>
              </a:rPr>
              <a:t>若不包含</a:t>
            </a:r>
            <a:r>
              <a:rPr lang="en-US" altLang="zh-CN" sz="2400">
                <a:solidFill>
                  <a:srgbClr val="000000"/>
                </a:solidFill>
              </a:rPr>
              <a:t>, </a:t>
            </a:r>
            <a:r>
              <a:rPr lang="zh-CN" altLang="en-US" sz="2400">
                <a:solidFill>
                  <a:srgbClr val="000000"/>
                </a:solidFill>
              </a:rPr>
              <a:t>则可用物品</a:t>
            </a:r>
            <a:r>
              <a:rPr lang="en-US" altLang="zh-CN" sz="2400">
                <a:solidFill>
                  <a:srgbClr val="000000"/>
                </a:solidFill>
              </a:rPr>
              <a:t>1</a:t>
            </a:r>
            <a:r>
              <a:rPr lang="zh-CN" altLang="en-US" sz="2400">
                <a:solidFill>
                  <a:srgbClr val="000000"/>
                </a:solidFill>
              </a:rPr>
              <a:t>替换任一物品得到更优解</a:t>
            </a:r>
            <a:r>
              <a:rPr lang="en-US" altLang="zh-CN" sz="2400">
                <a:solidFill>
                  <a:srgbClr val="000000"/>
                </a:solidFill>
              </a:rPr>
              <a:t>. </a:t>
            </a:r>
          </a:p>
          <a:p>
            <a:pPr eaLnBrk="1" hangingPunct="1">
              <a:lnSpc>
                <a:spcPct val="105000"/>
              </a:lnSpc>
              <a:spcBef>
                <a:spcPct val="5000"/>
              </a:spcBef>
              <a:spcAft>
                <a:spcPct val="5000"/>
              </a:spcAft>
            </a:pPr>
            <a:r>
              <a:rPr lang="zh-CN" altLang="en-US" sz="2400">
                <a:solidFill>
                  <a:srgbClr val="000000"/>
                </a:solidFill>
              </a:rPr>
              <a:t>      最优子结构性质</a:t>
            </a:r>
            <a:r>
              <a:rPr lang="en-US" altLang="zh-CN" sz="2400">
                <a:solidFill>
                  <a:srgbClr val="000000"/>
                </a:solidFill>
              </a:rPr>
              <a:t>: </a:t>
            </a:r>
          </a:p>
          <a:p>
            <a:pPr eaLnBrk="1" hangingPunct="1">
              <a:lnSpc>
                <a:spcPct val="105000"/>
              </a:lnSpc>
              <a:spcBef>
                <a:spcPct val="5000"/>
              </a:spcBef>
              <a:spcAft>
                <a:spcPct val="5000"/>
              </a:spcAft>
            </a:pPr>
            <a:r>
              <a:rPr lang="en-US" altLang="zh-CN" sz="2400">
                <a:solidFill>
                  <a:srgbClr val="000000"/>
                </a:solidFill>
              </a:rPr>
              <a:t>      </a:t>
            </a:r>
            <a:r>
              <a:rPr lang="zh-CN" altLang="en-US" sz="2400">
                <a:solidFill>
                  <a:srgbClr val="000000"/>
                </a:solidFill>
              </a:rPr>
              <a:t>从最优解中去掉物品</a:t>
            </a:r>
            <a:r>
              <a:rPr lang="en-US" altLang="zh-CN" sz="2400">
                <a:solidFill>
                  <a:srgbClr val="000000"/>
                </a:solidFill>
              </a:rPr>
              <a:t>1,  </a:t>
            </a:r>
          </a:p>
          <a:p>
            <a:pPr eaLnBrk="1" hangingPunct="1">
              <a:lnSpc>
                <a:spcPct val="105000"/>
              </a:lnSpc>
              <a:spcBef>
                <a:spcPct val="5000"/>
              </a:spcBef>
              <a:spcAft>
                <a:spcPct val="5000"/>
              </a:spcAft>
            </a:pPr>
            <a:r>
              <a:rPr lang="zh-CN" altLang="en-US" sz="2400">
                <a:solidFill>
                  <a:srgbClr val="000000"/>
                </a:solidFill>
              </a:rPr>
              <a:t>      它仍是物品</a:t>
            </a:r>
            <a:r>
              <a:rPr lang="en-US" altLang="zh-CN" sz="2400">
                <a:solidFill>
                  <a:srgbClr val="000000"/>
                </a:solidFill>
              </a:rPr>
              <a:t>2:n</a:t>
            </a:r>
            <a:r>
              <a:rPr lang="zh-CN" altLang="en-US" sz="2400">
                <a:solidFill>
                  <a:srgbClr val="000000"/>
                </a:solidFill>
              </a:rPr>
              <a:t>和容量</a:t>
            </a:r>
            <a:r>
              <a:rPr lang="en-US" altLang="zh-CN" sz="2400">
                <a:solidFill>
                  <a:srgbClr val="000000"/>
                </a:solidFill>
              </a:rPr>
              <a:t>c-w[1]</a:t>
            </a:r>
            <a:r>
              <a:rPr lang="zh-CN" altLang="en-US" sz="2400">
                <a:solidFill>
                  <a:srgbClr val="000000"/>
                </a:solidFill>
              </a:rPr>
              <a:t>的最优解 </a:t>
            </a:r>
          </a:p>
          <a:p>
            <a:pPr eaLnBrk="1" hangingPunct="1">
              <a:lnSpc>
                <a:spcPct val="105000"/>
              </a:lnSpc>
              <a:spcBef>
                <a:spcPct val="5000"/>
              </a:spcBef>
              <a:spcAft>
                <a:spcPct val="5000"/>
              </a:spcAft>
            </a:pPr>
            <a:r>
              <a:rPr lang="zh-CN" altLang="en-US" sz="2400">
                <a:solidFill>
                  <a:srgbClr val="000000"/>
                </a:solidFill>
              </a:rPr>
              <a:t>证明</a:t>
            </a:r>
            <a:r>
              <a:rPr lang="en-US" altLang="zh-CN" sz="2400">
                <a:solidFill>
                  <a:srgbClr val="000000"/>
                </a:solidFill>
              </a:rPr>
              <a:t>: </a:t>
            </a:r>
            <a:r>
              <a:rPr lang="zh-CN" altLang="en-US" sz="2400">
                <a:solidFill>
                  <a:srgbClr val="000000"/>
                </a:solidFill>
              </a:rPr>
              <a:t>反证法</a:t>
            </a:r>
            <a:r>
              <a:rPr lang="en-US" altLang="zh-CN" sz="2400">
                <a:solidFill>
                  <a:srgbClr val="000000"/>
                </a:solidFill>
              </a:rPr>
              <a:t>, </a:t>
            </a:r>
            <a:r>
              <a:rPr lang="zh-CN" altLang="en-US" sz="2400">
                <a:solidFill>
                  <a:srgbClr val="000000"/>
                </a:solidFill>
              </a:rPr>
              <a:t>否则可以替换</a:t>
            </a:r>
            <a:r>
              <a:rPr lang="en-US" altLang="zh-CN" sz="2400">
                <a:solidFill>
                  <a:srgbClr val="000000"/>
                </a:solidFill>
              </a:rPr>
              <a:t>2:n</a:t>
            </a:r>
            <a:r>
              <a:rPr lang="zh-CN" altLang="en-US" sz="2400">
                <a:solidFill>
                  <a:srgbClr val="000000"/>
                </a:solidFill>
              </a:rPr>
              <a:t>的选择得到更优解</a:t>
            </a:r>
            <a:r>
              <a:rPr lang="en-US" altLang="zh-CN" sz="2400">
                <a:solidFill>
                  <a:srgbClr val="000000"/>
                </a:solidFill>
              </a:rPr>
              <a:t>.</a:t>
            </a:r>
          </a:p>
          <a:p>
            <a:pPr eaLnBrk="1" hangingPunct="1">
              <a:lnSpc>
                <a:spcPct val="105000"/>
              </a:lnSpc>
              <a:spcBef>
                <a:spcPct val="5000"/>
              </a:spcBef>
              <a:spcAft>
                <a:spcPct val="5000"/>
              </a:spcAft>
            </a:pPr>
            <a:r>
              <a:rPr lang="zh-CN" altLang="en-US" sz="2400">
                <a:solidFill>
                  <a:srgbClr val="000000"/>
                </a:solidFill>
              </a:rPr>
              <a:t>算法</a:t>
            </a:r>
            <a:r>
              <a:rPr lang="en-US" altLang="zh-CN" sz="2400">
                <a:solidFill>
                  <a:srgbClr val="000000"/>
                </a:solidFill>
              </a:rPr>
              <a:t>: </a:t>
            </a:r>
            <a:r>
              <a:rPr lang="zh-CN" altLang="en-US" sz="2400">
                <a:solidFill>
                  <a:srgbClr val="000000"/>
                </a:solidFill>
              </a:rPr>
              <a:t>按重量递增排序</a:t>
            </a:r>
            <a:r>
              <a:rPr lang="en-US" altLang="zh-CN" sz="2400">
                <a:solidFill>
                  <a:srgbClr val="000000"/>
                </a:solidFill>
              </a:rPr>
              <a:t>(O(nlogn)), </a:t>
            </a:r>
            <a:r>
              <a:rPr lang="zh-CN" altLang="en-US" sz="2400">
                <a:solidFill>
                  <a:srgbClr val="000000"/>
                </a:solidFill>
              </a:rPr>
              <a:t>依次放入背包</a:t>
            </a:r>
            <a:r>
              <a:rPr lang="en-US" altLang="zh-CN" sz="2400">
                <a:solidFill>
                  <a:srgbClr val="000000"/>
                </a:solidFill>
              </a:rPr>
              <a:t>, </a:t>
            </a:r>
            <a:r>
              <a:rPr lang="zh-CN" altLang="en-US" sz="2400">
                <a:solidFill>
                  <a:srgbClr val="000000"/>
                </a:solidFill>
              </a:rPr>
              <a:t>直到超重</a:t>
            </a:r>
            <a:r>
              <a:rPr lang="en-US" altLang="zh-CN" sz="2400">
                <a:solidFill>
                  <a:srgbClr val="000000"/>
                </a:solidFill>
              </a:rPr>
              <a:t>(O(n))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1116013" y="2025650"/>
            <a:ext cx="6911975"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a:lnSpc>
                <a:spcPct val="115000"/>
              </a:lnSpc>
              <a:spcBef>
                <a:spcPct val="10000"/>
              </a:spcBef>
              <a:buSzPct val="75000"/>
              <a:buFont typeface="Wingdings" pitchFamily="2" charset="2"/>
              <a:buNone/>
            </a:pPr>
            <a:r>
              <a:rPr lang="zh-CN" altLang="en-US" sz="2800">
                <a:solidFill>
                  <a:schemeClr val="tx2"/>
                </a:solidFill>
              </a:rPr>
              <a:t>第一章</a:t>
            </a:r>
          </a:p>
          <a:p>
            <a:pPr algn="ctr">
              <a:lnSpc>
                <a:spcPct val="115000"/>
              </a:lnSpc>
              <a:spcBef>
                <a:spcPct val="10000"/>
              </a:spcBef>
              <a:buSzPct val="75000"/>
              <a:buFont typeface="Wingdings" pitchFamily="2" charset="2"/>
              <a:buNone/>
            </a:pPr>
            <a:r>
              <a:rPr lang="zh-CN" altLang="en-US" sz="2800">
                <a:solidFill>
                  <a:schemeClr val="tx2"/>
                </a:solidFill>
              </a:rPr>
              <a:t>算法分析题 </a:t>
            </a:r>
            <a:r>
              <a:rPr lang="en-US" altLang="zh-CN" sz="2800">
                <a:solidFill>
                  <a:schemeClr val="tx2"/>
                </a:solidFill>
              </a:rPr>
              <a:t>1-1, 1-2, 1-4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19459" name="Text Box 3"/>
          <p:cNvSpPr txBox="1">
            <a:spLocks noChangeArrowheads="1"/>
          </p:cNvSpPr>
          <p:nvPr/>
        </p:nvSpPr>
        <p:spPr bwMode="auto">
          <a:xfrm>
            <a:off x="539750" y="1377950"/>
            <a:ext cx="7950200"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en-US" altLang="zh-CN">
                <a:solidFill>
                  <a:srgbClr val="000000"/>
                </a:solidFill>
              </a:rPr>
              <a:t>3. </a:t>
            </a:r>
            <a:r>
              <a:rPr lang="zh-CN" altLang="en-US">
                <a:solidFill>
                  <a:srgbClr val="000000"/>
                </a:solidFill>
              </a:rPr>
              <a:t>将最优装载问题的贪心算法推广到</a:t>
            </a:r>
            <a:r>
              <a:rPr lang="en-US" altLang="zh-CN">
                <a:solidFill>
                  <a:srgbClr val="000000"/>
                </a:solidFill>
              </a:rPr>
              <a:t>2</a:t>
            </a:r>
            <a:r>
              <a:rPr lang="zh-CN" altLang="en-US">
                <a:solidFill>
                  <a:srgbClr val="000000"/>
                </a:solidFill>
              </a:rPr>
              <a:t>艘船的情形 </a:t>
            </a:r>
          </a:p>
          <a:p>
            <a:pPr eaLnBrk="1" hangingPunct="1">
              <a:lnSpc>
                <a:spcPct val="110000"/>
              </a:lnSpc>
              <a:spcBef>
                <a:spcPct val="10000"/>
              </a:spcBef>
              <a:spcAft>
                <a:spcPct val="10000"/>
              </a:spcAft>
            </a:pPr>
            <a:r>
              <a:rPr lang="zh-CN" altLang="en-US">
                <a:solidFill>
                  <a:srgbClr val="000000"/>
                </a:solidFill>
              </a:rPr>
              <a:t>    贪心算法还能产生最优解吗</a:t>
            </a:r>
            <a:r>
              <a:rPr lang="en-US" altLang="zh-CN">
                <a:solidFill>
                  <a:srgbClr val="000000"/>
                </a:solidFill>
              </a:rPr>
              <a:t>? </a:t>
            </a:r>
          </a:p>
          <a:p>
            <a:pPr eaLnBrk="1" hangingPunct="1">
              <a:lnSpc>
                <a:spcPct val="110000"/>
              </a:lnSpc>
              <a:spcBef>
                <a:spcPct val="10000"/>
              </a:spcBef>
              <a:spcAft>
                <a:spcPct val="10000"/>
              </a:spcAft>
            </a:pPr>
            <a:r>
              <a:rPr lang="zh-CN" altLang="en-US">
                <a:solidFill>
                  <a:srgbClr val="000000"/>
                </a:solidFill>
              </a:rPr>
              <a:t>解</a:t>
            </a:r>
            <a:r>
              <a:rPr lang="en-US" altLang="zh-CN">
                <a:solidFill>
                  <a:srgbClr val="000000"/>
                </a:solidFill>
              </a:rPr>
              <a:t>: </a:t>
            </a:r>
            <a:r>
              <a:rPr lang="zh-CN" altLang="en-US">
                <a:solidFill>
                  <a:srgbClr val="000000"/>
                </a:solidFill>
              </a:rPr>
              <a:t>不行</a:t>
            </a:r>
            <a:r>
              <a:rPr lang="en-US" altLang="zh-CN">
                <a:solidFill>
                  <a:srgbClr val="000000"/>
                </a:solidFill>
              </a:rPr>
              <a:t>. </a:t>
            </a:r>
          </a:p>
          <a:p>
            <a:pPr eaLnBrk="1" hangingPunct="1">
              <a:lnSpc>
                <a:spcPct val="110000"/>
              </a:lnSpc>
              <a:spcBef>
                <a:spcPct val="10000"/>
              </a:spcBef>
              <a:spcAft>
                <a:spcPct val="10000"/>
              </a:spcAft>
            </a:pPr>
            <a:r>
              <a:rPr lang="en-US" altLang="zh-CN">
                <a:solidFill>
                  <a:srgbClr val="000000"/>
                </a:solidFill>
              </a:rPr>
              <a:t>      </a:t>
            </a:r>
            <a:r>
              <a:rPr lang="zh-CN" altLang="en-US">
                <a:solidFill>
                  <a:srgbClr val="000000"/>
                </a:solidFill>
              </a:rPr>
              <a:t>最优装载要求装载件数最多</a:t>
            </a:r>
            <a:r>
              <a:rPr lang="en-US" altLang="zh-CN">
                <a:solidFill>
                  <a:srgbClr val="000000"/>
                </a:solidFill>
              </a:rPr>
              <a:t>.</a:t>
            </a:r>
          </a:p>
          <a:p>
            <a:pPr eaLnBrk="1" hangingPunct="1">
              <a:lnSpc>
                <a:spcPct val="110000"/>
              </a:lnSpc>
              <a:spcBef>
                <a:spcPct val="10000"/>
              </a:spcBef>
              <a:spcAft>
                <a:spcPct val="10000"/>
              </a:spcAft>
            </a:pPr>
            <a:r>
              <a:rPr lang="zh-CN" altLang="en-US">
                <a:solidFill>
                  <a:srgbClr val="000000"/>
                </a:solidFill>
              </a:rPr>
              <a:t>      其贪心算法是每次选择最轻的物品</a:t>
            </a:r>
            <a:r>
              <a:rPr lang="en-US" altLang="zh-CN">
                <a:solidFill>
                  <a:srgbClr val="000000"/>
                </a:solidFill>
              </a:rPr>
              <a:t>. </a:t>
            </a:r>
          </a:p>
          <a:p>
            <a:pPr eaLnBrk="1" hangingPunct="1">
              <a:lnSpc>
                <a:spcPct val="110000"/>
              </a:lnSpc>
              <a:spcBef>
                <a:spcPct val="10000"/>
              </a:spcBef>
              <a:spcAft>
                <a:spcPct val="10000"/>
              </a:spcAft>
            </a:pPr>
            <a:r>
              <a:rPr lang="en-US" altLang="zh-CN">
                <a:solidFill>
                  <a:srgbClr val="000000"/>
                </a:solidFill>
              </a:rPr>
              <a:t>      </a:t>
            </a:r>
            <a:r>
              <a:rPr lang="zh-CN" altLang="en-US">
                <a:solidFill>
                  <a:srgbClr val="000000"/>
                </a:solidFill>
              </a:rPr>
              <a:t>设有物品分别重</a:t>
            </a:r>
            <a:r>
              <a:rPr lang="en-US" altLang="zh-CN">
                <a:solidFill>
                  <a:srgbClr val="000000"/>
                </a:solidFill>
              </a:rPr>
              <a:t>1,2,3,4,5, </a:t>
            </a:r>
            <a:r>
              <a:rPr lang="zh-CN" altLang="en-US">
                <a:solidFill>
                  <a:srgbClr val="000000"/>
                </a:solidFill>
              </a:rPr>
              <a:t>船</a:t>
            </a:r>
            <a:r>
              <a:rPr lang="en-US" altLang="zh-CN">
                <a:solidFill>
                  <a:srgbClr val="000000"/>
                </a:solidFill>
              </a:rPr>
              <a:t>1</a:t>
            </a:r>
            <a:r>
              <a:rPr lang="zh-CN" altLang="en-US">
                <a:solidFill>
                  <a:srgbClr val="000000"/>
                </a:solidFill>
              </a:rPr>
              <a:t>容量</a:t>
            </a:r>
            <a:r>
              <a:rPr lang="en-US" altLang="zh-CN">
                <a:solidFill>
                  <a:srgbClr val="000000"/>
                </a:solidFill>
              </a:rPr>
              <a:t>7, </a:t>
            </a:r>
            <a:r>
              <a:rPr lang="zh-CN" altLang="en-US">
                <a:solidFill>
                  <a:srgbClr val="000000"/>
                </a:solidFill>
              </a:rPr>
              <a:t>船</a:t>
            </a:r>
            <a:r>
              <a:rPr lang="en-US" altLang="zh-CN">
                <a:solidFill>
                  <a:srgbClr val="000000"/>
                </a:solidFill>
              </a:rPr>
              <a:t>2</a:t>
            </a:r>
            <a:r>
              <a:rPr lang="zh-CN" altLang="en-US">
                <a:solidFill>
                  <a:srgbClr val="000000"/>
                </a:solidFill>
              </a:rPr>
              <a:t>容量</a:t>
            </a:r>
            <a:r>
              <a:rPr lang="en-US" altLang="zh-CN">
                <a:solidFill>
                  <a:srgbClr val="000000"/>
                </a:solidFill>
              </a:rPr>
              <a:t>8. </a:t>
            </a:r>
          </a:p>
          <a:p>
            <a:pPr eaLnBrk="1" hangingPunct="1">
              <a:lnSpc>
                <a:spcPct val="110000"/>
              </a:lnSpc>
              <a:spcBef>
                <a:spcPct val="10000"/>
              </a:spcBef>
              <a:spcAft>
                <a:spcPct val="10000"/>
              </a:spcAft>
            </a:pPr>
            <a:r>
              <a:rPr lang="en-US" altLang="zh-CN">
                <a:solidFill>
                  <a:srgbClr val="000000"/>
                </a:solidFill>
              </a:rPr>
              <a:t>      </a:t>
            </a:r>
            <a:r>
              <a:rPr lang="zh-CN" altLang="en-US">
                <a:solidFill>
                  <a:srgbClr val="000000"/>
                </a:solidFill>
              </a:rPr>
              <a:t>若按照最优装载的贪心算法</a:t>
            </a:r>
            <a:r>
              <a:rPr lang="en-US" altLang="zh-CN">
                <a:solidFill>
                  <a:srgbClr val="000000"/>
                </a:solidFill>
              </a:rPr>
              <a:t>, </a:t>
            </a:r>
          </a:p>
          <a:p>
            <a:pPr eaLnBrk="1" hangingPunct="1">
              <a:lnSpc>
                <a:spcPct val="110000"/>
              </a:lnSpc>
              <a:spcBef>
                <a:spcPct val="10000"/>
              </a:spcBef>
              <a:spcAft>
                <a:spcPct val="10000"/>
              </a:spcAft>
            </a:pPr>
            <a:r>
              <a:rPr lang="en-US" altLang="zh-CN">
                <a:solidFill>
                  <a:srgbClr val="000000"/>
                </a:solidFill>
              </a:rPr>
              <a:t>       </a:t>
            </a:r>
            <a:r>
              <a:rPr lang="zh-CN" altLang="en-US">
                <a:solidFill>
                  <a:srgbClr val="000000"/>
                </a:solidFill>
              </a:rPr>
              <a:t>船</a:t>
            </a:r>
            <a:r>
              <a:rPr lang="en-US" altLang="zh-CN">
                <a:solidFill>
                  <a:srgbClr val="000000"/>
                </a:solidFill>
              </a:rPr>
              <a:t>1</a:t>
            </a:r>
            <a:r>
              <a:rPr lang="zh-CN" altLang="en-US">
                <a:solidFill>
                  <a:srgbClr val="000000"/>
                </a:solidFill>
              </a:rPr>
              <a:t>装</a:t>
            </a:r>
            <a:r>
              <a:rPr lang="en-US" altLang="zh-CN">
                <a:solidFill>
                  <a:srgbClr val="000000"/>
                </a:solidFill>
              </a:rPr>
              <a:t>1,2,3, </a:t>
            </a:r>
            <a:r>
              <a:rPr lang="zh-CN" altLang="en-US">
                <a:solidFill>
                  <a:srgbClr val="000000"/>
                </a:solidFill>
              </a:rPr>
              <a:t>船</a:t>
            </a:r>
            <a:r>
              <a:rPr lang="en-US" altLang="zh-CN">
                <a:solidFill>
                  <a:srgbClr val="000000"/>
                </a:solidFill>
              </a:rPr>
              <a:t>2</a:t>
            </a:r>
            <a:r>
              <a:rPr lang="zh-CN" altLang="en-US">
                <a:solidFill>
                  <a:srgbClr val="000000"/>
                </a:solidFill>
              </a:rPr>
              <a:t>装</a:t>
            </a:r>
            <a:r>
              <a:rPr lang="en-US" altLang="zh-CN">
                <a:solidFill>
                  <a:srgbClr val="000000"/>
                </a:solidFill>
              </a:rPr>
              <a:t>4, </a:t>
            </a:r>
            <a:r>
              <a:rPr lang="zh-CN" altLang="en-US">
                <a:solidFill>
                  <a:srgbClr val="000000"/>
                </a:solidFill>
              </a:rPr>
              <a:t>只能装</a:t>
            </a:r>
            <a:r>
              <a:rPr lang="en-US" altLang="zh-CN">
                <a:solidFill>
                  <a:srgbClr val="000000"/>
                </a:solidFill>
              </a:rPr>
              <a:t>4</a:t>
            </a:r>
            <a:r>
              <a:rPr lang="zh-CN" altLang="en-US">
                <a:solidFill>
                  <a:srgbClr val="000000"/>
                </a:solidFill>
              </a:rPr>
              <a:t>件物品</a:t>
            </a:r>
            <a:r>
              <a:rPr lang="en-US" altLang="zh-CN">
                <a:solidFill>
                  <a:srgbClr val="000000"/>
                </a:solidFill>
              </a:rPr>
              <a:t>. </a:t>
            </a:r>
          </a:p>
          <a:p>
            <a:pPr eaLnBrk="1" hangingPunct="1">
              <a:lnSpc>
                <a:spcPct val="110000"/>
              </a:lnSpc>
              <a:spcBef>
                <a:spcPct val="10000"/>
              </a:spcBef>
              <a:spcAft>
                <a:spcPct val="10000"/>
              </a:spcAft>
            </a:pPr>
            <a:r>
              <a:rPr lang="zh-CN" altLang="en-US">
                <a:solidFill>
                  <a:srgbClr val="000000"/>
                </a:solidFill>
              </a:rPr>
              <a:t>      最优解是船</a:t>
            </a:r>
            <a:r>
              <a:rPr lang="en-US" altLang="zh-CN">
                <a:solidFill>
                  <a:srgbClr val="000000"/>
                </a:solidFill>
              </a:rPr>
              <a:t>1</a:t>
            </a:r>
            <a:r>
              <a:rPr lang="zh-CN" altLang="en-US">
                <a:solidFill>
                  <a:srgbClr val="000000"/>
                </a:solidFill>
              </a:rPr>
              <a:t>装</a:t>
            </a:r>
            <a:r>
              <a:rPr lang="en-US" altLang="zh-CN">
                <a:solidFill>
                  <a:srgbClr val="000000"/>
                </a:solidFill>
              </a:rPr>
              <a:t>1,2,4, </a:t>
            </a:r>
            <a:r>
              <a:rPr lang="zh-CN" altLang="en-US">
                <a:solidFill>
                  <a:srgbClr val="000000"/>
                </a:solidFill>
              </a:rPr>
              <a:t>船</a:t>
            </a:r>
            <a:r>
              <a:rPr lang="en-US" altLang="zh-CN">
                <a:solidFill>
                  <a:srgbClr val="000000"/>
                </a:solidFill>
              </a:rPr>
              <a:t>2</a:t>
            </a:r>
            <a:r>
              <a:rPr lang="zh-CN" altLang="en-US">
                <a:solidFill>
                  <a:srgbClr val="000000"/>
                </a:solidFill>
              </a:rPr>
              <a:t>装</a:t>
            </a:r>
            <a:r>
              <a:rPr lang="en-US" altLang="zh-CN">
                <a:solidFill>
                  <a:srgbClr val="000000"/>
                </a:solidFill>
              </a:rPr>
              <a:t>3,5.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4" name="Text Box 4"/>
          <p:cNvSpPr txBox="1">
            <a:spLocks noChangeArrowheads="1"/>
          </p:cNvSpPr>
          <p:nvPr/>
        </p:nvSpPr>
        <p:spPr bwMode="auto">
          <a:xfrm>
            <a:off x="539750" y="1196752"/>
            <a:ext cx="7967246" cy="46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800" dirty="0" smtClean="0">
                <a:solidFill>
                  <a:srgbClr val="000000"/>
                </a:solidFill>
              </a:rPr>
              <a:t>4. </a:t>
            </a:r>
            <a:r>
              <a:rPr lang="zh-CN" altLang="en-US" sz="2800" dirty="0" smtClean="0">
                <a:solidFill>
                  <a:srgbClr val="000000"/>
                </a:solidFill>
              </a:rPr>
              <a:t>最优分解问题</a:t>
            </a:r>
            <a:r>
              <a:rPr lang="en-US" altLang="zh-CN" sz="2800" dirty="0" smtClean="0">
                <a:solidFill>
                  <a:srgbClr val="000000"/>
                </a:solidFill>
              </a:rPr>
              <a:t>. </a:t>
            </a:r>
          </a:p>
          <a:p>
            <a:pPr>
              <a:buNone/>
            </a:pPr>
            <a:r>
              <a:rPr lang="zh-CN" altLang="zh-CN" sz="2800" dirty="0" smtClean="0"/>
              <a:t>问题描述</a:t>
            </a:r>
            <a:r>
              <a:rPr lang="en-US" altLang="zh-CN" sz="2800" dirty="0" smtClean="0"/>
              <a:t>:</a:t>
            </a:r>
            <a:r>
              <a:rPr lang="zh-CN" altLang="zh-CN" sz="2800" dirty="0" smtClean="0"/>
              <a:t>设</a:t>
            </a:r>
            <a:r>
              <a:rPr lang="en-US" altLang="zh-CN" sz="2800" dirty="0"/>
              <a:t>n</a:t>
            </a:r>
            <a:r>
              <a:rPr lang="zh-CN" altLang="zh-CN" sz="2800" dirty="0"/>
              <a:t>是一个</a:t>
            </a:r>
            <a:r>
              <a:rPr lang="zh-CN" altLang="zh-CN" sz="2800" dirty="0" smtClean="0"/>
              <a:t>正整数</a:t>
            </a:r>
            <a:r>
              <a:rPr lang="en-US" altLang="zh-CN" sz="2800" dirty="0" smtClean="0"/>
              <a:t>,</a:t>
            </a:r>
            <a:r>
              <a:rPr lang="zh-CN" altLang="zh-CN" sz="2800" dirty="0" smtClean="0"/>
              <a:t>将</a:t>
            </a:r>
            <a:r>
              <a:rPr lang="en-US" altLang="zh-CN" sz="2800" dirty="0"/>
              <a:t>n</a:t>
            </a:r>
            <a:r>
              <a:rPr lang="zh-CN" altLang="zh-CN" sz="2800" dirty="0"/>
              <a:t>分解为若干</a:t>
            </a:r>
            <a:r>
              <a:rPr lang="zh-CN" altLang="zh-CN" sz="2800" dirty="0" smtClean="0"/>
              <a:t>互不</a:t>
            </a:r>
            <a:endParaRPr lang="en-US" altLang="zh-CN" sz="2800" dirty="0" smtClean="0"/>
          </a:p>
          <a:p>
            <a:pPr>
              <a:buNone/>
            </a:pPr>
            <a:r>
              <a:rPr lang="zh-CN" altLang="zh-CN" sz="2800" dirty="0" smtClean="0"/>
              <a:t>相同</a:t>
            </a:r>
            <a:r>
              <a:rPr lang="zh-CN" altLang="zh-CN" sz="2800" dirty="0"/>
              <a:t>的自然数之</a:t>
            </a:r>
            <a:r>
              <a:rPr lang="zh-CN" altLang="zh-CN" sz="2800" dirty="0" smtClean="0"/>
              <a:t>和</a:t>
            </a:r>
            <a:r>
              <a:rPr lang="en-US" altLang="zh-CN" sz="2800" dirty="0" smtClean="0"/>
              <a:t>,</a:t>
            </a:r>
            <a:r>
              <a:rPr lang="zh-CN" altLang="zh-CN" sz="2800" dirty="0" smtClean="0"/>
              <a:t>且</a:t>
            </a:r>
            <a:r>
              <a:rPr lang="zh-CN" altLang="zh-CN" sz="2800" dirty="0"/>
              <a:t>使这些自然数的乘积</a:t>
            </a:r>
            <a:r>
              <a:rPr lang="zh-CN" altLang="zh-CN" sz="2800" dirty="0" smtClean="0"/>
              <a:t>最大</a:t>
            </a:r>
            <a:r>
              <a:rPr lang="en-US" altLang="zh-CN" sz="2800" dirty="0" smtClean="0"/>
              <a:t>.</a:t>
            </a:r>
          </a:p>
          <a:p>
            <a:pPr>
              <a:buNone/>
            </a:pPr>
            <a:r>
              <a:rPr lang="zh-CN" altLang="zh-CN" sz="2800" dirty="0" smtClean="0"/>
              <a:t>算法设计</a:t>
            </a:r>
            <a:r>
              <a:rPr lang="en-US" altLang="zh-CN" sz="2800" dirty="0" smtClean="0"/>
              <a:t>:</a:t>
            </a:r>
            <a:r>
              <a:rPr lang="zh-CN" altLang="zh-CN" sz="2800" dirty="0" smtClean="0"/>
              <a:t>对于</a:t>
            </a:r>
            <a:r>
              <a:rPr lang="zh-CN" altLang="zh-CN" sz="2800" dirty="0"/>
              <a:t>给定的正整数</a:t>
            </a:r>
            <a:r>
              <a:rPr lang="en-US" altLang="zh-CN" sz="2800" dirty="0" smtClean="0"/>
              <a:t>n,</a:t>
            </a:r>
            <a:r>
              <a:rPr lang="zh-CN" altLang="zh-CN" sz="2800" dirty="0" smtClean="0"/>
              <a:t>计算</a:t>
            </a:r>
            <a:r>
              <a:rPr lang="zh-CN" altLang="zh-CN" sz="2800" dirty="0"/>
              <a:t>最优分解</a:t>
            </a:r>
            <a:r>
              <a:rPr lang="zh-CN" altLang="zh-CN" sz="2800" dirty="0" smtClean="0"/>
              <a:t>方案</a:t>
            </a:r>
            <a:r>
              <a:rPr lang="en-US" altLang="zh-CN" sz="2800" dirty="0" smtClean="0"/>
              <a:t>.</a:t>
            </a:r>
          </a:p>
          <a:p>
            <a:pPr>
              <a:buNone/>
            </a:pPr>
            <a:r>
              <a:rPr lang="zh-CN" altLang="zh-CN" sz="2800" dirty="0" smtClean="0"/>
              <a:t>数据输入</a:t>
            </a:r>
            <a:r>
              <a:rPr lang="en-US" altLang="zh-CN" sz="2800" dirty="0" smtClean="0"/>
              <a:t>:</a:t>
            </a:r>
            <a:r>
              <a:rPr lang="zh-CN" altLang="zh-CN" sz="2800" dirty="0" smtClean="0"/>
              <a:t>由</a:t>
            </a:r>
            <a:r>
              <a:rPr lang="zh-CN" altLang="zh-CN" sz="2800" dirty="0"/>
              <a:t>文件</a:t>
            </a:r>
            <a:r>
              <a:rPr lang="en-US" altLang="zh-CN" sz="2800" dirty="0"/>
              <a:t>input.txt</a:t>
            </a:r>
            <a:r>
              <a:rPr lang="zh-CN" altLang="zh-CN" sz="2800" dirty="0"/>
              <a:t>提供</a:t>
            </a:r>
            <a:r>
              <a:rPr lang="zh-CN" altLang="zh-CN" sz="2800" dirty="0" smtClean="0"/>
              <a:t>输入数据</a:t>
            </a:r>
            <a:r>
              <a:rPr lang="en-US" altLang="zh-CN" sz="2800" dirty="0" smtClean="0"/>
              <a:t>.</a:t>
            </a:r>
          </a:p>
          <a:p>
            <a:pPr>
              <a:buNone/>
            </a:pPr>
            <a:r>
              <a:rPr lang="en-US" altLang="zh-CN" sz="2800" dirty="0"/>
              <a:t> </a:t>
            </a:r>
            <a:r>
              <a:rPr lang="en-US" altLang="zh-CN" sz="2800" dirty="0" smtClean="0"/>
              <a:t>                 </a:t>
            </a:r>
            <a:r>
              <a:rPr lang="zh-CN" altLang="zh-CN" sz="2800" dirty="0" smtClean="0"/>
              <a:t>文件</a:t>
            </a:r>
            <a:r>
              <a:rPr lang="zh-CN" altLang="zh-CN" sz="2800" dirty="0"/>
              <a:t>只有</a:t>
            </a:r>
            <a:r>
              <a:rPr lang="zh-CN" altLang="zh-CN" sz="2800" dirty="0" smtClean="0"/>
              <a:t>一行</a:t>
            </a:r>
            <a:r>
              <a:rPr lang="en-US" altLang="zh-CN" sz="2800" dirty="0" smtClean="0"/>
              <a:t>,</a:t>
            </a:r>
            <a:r>
              <a:rPr lang="zh-CN" altLang="zh-CN" sz="2800" dirty="0" smtClean="0"/>
              <a:t>是</a:t>
            </a:r>
            <a:r>
              <a:rPr lang="zh-CN" altLang="zh-CN" sz="2800" dirty="0"/>
              <a:t>正整数</a:t>
            </a:r>
            <a:r>
              <a:rPr lang="en-US" altLang="zh-CN" sz="2800" dirty="0" smtClean="0"/>
              <a:t>n.</a:t>
            </a:r>
          </a:p>
          <a:p>
            <a:pPr>
              <a:buNone/>
            </a:pPr>
            <a:r>
              <a:rPr lang="zh-CN" altLang="zh-CN" sz="2800" dirty="0" smtClean="0"/>
              <a:t>结果输出</a:t>
            </a:r>
            <a:r>
              <a:rPr lang="en-US" altLang="zh-CN" sz="2800" dirty="0" smtClean="0"/>
              <a:t>:</a:t>
            </a:r>
            <a:r>
              <a:rPr lang="zh-CN" altLang="zh-CN" sz="2800" dirty="0" smtClean="0"/>
              <a:t>将</a:t>
            </a:r>
            <a:r>
              <a:rPr lang="zh-CN" altLang="zh-CN" sz="2800" dirty="0"/>
              <a:t>计算的最大乘积输出到文件</a:t>
            </a:r>
            <a:r>
              <a:rPr lang="en-US" altLang="zh-CN" sz="2800" dirty="0" smtClean="0"/>
              <a:t>output.txt</a:t>
            </a:r>
          </a:p>
          <a:p>
            <a:pPr>
              <a:buNone/>
            </a:pPr>
            <a:r>
              <a:rPr lang="zh-CN" altLang="zh-CN" sz="2800" dirty="0" smtClean="0"/>
              <a:t>例如</a:t>
            </a:r>
            <a:r>
              <a:rPr lang="zh-CN" altLang="zh-CN" sz="2800" dirty="0"/>
              <a:t>若</a:t>
            </a:r>
            <a:r>
              <a:rPr lang="en-US" altLang="zh-CN" sz="2800" dirty="0" smtClean="0"/>
              <a:t>n=10, </a:t>
            </a:r>
            <a:r>
              <a:rPr lang="zh-CN" altLang="zh-CN" sz="2800" dirty="0" smtClean="0"/>
              <a:t>则</a:t>
            </a:r>
            <a:r>
              <a:rPr lang="zh-CN" altLang="zh-CN" sz="2800" dirty="0"/>
              <a:t>最优分解为</a:t>
            </a:r>
            <a:r>
              <a:rPr lang="en-US" altLang="zh-CN" sz="2800" dirty="0" smtClean="0"/>
              <a:t>2+3+5, </a:t>
            </a:r>
            <a:r>
              <a:rPr lang="zh-CN" altLang="zh-CN" sz="2800" dirty="0" smtClean="0"/>
              <a:t>最大</a:t>
            </a:r>
            <a:r>
              <a:rPr lang="zh-CN" altLang="zh-CN" sz="2800" dirty="0"/>
              <a:t>乘积为</a:t>
            </a:r>
            <a:r>
              <a:rPr lang="en-US" altLang="zh-CN" sz="2800" dirty="0" smtClean="0"/>
              <a:t>30.</a:t>
            </a:r>
          </a:p>
          <a:p>
            <a:pPr>
              <a:buNone/>
            </a:pPr>
            <a:r>
              <a:rPr lang="zh-CN" altLang="en-US" sz="2800" dirty="0">
                <a:solidFill>
                  <a:srgbClr val="000000"/>
                </a:solidFill>
              </a:rPr>
              <a:t>算法</a:t>
            </a:r>
            <a:r>
              <a:rPr lang="zh-CN" altLang="en-US" sz="2800" dirty="0" smtClean="0">
                <a:solidFill>
                  <a:srgbClr val="000000"/>
                </a:solidFill>
              </a:rPr>
              <a:t>和证明见</a:t>
            </a:r>
            <a:r>
              <a:rPr lang="zh-CN" altLang="en-US" sz="2800" dirty="0" smtClean="0">
                <a:solidFill>
                  <a:srgbClr val="FF0000"/>
                </a:solidFill>
              </a:rPr>
              <a:t>最优分解</a:t>
            </a:r>
            <a:r>
              <a:rPr lang="en-US" altLang="zh-CN" sz="2800" dirty="0" smtClean="0">
                <a:solidFill>
                  <a:srgbClr val="FF0000"/>
                </a:solidFill>
              </a:rPr>
              <a:t>.pdf</a:t>
            </a:r>
            <a:endParaRPr lang="en-US" altLang="zh-CN" sz="2800" dirty="0">
              <a:solidFill>
                <a:srgbClr val="FF0000"/>
              </a:solidFill>
            </a:endParaRPr>
          </a:p>
        </p:txBody>
      </p:sp>
    </p:spTree>
    <p:extLst>
      <p:ext uri="{BB962C8B-B14F-4D97-AF65-F5344CB8AC3E}">
        <p14:creationId xmlns:p14="http://schemas.microsoft.com/office/powerpoint/2010/main" val="821207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b="1" smtClean="0"/>
              <a:t>第五章 回溯</a:t>
            </a:r>
          </a:p>
        </p:txBody>
      </p:sp>
      <p:sp>
        <p:nvSpPr>
          <p:cNvPr id="20483" name="Text Box 3"/>
          <p:cNvSpPr txBox="1">
            <a:spLocks noChangeArrowheads="1"/>
          </p:cNvSpPr>
          <p:nvPr/>
        </p:nvSpPr>
        <p:spPr bwMode="auto">
          <a:xfrm>
            <a:off x="179388" y="1268413"/>
            <a:ext cx="8713787" cy="328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a:t>运动员最佳配对问题 </a:t>
            </a:r>
          </a:p>
          <a:p>
            <a:pPr eaLnBrk="1" hangingPunct="1">
              <a:lnSpc>
                <a:spcPct val="110000"/>
              </a:lnSpc>
              <a:spcBef>
                <a:spcPct val="10000"/>
              </a:spcBef>
              <a:spcAft>
                <a:spcPct val="10000"/>
              </a:spcAft>
            </a:pPr>
            <a:r>
              <a:rPr lang="zh-CN" altLang="en-US" sz="2000"/>
              <a:t>问题描述</a:t>
            </a:r>
            <a:r>
              <a:rPr lang="en-US" altLang="zh-CN" sz="2000"/>
              <a:t>: </a:t>
            </a:r>
            <a:r>
              <a:rPr lang="zh-CN" altLang="en-US" sz="2000"/>
              <a:t>羽毛球队有男女运动员各</a:t>
            </a:r>
            <a:r>
              <a:rPr lang="en-US" altLang="zh-CN" sz="2000"/>
              <a:t>n</a:t>
            </a:r>
            <a:r>
              <a:rPr lang="zh-CN" altLang="en-US" sz="2000"/>
              <a:t>人</a:t>
            </a:r>
            <a:r>
              <a:rPr lang="en-US" altLang="zh-CN" sz="2000"/>
              <a:t>. </a:t>
            </a:r>
            <a:r>
              <a:rPr lang="zh-CN" altLang="en-US" sz="2000"/>
              <a:t>给定</a:t>
            </a:r>
            <a:r>
              <a:rPr lang="en-US" altLang="zh-CN" sz="2000"/>
              <a:t>2</a:t>
            </a:r>
            <a:r>
              <a:rPr lang="zh-CN" altLang="en-US" sz="2000"/>
              <a:t>个</a:t>
            </a:r>
            <a:r>
              <a:rPr lang="en-US" altLang="zh-CN" sz="2000"/>
              <a:t>n</a:t>
            </a:r>
            <a:r>
              <a:rPr lang="en-US" altLang="zh-CN" sz="2000">
                <a:sym typeface="Symbol" pitchFamily="18" charset="2"/>
              </a:rPr>
              <a:t>n</a:t>
            </a:r>
            <a:r>
              <a:rPr lang="zh-CN" altLang="en-US" sz="2000">
                <a:sym typeface="Symbol" pitchFamily="18" charset="2"/>
              </a:rPr>
              <a:t>矩阵</a:t>
            </a:r>
            <a:r>
              <a:rPr lang="en-US" altLang="zh-CN" sz="2000">
                <a:sym typeface="Symbol" pitchFamily="18" charset="2"/>
              </a:rPr>
              <a:t>P</a:t>
            </a:r>
            <a:r>
              <a:rPr lang="zh-CN" altLang="en-US" sz="2000">
                <a:sym typeface="Symbol" pitchFamily="18" charset="2"/>
              </a:rPr>
              <a:t>和</a:t>
            </a:r>
            <a:r>
              <a:rPr lang="en-US" altLang="zh-CN" sz="2000">
                <a:sym typeface="Symbol" pitchFamily="18" charset="2"/>
              </a:rPr>
              <a:t>Q. P[i][j]</a:t>
            </a:r>
            <a:r>
              <a:rPr lang="zh-CN" altLang="en-US" sz="2000">
                <a:sym typeface="Symbol" pitchFamily="18" charset="2"/>
              </a:rPr>
              <a:t>是男运动员</a:t>
            </a:r>
            <a:r>
              <a:rPr lang="en-US" altLang="zh-CN" sz="2000">
                <a:sym typeface="Symbol" pitchFamily="18" charset="2"/>
              </a:rPr>
              <a:t>i</a:t>
            </a:r>
            <a:r>
              <a:rPr lang="zh-CN" altLang="en-US" sz="2000">
                <a:sym typeface="Symbol" pitchFamily="18" charset="2"/>
              </a:rPr>
              <a:t>与女运动员</a:t>
            </a:r>
            <a:r>
              <a:rPr lang="en-US" altLang="zh-CN" sz="2000">
                <a:sym typeface="Symbol" pitchFamily="18" charset="2"/>
              </a:rPr>
              <a:t>j</a:t>
            </a:r>
            <a:r>
              <a:rPr lang="zh-CN" altLang="en-US" sz="2000">
                <a:sym typeface="Symbol" pitchFamily="18" charset="2"/>
              </a:rPr>
              <a:t>配混合双打的男运动员竞赛优势</a:t>
            </a:r>
            <a:r>
              <a:rPr lang="en-US" altLang="zh-CN" sz="2000">
                <a:sym typeface="Symbol" pitchFamily="18" charset="2"/>
              </a:rPr>
              <a:t>; Q[i][j]</a:t>
            </a:r>
            <a:r>
              <a:rPr lang="zh-CN" altLang="en-US" sz="2000">
                <a:sym typeface="Symbol" pitchFamily="18" charset="2"/>
              </a:rPr>
              <a:t>是女运动员</a:t>
            </a:r>
            <a:r>
              <a:rPr lang="en-US" altLang="zh-CN" sz="2000">
                <a:sym typeface="Symbol" pitchFamily="18" charset="2"/>
              </a:rPr>
              <a:t>i</a:t>
            </a:r>
            <a:r>
              <a:rPr lang="zh-CN" altLang="en-US" sz="2000">
                <a:sym typeface="Symbol" pitchFamily="18" charset="2"/>
              </a:rPr>
              <a:t>与男运动员</a:t>
            </a:r>
            <a:r>
              <a:rPr lang="en-US" altLang="zh-CN" sz="2000">
                <a:sym typeface="Symbol" pitchFamily="18" charset="2"/>
              </a:rPr>
              <a:t>j</a:t>
            </a:r>
            <a:r>
              <a:rPr lang="zh-CN" altLang="en-US" sz="2000">
                <a:sym typeface="Symbol" pitchFamily="18" charset="2"/>
              </a:rPr>
              <a:t>配混合双打的女运动员竞赛优势</a:t>
            </a:r>
            <a:r>
              <a:rPr lang="en-US" altLang="zh-CN" sz="2000">
                <a:sym typeface="Symbol" pitchFamily="18" charset="2"/>
              </a:rPr>
              <a:t>. </a:t>
            </a:r>
            <a:r>
              <a:rPr lang="zh-CN" altLang="en-US" sz="2000">
                <a:sym typeface="Symbol" pitchFamily="18" charset="2"/>
              </a:rPr>
              <a:t>由于技术配合和心理状态等各种因素影响</a:t>
            </a:r>
            <a:r>
              <a:rPr lang="en-US" altLang="zh-CN" sz="2000">
                <a:sym typeface="Symbol" pitchFamily="18" charset="2"/>
              </a:rPr>
              <a:t>, P[i][j]</a:t>
            </a:r>
            <a:r>
              <a:rPr lang="zh-CN" altLang="en-US" sz="2000">
                <a:sym typeface="Symbol" pitchFamily="18" charset="2"/>
              </a:rPr>
              <a:t>不一定等于</a:t>
            </a:r>
            <a:r>
              <a:rPr lang="en-US" altLang="zh-CN" sz="2000">
                <a:sym typeface="Symbol" pitchFamily="18" charset="2"/>
              </a:rPr>
              <a:t>Q[j][i]. </a:t>
            </a:r>
            <a:r>
              <a:rPr lang="zh-CN" altLang="en-US" sz="2000">
                <a:sym typeface="Symbol" pitchFamily="18" charset="2"/>
              </a:rPr>
              <a:t>男运动员</a:t>
            </a:r>
            <a:r>
              <a:rPr lang="en-US" altLang="zh-CN" sz="2000">
                <a:sym typeface="Symbol" pitchFamily="18" charset="2"/>
              </a:rPr>
              <a:t>i</a:t>
            </a:r>
            <a:r>
              <a:rPr lang="zh-CN" altLang="en-US" sz="2000">
                <a:sym typeface="Symbol" pitchFamily="18" charset="2"/>
              </a:rPr>
              <a:t>和女运动员</a:t>
            </a:r>
            <a:r>
              <a:rPr lang="en-US" altLang="zh-CN" sz="2000">
                <a:sym typeface="Symbol" pitchFamily="18" charset="2"/>
              </a:rPr>
              <a:t>j</a:t>
            </a:r>
            <a:r>
              <a:rPr lang="zh-CN" altLang="en-US" sz="2000">
                <a:sym typeface="Symbol" pitchFamily="18" charset="2"/>
              </a:rPr>
              <a:t>配对的竞赛优势是</a:t>
            </a:r>
            <a:r>
              <a:rPr lang="en-US" altLang="zh-CN" sz="2000">
                <a:sym typeface="Symbol" pitchFamily="18" charset="2"/>
              </a:rPr>
              <a:t>P[i][j]*Q[j][i]. </a:t>
            </a:r>
            <a:r>
              <a:rPr lang="zh-CN" altLang="en-US" sz="2000">
                <a:sym typeface="Symbol" pitchFamily="18" charset="2"/>
              </a:rPr>
              <a:t>设计一个算法</a:t>
            </a:r>
            <a:r>
              <a:rPr lang="en-US" altLang="zh-CN" sz="2000">
                <a:sym typeface="Symbol" pitchFamily="18" charset="2"/>
              </a:rPr>
              <a:t>, </a:t>
            </a:r>
            <a:r>
              <a:rPr lang="zh-CN" altLang="en-US" sz="2000">
                <a:sym typeface="Symbol" pitchFamily="18" charset="2"/>
              </a:rPr>
              <a:t>计算男女运动员最佳配对法</a:t>
            </a:r>
            <a:r>
              <a:rPr lang="en-US" altLang="zh-CN" sz="2000">
                <a:sym typeface="Symbol" pitchFamily="18" charset="2"/>
              </a:rPr>
              <a:t>, </a:t>
            </a:r>
            <a:r>
              <a:rPr lang="zh-CN" altLang="en-US" sz="2000">
                <a:sym typeface="Symbol" pitchFamily="18" charset="2"/>
              </a:rPr>
              <a:t>使得各组男女双方竞赛优势的总和达到最大</a:t>
            </a:r>
            <a:r>
              <a:rPr lang="en-US" altLang="zh-CN" sz="2000">
                <a:sym typeface="Symbol" pitchFamily="18" charset="2"/>
              </a:rPr>
              <a:t>. </a:t>
            </a:r>
          </a:p>
          <a:p>
            <a:pPr eaLnBrk="1" hangingPunct="1">
              <a:lnSpc>
                <a:spcPct val="110000"/>
              </a:lnSpc>
              <a:spcBef>
                <a:spcPct val="10000"/>
              </a:spcBef>
              <a:spcAft>
                <a:spcPct val="10000"/>
              </a:spcAft>
            </a:pPr>
            <a:r>
              <a:rPr lang="zh-CN" altLang="en-US" sz="2000">
                <a:sym typeface="Symbol" pitchFamily="18" charset="2"/>
              </a:rPr>
              <a:t>数据输入</a:t>
            </a:r>
            <a:r>
              <a:rPr lang="en-US" altLang="zh-CN" sz="2000">
                <a:sym typeface="Symbol" pitchFamily="18" charset="2"/>
              </a:rPr>
              <a:t>: input.txt, </a:t>
            </a:r>
            <a:r>
              <a:rPr lang="zh-CN" altLang="en-US" sz="2000">
                <a:sym typeface="Symbol" pitchFamily="18" charset="2"/>
              </a:rPr>
              <a:t>第</a:t>
            </a:r>
            <a:r>
              <a:rPr lang="en-US" altLang="zh-CN" sz="2000">
                <a:sym typeface="Symbol" pitchFamily="18" charset="2"/>
              </a:rPr>
              <a:t>1</a:t>
            </a:r>
            <a:r>
              <a:rPr lang="zh-CN" altLang="en-US" sz="2000">
                <a:sym typeface="Symbol" pitchFamily="18" charset="2"/>
              </a:rPr>
              <a:t>行有一个正整数</a:t>
            </a:r>
            <a:r>
              <a:rPr lang="en-US" altLang="zh-CN" sz="2000">
                <a:sym typeface="Symbol" pitchFamily="18" charset="2"/>
              </a:rPr>
              <a:t>n(1n20),</a:t>
            </a:r>
            <a:r>
              <a:rPr lang="zh-CN" altLang="en-US" sz="2000">
                <a:sym typeface="Symbol" pitchFamily="18" charset="2"/>
              </a:rPr>
              <a:t>接下来</a:t>
            </a:r>
            <a:r>
              <a:rPr lang="en-US" altLang="zh-CN" sz="2000">
                <a:sym typeface="Symbol" pitchFamily="18" charset="2"/>
              </a:rPr>
              <a:t>2n</a:t>
            </a:r>
            <a:r>
              <a:rPr lang="zh-CN" altLang="en-US" sz="2000">
                <a:sym typeface="Symbol" pitchFamily="18" charset="2"/>
              </a:rPr>
              <a:t>行是</a:t>
            </a:r>
            <a:r>
              <a:rPr lang="en-US" altLang="zh-CN" sz="2000">
                <a:sym typeface="Symbol" pitchFamily="18" charset="2"/>
              </a:rPr>
              <a:t>P</a:t>
            </a:r>
            <a:r>
              <a:rPr lang="zh-CN" altLang="en-US" sz="2000">
                <a:sym typeface="Symbol" pitchFamily="18" charset="2"/>
              </a:rPr>
              <a:t>和</a:t>
            </a:r>
            <a:r>
              <a:rPr lang="en-US" altLang="zh-CN" sz="2000">
                <a:sym typeface="Symbol" pitchFamily="18" charset="2"/>
              </a:rPr>
              <a:t>Q </a:t>
            </a:r>
          </a:p>
          <a:p>
            <a:pPr eaLnBrk="1" hangingPunct="1">
              <a:lnSpc>
                <a:spcPct val="110000"/>
              </a:lnSpc>
              <a:spcBef>
                <a:spcPct val="10000"/>
              </a:spcBef>
              <a:spcAft>
                <a:spcPct val="10000"/>
              </a:spcAft>
            </a:pPr>
            <a:r>
              <a:rPr lang="zh-CN" altLang="en-US" sz="2000">
                <a:sym typeface="Symbol" pitchFamily="18" charset="2"/>
              </a:rPr>
              <a:t>结果输出</a:t>
            </a:r>
            <a:r>
              <a:rPr lang="en-US" altLang="zh-CN" sz="2000">
                <a:sym typeface="Symbol" pitchFamily="18" charset="2"/>
              </a:rPr>
              <a:t>: </a:t>
            </a:r>
            <a:r>
              <a:rPr lang="zh-CN" altLang="en-US" sz="2000">
                <a:sym typeface="Symbol" pitchFamily="18" charset="2"/>
              </a:rPr>
              <a:t>最佳配对的各组男女双方竞赛优势总和 </a:t>
            </a:r>
            <a:endParaRPr lang="en-US" altLang="zh-CN" sz="2000">
              <a:sym typeface="Symbol" pitchFamily="18" charset="2"/>
            </a:endParaRPr>
          </a:p>
        </p:txBody>
      </p:sp>
      <p:sp>
        <p:nvSpPr>
          <p:cNvPr id="20484" name="Text Box 4"/>
          <p:cNvSpPr txBox="1">
            <a:spLocks noChangeArrowheads="1"/>
          </p:cNvSpPr>
          <p:nvPr/>
        </p:nvSpPr>
        <p:spPr bwMode="auto">
          <a:xfrm>
            <a:off x="6011863" y="4443413"/>
            <a:ext cx="892175" cy="223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t>3 </a:t>
            </a:r>
          </a:p>
          <a:p>
            <a:pPr eaLnBrk="1" hangingPunct="1"/>
            <a:r>
              <a:rPr lang="en-US" altLang="zh-CN" sz="2000"/>
              <a:t>10 2 3 </a:t>
            </a:r>
          </a:p>
          <a:p>
            <a:pPr eaLnBrk="1" hangingPunct="1"/>
            <a:r>
              <a:rPr lang="en-US" altLang="zh-CN" sz="2000"/>
              <a:t>2 3 4</a:t>
            </a:r>
          </a:p>
          <a:p>
            <a:pPr eaLnBrk="1" hangingPunct="1"/>
            <a:r>
              <a:rPr lang="en-US" altLang="zh-CN" sz="2000"/>
              <a:t>3 4 5</a:t>
            </a:r>
          </a:p>
          <a:p>
            <a:pPr eaLnBrk="1" hangingPunct="1"/>
            <a:r>
              <a:rPr lang="en-US" altLang="zh-CN" sz="2000"/>
              <a:t>2 2 2 </a:t>
            </a:r>
          </a:p>
          <a:p>
            <a:pPr eaLnBrk="1" hangingPunct="1"/>
            <a:r>
              <a:rPr lang="en-US" altLang="zh-CN" sz="2000"/>
              <a:t>3 5 3 </a:t>
            </a:r>
          </a:p>
          <a:p>
            <a:pPr eaLnBrk="1" hangingPunct="1"/>
            <a:r>
              <a:rPr lang="en-US" altLang="zh-CN" sz="2000"/>
              <a:t>4 5 1 </a:t>
            </a:r>
          </a:p>
        </p:txBody>
      </p:sp>
      <p:sp>
        <p:nvSpPr>
          <p:cNvPr id="20485" name="Text Box 5"/>
          <p:cNvSpPr txBox="1">
            <a:spLocks noChangeArrowheads="1"/>
          </p:cNvSpPr>
          <p:nvPr/>
        </p:nvSpPr>
        <p:spPr bwMode="auto">
          <a:xfrm>
            <a:off x="7359650" y="4722813"/>
            <a:ext cx="768350"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 </a:t>
            </a:r>
          </a:p>
          <a:p>
            <a:pPr eaLnBrk="1" hangingPunct="1"/>
            <a:r>
              <a:rPr lang="en-US" altLang="zh-CN" sz="2000"/>
              <a:t>52 </a:t>
            </a:r>
          </a:p>
        </p:txBody>
      </p:sp>
      <p:sp>
        <p:nvSpPr>
          <p:cNvPr id="20486" name="Text Box 6"/>
          <p:cNvSpPr txBox="1">
            <a:spLocks noChangeArrowheads="1"/>
          </p:cNvSpPr>
          <p:nvPr/>
        </p:nvSpPr>
        <p:spPr bwMode="auto">
          <a:xfrm>
            <a:off x="4905375" y="5184775"/>
            <a:ext cx="842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a:t>
            </a:r>
            <a:r>
              <a:rPr lang="en-US" altLang="zh-CN" sz="200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b="1" smtClean="0"/>
              <a:t>第五章 回溯</a:t>
            </a:r>
          </a:p>
        </p:txBody>
      </p:sp>
      <p:sp>
        <p:nvSpPr>
          <p:cNvPr id="216068" name="Text Box 4"/>
          <p:cNvSpPr txBox="1">
            <a:spLocks noChangeArrowheads="1"/>
          </p:cNvSpPr>
          <p:nvPr/>
        </p:nvSpPr>
        <p:spPr bwMode="auto">
          <a:xfrm>
            <a:off x="395288" y="1317625"/>
            <a:ext cx="8323262" cy="477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a:t>解</a:t>
            </a:r>
            <a:r>
              <a:rPr lang="en-US" altLang="zh-CN" sz="2000"/>
              <a:t>: </a:t>
            </a:r>
            <a:r>
              <a:rPr lang="zh-CN" altLang="en-US" sz="2000"/>
              <a:t>男运动员位置不动</a:t>
            </a:r>
            <a:r>
              <a:rPr lang="en-US" altLang="zh-CN" sz="2000"/>
              <a:t>, </a:t>
            </a:r>
            <a:r>
              <a:rPr lang="zh-CN" altLang="en-US" sz="2000"/>
              <a:t>女运动员全排列</a:t>
            </a:r>
            <a:r>
              <a:rPr lang="en-US" altLang="zh-CN" sz="2000"/>
              <a:t>, </a:t>
            </a:r>
            <a:r>
              <a:rPr lang="zh-CN" altLang="en-US" sz="2000"/>
              <a:t>回溯搜索最优值 </a:t>
            </a:r>
          </a:p>
          <a:p>
            <a:pPr eaLnBrk="1" hangingPunct="1">
              <a:lnSpc>
                <a:spcPct val="110000"/>
              </a:lnSpc>
              <a:spcBef>
                <a:spcPct val="10000"/>
              </a:spcBef>
              <a:spcAft>
                <a:spcPct val="10000"/>
              </a:spcAft>
            </a:pPr>
            <a:r>
              <a:rPr lang="zh-CN" altLang="en-US" sz="2000"/>
              <a:t>解空间是</a:t>
            </a:r>
            <a:r>
              <a:rPr lang="en-US" altLang="zh-CN" sz="2000"/>
              <a:t>n</a:t>
            </a:r>
            <a:r>
              <a:rPr lang="zh-CN" altLang="en-US" sz="2000"/>
              <a:t>的全排列</a:t>
            </a:r>
            <a:r>
              <a:rPr lang="en-US" altLang="zh-CN" sz="2000"/>
              <a:t>, </a:t>
            </a:r>
            <a:r>
              <a:rPr lang="zh-CN" altLang="en-US" sz="2000"/>
              <a:t>所以选择排列树作为解空间结构</a:t>
            </a:r>
            <a:r>
              <a:rPr lang="en-US" altLang="zh-CN" sz="2000"/>
              <a:t>. </a:t>
            </a:r>
          </a:p>
          <a:p>
            <a:pPr eaLnBrk="1" hangingPunct="1">
              <a:lnSpc>
                <a:spcPct val="110000"/>
              </a:lnSpc>
              <a:spcBef>
                <a:spcPct val="10000"/>
              </a:spcBef>
              <a:spcAft>
                <a:spcPct val="10000"/>
              </a:spcAft>
            </a:pPr>
            <a:r>
              <a:rPr lang="zh-CN" altLang="en-US" sz="2000"/>
              <a:t>变量设计</a:t>
            </a:r>
            <a:r>
              <a:rPr lang="en-US" altLang="zh-CN" sz="2000"/>
              <a:t>: </a:t>
            </a:r>
            <a:r>
              <a:rPr lang="zh-CN" altLang="en-US" sz="2000"/>
              <a:t>当前得分</a:t>
            </a:r>
            <a:r>
              <a:rPr lang="en-US" altLang="zh-CN" sz="2000"/>
              <a:t>cs, </a:t>
            </a:r>
            <a:r>
              <a:rPr lang="zh-CN" altLang="en-US" sz="2000"/>
              <a:t>最佳得分</a:t>
            </a:r>
            <a:r>
              <a:rPr lang="en-US" altLang="zh-CN" sz="2000"/>
              <a:t>bests, x[1:n]</a:t>
            </a:r>
            <a:r>
              <a:rPr lang="zh-CN" altLang="en-US" sz="2000"/>
              <a:t>女运动员的排列 </a:t>
            </a:r>
          </a:p>
          <a:p>
            <a:pPr eaLnBrk="1" hangingPunct="1">
              <a:lnSpc>
                <a:spcPct val="110000"/>
              </a:lnSpc>
              <a:spcBef>
                <a:spcPct val="10000"/>
              </a:spcBef>
              <a:spcAft>
                <a:spcPct val="10000"/>
              </a:spcAft>
            </a:pPr>
            <a:r>
              <a:rPr lang="zh-CN" altLang="en-US" sz="2000"/>
              <a:t>定义函数 </a:t>
            </a:r>
            <a:r>
              <a:rPr lang="en-US" altLang="zh-CN" sz="2000"/>
              <a:t>f(i,m,x) = max</a:t>
            </a:r>
            <a:r>
              <a:rPr lang="en-US" altLang="zh-CN" sz="2000" baseline="-25000"/>
              <a:t>j=m+1</a:t>
            </a:r>
            <a:r>
              <a:rPr lang="en-US" altLang="zh-CN" sz="2000" baseline="30000"/>
              <a:t>n</a:t>
            </a:r>
            <a:r>
              <a:rPr lang="en-US" altLang="zh-CN" sz="2000"/>
              <a:t> P[i][x[j]]*Q[x[j]][i], </a:t>
            </a:r>
            <a:r>
              <a:rPr lang="zh-CN" altLang="en-US" sz="2000"/>
              <a:t>其中</a:t>
            </a:r>
            <a:r>
              <a:rPr lang="en-US" altLang="zh-CN" sz="2000"/>
              <a:t>i&gt;m, </a:t>
            </a:r>
          </a:p>
          <a:p>
            <a:pPr eaLnBrk="1" hangingPunct="1">
              <a:lnSpc>
                <a:spcPct val="110000"/>
              </a:lnSpc>
              <a:spcBef>
                <a:spcPct val="10000"/>
              </a:spcBef>
              <a:spcAft>
                <a:spcPct val="10000"/>
              </a:spcAft>
            </a:pPr>
            <a:r>
              <a:rPr lang="zh-CN" altLang="en-US" sz="2000"/>
              <a:t>是在前</a:t>
            </a:r>
            <a:r>
              <a:rPr lang="en-US" altLang="zh-CN" sz="2000"/>
              <a:t>m</a:t>
            </a:r>
            <a:r>
              <a:rPr lang="zh-CN" altLang="en-US" sz="2000"/>
              <a:t>位男运动员已配对的情况下</a:t>
            </a:r>
            <a:r>
              <a:rPr lang="en-US" altLang="zh-CN" sz="2000"/>
              <a:t>, </a:t>
            </a:r>
            <a:r>
              <a:rPr lang="zh-CN" altLang="en-US" sz="2000"/>
              <a:t>男运动员</a:t>
            </a:r>
            <a:r>
              <a:rPr lang="en-US" altLang="zh-CN" sz="2000"/>
              <a:t>i</a:t>
            </a:r>
            <a:r>
              <a:rPr lang="zh-CN" altLang="en-US" sz="2000"/>
              <a:t>配对其她女运动员的上界 </a:t>
            </a:r>
          </a:p>
          <a:p>
            <a:pPr eaLnBrk="1" hangingPunct="1">
              <a:lnSpc>
                <a:spcPct val="110000"/>
              </a:lnSpc>
              <a:spcBef>
                <a:spcPct val="10000"/>
              </a:spcBef>
              <a:spcAft>
                <a:spcPct val="10000"/>
              </a:spcAft>
            </a:pPr>
            <a:r>
              <a:rPr lang="zh-CN" altLang="en-US" sz="2000"/>
              <a:t>定义函数 </a:t>
            </a:r>
            <a:r>
              <a:rPr lang="en-US" altLang="zh-CN" sz="2000"/>
              <a:t>Upb(m,x) = f(m+1,m,x)+f(m+2,m,x)+…+f(n,m,x). </a:t>
            </a:r>
          </a:p>
          <a:p>
            <a:pPr eaLnBrk="1" hangingPunct="1">
              <a:lnSpc>
                <a:spcPct val="110000"/>
              </a:lnSpc>
              <a:spcBef>
                <a:spcPct val="10000"/>
              </a:spcBef>
              <a:spcAft>
                <a:spcPct val="10000"/>
              </a:spcAft>
            </a:pPr>
            <a:r>
              <a:rPr lang="zh-CN" altLang="en-US" sz="2000"/>
              <a:t>当前</a:t>
            </a:r>
            <a:r>
              <a:rPr lang="en-US" altLang="zh-CN" sz="2000"/>
              <a:t>m</a:t>
            </a:r>
            <a:r>
              <a:rPr lang="zh-CN" altLang="en-US" sz="2000"/>
              <a:t>位男运动员已配对的情况下</a:t>
            </a:r>
            <a:r>
              <a:rPr lang="en-US" altLang="zh-CN" sz="2000"/>
              <a:t>, cs+Upb(m,x)</a:t>
            </a:r>
            <a:r>
              <a:rPr lang="zh-CN" altLang="en-US" sz="2000"/>
              <a:t>是余下情况配对的上界</a:t>
            </a:r>
            <a:r>
              <a:rPr lang="en-US" altLang="zh-CN" sz="2000"/>
              <a:t>, </a:t>
            </a:r>
          </a:p>
          <a:p>
            <a:pPr eaLnBrk="1" hangingPunct="1">
              <a:lnSpc>
                <a:spcPct val="110000"/>
              </a:lnSpc>
              <a:spcBef>
                <a:spcPct val="10000"/>
              </a:spcBef>
              <a:spcAft>
                <a:spcPct val="10000"/>
              </a:spcAft>
            </a:pPr>
            <a:r>
              <a:rPr lang="zh-CN" altLang="en-US" sz="2000"/>
              <a:t>由此可以设计剪枝</a:t>
            </a:r>
            <a:r>
              <a:rPr lang="en-US" altLang="zh-CN" sz="2000"/>
              <a:t>(</a:t>
            </a:r>
            <a:r>
              <a:rPr lang="zh-CN" altLang="en-US" sz="2000"/>
              <a:t>限制</a:t>
            </a:r>
            <a:r>
              <a:rPr lang="en-US" altLang="zh-CN" sz="2000"/>
              <a:t>)</a:t>
            </a:r>
            <a:r>
              <a:rPr lang="zh-CN" altLang="en-US" sz="2000"/>
              <a:t>条件 </a:t>
            </a:r>
            <a:r>
              <a:rPr lang="en-US" altLang="zh-CN" sz="2000"/>
              <a:t>cs+Upb(m,x) &gt; bests </a:t>
            </a:r>
          </a:p>
          <a:p>
            <a:pPr eaLnBrk="1" hangingPunct="1">
              <a:lnSpc>
                <a:spcPct val="110000"/>
              </a:lnSpc>
              <a:spcBef>
                <a:spcPct val="10000"/>
              </a:spcBef>
              <a:spcAft>
                <a:spcPct val="10000"/>
              </a:spcAft>
            </a:pPr>
            <a:r>
              <a:rPr lang="zh-CN" altLang="en-US" sz="2000"/>
              <a:t>注</a:t>
            </a:r>
            <a:r>
              <a:rPr lang="en-US" altLang="zh-CN" sz="2000"/>
              <a:t>1: </a:t>
            </a:r>
            <a:r>
              <a:rPr lang="zh-CN" altLang="en-US" sz="2000"/>
              <a:t>有的同学没有设计剪枝条件</a:t>
            </a:r>
            <a:r>
              <a:rPr lang="en-US" altLang="zh-CN" sz="2000"/>
              <a:t>, </a:t>
            </a:r>
            <a:r>
              <a:rPr lang="zh-CN" altLang="en-US" sz="2000"/>
              <a:t>这不能体现回溯的优势</a:t>
            </a:r>
            <a:r>
              <a:rPr lang="en-US" altLang="zh-CN" sz="2000"/>
              <a:t>.</a:t>
            </a:r>
          </a:p>
          <a:p>
            <a:pPr eaLnBrk="1" hangingPunct="1">
              <a:lnSpc>
                <a:spcPct val="110000"/>
              </a:lnSpc>
              <a:spcBef>
                <a:spcPct val="10000"/>
              </a:spcBef>
              <a:spcAft>
                <a:spcPct val="10000"/>
              </a:spcAft>
            </a:pPr>
            <a:r>
              <a:rPr lang="zh-CN" altLang="en-US" sz="2000"/>
              <a:t>注</a:t>
            </a:r>
            <a:r>
              <a:rPr lang="en-US" altLang="zh-CN" sz="2000"/>
              <a:t>2: </a:t>
            </a:r>
            <a:r>
              <a:rPr lang="zh-CN" altLang="en-US" sz="2000"/>
              <a:t>有同学使用 </a:t>
            </a:r>
            <a:r>
              <a:rPr lang="en-US" altLang="zh-CN" sz="2000"/>
              <a:t>cs &lt; bests</a:t>
            </a:r>
            <a:r>
              <a:rPr lang="zh-CN" altLang="en-US" sz="2000"/>
              <a:t>作为剪枝条件</a:t>
            </a:r>
            <a:r>
              <a:rPr lang="en-US" altLang="zh-CN" sz="2000"/>
              <a:t>, </a:t>
            </a:r>
            <a:r>
              <a:rPr lang="zh-CN" altLang="en-US" sz="2000"/>
              <a:t>这是错误的</a:t>
            </a:r>
            <a:r>
              <a:rPr lang="en-US" altLang="zh-CN" sz="2000"/>
              <a:t>. </a:t>
            </a:r>
          </a:p>
          <a:p>
            <a:pPr eaLnBrk="1" hangingPunct="1">
              <a:lnSpc>
                <a:spcPct val="110000"/>
              </a:lnSpc>
              <a:spcBef>
                <a:spcPct val="10000"/>
              </a:spcBef>
              <a:spcAft>
                <a:spcPct val="10000"/>
              </a:spcAft>
            </a:pPr>
            <a:r>
              <a:rPr lang="zh-CN" altLang="en-US" sz="2000"/>
              <a:t>         因为可能当前还有很多没有配对</a:t>
            </a:r>
            <a:r>
              <a:rPr lang="en-US" altLang="zh-CN" sz="2000"/>
              <a:t>, </a:t>
            </a:r>
            <a:r>
              <a:rPr lang="zh-CN" altLang="en-US" sz="2000"/>
              <a:t>当所有配对完成后会有更优值</a:t>
            </a:r>
            <a:r>
              <a:rPr lang="en-US" altLang="zh-CN" sz="2000"/>
              <a:t>. </a:t>
            </a:r>
          </a:p>
          <a:p>
            <a:pPr eaLnBrk="1" hangingPunct="1">
              <a:lnSpc>
                <a:spcPct val="110000"/>
              </a:lnSpc>
              <a:spcBef>
                <a:spcPct val="10000"/>
              </a:spcBef>
              <a:spcAft>
                <a:spcPct val="10000"/>
              </a:spcAft>
            </a:pPr>
            <a:r>
              <a:rPr lang="zh-CN" altLang="en-US" sz="2000"/>
              <a:t>注</a:t>
            </a:r>
            <a:r>
              <a:rPr lang="en-US" altLang="zh-CN" sz="2000"/>
              <a:t>3: </a:t>
            </a:r>
            <a:r>
              <a:rPr lang="zh-CN" altLang="en-US" sz="2000"/>
              <a:t>也可以设计其它的剪枝条件</a:t>
            </a:r>
            <a:r>
              <a:rPr lang="en-US" altLang="zh-CN" sz="2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 calcmode="lin" valueType="num">
                                      <p:cBhvr additive="base">
                                        <p:cTn id="7" dur="500" fill="hold"/>
                                        <p:tgtEl>
                                          <p:spTgt spid="21606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60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6068">
                                            <p:txEl>
                                              <p:pRg st="1" end="1"/>
                                            </p:txEl>
                                          </p:spTgt>
                                        </p:tgtEl>
                                        <p:attrNameLst>
                                          <p:attrName>style.visibility</p:attrName>
                                        </p:attrNameLst>
                                      </p:cBhvr>
                                      <p:to>
                                        <p:strVal val="visible"/>
                                      </p:to>
                                    </p:set>
                                    <p:anim calcmode="lin" valueType="num">
                                      <p:cBhvr additive="base">
                                        <p:cTn id="13" dur="500" fill="hold"/>
                                        <p:tgtEl>
                                          <p:spTgt spid="21606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60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6068">
                                            <p:txEl>
                                              <p:pRg st="2" end="2"/>
                                            </p:txEl>
                                          </p:spTgt>
                                        </p:tgtEl>
                                        <p:attrNameLst>
                                          <p:attrName>style.visibility</p:attrName>
                                        </p:attrNameLst>
                                      </p:cBhvr>
                                      <p:to>
                                        <p:strVal val="visible"/>
                                      </p:to>
                                    </p:set>
                                    <p:anim calcmode="lin" valueType="num">
                                      <p:cBhvr additive="base">
                                        <p:cTn id="19" dur="500" fill="hold"/>
                                        <p:tgtEl>
                                          <p:spTgt spid="21606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60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6068">
                                            <p:txEl>
                                              <p:pRg st="3" end="3"/>
                                            </p:txEl>
                                          </p:spTgt>
                                        </p:tgtEl>
                                        <p:attrNameLst>
                                          <p:attrName>style.visibility</p:attrName>
                                        </p:attrNameLst>
                                      </p:cBhvr>
                                      <p:to>
                                        <p:strVal val="visible"/>
                                      </p:to>
                                    </p:set>
                                    <p:anim calcmode="lin" valueType="num">
                                      <p:cBhvr additive="base">
                                        <p:cTn id="25" dur="500" fill="hold"/>
                                        <p:tgtEl>
                                          <p:spTgt spid="21606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606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6068">
                                            <p:txEl>
                                              <p:pRg st="4" end="4"/>
                                            </p:txEl>
                                          </p:spTgt>
                                        </p:tgtEl>
                                        <p:attrNameLst>
                                          <p:attrName>style.visibility</p:attrName>
                                        </p:attrNameLst>
                                      </p:cBhvr>
                                      <p:to>
                                        <p:strVal val="visible"/>
                                      </p:to>
                                    </p:set>
                                    <p:anim calcmode="lin" valueType="num">
                                      <p:cBhvr additive="base">
                                        <p:cTn id="31" dur="500" fill="hold"/>
                                        <p:tgtEl>
                                          <p:spTgt spid="21606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606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6068">
                                            <p:txEl>
                                              <p:pRg st="5" end="5"/>
                                            </p:txEl>
                                          </p:spTgt>
                                        </p:tgtEl>
                                        <p:attrNameLst>
                                          <p:attrName>style.visibility</p:attrName>
                                        </p:attrNameLst>
                                      </p:cBhvr>
                                      <p:to>
                                        <p:strVal val="visible"/>
                                      </p:to>
                                    </p:set>
                                    <p:anim calcmode="lin" valueType="num">
                                      <p:cBhvr additive="base">
                                        <p:cTn id="37" dur="500" fill="hold"/>
                                        <p:tgtEl>
                                          <p:spTgt spid="21606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606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6068">
                                            <p:txEl>
                                              <p:pRg st="6" end="6"/>
                                            </p:txEl>
                                          </p:spTgt>
                                        </p:tgtEl>
                                        <p:attrNameLst>
                                          <p:attrName>style.visibility</p:attrName>
                                        </p:attrNameLst>
                                      </p:cBhvr>
                                      <p:to>
                                        <p:strVal val="visible"/>
                                      </p:to>
                                    </p:set>
                                    <p:anim calcmode="lin" valueType="num">
                                      <p:cBhvr additive="base">
                                        <p:cTn id="43" dur="500" fill="hold"/>
                                        <p:tgtEl>
                                          <p:spTgt spid="216068">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606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6068">
                                            <p:txEl>
                                              <p:pRg st="7" end="7"/>
                                            </p:txEl>
                                          </p:spTgt>
                                        </p:tgtEl>
                                        <p:attrNameLst>
                                          <p:attrName>style.visibility</p:attrName>
                                        </p:attrNameLst>
                                      </p:cBhvr>
                                      <p:to>
                                        <p:strVal val="visible"/>
                                      </p:to>
                                    </p:set>
                                    <p:anim calcmode="lin" valueType="num">
                                      <p:cBhvr additive="base">
                                        <p:cTn id="49" dur="500" fill="hold"/>
                                        <p:tgtEl>
                                          <p:spTgt spid="216068">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606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6068">
                                            <p:txEl>
                                              <p:pRg st="8" end="8"/>
                                            </p:txEl>
                                          </p:spTgt>
                                        </p:tgtEl>
                                        <p:attrNameLst>
                                          <p:attrName>style.visibility</p:attrName>
                                        </p:attrNameLst>
                                      </p:cBhvr>
                                      <p:to>
                                        <p:strVal val="visible"/>
                                      </p:to>
                                    </p:set>
                                    <p:anim calcmode="lin" valueType="num">
                                      <p:cBhvr additive="base">
                                        <p:cTn id="55" dur="500" fill="hold"/>
                                        <p:tgtEl>
                                          <p:spTgt spid="216068">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606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6068">
                                            <p:txEl>
                                              <p:pRg st="9" end="9"/>
                                            </p:txEl>
                                          </p:spTgt>
                                        </p:tgtEl>
                                        <p:attrNameLst>
                                          <p:attrName>style.visibility</p:attrName>
                                        </p:attrNameLst>
                                      </p:cBhvr>
                                      <p:to>
                                        <p:strVal val="visible"/>
                                      </p:to>
                                    </p:set>
                                    <p:anim calcmode="lin" valueType="num">
                                      <p:cBhvr additive="base">
                                        <p:cTn id="61" dur="500" fill="hold"/>
                                        <p:tgtEl>
                                          <p:spTgt spid="216068">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1606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16068">
                                            <p:txEl>
                                              <p:pRg st="10" end="10"/>
                                            </p:txEl>
                                          </p:spTgt>
                                        </p:tgtEl>
                                        <p:attrNameLst>
                                          <p:attrName>style.visibility</p:attrName>
                                        </p:attrNameLst>
                                      </p:cBhvr>
                                      <p:to>
                                        <p:strVal val="visible"/>
                                      </p:to>
                                    </p:set>
                                    <p:anim calcmode="lin" valueType="num">
                                      <p:cBhvr additive="base">
                                        <p:cTn id="67" dur="500" fill="hold"/>
                                        <p:tgtEl>
                                          <p:spTgt spid="216068">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1606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16068">
                                            <p:txEl>
                                              <p:pRg st="11" end="11"/>
                                            </p:txEl>
                                          </p:spTgt>
                                        </p:tgtEl>
                                        <p:attrNameLst>
                                          <p:attrName>style.visibility</p:attrName>
                                        </p:attrNameLst>
                                      </p:cBhvr>
                                      <p:to>
                                        <p:strVal val="visible"/>
                                      </p:to>
                                    </p:set>
                                    <p:anim calcmode="lin" valueType="num">
                                      <p:cBhvr additive="base">
                                        <p:cTn id="73" dur="500" fill="hold"/>
                                        <p:tgtEl>
                                          <p:spTgt spid="216068">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16068">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b="1" smtClean="0"/>
              <a:t>第五章 回溯</a:t>
            </a:r>
          </a:p>
        </p:txBody>
      </p:sp>
      <p:sp>
        <p:nvSpPr>
          <p:cNvPr id="217091" name="Text Box 3"/>
          <p:cNvSpPr txBox="1">
            <a:spLocks noChangeArrowheads="1"/>
          </p:cNvSpPr>
          <p:nvPr/>
        </p:nvSpPr>
        <p:spPr bwMode="auto">
          <a:xfrm>
            <a:off x="638175" y="1425575"/>
            <a:ext cx="5157788"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a:t>初始</a:t>
            </a:r>
            <a:r>
              <a:rPr lang="en-US" altLang="zh-CN" sz="2000"/>
              <a:t>: </a:t>
            </a:r>
            <a:r>
              <a:rPr lang="zh-CN" altLang="en-US" sz="2000"/>
              <a:t>当前得分</a:t>
            </a:r>
            <a:r>
              <a:rPr lang="en-US" altLang="zh-CN" sz="2000"/>
              <a:t>cs=0, </a:t>
            </a:r>
            <a:r>
              <a:rPr lang="zh-CN" altLang="en-US" sz="2000"/>
              <a:t>最佳得分</a:t>
            </a:r>
            <a:r>
              <a:rPr lang="en-US" altLang="zh-CN" sz="2000"/>
              <a:t>bests=0, </a:t>
            </a:r>
          </a:p>
          <a:p>
            <a:pPr eaLnBrk="1" hangingPunct="1">
              <a:lnSpc>
                <a:spcPct val="110000"/>
              </a:lnSpc>
              <a:spcBef>
                <a:spcPct val="10000"/>
              </a:spcBef>
              <a:spcAft>
                <a:spcPct val="10000"/>
              </a:spcAft>
            </a:pPr>
            <a:r>
              <a:rPr lang="zh-CN" altLang="en-US" sz="2000"/>
              <a:t>           对</a:t>
            </a:r>
            <a:r>
              <a:rPr lang="en-US" altLang="zh-CN" sz="2000"/>
              <a:t>i=1:n, x[i]=i, </a:t>
            </a:r>
            <a:r>
              <a:rPr lang="zh-CN" altLang="en-US" sz="2000"/>
              <a:t>是女运动员的初始排列 </a:t>
            </a:r>
          </a:p>
          <a:p>
            <a:pPr eaLnBrk="1" hangingPunct="1">
              <a:lnSpc>
                <a:spcPct val="110000"/>
              </a:lnSpc>
              <a:spcBef>
                <a:spcPct val="10000"/>
              </a:spcBef>
              <a:spcAft>
                <a:spcPct val="10000"/>
              </a:spcAft>
            </a:pPr>
            <a:r>
              <a:rPr lang="en-US" altLang="zh-CN" sz="2000"/>
              <a:t>backtrack(i)</a:t>
            </a:r>
          </a:p>
          <a:p>
            <a:pPr eaLnBrk="1" hangingPunct="1">
              <a:lnSpc>
                <a:spcPct val="110000"/>
              </a:lnSpc>
              <a:spcBef>
                <a:spcPct val="10000"/>
              </a:spcBef>
              <a:spcAft>
                <a:spcPct val="10000"/>
              </a:spcAft>
            </a:pPr>
            <a:r>
              <a:rPr lang="en-US" altLang="zh-CN" sz="2000"/>
              <a:t>1. </a:t>
            </a:r>
            <a:r>
              <a:rPr lang="zh-CN" altLang="en-US" sz="2000"/>
              <a:t>若 </a:t>
            </a:r>
            <a:r>
              <a:rPr lang="en-US" altLang="zh-CN" sz="2000"/>
              <a:t>i &gt; n, </a:t>
            </a:r>
            <a:r>
              <a:rPr lang="zh-CN" altLang="en-US" sz="2000"/>
              <a:t>返回</a:t>
            </a:r>
            <a:r>
              <a:rPr lang="en-US" altLang="zh-CN" sz="2000"/>
              <a:t> </a:t>
            </a:r>
          </a:p>
          <a:p>
            <a:pPr eaLnBrk="1" hangingPunct="1">
              <a:lnSpc>
                <a:spcPct val="110000"/>
              </a:lnSpc>
              <a:spcBef>
                <a:spcPct val="10000"/>
              </a:spcBef>
              <a:spcAft>
                <a:spcPct val="10000"/>
              </a:spcAft>
            </a:pPr>
            <a:r>
              <a:rPr lang="en-US" altLang="zh-CN" sz="2000"/>
              <a:t>2. </a:t>
            </a:r>
            <a:r>
              <a:rPr lang="zh-CN" altLang="en-US" sz="2000"/>
              <a:t>对 </a:t>
            </a:r>
            <a:r>
              <a:rPr lang="en-US" altLang="zh-CN" sz="2000"/>
              <a:t>j = i : n  </a:t>
            </a:r>
          </a:p>
          <a:p>
            <a:pPr eaLnBrk="1" hangingPunct="1">
              <a:lnSpc>
                <a:spcPct val="110000"/>
              </a:lnSpc>
              <a:spcBef>
                <a:spcPct val="10000"/>
              </a:spcBef>
              <a:spcAft>
                <a:spcPct val="10000"/>
              </a:spcAft>
            </a:pPr>
            <a:r>
              <a:rPr lang="en-US" altLang="zh-CN" sz="2000"/>
              <a:t>3.  |    </a:t>
            </a:r>
            <a:r>
              <a:rPr lang="zh-CN" altLang="en-US" sz="2000">
                <a:solidFill>
                  <a:schemeClr val="accent2"/>
                </a:solidFill>
              </a:rPr>
              <a:t>交换</a:t>
            </a:r>
            <a:r>
              <a:rPr lang="en-US" altLang="zh-CN" sz="2000">
                <a:solidFill>
                  <a:schemeClr val="accent2"/>
                </a:solidFill>
              </a:rPr>
              <a:t>x[i],x[j]</a:t>
            </a:r>
            <a:r>
              <a:rPr lang="en-US" altLang="zh-CN" sz="2000">
                <a:sym typeface="Symbol" pitchFamily="18" charset="2"/>
              </a:rPr>
              <a:t>, cs+=P[i][x[i]]*Q[x[i]][i], </a:t>
            </a:r>
          </a:p>
          <a:p>
            <a:pPr eaLnBrk="1" hangingPunct="1">
              <a:lnSpc>
                <a:spcPct val="110000"/>
              </a:lnSpc>
              <a:spcBef>
                <a:spcPct val="10000"/>
              </a:spcBef>
              <a:spcAft>
                <a:spcPct val="10000"/>
              </a:spcAft>
            </a:pPr>
            <a:r>
              <a:rPr lang="en-US" altLang="zh-CN" sz="2000">
                <a:sym typeface="Symbol" pitchFamily="18" charset="2"/>
              </a:rPr>
              <a:t>4.  |    </a:t>
            </a:r>
            <a:r>
              <a:rPr lang="zh-CN" altLang="en-US" sz="2000">
                <a:sym typeface="Symbol" pitchFamily="18" charset="2"/>
              </a:rPr>
              <a:t>若 </a:t>
            </a:r>
            <a:r>
              <a:rPr lang="en-US" altLang="zh-CN" sz="2000">
                <a:sym typeface="Symbol" pitchFamily="18" charset="2"/>
              </a:rPr>
              <a:t>cs+Upb(m,x) &gt; bests, </a:t>
            </a:r>
          </a:p>
          <a:p>
            <a:pPr eaLnBrk="1" hangingPunct="1">
              <a:lnSpc>
                <a:spcPct val="110000"/>
              </a:lnSpc>
              <a:spcBef>
                <a:spcPct val="10000"/>
              </a:spcBef>
              <a:spcAft>
                <a:spcPct val="10000"/>
              </a:spcAft>
            </a:pPr>
            <a:r>
              <a:rPr lang="en-US" altLang="zh-CN" sz="2000">
                <a:solidFill>
                  <a:srgbClr val="FF3300"/>
                </a:solidFill>
                <a:sym typeface="Symbol" pitchFamily="18" charset="2"/>
              </a:rPr>
              <a:t>5.  </a:t>
            </a:r>
            <a:r>
              <a:rPr lang="en-US" altLang="zh-CN" sz="2000">
                <a:solidFill>
                  <a:schemeClr val="tx1"/>
                </a:solidFill>
                <a:sym typeface="Symbol" pitchFamily="18" charset="2"/>
              </a:rPr>
              <a:t>|</a:t>
            </a:r>
            <a:r>
              <a:rPr lang="en-US" altLang="zh-CN" sz="2000">
                <a:solidFill>
                  <a:srgbClr val="FF3300"/>
                </a:solidFill>
                <a:sym typeface="Symbol" pitchFamily="18" charset="2"/>
              </a:rPr>
              <a:t>     </a:t>
            </a:r>
            <a:r>
              <a:rPr lang="en-US" altLang="zh-CN" sz="2000">
                <a:solidFill>
                  <a:schemeClr val="tx1"/>
                </a:solidFill>
                <a:sym typeface="Symbol" pitchFamily="18" charset="2"/>
              </a:rPr>
              <a:t>|</a:t>
            </a:r>
            <a:r>
              <a:rPr lang="en-US" altLang="zh-CN" sz="2000">
                <a:solidFill>
                  <a:srgbClr val="FF3300"/>
                </a:solidFill>
                <a:sym typeface="Symbol" pitchFamily="18" charset="2"/>
              </a:rPr>
              <a:t>     </a:t>
            </a:r>
            <a:r>
              <a:rPr lang="zh-CN" altLang="en-US" sz="2000">
                <a:solidFill>
                  <a:srgbClr val="FF3300"/>
                </a:solidFill>
                <a:sym typeface="Symbol" pitchFamily="18" charset="2"/>
              </a:rPr>
              <a:t>若</a:t>
            </a:r>
            <a:r>
              <a:rPr lang="en-US" altLang="zh-CN" sz="2000">
                <a:solidFill>
                  <a:srgbClr val="FF3300"/>
                </a:solidFill>
                <a:sym typeface="Symbol" pitchFamily="18" charset="2"/>
              </a:rPr>
              <a:t>cs&gt;bests</a:t>
            </a:r>
            <a:r>
              <a:rPr lang="en-US" altLang="zh-CN" sz="2000">
                <a:sym typeface="Symbol" pitchFamily="18" charset="2"/>
              </a:rPr>
              <a:t>, </a:t>
            </a:r>
            <a:r>
              <a:rPr lang="zh-CN" altLang="en-US" sz="2000">
                <a:sym typeface="Symbol" pitchFamily="18" charset="2"/>
              </a:rPr>
              <a:t>则 </a:t>
            </a:r>
            <a:r>
              <a:rPr lang="en-US" altLang="zh-CN" sz="2000">
                <a:sym typeface="Symbol" pitchFamily="18" charset="2"/>
              </a:rPr>
              <a:t>bests=cs, </a:t>
            </a:r>
          </a:p>
          <a:p>
            <a:pPr eaLnBrk="1" hangingPunct="1">
              <a:lnSpc>
                <a:spcPct val="110000"/>
              </a:lnSpc>
              <a:spcBef>
                <a:spcPct val="10000"/>
              </a:spcBef>
              <a:spcAft>
                <a:spcPct val="10000"/>
              </a:spcAft>
            </a:pPr>
            <a:r>
              <a:rPr lang="en-US" altLang="zh-CN" sz="2000">
                <a:sym typeface="Symbol" pitchFamily="18" charset="2"/>
              </a:rPr>
              <a:t>6.  |     |      backtrace(i+1)</a:t>
            </a:r>
            <a:r>
              <a:rPr lang="en-US" altLang="zh-CN" sz="2000"/>
              <a:t> </a:t>
            </a:r>
          </a:p>
          <a:p>
            <a:pPr eaLnBrk="1" hangingPunct="1">
              <a:lnSpc>
                <a:spcPct val="110000"/>
              </a:lnSpc>
              <a:spcBef>
                <a:spcPct val="10000"/>
              </a:spcBef>
              <a:spcAft>
                <a:spcPct val="10000"/>
              </a:spcAft>
            </a:pPr>
            <a:r>
              <a:rPr lang="en-US" altLang="zh-CN" sz="2000"/>
              <a:t>6.  |    </a:t>
            </a:r>
            <a:r>
              <a:rPr lang="en-US" altLang="zh-CN" sz="2000">
                <a:sym typeface="Symbol" pitchFamily="18" charset="2"/>
              </a:rPr>
              <a:t>cs-=P[i][x[i]]*Q[x[i]][i], </a:t>
            </a:r>
            <a:r>
              <a:rPr lang="zh-CN" altLang="en-US" sz="2000">
                <a:solidFill>
                  <a:schemeClr val="accent2"/>
                </a:solidFill>
              </a:rPr>
              <a:t>交换</a:t>
            </a:r>
            <a:r>
              <a:rPr lang="en-US" altLang="zh-CN" sz="2000">
                <a:solidFill>
                  <a:schemeClr val="accent2"/>
                </a:solidFill>
              </a:rPr>
              <a:t>x[i],x[j]</a:t>
            </a:r>
            <a:r>
              <a:rPr lang="en-US" altLang="zh-CN" sz="2000"/>
              <a:t>,</a:t>
            </a:r>
          </a:p>
          <a:p>
            <a:pPr eaLnBrk="1" hangingPunct="1">
              <a:lnSpc>
                <a:spcPct val="110000"/>
              </a:lnSpc>
              <a:spcBef>
                <a:spcPct val="10000"/>
              </a:spcBef>
              <a:spcAft>
                <a:spcPct val="10000"/>
              </a:spcAft>
            </a:pPr>
            <a:r>
              <a:rPr lang="zh-CN" altLang="en-US" sz="2000"/>
              <a:t>主程序执行</a:t>
            </a:r>
            <a:r>
              <a:rPr lang="en-US" altLang="zh-CN" sz="2000"/>
              <a:t>backtrack(1)</a:t>
            </a:r>
            <a:r>
              <a:rPr lang="zh-CN" altLang="en-US" sz="2000"/>
              <a:t>即可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 calcmode="lin" valueType="num">
                                      <p:cBhvr additive="base">
                                        <p:cTn id="7" dur="500" fill="hold"/>
                                        <p:tgtEl>
                                          <p:spTgt spid="2170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7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7091">
                                            <p:txEl>
                                              <p:pRg st="1" end="1"/>
                                            </p:txEl>
                                          </p:spTgt>
                                        </p:tgtEl>
                                        <p:attrNameLst>
                                          <p:attrName>style.visibility</p:attrName>
                                        </p:attrNameLst>
                                      </p:cBhvr>
                                      <p:to>
                                        <p:strVal val="visible"/>
                                      </p:to>
                                    </p:set>
                                    <p:anim calcmode="lin" valueType="num">
                                      <p:cBhvr additive="base">
                                        <p:cTn id="13" dur="500" fill="hold"/>
                                        <p:tgtEl>
                                          <p:spTgt spid="2170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7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7091">
                                            <p:txEl>
                                              <p:pRg st="2" end="2"/>
                                            </p:txEl>
                                          </p:spTgt>
                                        </p:tgtEl>
                                        <p:attrNameLst>
                                          <p:attrName>style.visibility</p:attrName>
                                        </p:attrNameLst>
                                      </p:cBhvr>
                                      <p:to>
                                        <p:strVal val="visible"/>
                                      </p:to>
                                    </p:set>
                                    <p:anim calcmode="lin" valueType="num">
                                      <p:cBhvr additive="base">
                                        <p:cTn id="19" dur="500" fill="hold"/>
                                        <p:tgtEl>
                                          <p:spTgt spid="2170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7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7091">
                                            <p:txEl>
                                              <p:pRg st="3" end="3"/>
                                            </p:txEl>
                                          </p:spTgt>
                                        </p:tgtEl>
                                        <p:attrNameLst>
                                          <p:attrName>style.visibility</p:attrName>
                                        </p:attrNameLst>
                                      </p:cBhvr>
                                      <p:to>
                                        <p:strVal val="visible"/>
                                      </p:to>
                                    </p:set>
                                    <p:anim calcmode="lin" valueType="num">
                                      <p:cBhvr additive="base">
                                        <p:cTn id="25" dur="500" fill="hold"/>
                                        <p:tgtEl>
                                          <p:spTgt spid="2170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7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7091">
                                            <p:txEl>
                                              <p:pRg st="4" end="4"/>
                                            </p:txEl>
                                          </p:spTgt>
                                        </p:tgtEl>
                                        <p:attrNameLst>
                                          <p:attrName>style.visibility</p:attrName>
                                        </p:attrNameLst>
                                      </p:cBhvr>
                                      <p:to>
                                        <p:strVal val="visible"/>
                                      </p:to>
                                    </p:set>
                                    <p:anim calcmode="lin" valueType="num">
                                      <p:cBhvr additive="base">
                                        <p:cTn id="31" dur="500" fill="hold"/>
                                        <p:tgtEl>
                                          <p:spTgt spid="21709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70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7091">
                                            <p:txEl>
                                              <p:pRg st="5" end="5"/>
                                            </p:txEl>
                                          </p:spTgt>
                                        </p:tgtEl>
                                        <p:attrNameLst>
                                          <p:attrName>style.visibility</p:attrName>
                                        </p:attrNameLst>
                                      </p:cBhvr>
                                      <p:to>
                                        <p:strVal val="visible"/>
                                      </p:to>
                                    </p:set>
                                    <p:anim calcmode="lin" valueType="num">
                                      <p:cBhvr additive="base">
                                        <p:cTn id="37" dur="500" fill="hold"/>
                                        <p:tgtEl>
                                          <p:spTgt spid="21709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70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7091">
                                            <p:txEl>
                                              <p:pRg st="6" end="6"/>
                                            </p:txEl>
                                          </p:spTgt>
                                        </p:tgtEl>
                                        <p:attrNameLst>
                                          <p:attrName>style.visibility</p:attrName>
                                        </p:attrNameLst>
                                      </p:cBhvr>
                                      <p:to>
                                        <p:strVal val="visible"/>
                                      </p:to>
                                    </p:set>
                                    <p:anim calcmode="lin" valueType="num">
                                      <p:cBhvr additive="base">
                                        <p:cTn id="43" dur="500" fill="hold"/>
                                        <p:tgtEl>
                                          <p:spTgt spid="21709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7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7091">
                                            <p:txEl>
                                              <p:pRg st="7" end="7"/>
                                            </p:txEl>
                                          </p:spTgt>
                                        </p:tgtEl>
                                        <p:attrNameLst>
                                          <p:attrName>style.visibility</p:attrName>
                                        </p:attrNameLst>
                                      </p:cBhvr>
                                      <p:to>
                                        <p:strVal val="visible"/>
                                      </p:to>
                                    </p:set>
                                    <p:anim calcmode="lin" valueType="num">
                                      <p:cBhvr additive="base">
                                        <p:cTn id="49" dur="500" fill="hold"/>
                                        <p:tgtEl>
                                          <p:spTgt spid="21709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70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7091">
                                            <p:txEl>
                                              <p:pRg st="8" end="8"/>
                                            </p:txEl>
                                          </p:spTgt>
                                        </p:tgtEl>
                                        <p:attrNameLst>
                                          <p:attrName>style.visibility</p:attrName>
                                        </p:attrNameLst>
                                      </p:cBhvr>
                                      <p:to>
                                        <p:strVal val="visible"/>
                                      </p:to>
                                    </p:set>
                                    <p:anim calcmode="lin" valueType="num">
                                      <p:cBhvr additive="base">
                                        <p:cTn id="55" dur="500" fill="hold"/>
                                        <p:tgtEl>
                                          <p:spTgt spid="21709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70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7091">
                                            <p:txEl>
                                              <p:pRg st="9" end="9"/>
                                            </p:txEl>
                                          </p:spTgt>
                                        </p:tgtEl>
                                        <p:attrNameLst>
                                          <p:attrName>style.visibility</p:attrName>
                                        </p:attrNameLst>
                                      </p:cBhvr>
                                      <p:to>
                                        <p:strVal val="visible"/>
                                      </p:to>
                                    </p:set>
                                    <p:anim calcmode="lin" valueType="num">
                                      <p:cBhvr additive="base">
                                        <p:cTn id="61" dur="500" fill="hold"/>
                                        <p:tgtEl>
                                          <p:spTgt spid="217091">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170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17091">
                                            <p:txEl>
                                              <p:pRg st="10" end="10"/>
                                            </p:txEl>
                                          </p:spTgt>
                                        </p:tgtEl>
                                        <p:attrNameLst>
                                          <p:attrName>style.visibility</p:attrName>
                                        </p:attrNameLst>
                                      </p:cBhvr>
                                      <p:to>
                                        <p:strVal val="visible"/>
                                      </p:to>
                                    </p:set>
                                    <p:anim calcmode="lin" valueType="num">
                                      <p:cBhvr additive="base">
                                        <p:cTn id="67" dur="500" fill="hold"/>
                                        <p:tgtEl>
                                          <p:spTgt spid="217091">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1709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b="1" smtClean="0"/>
              <a:t>第六章 分支限界</a:t>
            </a:r>
          </a:p>
        </p:txBody>
      </p:sp>
      <p:sp>
        <p:nvSpPr>
          <p:cNvPr id="218115" name="Text Box 3"/>
          <p:cNvSpPr txBox="1">
            <a:spLocks noChangeArrowheads="1"/>
          </p:cNvSpPr>
          <p:nvPr/>
        </p:nvSpPr>
        <p:spPr bwMode="auto">
          <a:xfrm>
            <a:off x="107950" y="1236663"/>
            <a:ext cx="8856663"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dirty="0">
                <a:sym typeface="Symbol" pitchFamily="18" charset="2"/>
              </a:rPr>
              <a:t>在解最大团问题的优先队列式分支限界法中</a:t>
            </a:r>
            <a:r>
              <a:rPr lang="en-US" altLang="zh-CN" sz="2000" dirty="0">
                <a:sym typeface="Symbol" pitchFamily="18" charset="2"/>
              </a:rPr>
              <a:t>, </a:t>
            </a:r>
            <a:r>
              <a:rPr lang="zh-CN" altLang="en-US" sz="2000" dirty="0">
                <a:sym typeface="Symbol" pitchFamily="18" charset="2"/>
              </a:rPr>
              <a:t>当前扩展节点满足</a:t>
            </a:r>
            <a:r>
              <a:rPr lang="en-US" altLang="zh-CN" sz="2000" dirty="0" err="1">
                <a:sym typeface="Symbol" pitchFamily="18" charset="2"/>
              </a:rPr>
              <a:t>cn+n-ibestn</a:t>
            </a:r>
            <a:r>
              <a:rPr lang="zh-CN" altLang="en-US" sz="2000" dirty="0">
                <a:sym typeface="Symbol" pitchFamily="18" charset="2"/>
              </a:rPr>
              <a:t>的右儿子节点被插入到优先队列中</a:t>
            </a:r>
            <a:r>
              <a:rPr lang="en-US" altLang="zh-CN" sz="2000" dirty="0">
                <a:sym typeface="Symbol" pitchFamily="18" charset="2"/>
              </a:rPr>
              <a:t>. </a:t>
            </a:r>
            <a:r>
              <a:rPr lang="zh-CN" altLang="en-US" sz="2000" dirty="0">
                <a:sym typeface="Symbol" pitchFamily="18" charset="2"/>
              </a:rPr>
              <a:t>如果将这个条件改为满足</a:t>
            </a:r>
            <a:r>
              <a:rPr lang="en-US" altLang="zh-CN" sz="2000" dirty="0" err="1">
                <a:sym typeface="Symbol" pitchFamily="18" charset="2"/>
              </a:rPr>
              <a:t>cn+n-i</a:t>
            </a:r>
            <a:r>
              <a:rPr lang="en-US" altLang="zh-CN" sz="2000" dirty="0">
                <a:sym typeface="Symbol" pitchFamily="18" charset="2"/>
              </a:rPr>
              <a:t>&gt;</a:t>
            </a:r>
            <a:r>
              <a:rPr lang="en-US" altLang="zh-CN" sz="2000" dirty="0" err="1">
                <a:sym typeface="Symbol" pitchFamily="18" charset="2"/>
              </a:rPr>
              <a:t>bestn</a:t>
            </a:r>
            <a:r>
              <a:rPr lang="zh-CN" altLang="en-US" sz="2000" dirty="0">
                <a:sym typeface="Symbol" pitchFamily="18" charset="2"/>
              </a:rPr>
              <a:t>右儿子节点插入优先队列仍能满足算法正确性吗</a:t>
            </a:r>
            <a:r>
              <a:rPr lang="en-US" altLang="zh-CN" sz="2000" dirty="0">
                <a:sym typeface="Symbol" pitchFamily="18" charset="2"/>
              </a:rPr>
              <a:t>? </a:t>
            </a:r>
            <a:r>
              <a:rPr lang="zh-CN" altLang="en-US" sz="2000" dirty="0">
                <a:sym typeface="Symbol" pitchFamily="18" charset="2"/>
              </a:rPr>
              <a:t>为什么</a:t>
            </a:r>
            <a:r>
              <a:rPr lang="en-US" altLang="zh-CN" sz="2000" dirty="0">
                <a:sym typeface="Symbol" pitchFamily="18" charset="2"/>
              </a:rPr>
              <a:t>? </a:t>
            </a:r>
          </a:p>
          <a:p>
            <a:pPr eaLnBrk="1" hangingPunct="1">
              <a:lnSpc>
                <a:spcPct val="110000"/>
              </a:lnSpc>
              <a:spcBef>
                <a:spcPct val="10000"/>
              </a:spcBef>
              <a:spcAft>
                <a:spcPct val="10000"/>
              </a:spcAft>
            </a:pPr>
            <a:r>
              <a:rPr lang="zh-CN" altLang="en-US" sz="2000" dirty="0">
                <a:sym typeface="Symbol" pitchFamily="18" charset="2"/>
              </a:rPr>
              <a:t>答</a:t>
            </a:r>
            <a:r>
              <a:rPr lang="en-US" altLang="zh-CN" sz="2000" dirty="0">
                <a:sym typeface="Symbol" pitchFamily="18" charset="2"/>
              </a:rPr>
              <a:t>: </a:t>
            </a:r>
            <a:r>
              <a:rPr lang="zh-CN" altLang="en-US" sz="2000" dirty="0">
                <a:sym typeface="Symbol" pitchFamily="18" charset="2"/>
              </a:rPr>
              <a:t>会影响算法正确性</a:t>
            </a:r>
            <a:r>
              <a:rPr lang="en-US" altLang="zh-CN" sz="2000" dirty="0">
                <a:sym typeface="Symbol" pitchFamily="18" charset="2"/>
              </a:rPr>
              <a:t>. </a:t>
            </a:r>
            <a:endParaRPr lang="en-US" altLang="zh-CN" sz="2000" dirty="0" smtClean="0">
              <a:sym typeface="Symbol" pitchFamily="18" charset="2"/>
            </a:endParaRPr>
          </a:p>
          <a:p>
            <a:pPr eaLnBrk="1" hangingPunct="1">
              <a:lnSpc>
                <a:spcPct val="110000"/>
              </a:lnSpc>
              <a:spcBef>
                <a:spcPct val="10000"/>
              </a:spcBef>
              <a:spcAft>
                <a:spcPct val="10000"/>
              </a:spcAft>
            </a:pPr>
            <a:r>
              <a:rPr lang="en-US" altLang="zh-CN" sz="2000" dirty="0">
                <a:sym typeface="Symbol" pitchFamily="18" charset="2"/>
              </a:rPr>
              <a:t> </a:t>
            </a:r>
            <a:r>
              <a:rPr lang="en-US" altLang="zh-CN" sz="2000" dirty="0" smtClean="0">
                <a:sym typeface="Symbol" pitchFamily="18" charset="2"/>
              </a:rPr>
              <a:t>  </a:t>
            </a:r>
            <a:r>
              <a:rPr lang="zh-CN" altLang="en-US" sz="2000" dirty="0">
                <a:sym typeface="Symbol" pitchFamily="18" charset="2"/>
              </a:rPr>
              <a:t> </a:t>
            </a:r>
            <a:r>
              <a:rPr lang="zh-CN" altLang="en-US" sz="2000" dirty="0" smtClean="0">
                <a:sym typeface="Symbol" pitchFamily="18" charset="2"/>
              </a:rPr>
              <a:t>  改</a:t>
            </a:r>
            <a:r>
              <a:rPr lang="zh-CN" altLang="en-US" sz="2000" dirty="0">
                <a:sym typeface="Symbol" pitchFamily="18" charset="2"/>
              </a:rPr>
              <a:t>成大于号会漏掉一些最优解</a:t>
            </a:r>
            <a:r>
              <a:rPr lang="en-US" altLang="zh-CN" sz="2000" dirty="0">
                <a:sym typeface="Symbol" pitchFamily="18" charset="2"/>
              </a:rPr>
              <a:t>, </a:t>
            </a:r>
            <a:r>
              <a:rPr lang="zh-CN" altLang="en-US" sz="2000" dirty="0">
                <a:sym typeface="Symbol" pitchFamily="18" charset="2"/>
              </a:rPr>
              <a:t>但是不会降低最优值</a:t>
            </a:r>
            <a:r>
              <a:rPr lang="en-US" altLang="zh-CN" sz="2000" dirty="0">
                <a:sym typeface="Symbol" pitchFamily="18" charset="2"/>
              </a:rPr>
              <a:t>. </a:t>
            </a:r>
          </a:p>
          <a:p>
            <a:pPr eaLnBrk="1" hangingPunct="1">
              <a:lnSpc>
                <a:spcPct val="110000"/>
              </a:lnSpc>
              <a:spcBef>
                <a:spcPct val="10000"/>
              </a:spcBef>
              <a:spcAft>
                <a:spcPct val="10000"/>
              </a:spcAft>
            </a:pPr>
            <a:r>
              <a:rPr lang="en-US" altLang="zh-CN" sz="2000" dirty="0">
                <a:sym typeface="Symbol" pitchFamily="18" charset="2"/>
              </a:rPr>
              <a:t>      </a:t>
            </a:r>
            <a:r>
              <a:rPr lang="zh-CN" altLang="en-US" sz="2000" dirty="0">
                <a:sym typeface="Symbol" pitchFamily="18" charset="2"/>
              </a:rPr>
              <a:t>所以如果在</a:t>
            </a:r>
            <a:r>
              <a:rPr lang="zh-CN" altLang="en-US" sz="2000" dirty="0">
                <a:solidFill>
                  <a:srgbClr val="FF0000"/>
                </a:solidFill>
                <a:sym typeface="Symbol" pitchFamily="18" charset="2"/>
              </a:rPr>
              <a:t>回溯</a:t>
            </a:r>
            <a:r>
              <a:rPr lang="zh-CN" altLang="en-US" sz="2000" dirty="0">
                <a:sym typeface="Symbol" pitchFamily="18" charset="2"/>
              </a:rPr>
              <a:t>时要搜索所有最优解</a:t>
            </a:r>
            <a:r>
              <a:rPr lang="en-US" altLang="zh-CN" sz="2000" dirty="0">
                <a:sym typeface="Symbol" pitchFamily="18" charset="2"/>
              </a:rPr>
              <a:t>, </a:t>
            </a:r>
            <a:r>
              <a:rPr lang="zh-CN" altLang="en-US" sz="2000" dirty="0">
                <a:sym typeface="Symbol" pitchFamily="18" charset="2"/>
              </a:rPr>
              <a:t>则不能改成大于</a:t>
            </a:r>
            <a:r>
              <a:rPr lang="en-US" altLang="zh-CN" sz="2000" dirty="0">
                <a:sym typeface="Symbol" pitchFamily="18" charset="2"/>
              </a:rPr>
              <a:t>. </a:t>
            </a:r>
          </a:p>
          <a:p>
            <a:pPr eaLnBrk="1" hangingPunct="1">
              <a:lnSpc>
                <a:spcPct val="110000"/>
              </a:lnSpc>
              <a:spcBef>
                <a:spcPct val="10000"/>
              </a:spcBef>
              <a:spcAft>
                <a:spcPct val="10000"/>
              </a:spcAft>
            </a:pPr>
            <a:r>
              <a:rPr lang="en-US" altLang="zh-CN" sz="2000" dirty="0">
                <a:sym typeface="Symbol" pitchFamily="18" charset="2"/>
              </a:rPr>
              <a:t>    </a:t>
            </a:r>
            <a:r>
              <a:rPr lang="en-US" altLang="zh-CN" sz="2000" dirty="0" smtClean="0">
                <a:sym typeface="Symbol" pitchFamily="18" charset="2"/>
              </a:rPr>
              <a:t>  </a:t>
            </a:r>
            <a:r>
              <a:rPr lang="zh-CN" altLang="en-US" sz="2000" dirty="0" smtClean="0">
                <a:sym typeface="Symbol" pitchFamily="18" charset="2"/>
              </a:rPr>
              <a:t>如果在</a:t>
            </a:r>
            <a:r>
              <a:rPr lang="zh-CN" altLang="en-US" sz="2000" dirty="0" smtClean="0">
                <a:solidFill>
                  <a:srgbClr val="FF0000"/>
                </a:solidFill>
                <a:sym typeface="Symbol" pitchFamily="18" charset="2"/>
              </a:rPr>
              <a:t>回溯</a:t>
            </a:r>
            <a:r>
              <a:rPr lang="zh-CN" altLang="en-US" sz="2000" dirty="0" smtClean="0">
                <a:sym typeface="Symbol" pitchFamily="18" charset="2"/>
              </a:rPr>
              <a:t>时只希望得到最优值和一个最优解可以改成大于</a:t>
            </a:r>
            <a:r>
              <a:rPr lang="en-US" altLang="zh-CN" sz="2000" dirty="0" smtClean="0">
                <a:sym typeface="Symbol" pitchFamily="18" charset="2"/>
              </a:rPr>
              <a:t>. </a:t>
            </a:r>
          </a:p>
          <a:p>
            <a:pPr eaLnBrk="1" hangingPunct="1">
              <a:lnSpc>
                <a:spcPct val="110000"/>
              </a:lnSpc>
              <a:spcBef>
                <a:spcPct val="10000"/>
              </a:spcBef>
              <a:spcAft>
                <a:spcPct val="10000"/>
              </a:spcAft>
            </a:pPr>
            <a:r>
              <a:rPr lang="en-US" altLang="zh-CN" sz="2000" dirty="0" smtClean="0">
                <a:sym typeface="Symbol" pitchFamily="18" charset="2"/>
              </a:rPr>
              <a:t>      </a:t>
            </a:r>
            <a:r>
              <a:rPr lang="zh-CN" altLang="en-US" sz="2000" dirty="0" smtClean="0">
                <a:sym typeface="Symbol" pitchFamily="18" charset="2"/>
              </a:rPr>
              <a:t>但对</a:t>
            </a:r>
            <a:r>
              <a:rPr lang="zh-CN" altLang="en-US" sz="2000" dirty="0" smtClean="0">
                <a:solidFill>
                  <a:srgbClr val="FF0000"/>
                </a:solidFill>
                <a:sym typeface="Symbol" pitchFamily="18" charset="2"/>
              </a:rPr>
              <a:t>分支限界</a:t>
            </a:r>
            <a:r>
              <a:rPr lang="en-US" altLang="zh-CN" sz="2000" dirty="0" smtClean="0">
                <a:solidFill>
                  <a:schemeClr val="tx1"/>
                </a:solidFill>
                <a:sym typeface="Symbol" pitchFamily="18" charset="2"/>
              </a:rPr>
              <a:t>,</a:t>
            </a:r>
            <a:r>
              <a:rPr lang="zh-CN" altLang="en-US" sz="2000" dirty="0" smtClean="0">
                <a:sym typeface="Symbol" pitchFamily="18" charset="2"/>
              </a:rPr>
              <a:t>如果改成大于会造成不能插入第</a:t>
            </a:r>
            <a:r>
              <a:rPr lang="en-US" altLang="zh-CN" sz="2000" dirty="0" smtClean="0">
                <a:sym typeface="Symbol" pitchFamily="18" charset="2"/>
              </a:rPr>
              <a:t>n+1</a:t>
            </a:r>
            <a:r>
              <a:rPr lang="zh-CN" altLang="en-US" sz="2000" dirty="0" smtClean="0">
                <a:sym typeface="Symbol" pitchFamily="18" charset="2"/>
              </a:rPr>
              <a:t>层节点而不能正确结束</a:t>
            </a:r>
            <a:r>
              <a:rPr lang="en-US" altLang="zh-CN" sz="2000" dirty="0" smtClean="0">
                <a:sym typeface="Symbol" pitchFamily="18" charset="2"/>
              </a:rPr>
              <a:t>. </a:t>
            </a:r>
          </a:p>
          <a:p>
            <a:pPr eaLnBrk="1" hangingPunct="1">
              <a:lnSpc>
                <a:spcPct val="110000"/>
              </a:lnSpc>
              <a:spcBef>
                <a:spcPct val="10000"/>
              </a:spcBef>
              <a:spcAft>
                <a:spcPct val="10000"/>
              </a:spcAft>
            </a:pPr>
            <a:r>
              <a:rPr lang="zh-CN" altLang="en-US" sz="2000" dirty="0" smtClean="0">
                <a:sym typeface="Symbol" pitchFamily="18" charset="2"/>
              </a:rPr>
              <a:t>注</a:t>
            </a:r>
            <a:r>
              <a:rPr lang="en-US" altLang="zh-CN" sz="2000" dirty="0">
                <a:sym typeface="Symbol" pitchFamily="18" charset="2"/>
              </a:rPr>
              <a:t>: </a:t>
            </a:r>
            <a:r>
              <a:rPr lang="zh-CN" altLang="en-US" sz="2000" dirty="0">
                <a:sym typeface="Symbol" pitchFamily="18" charset="2"/>
              </a:rPr>
              <a:t>本教材作者的解答有错误</a:t>
            </a:r>
            <a:r>
              <a:rPr lang="en-US" altLang="zh-CN" sz="2000" dirty="0">
                <a:sym typeface="Symbol" pitchFamily="18" charset="2"/>
              </a:rPr>
              <a:t>. </a:t>
            </a:r>
          </a:p>
          <a:p>
            <a:pPr eaLnBrk="1" hangingPunct="1">
              <a:lnSpc>
                <a:spcPct val="110000"/>
              </a:lnSpc>
              <a:spcBef>
                <a:spcPct val="10000"/>
              </a:spcBef>
              <a:spcAft>
                <a:spcPct val="10000"/>
              </a:spcAft>
            </a:pPr>
            <a:r>
              <a:rPr lang="zh-CN" altLang="en-US" sz="2000" dirty="0">
                <a:sym typeface="Symbol" pitchFamily="18" charset="2"/>
              </a:rPr>
              <a:t>      这个语句出现在当前扩展节点右分支处</a:t>
            </a:r>
            <a:r>
              <a:rPr lang="en-US" altLang="zh-CN" sz="2000" dirty="0">
                <a:sym typeface="Symbol" pitchFamily="18" charset="2"/>
              </a:rPr>
              <a:t>, </a:t>
            </a:r>
            <a:r>
              <a:rPr lang="zh-CN" altLang="en-US" sz="2000" dirty="0">
                <a:sym typeface="Symbol" pitchFamily="18" charset="2"/>
              </a:rPr>
              <a:t>此时团顶点数上界是</a:t>
            </a:r>
            <a:r>
              <a:rPr lang="en-US" altLang="zh-CN" sz="2000" dirty="0" err="1">
                <a:sym typeface="Symbol" pitchFamily="18" charset="2"/>
              </a:rPr>
              <a:t>cn+n-i</a:t>
            </a:r>
            <a:r>
              <a:rPr lang="en-US" altLang="zh-CN" sz="2000" dirty="0">
                <a:sym typeface="Symbol" pitchFamily="18" charset="2"/>
              </a:rPr>
              <a:t>. </a:t>
            </a:r>
          </a:p>
          <a:p>
            <a:pPr eaLnBrk="1" hangingPunct="1">
              <a:lnSpc>
                <a:spcPct val="110000"/>
              </a:lnSpc>
              <a:spcBef>
                <a:spcPct val="10000"/>
              </a:spcBef>
              <a:spcAft>
                <a:spcPct val="10000"/>
              </a:spcAft>
            </a:pPr>
            <a:r>
              <a:rPr lang="zh-CN" altLang="en-US" sz="2000" dirty="0">
                <a:sym typeface="Symbol" pitchFamily="18" charset="2"/>
              </a:rPr>
              <a:t>      因为当前</a:t>
            </a:r>
            <a:r>
              <a:rPr lang="en-US" altLang="zh-CN" sz="2000" dirty="0">
                <a:sym typeface="Symbol" pitchFamily="18" charset="2"/>
              </a:rPr>
              <a:t>n</a:t>
            </a:r>
            <a:r>
              <a:rPr lang="zh-CN" altLang="en-US" sz="2000" dirty="0">
                <a:sym typeface="Symbol" pitchFamily="18" charset="2"/>
              </a:rPr>
              <a:t>个节点团顶点数是</a:t>
            </a:r>
            <a:r>
              <a:rPr lang="en-US" altLang="zh-CN" sz="2000" dirty="0" err="1">
                <a:sym typeface="Symbol" pitchFamily="18" charset="2"/>
              </a:rPr>
              <a:t>cn</a:t>
            </a:r>
            <a:r>
              <a:rPr lang="en-US" altLang="zh-CN" sz="2000" dirty="0">
                <a:sym typeface="Symbol" pitchFamily="18" charset="2"/>
              </a:rPr>
              <a:t>, </a:t>
            </a:r>
            <a:r>
              <a:rPr lang="zh-CN" altLang="en-US" sz="2000" dirty="0">
                <a:sym typeface="Symbol" pitchFamily="18" charset="2"/>
              </a:rPr>
              <a:t>还有</a:t>
            </a:r>
            <a:r>
              <a:rPr lang="en-US" altLang="zh-CN" sz="2000" dirty="0">
                <a:sym typeface="Symbol" pitchFamily="18" charset="2"/>
              </a:rPr>
              <a:t>n-</a:t>
            </a:r>
            <a:r>
              <a:rPr lang="en-US" altLang="zh-CN" sz="2000" dirty="0" err="1">
                <a:sym typeface="Symbol" pitchFamily="18" charset="2"/>
              </a:rPr>
              <a:t>i</a:t>
            </a:r>
            <a:r>
              <a:rPr lang="zh-CN" altLang="en-US" sz="2000" dirty="0">
                <a:sym typeface="Symbol" pitchFamily="18" charset="2"/>
              </a:rPr>
              <a:t>个节点没有考虑</a:t>
            </a:r>
            <a:r>
              <a:rPr lang="en-US" altLang="zh-CN" sz="2000" dirty="0">
                <a:sym typeface="Symbol" pitchFamily="18" charset="2"/>
              </a:rPr>
              <a:t>. </a:t>
            </a:r>
          </a:p>
          <a:p>
            <a:pPr eaLnBrk="1" hangingPunct="1">
              <a:lnSpc>
                <a:spcPct val="110000"/>
              </a:lnSpc>
              <a:spcBef>
                <a:spcPct val="10000"/>
              </a:spcBef>
              <a:spcAft>
                <a:spcPct val="10000"/>
              </a:spcAft>
            </a:pPr>
            <a:r>
              <a:rPr lang="zh-CN" altLang="en-US" sz="2000" dirty="0">
                <a:sym typeface="Symbol" pitchFamily="18" charset="2"/>
              </a:rPr>
              <a:t>      作者认为此时上界是</a:t>
            </a:r>
            <a:r>
              <a:rPr lang="en-US" altLang="zh-CN" sz="2000" dirty="0">
                <a:sym typeface="Symbol" pitchFamily="18" charset="2"/>
              </a:rPr>
              <a:t>cn+n-i+1</a:t>
            </a:r>
            <a:r>
              <a:rPr lang="zh-CN" altLang="en-US" sz="2000" dirty="0">
                <a:sym typeface="Symbol" pitchFamily="18" charset="2"/>
              </a:rPr>
              <a:t>是错误的</a:t>
            </a:r>
            <a:r>
              <a:rPr lang="en-US" altLang="zh-CN" sz="2000" dirty="0">
                <a:sym typeface="Symbol" pitchFamily="18" charset="2"/>
              </a:rPr>
              <a:t>. </a:t>
            </a:r>
          </a:p>
          <a:p>
            <a:pPr eaLnBrk="1" hangingPunct="1">
              <a:lnSpc>
                <a:spcPct val="110000"/>
              </a:lnSpc>
              <a:spcBef>
                <a:spcPct val="10000"/>
              </a:spcBef>
              <a:spcAft>
                <a:spcPct val="10000"/>
              </a:spcAft>
            </a:pPr>
            <a:r>
              <a:rPr lang="en-US" altLang="zh-CN" sz="2000" dirty="0">
                <a:sym typeface="Symbol" pitchFamily="18" charset="2"/>
              </a:rPr>
              <a:t>      </a:t>
            </a:r>
            <a:r>
              <a:rPr lang="zh-CN" altLang="en-US" sz="2000" dirty="0" smtClean="0">
                <a:sym typeface="Symbol" pitchFamily="18" charset="2"/>
              </a:rPr>
              <a:t>例如</a:t>
            </a:r>
            <a:r>
              <a:rPr lang="en-US" altLang="zh-CN" sz="2000" dirty="0" smtClean="0">
                <a:sym typeface="Symbol" pitchFamily="18" charset="2"/>
              </a:rPr>
              <a:t>,</a:t>
            </a:r>
            <a:r>
              <a:rPr lang="zh-CN" altLang="en-US" sz="2000" dirty="0" smtClean="0">
                <a:sym typeface="Symbol" pitchFamily="18" charset="2"/>
              </a:rPr>
              <a:t>当</a:t>
            </a:r>
            <a:r>
              <a:rPr lang="zh-CN" altLang="en-US" sz="2000" dirty="0">
                <a:sym typeface="Symbol" pitchFamily="18" charset="2"/>
              </a:rPr>
              <a:t>程序中第一次进循环时</a:t>
            </a:r>
            <a:r>
              <a:rPr lang="en-US" altLang="zh-CN" sz="2000" dirty="0">
                <a:sym typeface="Symbol" pitchFamily="18" charset="2"/>
              </a:rPr>
              <a:t>, </a:t>
            </a:r>
            <a:r>
              <a:rPr lang="zh-CN" altLang="en-US" sz="2000" dirty="0">
                <a:sym typeface="Symbol" pitchFamily="18" charset="2"/>
              </a:rPr>
              <a:t>到这里的团顶点数上界就是</a:t>
            </a:r>
            <a:r>
              <a:rPr lang="en-US" altLang="zh-CN" sz="2000" dirty="0">
                <a:sym typeface="Symbol" pitchFamily="18" charset="2"/>
              </a:rPr>
              <a:t>n-1. </a:t>
            </a:r>
            <a:endParaRPr lang="zh-CN" altLang="en-US" sz="2000" dirty="0">
              <a:sym typeface="Symbol" pitchFamily="18" charset="2"/>
            </a:endParaRPr>
          </a:p>
        </p:txBody>
      </p:sp>
    </p:spTree>
    <p:extLst>
      <p:ext uri="{BB962C8B-B14F-4D97-AF65-F5344CB8AC3E}">
        <p14:creationId xmlns:p14="http://schemas.microsoft.com/office/powerpoint/2010/main" val="556941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 calcmode="lin" valueType="num">
                                      <p:cBhvr additive="base">
                                        <p:cTn id="7" dur="500" fill="hold"/>
                                        <p:tgtEl>
                                          <p:spTgt spid="218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8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anim calcmode="lin" valueType="num">
                                      <p:cBhvr additive="base">
                                        <p:cTn id="13" dur="500" fill="hold"/>
                                        <p:tgtEl>
                                          <p:spTgt spid="2181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8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8115">
                                            <p:txEl>
                                              <p:pRg st="2" end="2"/>
                                            </p:txEl>
                                          </p:spTgt>
                                        </p:tgtEl>
                                        <p:attrNameLst>
                                          <p:attrName>style.visibility</p:attrName>
                                        </p:attrNameLst>
                                      </p:cBhvr>
                                      <p:to>
                                        <p:strVal val="visible"/>
                                      </p:to>
                                    </p:set>
                                    <p:anim calcmode="lin" valueType="num">
                                      <p:cBhvr additive="base">
                                        <p:cTn id="19" dur="500" fill="hold"/>
                                        <p:tgtEl>
                                          <p:spTgt spid="2181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8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8115">
                                            <p:txEl>
                                              <p:pRg st="3" end="3"/>
                                            </p:txEl>
                                          </p:spTgt>
                                        </p:tgtEl>
                                        <p:attrNameLst>
                                          <p:attrName>style.visibility</p:attrName>
                                        </p:attrNameLst>
                                      </p:cBhvr>
                                      <p:to>
                                        <p:strVal val="visible"/>
                                      </p:to>
                                    </p:set>
                                    <p:anim calcmode="lin" valueType="num">
                                      <p:cBhvr additive="base">
                                        <p:cTn id="25" dur="500" fill="hold"/>
                                        <p:tgtEl>
                                          <p:spTgt spid="2181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81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8115">
                                            <p:txEl>
                                              <p:pRg st="4" end="4"/>
                                            </p:txEl>
                                          </p:spTgt>
                                        </p:tgtEl>
                                        <p:attrNameLst>
                                          <p:attrName>style.visibility</p:attrName>
                                        </p:attrNameLst>
                                      </p:cBhvr>
                                      <p:to>
                                        <p:strVal val="visible"/>
                                      </p:to>
                                    </p:set>
                                    <p:anim calcmode="lin" valueType="num">
                                      <p:cBhvr additive="base">
                                        <p:cTn id="31" dur="500" fill="hold"/>
                                        <p:tgtEl>
                                          <p:spTgt spid="2181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81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8115">
                                            <p:txEl>
                                              <p:pRg st="5" end="5"/>
                                            </p:txEl>
                                          </p:spTgt>
                                        </p:tgtEl>
                                        <p:attrNameLst>
                                          <p:attrName>style.visibility</p:attrName>
                                        </p:attrNameLst>
                                      </p:cBhvr>
                                      <p:to>
                                        <p:strVal val="visible"/>
                                      </p:to>
                                    </p:set>
                                    <p:anim calcmode="lin" valueType="num">
                                      <p:cBhvr additive="base">
                                        <p:cTn id="37" dur="500" fill="hold"/>
                                        <p:tgtEl>
                                          <p:spTgt spid="21811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81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8115">
                                            <p:txEl>
                                              <p:pRg st="6" end="6"/>
                                            </p:txEl>
                                          </p:spTgt>
                                        </p:tgtEl>
                                        <p:attrNameLst>
                                          <p:attrName>style.visibility</p:attrName>
                                        </p:attrNameLst>
                                      </p:cBhvr>
                                      <p:to>
                                        <p:strVal val="visible"/>
                                      </p:to>
                                    </p:set>
                                    <p:anim calcmode="lin" valueType="num">
                                      <p:cBhvr additive="base">
                                        <p:cTn id="43" dur="500" fill="hold"/>
                                        <p:tgtEl>
                                          <p:spTgt spid="21811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81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8115">
                                            <p:txEl>
                                              <p:pRg st="7" end="7"/>
                                            </p:txEl>
                                          </p:spTgt>
                                        </p:tgtEl>
                                        <p:attrNameLst>
                                          <p:attrName>style.visibility</p:attrName>
                                        </p:attrNameLst>
                                      </p:cBhvr>
                                      <p:to>
                                        <p:strVal val="visible"/>
                                      </p:to>
                                    </p:set>
                                    <p:anim calcmode="lin" valueType="num">
                                      <p:cBhvr additive="base">
                                        <p:cTn id="49" dur="500" fill="hold"/>
                                        <p:tgtEl>
                                          <p:spTgt spid="21811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81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8115">
                                            <p:txEl>
                                              <p:pRg st="8" end="8"/>
                                            </p:txEl>
                                          </p:spTgt>
                                        </p:tgtEl>
                                        <p:attrNameLst>
                                          <p:attrName>style.visibility</p:attrName>
                                        </p:attrNameLst>
                                      </p:cBhvr>
                                      <p:to>
                                        <p:strVal val="visible"/>
                                      </p:to>
                                    </p:set>
                                    <p:anim calcmode="lin" valueType="num">
                                      <p:cBhvr additive="base">
                                        <p:cTn id="55" dur="500" fill="hold"/>
                                        <p:tgtEl>
                                          <p:spTgt spid="21811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81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8115">
                                            <p:txEl>
                                              <p:pRg st="9" end="9"/>
                                            </p:txEl>
                                          </p:spTgt>
                                        </p:tgtEl>
                                        <p:attrNameLst>
                                          <p:attrName>style.visibility</p:attrName>
                                        </p:attrNameLst>
                                      </p:cBhvr>
                                      <p:to>
                                        <p:strVal val="visible"/>
                                      </p:to>
                                    </p:set>
                                    <p:anim calcmode="lin" valueType="num">
                                      <p:cBhvr additive="base">
                                        <p:cTn id="61" dur="500" fill="hold"/>
                                        <p:tgtEl>
                                          <p:spTgt spid="21811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1811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18115">
                                            <p:txEl>
                                              <p:pRg st="10" end="10"/>
                                            </p:txEl>
                                          </p:spTgt>
                                        </p:tgtEl>
                                        <p:attrNameLst>
                                          <p:attrName>style.visibility</p:attrName>
                                        </p:attrNameLst>
                                      </p:cBhvr>
                                      <p:to>
                                        <p:strVal val="visible"/>
                                      </p:to>
                                    </p:set>
                                    <p:anim calcmode="lin" valueType="num">
                                      <p:cBhvr additive="base">
                                        <p:cTn id="67" dur="500" fill="hold"/>
                                        <p:tgtEl>
                                          <p:spTgt spid="21811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1811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b="1" smtClean="0"/>
              <a:t>第八章 网络流</a:t>
            </a:r>
          </a:p>
        </p:txBody>
      </p:sp>
      <p:sp>
        <p:nvSpPr>
          <p:cNvPr id="219139" name="Text Box 3"/>
          <p:cNvSpPr txBox="1">
            <a:spLocks noChangeArrowheads="1"/>
          </p:cNvSpPr>
          <p:nvPr/>
        </p:nvSpPr>
        <p:spPr bwMode="auto">
          <a:xfrm>
            <a:off x="107950" y="1236663"/>
            <a:ext cx="8856663"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en-US" altLang="zh-CN" sz="2000"/>
              <a:t>1. </a:t>
            </a:r>
            <a:r>
              <a:rPr lang="zh-CN" altLang="en-US" sz="2000"/>
              <a:t>飞行员配对 </a:t>
            </a:r>
          </a:p>
          <a:p>
            <a:pPr eaLnBrk="1" hangingPunct="1">
              <a:lnSpc>
                <a:spcPct val="110000"/>
              </a:lnSpc>
              <a:spcBef>
                <a:spcPct val="10000"/>
              </a:spcBef>
              <a:spcAft>
                <a:spcPct val="10000"/>
              </a:spcAft>
            </a:pPr>
            <a:r>
              <a:rPr lang="zh-CN" altLang="en-US" sz="2000"/>
              <a:t>问题描述</a:t>
            </a:r>
            <a:r>
              <a:rPr lang="en-US" altLang="zh-CN" sz="2000"/>
              <a:t>: </a:t>
            </a:r>
            <a:r>
              <a:rPr lang="zh-CN" altLang="en-US" sz="2000"/>
              <a:t>第二次世界大战时期</a:t>
            </a:r>
            <a:r>
              <a:rPr lang="en-US" altLang="zh-CN" sz="2000"/>
              <a:t>, </a:t>
            </a:r>
            <a:r>
              <a:rPr lang="zh-CN" altLang="en-US" sz="2000"/>
              <a:t>英国皇家空军从沦陷国征募了大量外籍飞行员</a:t>
            </a:r>
            <a:r>
              <a:rPr lang="en-US" altLang="zh-CN" sz="2000"/>
              <a:t>. </a:t>
            </a:r>
            <a:r>
              <a:rPr lang="zh-CN" altLang="en-US" sz="2000"/>
              <a:t>由皇家空军派出的每一架飞机都需要配备在航行技能和语言上能互相配合的</a:t>
            </a:r>
            <a:r>
              <a:rPr lang="en-US" altLang="zh-CN" sz="2000"/>
              <a:t>2</a:t>
            </a:r>
            <a:r>
              <a:rPr lang="zh-CN" altLang="en-US" sz="2000"/>
              <a:t>名飞行员</a:t>
            </a:r>
            <a:r>
              <a:rPr lang="en-US" altLang="zh-CN" sz="2000"/>
              <a:t>, </a:t>
            </a:r>
            <a:r>
              <a:rPr lang="zh-CN" altLang="en-US" sz="2000"/>
              <a:t>其中一名是英国飞行员</a:t>
            </a:r>
            <a:r>
              <a:rPr lang="en-US" altLang="zh-CN" sz="2000"/>
              <a:t>, </a:t>
            </a:r>
            <a:r>
              <a:rPr lang="zh-CN" altLang="en-US" sz="2000"/>
              <a:t>另一名是外籍飞行员</a:t>
            </a:r>
            <a:r>
              <a:rPr lang="en-US" altLang="zh-CN" sz="2000"/>
              <a:t>, </a:t>
            </a:r>
            <a:r>
              <a:rPr lang="zh-CN" altLang="en-US" sz="2000"/>
              <a:t>在众多的飞行员中</a:t>
            </a:r>
            <a:r>
              <a:rPr lang="en-US" altLang="zh-CN" sz="2000"/>
              <a:t>, </a:t>
            </a:r>
            <a:r>
              <a:rPr lang="zh-CN" altLang="en-US" sz="2000"/>
              <a:t>每一名外籍飞行员都可以与其他若干名英国飞行员很好地配合</a:t>
            </a:r>
            <a:r>
              <a:rPr lang="en-US" altLang="zh-CN" sz="2000"/>
              <a:t>. </a:t>
            </a:r>
            <a:r>
              <a:rPr lang="zh-CN" altLang="en-US" sz="2000"/>
              <a:t>如何选择配对的飞行员才能使一次派出最多的飞机</a:t>
            </a:r>
            <a:r>
              <a:rPr lang="en-US" altLang="zh-CN" sz="2000"/>
              <a:t>. </a:t>
            </a:r>
          </a:p>
          <a:p>
            <a:pPr eaLnBrk="1" hangingPunct="1">
              <a:lnSpc>
                <a:spcPct val="110000"/>
              </a:lnSpc>
              <a:spcBef>
                <a:spcPct val="10000"/>
              </a:spcBef>
              <a:spcAft>
                <a:spcPct val="10000"/>
              </a:spcAft>
            </a:pPr>
            <a:r>
              <a:rPr lang="zh-CN" altLang="en-US" sz="2000"/>
              <a:t>算法设计</a:t>
            </a:r>
            <a:r>
              <a:rPr lang="en-US" altLang="zh-CN" sz="2000"/>
              <a:t>: </a:t>
            </a:r>
            <a:r>
              <a:rPr lang="zh-CN" altLang="en-US" sz="2000"/>
              <a:t>对于给定的外籍飞行员与英国飞行员的配合情况</a:t>
            </a:r>
            <a:r>
              <a:rPr lang="en-US" altLang="zh-CN" sz="2000"/>
              <a:t>, </a:t>
            </a:r>
            <a:r>
              <a:rPr lang="zh-CN" altLang="en-US" sz="2000"/>
              <a:t>找出一个最佳飞行员配对方案</a:t>
            </a:r>
            <a:r>
              <a:rPr lang="en-US" altLang="zh-CN" sz="2000"/>
              <a:t>, </a:t>
            </a:r>
            <a:r>
              <a:rPr lang="zh-CN" altLang="en-US" sz="2000"/>
              <a:t>使得皇家空军能派出最多的飞行员</a:t>
            </a:r>
            <a:r>
              <a:rPr lang="en-US" altLang="zh-CN" sz="2000"/>
              <a:t>. </a:t>
            </a:r>
          </a:p>
          <a:p>
            <a:pPr eaLnBrk="1" hangingPunct="1">
              <a:lnSpc>
                <a:spcPct val="110000"/>
              </a:lnSpc>
              <a:spcBef>
                <a:spcPct val="10000"/>
              </a:spcBef>
              <a:spcAft>
                <a:spcPct val="10000"/>
              </a:spcAft>
            </a:pPr>
            <a:r>
              <a:rPr lang="zh-CN" altLang="en-US" sz="2000"/>
              <a:t>数据输入</a:t>
            </a:r>
            <a:r>
              <a:rPr lang="en-US" altLang="zh-CN" sz="2000"/>
              <a:t>: </a:t>
            </a:r>
            <a:r>
              <a:rPr lang="zh-CN" altLang="en-US" sz="2000"/>
              <a:t>由文件</a:t>
            </a:r>
            <a:r>
              <a:rPr lang="en-US" altLang="zh-CN" sz="2000"/>
              <a:t>input.txt</a:t>
            </a:r>
            <a:r>
              <a:rPr lang="zh-CN" altLang="en-US" sz="2000"/>
              <a:t>提供输入数据</a:t>
            </a:r>
            <a:r>
              <a:rPr lang="en-US" altLang="zh-CN" sz="2000"/>
              <a:t>. </a:t>
            </a:r>
            <a:r>
              <a:rPr lang="zh-CN" altLang="en-US" sz="2000"/>
              <a:t>文件第</a:t>
            </a:r>
            <a:r>
              <a:rPr lang="en-US" altLang="zh-CN" sz="2000"/>
              <a:t>1</a:t>
            </a:r>
            <a:r>
              <a:rPr lang="zh-CN" altLang="en-US" sz="2000"/>
              <a:t>行有</a:t>
            </a:r>
            <a:r>
              <a:rPr lang="en-US" altLang="zh-CN" sz="2000"/>
              <a:t>2</a:t>
            </a:r>
            <a:r>
              <a:rPr lang="zh-CN" altLang="en-US" sz="2000"/>
              <a:t>个正整数</a:t>
            </a:r>
            <a:r>
              <a:rPr lang="en-US" altLang="zh-CN" sz="2000"/>
              <a:t>m</a:t>
            </a:r>
            <a:r>
              <a:rPr lang="zh-CN" altLang="en-US" sz="2000"/>
              <a:t>和</a:t>
            </a:r>
            <a:r>
              <a:rPr lang="en-US" altLang="zh-CN" sz="2000"/>
              <a:t>n. n</a:t>
            </a:r>
            <a:r>
              <a:rPr lang="zh-CN" altLang="en-US" sz="2000"/>
              <a:t>是皇家空军的飞行员总数</a:t>
            </a:r>
            <a:r>
              <a:rPr lang="en-US" altLang="zh-CN" sz="2000"/>
              <a:t>(n&lt;100); m</a:t>
            </a:r>
            <a:r>
              <a:rPr lang="zh-CN" altLang="en-US" sz="2000"/>
              <a:t>是外籍飞行员数</a:t>
            </a:r>
            <a:r>
              <a:rPr lang="en-US" altLang="zh-CN" sz="2000"/>
              <a:t>. </a:t>
            </a:r>
            <a:r>
              <a:rPr lang="zh-CN" altLang="en-US" sz="2000"/>
              <a:t>外籍飞行员编号</a:t>
            </a:r>
            <a:r>
              <a:rPr lang="en-US" altLang="zh-CN" sz="2000"/>
              <a:t>1~m, </a:t>
            </a:r>
            <a:r>
              <a:rPr lang="zh-CN" altLang="en-US" sz="2000"/>
              <a:t>英国飞行员编号</a:t>
            </a:r>
            <a:r>
              <a:rPr lang="en-US" altLang="zh-CN" sz="2000"/>
              <a:t>m+1~n. </a:t>
            </a:r>
            <a:r>
              <a:rPr lang="zh-CN" altLang="en-US" sz="2000"/>
              <a:t>接下来每行</a:t>
            </a:r>
            <a:r>
              <a:rPr lang="en-US" altLang="zh-CN" sz="2000"/>
              <a:t>2</a:t>
            </a:r>
            <a:r>
              <a:rPr lang="zh-CN" altLang="en-US" sz="2000"/>
              <a:t>个整数</a:t>
            </a:r>
            <a:r>
              <a:rPr lang="en-US" altLang="zh-CN" sz="2000"/>
              <a:t>i</a:t>
            </a:r>
            <a:r>
              <a:rPr lang="zh-CN" altLang="en-US" sz="2000"/>
              <a:t>和</a:t>
            </a:r>
            <a:r>
              <a:rPr lang="en-US" altLang="zh-CN" sz="2000"/>
              <a:t>j, </a:t>
            </a:r>
            <a:r>
              <a:rPr lang="zh-CN" altLang="en-US" sz="2000"/>
              <a:t>表示外籍飞行员</a:t>
            </a:r>
            <a:r>
              <a:rPr lang="en-US" altLang="zh-CN" sz="2000"/>
              <a:t>i</a:t>
            </a:r>
            <a:r>
              <a:rPr lang="zh-CN" altLang="en-US" sz="2000"/>
              <a:t>可以与英国飞行员</a:t>
            </a:r>
            <a:r>
              <a:rPr lang="en-US" altLang="zh-CN" sz="2000"/>
              <a:t>j</a:t>
            </a:r>
            <a:r>
              <a:rPr lang="zh-CN" altLang="en-US" sz="2000"/>
              <a:t>配合</a:t>
            </a:r>
            <a:r>
              <a:rPr lang="en-US" altLang="zh-CN" sz="2000"/>
              <a:t>. </a:t>
            </a:r>
            <a:r>
              <a:rPr lang="zh-CN" altLang="en-US" sz="2000"/>
              <a:t>文件最后以</a:t>
            </a:r>
            <a:r>
              <a:rPr lang="en-US" altLang="zh-CN" sz="2000"/>
              <a:t>2</a:t>
            </a:r>
            <a:r>
              <a:rPr lang="zh-CN" altLang="en-US" sz="2000"/>
              <a:t>个</a:t>
            </a:r>
            <a:r>
              <a:rPr lang="en-US" altLang="zh-CN" sz="2000"/>
              <a:t>-1</a:t>
            </a:r>
            <a:r>
              <a:rPr lang="zh-CN" altLang="en-US" sz="2000"/>
              <a:t>结束</a:t>
            </a:r>
            <a:r>
              <a:rPr lang="en-US" altLang="zh-CN" sz="2000"/>
              <a:t>. </a:t>
            </a:r>
          </a:p>
          <a:p>
            <a:pPr eaLnBrk="1" hangingPunct="1">
              <a:lnSpc>
                <a:spcPct val="110000"/>
              </a:lnSpc>
              <a:spcBef>
                <a:spcPct val="10000"/>
              </a:spcBef>
              <a:spcAft>
                <a:spcPct val="10000"/>
              </a:spcAft>
            </a:pPr>
            <a:endParaRPr lang="zh-CN" altLang="en-US" sz="2000">
              <a:sym typeface="Symbol" pitchFamily="18" charset="2"/>
            </a:endParaRPr>
          </a:p>
        </p:txBody>
      </p:sp>
    </p:spTree>
    <p:extLst>
      <p:ext uri="{BB962C8B-B14F-4D97-AF65-F5344CB8AC3E}">
        <p14:creationId xmlns:p14="http://schemas.microsoft.com/office/powerpoint/2010/main" val="3181997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additive="base">
                                        <p:cTn id="7" dur="500" fill="hold"/>
                                        <p:tgtEl>
                                          <p:spTgt spid="2191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9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additive="base">
                                        <p:cTn id="13" dur="500" fill="hold"/>
                                        <p:tgtEl>
                                          <p:spTgt spid="2191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9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additive="base">
                                        <p:cTn id="19" dur="500" fill="hold"/>
                                        <p:tgtEl>
                                          <p:spTgt spid="2191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9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additive="base">
                                        <p:cTn id="25" dur="500" fill="hold"/>
                                        <p:tgtEl>
                                          <p:spTgt spid="21913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91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zh-CN" altLang="en-US" b="1" smtClean="0">
                <a:solidFill>
                  <a:schemeClr val="tx1"/>
                </a:solidFill>
              </a:rPr>
              <a:t>第八章 网络流</a:t>
            </a:r>
          </a:p>
        </p:txBody>
      </p:sp>
      <p:sp>
        <p:nvSpPr>
          <p:cNvPr id="25603" name="Text Box 3"/>
          <p:cNvSpPr txBox="1">
            <a:spLocks noChangeArrowheads="1"/>
          </p:cNvSpPr>
          <p:nvPr/>
        </p:nvSpPr>
        <p:spPr bwMode="auto">
          <a:xfrm>
            <a:off x="225425" y="1125538"/>
            <a:ext cx="8739188"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a:t>结果输出</a:t>
            </a:r>
            <a:r>
              <a:rPr lang="en-US" altLang="zh-CN" sz="2000"/>
              <a:t>: </a:t>
            </a:r>
            <a:r>
              <a:rPr lang="zh-CN" altLang="en-US" sz="2000"/>
              <a:t>将最佳飞行员配对方案输出到文件</a:t>
            </a:r>
            <a:r>
              <a:rPr lang="en-US" altLang="zh-CN" sz="2000"/>
              <a:t>output.txt. </a:t>
            </a:r>
            <a:r>
              <a:rPr lang="zh-CN" altLang="en-US" sz="2000"/>
              <a:t>第</a:t>
            </a:r>
            <a:r>
              <a:rPr lang="en-US" altLang="zh-CN" sz="2000"/>
              <a:t>1</a:t>
            </a:r>
            <a:r>
              <a:rPr lang="zh-CN" altLang="en-US" sz="2000"/>
              <a:t>行是最佳飞行员配对方案一次能派出的最多飞机数</a:t>
            </a:r>
            <a:r>
              <a:rPr lang="en-US" altLang="zh-CN" sz="2000"/>
              <a:t>M. </a:t>
            </a:r>
            <a:r>
              <a:rPr lang="zh-CN" altLang="en-US" sz="2000"/>
              <a:t>接下来</a:t>
            </a:r>
            <a:r>
              <a:rPr lang="en-US" altLang="zh-CN" sz="2000"/>
              <a:t>M</a:t>
            </a:r>
            <a:r>
              <a:rPr lang="zh-CN" altLang="en-US" sz="2000"/>
              <a:t>行是最佳飞行员配对方案</a:t>
            </a:r>
            <a:r>
              <a:rPr lang="en-US" altLang="zh-CN" sz="2000"/>
              <a:t>. </a:t>
            </a:r>
            <a:r>
              <a:rPr lang="zh-CN" altLang="en-US" sz="2000"/>
              <a:t>每行有</a:t>
            </a:r>
            <a:r>
              <a:rPr lang="en-US" altLang="zh-CN" sz="2000"/>
              <a:t>2</a:t>
            </a:r>
            <a:r>
              <a:rPr lang="zh-CN" altLang="en-US" sz="2000"/>
              <a:t>个正整数</a:t>
            </a:r>
            <a:r>
              <a:rPr lang="en-US" altLang="zh-CN" sz="2000"/>
              <a:t>i</a:t>
            </a:r>
            <a:r>
              <a:rPr lang="zh-CN" altLang="en-US" sz="2000"/>
              <a:t>和</a:t>
            </a:r>
            <a:r>
              <a:rPr lang="en-US" altLang="zh-CN" sz="2000"/>
              <a:t>j, </a:t>
            </a:r>
            <a:r>
              <a:rPr lang="zh-CN" altLang="en-US" sz="2000"/>
              <a:t>表示在最佳飞行员配对中</a:t>
            </a:r>
            <a:r>
              <a:rPr lang="en-US" altLang="zh-CN" sz="2000"/>
              <a:t>, </a:t>
            </a:r>
            <a:r>
              <a:rPr lang="zh-CN" altLang="en-US" sz="2000"/>
              <a:t>飞行员</a:t>
            </a:r>
            <a:r>
              <a:rPr lang="en-US" altLang="zh-CN" sz="2000"/>
              <a:t>i</a:t>
            </a:r>
            <a:r>
              <a:rPr lang="zh-CN" altLang="en-US" sz="2000"/>
              <a:t>和飞行员</a:t>
            </a:r>
            <a:r>
              <a:rPr lang="en-US" altLang="zh-CN" sz="2000"/>
              <a:t>j</a:t>
            </a:r>
            <a:r>
              <a:rPr lang="zh-CN" altLang="en-US" sz="2000"/>
              <a:t>配对</a:t>
            </a:r>
            <a:r>
              <a:rPr lang="en-US" altLang="zh-CN" sz="2000"/>
              <a:t>. </a:t>
            </a:r>
          </a:p>
          <a:p>
            <a:pPr eaLnBrk="1" hangingPunct="1">
              <a:lnSpc>
                <a:spcPct val="110000"/>
              </a:lnSpc>
              <a:spcBef>
                <a:spcPct val="10000"/>
              </a:spcBef>
              <a:spcAft>
                <a:spcPct val="10000"/>
              </a:spcAft>
            </a:pPr>
            <a:r>
              <a:rPr lang="zh-CN" altLang="en-US" sz="2000"/>
              <a:t>如果所求的最佳飞行员配对方案不存在</a:t>
            </a:r>
            <a:r>
              <a:rPr lang="en-US" altLang="zh-CN" sz="2000"/>
              <a:t>, </a:t>
            </a:r>
            <a:r>
              <a:rPr lang="zh-CN" altLang="en-US" sz="2000"/>
              <a:t>则输出“</a:t>
            </a:r>
            <a:r>
              <a:rPr lang="en-US" altLang="zh-CN" sz="2000"/>
              <a:t>No Solution!</a:t>
            </a:r>
            <a:r>
              <a:rPr lang="zh-CN" altLang="en-US" sz="2000"/>
              <a:t>” </a:t>
            </a:r>
          </a:p>
        </p:txBody>
      </p:sp>
      <p:sp>
        <p:nvSpPr>
          <p:cNvPr id="25604" name="Text Box 4"/>
          <p:cNvSpPr txBox="1">
            <a:spLocks noChangeArrowheads="1"/>
          </p:cNvSpPr>
          <p:nvPr/>
        </p:nvSpPr>
        <p:spPr bwMode="auto">
          <a:xfrm>
            <a:off x="250825" y="2636838"/>
            <a:ext cx="177165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5 10 </a:t>
            </a:r>
          </a:p>
          <a:p>
            <a:pPr eaLnBrk="1" hangingPunct="1"/>
            <a:r>
              <a:rPr lang="en-US" altLang="zh-CN" sz="2000"/>
              <a:t>1 7 </a:t>
            </a:r>
          </a:p>
          <a:p>
            <a:pPr eaLnBrk="1" hangingPunct="1"/>
            <a:r>
              <a:rPr lang="en-US" altLang="zh-CN" sz="2000"/>
              <a:t>1 8 </a:t>
            </a:r>
          </a:p>
          <a:p>
            <a:pPr eaLnBrk="1" hangingPunct="1"/>
            <a:r>
              <a:rPr lang="en-US" altLang="zh-CN" sz="2000"/>
              <a:t>2 6 </a:t>
            </a:r>
          </a:p>
          <a:p>
            <a:pPr eaLnBrk="1" hangingPunct="1"/>
            <a:r>
              <a:rPr lang="en-US" altLang="zh-CN" sz="2000"/>
              <a:t>2 9 </a:t>
            </a:r>
          </a:p>
          <a:p>
            <a:pPr eaLnBrk="1" hangingPunct="1"/>
            <a:r>
              <a:rPr lang="en-US" altLang="zh-CN" sz="2000"/>
              <a:t>2 10 </a:t>
            </a:r>
          </a:p>
          <a:p>
            <a:pPr eaLnBrk="1" hangingPunct="1"/>
            <a:r>
              <a:rPr lang="en-US" altLang="zh-CN" sz="2000"/>
              <a:t>3 7 </a:t>
            </a:r>
          </a:p>
          <a:p>
            <a:pPr eaLnBrk="1" hangingPunct="1"/>
            <a:r>
              <a:rPr lang="en-US" altLang="zh-CN" sz="2000"/>
              <a:t>3 8 </a:t>
            </a:r>
          </a:p>
          <a:p>
            <a:pPr eaLnBrk="1" hangingPunct="1"/>
            <a:r>
              <a:rPr lang="en-US" altLang="zh-CN" sz="2000"/>
              <a:t>4 7 </a:t>
            </a:r>
          </a:p>
          <a:p>
            <a:pPr eaLnBrk="1" hangingPunct="1"/>
            <a:r>
              <a:rPr lang="en-US" altLang="zh-CN" sz="2000"/>
              <a:t>4 8 </a:t>
            </a:r>
          </a:p>
          <a:p>
            <a:pPr eaLnBrk="1" hangingPunct="1"/>
            <a:r>
              <a:rPr lang="en-US" altLang="zh-CN" sz="2000"/>
              <a:t>5 10 </a:t>
            </a:r>
          </a:p>
          <a:p>
            <a:pPr eaLnBrk="1" hangingPunct="1"/>
            <a:r>
              <a:rPr lang="en-US" altLang="zh-CN" sz="2000"/>
              <a:t>-1 -1 </a:t>
            </a:r>
          </a:p>
        </p:txBody>
      </p:sp>
      <p:sp>
        <p:nvSpPr>
          <p:cNvPr id="25605" name="Text Box 5"/>
          <p:cNvSpPr txBox="1">
            <a:spLocks noChangeArrowheads="1"/>
          </p:cNvSpPr>
          <p:nvPr/>
        </p:nvSpPr>
        <p:spPr bwMode="auto">
          <a:xfrm>
            <a:off x="1936750" y="2636838"/>
            <a:ext cx="17716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4 </a:t>
            </a:r>
          </a:p>
          <a:p>
            <a:pPr eaLnBrk="1" hangingPunct="1"/>
            <a:r>
              <a:rPr lang="en-US" altLang="zh-CN" sz="2000"/>
              <a:t>1 7 </a:t>
            </a:r>
          </a:p>
          <a:p>
            <a:pPr eaLnBrk="1" hangingPunct="1"/>
            <a:r>
              <a:rPr lang="en-US" altLang="zh-CN" sz="2000"/>
              <a:t>2 9 </a:t>
            </a:r>
          </a:p>
          <a:p>
            <a:pPr eaLnBrk="1" hangingPunct="1"/>
            <a:r>
              <a:rPr lang="en-US" altLang="zh-CN" sz="2000"/>
              <a:t>3 8 </a:t>
            </a:r>
          </a:p>
          <a:p>
            <a:pPr eaLnBrk="1" hangingPunct="1"/>
            <a:r>
              <a:rPr lang="en-US" altLang="zh-CN" sz="2000"/>
              <a:t>5 10 </a:t>
            </a:r>
          </a:p>
        </p:txBody>
      </p:sp>
      <p:sp>
        <p:nvSpPr>
          <p:cNvPr id="25606" name="Text Box 6"/>
          <p:cNvSpPr txBox="1">
            <a:spLocks noChangeArrowheads="1"/>
          </p:cNvSpPr>
          <p:nvPr/>
        </p:nvSpPr>
        <p:spPr bwMode="auto">
          <a:xfrm>
            <a:off x="3348038" y="3716338"/>
            <a:ext cx="4870450" cy="200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a:t>解</a:t>
            </a:r>
            <a:r>
              <a:rPr lang="en-US" altLang="zh-CN" sz="2000"/>
              <a:t>: </a:t>
            </a:r>
            <a:r>
              <a:rPr lang="zh-CN" altLang="en-US" sz="2000"/>
              <a:t>构造二分图</a:t>
            </a:r>
            <a:r>
              <a:rPr lang="en-US" altLang="zh-CN" sz="2000"/>
              <a:t>: </a:t>
            </a:r>
          </a:p>
          <a:p>
            <a:pPr eaLnBrk="1" hangingPunct="1">
              <a:lnSpc>
                <a:spcPct val="110000"/>
              </a:lnSpc>
              <a:spcBef>
                <a:spcPct val="10000"/>
              </a:spcBef>
              <a:spcAft>
                <a:spcPct val="10000"/>
              </a:spcAft>
            </a:pPr>
            <a:r>
              <a:rPr lang="zh-CN" altLang="en-US" sz="2000"/>
              <a:t>将</a:t>
            </a:r>
            <a:r>
              <a:rPr lang="en-US" altLang="zh-CN" sz="2000"/>
              <a:t>1:m</a:t>
            </a:r>
            <a:r>
              <a:rPr lang="zh-CN" altLang="en-US" sz="2000"/>
              <a:t>作为左顶点集</a:t>
            </a:r>
            <a:r>
              <a:rPr lang="en-US" altLang="zh-CN" sz="2000"/>
              <a:t>, m+1:n</a:t>
            </a:r>
            <a:r>
              <a:rPr lang="zh-CN" altLang="en-US" sz="2000"/>
              <a:t>作为右顶点集</a:t>
            </a:r>
            <a:r>
              <a:rPr lang="en-US" altLang="zh-CN" sz="2000"/>
              <a:t>. </a:t>
            </a:r>
          </a:p>
          <a:p>
            <a:pPr eaLnBrk="1" hangingPunct="1">
              <a:lnSpc>
                <a:spcPct val="110000"/>
              </a:lnSpc>
              <a:spcBef>
                <a:spcPct val="10000"/>
              </a:spcBef>
              <a:spcAft>
                <a:spcPct val="10000"/>
              </a:spcAft>
            </a:pPr>
            <a:r>
              <a:rPr lang="zh-CN" altLang="en-US" sz="2000"/>
              <a:t>若左顶点</a:t>
            </a:r>
            <a:r>
              <a:rPr lang="en-US" altLang="zh-CN" sz="2000"/>
              <a:t>i</a:t>
            </a:r>
            <a:r>
              <a:rPr lang="zh-CN" altLang="en-US" sz="2000"/>
              <a:t>与右顶点</a:t>
            </a:r>
            <a:r>
              <a:rPr lang="en-US" altLang="zh-CN" sz="2000"/>
              <a:t>j</a:t>
            </a:r>
            <a:r>
              <a:rPr lang="zh-CN" altLang="en-US" sz="2000"/>
              <a:t>能配对</a:t>
            </a:r>
            <a:r>
              <a:rPr lang="en-US" altLang="zh-CN" sz="2000"/>
              <a:t>, </a:t>
            </a:r>
            <a:r>
              <a:rPr lang="zh-CN" altLang="en-US" sz="2000"/>
              <a:t>则添一条边</a:t>
            </a:r>
            <a:r>
              <a:rPr lang="en-US" altLang="zh-CN" sz="2000"/>
              <a:t>. </a:t>
            </a:r>
          </a:p>
          <a:p>
            <a:pPr eaLnBrk="1" hangingPunct="1">
              <a:lnSpc>
                <a:spcPct val="110000"/>
              </a:lnSpc>
              <a:spcBef>
                <a:spcPct val="10000"/>
              </a:spcBef>
              <a:spcAft>
                <a:spcPct val="10000"/>
              </a:spcAft>
            </a:pPr>
            <a:r>
              <a:rPr lang="zh-CN" altLang="en-US" sz="2000"/>
              <a:t>可以使用二分图匹配算法</a:t>
            </a:r>
            <a:r>
              <a:rPr lang="en-US" altLang="zh-CN" sz="2000"/>
              <a:t>, </a:t>
            </a:r>
          </a:p>
          <a:p>
            <a:pPr eaLnBrk="1" hangingPunct="1">
              <a:lnSpc>
                <a:spcPct val="110000"/>
              </a:lnSpc>
              <a:spcBef>
                <a:spcPct val="10000"/>
              </a:spcBef>
              <a:spcAft>
                <a:spcPct val="10000"/>
              </a:spcAft>
            </a:pPr>
            <a:r>
              <a:rPr lang="zh-CN" altLang="en-US" sz="2000"/>
              <a:t>或改造成相应的流网络</a:t>
            </a:r>
            <a:r>
              <a:rPr lang="en-US" altLang="zh-CN" sz="2000"/>
              <a:t>, </a:t>
            </a:r>
            <a:r>
              <a:rPr lang="zh-CN" altLang="en-US" sz="2000"/>
              <a:t>使用最大流算法</a:t>
            </a:r>
            <a:r>
              <a:rPr lang="en-US" altLang="zh-CN" sz="2000"/>
              <a:t>. </a:t>
            </a:r>
          </a:p>
        </p:txBody>
      </p:sp>
    </p:spTree>
    <p:extLst>
      <p:ext uri="{BB962C8B-B14F-4D97-AF65-F5344CB8AC3E}">
        <p14:creationId xmlns:p14="http://schemas.microsoft.com/office/powerpoint/2010/main" val="62218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altLang="en-US" b="1" smtClean="0">
                <a:solidFill>
                  <a:schemeClr val="tx1"/>
                </a:solidFill>
              </a:rPr>
              <a:t>第八章 网络流</a:t>
            </a:r>
          </a:p>
        </p:txBody>
      </p:sp>
      <p:sp>
        <p:nvSpPr>
          <p:cNvPr id="26627" name="Text Box 3"/>
          <p:cNvSpPr txBox="1">
            <a:spLocks noChangeArrowheads="1"/>
          </p:cNvSpPr>
          <p:nvPr/>
        </p:nvSpPr>
        <p:spPr bwMode="auto">
          <a:xfrm>
            <a:off x="225425" y="1268413"/>
            <a:ext cx="8739188"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en-US" altLang="zh-CN" sz="2000"/>
              <a:t>2. </a:t>
            </a:r>
            <a:r>
              <a:rPr lang="zh-CN" altLang="en-US" sz="2000"/>
              <a:t>试题库问题 </a:t>
            </a:r>
          </a:p>
          <a:p>
            <a:pPr eaLnBrk="1" hangingPunct="1">
              <a:lnSpc>
                <a:spcPct val="110000"/>
              </a:lnSpc>
              <a:spcBef>
                <a:spcPct val="10000"/>
              </a:spcBef>
              <a:spcAft>
                <a:spcPct val="10000"/>
              </a:spcAft>
            </a:pPr>
            <a:r>
              <a:rPr lang="zh-CN" altLang="en-US" sz="2000"/>
              <a:t>问题描述</a:t>
            </a:r>
            <a:r>
              <a:rPr lang="en-US" altLang="zh-CN" sz="2000"/>
              <a:t>: </a:t>
            </a:r>
            <a:r>
              <a:rPr lang="zh-CN" altLang="en-US" sz="2000"/>
              <a:t>假设一个试题库中有</a:t>
            </a:r>
            <a:r>
              <a:rPr lang="en-US" altLang="zh-CN" sz="2000"/>
              <a:t>n</a:t>
            </a:r>
            <a:r>
              <a:rPr lang="zh-CN" altLang="en-US" sz="2000"/>
              <a:t>道试题</a:t>
            </a:r>
            <a:r>
              <a:rPr lang="en-US" altLang="zh-CN" sz="2000"/>
              <a:t>. </a:t>
            </a:r>
            <a:r>
              <a:rPr lang="zh-CN" altLang="en-US" sz="2000"/>
              <a:t>每道试题都标明了所属类别</a:t>
            </a:r>
            <a:r>
              <a:rPr lang="en-US" altLang="zh-CN" sz="2000"/>
              <a:t>. </a:t>
            </a:r>
            <a:r>
              <a:rPr lang="zh-CN" altLang="en-US" sz="2000"/>
              <a:t>同一道题可能有多个类别属性</a:t>
            </a:r>
            <a:r>
              <a:rPr lang="en-US" altLang="zh-CN" sz="2000"/>
              <a:t>. </a:t>
            </a:r>
            <a:r>
              <a:rPr lang="zh-CN" altLang="en-US" sz="2000"/>
              <a:t>现要从题库中抽取</a:t>
            </a:r>
            <a:r>
              <a:rPr lang="en-US" altLang="zh-CN" sz="2000"/>
              <a:t>m</a:t>
            </a:r>
            <a:r>
              <a:rPr lang="zh-CN" altLang="en-US" sz="2000"/>
              <a:t>道题组成试卷</a:t>
            </a:r>
            <a:r>
              <a:rPr lang="en-US" altLang="zh-CN" sz="2000"/>
              <a:t>. </a:t>
            </a:r>
            <a:r>
              <a:rPr lang="zh-CN" altLang="en-US" sz="2000"/>
              <a:t>并要求试卷包含指定类型的试题</a:t>
            </a:r>
            <a:r>
              <a:rPr lang="en-US" altLang="zh-CN" sz="2000"/>
              <a:t>. </a:t>
            </a:r>
            <a:r>
              <a:rPr lang="zh-CN" altLang="en-US" sz="2000"/>
              <a:t>试设计一个满足要求的组卷算法</a:t>
            </a:r>
            <a:r>
              <a:rPr lang="en-US" altLang="zh-CN" sz="2000"/>
              <a:t>. </a:t>
            </a:r>
          </a:p>
          <a:p>
            <a:pPr eaLnBrk="1" hangingPunct="1">
              <a:lnSpc>
                <a:spcPct val="110000"/>
              </a:lnSpc>
              <a:spcBef>
                <a:spcPct val="10000"/>
              </a:spcBef>
              <a:spcAft>
                <a:spcPct val="10000"/>
              </a:spcAft>
            </a:pPr>
            <a:r>
              <a:rPr lang="zh-CN" altLang="en-US" sz="2000"/>
              <a:t>算法设计</a:t>
            </a:r>
            <a:r>
              <a:rPr lang="en-US" altLang="zh-CN" sz="2000"/>
              <a:t>: </a:t>
            </a:r>
            <a:r>
              <a:rPr lang="zh-CN" altLang="en-US" sz="2000"/>
              <a:t>对于给定的组卷要求</a:t>
            </a:r>
            <a:r>
              <a:rPr lang="en-US" altLang="zh-CN" sz="2000"/>
              <a:t>, </a:t>
            </a:r>
            <a:r>
              <a:rPr lang="zh-CN" altLang="en-US" sz="2000"/>
              <a:t>计算满足要求的组卷方案</a:t>
            </a:r>
            <a:r>
              <a:rPr lang="en-US" altLang="zh-CN" sz="2000"/>
              <a:t>. </a:t>
            </a:r>
          </a:p>
          <a:p>
            <a:pPr eaLnBrk="1" hangingPunct="1">
              <a:lnSpc>
                <a:spcPct val="110000"/>
              </a:lnSpc>
              <a:spcBef>
                <a:spcPct val="10000"/>
              </a:spcBef>
              <a:spcAft>
                <a:spcPct val="10000"/>
              </a:spcAft>
            </a:pPr>
            <a:r>
              <a:rPr lang="zh-CN" altLang="en-US" sz="2000"/>
              <a:t>数据输入</a:t>
            </a:r>
            <a:r>
              <a:rPr lang="en-US" altLang="zh-CN" sz="2000"/>
              <a:t>: </a:t>
            </a:r>
            <a:r>
              <a:rPr lang="zh-CN" altLang="en-US" sz="2000"/>
              <a:t>由文件</a:t>
            </a:r>
            <a:r>
              <a:rPr lang="en-US" altLang="zh-CN" sz="2000"/>
              <a:t>input.txt</a:t>
            </a:r>
            <a:r>
              <a:rPr lang="zh-CN" altLang="en-US" sz="2000"/>
              <a:t>提供输入数据</a:t>
            </a:r>
            <a:r>
              <a:rPr lang="en-US" altLang="zh-CN" sz="2000"/>
              <a:t>. </a:t>
            </a:r>
            <a:r>
              <a:rPr lang="zh-CN" altLang="en-US" sz="2000"/>
              <a:t>文件第</a:t>
            </a:r>
            <a:r>
              <a:rPr lang="en-US" altLang="zh-CN" sz="2000"/>
              <a:t>1</a:t>
            </a:r>
            <a:r>
              <a:rPr lang="zh-CN" altLang="en-US" sz="2000"/>
              <a:t>行有</a:t>
            </a:r>
            <a:r>
              <a:rPr lang="en-US" altLang="zh-CN" sz="2000"/>
              <a:t>2</a:t>
            </a:r>
            <a:r>
              <a:rPr lang="zh-CN" altLang="en-US" sz="2000"/>
              <a:t>个正整数</a:t>
            </a:r>
            <a:r>
              <a:rPr lang="en-US" altLang="zh-CN" sz="2000"/>
              <a:t>k</a:t>
            </a:r>
            <a:r>
              <a:rPr lang="zh-CN" altLang="en-US" sz="2000"/>
              <a:t>和</a:t>
            </a:r>
            <a:r>
              <a:rPr lang="en-US" altLang="zh-CN" sz="2000"/>
              <a:t>n(2</a:t>
            </a:r>
            <a:r>
              <a:rPr lang="en-US" altLang="zh-CN" sz="2000">
                <a:sym typeface="Symbol" pitchFamily="18" charset="2"/>
              </a:rPr>
              <a:t>k20, kn1000</a:t>
            </a:r>
            <a:r>
              <a:rPr lang="en-US" altLang="zh-CN" sz="2000"/>
              <a:t>), k</a:t>
            </a:r>
            <a:r>
              <a:rPr lang="zh-CN" altLang="en-US" sz="2000"/>
              <a:t>表示题库中试题类型总数</a:t>
            </a:r>
            <a:r>
              <a:rPr lang="en-US" altLang="zh-CN" sz="2000"/>
              <a:t>, n</a:t>
            </a:r>
            <a:r>
              <a:rPr lang="zh-CN" altLang="en-US" sz="2000"/>
              <a:t>表示题库中试题总数</a:t>
            </a:r>
            <a:r>
              <a:rPr lang="en-US" altLang="zh-CN" sz="2000"/>
              <a:t>. </a:t>
            </a:r>
            <a:r>
              <a:rPr lang="zh-CN" altLang="en-US" sz="2000"/>
              <a:t>第</a:t>
            </a:r>
            <a:r>
              <a:rPr lang="en-US" altLang="zh-CN" sz="2000"/>
              <a:t>2</a:t>
            </a:r>
            <a:r>
              <a:rPr lang="zh-CN" altLang="en-US" sz="2000"/>
              <a:t>行有</a:t>
            </a:r>
            <a:r>
              <a:rPr lang="en-US" altLang="zh-CN" sz="2000"/>
              <a:t>k</a:t>
            </a:r>
            <a:r>
              <a:rPr lang="zh-CN" altLang="en-US" sz="2000"/>
              <a:t>个正整数</a:t>
            </a:r>
            <a:r>
              <a:rPr lang="en-US" altLang="zh-CN" sz="2000"/>
              <a:t>, </a:t>
            </a:r>
            <a:r>
              <a:rPr lang="zh-CN" altLang="en-US" sz="2000"/>
              <a:t>第</a:t>
            </a:r>
            <a:r>
              <a:rPr lang="en-US" altLang="zh-CN" sz="2000"/>
              <a:t>i</a:t>
            </a:r>
            <a:r>
              <a:rPr lang="zh-CN" altLang="en-US" sz="2000"/>
              <a:t>个正整数表示要选出的类型</a:t>
            </a:r>
            <a:r>
              <a:rPr lang="en-US" altLang="zh-CN" sz="2000"/>
              <a:t>i</a:t>
            </a:r>
            <a:r>
              <a:rPr lang="zh-CN" altLang="en-US" sz="2000"/>
              <a:t>的题数</a:t>
            </a:r>
            <a:r>
              <a:rPr lang="en-US" altLang="zh-CN" sz="2000"/>
              <a:t>. </a:t>
            </a:r>
            <a:r>
              <a:rPr lang="zh-CN" altLang="en-US" sz="2000"/>
              <a:t>这</a:t>
            </a:r>
            <a:r>
              <a:rPr lang="en-US" altLang="zh-CN" sz="2000"/>
              <a:t>k</a:t>
            </a:r>
            <a:r>
              <a:rPr lang="zh-CN" altLang="en-US" sz="2000"/>
              <a:t>个数相加就是要选出的总题数</a:t>
            </a:r>
            <a:r>
              <a:rPr lang="en-US" altLang="zh-CN" sz="2000"/>
              <a:t>. </a:t>
            </a:r>
            <a:r>
              <a:rPr lang="zh-CN" altLang="en-US" sz="2000"/>
              <a:t>接下来</a:t>
            </a:r>
            <a:r>
              <a:rPr lang="en-US" altLang="zh-CN" sz="2000"/>
              <a:t>n</a:t>
            </a:r>
            <a:r>
              <a:rPr lang="zh-CN" altLang="en-US" sz="2000"/>
              <a:t>行给出了题库中每个试题的类型信息</a:t>
            </a:r>
            <a:r>
              <a:rPr lang="en-US" altLang="zh-CN" sz="2000"/>
              <a:t>. </a:t>
            </a:r>
            <a:r>
              <a:rPr lang="zh-CN" altLang="en-US" sz="2000"/>
              <a:t>每行的第</a:t>
            </a:r>
            <a:r>
              <a:rPr lang="en-US" altLang="zh-CN" sz="2000"/>
              <a:t>1</a:t>
            </a:r>
            <a:r>
              <a:rPr lang="zh-CN" altLang="en-US" sz="2000"/>
              <a:t>个正整数</a:t>
            </a:r>
            <a:r>
              <a:rPr lang="en-US" altLang="zh-CN" sz="2000"/>
              <a:t>p</a:t>
            </a:r>
            <a:r>
              <a:rPr lang="zh-CN" altLang="en-US" sz="2000"/>
              <a:t>标明该题可以属于</a:t>
            </a:r>
            <a:r>
              <a:rPr lang="en-US" altLang="zh-CN" sz="2000"/>
              <a:t>p</a:t>
            </a:r>
            <a:r>
              <a:rPr lang="zh-CN" altLang="en-US" sz="2000"/>
              <a:t>类</a:t>
            </a:r>
            <a:r>
              <a:rPr lang="en-US" altLang="zh-CN" sz="2000"/>
              <a:t>, </a:t>
            </a:r>
            <a:r>
              <a:rPr lang="zh-CN" altLang="en-US" sz="2000"/>
              <a:t>接着的</a:t>
            </a:r>
            <a:r>
              <a:rPr lang="en-US" altLang="zh-CN" sz="2000"/>
              <a:t>p</a:t>
            </a:r>
            <a:r>
              <a:rPr lang="zh-CN" altLang="en-US" sz="2000"/>
              <a:t>个数是该题所属的类型号</a:t>
            </a:r>
            <a:r>
              <a:rPr lang="en-US" altLang="zh-CN" sz="2000"/>
              <a:t>. </a:t>
            </a:r>
          </a:p>
          <a:p>
            <a:pPr eaLnBrk="1" hangingPunct="1">
              <a:lnSpc>
                <a:spcPct val="110000"/>
              </a:lnSpc>
              <a:spcBef>
                <a:spcPct val="10000"/>
              </a:spcBef>
              <a:spcAft>
                <a:spcPct val="10000"/>
              </a:spcAft>
            </a:pPr>
            <a:r>
              <a:rPr lang="zh-CN" altLang="en-US" sz="2000"/>
              <a:t>结果输出</a:t>
            </a:r>
            <a:r>
              <a:rPr lang="en-US" altLang="zh-CN" sz="2000"/>
              <a:t>: </a:t>
            </a:r>
            <a:r>
              <a:rPr lang="zh-CN" altLang="en-US" sz="2000"/>
              <a:t>将组卷方案输出到文件</a:t>
            </a:r>
            <a:r>
              <a:rPr lang="en-US" altLang="zh-CN" sz="2000"/>
              <a:t>output.txt. </a:t>
            </a:r>
            <a:r>
              <a:rPr lang="zh-CN" altLang="en-US" sz="2000"/>
              <a:t>文件第</a:t>
            </a:r>
            <a:r>
              <a:rPr lang="en-US" altLang="zh-CN" sz="2000"/>
              <a:t>i</a:t>
            </a:r>
            <a:r>
              <a:rPr lang="zh-CN" altLang="en-US" sz="2000"/>
              <a:t>行输出“</a:t>
            </a:r>
            <a:r>
              <a:rPr lang="en-US" altLang="zh-CN" sz="2000"/>
              <a:t>i:”</a:t>
            </a:r>
            <a:r>
              <a:rPr lang="zh-CN" altLang="en-US" sz="2000"/>
              <a:t>后接类型</a:t>
            </a:r>
            <a:r>
              <a:rPr lang="en-US" altLang="zh-CN" sz="2000"/>
              <a:t>i</a:t>
            </a:r>
            <a:r>
              <a:rPr lang="zh-CN" altLang="en-US" sz="2000"/>
              <a:t>的题号</a:t>
            </a:r>
            <a:r>
              <a:rPr lang="en-US" altLang="zh-CN" sz="2000"/>
              <a:t>. </a:t>
            </a:r>
            <a:r>
              <a:rPr lang="zh-CN" altLang="en-US" sz="2000"/>
              <a:t>如果有多个满足要求的方案</a:t>
            </a:r>
            <a:r>
              <a:rPr lang="en-US" altLang="zh-CN" sz="2000"/>
              <a:t>, </a:t>
            </a:r>
            <a:r>
              <a:rPr lang="zh-CN" altLang="en-US" sz="2000"/>
              <a:t>只要输出</a:t>
            </a:r>
            <a:r>
              <a:rPr lang="en-US" altLang="zh-CN" sz="2000"/>
              <a:t>1</a:t>
            </a:r>
            <a:r>
              <a:rPr lang="zh-CN" altLang="en-US" sz="2000"/>
              <a:t>个方案</a:t>
            </a:r>
            <a:r>
              <a:rPr lang="en-US" altLang="zh-CN" sz="2000"/>
              <a:t>. </a:t>
            </a:r>
            <a:r>
              <a:rPr lang="zh-CN" altLang="en-US" sz="2000"/>
              <a:t>如果问题无解</a:t>
            </a:r>
            <a:r>
              <a:rPr lang="en-US" altLang="zh-CN" sz="2000"/>
              <a:t>, </a:t>
            </a:r>
            <a:r>
              <a:rPr lang="zh-CN" altLang="en-US" sz="2000"/>
              <a:t>则输出“</a:t>
            </a:r>
            <a:r>
              <a:rPr lang="en-US" altLang="zh-CN" sz="2000"/>
              <a:t>No Solution!”. </a:t>
            </a:r>
          </a:p>
        </p:txBody>
      </p:sp>
    </p:spTree>
    <p:extLst>
      <p:ext uri="{BB962C8B-B14F-4D97-AF65-F5344CB8AC3E}">
        <p14:creationId xmlns:p14="http://schemas.microsoft.com/office/powerpoint/2010/main" val="3233768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r>
              <a:rPr lang="zh-CN" altLang="en-US" b="1" smtClean="0">
                <a:solidFill>
                  <a:schemeClr val="tx1"/>
                </a:solidFill>
              </a:rPr>
              <a:t>第八章 网络流</a:t>
            </a:r>
          </a:p>
        </p:txBody>
      </p:sp>
      <p:sp>
        <p:nvSpPr>
          <p:cNvPr id="27651" name="Text Box 3"/>
          <p:cNvSpPr txBox="1">
            <a:spLocks noChangeArrowheads="1"/>
          </p:cNvSpPr>
          <p:nvPr/>
        </p:nvSpPr>
        <p:spPr bwMode="auto">
          <a:xfrm>
            <a:off x="179388" y="1250950"/>
            <a:ext cx="177165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3 15 </a:t>
            </a:r>
          </a:p>
          <a:p>
            <a:pPr eaLnBrk="1" hangingPunct="1"/>
            <a:r>
              <a:rPr lang="en-US" altLang="zh-CN" sz="2000"/>
              <a:t>3 3 4 </a:t>
            </a:r>
          </a:p>
          <a:p>
            <a:pPr eaLnBrk="1" hangingPunct="1"/>
            <a:r>
              <a:rPr lang="en-US" altLang="zh-CN" sz="2000"/>
              <a:t>2 1 2 </a:t>
            </a:r>
          </a:p>
          <a:p>
            <a:pPr eaLnBrk="1" hangingPunct="1"/>
            <a:r>
              <a:rPr lang="en-US" altLang="zh-CN" sz="2000"/>
              <a:t>1 3 </a:t>
            </a:r>
          </a:p>
          <a:p>
            <a:pPr eaLnBrk="1" hangingPunct="1"/>
            <a:r>
              <a:rPr lang="en-US" altLang="zh-CN" sz="2000"/>
              <a:t>1 3 </a:t>
            </a:r>
          </a:p>
          <a:p>
            <a:pPr eaLnBrk="1" hangingPunct="1"/>
            <a:r>
              <a:rPr lang="en-US" altLang="zh-CN" sz="2000"/>
              <a:t>1 3 </a:t>
            </a:r>
          </a:p>
          <a:p>
            <a:pPr eaLnBrk="1" hangingPunct="1"/>
            <a:r>
              <a:rPr lang="en-US" altLang="zh-CN" sz="2000"/>
              <a:t>1 3 </a:t>
            </a:r>
          </a:p>
          <a:p>
            <a:pPr eaLnBrk="1" hangingPunct="1"/>
            <a:r>
              <a:rPr lang="en-US" altLang="zh-CN" sz="2000"/>
              <a:t>3 1 2 3 </a:t>
            </a:r>
          </a:p>
          <a:p>
            <a:pPr eaLnBrk="1" hangingPunct="1"/>
            <a:r>
              <a:rPr lang="en-US" altLang="zh-CN" sz="2000"/>
              <a:t>2 2 3 </a:t>
            </a:r>
          </a:p>
          <a:p>
            <a:pPr eaLnBrk="1" hangingPunct="1"/>
            <a:r>
              <a:rPr lang="en-US" altLang="zh-CN" sz="2000"/>
              <a:t>2 1 3</a:t>
            </a:r>
          </a:p>
          <a:p>
            <a:pPr eaLnBrk="1" hangingPunct="1"/>
            <a:r>
              <a:rPr lang="en-US" altLang="zh-CN" sz="2000"/>
              <a:t>1 2 </a:t>
            </a:r>
          </a:p>
          <a:p>
            <a:pPr eaLnBrk="1" hangingPunct="1"/>
            <a:r>
              <a:rPr lang="en-US" altLang="zh-CN" sz="2000"/>
              <a:t>1 2 </a:t>
            </a:r>
          </a:p>
          <a:p>
            <a:pPr eaLnBrk="1" hangingPunct="1"/>
            <a:r>
              <a:rPr lang="en-US" altLang="zh-CN" sz="2000"/>
              <a:t>2 1 2 </a:t>
            </a:r>
          </a:p>
          <a:p>
            <a:pPr eaLnBrk="1" hangingPunct="1"/>
            <a:r>
              <a:rPr lang="en-US" altLang="zh-CN" sz="2000"/>
              <a:t>2 1 3 </a:t>
            </a:r>
          </a:p>
          <a:p>
            <a:pPr eaLnBrk="1" hangingPunct="1"/>
            <a:r>
              <a:rPr lang="en-US" altLang="zh-CN" sz="2000"/>
              <a:t>1 1 </a:t>
            </a:r>
          </a:p>
          <a:p>
            <a:pPr eaLnBrk="1" hangingPunct="1"/>
            <a:r>
              <a:rPr lang="en-US" altLang="zh-CN" sz="2000"/>
              <a:t>3 1 2 3 </a:t>
            </a:r>
          </a:p>
        </p:txBody>
      </p:sp>
      <p:sp>
        <p:nvSpPr>
          <p:cNvPr id="27652" name="Text Box 4"/>
          <p:cNvSpPr txBox="1">
            <a:spLocks noChangeArrowheads="1"/>
          </p:cNvSpPr>
          <p:nvPr/>
        </p:nvSpPr>
        <p:spPr bwMode="auto">
          <a:xfrm>
            <a:off x="1792288" y="1268413"/>
            <a:ext cx="17716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1: 1 6 8 </a:t>
            </a:r>
          </a:p>
          <a:p>
            <a:pPr eaLnBrk="1" hangingPunct="1"/>
            <a:r>
              <a:rPr lang="en-US" altLang="zh-CN" sz="2000"/>
              <a:t>2: 7 9 10 </a:t>
            </a:r>
          </a:p>
          <a:p>
            <a:pPr eaLnBrk="1" hangingPunct="1"/>
            <a:r>
              <a:rPr lang="en-US" altLang="zh-CN" sz="2000"/>
              <a:t>3: 2 3 4 5 </a:t>
            </a:r>
          </a:p>
        </p:txBody>
      </p:sp>
      <p:sp>
        <p:nvSpPr>
          <p:cNvPr id="27653" name="Text Box 5"/>
          <p:cNvSpPr txBox="1">
            <a:spLocks noChangeArrowheads="1"/>
          </p:cNvSpPr>
          <p:nvPr/>
        </p:nvSpPr>
        <p:spPr bwMode="auto">
          <a:xfrm>
            <a:off x="1547813" y="3141663"/>
            <a:ext cx="63563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解</a:t>
            </a:r>
            <a:r>
              <a:rPr lang="en-US" altLang="zh-CN" sz="2000"/>
              <a:t>: </a:t>
            </a:r>
            <a:r>
              <a:rPr lang="zh-CN" altLang="en-US" sz="2000"/>
              <a:t>构造流网络</a:t>
            </a:r>
            <a:r>
              <a:rPr lang="en-US" altLang="zh-CN" sz="2000"/>
              <a:t>. </a:t>
            </a:r>
          </a:p>
          <a:p>
            <a:pPr eaLnBrk="1" hangingPunct="1"/>
            <a:r>
              <a:rPr lang="zh-CN" altLang="en-US" sz="2000"/>
              <a:t>顶点构造</a:t>
            </a:r>
            <a:r>
              <a:rPr lang="en-US" altLang="zh-CN" sz="2000"/>
              <a:t>:</a:t>
            </a:r>
          </a:p>
          <a:p>
            <a:pPr eaLnBrk="1" hangingPunct="1"/>
            <a:r>
              <a:rPr lang="zh-CN" altLang="en-US" sz="2000"/>
              <a:t>构造题型号</a:t>
            </a:r>
            <a:r>
              <a:rPr lang="en-US" altLang="zh-CN" sz="2000"/>
              <a:t>1:k</a:t>
            </a:r>
            <a:r>
              <a:rPr lang="zh-CN" altLang="en-US" sz="2000"/>
              <a:t>对应的顶点</a:t>
            </a:r>
            <a:r>
              <a:rPr lang="en-US" altLang="zh-CN" sz="2000"/>
              <a:t>x[1:k] </a:t>
            </a:r>
          </a:p>
          <a:p>
            <a:pPr eaLnBrk="1" hangingPunct="1"/>
            <a:r>
              <a:rPr lang="zh-CN" altLang="en-US" sz="2000"/>
              <a:t>构造试题号</a:t>
            </a:r>
            <a:r>
              <a:rPr lang="en-US" altLang="zh-CN" sz="2000"/>
              <a:t>1:n</a:t>
            </a:r>
            <a:r>
              <a:rPr lang="zh-CN" altLang="en-US" sz="2000"/>
              <a:t>对应的顶点</a:t>
            </a:r>
            <a:r>
              <a:rPr lang="en-US" altLang="zh-CN" sz="2000"/>
              <a:t>y[1:n] </a:t>
            </a:r>
          </a:p>
          <a:p>
            <a:pPr eaLnBrk="1" hangingPunct="1"/>
            <a:r>
              <a:rPr lang="zh-CN" altLang="en-US" sz="2000"/>
              <a:t>添加源点</a:t>
            </a:r>
            <a:r>
              <a:rPr lang="en-US" altLang="zh-CN" sz="2000"/>
              <a:t>s, </a:t>
            </a:r>
            <a:r>
              <a:rPr lang="zh-CN" altLang="en-US" sz="2000"/>
              <a:t>和汇点</a:t>
            </a:r>
            <a:r>
              <a:rPr lang="en-US" altLang="zh-CN" sz="2000"/>
              <a:t>t. </a:t>
            </a:r>
          </a:p>
          <a:p>
            <a:pPr eaLnBrk="1" hangingPunct="1"/>
            <a:r>
              <a:rPr lang="zh-CN" altLang="en-US" sz="2000"/>
              <a:t>边的构造</a:t>
            </a:r>
            <a:r>
              <a:rPr lang="en-US" altLang="zh-CN" sz="2000"/>
              <a:t>: </a:t>
            </a:r>
          </a:p>
          <a:p>
            <a:pPr eaLnBrk="1" hangingPunct="1"/>
            <a:r>
              <a:rPr lang="zh-CN" altLang="en-US" sz="2000"/>
              <a:t>从</a:t>
            </a:r>
            <a:r>
              <a:rPr lang="en-US" altLang="zh-CN" sz="2000"/>
              <a:t>s</a:t>
            </a:r>
            <a:r>
              <a:rPr lang="zh-CN" altLang="en-US" sz="2000"/>
              <a:t>各连</a:t>
            </a:r>
            <a:r>
              <a:rPr lang="en-US" altLang="zh-CN" sz="2000"/>
              <a:t>1</a:t>
            </a:r>
            <a:r>
              <a:rPr lang="zh-CN" altLang="en-US" sz="2000"/>
              <a:t>条边到</a:t>
            </a:r>
            <a:r>
              <a:rPr lang="en-US" altLang="zh-CN" sz="2000"/>
              <a:t>k</a:t>
            </a:r>
            <a:r>
              <a:rPr lang="zh-CN" altLang="en-US" sz="2000"/>
              <a:t>个顶点</a:t>
            </a:r>
            <a:r>
              <a:rPr lang="en-US" altLang="zh-CN" sz="2000"/>
              <a:t>x[1:k], </a:t>
            </a:r>
            <a:r>
              <a:rPr lang="zh-CN" altLang="en-US" sz="2000"/>
              <a:t>容量为题型</a:t>
            </a:r>
            <a:r>
              <a:rPr lang="en-US" altLang="zh-CN" sz="2000"/>
              <a:t>k</a:t>
            </a:r>
            <a:r>
              <a:rPr lang="zh-CN" altLang="en-US" sz="2000"/>
              <a:t>需要的题数 </a:t>
            </a:r>
          </a:p>
          <a:p>
            <a:pPr eaLnBrk="1" hangingPunct="1"/>
            <a:r>
              <a:rPr lang="zh-CN" altLang="en-US" sz="2000"/>
              <a:t>若试题</a:t>
            </a:r>
            <a:r>
              <a:rPr lang="en-US" altLang="zh-CN" sz="2000"/>
              <a:t>i</a:t>
            </a:r>
            <a:r>
              <a:rPr lang="zh-CN" altLang="en-US" sz="2000"/>
              <a:t>属于题型</a:t>
            </a:r>
            <a:r>
              <a:rPr lang="en-US" altLang="zh-CN" sz="2000"/>
              <a:t>j, </a:t>
            </a:r>
            <a:r>
              <a:rPr lang="zh-CN" altLang="en-US" sz="2000"/>
              <a:t>则添边</a:t>
            </a:r>
            <a:r>
              <a:rPr lang="en-US" altLang="zh-CN" sz="2000"/>
              <a:t>(x[j],y[i]), </a:t>
            </a:r>
            <a:r>
              <a:rPr lang="zh-CN" altLang="en-US" sz="2000"/>
              <a:t>容量</a:t>
            </a:r>
            <a:r>
              <a:rPr lang="en-US" altLang="zh-CN" sz="2000"/>
              <a:t>1 </a:t>
            </a:r>
          </a:p>
          <a:p>
            <a:pPr eaLnBrk="1" hangingPunct="1"/>
            <a:r>
              <a:rPr lang="zh-CN" altLang="en-US" sz="2000"/>
              <a:t>对每个试题</a:t>
            </a:r>
            <a:r>
              <a:rPr lang="en-US" altLang="zh-CN" sz="2000"/>
              <a:t>i, </a:t>
            </a:r>
            <a:r>
              <a:rPr lang="zh-CN" altLang="en-US" sz="2000"/>
              <a:t>添加</a:t>
            </a:r>
            <a:r>
              <a:rPr lang="en-US" altLang="zh-CN" sz="2000"/>
              <a:t>1</a:t>
            </a:r>
            <a:r>
              <a:rPr lang="zh-CN" altLang="en-US" sz="2000"/>
              <a:t>条边</a:t>
            </a:r>
            <a:r>
              <a:rPr lang="en-US" altLang="zh-CN" sz="2000"/>
              <a:t>(y[i],t), </a:t>
            </a:r>
            <a:r>
              <a:rPr lang="zh-CN" altLang="en-US" sz="2000"/>
              <a:t>容量</a:t>
            </a:r>
            <a:r>
              <a:rPr lang="en-US" altLang="zh-CN" sz="2000"/>
              <a:t>1 </a:t>
            </a:r>
          </a:p>
          <a:p>
            <a:pPr eaLnBrk="1" hangingPunct="1"/>
            <a:r>
              <a:rPr lang="zh-CN" altLang="en-US" sz="2000"/>
              <a:t>使用最大流算法</a:t>
            </a:r>
            <a:r>
              <a:rPr lang="en-US" altLang="zh-CN" sz="2000"/>
              <a:t>, </a:t>
            </a:r>
            <a:r>
              <a:rPr lang="zh-CN" altLang="en-US" sz="2000"/>
              <a:t>得到相应解</a:t>
            </a:r>
            <a:r>
              <a:rPr lang="en-US" altLang="zh-CN" sz="2000"/>
              <a:t>. </a:t>
            </a:r>
          </a:p>
        </p:txBody>
      </p:sp>
    </p:spTree>
    <p:extLst>
      <p:ext uri="{BB962C8B-B14F-4D97-AF65-F5344CB8AC3E}">
        <p14:creationId xmlns:p14="http://schemas.microsoft.com/office/powerpoint/2010/main" val="1804395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zh-CN" altLang="en-US" b="1" smtClean="0"/>
              <a:t>第</a:t>
            </a:r>
            <a:r>
              <a:rPr lang="en-US" altLang="zh-CN" b="1" smtClean="0"/>
              <a:t>1</a:t>
            </a:r>
            <a:r>
              <a:rPr lang="zh-CN" altLang="en-US" b="1" smtClean="0"/>
              <a:t>章 概论</a:t>
            </a:r>
          </a:p>
        </p:txBody>
      </p:sp>
      <p:sp>
        <p:nvSpPr>
          <p:cNvPr id="4099" name="Text Box 4"/>
          <p:cNvSpPr txBox="1">
            <a:spLocks noChangeArrowheads="1"/>
          </p:cNvSpPr>
          <p:nvPr/>
        </p:nvSpPr>
        <p:spPr bwMode="auto">
          <a:xfrm>
            <a:off x="179388" y="1700213"/>
            <a:ext cx="8713787" cy="378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5000"/>
              </a:lnSpc>
              <a:spcBef>
                <a:spcPct val="10000"/>
              </a:spcBef>
              <a:buSzPct val="75000"/>
              <a:buFont typeface="Wingdings" pitchFamily="2" charset="2"/>
              <a:buNone/>
            </a:pPr>
            <a:r>
              <a:rPr lang="en-US" altLang="zh-CN"/>
              <a:t>1-1 </a:t>
            </a:r>
            <a:r>
              <a:rPr lang="zh-CN" altLang="en-US"/>
              <a:t>求下列函数的渐近表达式</a:t>
            </a:r>
            <a:r>
              <a:rPr lang="en-US" altLang="zh-CN"/>
              <a:t>: </a:t>
            </a:r>
          </a:p>
          <a:p>
            <a:pPr>
              <a:lnSpc>
                <a:spcPct val="115000"/>
              </a:lnSpc>
              <a:spcBef>
                <a:spcPct val="10000"/>
              </a:spcBef>
              <a:buSzPct val="75000"/>
              <a:buFont typeface="Wingdings" pitchFamily="2" charset="2"/>
              <a:buNone/>
            </a:pPr>
            <a:r>
              <a:rPr lang="en-US" altLang="zh-CN"/>
              <a:t>       3n</a:t>
            </a:r>
            <a:r>
              <a:rPr lang="en-US" altLang="zh-CN" baseline="30000"/>
              <a:t>2</a:t>
            </a:r>
            <a:r>
              <a:rPr lang="en-US" altLang="zh-CN"/>
              <a:t>+10n; n</a:t>
            </a:r>
            <a:r>
              <a:rPr lang="en-US" altLang="zh-CN" baseline="30000"/>
              <a:t>2</a:t>
            </a:r>
            <a:r>
              <a:rPr lang="en-US" altLang="zh-CN"/>
              <a:t>/10+2</a:t>
            </a:r>
            <a:r>
              <a:rPr lang="en-US" altLang="zh-CN" baseline="30000"/>
              <a:t>n</a:t>
            </a:r>
            <a:r>
              <a:rPr lang="en-US" altLang="zh-CN"/>
              <a:t>; 21+1/n; log n</a:t>
            </a:r>
            <a:r>
              <a:rPr lang="en-US" altLang="zh-CN" baseline="30000"/>
              <a:t>3</a:t>
            </a:r>
            <a:r>
              <a:rPr lang="en-US" altLang="zh-CN"/>
              <a:t>; 10log3</a:t>
            </a:r>
            <a:r>
              <a:rPr lang="en-US" altLang="zh-CN" baseline="30000"/>
              <a:t>n</a:t>
            </a:r>
            <a:r>
              <a:rPr lang="en-US" altLang="zh-CN"/>
              <a:t>. </a:t>
            </a:r>
          </a:p>
          <a:p>
            <a:pPr>
              <a:lnSpc>
                <a:spcPct val="115000"/>
              </a:lnSpc>
              <a:spcBef>
                <a:spcPct val="10000"/>
              </a:spcBef>
              <a:buSzPct val="75000"/>
              <a:buFont typeface="Wingdings" pitchFamily="2" charset="2"/>
              <a:buNone/>
            </a:pPr>
            <a:r>
              <a:rPr lang="zh-CN" altLang="en-US"/>
              <a:t>解</a:t>
            </a:r>
            <a:r>
              <a:rPr lang="en-US" altLang="zh-CN"/>
              <a:t>:  3n</a:t>
            </a:r>
            <a:r>
              <a:rPr lang="en-US" altLang="zh-CN" baseline="30000"/>
              <a:t>2</a:t>
            </a:r>
            <a:r>
              <a:rPr lang="en-US" altLang="zh-CN"/>
              <a:t>+10n = </a:t>
            </a:r>
            <a:r>
              <a:rPr lang="en-US" altLang="zh-CN">
                <a:sym typeface="Symbol" pitchFamily="18" charset="2"/>
              </a:rPr>
              <a:t></a:t>
            </a:r>
            <a:r>
              <a:rPr lang="en-US" altLang="zh-CN"/>
              <a:t>(n</a:t>
            </a:r>
            <a:r>
              <a:rPr lang="en-US" altLang="zh-CN" baseline="30000"/>
              <a:t>2</a:t>
            </a:r>
            <a:r>
              <a:rPr lang="en-US" altLang="zh-CN"/>
              <a:t>);  n</a:t>
            </a:r>
            <a:r>
              <a:rPr lang="en-US" altLang="zh-CN" baseline="30000"/>
              <a:t>2</a:t>
            </a:r>
            <a:r>
              <a:rPr lang="en-US" altLang="zh-CN"/>
              <a:t>/10+2</a:t>
            </a:r>
            <a:r>
              <a:rPr lang="en-US" altLang="zh-CN" baseline="30000"/>
              <a:t>n</a:t>
            </a:r>
            <a:r>
              <a:rPr lang="en-US" altLang="zh-CN"/>
              <a:t> = </a:t>
            </a:r>
            <a:r>
              <a:rPr lang="en-US" altLang="zh-CN">
                <a:sym typeface="Symbol" pitchFamily="18" charset="2"/>
              </a:rPr>
              <a:t></a:t>
            </a:r>
            <a:r>
              <a:rPr lang="en-US" altLang="zh-CN"/>
              <a:t>(2</a:t>
            </a:r>
            <a:r>
              <a:rPr lang="en-US" altLang="zh-CN" baseline="30000"/>
              <a:t>n</a:t>
            </a:r>
            <a:r>
              <a:rPr lang="en-US" altLang="zh-CN"/>
              <a:t>); </a:t>
            </a:r>
          </a:p>
          <a:p>
            <a:pPr>
              <a:lnSpc>
                <a:spcPct val="115000"/>
              </a:lnSpc>
              <a:spcBef>
                <a:spcPct val="10000"/>
              </a:spcBef>
              <a:buSzPct val="75000"/>
              <a:buFont typeface="Wingdings" pitchFamily="2" charset="2"/>
              <a:buNone/>
            </a:pPr>
            <a:r>
              <a:rPr lang="en-US" altLang="zh-CN"/>
              <a:t>       21+1/n = </a:t>
            </a:r>
            <a:r>
              <a:rPr lang="en-US" altLang="zh-CN">
                <a:sym typeface="Symbol" pitchFamily="18" charset="2"/>
              </a:rPr>
              <a:t></a:t>
            </a:r>
            <a:r>
              <a:rPr lang="en-US" altLang="zh-CN"/>
              <a:t>(1);  log n</a:t>
            </a:r>
            <a:r>
              <a:rPr lang="en-US" altLang="zh-CN" baseline="30000"/>
              <a:t>3 </a:t>
            </a:r>
            <a:r>
              <a:rPr lang="en-US" altLang="zh-CN"/>
              <a:t>= </a:t>
            </a:r>
            <a:r>
              <a:rPr lang="en-US" altLang="zh-CN">
                <a:sym typeface="Symbol" pitchFamily="18" charset="2"/>
              </a:rPr>
              <a:t></a:t>
            </a:r>
            <a:r>
              <a:rPr lang="en-US" altLang="zh-CN"/>
              <a:t>(log n); </a:t>
            </a:r>
          </a:p>
          <a:p>
            <a:pPr>
              <a:lnSpc>
                <a:spcPct val="115000"/>
              </a:lnSpc>
              <a:spcBef>
                <a:spcPct val="10000"/>
              </a:spcBef>
              <a:buSzPct val="75000"/>
              <a:buFont typeface="Wingdings" pitchFamily="2" charset="2"/>
              <a:buNone/>
            </a:pPr>
            <a:r>
              <a:rPr lang="en-US" altLang="zh-CN"/>
              <a:t>       10log3</a:t>
            </a:r>
            <a:r>
              <a:rPr lang="en-US" altLang="zh-CN" baseline="30000"/>
              <a:t>n</a:t>
            </a:r>
            <a:r>
              <a:rPr lang="en-US" altLang="zh-CN"/>
              <a:t> = </a:t>
            </a:r>
            <a:r>
              <a:rPr lang="en-US" altLang="zh-CN">
                <a:sym typeface="Symbol" pitchFamily="18" charset="2"/>
              </a:rPr>
              <a:t></a:t>
            </a:r>
            <a:r>
              <a:rPr lang="en-US" altLang="zh-CN"/>
              <a:t>(n); </a:t>
            </a:r>
          </a:p>
          <a:p>
            <a:pPr>
              <a:lnSpc>
                <a:spcPct val="115000"/>
              </a:lnSpc>
              <a:spcBef>
                <a:spcPct val="10000"/>
              </a:spcBef>
              <a:buSzPct val="75000"/>
              <a:buFont typeface="Wingdings" pitchFamily="2" charset="2"/>
              <a:buNone/>
            </a:pPr>
            <a:r>
              <a:rPr lang="en-US" altLang="zh-CN"/>
              <a:t>1-2 </a:t>
            </a:r>
            <a:r>
              <a:rPr lang="zh-CN" altLang="en-US"/>
              <a:t>试论</a:t>
            </a:r>
            <a:r>
              <a:rPr lang="en-US" altLang="zh-CN"/>
              <a:t>O(1)</a:t>
            </a:r>
            <a:r>
              <a:rPr lang="zh-CN" altLang="en-US"/>
              <a:t>与</a:t>
            </a:r>
            <a:r>
              <a:rPr lang="en-US" altLang="zh-CN"/>
              <a:t>O(2)</a:t>
            </a:r>
            <a:r>
              <a:rPr lang="zh-CN" altLang="en-US"/>
              <a:t>的区别</a:t>
            </a:r>
            <a:r>
              <a:rPr lang="en-US" altLang="zh-CN"/>
              <a:t>. </a:t>
            </a:r>
          </a:p>
          <a:p>
            <a:pPr>
              <a:lnSpc>
                <a:spcPct val="115000"/>
              </a:lnSpc>
              <a:spcBef>
                <a:spcPct val="10000"/>
              </a:spcBef>
              <a:buSzPct val="75000"/>
              <a:buFont typeface="Wingdings" pitchFamily="2" charset="2"/>
              <a:buNone/>
            </a:pPr>
            <a:r>
              <a:rPr lang="zh-CN" altLang="en-US"/>
              <a:t>答</a:t>
            </a:r>
            <a:r>
              <a:rPr lang="en-US" altLang="zh-CN"/>
              <a:t>: </a:t>
            </a:r>
            <a:r>
              <a:rPr lang="zh-CN" altLang="en-US"/>
              <a:t>没有区别</a:t>
            </a:r>
            <a:r>
              <a:rPr lang="en-US" altLang="zh-CN"/>
              <a:t>, </a:t>
            </a:r>
            <a:r>
              <a:rPr lang="zh-CN" altLang="en-US"/>
              <a:t>因为根据定义 </a:t>
            </a:r>
            <a:r>
              <a:rPr lang="en-US" altLang="zh-CN"/>
              <a:t>1 = O(2),  2 = O(1) </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zh-CN" altLang="en-US" b="1" smtClean="0">
                <a:solidFill>
                  <a:schemeClr val="tx1"/>
                </a:solidFill>
              </a:rPr>
              <a:t>计算理论基础第</a:t>
            </a:r>
            <a:r>
              <a:rPr lang="en-US" altLang="zh-CN" b="1" smtClean="0">
                <a:solidFill>
                  <a:schemeClr val="tx1"/>
                </a:solidFill>
              </a:rPr>
              <a:t>1</a:t>
            </a:r>
            <a:r>
              <a:rPr lang="zh-CN" altLang="en-US" b="1" smtClean="0">
                <a:solidFill>
                  <a:schemeClr val="tx1"/>
                </a:solidFill>
              </a:rPr>
              <a:t>章作业</a:t>
            </a:r>
          </a:p>
        </p:txBody>
      </p:sp>
      <p:sp>
        <p:nvSpPr>
          <p:cNvPr id="28675" name="Text Box 3"/>
          <p:cNvSpPr txBox="1">
            <a:spLocks noChangeArrowheads="1"/>
          </p:cNvSpPr>
          <p:nvPr/>
        </p:nvSpPr>
        <p:spPr bwMode="auto">
          <a:xfrm>
            <a:off x="225425" y="1268413"/>
            <a:ext cx="873918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0000"/>
              </a:lnSpc>
              <a:spcBef>
                <a:spcPct val="10000"/>
              </a:spcBef>
              <a:spcAft>
                <a:spcPct val="10000"/>
              </a:spcAft>
            </a:pPr>
            <a:r>
              <a:rPr lang="en-US" altLang="zh-CN" sz="1800" dirty="0">
                <a:sym typeface="Symbol" pitchFamily="18" charset="2"/>
              </a:rPr>
              <a:t>1.1 </a:t>
            </a:r>
            <a:r>
              <a:rPr lang="zh-CN" altLang="en-US" sz="1800" dirty="0">
                <a:sym typeface="Symbol" pitchFamily="18" charset="2"/>
              </a:rPr>
              <a:t>下图给出了两台</a:t>
            </a:r>
            <a:r>
              <a:rPr lang="en-US" altLang="zh-CN" sz="1800" dirty="0">
                <a:sym typeface="Symbol" pitchFamily="18" charset="2"/>
              </a:rPr>
              <a:t>DFA M</a:t>
            </a:r>
            <a:r>
              <a:rPr lang="en-US" altLang="zh-CN" sz="1800" baseline="-25000" dirty="0">
                <a:sym typeface="Symbol" pitchFamily="18" charset="2"/>
              </a:rPr>
              <a:t>1</a:t>
            </a:r>
            <a:r>
              <a:rPr lang="zh-CN" altLang="en-US" sz="1800" dirty="0">
                <a:sym typeface="Symbol" pitchFamily="18" charset="2"/>
              </a:rPr>
              <a:t>和</a:t>
            </a:r>
            <a:r>
              <a:rPr lang="en-US" altLang="zh-CN" sz="1800" dirty="0">
                <a:sym typeface="Symbol" pitchFamily="18" charset="2"/>
              </a:rPr>
              <a:t>M</a:t>
            </a:r>
            <a:r>
              <a:rPr lang="en-US" altLang="zh-CN" sz="1800" baseline="-25000" dirty="0">
                <a:sym typeface="Symbol" pitchFamily="18" charset="2"/>
              </a:rPr>
              <a:t>2</a:t>
            </a:r>
            <a:r>
              <a:rPr lang="zh-CN" altLang="en-US" sz="1800" dirty="0">
                <a:sym typeface="Symbol" pitchFamily="18" charset="2"/>
              </a:rPr>
              <a:t>的状态图。</a:t>
            </a:r>
            <a:endParaRPr lang="en-US" altLang="zh-CN" sz="1800" dirty="0">
              <a:sym typeface="Symbol" pitchFamily="18" charset="2"/>
            </a:endParaRPr>
          </a:p>
          <a:p>
            <a:pPr>
              <a:lnSpc>
                <a:spcPct val="110000"/>
              </a:lnSpc>
              <a:spcBef>
                <a:spcPct val="10000"/>
              </a:spcBef>
              <a:spcAft>
                <a:spcPct val="10000"/>
              </a:spcAft>
            </a:pPr>
            <a:r>
              <a:rPr lang="en-US" altLang="zh-CN" sz="1800" dirty="0">
                <a:sym typeface="Symbol" pitchFamily="18" charset="2"/>
              </a:rPr>
              <a:t>     </a:t>
            </a:r>
            <a:r>
              <a:rPr lang="zh-CN" altLang="en-US" sz="1800" dirty="0">
                <a:sym typeface="Symbol" pitchFamily="18" charset="2"/>
              </a:rPr>
              <a:t>回答下述关于这两台机器的问题。</a:t>
            </a:r>
            <a:endParaRPr lang="en-US" altLang="zh-CN" sz="1800" dirty="0">
              <a:sym typeface="Symbol" pitchFamily="18" charset="2"/>
            </a:endParaRPr>
          </a:p>
          <a:p>
            <a:pPr>
              <a:lnSpc>
                <a:spcPct val="110000"/>
              </a:lnSpc>
              <a:spcBef>
                <a:spcPct val="10000"/>
              </a:spcBef>
              <a:spcAft>
                <a:spcPct val="10000"/>
              </a:spcAft>
            </a:pPr>
            <a:r>
              <a:rPr lang="en-US" altLang="zh-CN" sz="1800" dirty="0">
                <a:sym typeface="Symbol" pitchFamily="18" charset="2"/>
              </a:rPr>
              <a:t>     a. </a:t>
            </a:r>
            <a:r>
              <a:rPr lang="zh-CN" altLang="en-US" sz="1800" dirty="0">
                <a:sym typeface="Symbol" pitchFamily="18" charset="2"/>
              </a:rPr>
              <a:t>它们的起始状态是什么</a:t>
            </a:r>
            <a:r>
              <a:rPr lang="en-US" altLang="zh-CN" sz="1800" dirty="0">
                <a:sym typeface="Symbol" pitchFamily="18" charset="2"/>
              </a:rPr>
              <a:t>? </a:t>
            </a:r>
          </a:p>
          <a:p>
            <a:pPr>
              <a:lnSpc>
                <a:spcPct val="110000"/>
              </a:lnSpc>
              <a:spcBef>
                <a:spcPct val="10000"/>
              </a:spcBef>
              <a:spcAft>
                <a:spcPct val="10000"/>
              </a:spcAft>
            </a:pPr>
            <a:r>
              <a:rPr lang="en-US" altLang="zh-CN" sz="1800" dirty="0">
                <a:sym typeface="Symbol" pitchFamily="18" charset="2"/>
              </a:rPr>
              <a:t>     b. </a:t>
            </a:r>
            <a:r>
              <a:rPr lang="zh-CN" altLang="en-US" sz="1800" dirty="0">
                <a:sym typeface="Symbol" pitchFamily="18" charset="2"/>
              </a:rPr>
              <a:t>它们的接受状态集是什么</a:t>
            </a:r>
            <a:r>
              <a:rPr lang="en-US" altLang="zh-CN" sz="1800" dirty="0">
                <a:sym typeface="Symbol" pitchFamily="18" charset="2"/>
              </a:rPr>
              <a:t>? </a:t>
            </a:r>
          </a:p>
          <a:p>
            <a:pPr>
              <a:lnSpc>
                <a:spcPct val="110000"/>
              </a:lnSpc>
              <a:spcBef>
                <a:spcPct val="10000"/>
              </a:spcBef>
              <a:spcAft>
                <a:spcPct val="10000"/>
              </a:spcAft>
            </a:pPr>
            <a:r>
              <a:rPr lang="en-US" altLang="zh-CN" sz="1800" dirty="0">
                <a:sym typeface="Symbol" pitchFamily="18" charset="2"/>
              </a:rPr>
              <a:t>     c. </a:t>
            </a:r>
            <a:r>
              <a:rPr lang="zh-CN" altLang="en-US" sz="1800" dirty="0">
                <a:sym typeface="Symbol" pitchFamily="18" charset="2"/>
              </a:rPr>
              <a:t>对输入</a:t>
            </a:r>
            <a:r>
              <a:rPr lang="en-US" altLang="zh-CN" sz="1800" dirty="0" err="1">
                <a:sym typeface="Symbol" pitchFamily="18" charset="2"/>
              </a:rPr>
              <a:t>aabb</a:t>
            </a:r>
            <a:r>
              <a:rPr lang="zh-CN" altLang="en-US" sz="1800" dirty="0">
                <a:sym typeface="Symbol" pitchFamily="18" charset="2"/>
              </a:rPr>
              <a:t>，它们经过的状态序列是什么</a:t>
            </a:r>
            <a:r>
              <a:rPr lang="en-US" altLang="zh-CN" sz="1800" dirty="0">
                <a:sym typeface="Symbol" pitchFamily="18" charset="2"/>
              </a:rPr>
              <a:t>? </a:t>
            </a:r>
          </a:p>
          <a:p>
            <a:pPr>
              <a:lnSpc>
                <a:spcPct val="110000"/>
              </a:lnSpc>
              <a:spcBef>
                <a:spcPct val="10000"/>
              </a:spcBef>
              <a:spcAft>
                <a:spcPct val="10000"/>
              </a:spcAft>
            </a:pPr>
            <a:r>
              <a:rPr lang="en-US" altLang="zh-CN" sz="1800" dirty="0">
                <a:sym typeface="Symbol" pitchFamily="18" charset="2"/>
              </a:rPr>
              <a:t>     d. </a:t>
            </a:r>
            <a:r>
              <a:rPr lang="zh-CN" altLang="en-US" sz="1800" dirty="0">
                <a:sym typeface="Symbol" pitchFamily="18" charset="2"/>
              </a:rPr>
              <a:t>它们接受字符串</a:t>
            </a:r>
            <a:r>
              <a:rPr lang="en-US" altLang="zh-CN" sz="1800" dirty="0" err="1">
                <a:sym typeface="Symbol" pitchFamily="18" charset="2"/>
              </a:rPr>
              <a:t>aabb</a:t>
            </a:r>
            <a:r>
              <a:rPr lang="zh-CN" altLang="en-US" sz="1800" dirty="0">
                <a:sym typeface="Symbol" pitchFamily="18" charset="2"/>
              </a:rPr>
              <a:t>吗</a:t>
            </a:r>
            <a:r>
              <a:rPr lang="en-US" altLang="zh-CN" sz="1800" dirty="0">
                <a:sym typeface="Symbol" pitchFamily="18" charset="2"/>
              </a:rPr>
              <a:t>? </a:t>
            </a:r>
          </a:p>
          <a:p>
            <a:pPr>
              <a:lnSpc>
                <a:spcPct val="110000"/>
              </a:lnSpc>
              <a:spcBef>
                <a:spcPct val="10000"/>
              </a:spcBef>
              <a:spcAft>
                <a:spcPct val="10000"/>
              </a:spcAft>
            </a:pPr>
            <a:r>
              <a:rPr lang="en-US" altLang="zh-CN" sz="1800" dirty="0">
                <a:sym typeface="Symbol" pitchFamily="18" charset="2"/>
              </a:rPr>
              <a:t>     e.</a:t>
            </a:r>
            <a:r>
              <a:rPr lang="zh-CN" altLang="en-US" sz="1800" dirty="0">
                <a:sym typeface="Symbol" pitchFamily="18" charset="2"/>
              </a:rPr>
              <a:t>它们接受字符串</a:t>
            </a:r>
            <a:r>
              <a:rPr lang="zh-CN" altLang="en-US" sz="1800" dirty="0">
                <a:sym typeface="Symbol"/>
              </a:rPr>
              <a:t></a:t>
            </a:r>
            <a:r>
              <a:rPr lang="zh-CN" altLang="en-US" sz="1800" dirty="0">
                <a:sym typeface="Symbol" pitchFamily="18" charset="2"/>
              </a:rPr>
              <a:t>吗</a:t>
            </a:r>
            <a:r>
              <a:rPr lang="en-US" altLang="zh-CN" sz="1800" dirty="0">
                <a:sym typeface="Symbol" pitchFamily="18" charset="2"/>
              </a:rPr>
              <a:t>? </a:t>
            </a:r>
            <a:endParaRPr lang="en-US" altLang="zh-CN" sz="1800" dirty="0" smtClean="0">
              <a:sym typeface="Symbol" pitchFamily="18" charset="2"/>
            </a:endParaRPr>
          </a:p>
          <a:p>
            <a:pPr>
              <a:lnSpc>
                <a:spcPct val="110000"/>
              </a:lnSpc>
              <a:spcBef>
                <a:spcPct val="10000"/>
              </a:spcBef>
              <a:spcAft>
                <a:spcPct val="10000"/>
              </a:spcAft>
            </a:pPr>
            <a:r>
              <a:rPr lang="zh-CN" altLang="en-US" sz="1800" dirty="0" smtClean="0">
                <a:sym typeface="Symbol" pitchFamily="18" charset="2"/>
              </a:rPr>
              <a:t>答</a:t>
            </a:r>
            <a:r>
              <a:rPr lang="en-US" altLang="zh-CN" sz="1800" dirty="0" smtClean="0">
                <a:sym typeface="Symbol" pitchFamily="18" charset="2"/>
              </a:rPr>
              <a:t>: a. M</a:t>
            </a:r>
            <a:r>
              <a:rPr lang="en-US" altLang="zh-CN" sz="1800" baseline="-25000" dirty="0" smtClean="0">
                <a:sym typeface="Symbol" pitchFamily="18" charset="2"/>
              </a:rPr>
              <a:t>1</a:t>
            </a:r>
            <a:r>
              <a:rPr lang="zh-CN" altLang="en-US" sz="1800" dirty="0" smtClean="0">
                <a:sym typeface="Symbol" pitchFamily="18" charset="2"/>
              </a:rPr>
              <a:t>的起始状态为</a:t>
            </a:r>
            <a:r>
              <a:rPr lang="en-US" altLang="zh-CN" sz="1800" dirty="0" smtClean="0">
                <a:sym typeface="Symbol" pitchFamily="18" charset="2"/>
              </a:rPr>
              <a:t>q</a:t>
            </a:r>
            <a:r>
              <a:rPr lang="en-US" altLang="zh-CN" sz="1800" baseline="-25000" dirty="0" smtClean="0">
                <a:sym typeface="Symbol" pitchFamily="18" charset="2"/>
              </a:rPr>
              <a:t>1</a:t>
            </a:r>
            <a:r>
              <a:rPr lang="en-US" altLang="zh-CN" sz="1800" dirty="0" smtClean="0">
                <a:sym typeface="Symbol" pitchFamily="18" charset="2"/>
              </a:rPr>
              <a:t>, M</a:t>
            </a:r>
            <a:r>
              <a:rPr lang="en-US" altLang="zh-CN" sz="1800" baseline="-25000" dirty="0" smtClean="0">
                <a:sym typeface="Symbol" pitchFamily="18" charset="2"/>
              </a:rPr>
              <a:t>2</a:t>
            </a:r>
            <a:r>
              <a:rPr lang="zh-CN" altLang="en-US" sz="1800" dirty="0" smtClean="0">
                <a:sym typeface="Symbol" pitchFamily="18" charset="2"/>
              </a:rPr>
              <a:t>的</a:t>
            </a:r>
            <a:r>
              <a:rPr lang="zh-CN" altLang="en-US" sz="1800" dirty="0">
                <a:sym typeface="Symbol" pitchFamily="18" charset="2"/>
              </a:rPr>
              <a:t>起始状态为</a:t>
            </a:r>
            <a:r>
              <a:rPr lang="en-US" altLang="zh-CN" sz="1800" dirty="0" smtClean="0">
                <a:sym typeface="Symbol" pitchFamily="18" charset="2"/>
              </a:rPr>
              <a:t>q</a:t>
            </a:r>
            <a:r>
              <a:rPr lang="en-US" altLang="zh-CN" sz="1800" baseline="-25000" dirty="0" smtClean="0">
                <a:sym typeface="Symbol" pitchFamily="18" charset="2"/>
              </a:rPr>
              <a:t>1</a:t>
            </a:r>
            <a:r>
              <a:rPr lang="en-US" altLang="zh-CN" sz="1800" dirty="0" smtClean="0">
                <a:sym typeface="Symbol" pitchFamily="18" charset="2"/>
              </a:rPr>
              <a:t>.</a:t>
            </a:r>
          </a:p>
          <a:p>
            <a:pPr>
              <a:lnSpc>
                <a:spcPct val="110000"/>
              </a:lnSpc>
              <a:spcBef>
                <a:spcPct val="10000"/>
              </a:spcBef>
              <a:spcAft>
                <a:spcPct val="10000"/>
              </a:spcAft>
            </a:pPr>
            <a:r>
              <a:rPr lang="en-US" altLang="zh-CN" sz="1800" dirty="0" smtClean="0">
                <a:sym typeface="Symbol" pitchFamily="18" charset="2"/>
              </a:rPr>
              <a:t>b. </a:t>
            </a:r>
            <a:r>
              <a:rPr lang="en-US" altLang="zh-CN" sz="1800" dirty="0">
                <a:sym typeface="Symbol" pitchFamily="18" charset="2"/>
              </a:rPr>
              <a:t>M</a:t>
            </a:r>
            <a:r>
              <a:rPr lang="en-US" altLang="zh-CN" sz="1800" baseline="-25000" dirty="0">
                <a:sym typeface="Symbol" pitchFamily="18" charset="2"/>
              </a:rPr>
              <a:t>1</a:t>
            </a:r>
            <a:r>
              <a:rPr lang="zh-CN" altLang="en-US" sz="1800" dirty="0" smtClean="0">
                <a:sym typeface="Symbol" pitchFamily="18" charset="2"/>
              </a:rPr>
              <a:t>的接受状态集为</a:t>
            </a:r>
            <a:r>
              <a:rPr lang="en-US" altLang="zh-CN" sz="1800" dirty="0" smtClean="0">
                <a:sym typeface="Symbol" pitchFamily="18" charset="2"/>
              </a:rPr>
              <a:t>{q</a:t>
            </a:r>
            <a:r>
              <a:rPr lang="en-US" altLang="zh-CN" sz="1800" baseline="-25000" dirty="0" smtClean="0">
                <a:sym typeface="Symbol" pitchFamily="18" charset="2"/>
              </a:rPr>
              <a:t>2</a:t>
            </a:r>
            <a:r>
              <a:rPr lang="en-US" altLang="zh-CN" sz="1800" dirty="0" smtClean="0">
                <a:sym typeface="Symbol" pitchFamily="18" charset="2"/>
              </a:rPr>
              <a:t>}, </a:t>
            </a:r>
            <a:r>
              <a:rPr lang="en-US" altLang="zh-CN" sz="1800" dirty="0">
                <a:sym typeface="Symbol" pitchFamily="18" charset="2"/>
              </a:rPr>
              <a:t>M</a:t>
            </a:r>
            <a:r>
              <a:rPr lang="en-US" altLang="zh-CN" sz="1800" baseline="-25000" dirty="0">
                <a:sym typeface="Symbol" pitchFamily="18" charset="2"/>
              </a:rPr>
              <a:t>2</a:t>
            </a:r>
            <a:r>
              <a:rPr lang="zh-CN" altLang="en-US" sz="1800" dirty="0" smtClean="0">
                <a:sym typeface="Symbol" pitchFamily="18" charset="2"/>
              </a:rPr>
              <a:t>的接受状态集为</a:t>
            </a:r>
            <a:r>
              <a:rPr lang="en-US" altLang="zh-CN" sz="1800" dirty="0" smtClean="0">
                <a:sym typeface="Symbol" pitchFamily="18" charset="2"/>
              </a:rPr>
              <a:t>{q</a:t>
            </a:r>
            <a:r>
              <a:rPr lang="en-US" altLang="zh-CN" sz="1800" baseline="-25000" dirty="0" smtClean="0">
                <a:sym typeface="Symbol" pitchFamily="18" charset="2"/>
              </a:rPr>
              <a:t>1</a:t>
            </a:r>
            <a:r>
              <a:rPr lang="en-US" altLang="zh-CN" sz="1800" dirty="0" smtClean="0">
                <a:sym typeface="Symbol" pitchFamily="18" charset="2"/>
              </a:rPr>
              <a:t>, q</a:t>
            </a:r>
            <a:r>
              <a:rPr lang="en-US" altLang="zh-CN" sz="1800" baseline="-25000" dirty="0" smtClean="0">
                <a:sym typeface="Symbol" pitchFamily="18" charset="2"/>
              </a:rPr>
              <a:t>4</a:t>
            </a:r>
            <a:r>
              <a:rPr lang="en-US" altLang="zh-CN" sz="1800" dirty="0" smtClean="0">
                <a:sym typeface="Symbol" pitchFamily="18" charset="2"/>
              </a:rPr>
              <a:t>}. </a:t>
            </a:r>
          </a:p>
          <a:p>
            <a:pPr>
              <a:lnSpc>
                <a:spcPct val="110000"/>
              </a:lnSpc>
              <a:spcBef>
                <a:spcPct val="10000"/>
              </a:spcBef>
              <a:spcAft>
                <a:spcPct val="10000"/>
              </a:spcAft>
            </a:pPr>
            <a:r>
              <a:rPr lang="en-US" altLang="zh-CN" sz="1800" dirty="0" smtClean="0">
                <a:sym typeface="Symbol" pitchFamily="18" charset="2"/>
              </a:rPr>
              <a:t>c. </a:t>
            </a:r>
            <a:r>
              <a:rPr lang="zh-CN" altLang="en-US" sz="1800" dirty="0" smtClean="0">
                <a:sym typeface="Symbol" pitchFamily="18" charset="2"/>
              </a:rPr>
              <a:t>对于输入</a:t>
            </a:r>
            <a:r>
              <a:rPr lang="en-US" altLang="zh-CN" sz="1800" dirty="0" err="1" smtClean="0">
                <a:sym typeface="Symbol" pitchFamily="18" charset="2"/>
              </a:rPr>
              <a:t>aabb</a:t>
            </a:r>
            <a:r>
              <a:rPr lang="en-US" altLang="zh-CN" sz="1800" dirty="0" smtClean="0">
                <a:sym typeface="Symbol" pitchFamily="18" charset="2"/>
              </a:rPr>
              <a:t>, </a:t>
            </a:r>
            <a:r>
              <a:rPr lang="zh-CN" altLang="en-US" sz="1800" dirty="0" smtClean="0">
                <a:sym typeface="Symbol" pitchFamily="18" charset="2"/>
              </a:rPr>
              <a:t>经过的状态序列</a:t>
            </a:r>
            <a:endParaRPr lang="en-US" altLang="zh-CN" sz="1800" dirty="0" smtClean="0">
              <a:sym typeface="Symbol" pitchFamily="18" charset="2"/>
            </a:endParaRPr>
          </a:p>
          <a:p>
            <a:pPr>
              <a:lnSpc>
                <a:spcPct val="110000"/>
              </a:lnSpc>
              <a:spcBef>
                <a:spcPct val="10000"/>
              </a:spcBef>
              <a:spcAft>
                <a:spcPct val="10000"/>
              </a:spcAft>
            </a:pPr>
            <a:r>
              <a:rPr lang="en-US" altLang="zh-CN" sz="1800" dirty="0">
                <a:sym typeface="Symbol" pitchFamily="18" charset="2"/>
              </a:rPr>
              <a:t> </a:t>
            </a:r>
            <a:r>
              <a:rPr lang="en-US" altLang="zh-CN" sz="1800" dirty="0" smtClean="0">
                <a:sym typeface="Symbol" pitchFamily="18" charset="2"/>
              </a:rPr>
              <a:t>  M</a:t>
            </a:r>
            <a:r>
              <a:rPr lang="en-US" altLang="zh-CN" sz="1800" baseline="-25000" dirty="0" smtClean="0">
                <a:sym typeface="Symbol" pitchFamily="18" charset="2"/>
              </a:rPr>
              <a:t>1</a:t>
            </a:r>
            <a:r>
              <a:rPr lang="en-US" altLang="zh-CN" sz="1800" dirty="0" smtClean="0">
                <a:sym typeface="Symbol" pitchFamily="18" charset="2"/>
              </a:rPr>
              <a:t> : </a:t>
            </a:r>
            <a:r>
              <a:rPr lang="en-US" altLang="zh-CN" sz="1800" dirty="0">
                <a:sym typeface="Symbol" pitchFamily="18" charset="2"/>
              </a:rPr>
              <a:t>q</a:t>
            </a:r>
            <a:r>
              <a:rPr lang="en-US" altLang="zh-CN" sz="1800" baseline="-25000" dirty="0">
                <a:sym typeface="Symbol" pitchFamily="18" charset="2"/>
              </a:rPr>
              <a:t>1</a:t>
            </a:r>
            <a:r>
              <a:rPr lang="en-US" altLang="zh-CN" sz="1800" dirty="0" smtClean="0">
                <a:sym typeface="Symbol" pitchFamily="18" charset="2"/>
              </a:rPr>
              <a:t>,</a:t>
            </a:r>
            <a:r>
              <a:rPr lang="en-US" altLang="zh-CN" sz="1800" dirty="0">
                <a:sym typeface="Symbol" pitchFamily="18" charset="2"/>
              </a:rPr>
              <a:t> </a:t>
            </a:r>
            <a:r>
              <a:rPr lang="en-US" altLang="zh-CN" sz="1800" dirty="0" smtClean="0">
                <a:sym typeface="Symbol" pitchFamily="18" charset="2"/>
              </a:rPr>
              <a:t>q</a:t>
            </a:r>
            <a:r>
              <a:rPr lang="en-US" altLang="zh-CN" sz="1800" baseline="-25000" dirty="0" smtClean="0">
                <a:sym typeface="Symbol" pitchFamily="18" charset="2"/>
              </a:rPr>
              <a:t>2</a:t>
            </a:r>
            <a:r>
              <a:rPr lang="en-US" altLang="zh-CN" sz="1800" dirty="0" smtClean="0">
                <a:sym typeface="Symbol" pitchFamily="18" charset="2"/>
              </a:rPr>
              <a:t>, q</a:t>
            </a:r>
            <a:r>
              <a:rPr lang="en-US" altLang="zh-CN" sz="1800" baseline="-25000" dirty="0" smtClean="0">
                <a:sym typeface="Symbol" pitchFamily="18" charset="2"/>
              </a:rPr>
              <a:t>3</a:t>
            </a:r>
            <a:r>
              <a:rPr lang="en-US" altLang="zh-CN" sz="1800" dirty="0" smtClean="0">
                <a:sym typeface="Symbol" pitchFamily="18" charset="2"/>
              </a:rPr>
              <a:t>, q</a:t>
            </a:r>
            <a:r>
              <a:rPr lang="en-US" altLang="zh-CN" sz="1800" baseline="-25000" dirty="0" smtClean="0">
                <a:sym typeface="Symbol" pitchFamily="18" charset="2"/>
              </a:rPr>
              <a:t>1</a:t>
            </a:r>
            <a:r>
              <a:rPr lang="en-US" altLang="zh-CN" sz="1800" dirty="0" smtClean="0">
                <a:sym typeface="Symbol" pitchFamily="18" charset="2"/>
              </a:rPr>
              <a:t>, q</a:t>
            </a:r>
            <a:r>
              <a:rPr lang="en-US" altLang="zh-CN" sz="1800" baseline="-25000" dirty="0" smtClean="0">
                <a:sym typeface="Symbol" pitchFamily="18" charset="2"/>
              </a:rPr>
              <a:t>1</a:t>
            </a:r>
            <a:r>
              <a:rPr lang="en-US" altLang="zh-CN" sz="1800" dirty="0" smtClean="0">
                <a:sym typeface="Symbol" pitchFamily="18" charset="2"/>
              </a:rPr>
              <a:t>. </a:t>
            </a:r>
          </a:p>
          <a:p>
            <a:pPr>
              <a:lnSpc>
                <a:spcPct val="110000"/>
              </a:lnSpc>
              <a:spcBef>
                <a:spcPct val="10000"/>
              </a:spcBef>
              <a:spcAft>
                <a:spcPct val="10000"/>
              </a:spcAft>
            </a:pPr>
            <a:r>
              <a:rPr lang="en-US" altLang="zh-CN" sz="1800" dirty="0" smtClean="0">
                <a:sym typeface="Symbol" pitchFamily="18" charset="2"/>
              </a:rPr>
              <a:t>   M</a:t>
            </a:r>
            <a:r>
              <a:rPr lang="en-US" altLang="zh-CN" sz="1800" baseline="-25000" dirty="0" smtClean="0">
                <a:sym typeface="Symbol" pitchFamily="18" charset="2"/>
              </a:rPr>
              <a:t>2</a:t>
            </a:r>
            <a:r>
              <a:rPr lang="en-US" altLang="zh-CN" sz="1800" dirty="0" smtClean="0">
                <a:sym typeface="Symbol" pitchFamily="18" charset="2"/>
              </a:rPr>
              <a:t> </a:t>
            </a:r>
            <a:r>
              <a:rPr lang="en-US" altLang="zh-CN" sz="1800" dirty="0">
                <a:sym typeface="Symbol" pitchFamily="18" charset="2"/>
              </a:rPr>
              <a:t>: q</a:t>
            </a:r>
            <a:r>
              <a:rPr lang="en-US" altLang="zh-CN" sz="1800" baseline="-25000" dirty="0">
                <a:sym typeface="Symbol" pitchFamily="18" charset="2"/>
              </a:rPr>
              <a:t>1</a:t>
            </a:r>
            <a:r>
              <a:rPr lang="en-US" altLang="zh-CN" sz="1800" dirty="0">
                <a:sym typeface="Symbol" pitchFamily="18" charset="2"/>
              </a:rPr>
              <a:t>, </a:t>
            </a:r>
            <a:r>
              <a:rPr lang="en-US" altLang="zh-CN" sz="1800" dirty="0" smtClean="0">
                <a:sym typeface="Symbol" pitchFamily="18" charset="2"/>
              </a:rPr>
              <a:t>q</a:t>
            </a:r>
            <a:r>
              <a:rPr lang="en-US" altLang="zh-CN" sz="1800" baseline="-25000" dirty="0" smtClean="0">
                <a:sym typeface="Symbol" pitchFamily="18" charset="2"/>
              </a:rPr>
              <a:t>1</a:t>
            </a:r>
            <a:r>
              <a:rPr lang="en-US" altLang="zh-CN" sz="1800" dirty="0" smtClean="0">
                <a:sym typeface="Symbol" pitchFamily="18" charset="2"/>
              </a:rPr>
              <a:t>, q</a:t>
            </a:r>
            <a:r>
              <a:rPr lang="en-US" altLang="zh-CN" sz="1800" baseline="-25000" dirty="0" smtClean="0">
                <a:sym typeface="Symbol" pitchFamily="18" charset="2"/>
              </a:rPr>
              <a:t>1</a:t>
            </a:r>
            <a:r>
              <a:rPr lang="en-US" altLang="zh-CN" sz="1800" dirty="0" smtClean="0">
                <a:sym typeface="Symbol" pitchFamily="18" charset="2"/>
              </a:rPr>
              <a:t>, q</a:t>
            </a:r>
            <a:r>
              <a:rPr lang="en-US" altLang="zh-CN" sz="1800" baseline="-25000" dirty="0" smtClean="0">
                <a:sym typeface="Symbol" pitchFamily="18" charset="2"/>
              </a:rPr>
              <a:t>2</a:t>
            </a:r>
            <a:r>
              <a:rPr lang="en-US" altLang="zh-CN" sz="1800" dirty="0" smtClean="0">
                <a:sym typeface="Symbol" pitchFamily="18" charset="2"/>
              </a:rPr>
              <a:t>, q</a:t>
            </a:r>
            <a:r>
              <a:rPr lang="en-US" altLang="zh-CN" sz="1800" baseline="-25000" dirty="0" smtClean="0">
                <a:sym typeface="Symbol" pitchFamily="18" charset="2"/>
              </a:rPr>
              <a:t>4</a:t>
            </a:r>
            <a:r>
              <a:rPr lang="en-US" altLang="zh-CN" sz="1800" dirty="0" smtClean="0">
                <a:sym typeface="Symbol" pitchFamily="18" charset="2"/>
              </a:rPr>
              <a:t>.</a:t>
            </a:r>
          </a:p>
          <a:p>
            <a:pPr>
              <a:lnSpc>
                <a:spcPct val="110000"/>
              </a:lnSpc>
              <a:spcBef>
                <a:spcPct val="10000"/>
              </a:spcBef>
              <a:spcAft>
                <a:spcPct val="10000"/>
              </a:spcAft>
            </a:pPr>
            <a:r>
              <a:rPr lang="en-US" altLang="zh-CN" sz="1800" dirty="0" smtClean="0">
                <a:sym typeface="Symbol" pitchFamily="18" charset="2"/>
              </a:rPr>
              <a:t>d. M</a:t>
            </a:r>
            <a:r>
              <a:rPr lang="en-US" altLang="zh-CN" sz="1800" baseline="-25000" dirty="0" smtClean="0">
                <a:sym typeface="Symbol" pitchFamily="18" charset="2"/>
              </a:rPr>
              <a:t>1</a:t>
            </a:r>
            <a:r>
              <a:rPr lang="zh-CN" altLang="en-US" sz="1800" dirty="0" smtClean="0">
                <a:sym typeface="Symbol" pitchFamily="18" charset="2"/>
              </a:rPr>
              <a:t>不接受</a:t>
            </a:r>
            <a:r>
              <a:rPr lang="en-US" altLang="zh-CN" sz="1800" dirty="0" err="1" smtClean="0">
                <a:sym typeface="Symbol" pitchFamily="18" charset="2"/>
              </a:rPr>
              <a:t>aabb</a:t>
            </a:r>
            <a:r>
              <a:rPr lang="en-US" altLang="zh-CN" sz="1800" dirty="0" smtClean="0">
                <a:sym typeface="Symbol" pitchFamily="18" charset="2"/>
              </a:rPr>
              <a:t>, M</a:t>
            </a:r>
            <a:r>
              <a:rPr lang="en-US" altLang="zh-CN" sz="1800" baseline="-25000" dirty="0" smtClean="0">
                <a:sym typeface="Symbol" pitchFamily="18" charset="2"/>
              </a:rPr>
              <a:t>2</a:t>
            </a:r>
            <a:r>
              <a:rPr lang="zh-CN" altLang="en-US" sz="1800" dirty="0" smtClean="0">
                <a:sym typeface="Symbol" pitchFamily="18" charset="2"/>
              </a:rPr>
              <a:t>接受</a:t>
            </a:r>
            <a:r>
              <a:rPr lang="en-US" altLang="zh-CN" sz="1800" dirty="0" err="1" smtClean="0">
                <a:sym typeface="Symbol" pitchFamily="18" charset="2"/>
              </a:rPr>
              <a:t>aabb</a:t>
            </a:r>
            <a:r>
              <a:rPr lang="en-US" altLang="zh-CN" sz="1800" dirty="0" smtClean="0">
                <a:sym typeface="Symbol" pitchFamily="18" charset="2"/>
              </a:rPr>
              <a:t>.</a:t>
            </a:r>
          </a:p>
          <a:p>
            <a:pPr>
              <a:lnSpc>
                <a:spcPct val="110000"/>
              </a:lnSpc>
              <a:spcBef>
                <a:spcPct val="10000"/>
              </a:spcBef>
              <a:spcAft>
                <a:spcPct val="10000"/>
              </a:spcAft>
            </a:pPr>
            <a:r>
              <a:rPr lang="en-US" altLang="zh-CN" sz="1800" dirty="0" smtClean="0">
                <a:sym typeface="Symbol" pitchFamily="18" charset="2"/>
              </a:rPr>
              <a:t>e. M</a:t>
            </a:r>
            <a:r>
              <a:rPr lang="en-US" altLang="zh-CN" sz="1800" baseline="-25000" dirty="0" smtClean="0">
                <a:sym typeface="Symbol" pitchFamily="18" charset="2"/>
              </a:rPr>
              <a:t>1</a:t>
            </a:r>
            <a:r>
              <a:rPr lang="zh-CN" altLang="en-US" sz="1800" dirty="0" smtClean="0">
                <a:sym typeface="Symbol" pitchFamily="18" charset="2"/>
              </a:rPr>
              <a:t>不接受</a:t>
            </a:r>
            <a:r>
              <a:rPr lang="zh-CN" altLang="en-US" sz="1800" dirty="0" smtClean="0">
                <a:sym typeface="Symbol"/>
              </a:rPr>
              <a:t></a:t>
            </a:r>
            <a:r>
              <a:rPr lang="en-US" altLang="zh-CN" sz="1800" dirty="0" smtClean="0">
                <a:sym typeface="Symbol" pitchFamily="18" charset="2"/>
              </a:rPr>
              <a:t>, M</a:t>
            </a:r>
            <a:r>
              <a:rPr lang="en-US" altLang="zh-CN" sz="1800" baseline="-25000" dirty="0" smtClean="0">
                <a:sym typeface="Symbol" pitchFamily="18" charset="2"/>
              </a:rPr>
              <a:t>2</a:t>
            </a:r>
            <a:r>
              <a:rPr lang="zh-CN" altLang="en-US" sz="1800" dirty="0" smtClean="0">
                <a:sym typeface="Symbol" pitchFamily="18" charset="2"/>
              </a:rPr>
              <a:t>接受</a:t>
            </a:r>
            <a:r>
              <a:rPr lang="zh-CN" altLang="en-US" sz="1800" dirty="0" smtClean="0">
                <a:sym typeface="Symbol"/>
              </a:rPr>
              <a:t></a:t>
            </a:r>
            <a:r>
              <a:rPr lang="en-US" altLang="zh-CN" sz="1800" dirty="0" smtClean="0">
                <a:sym typeface="Symbol"/>
              </a:rPr>
              <a:t>. </a:t>
            </a:r>
            <a:endParaRPr lang="en-US" altLang="zh-CN" sz="1800" dirty="0">
              <a:sym typeface="Symbol" pitchFamily="18" charset="2"/>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010" y="3933056"/>
            <a:ext cx="3179494" cy="262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412" y="1196752"/>
            <a:ext cx="3017068" cy="2778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8073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zh-CN" altLang="en-US" b="1" smtClean="0">
                <a:solidFill>
                  <a:schemeClr val="tx1"/>
                </a:solidFill>
              </a:rPr>
              <a:t>计算理论基础第</a:t>
            </a:r>
            <a:r>
              <a:rPr lang="en-US" altLang="zh-CN" b="1" smtClean="0">
                <a:solidFill>
                  <a:schemeClr val="tx1"/>
                </a:solidFill>
              </a:rPr>
              <a:t>1</a:t>
            </a:r>
            <a:r>
              <a:rPr lang="zh-CN" altLang="en-US" b="1" smtClean="0">
                <a:solidFill>
                  <a:schemeClr val="tx1"/>
                </a:solidFill>
              </a:rPr>
              <a:t>章作业</a:t>
            </a:r>
          </a:p>
        </p:txBody>
      </p:sp>
      <p:sp>
        <p:nvSpPr>
          <p:cNvPr id="28675" name="Text Box 3"/>
          <p:cNvSpPr txBox="1">
            <a:spLocks noChangeArrowheads="1"/>
          </p:cNvSpPr>
          <p:nvPr/>
        </p:nvSpPr>
        <p:spPr bwMode="auto">
          <a:xfrm>
            <a:off x="225425" y="1196751"/>
            <a:ext cx="873918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0000"/>
              </a:lnSpc>
              <a:spcBef>
                <a:spcPct val="10000"/>
              </a:spcBef>
              <a:spcAft>
                <a:spcPct val="10000"/>
              </a:spcAft>
            </a:pPr>
            <a:r>
              <a:rPr lang="en-US" altLang="zh-CN" sz="2000" dirty="0">
                <a:sym typeface="Symbol" pitchFamily="18" charset="2"/>
              </a:rPr>
              <a:t>1.6 </a:t>
            </a:r>
            <a:r>
              <a:rPr lang="zh-CN" altLang="en-US" sz="2000" dirty="0">
                <a:sym typeface="Symbol" pitchFamily="18" charset="2"/>
              </a:rPr>
              <a:t>画出识别下述语言的</a:t>
            </a:r>
            <a:r>
              <a:rPr lang="en-US" altLang="zh-CN" sz="2000" dirty="0">
                <a:sym typeface="Symbol" pitchFamily="18" charset="2"/>
              </a:rPr>
              <a:t>DFA</a:t>
            </a:r>
            <a:r>
              <a:rPr lang="zh-CN" altLang="en-US" sz="2000" dirty="0" smtClean="0">
                <a:sym typeface="Symbol" pitchFamily="18" charset="2"/>
              </a:rPr>
              <a:t>状态图</a:t>
            </a:r>
            <a:r>
              <a:rPr lang="en-US" altLang="zh-CN" sz="2000" dirty="0" smtClean="0">
                <a:sym typeface="Symbol" pitchFamily="18" charset="2"/>
              </a:rPr>
              <a:t>. </a:t>
            </a:r>
            <a:r>
              <a:rPr lang="zh-CN" altLang="en-US" sz="2000" dirty="0" smtClean="0">
                <a:sym typeface="Symbol" pitchFamily="18" charset="2"/>
              </a:rPr>
              <a:t>字母表</a:t>
            </a:r>
            <a:r>
              <a:rPr lang="zh-CN" altLang="en-US" sz="2000" dirty="0">
                <a:sym typeface="Symbol" pitchFamily="18" charset="2"/>
              </a:rPr>
              <a:t>为</a:t>
            </a:r>
            <a:r>
              <a:rPr lang="en-US" altLang="zh-CN" sz="2000" dirty="0">
                <a:sym typeface="Symbol" pitchFamily="18" charset="2"/>
              </a:rPr>
              <a:t>{0,1}</a:t>
            </a:r>
          </a:p>
          <a:p>
            <a:pPr>
              <a:lnSpc>
                <a:spcPct val="110000"/>
              </a:lnSpc>
              <a:spcBef>
                <a:spcPct val="10000"/>
              </a:spcBef>
              <a:spcAft>
                <a:spcPct val="10000"/>
              </a:spcAft>
            </a:pPr>
            <a:r>
              <a:rPr lang="en-US" altLang="zh-CN" sz="2000" dirty="0">
                <a:sym typeface="Symbol" pitchFamily="18" charset="2"/>
              </a:rPr>
              <a:t>     d. { w | w</a:t>
            </a:r>
            <a:r>
              <a:rPr lang="zh-CN" altLang="en-US" sz="2000" dirty="0">
                <a:sym typeface="Symbol" pitchFamily="18" charset="2"/>
              </a:rPr>
              <a:t>的长度不小于</a:t>
            </a:r>
            <a:r>
              <a:rPr lang="en-US" altLang="zh-CN" sz="2000" dirty="0">
                <a:sym typeface="Symbol" pitchFamily="18" charset="2"/>
              </a:rPr>
              <a:t>3, </a:t>
            </a:r>
            <a:r>
              <a:rPr lang="zh-CN" altLang="en-US" sz="2000" dirty="0">
                <a:sym typeface="Symbol" pitchFamily="18" charset="2"/>
              </a:rPr>
              <a:t>并且第</a:t>
            </a:r>
            <a:r>
              <a:rPr lang="en-US" altLang="zh-CN" sz="2000" dirty="0">
                <a:sym typeface="Symbol" pitchFamily="18" charset="2"/>
              </a:rPr>
              <a:t>3</a:t>
            </a:r>
            <a:r>
              <a:rPr lang="zh-CN" altLang="en-US" sz="2000" dirty="0">
                <a:sym typeface="Symbol" pitchFamily="18" charset="2"/>
              </a:rPr>
              <a:t>个符号为</a:t>
            </a:r>
            <a:r>
              <a:rPr lang="en-US" altLang="zh-CN" sz="2000" dirty="0">
                <a:sym typeface="Symbol" pitchFamily="18" charset="2"/>
              </a:rPr>
              <a:t>0</a:t>
            </a:r>
            <a:r>
              <a:rPr lang="en-US" altLang="zh-CN" sz="2000" dirty="0" smtClean="0">
                <a:sym typeface="Symbol" pitchFamily="18" charset="2"/>
              </a:rPr>
              <a:t>};</a:t>
            </a:r>
          </a:p>
          <a:p>
            <a:pPr>
              <a:lnSpc>
                <a:spcPct val="110000"/>
              </a:lnSpc>
              <a:spcBef>
                <a:spcPct val="10000"/>
              </a:spcBef>
              <a:spcAft>
                <a:spcPct val="10000"/>
              </a:spcAft>
            </a:pPr>
            <a:r>
              <a:rPr lang="zh-CN" altLang="en-US" sz="2000" dirty="0" smtClean="0">
                <a:sym typeface="Symbol" pitchFamily="18" charset="2"/>
              </a:rPr>
              <a:t>解</a:t>
            </a:r>
            <a:r>
              <a:rPr lang="en-US" altLang="zh-CN" sz="2000" dirty="0" smtClean="0">
                <a:sym typeface="Symbol" pitchFamily="18" charset="2"/>
              </a:rPr>
              <a:t>:  </a:t>
            </a:r>
            <a:r>
              <a:rPr lang="zh-CN" altLang="en-US" sz="2000" dirty="0" smtClean="0">
                <a:sym typeface="Symbol" pitchFamily="18" charset="2"/>
              </a:rPr>
              <a:t>状态图如下</a:t>
            </a:r>
            <a:endParaRPr lang="en-US" altLang="zh-CN" sz="2000" dirty="0" smtClean="0">
              <a:sym typeface="Symbol" pitchFamily="18" charset="2"/>
            </a:endParaRPr>
          </a:p>
          <a:p>
            <a:pPr>
              <a:lnSpc>
                <a:spcPct val="110000"/>
              </a:lnSpc>
              <a:spcBef>
                <a:spcPct val="10000"/>
              </a:spcBef>
              <a:spcAft>
                <a:spcPct val="10000"/>
              </a:spcAft>
            </a:pPr>
            <a:endParaRPr lang="en-US" altLang="zh-CN" sz="2000" dirty="0">
              <a:sym typeface="Symbol" pitchFamily="18" charset="2"/>
            </a:endParaRPr>
          </a:p>
          <a:p>
            <a:pPr>
              <a:lnSpc>
                <a:spcPct val="110000"/>
              </a:lnSpc>
              <a:spcBef>
                <a:spcPct val="10000"/>
              </a:spcBef>
              <a:spcAft>
                <a:spcPct val="10000"/>
              </a:spcAft>
            </a:pPr>
            <a:endParaRPr lang="en-US" altLang="zh-CN" sz="2000" dirty="0" smtClean="0">
              <a:sym typeface="Symbol" pitchFamily="18" charset="2"/>
            </a:endParaRPr>
          </a:p>
          <a:p>
            <a:pPr>
              <a:lnSpc>
                <a:spcPct val="110000"/>
              </a:lnSpc>
              <a:spcBef>
                <a:spcPct val="10000"/>
              </a:spcBef>
              <a:spcAft>
                <a:spcPct val="10000"/>
              </a:spcAft>
            </a:pPr>
            <a:endParaRPr lang="en-US" altLang="zh-CN" sz="2000" dirty="0">
              <a:sym typeface="Symbol" pitchFamily="18" charset="2"/>
            </a:endParaRPr>
          </a:p>
          <a:p>
            <a:pPr>
              <a:lnSpc>
                <a:spcPct val="110000"/>
              </a:lnSpc>
              <a:spcBef>
                <a:spcPct val="10000"/>
              </a:spcBef>
              <a:spcAft>
                <a:spcPct val="10000"/>
              </a:spcAft>
            </a:pPr>
            <a:endParaRPr lang="en-US" altLang="zh-CN" sz="2000" dirty="0">
              <a:sym typeface="Symbol" pitchFamily="18" charset="2"/>
            </a:endParaRPr>
          </a:p>
          <a:p>
            <a:pPr>
              <a:lnSpc>
                <a:spcPct val="110000"/>
              </a:lnSpc>
              <a:spcBef>
                <a:spcPct val="10000"/>
              </a:spcBef>
              <a:spcAft>
                <a:spcPct val="10000"/>
              </a:spcAft>
            </a:pPr>
            <a:r>
              <a:rPr lang="en-US" altLang="zh-CN" sz="2000" dirty="0" smtClean="0">
                <a:sym typeface="Symbol" pitchFamily="18" charset="2"/>
              </a:rPr>
              <a:t>1.7</a:t>
            </a:r>
            <a:r>
              <a:rPr lang="en-US" altLang="zh-CN" sz="2000" dirty="0">
                <a:sym typeface="Symbol" pitchFamily="18" charset="2"/>
              </a:rPr>
              <a:t>. </a:t>
            </a:r>
            <a:r>
              <a:rPr lang="zh-CN" altLang="en-US" sz="2000" dirty="0">
                <a:sym typeface="Symbol" pitchFamily="18" charset="2"/>
              </a:rPr>
              <a:t>给出下述语言的</a:t>
            </a:r>
            <a:r>
              <a:rPr lang="en-US" altLang="zh-CN" sz="2000" dirty="0" smtClean="0">
                <a:sym typeface="Symbol" pitchFamily="18" charset="2"/>
              </a:rPr>
              <a:t>NFA, </a:t>
            </a:r>
            <a:r>
              <a:rPr lang="zh-CN" altLang="en-US" sz="2000" dirty="0" smtClean="0">
                <a:sym typeface="Symbol" pitchFamily="18" charset="2"/>
              </a:rPr>
              <a:t>并且</a:t>
            </a:r>
            <a:r>
              <a:rPr lang="zh-CN" altLang="en-US" sz="2000" dirty="0">
                <a:sym typeface="Symbol" pitchFamily="18" charset="2"/>
              </a:rPr>
              <a:t>符合规定的状态</a:t>
            </a:r>
            <a:r>
              <a:rPr lang="zh-CN" altLang="en-US" sz="2000" dirty="0" smtClean="0">
                <a:sym typeface="Symbol" pitchFamily="18" charset="2"/>
              </a:rPr>
              <a:t>数</a:t>
            </a:r>
            <a:r>
              <a:rPr lang="en-US" altLang="zh-CN" sz="2000" dirty="0" smtClean="0">
                <a:sym typeface="Symbol" pitchFamily="18" charset="2"/>
              </a:rPr>
              <a:t>.</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    </a:t>
            </a:r>
            <a:r>
              <a:rPr lang="zh-CN" altLang="en-US" sz="2000" dirty="0">
                <a:sym typeface="Symbol" pitchFamily="18" charset="2"/>
              </a:rPr>
              <a:t>字母表为</a:t>
            </a:r>
            <a:r>
              <a:rPr lang="en-US" altLang="zh-CN" sz="2000" dirty="0">
                <a:sym typeface="Symbol" pitchFamily="18" charset="2"/>
              </a:rPr>
              <a:t>{0,1}</a:t>
            </a:r>
          </a:p>
          <a:p>
            <a:pPr>
              <a:lnSpc>
                <a:spcPct val="110000"/>
              </a:lnSpc>
              <a:spcBef>
                <a:spcPct val="10000"/>
              </a:spcBef>
              <a:spcAft>
                <a:spcPct val="10000"/>
              </a:spcAft>
            </a:pPr>
            <a:r>
              <a:rPr lang="en-US" altLang="zh-CN" sz="2000" dirty="0">
                <a:sym typeface="Symbol" pitchFamily="18" charset="2"/>
              </a:rPr>
              <a:t>     e. </a:t>
            </a:r>
            <a:r>
              <a:rPr lang="zh-CN" altLang="en-US" sz="2000" dirty="0">
                <a:sym typeface="Symbol" pitchFamily="18" charset="2"/>
              </a:rPr>
              <a:t>语言</a:t>
            </a:r>
            <a:r>
              <a:rPr lang="en-US" altLang="zh-CN" sz="2000" dirty="0">
                <a:sym typeface="Symbol" pitchFamily="18" charset="2"/>
              </a:rPr>
              <a:t>0</a:t>
            </a:r>
            <a:r>
              <a:rPr lang="en-US" altLang="zh-CN" sz="2000" baseline="30000" dirty="0">
                <a:sym typeface="Symbol" pitchFamily="18" charset="2"/>
              </a:rPr>
              <a:t>*</a:t>
            </a:r>
            <a:r>
              <a:rPr lang="en-US" altLang="zh-CN" sz="2000" dirty="0">
                <a:sym typeface="Symbol" pitchFamily="18" charset="2"/>
              </a:rPr>
              <a:t>1</a:t>
            </a:r>
            <a:r>
              <a:rPr lang="en-US" altLang="zh-CN" sz="2000" baseline="30000" dirty="0">
                <a:sym typeface="Symbol" pitchFamily="18" charset="2"/>
              </a:rPr>
              <a:t>*</a:t>
            </a:r>
            <a:r>
              <a:rPr lang="en-US" altLang="zh-CN" sz="2000" dirty="0">
                <a:sym typeface="Symbol" pitchFamily="18" charset="2"/>
              </a:rPr>
              <a:t>0</a:t>
            </a:r>
            <a:r>
              <a:rPr lang="en-US" altLang="zh-CN" sz="2000" baseline="30000" dirty="0">
                <a:sym typeface="Symbol" pitchFamily="18" charset="2"/>
              </a:rPr>
              <a:t>*</a:t>
            </a:r>
            <a:r>
              <a:rPr lang="en-US" altLang="zh-CN" sz="2000" dirty="0">
                <a:sym typeface="Symbol" pitchFamily="18" charset="2"/>
              </a:rPr>
              <a:t>0, 3</a:t>
            </a:r>
            <a:r>
              <a:rPr lang="zh-CN" altLang="en-US" sz="2000" dirty="0">
                <a:sym typeface="Symbol" pitchFamily="18" charset="2"/>
              </a:rPr>
              <a:t>个</a:t>
            </a:r>
            <a:r>
              <a:rPr lang="zh-CN" altLang="en-US" sz="2000" dirty="0" smtClean="0">
                <a:sym typeface="Symbol" pitchFamily="18" charset="2"/>
              </a:rPr>
              <a:t>状态</a:t>
            </a:r>
            <a:r>
              <a:rPr lang="en-US" altLang="zh-CN" sz="2000" dirty="0">
                <a:sym typeface="Symbol" pitchFamily="18" charset="2"/>
              </a:rPr>
              <a:t>.</a:t>
            </a:r>
            <a:endParaRPr lang="en-US" altLang="zh-CN" sz="2000" dirty="0" smtClean="0">
              <a:sym typeface="Symbol" pitchFamily="18" charset="2"/>
            </a:endParaRPr>
          </a:p>
          <a:p>
            <a:pPr>
              <a:lnSpc>
                <a:spcPct val="110000"/>
              </a:lnSpc>
              <a:spcBef>
                <a:spcPct val="10000"/>
              </a:spcBef>
              <a:spcAft>
                <a:spcPct val="10000"/>
              </a:spcAft>
            </a:pPr>
            <a:r>
              <a:rPr lang="zh-CN" altLang="en-US" sz="2000" dirty="0" smtClean="0">
                <a:sym typeface="Symbol" pitchFamily="18" charset="2"/>
              </a:rPr>
              <a:t>解</a:t>
            </a:r>
            <a:r>
              <a:rPr lang="en-US" altLang="zh-CN" sz="2000" dirty="0" smtClean="0">
                <a:sym typeface="Symbol" pitchFamily="18" charset="2"/>
              </a:rPr>
              <a:t>:  </a:t>
            </a:r>
            <a:r>
              <a:rPr lang="zh-CN" altLang="en-US" sz="2000" dirty="0" smtClean="0">
                <a:sym typeface="Symbol" pitchFamily="18" charset="2"/>
              </a:rPr>
              <a:t>状态图如下</a:t>
            </a:r>
            <a:endParaRPr lang="en-US" altLang="zh-CN" sz="2000" dirty="0" smtClean="0">
              <a:sym typeface="Symbol" pitchFamily="18" charset="2"/>
            </a:endParaRPr>
          </a:p>
        </p:txBody>
      </p:sp>
      <p:pic>
        <p:nvPicPr>
          <p:cNvPr id="105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720" y="5517232"/>
            <a:ext cx="2219325"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109"/>
          <p:cNvGrpSpPr>
            <a:grpSpLocks/>
          </p:cNvGrpSpPr>
          <p:nvPr/>
        </p:nvGrpSpPr>
        <p:grpSpPr bwMode="auto">
          <a:xfrm>
            <a:off x="2575493" y="2132856"/>
            <a:ext cx="2860603" cy="1696356"/>
            <a:chOff x="912" y="480"/>
            <a:chExt cx="1484" cy="893"/>
          </a:xfrm>
        </p:grpSpPr>
        <p:sp>
          <p:nvSpPr>
            <p:cNvPr id="29" name="Oval 110"/>
            <p:cNvSpPr>
              <a:spLocks noChangeArrowheads="1"/>
            </p:cNvSpPr>
            <p:nvPr/>
          </p:nvSpPr>
          <p:spPr bwMode="auto">
            <a:xfrm>
              <a:off x="1038" y="816"/>
              <a:ext cx="144" cy="144"/>
            </a:xfrm>
            <a:prstGeom prst="ellipse">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rot="0" vert="horz" wrap="none" lIns="91440" tIns="45720" rIns="91440" bIns="45720" anchor="ctr" anchorCtr="0" upright="1">
              <a:noAutofit/>
            </a:bodyPr>
            <a:lstStyle/>
            <a:p>
              <a:endParaRPr lang="zh-CN" altLang="en-US"/>
            </a:p>
          </p:txBody>
        </p:sp>
        <p:cxnSp>
          <p:nvCxnSpPr>
            <p:cNvPr id="30" name="Line 111"/>
            <p:cNvCxnSpPr/>
            <p:nvPr/>
          </p:nvCxnSpPr>
          <p:spPr bwMode="auto">
            <a:xfrm>
              <a:off x="1192" y="893"/>
              <a:ext cx="240"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cxnSp>
        <p:sp>
          <p:nvSpPr>
            <p:cNvPr id="31" name="Oval 112"/>
            <p:cNvSpPr>
              <a:spLocks noChangeArrowheads="1"/>
            </p:cNvSpPr>
            <p:nvPr/>
          </p:nvSpPr>
          <p:spPr bwMode="auto">
            <a:xfrm>
              <a:off x="1824" y="1229"/>
              <a:ext cx="144" cy="144"/>
            </a:xfrm>
            <a:prstGeom prst="ellipse">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rot="0" vert="horz" wrap="none" lIns="91440" tIns="45720" rIns="91440" bIns="45720" anchor="ctr" anchorCtr="0" upright="1">
              <a:noAutofit/>
            </a:bodyPr>
            <a:lstStyle/>
            <a:p>
              <a:endParaRPr lang="zh-CN" altLang="en-US"/>
            </a:p>
          </p:txBody>
        </p:sp>
        <p:sp>
          <p:nvSpPr>
            <p:cNvPr id="32" name="Oval 113"/>
            <p:cNvSpPr>
              <a:spLocks noChangeArrowheads="1"/>
            </p:cNvSpPr>
            <p:nvPr/>
          </p:nvSpPr>
          <p:spPr bwMode="auto">
            <a:xfrm>
              <a:off x="1439" y="827"/>
              <a:ext cx="144" cy="144"/>
            </a:xfrm>
            <a:prstGeom prst="ellipse">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rot="0" vert="horz" wrap="none" lIns="91440" tIns="45720" rIns="91440" bIns="45720" anchor="ctr" anchorCtr="0" upright="1">
              <a:noAutofit/>
            </a:bodyPr>
            <a:lstStyle/>
            <a:p>
              <a:endParaRPr lang="zh-CN" altLang="en-US"/>
            </a:p>
          </p:txBody>
        </p:sp>
        <p:sp>
          <p:nvSpPr>
            <p:cNvPr id="33" name="Oval 114"/>
            <p:cNvSpPr>
              <a:spLocks noChangeArrowheads="1"/>
            </p:cNvSpPr>
            <p:nvPr/>
          </p:nvSpPr>
          <p:spPr bwMode="auto">
            <a:xfrm>
              <a:off x="2216" y="821"/>
              <a:ext cx="144" cy="144"/>
            </a:xfrm>
            <a:prstGeom prst="ellipse">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rot="0" vert="horz" wrap="none" lIns="91440" tIns="45720" rIns="91440" bIns="45720" anchor="ctr" anchorCtr="0" upright="1">
              <a:noAutofit/>
            </a:bodyPr>
            <a:lstStyle/>
            <a:p>
              <a:endParaRPr lang="zh-CN" altLang="en-US"/>
            </a:p>
          </p:txBody>
        </p:sp>
        <p:sp>
          <p:nvSpPr>
            <p:cNvPr id="34" name="Oval 115"/>
            <p:cNvSpPr>
              <a:spLocks noChangeArrowheads="1"/>
            </p:cNvSpPr>
            <p:nvPr/>
          </p:nvSpPr>
          <p:spPr bwMode="auto">
            <a:xfrm>
              <a:off x="2201" y="806"/>
              <a:ext cx="174" cy="173"/>
            </a:xfrm>
            <a:prstGeom prst="ellipse">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rot="0" vert="horz" wrap="none" lIns="91440" tIns="45720" rIns="91440" bIns="45720" anchor="ctr" anchorCtr="0" upright="1">
              <a:noAutofit/>
            </a:bodyPr>
            <a:lstStyle/>
            <a:p>
              <a:endParaRPr lang="zh-CN" altLang="en-US"/>
            </a:p>
          </p:txBody>
        </p:sp>
        <p:cxnSp>
          <p:nvCxnSpPr>
            <p:cNvPr id="35" name="Line 116"/>
            <p:cNvCxnSpPr/>
            <p:nvPr/>
          </p:nvCxnSpPr>
          <p:spPr bwMode="auto">
            <a:xfrm flipV="1">
              <a:off x="1896" y="974"/>
              <a:ext cx="0" cy="249"/>
            </a:xfrm>
            <a:prstGeom prst="line">
              <a:avLst/>
            </a:prstGeom>
            <a:noFill/>
            <a:ln w="9525">
              <a:solidFill>
                <a:srgbClr val="000000"/>
              </a:solidFill>
              <a:round/>
              <a:headEnd type="arrow" w="sm" len="sm"/>
              <a:tailEnd type="none" w="sm" len="sm"/>
            </a:ln>
            <a:extLst>
              <a:ext uri="{909E8E84-426E-40DD-AFC4-6F175D3DCCD1}">
                <a14:hiddenFill xmlns:a14="http://schemas.microsoft.com/office/drawing/2010/main">
                  <a:noFill/>
                </a14:hiddenFill>
              </a:ext>
            </a:extLst>
          </p:spPr>
        </p:cxnSp>
        <p:sp>
          <p:nvSpPr>
            <p:cNvPr id="37" name="Text Box 118"/>
            <p:cNvSpPr txBox="1">
              <a:spLocks noChangeArrowheads="1"/>
            </p:cNvSpPr>
            <p:nvPr/>
          </p:nvSpPr>
          <p:spPr bwMode="auto">
            <a:xfrm>
              <a:off x="2160" y="480"/>
              <a:ext cx="236" cy="17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upright="1">
              <a:noAutofit/>
            </a:bodyPr>
            <a:lstStyle/>
            <a:p>
              <a:pPr algn="just">
                <a:spcAft>
                  <a:spcPts val="0"/>
                </a:spcAft>
              </a:pPr>
              <a:r>
                <a:rPr lang="zh-CN" sz="1200" kern="100">
                  <a:solidFill>
                    <a:srgbClr val="000000"/>
                  </a:solidFill>
                  <a:effectLst/>
                  <a:latin typeface="Times New Roman"/>
                  <a:ea typeface="宋体"/>
                </a:rPr>
                <a:t>0,1</a:t>
              </a:r>
              <a:endParaRPr lang="zh-CN" sz="1050" kern="100">
                <a:effectLst/>
                <a:latin typeface="Times New Roman"/>
                <a:ea typeface="宋体"/>
              </a:endParaRPr>
            </a:p>
          </p:txBody>
        </p:sp>
        <p:sp>
          <p:nvSpPr>
            <p:cNvPr id="39" name="Text Box 120"/>
            <p:cNvSpPr txBox="1">
              <a:spLocks noChangeArrowheads="1"/>
            </p:cNvSpPr>
            <p:nvPr/>
          </p:nvSpPr>
          <p:spPr bwMode="auto">
            <a:xfrm>
              <a:off x="1195" y="739"/>
              <a:ext cx="236" cy="17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upright="1">
              <a:noAutofit/>
            </a:bodyPr>
            <a:lstStyle/>
            <a:p>
              <a:pPr algn="just">
                <a:spcAft>
                  <a:spcPts val="0"/>
                </a:spcAft>
              </a:pPr>
              <a:r>
                <a:rPr lang="zh-CN" sz="1200" kern="100">
                  <a:solidFill>
                    <a:srgbClr val="000000"/>
                  </a:solidFill>
                  <a:effectLst/>
                  <a:latin typeface="Times New Roman"/>
                  <a:ea typeface="宋体"/>
                </a:rPr>
                <a:t>0,1</a:t>
              </a:r>
              <a:endParaRPr lang="zh-CN" sz="1050" kern="100">
                <a:effectLst/>
                <a:latin typeface="Times New Roman"/>
                <a:ea typeface="宋体"/>
              </a:endParaRPr>
            </a:p>
          </p:txBody>
        </p:sp>
        <p:cxnSp>
          <p:nvCxnSpPr>
            <p:cNvPr id="40" name="Line 121"/>
            <p:cNvCxnSpPr/>
            <p:nvPr/>
          </p:nvCxnSpPr>
          <p:spPr bwMode="auto">
            <a:xfrm flipV="1">
              <a:off x="912" y="888"/>
              <a:ext cx="120"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cxnSp>
        <p:sp>
          <p:nvSpPr>
            <p:cNvPr id="41" name="Freeform 122"/>
            <p:cNvSpPr>
              <a:spLocks/>
            </p:cNvSpPr>
            <p:nvPr/>
          </p:nvSpPr>
          <p:spPr bwMode="auto">
            <a:xfrm flipH="1">
              <a:off x="1948" y="1190"/>
              <a:ext cx="184" cy="144"/>
            </a:xfrm>
            <a:custGeom>
              <a:avLst/>
              <a:gdLst>
                <a:gd name="T0" fmla="*/ 712 w 712"/>
                <a:gd name="T1" fmla="*/ 184 h 488"/>
                <a:gd name="T2" fmla="*/ 136 w 712"/>
                <a:gd name="T3" fmla="*/ 40 h 488"/>
                <a:gd name="T4" fmla="*/ 88 w 712"/>
                <a:gd name="T5" fmla="*/ 424 h 488"/>
                <a:gd name="T6" fmla="*/ 664 w 712"/>
                <a:gd name="T7" fmla="*/ 424 h 488"/>
              </a:gdLst>
              <a:ahLst/>
              <a:cxnLst>
                <a:cxn ang="0">
                  <a:pos x="T0" y="T1"/>
                </a:cxn>
                <a:cxn ang="0">
                  <a:pos x="T2" y="T3"/>
                </a:cxn>
                <a:cxn ang="0">
                  <a:pos x="T4" y="T5"/>
                </a:cxn>
                <a:cxn ang="0">
                  <a:pos x="T6" y="T7"/>
                </a:cxn>
              </a:cxnLst>
              <a:rect l="0" t="0" r="r" b="b"/>
              <a:pathLst>
                <a:path w="712" h="488">
                  <a:moveTo>
                    <a:pt x="712" y="184"/>
                  </a:moveTo>
                  <a:cubicBezTo>
                    <a:pt x="476" y="92"/>
                    <a:pt x="240" y="0"/>
                    <a:pt x="136" y="40"/>
                  </a:cubicBezTo>
                  <a:cubicBezTo>
                    <a:pt x="32" y="80"/>
                    <a:pt x="0" y="360"/>
                    <a:pt x="88" y="424"/>
                  </a:cubicBezTo>
                  <a:cubicBezTo>
                    <a:pt x="176" y="488"/>
                    <a:pt x="420" y="456"/>
                    <a:pt x="664" y="424"/>
                  </a:cubicBezTo>
                </a:path>
              </a:pathLst>
            </a:custGeom>
            <a:noFill/>
            <a:ln w="9525">
              <a:solidFill>
                <a:srgbClr val="000000"/>
              </a:solidFill>
              <a:round/>
              <a:headEnd/>
              <a:tailEnd type="arrow"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a:p>
          </p:txBody>
        </p:sp>
        <p:sp>
          <p:nvSpPr>
            <p:cNvPr id="42" name="Text Box 123"/>
            <p:cNvSpPr txBox="1">
              <a:spLocks noChangeArrowheads="1"/>
            </p:cNvSpPr>
            <p:nvPr/>
          </p:nvSpPr>
          <p:spPr bwMode="auto">
            <a:xfrm>
              <a:off x="2092" y="1152"/>
              <a:ext cx="236" cy="17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upright="1">
              <a:noAutofit/>
            </a:bodyPr>
            <a:lstStyle/>
            <a:p>
              <a:pPr algn="just">
                <a:spcAft>
                  <a:spcPts val="0"/>
                </a:spcAft>
              </a:pPr>
              <a:r>
                <a:rPr lang="zh-CN" sz="1200" kern="100">
                  <a:solidFill>
                    <a:srgbClr val="000000"/>
                  </a:solidFill>
                  <a:effectLst/>
                  <a:latin typeface="Times New Roman"/>
                  <a:ea typeface="宋体"/>
                </a:rPr>
                <a:t>0,1</a:t>
              </a:r>
              <a:endParaRPr lang="zh-CN" sz="1050" kern="100">
                <a:effectLst/>
                <a:latin typeface="Times New Roman"/>
                <a:ea typeface="宋体"/>
              </a:endParaRPr>
            </a:p>
          </p:txBody>
        </p:sp>
        <p:sp>
          <p:nvSpPr>
            <p:cNvPr id="43" name="Text Box 124"/>
            <p:cNvSpPr txBox="1">
              <a:spLocks noChangeArrowheads="1"/>
            </p:cNvSpPr>
            <p:nvPr/>
          </p:nvSpPr>
          <p:spPr bwMode="auto">
            <a:xfrm>
              <a:off x="1875" y="960"/>
              <a:ext cx="164" cy="17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upright="1">
              <a:noAutofit/>
            </a:bodyPr>
            <a:lstStyle/>
            <a:p>
              <a:pPr algn="just">
                <a:spcAft>
                  <a:spcPts val="0"/>
                </a:spcAft>
              </a:pPr>
              <a:r>
                <a:rPr lang="zh-CN" sz="1200" kern="100">
                  <a:solidFill>
                    <a:srgbClr val="000000"/>
                  </a:solidFill>
                  <a:effectLst/>
                  <a:latin typeface="Times New Roman"/>
                  <a:ea typeface="宋体"/>
                </a:rPr>
                <a:t>1</a:t>
              </a:r>
              <a:endParaRPr lang="zh-CN" sz="1050" kern="100">
                <a:effectLst/>
                <a:latin typeface="Times New Roman"/>
                <a:ea typeface="宋体"/>
              </a:endParaRPr>
            </a:p>
          </p:txBody>
        </p:sp>
        <p:cxnSp>
          <p:nvCxnSpPr>
            <p:cNvPr id="46" name="Line 127"/>
            <p:cNvCxnSpPr/>
            <p:nvPr/>
          </p:nvCxnSpPr>
          <p:spPr bwMode="auto">
            <a:xfrm>
              <a:off x="1581" y="893"/>
              <a:ext cx="240"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cxnSp>
        <p:sp>
          <p:nvSpPr>
            <p:cNvPr id="47" name="Text Box 128"/>
            <p:cNvSpPr txBox="1">
              <a:spLocks noChangeArrowheads="1"/>
            </p:cNvSpPr>
            <p:nvPr/>
          </p:nvSpPr>
          <p:spPr bwMode="auto">
            <a:xfrm>
              <a:off x="1584" y="739"/>
              <a:ext cx="236" cy="17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upright="1">
              <a:noAutofit/>
            </a:bodyPr>
            <a:lstStyle/>
            <a:p>
              <a:pPr algn="just">
                <a:spcAft>
                  <a:spcPts val="0"/>
                </a:spcAft>
              </a:pPr>
              <a:r>
                <a:rPr lang="zh-CN" sz="1200" kern="100" dirty="0">
                  <a:solidFill>
                    <a:srgbClr val="000000"/>
                  </a:solidFill>
                  <a:effectLst/>
                  <a:latin typeface="Times New Roman"/>
                  <a:ea typeface="宋体"/>
                </a:rPr>
                <a:t>0,1</a:t>
              </a:r>
              <a:endParaRPr lang="zh-CN" sz="1050" kern="100" dirty="0">
                <a:effectLst/>
                <a:latin typeface="Times New Roman"/>
                <a:ea typeface="宋体"/>
              </a:endParaRPr>
            </a:p>
          </p:txBody>
        </p:sp>
        <p:sp>
          <p:nvSpPr>
            <p:cNvPr id="48" name="Oval 129"/>
            <p:cNvSpPr>
              <a:spLocks noChangeArrowheads="1"/>
            </p:cNvSpPr>
            <p:nvPr/>
          </p:nvSpPr>
          <p:spPr bwMode="auto">
            <a:xfrm>
              <a:off x="1821" y="816"/>
              <a:ext cx="144" cy="144"/>
            </a:xfrm>
            <a:prstGeom prst="ellipse">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rot="0" vert="horz" wrap="none" lIns="91440" tIns="45720" rIns="91440" bIns="45720" anchor="ctr" anchorCtr="0" upright="1">
              <a:noAutofit/>
            </a:bodyPr>
            <a:lstStyle/>
            <a:p>
              <a:endParaRPr lang="zh-CN" altLang="en-US"/>
            </a:p>
          </p:txBody>
        </p:sp>
        <p:cxnSp>
          <p:nvCxnSpPr>
            <p:cNvPr id="49" name="Line 130"/>
            <p:cNvCxnSpPr/>
            <p:nvPr/>
          </p:nvCxnSpPr>
          <p:spPr bwMode="auto">
            <a:xfrm>
              <a:off x="1965" y="893"/>
              <a:ext cx="240"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cxnSp>
        <p:sp>
          <p:nvSpPr>
            <p:cNvPr id="50" name="Text Box 131"/>
            <p:cNvSpPr txBox="1">
              <a:spLocks noChangeArrowheads="1"/>
            </p:cNvSpPr>
            <p:nvPr/>
          </p:nvSpPr>
          <p:spPr bwMode="auto">
            <a:xfrm>
              <a:off x="1998" y="739"/>
              <a:ext cx="164" cy="17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upright="1">
              <a:noAutofit/>
            </a:bodyPr>
            <a:lstStyle/>
            <a:p>
              <a:pPr algn="just">
                <a:spcAft>
                  <a:spcPts val="0"/>
                </a:spcAft>
              </a:pPr>
              <a:r>
                <a:rPr lang="zh-CN" sz="1200" kern="100">
                  <a:solidFill>
                    <a:srgbClr val="000000"/>
                  </a:solidFill>
                  <a:effectLst/>
                  <a:latin typeface="Times New Roman"/>
                  <a:ea typeface="宋体"/>
                </a:rPr>
                <a:t>0</a:t>
              </a:r>
              <a:endParaRPr lang="zh-CN" sz="1050" kern="100">
                <a:effectLst/>
                <a:latin typeface="Times New Roman"/>
                <a:ea typeface="宋体"/>
              </a:endParaRPr>
            </a:p>
          </p:txBody>
        </p:sp>
        <p:sp>
          <p:nvSpPr>
            <p:cNvPr id="51" name="Freeform 132"/>
            <p:cNvSpPr>
              <a:spLocks/>
            </p:cNvSpPr>
            <p:nvPr/>
          </p:nvSpPr>
          <p:spPr bwMode="auto">
            <a:xfrm rot="16200000" flipH="1">
              <a:off x="2184" y="668"/>
              <a:ext cx="184" cy="96"/>
            </a:xfrm>
            <a:custGeom>
              <a:avLst/>
              <a:gdLst>
                <a:gd name="T0" fmla="*/ 712 w 712"/>
                <a:gd name="T1" fmla="*/ 184 h 488"/>
                <a:gd name="T2" fmla="*/ 136 w 712"/>
                <a:gd name="T3" fmla="*/ 40 h 488"/>
                <a:gd name="T4" fmla="*/ 88 w 712"/>
                <a:gd name="T5" fmla="*/ 424 h 488"/>
                <a:gd name="T6" fmla="*/ 664 w 712"/>
                <a:gd name="T7" fmla="*/ 424 h 488"/>
              </a:gdLst>
              <a:ahLst/>
              <a:cxnLst>
                <a:cxn ang="0">
                  <a:pos x="T0" y="T1"/>
                </a:cxn>
                <a:cxn ang="0">
                  <a:pos x="T2" y="T3"/>
                </a:cxn>
                <a:cxn ang="0">
                  <a:pos x="T4" y="T5"/>
                </a:cxn>
                <a:cxn ang="0">
                  <a:pos x="T6" y="T7"/>
                </a:cxn>
              </a:cxnLst>
              <a:rect l="0" t="0" r="r" b="b"/>
              <a:pathLst>
                <a:path w="712" h="488">
                  <a:moveTo>
                    <a:pt x="712" y="184"/>
                  </a:moveTo>
                  <a:cubicBezTo>
                    <a:pt x="476" y="92"/>
                    <a:pt x="240" y="0"/>
                    <a:pt x="136" y="40"/>
                  </a:cubicBezTo>
                  <a:cubicBezTo>
                    <a:pt x="32" y="80"/>
                    <a:pt x="0" y="360"/>
                    <a:pt x="88" y="424"/>
                  </a:cubicBezTo>
                  <a:cubicBezTo>
                    <a:pt x="176" y="488"/>
                    <a:pt x="420" y="456"/>
                    <a:pt x="664" y="424"/>
                  </a:cubicBezTo>
                </a:path>
              </a:pathLst>
            </a:custGeom>
            <a:noFill/>
            <a:ln w="9525">
              <a:solidFill>
                <a:srgbClr val="000000"/>
              </a:solidFill>
              <a:round/>
              <a:headEnd/>
              <a:tailEnd type="arrow"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a:p>
          </p:txBody>
        </p:sp>
      </p:grpSp>
    </p:spTree>
    <p:extLst>
      <p:ext uri="{BB962C8B-B14F-4D97-AF65-F5344CB8AC3E}">
        <p14:creationId xmlns:p14="http://schemas.microsoft.com/office/powerpoint/2010/main" val="1077964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zh-CN" altLang="en-US" b="1" smtClean="0">
                <a:solidFill>
                  <a:schemeClr val="tx1"/>
                </a:solidFill>
              </a:rPr>
              <a:t>计算理论基础第</a:t>
            </a:r>
            <a:r>
              <a:rPr lang="en-US" altLang="zh-CN" b="1" smtClean="0">
                <a:solidFill>
                  <a:schemeClr val="tx1"/>
                </a:solidFill>
              </a:rPr>
              <a:t>1</a:t>
            </a:r>
            <a:r>
              <a:rPr lang="zh-CN" altLang="en-US" b="1" smtClean="0">
                <a:solidFill>
                  <a:schemeClr val="tx1"/>
                </a:solidFill>
              </a:rPr>
              <a:t>章作业</a:t>
            </a:r>
          </a:p>
        </p:txBody>
      </p:sp>
      <p:sp>
        <p:nvSpPr>
          <p:cNvPr id="28675" name="Text Box 3"/>
          <p:cNvSpPr txBox="1">
            <a:spLocks noChangeArrowheads="1"/>
          </p:cNvSpPr>
          <p:nvPr/>
        </p:nvSpPr>
        <p:spPr bwMode="auto">
          <a:xfrm>
            <a:off x="225425" y="1196751"/>
            <a:ext cx="873918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0000"/>
              </a:lnSpc>
              <a:spcBef>
                <a:spcPct val="10000"/>
              </a:spcBef>
              <a:spcAft>
                <a:spcPct val="10000"/>
              </a:spcAft>
            </a:pPr>
            <a:r>
              <a:rPr lang="en-US" altLang="zh-CN" sz="2000" dirty="0" smtClean="0">
                <a:sym typeface="Symbol" pitchFamily="18" charset="2"/>
              </a:rPr>
              <a:t>1.16(b</a:t>
            </a:r>
            <a:r>
              <a:rPr lang="en-US" altLang="zh-CN" sz="2000" dirty="0">
                <a:sym typeface="Symbol" pitchFamily="18" charset="2"/>
              </a:rPr>
              <a:t>)  </a:t>
            </a:r>
            <a:r>
              <a:rPr lang="zh-CN" altLang="en-US" sz="2000" dirty="0">
                <a:sym typeface="Symbol" pitchFamily="18" charset="2"/>
              </a:rPr>
              <a:t>将如右图的非确定有限自动机</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     </a:t>
            </a:r>
            <a:r>
              <a:rPr lang="zh-CN" altLang="en-US" sz="2000" dirty="0">
                <a:sym typeface="Symbol" pitchFamily="18" charset="2"/>
              </a:rPr>
              <a:t>转换成等价的确定有限自动机</a:t>
            </a:r>
            <a:r>
              <a:rPr lang="en-US" altLang="zh-CN" sz="2000" dirty="0" smtClean="0">
                <a:sym typeface="Symbol" pitchFamily="18" charset="2"/>
              </a:rPr>
              <a:t>. </a:t>
            </a:r>
          </a:p>
          <a:p>
            <a:pPr>
              <a:lnSpc>
                <a:spcPct val="110000"/>
              </a:lnSpc>
              <a:spcBef>
                <a:spcPct val="10000"/>
              </a:spcBef>
              <a:spcAft>
                <a:spcPct val="10000"/>
              </a:spcAft>
            </a:pPr>
            <a:r>
              <a:rPr lang="zh-CN" altLang="en-US" sz="2000" dirty="0" smtClean="0">
                <a:sym typeface="Symbol" pitchFamily="18" charset="2"/>
              </a:rPr>
              <a:t>解</a:t>
            </a:r>
            <a:r>
              <a:rPr lang="en-US" altLang="zh-CN" sz="2000" dirty="0" smtClean="0">
                <a:sym typeface="Symbol" pitchFamily="18" charset="2"/>
              </a:rPr>
              <a:t>: </a:t>
            </a:r>
            <a:r>
              <a:rPr lang="zh-CN" altLang="en-US" sz="2000" dirty="0" smtClean="0">
                <a:sym typeface="Symbol" pitchFamily="18" charset="2"/>
              </a:rPr>
              <a:t>根据</a:t>
            </a:r>
            <a:r>
              <a:rPr lang="en-US" altLang="zh-CN" sz="2000" dirty="0" smtClean="0">
                <a:sym typeface="Symbol" pitchFamily="18" charset="2"/>
              </a:rPr>
              <a:t>NFA</a:t>
            </a:r>
            <a:r>
              <a:rPr lang="zh-CN" altLang="en-US" sz="2000" dirty="0" smtClean="0">
                <a:sym typeface="Symbol" pitchFamily="18" charset="2"/>
              </a:rPr>
              <a:t>的状态图</a:t>
            </a:r>
            <a:r>
              <a:rPr lang="en-US" altLang="zh-CN" sz="2000" dirty="0" smtClean="0">
                <a:sym typeface="Symbol" pitchFamily="18" charset="2"/>
              </a:rPr>
              <a:t>, </a:t>
            </a:r>
          </a:p>
          <a:p>
            <a:pPr>
              <a:lnSpc>
                <a:spcPct val="110000"/>
              </a:lnSpc>
              <a:spcBef>
                <a:spcPct val="10000"/>
              </a:spcBef>
              <a:spcAft>
                <a:spcPct val="10000"/>
              </a:spcAft>
            </a:pPr>
            <a:r>
              <a:rPr lang="zh-CN" altLang="en-US" sz="2000" dirty="0" smtClean="0">
                <a:sym typeface="Symbol" pitchFamily="18" charset="2"/>
              </a:rPr>
              <a:t>      得到与它等价的如下</a:t>
            </a:r>
            <a:r>
              <a:rPr lang="en-US" altLang="zh-CN" sz="2000" dirty="0" smtClean="0">
                <a:sym typeface="Symbol" pitchFamily="18" charset="2"/>
              </a:rPr>
              <a:t>DFA</a:t>
            </a:r>
            <a:r>
              <a:rPr lang="zh-CN" altLang="en-US" sz="2000" dirty="0" smtClean="0">
                <a:sym typeface="Symbol" pitchFamily="18" charset="2"/>
              </a:rPr>
              <a:t>状态转移表</a:t>
            </a:r>
            <a:endParaRPr lang="en-US" altLang="zh-CN" sz="2000" dirty="0">
              <a:sym typeface="Symbol" pitchFamily="18" charset="2"/>
            </a:endParaRPr>
          </a:p>
        </p:txBody>
      </p:sp>
      <p:cxnSp>
        <p:nvCxnSpPr>
          <p:cNvPr id="52" name="AutoShape 15"/>
          <p:cNvCxnSpPr>
            <a:cxnSpLocks noChangeShapeType="1"/>
            <a:stCxn id="53" idx="7"/>
          </p:cNvCxnSpPr>
          <p:nvPr/>
        </p:nvCxnSpPr>
        <p:spPr bwMode="auto">
          <a:xfrm>
            <a:off x="6282614" y="1286257"/>
            <a:ext cx="1014503" cy="0"/>
          </a:xfrm>
          <a:prstGeom prst="straightConnector1">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cxnSp>
      <p:sp>
        <p:nvSpPr>
          <p:cNvPr id="53" name="Oval 51"/>
          <p:cNvSpPr>
            <a:spLocks noChangeAspect="1"/>
          </p:cNvSpPr>
          <p:nvPr/>
        </p:nvSpPr>
        <p:spPr bwMode="auto">
          <a:xfrm>
            <a:off x="5759578" y="1196751"/>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algn="ctr" eaLnBrk="1" hangingPunct="1">
              <a:spcBef>
                <a:spcPct val="0"/>
              </a:spcBef>
              <a:buFontTx/>
              <a:buNone/>
            </a:pPr>
            <a:r>
              <a:rPr lang="en-US" altLang="zh-CN" sz="2000" dirty="0" smtClean="0">
                <a:solidFill>
                  <a:srgbClr val="000000"/>
                </a:solidFill>
                <a:sym typeface="Symbol" pitchFamily="18" charset="2"/>
              </a:rPr>
              <a:t>1</a:t>
            </a:r>
            <a:endParaRPr lang="en-US" altLang="zh-CN" sz="2000" dirty="0">
              <a:solidFill>
                <a:srgbClr val="000000"/>
              </a:solidFill>
              <a:sym typeface="Symbol" pitchFamily="18" charset="2"/>
            </a:endParaRPr>
          </a:p>
        </p:txBody>
      </p:sp>
      <p:sp>
        <p:nvSpPr>
          <p:cNvPr id="54" name="Text Box 6"/>
          <p:cNvSpPr txBox="1">
            <a:spLocks noChangeArrowheads="1"/>
          </p:cNvSpPr>
          <p:nvPr/>
        </p:nvSpPr>
        <p:spPr bwMode="auto">
          <a:xfrm>
            <a:off x="6597778" y="1170416"/>
            <a:ext cx="3962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sym typeface="Symbol"/>
              </a:rPr>
              <a:t></a:t>
            </a:r>
            <a:r>
              <a:rPr lang="en-US" altLang="zh-CN" sz="2400" dirty="0" smtClean="0"/>
              <a:t> </a:t>
            </a:r>
            <a:endParaRPr lang="en-US" altLang="zh-CN" sz="2400" dirty="0"/>
          </a:p>
        </p:txBody>
      </p:sp>
      <p:cxnSp>
        <p:nvCxnSpPr>
          <p:cNvPr id="55" name="AutoShape 15"/>
          <p:cNvCxnSpPr>
            <a:cxnSpLocks noChangeShapeType="1"/>
          </p:cNvCxnSpPr>
          <p:nvPr/>
        </p:nvCxnSpPr>
        <p:spPr bwMode="auto">
          <a:xfrm flipH="1" flipV="1">
            <a:off x="5226178" y="1501551"/>
            <a:ext cx="533400" cy="1588"/>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sp>
        <p:nvSpPr>
          <p:cNvPr id="56" name="Text Box 19"/>
          <p:cNvSpPr txBox="1">
            <a:spLocks noChangeArrowheads="1"/>
          </p:cNvSpPr>
          <p:nvPr/>
        </p:nvSpPr>
        <p:spPr bwMode="auto">
          <a:xfrm>
            <a:off x="6261228" y="1882551"/>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t>a </a:t>
            </a:r>
            <a:endParaRPr lang="en-US" altLang="zh-CN" sz="2400" dirty="0"/>
          </a:p>
        </p:txBody>
      </p:sp>
      <p:cxnSp>
        <p:nvCxnSpPr>
          <p:cNvPr id="57" name="AutoShape 15"/>
          <p:cNvCxnSpPr>
            <a:cxnSpLocks noChangeShapeType="1"/>
            <a:stCxn id="58" idx="1"/>
            <a:endCxn id="53" idx="4"/>
          </p:cNvCxnSpPr>
          <p:nvPr/>
        </p:nvCxnSpPr>
        <p:spPr bwMode="auto">
          <a:xfrm flipH="1" flipV="1">
            <a:off x="6065966" y="1807939"/>
            <a:ext cx="469900" cy="773112"/>
          </a:xfrm>
          <a:prstGeom prst="straightConnector1">
            <a:avLst/>
          </a:prstGeom>
          <a:noFill/>
          <a:ln w="9525">
            <a:solidFill>
              <a:srgbClr val="000000"/>
            </a:solidFill>
            <a:round/>
            <a:headEnd type="arrow"/>
            <a:tailEnd type="none" w="lg" len="lg"/>
          </a:ln>
          <a:extLst>
            <a:ext uri="{909E8E84-426E-40DD-AFC4-6F175D3DCCD1}">
              <a14:hiddenFill xmlns:a14="http://schemas.microsoft.com/office/drawing/2010/main">
                <a:noFill/>
              </a14:hiddenFill>
            </a:ext>
          </a:extLst>
        </p:spPr>
      </p:cxnSp>
      <p:sp>
        <p:nvSpPr>
          <p:cNvPr id="58" name="Oval 51"/>
          <p:cNvSpPr>
            <a:spLocks noChangeAspect="1"/>
          </p:cNvSpPr>
          <p:nvPr/>
        </p:nvSpPr>
        <p:spPr bwMode="auto">
          <a:xfrm>
            <a:off x="6445378" y="2492151"/>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000" dirty="0" smtClean="0">
                <a:solidFill>
                  <a:srgbClr val="000000"/>
                </a:solidFill>
                <a:sym typeface="Symbol" pitchFamily="18" charset="2"/>
              </a:rPr>
              <a:t>3</a:t>
            </a:r>
            <a:endParaRPr lang="en-US" altLang="zh-CN" sz="2000" dirty="0">
              <a:solidFill>
                <a:srgbClr val="000000"/>
              </a:solidFill>
              <a:sym typeface="Symbol" pitchFamily="18" charset="2"/>
            </a:endParaRPr>
          </a:p>
        </p:txBody>
      </p:sp>
      <p:cxnSp>
        <p:nvCxnSpPr>
          <p:cNvPr id="59" name="AutoShape 15"/>
          <p:cNvCxnSpPr>
            <a:cxnSpLocks noChangeShapeType="1"/>
            <a:endCxn id="58" idx="7"/>
          </p:cNvCxnSpPr>
          <p:nvPr/>
        </p:nvCxnSpPr>
        <p:spPr bwMode="auto">
          <a:xfrm flipH="1">
            <a:off x="6967666" y="1807939"/>
            <a:ext cx="546100" cy="773112"/>
          </a:xfrm>
          <a:prstGeom prst="straightConnector1">
            <a:avLst/>
          </a:prstGeom>
          <a:noFill/>
          <a:ln w="9525">
            <a:solidFill>
              <a:srgbClr val="000000"/>
            </a:solidFill>
            <a:round/>
            <a:headEnd type="arrow"/>
            <a:tailEnd type="none" w="lg" len="lg"/>
          </a:ln>
          <a:extLst>
            <a:ext uri="{909E8E84-426E-40DD-AFC4-6F175D3DCCD1}">
              <a14:hiddenFill xmlns:a14="http://schemas.microsoft.com/office/drawing/2010/main">
                <a:noFill/>
              </a14:hiddenFill>
            </a:ext>
          </a:extLst>
        </p:spPr>
      </p:cxnSp>
      <p:sp>
        <p:nvSpPr>
          <p:cNvPr id="60" name="Text Box 6"/>
          <p:cNvSpPr txBox="1">
            <a:spLocks noChangeArrowheads="1"/>
          </p:cNvSpPr>
          <p:nvPr/>
        </p:nvSpPr>
        <p:spPr bwMode="auto">
          <a:xfrm>
            <a:off x="7131178" y="2053064"/>
            <a:ext cx="663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err="1" smtClean="0"/>
              <a:t>a,b</a:t>
            </a:r>
            <a:r>
              <a:rPr lang="en-US" altLang="zh-CN" sz="2400" dirty="0" smtClean="0"/>
              <a:t> </a:t>
            </a:r>
            <a:endParaRPr lang="en-US" altLang="zh-CN" sz="2400" dirty="0"/>
          </a:p>
        </p:txBody>
      </p:sp>
      <p:sp>
        <p:nvSpPr>
          <p:cNvPr id="61" name="Oval 51"/>
          <p:cNvSpPr>
            <a:spLocks noChangeAspect="1"/>
          </p:cNvSpPr>
          <p:nvPr/>
        </p:nvSpPr>
        <p:spPr bwMode="auto">
          <a:xfrm>
            <a:off x="7220917" y="1177585"/>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algn="ctr" eaLnBrk="1" hangingPunct="1">
              <a:spcBef>
                <a:spcPct val="0"/>
              </a:spcBef>
              <a:buFontTx/>
              <a:buNone/>
            </a:pPr>
            <a:r>
              <a:rPr lang="en-US" altLang="zh-CN" sz="2000" dirty="0" smtClean="0">
                <a:solidFill>
                  <a:srgbClr val="000000"/>
                </a:solidFill>
                <a:sym typeface="Symbol" pitchFamily="18" charset="2"/>
              </a:rPr>
              <a:t>2</a:t>
            </a:r>
            <a:endParaRPr lang="en-US" altLang="zh-CN" sz="2000" dirty="0">
              <a:solidFill>
                <a:srgbClr val="000000"/>
              </a:solidFill>
              <a:sym typeface="Symbol" pitchFamily="18" charset="2"/>
            </a:endParaRPr>
          </a:p>
        </p:txBody>
      </p:sp>
      <p:sp>
        <p:nvSpPr>
          <p:cNvPr id="62" name="Oval 15"/>
          <p:cNvSpPr>
            <a:spLocks noChangeArrowheads="1"/>
          </p:cNvSpPr>
          <p:nvPr/>
        </p:nvSpPr>
        <p:spPr bwMode="auto">
          <a:xfrm>
            <a:off x="7297117" y="1253785"/>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endParaRPr lang="zh-CN" altLang="en-US" sz="2000"/>
          </a:p>
        </p:txBody>
      </p:sp>
      <p:cxnSp>
        <p:nvCxnSpPr>
          <p:cNvPr id="63" name="AutoShape 15"/>
          <p:cNvCxnSpPr>
            <a:cxnSpLocks noChangeShapeType="1"/>
            <a:endCxn id="53" idx="5"/>
          </p:cNvCxnSpPr>
          <p:nvPr/>
        </p:nvCxnSpPr>
        <p:spPr bwMode="auto">
          <a:xfrm flipH="1">
            <a:off x="6282614" y="1718433"/>
            <a:ext cx="1014503" cy="0"/>
          </a:xfrm>
          <a:prstGeom prst="straightConnector1">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cxnSp>
      <p:sp>
        <p:nvSpPr>
          <p:cNvPr id="64" name="Text Box 6"/>
          <p:cNvSpPr txBox="1">
            <a:spLocks noChangeArrowheads="1"/>
          </p:cNvSpPr>
          <p:nvPr/>
        </p:nvSpPr>
        <p:spPr bwMode="auto">
          <a:xfrm>
            <a:off x="6626106" y="1580016"/>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sym typeface="Symbol"/>
              </a:rPr>
              <a:t>a</a:t>
            </a:r>
            <a:r>
              <a:rPr lang="en-US" altLang="zh-CN" sz="2400" dirty="0" smtClean="0"/>
              <a:t> </a:t>
            </a:r>
            <a:endParaRPr lang="en-US" altLang="zh-CN" sz="2400" dirty="0"/>
          </a:p>
        </p:txBody>
      </p:sp>
      <p:cxnSp>
        <p:nvCxnSpPr>
          <p:cNvPr id="65" name="曲线连接符 64"/>
          <p:cNvCxnSpPr>
            <a:stCxn id="58" idx="3"/>
            <a:endCxn id="58" idx="5"/>
          </p:cNvCxnSpPr>
          <p:nvPr/>
        </p:nvCxnSpPr>
        <p:spPr bwMode="auto">
          <a:xfrm rot="16200000" flipH="1">
            <a:off x="6751765" y="2797184"/>
            <a:ext cx="12700" cy="433297"/>
          </a:xfrm>
          <a:prstGeom prst="curvedConnector3">
            <a:avLst>
              <a:gd name="adj1" fmla="val 3838118"/>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 Box 19"/>
          <p:cNvSpPr txBox="1">
            <a:spLocks noChangeArrowheads="1"/>
          </p:cNvSpPr>
          <p:nvPr/>
        </p:nvSpPr>
        <p:spPr bwMode="auto">
          <a:xfrm>
            <a:off x="6868080" y="3119864"/>
            <a:ext cx="4331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t>b </a:t>
            </a:r>
            <a:endParaRPr lang="en-US" altLang="zh-CN" sz="2400" dirty="0"/>
          </a:p>
        </p:txBody>
      </p:sp>
      <p:sp>
        <p:nvSpPr>
          <p:cNvPr id="67" name="TextBox 66"/>
          <p:cNvSpPr txBox="1"/>
          <p:nvPr/>
        </p:nvSpPr>
        <p:spPr bwMode="auto">
          <a:xfrm>
            <a:off x="7242526" y="2699339"/>
            <a:ext cx="146226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sz="2000" dirty="0" smtClean="0">
                <a:solidFill>
                  <a:schemeClr val="tx1"/>
                </a:solidFill>
              </a:rPr>
              <a:t>1.16(b)</a:t>
            </a:r>
            <a:r>
              <a:rPr lang="zh-CN" altLang="en-US" sz="2000" dirty="0" smtClean="0">
                <a:solidFill>
                  <a:schemeClr val="tx1"/>
                </a:solidFill>
              </a:rPr>
              <a:t>题图</a:t>
            </a:r>
          </a:p>
        </p:txBody>
      </p:sp>
      <p:graphicFrame>
        <p:nvGraphicFramePr>
          <p:cNvPr id="68" name="Group 101"/>
          <p:cNvGraphicFramePr>
            <a:graphicFrameLocks/>
          </p:cNvGraphicFramePr>
          <p:nvPr>
            <p:extLst>
              <p:ext uri="{D42A27DB-BD31-4B8C-83A1-F6EECF244321}">
                <p14:modId xmlns:p14="http://schemas.microsoft.com/office/powerpoint/2010/main" val="229733826"/>
              </p:ext>
            </p:extLst>
          </p:nvPr>
        </p:nvGraphicFramePr>
        <p:xfrm>
          <a:off x="539552" y="2824336"/>
          <a:ext cx="4896544" cy="1828800"/>
        </p:xfrm>
        <a:graphic>
          <a:graphicData uri="http://schemas.openxmlformats.org/drawingml/2006/table">
            <a:tbl>
              <a:tblPr/>
              <a:tblGrid>
                <a:gridCol w="792088"/>
                <a:gridCol w="1080120"/>
                <a:gridCol w="1656184"/>
                <a:gridCol w="1368152"/>
              </a:tblGrid>
              <a:tr h="360363">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charset="-122"/>
                          <a:sym typeface="Symbol" pitchFamily="18" charset="2"/>
                        </a:rPr>
                        <a:t>编号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1</a:t>
                      </a:r>
                      <a:r>
                        <a:rPr kumimoji="1" lang="en-US" altLang="zh-CN" sz="1800" b="1" i="0" u="none" strike="noStrike" cap="none" normalizeH="0" baseline="0" dirty="0" smtClean="0">
                          <a:ln>
                            <a:noFill/>
                          </a:ln>
                          <a:solidFill>
                            <a:srgbClr val="FF0000"/>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{1,2,3}</a:t>
                      </a:r>
                      <a:r>
                        <a:rPr kumimoji="1" lang="en-US" altLang="zh-CN" sz="1800" b="1" i="0" u="none" strike="noStrike" cap="none" normalizeH="0" baseline="0" dirty="0" smtClean="0">
                          <a:ln>
                            <a:noFill/>
                          </a:ln>
                          <a:solidFill>
                            <a:srgbClr val="FF0000"/>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sym typeface="Symbol"/>
                        </a:rPr>
                        <a:t> </a:t>
                      </a:r>
                      <a:r>
                        <a:rPr kumimoji="1" lang="en-US" altLang="zh-CN" sz="1800" b="1" i="0" u="none" strike="noStrike" cap="none" normalizeH="0" baseline="0" dirty="0" smtClean="0">
                          <a:ln>
                            <a:noFill/>
                          </a:ln>
                          <a:solidFill>
                            <a:srgbClr val="FF3300"/>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2</a:t>
                      </a:r>
                      <a:r>
                        <a:rPr kumimoji="1" lang="en-US" altLang="zh-CN" sz="1800" b="1" i="0" u="none" strike="noStrike" cap="none" normalizeH="0" baseline="0" dirty="0" smtClean="0">
                          <a:ln>
                            <a:noFill/>
                          </a:ln>
                          <a:solidFill>
                            <a:srgbClr val="FF0000"/>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altLang="zh-CN" b="1" dirty="0" smtClean="0"/>
                        <a:t>{1,2,3}</a:t>
                      </a:r>
                      <a:endParaRPr lang="zh-CN" altLang="en-US" b="1"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altLang="zh-CN" b="1" dirty="0" smtClean="0"/>
                        <a:t>{1,2,3}</a:t>
                      </a:r>
                      <a:endParaRPr lang="zh-CN" altLang="en-US" b="1"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altLang="zh-CN" b="1" dirty="0" smtClean="0"/>
                        <a:t>{2,3} </a:t>
                      </a:r>
                      <a:r>
                        <a:rPr lang="en-US" altLang="zh-CN" b="1" dirty="0" smtClean="0">
                          <a:solidFill>
                            <a:srgbClr val="FF0000"/>
                          </a:solidFill>
                        </a:rPr>
                        <a:t>4</a:t>
                      </a:r>
                      <a:endParaRPr lang="zh-CN" altLang="en-US" b="1" dirty="0">
                        <a:solidFill>
                          <a:srgbClr val="FF0000"/>
                        </a:solidFill>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sym typeface="Symbol"/>
                        </a:rPr>
                        <a:t></a:t>
                      </a:r>
                      <a:endParaRPr kumimoji="1" lang="zh-CN" altLang="en-US" sz="18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sym typeface="Symbol"/>
                        </a:rPr>
                        <a:t></a:t>
                      </a:r>
                      <a:endParaRPr kumimoji="1" lang="zh-CN" altLang="en-US" sz="1800" b="1" i="0" u="none" strike="noStrike" cap="none" normalizeH="0" baseline="0" dirty="0" smtClean="0">
                        <a:ln>
                          <a:noFill/>
                        </a:ln>
                        <a:solidFill>
                          <a:srgbClr val="FF33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sym typeface="Symbol"/>
                        </a:rPr>
                        <a:t></a:t>
                      </a:r>
                      <a:endParaRPr kumimoji="1" lang="zh-CN" altLang="en-US" sz="1800" b="1" i="0" u="none" strike="noStrike" cap="none" normalizeH="0" baseline="0" dirty="0" smtClean="0">
                        <a:ln>
                          <a:noFill/>
                        </a:ln>
                        <a:solidFill>
                          <a:srgbClr val="FF33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4</a:t>
                      </a:r>
                      <a:r>
                        <a:rPr kumimoji="1" lang="en-US" altLang="zh-CN" sz="1800" b="1" i="0" u="none" strike="noStrike" cap="none" normalizeH="0" baseline="0" dirty="0" smtClean="0">
                          <a:ln>
                            <a:noFill/>
                          </a:ln>
                          <a:solidFill>
                            <a:srgbClr val="FF3300"/>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{1,2}</a:t>
                      </a:r>
                      <a:endParaRPr kumimoji="1" lang="en-US" altLang="zh-CN" sz="1800" b="1" i="0" u="none" strike="noStrike" cap="none" normalizeH="0" baseline="0" dirty="0" smtClean="0">
                        <a:ln>
                          <a:noFill/>
                        </a:ln>
                        <a:solidFill>
                          <a:srgbClr val="FF33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charset="-122"/>
                        </a:defRPr>
                      </a:lvl1pPr>
                      <a:lvl2pPr eaLnBrk="0" hangingPunct="0">
                        <a:spcBef>
                          <a:spcPct val="20000"/>
                        </a:spcBef>
                        <a:defRPr kumimoji="1" sz="2400">
                          <a:solidFill>
                            <a:schemeClr val="tx1"/>
                          </a:solidFill>
                          <a:latin typeface="Times New Roman" pitchFamily="18" charset="0"/>
                          <a:ea typeface="宋体" charset="-122"/>
                        </a:defRPr>
                      </a:lvl2pPr>
                      <a:lvl3pPr eaLnBrk="0" hangingPunct="0">
                        <a:spcBef>
                          <a:spcPct val="20000"/>
                        </a:spcBef>
                        <a:defRPr kumimoji="1" sz="2000">
                          <a:solidFill>
                            <a:schemeClr val="tx1"/>
                          </a:solidFill>
                          <a:latin typeface="Times New Roman" pitchFamily="18" charset="0"/>
                          <a:ea typeface="宋体" charset="-122"/>
                        </a:defRPr>
                      </a:lvl3pPr>
                      <a:lvl4pPr eaLnBrk="0" hangingPunct="0">
                        <a:spcBef>
                          <a:spcPct val="20000"/>
                        </a:spcBef>
                        <a:defRPr kumimoji="1">
                          <a:solidFill>
                            <a:schemeClr val="tx1"/>
                          </a:solidFill>
                          <a:latin typeface="Times New Roman" pitchFamily="18" charset="0"/>
                          <a:ea typeface="宋体" charset="-122"/>
                        </a:defRPr>
                      </a:lvl4pPr>
                      <a:lvl5pPr eaLnBrk="0" hangingPunct="0">
                        <a:spcBef>
                          <a:spcPct val="20000"/>
                        </a:spcBef>
                        <a:defRPr kumimoji="1">
                          <a:solidFill>
                            <a:schemeClr val="tx1"/>
                          </a:solidFill>
                          <a:latin typeface="Times New Roman" pitchFamily="18" charset="0"/>
                          <a:ea typeface="宋体" charset="-122"/>
                        </a:defRPr>
                      </a:lvl5pPr>
                      <a:lvl6pPr eaLnBrk="0" fontAlgn="base" hangingPunct="0">
                        <a:spcBef>
                          <a:spcPct val="20000"/>
                        </a:spcBef>
                        <a:spcAft>
                          <a:spcPct val="0"/>
                        </a:spcAft>
                        <a:defRPr kumimoji="1">
                          <a:solidFill>
                            <a:schemeClr val="tx1"/>
                          </a:solidFill>
                          <a:latin typeface="Times New Roman" pitchFamily="18" charset="0"/>
                          <a:ea typeface="宋体" charset="-122"/>
                        </a:defRPr>
                      </a:lvl6pPr>
                      <a:lvl7pPr eaLnBrk="0" fontAlgn="base" hangingPunct="0">
                        <a:spcBef>
                          <a:spcPct val="20000"/>
                        </a:spcBef>
                        <a:spcAft>
                          <a:spcPct val="0"/>
                        </a:spcAft>
                        <a:defRPr kumimoji="1">
                          <a:solidFill>
                            <a:schemeClr val="tx1"/>
                          </a:solidFill>
                          <a:latin typeface="Times New Roman" pitchFamily="18" charset="0"/>
                          <a:ea typeface="宋体" charset="-122"/>
                        </a:defRPr>
                      </a:lvl7pPr>
                      <a:lvl8pPr eaLnBrk="0" fontAlgn="base" hangingPunct="0">
                        <a:spcBef>
                          <a:spcPct val="20000"/>
                        </a:spcBef>
                        <a:spcAft>
                          <a:spcPct val="0"/>
                        </a:spcAft>
                        <a:defRPr kumimoji="1">
                          <a:solidFill>
                            <a:schemeClr val="tx1"/>
                          </a:solidFill>
                          <a:latin typeface="Times New Roman" pitchFamily="18" charset="0"/>
                          <a:ea typeface="宋体" charset="-122"/>
                        </a:defRPr>
                      </a:lvl8pPr>
                      <a:lvl9pPr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extBox 1"/>
          <p:cNvSpPr txBox="1"/>
          <p:nvPr/>
        </p:nvSpPr>
        <p:spPr bwMode="auto">
          <a:xfrm>
            <a:off x="354721" y="4685074"/>
            <a:ext cx="231345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zh-CN" altLang="en-US" sz="2000" dirty="0" smtClean="0">
                <a:solidFill>
                  <a:schemeClr val="tx1"/>
                </a:solidFill>
              </a:rPr>
              <a:t>对应状态转移图为 </a:t>
            </a:r>
          </a:p>
        </p:txBody>
      </p:sp>
      <p:cxnSp>
        <p:nvCxnSpPr>
          <p:cNvPr id="69" name="AutoShape 15"/>
          <p:cNvCxnSpPr>
            <a:cxnSpLocks noChangeShapeType="1"/>
            <a:stCxn id="84" idx="6"/>
            <a:endCxn id="78" idx="2"/>
          </p:cNvCxnSpPr>
          <p:nvPr/>
        </p:nvCxnSpPr>
        <p:spPr bwMode="auto">
          <a:xfrm flipV="1">
            <a:off x="6840959" y="4562026"/>
            <a:ext cx="827138" cy="1540"/>
          </a:xfrm>
          <a:prstGeom prst="straightConnector1">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cxnSp>
      <p:sp>
        <p:nvSpPr>
          <p:cNvPr id="71" name="Text Box 6"/>
          <p:cNvSpPr txBox="1">
            <a:spLocks noChangeArrowheads="1"/>
          </p:cNvSpPr>
          <p:nvPr/>
        </p:nvSpPr>
        <p:spPr bwMode="auto">
          <a:xfrm>
            <a:off x="7092280" y="4149080"/>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sym typeface="Symbol"/>
              </a:rPr>
              <a:t>a</a:t>
            </a:r>
            <a:r>
              <a:rPr lang="en-US" altLang="zh-CN" sz="2400" dirty="0" smtClean="0"/>
              <a:t> </a:t>
            </a:r>
            <a:endParaRPr lang="en-US" altLang="zh-CN" sz="2400" dirty="0"/>
          </a:p>
        </p:txBody>
      </p:sp>
      <p:cxnSp>
        <p:nvCxnSpPr>
          <p:cNvPr id="72" name="AutoShape 15"/>
          <p:cNvCxnSpPr>
            <a:cxnSpLocks noChangeShapeType="1"/>
          </p:cNvCxnSpPr>
          <p:nvPr/>
        </p:nvCxnSpPr>
        <p:spPr bwMode="auto">
          <a:xfrm flipH="1" flipV="1">
            <a:off x="5673358" y="4580398"/>
            <a:ext cx="533400" cy="1588"/>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sp>
        <p:nvSpPr>
          <p:cNvPr id="73" name="Text Box 19"/>
          <p:cNvSpPr txBox="1">
            <a:spLocks noChangeArrowheads="1"/>
          </p:cNvSpPr>
          <p:nvPr/>
        </p:nvSpPr>
        <p:spPr bwMode="auto">
          <a:xfrm>
            <a:off x="6892806" y="5055567"/>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t>a </a:t>
            </a:r>
            <a:endParaRPr lang="en-US" altLang="zh-CN" sz="2400" dirty="0"/>
          </a:p>
        </p:txBody>
      </p:sp>
      <p:cxnSp>
        <p:nvCxnSpPr>
          <p:cNvPr id="74" name="AutoShape 15"/>
          <p:cNvCxnSpPr>
            <a:cxnSpLocks noChangeShapeType="1"/>
            <a:stCxn id="75" idx="0"/>
            <a:endCxn id="84" idx="4"/>
          </p:cNvCxnSpPr>
          <p:nvPr/>
        </p:nvCxnSpPr>
        <p:spPr bwMode="auto">
          <a:xfrm flipV="1">
            <a:off x="6534572" y="4869160"/>
            <a:ext cx="0" cy="701838"/>
          </a:xfrm>
          <a:prstGeom prst="straightConnector1">
            <a:avLst/>
          </a:prstGeom>
          <a:noFill/>
          <a:ln w="9525">
            <a:solidFill>
              <a:srgbClr val="000000"/>
            </a:solidFill>
            <a:round/>
            <a:headEnd type="arrow"/>
            <a:tailEnd type="none" w="lg" len="lg"/>
          </a:ln>
          <a:extLst>
            <a:ext uri="{909E8E84-426E-40DD-AFC4-6F175D3DCCD1}">
              <a14:hiddenFill xmlns:a14="http://schemas.microsoft.com/office/drawing/2010/main">
                <a:noFill/>
              </a14:hiddenFill>
            </a:ext>
          </a:extLst>
        </p:spPr>
      </p:cxnSp>
      <p:sp>
        <p:nvSpPr>
          <p:cNvPr id="75" name="Oval 51"/>
          <p:cNvSpPr>
            <a:spLocks noChangeAspect="1"/>
          </p:cNvSpPr>
          <p:nvPr/>
        </p:nvSpPr>
        <p:spPr bwMode="auto">
          <a:xfrm>
            <a:off x="6228184" y="5570998"/>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000" dirty="0" smtClean="0">
                <a:solidFill>
                  <a:srgbClr val="000000"/>
                </a:solidFill>
                <a:sym typeface="Symbol" pitchFamily="18" charset="2"/>
              </a:rPr>
              <a:t>3</a:t>
            </a:r>
            <a:endParaRPr lang="en-US" altLang="zh-CN" sz="2000" dirty="0">
              <a:solidFill>
                <a:srgbClr val="000000"/>
              </a:solidFill>
              <a:sym typeface="Symbol" pitchFamily="18" charset="2"/>
            </a:endParaRPr>
          </a:p>
        </p:txBody>
      </p:sp>
      <p:cxnSp>
        <p:nvCxnSpPr>
          <p:cNvPr id="76" name="AutoShape 15"/>
          <p:cNvCxnSpPr>
            <a:cxnSpLocks noChangeShapeType="1"/>
            <a:stCxn id="84" idx="5"/>
            <a:endCxn id="86" idx="2"/>
          </p:cNvCxnSpPr>
          <p:nvPr/>
        </p:nvCxnSpPr>
        <p:spPr bwMode="auto">
          <a:xfrm>
            <a:off x="6751220" y="4779654"/>
            <a:ext cx="917124" cy="1080056"/>
          </a:xfrm>
          <a:prstGeom prst="straightConnector1">
            <a:avLst/>
          </a:prstGeom>
          <a:noFill/>
          <a:ln w="9525">
            <a:solidFill>
              <a:srgbClr val="000000"/>
            </a:solidFill>
            <a:round/>
            <a:headEnd type="arrow"/>
            <a:tailEnd type="none" w="lg" len="lg"/>
          </a:ln>
          <a:extLst>
            <a:ext uri="{909E8E84-426E-40DD-AFC4-6F175D3DCCD1}">
              <a14:hiddenFill xmlns:a14="http://schemas.microsoft.com/office/drawing/2010/main">
                <a:noFill/>
              </a14:hiddenFill>
            </a:ext>
          </a:extLst>
        </p:spPr>
      </p:cxnSp>
      <p:sp>
        <p:nvSpPr>
          <p:cNvPr id="77" name="Text Box 6"/>
          <p:cNvSpPr txBox="1">
            <a:spLocks noChangeArrowheads="1"/>
          </p:cNvSpPr>
          <p:nvPr/>
        </p:nvSpPr>
        <p:spPr bwMode="auto">
          <a:xfrm>
            <a:off x="6300192" y="6279703"/>
            <a:ext cx="663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err="1" smtClean="0"/>
              <a:t>a,b</a:t>
            </a:r>
            <a:r>
              <a:rPr lang="en-US" altLang="zh-CN" sz="2400" dirty="0" smtClean="0"/>
              <a:t> </a:t>
            </a:r>
            <a:endParaRPr lang="en-US" altLang="zh-CN" sz="2400" dirty="0"/>
          </a:p>
        </p:txBody>
      </p:sp>
      <p:sp>
        <p:nvSpPr>
          <p:cNvPr id="78" name="Oval 51"/>
          <p:cNvSpPr>
            <a:spLocks noChangeAspect="1"/>
          </p:cNvSpPr>
          <p:nvPr/>
        </p:nvSpPr>
        <p:spPr bwMode="auto">
          <a:xfrm>
            <a:off x="7668097" y="4256432"/>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algn="ctr" eaLnBrk="1" hangingPunct="1">
              <a:spcBef>
                <a:spcPct val="0"/>
              </a:spcBef>
              <a:buFontTx/>
              <a:buNone/>
            </a:pPr>
            <a:r>
              <a:rPr lang="en-US" altLang="zh-CN" sz="2000" dirty="0" smtClean="0">
                <a:solidFill>
                  <a:srgbClr val="000000"/>
                </a:solidFill>
                <a:sym typeface="Symbol" pitchFamily="18" charset="2"/>
              </a:rPr>
              <a:t>2</a:t>
            </a:r>
            <a:endParaRPr lang="en-US" altLang="zh-CN" sz="2000" dirty="0">
              <a:solidFill>
                <a:srgbClr val="000000"/>
              </a:solidFill>
              <a:sym typeface="Symbol" pitchFamily="18" charset="2"/>
            </a:endParaRPr>
          </a:p>
        </p:txBody>
      </p:sp>
      <p:sp>
        <p:nvSpPr>
          <p:cNvPr id="79" name="Oval 15"/>
          <p:cNvSpPr>
            <a:spLocks noChangeArrowheads="1"/>
          </p:cNvSpPr>
          <p:nvPr/>
        </p:nvSpPr>
        <p:spPr bwMode="auto">
          <a:xfrm>
            <a:off x="7744297" y="4332632"/>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endParaRPr lang="zh-CN" altLang="en-US" sz="2000"/>
          </a:p>
        </p:txBody>
      </p:sp>
      <p:cxnSp>
        <p:nvCxnSpPr>
          <p:cNvPr id="80" name="AutoShape 15"/>
          <p:cNvCxnSpPr>
            <a:cxnSpLocks noChangeShapeType="1"/>
            <a:stCxn id="78" idx="4"/>
            <a:endCxn id="86" idx="0"/>
          </p:cNvCxnSpPr>
          <p:nvPr/>
        </p:nvCxnSpPr>
        <p:spPr bwMode="auto">
          <a:xfrm>
            <a:off x="7974485" y="4867620"/>
            <a:ext cx="247" cy="686496"/>
          </a:xfrm>
          <a:prstGeom prst="straightConnector1">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cxnSp>
      <p:sp>
        <p:nvSpPr>
          <p:cNvPr id="81" name="Text Box 6"/>
          <p:cNvSpPr txBox="1">
            <a:spLocks noChangeArrowheads="1"/>
          </p:cNvSpPr>
          <p:nvPr/>
        </p:nvSpPr>
        <p:spPr bwMode="auto">
          <a:xfrm>
            <a:off x="7955292" y="4941167"/>
            <a:ext cx="4331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t>b </a:t>
            </a:r>
            <a:endParaRPr lang="en-US" altLang="zh-CN" sz="2400" dirty="0"/>
          </a:p>
        </p:txBody>
      </p:sp>
      <p:cxnSp>
        <p:nvCxnSpPr>
          <p:cNvPr id="82" name="曲线连接符 81"/>
          <p:cNvCxnSpPr>
            <a:stCxn id="75" idx="3"/>
            <a:endCxn id="75" idx="5"/>
          </p:cNvCxnSpPr>
          <p:nvPr/>
        </p:nvCxnSpPr>
        <p:spPr bwMode="auto">
          <a:xfrm rot="16200000" flipH="1">
            <a:off x="6534571" y="5876031"/>
            <a:ext cx="12700" cy="433297"/>
          </a:xfrm>
          <a:prstGeom prst="curvedConnector3">
            <a:avLst>
              <a:gd name="adj1" fmla="val 250477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 Box 19"/>
          <p:cNvSpPr txBox="1">
            <a:spLocks noChangeArrowheads="1"/>
          </p:cNvSpPr>
          <p:nvPr/>
        </p:nvSpPr>
        <p:spPr bwMode="auto">
          <a:xfrm>
            <a:off x="6227100" y="4941168"/>
            <a:ext cx="4331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t>b </a:t>
            </a:r>
            <a:endParaRPr lang="en-US" altLang="zh-CN" sz="2400" dirty="0"/>
          </a:p>
        </p:txBody>
      </p:sp>
      <p:sp>
        <p:nvSpPr>
          <p:cNvPr id="84" name="Oval 51"/>
          <p:cNvSpPr>
            <a:spLocks noChangeAspect="1"/>
          </p:cNvSpPr>
          <p:nvPr/>
        </p:nvSpPr>
        <p:spPr bwMode="auto">
          <a:xfrm>
            <a:off x="6228184" y="4257972"/>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algn="ctr" eaLnBrk="1" hangingPunct="1">
              <a:spcBef>
                <a:spcPct val="0"/>
              </a:spcBef>
              <a:buFontTx/>
              <a:buNone/>
            </a:pPr>
            <a:r>
              <a:rPr lang="en-US" altLang="zh-CN" sz="2000" dirty="0" smtClean="0">
                <a:solidFill>
                  <a:srgbClr val="000000"/>
                </a:solidFill>
                <a:sym typeface="Symbol" pitchFamily="18" charset="2"/>
              </a:rPr>
              <a:t>1</a:t>
            </a:r>
            <a:endParaRPr lang="en-US" altLang="zh-CN" sz="2000" dirty="0">
              <a:solidFill>
                <a:srgbClr val="000000"/>
              </a:solidFill>
              <a:sym typeface="Symbol" pitchFamily="18" charset="2"/>
            </a:endParaRPr>
          </a:p>
        </p:txBody>
      </p:sp>
      <p:sp>
        <p:nvSpPr>
          <p:cNvPr id="85" name="Oval 15"/>
          <p:cNvSpPr>
            <a:spLocks noChangeArrowheads="1"/>
          </p:cNvSpPr>
          <p:nvPr/>
        </p:nvSpPr>
        <p:spPr bwMode="auto">
          <a:xfrm>
            <a:off x="6304384" y="4334172"/>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endParaRPr lang="zh-CN" altLang="en-US" sz="2000"/>
          </a:p>
        </p:txBody>
      </p:sp>
      <p:sp>
        <p:nvSpPr>
          <p:cNvPr id="86" name="Oval 51"/>
          <p:cNvSpPr>
            <a:spLocks noChangeAspect="1"/>
          </p:cNvSpPr>
          <p:nvPr/>
        </p:nvSpPr>
        <p:spPr bwMode="auto">
          <a:xfrm>
            <a:off x="7668344" y="5554116"/>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algn="ctr" eaLnBrk="1" hangingPunct="1">
              <a:spcBef>
                <a:spcPct val="0"/>
              </a:spcBef>
              <a:buFontTx/>
              <a:buNone/>
            </a:pPr>
            <a:r>
              <a:rPr lang="en-US" altLang="zh-CN" sz="2000" dirty="0" smtClean="0">
                <a:solidFill>
                  <a:srgbClr val="000000"/>
                </a:solidFill>
                <a:sym typeface="Symbol" pitchFamily="18" charset="2"/>
              </a:rPr>
              <a:t>4</a:t>
            </a:r>
            <a:endParaRPr lang="en-US" altLang="zh-CN" sz="2000" dirty="0">
              <a:solidFill>
                <a:srgbClr val="000000"/>
              </a:solidFill>
              <a:sym typeface="Symbol" pitchFamily="18" charset="2"/>
            </a:endParaRPr>
          </a:p>
        </p:txBody>
      </p:sp>
      <p:sp>
        <p:nvSpPr>
          <p:cNvPr id="87" name="Oval 15"/>
          <p:cNvSpPr>
            <a:spLocks noChangeArrowheads="1"/>
          </p:cNvSpPr>
          <p:nvPr/>
        </p:nvSpPr>
        <p:spPr bwMode="auto">
          <a:xfrm>
            <a:off x="7744544" y="5630316"/>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endParaRPr lang="zh-CN" altLang="en-US" sz="2000"/>
          </a:p>
        </p:txBody>
      </p:sp>
      <p:cxnSp>
        <p:nvCxnSpPr>
          <p:cNvPr id="88" name="曲线连接符 87"/>
          <p:cNvCxnSpPr>
            <a:stCxn id="78" idx="0"/>
            <a:endCxn id="78" idx="6"/>
          </p:cNvCxnSpPr>
          <p:nvPr/>
        </p:nvCxnSpPr>
        <p:spPr bwMode="auto">
          <a:xfrm rot="16200000" flipH="1">
            <a:off x="7974881" y="4256036"/>
            <a:ext cx="305594" cy="306387"/>
          </a:xfrm>
          <a:prstGeom prst="curvedConnector4">
            <a:avLst>
              <a:gd name="adj1" fmla="val -74805"/>
              <a:gd name="adj2" fmla="val 17461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曲线连接符 88"/>
          <p:cNvCxnSpPr>
            <a:stCxn id="86" idx="3"/>
            <a:endCxn id="86" idx="5"/>
          </p:cNvCxnSpPr>
          <p:nvPr/>
        </p:nvCxnSpPr>
        <p:spPr bwMode="auto">
          <a:xfrm rot="16200000" flipH="1">
            <a:off x="7974731" y="5859149"/>
            <a:ext cx="12700" cy="433297"/>
          </a:xfrm>
          <a:prstGeom prst="curvedConnector3">
            <a:avLst>
              <a:gd name="adj1" fmla="val 250477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Text Box 6"/>
          <p:cNvSpPr txBox="1">
            <a:spLocks noChangeArrowheads="1"/>
          </p:cNvSpPr>
          <p:nvPr/>
        </p:nvSpPr>
        <p:spPr bwMode="auto">
          <a:xfrm>
            <a:off x="8172400" y="3903439"/>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t>a </a:t>
            </a:r>
            <a:endParaRPr lang="en-US" altLang="zh-CN" sz="2400" dirty="0"/>
          </a:p>
        </p:txBody>
      </p:sp>
      <p:sp>
        <p:nvSpPr>
          <p:cNvPr id="91" name="Text Box 6"/>
          <p:cNvSpPr txBox="1">
            <a:spLocks noChangeArrowheads="1"/>
          </p:cNvSpPr>
          <p:nvPr/>
        </p:nvSpPr>
        <p:spPr bwMode="auto">
          <a:xfrm>
            <a:off x="7740352" y="6279703"/>
            <a:ext cx="4331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t>b </a:t>
            </a:r>
            <a:endParaRPr lang="en-US" altLang="zh-CN" sz="2400" dirty="0"/>
          </a:p>
        </p:txBody>
      </p:sp>
    </p:spTree>
    <p:extLst>
      <p:ext uri="{BB962C8B-B14F-4D97-AF65-F5344CB8AC3E}">
        <p14:creationId xmlns:p14="http://schemas.microsoft.com/office/powerpoint/2010/main" val="3888676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zh-CN" altLang="en-US" b="1" smtClean="0">
                <a:solidFill>
                  <a:schemeClr val="tx1"/>
                </a:solidFill>
              </a:rPr>
              <a:t>计算理论基础第</a:t>
            </a:r>
            <a:r>
              <a:rPr lang="en-US" altLang="zh-CN" b="1" smtClean="0">
                <a:solidFill>
                  <a:schemeClr val="tx1"/>
                </a:solidFill>
              </a:rPr>
              <a:t>1</a:t>
            </a:r>
            <a:r>
              <a:rPr lang="zh-CN" altLang="en-US" b="1" smtClean="0">
                <a:solidFill>
                  <a:schemeClr val="tx1"/>
                </a:solidFill>
              </a:rPr>
              <a:t>章作业</a:t>
            </a:r>
          </a:p>
        </p:txBody>
      </p:sp>
      <p:sp>
        <p:nvSpPr>
          <p:cNvPr id="28675" name="Text Box 3"/>
          <p:cNvSpPr txBox="1">
            <a:spLocks noChangeArrowheads="1"/>
          </p:cNvSpPr>
          <p:nvPr/>
        </p:nvSpPr>
        <p:spPr bwMode="auto">
          <a:xfrm>
            <a:off x="225425" y="1124744"/>
            <a:ext cx="873918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0000"/>
              </a:lnSpc>
              <a:spcBef>
                <a:spcPct val="10000"/>
              </a:spcBef>
              <a:spcAft>
                <a:spcPct val="10000"/>
              </a:spcAft>
            </a:pPr>
            <a:r>
              <a:rPr lang="en-US" altLang="zh-CN" sz="2000" dirty="0">
                <a:sym typeface="Symbol" pitchFamily="18" charset="2"/>
              </a:rPr>
              <a:t>1.21(a)  </a:t>
            </a:r>
            <a:r>
              <a:rPr lang="zh-CN" altLang="en-US" sz="2000" dirty="0">
                <a:sym typeface="Symbol" pitchFamily="18" charset="2"/>
              </a:rPr>
              <a:t>将如右图的有限自动机转换成</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      </a:t>
            </a:r>
            <a:r>
              <a:rPr lang="zh-CN" altLang="en-US" sz="2000" dirty="0">
                <a:sym typeface="Symbol" pitchFamily="18" charset="2"/>
              </a:rPr>
              <a:t>等价的正则表达式</a:t>
            </a:r>
            <a:r>
              <a:rPr lang="en-US" altLang="zh-CN" sz="2000" dirty="0" smtClean="0">
                <a:sym typeface="Symbol" pitchFamily="18" charset="2"/>
              </a:rPr>
              <a:t>. </a:t>
            </a:r>
          </a:p>
          <a:p>
            <a:pPr>
              <a:lnSpc>
                <a:spcPct val="110000"/>
              </a:lnSpc>
              <a:spcBef>
                <a:spcPct val="10000"/>
              </a:spcBef>
              <a:spcAft>
                <a:spcPct val="10000"/>
              </a:spcAft>
            </a:pPr>
            <a:r>
              <a:rPr lang="zh-CN" altLang="en-US" sz="2000" dirty="0" smtClean="0">
                <a:sym typeface="Symbol" pitchFamily="18" charset="2"/>
              </a:rPr>
              <a:t>解</a:t>
            </a:r>
            <a:r>
              <a:rPr lang="en-US" altLang="zh-CN" sz="2000" dirty="0" smtClean="0">
                <a:sym typeface="Symbol" pitchFamily="18" charset="2"/>
              </a:rPr>
              <a:t>: </a:t>
            </a:r>
          </a:p>
          <a:p>
            <a:pPr>
              <a:lnSpc>
                <a:spcPct val="110000"/>
              </a:lnSpc>
              <a:spcBef>
                <a:spcPct val="10000"/>
              </a:spcBef>
              <a:spcAft>
                <a:spcPct val="10000"/>
              </a:spcAft>
            </a:pPr>
            <a:r>
              <a:rPr lang="en-US" altLang="zh-CN" sz="2000" dirty="0" smtClean="0">
                <a:sym typeface="Symbol" pitchFamily="18" charset="2"/>
              </a:rPr>
              <a:t>1. </a:t>
            </a:r>
            <a:r>
              <a:rPr lang="zh-CN" altLang="en-US" sz="2000" dirty="0" smtClean="0">
                <a:sym typeface="Symbol" pitchFamily="18" charset="2"/>
              </a:rPr>
              <a:t>添加</a:t>
            </a:r>
            <a:r>
              <a:rPr lang="en-US" altLang="zh-CN" sz="2000" dirty="0" smtClean="0">
                <a:sym typeface="Symbol" pitchFamily="18" charset="2"/>
              </a:rPr>
              <a:t>s, ac,</a:t>
            </a:r>
          </a:p>
          <a:p>
            <a:pPr>
              <a:lnSpc>
                <a:spcPct val="110000"/>
              </a:lnSpc>
              <a:spcBef>
                <a:spcPct val="10000"/>
              </a:spcBef>
              <a:spcAft>
                <a:spcPct val="10000"/>
              </a:spcAft>
            </a:pPr>
            <a:endParaRPr lang="en-US" altLang="zh-CN" sz="2000" dirty="0" smtClean="0">
              <a:sym typeface="Symbol" pitchFamily="18" charset="2"/>
            </a:endParaRPr>
          </a:p>
          <a:p>
            <a:pPr>
              <a:lnSpc>
                <a:spcPct val="110000"/>
              </a:lnSpc>
              <a:spcBef>
                <a:spcPct val="10000"/>
              </a:spcBef>
              <a:spcAft>
                <a:spcPct val="10000"/>
              </a:spcAft>
            </a:pPr>
            <a:endParaRPr lang="en-US" altLang="zh-CN" sz="2000" dirty="0">
              <a:sym typeface="Symbol" pitchFamily="18" charset="2"/>
            </a:endParaRPr>
          </a:p>
          <a:p>
            <a:pPr>
              <a:lnSpc>
                <a:spcPct val="110000"/>
              </a:lnSpc>
              <a:spcBef>
                <a:spcPct val="10000"/>
              </a:spcBef>
              <a:spcAft>
                <a:spcPct val="10000"/>
              </a:spcAft>
            </a:pPr>
            <a:r>
              <a:rPr lang="en-US" altLang="zh-CN" sz="2000" dirty="0" smtClean="0">
                <a:sym typeface="Symbol" pitchFamily="18" charset="2"/>
              </a:rPr>
              <a:t>2. </a:t>
            </a:r>
            <a:r>
              <a:rPr lang="zh-CN" altLang="en-US" sz="2000" dirty="0" smtClean="0">
                <a:sym typeface="Symbol" pitchFamily="18" charset="2"/>
              </a:rPr>
              <a:t>去掉状态</a:t>
            </a:r>
            <a:r>
              <a:rPr lang="en-US" altLang="zh-CN" sz="2000" dirty="0" smtClean="0">
                <a:sym typeface="Symbol" pitchFamily="18" charset="2"/>
              </a:rPr>
              <a:t>1</a:t>
            </a:r>
          </a:p>
          <a:p>
            <a:pPr>
              <a:lnSpc>
                <a:spcPct val="110000"/>
              </a:lnSpc>
              <a:spcBef>
                <a:spcPct val="10000"/>
              </a:spcBef>
              <a:spcAft>
                <a:spcPct val="10000"/>
              </a:spcAft>
            </a:pPr>
            <a:endParaRPr lang="en-US" altLang="zh-CN" sz="2000" dirty="0">
              <a:sym typeface="Symbol" pitchFamily="18" charset="2"/>
            </a:endParaRPr>
          </a:p>
          <a:p>
            <a:pPr>
              <a:lnSpc>
                <a:spcPct val="110000"/>
              </a:lnSpc>
              <a:spcBef>
                <a:spcPct val="10000"/>
              </a:spcBef>
              <a:spcAft>
                <a:spcPct val="10000"/>
              </a:spcAft>
            </a:pPr>
            <a:endParaRPr lang="en-US" altLang="zh-CN" sz="2000" dirty="0" smtClean="0">
              <a:sym typeface="Symbol" pitchFamily="18" charset="2"/>
            </a:endParaRPr>
          </a:p>
          <a:p>
            <a:pPr>
              <a:lnSpc>
                <a:spcPct val="110000"/>
              </a:lnSpc>
              <a:spcBef>
                <a:spcPct val="10000"/>
              </a:spcBef>
              <a:spcAft>
                <a:spcPct val="10000"/>
              </a:spcAft>
            </a:pPr>
            <a:r>
              <a:rPr lang="en-US" altLang="zh-CN" sz="2000" dirty="0" smtClean="0">
                <a:sym typeface="Symbol" pitchFamily="18" charset="2"/>
              </a:rPr>
              <a:t>3. </a:t>
            </a:r>
            <a:r>
              <a:rPr lang="zh-CN" altLang="en-US" sz="2000" dirty="0" smtClean="0">
                <a:sym typeface="Symbol" pitchFamily="18" charset="2"/>
              </a:rPr>
              <a:t>去掉状态</a:t>
            </a:r>
            <a:r>
              <a:rPr lang="en-US" altLang="zh-CN" sz="2000" dirty="0" smtClean="0">
                <a:sym typeface="Symbol" pitchFamily="18" charset="2"/>
              </a:rPr>
              <a:t>2 </a:t>
            </a:r>
          </a:p>
          <a:p>
            <a:pPr>
              <a:lnSpc>
                <a:spcPct val="110000"/>
              </a:lnSpc>
              <a:spcBef>
                <a:spcPct val="10000"/>
              </a:spcBef>
              <a:spcAft>
                <a:spcPct val="10000"/>
              </a:spcAft>
            </a:pPr>
            <a:endParaRPr lang="en-US" altLang="zh-CN" sz="2000" dirty="0">
              <a:sym typeface="Symbol" pitchFamily="18" charset="2"/>
            </a:endParaRPr>
          </a:p>
          <a:p>
            <a:pPr>
              <a:lnSpc>
                <a:spcPct val="110000"/>
              </a:lnSpc>
              <a:spcBef>
                <a:spcPct val="10000"/>
              </a:spcBef>
              <a:spcAft>
                <a:spcPct val="10000"/>
              </a:spcAft>
            </a:pPr>
            <a:endParaRPr lang="en-US" altLang="zh-CN" sz="2000" dirty="0" smtClean="0">
              <a:sym typeface="Symbol" pitchFamily="18" charset="2"/>
            </a:endParaRPr>
          </a:p>
          <a:p>
            <a:pPr>
              <a:lnSpc>
                <a:spcPct val="110000"/>
              </a:lnSpc>
              <a:spcBef>
                <a:spcPct val="10000"/>
              </a:spcBef>
              <a:spcAft>
                <a:spcPct val="10000"/>
              </a:spcAft>
            </a:pPr>
            <a:r>
              <a:rPr lang="zh-CN" altLang="en-US" sz="2000" dirty="0" smtClean="0">
                <a:sym typeface="Symbol" pitchFamily="18" charset="2"/>
              </a:rPr>
              <a:t>说明</a:t>
            </a:r>
            <a:r>
              <a:rPr lang="en-US" altLang="zh-CN" sz="2000" dirty="0" smtClean="0">
                <a:sym typeface="Symbol" pitchFamily="18" charset="2"/>
              </a:rPr>
              <a:t>: </a:t>
            </a:r>
            <a:r>
              <a:rPr lang="zh-CN" altLang="en-US" sz="2000" dirty="0" smtClean="0">
                <a:sym typeface="Symbol" pitchFamily="18" charset="2"/>
              </a:rPr>
              <a:t>答案不唯一</a:t>
            </a:r>
            <a:r>
              <a:rPr lang="en-US" altLang="zh-CN" sz="2000" dirty="0" smtClean="0">
                <a:sym typeface="Symbol" pitchFamily="18" charset="2"/>
              </a:rPr>
              <a:t>. </a:t>
            </a:r>
            <a:r>
              <a:rPr lang="zh-CN" altLang="en-US" sz="2000" dirty="0" smtClean="0">
                <a:sym typeface="Symbol" pitchFamily="18" charset="2"/>
              </a:rPr>
              <a:t>例如</a:t>
            </a:r>
            <a:r>
              <a:rPr lang="en-US" altLang="zh-CN" sz="2000" dirty="0" smtClean="0">
                <a:sym typeface="Symbol" pitchFamily="18" charset="2"/>
              </a:rPr>
              <a:t>: a*</a:t>
            </a:r>
            <a:r>
              <a:rPr lang="en-US" altLang="zh-CN" sz="2000" dirty="0" err="1" smtClean="0">
                <a:sym typeface="Symbol" pitchFamily="18" charset="2"/>
              </a:rPr>
              <a:t>ba</a:t>
            </a:r>
            <a:r>
              <a:rPr lang="en-US" altLang="zh-CN" sz="2000" dirty="0" smtClean="0">
                <a:sym typeface="Symbol" pitchFamily="18" charset="2"/>
              </a:rPr>
              <a:t>* </a:t>
            </a:r>
            <a:r>
              <a:rPr lang="en-US" altLang="zh-CN" sz="2000" dirty="0" smtClean="0">
                <a:sym typeface="Symbol"/>
              </a:rPr>
              <a:t> </a:t>
            </a:r>
            <a:r>
              <a:rPr lang="en-US" altLang="zh-CN" sz="2000" dirty="0" smtClean="0">
                <a:sym typeface="Symbol" pitchFamily="18" charset="2"/>
              </a:rPr>
              <a:t>a*b(a*</a:t>
            </a:r>
            <a:r>
              <a:rPr lang="en-US" altLang="zh-CN" sz="2000" dirty="0" err="1" smtClean="0">
                <a:sym typeface="Symbol" pitchFamily="18" charset="2"/>
              </a:rPr>
              <a:t>ba</a:t>
            </a:r>
            <a:r>
              <a:rPr lang="en-US" altLang="zh-CN" sz="2000" dirty="0" smtClean="0">
                <a:sym typeface="Symbol" pitchFamily="18" charset="2"/>
              </a:rPr>
              <a:t>*b)* a* </a:t>
            </a:r>
            <a:r>
              <a:rPr lang="zh-CN" altLang="en-US" sz="2000" dirty="0" smtClean="0">
                <a:sym typeface="Symbol" pitchFamily="18" charset="2"/>
              </a:rPr>
              <a:t>或 </a:t>
            </a:r>
            <a:r>
              <a:rPr lang="en-US" altLang="zh-CN" sz="2000" dirty="0" smtClean="0">
                <a:sym typeface="Symbol" pitchFamily="18" charset="2"/>
              </a:rPr>
              <a:t>( a </a:t>
            </a:r>
            <a:r>
              <a:rPr lang="en-US" altLang="zh-CN" sz="2000" dirty="0" smtClean="0">
                <a:sym typeface="Symbol"/>
              </a:rPr>
              <a:t> </a:t>
            </a:r>
            <a:r>
              <a:rPr lang="en-US" altLang="zh-CN" sz="2000" dirty="0" err="1" smtClean="0">
                <a:sym typeface="Symbol"/>
              </a:rPr>
              <a:t>ba</a:t>
            </a:r>
            <a:r>
              <a:rPr lang="en-US" altLang="zh-CN" sz="2000" dirty="0" smtClean="0">
                <a:sym typeface="Symbol"/>
              </a:rPr>
              <a:t>*b</a:t>
            </a:r>
            <a:r>
              <a:rPr lang="en-US" altLang="zh-CN" sz="2000" dirty="0" smtClean="0">
                <a:sym typeface="Symbol" pitchFamily="18" charset="2"/>
              </a:rPr>
              <a:t>)* </a:t>
            </a:r>
            <a:r>
              <a:rPr lang="en-US" altLang="zh-CN" sz="2000" dirty="0" err="1" smtClean="0">
                <a:sym typeface="Symbol" pitchFamily="18" charset="2"/>
              </a:rPr>
              <a:t>ba</a:t>
            </a:r>
            <a:r>
              <a:rPr lang="en-US" altLang="zh-CN" sz="2000" dirty="0" smtClean="0">
                <a:sym typeface="Symbol" pitchFamily="18" charset="2"/>
              </a:rPr>
              <a:t>* </a:t>
            </a:r>
          </a:p>
          <a:p>
            <a:pPr>
              <a:lnSpc>
                <a:spcPct val="110000"/>
              </a:lnSpc>
              <a:spcBef>
                <a:spcPct val="10000"/>
              </a:spcBef>
              <a:spcAft>
                <a:spcPct val="10000"/>
              </a:spcAft>
            </a:pPr>
            <a:r>
              <a:rPr lang="en-US" altLang="zh-CN" sz="2000" dirty="0">
                <a:sym typeface="Symbol" pitchFamily="18" charset="2"/>
              </a:rPr>
              <a:t> </a:t>
            </a:r>
            <a:r>
              <a:rPr lang="en-US" altLang="zh-CN" sz="2000" dirty="0" smtClean="0">
                <a:sym typeface="Symbol" pitchFamily="18" charset="2"/>
              </a:rPr>
              <a:t>                                        </a:t>
            </a:r>
            <a:r>
              <a:rPr lang="zh-CN" altLang="en-US" sz="2000" dirty="0" smtClean="0">
                <a:sym typeface="Symbol" pitchFamily="18" charset="2"/>
              </a:rPr>
              <a:t>或 </a:t>
            </a:r>
            <a:r>
              <a:rPr lang="en-US" altLang="zh-CN" sz="2000" dirty="0" smtClean="0">
                <a:sym typeface="Symbol" pitchFamily="18" charset="2"/>
              </a:rPr>
              <a:t>a*b(a*</a:t>
            </a:r>
            <a:r>
              <a:rPr lang="en-US" altLang="zh-CN" sz="2000" dirty="0" err="1" smtClean="0">
                <a:sym typeface="Symbol" pitchFamily="18" charset="2"/>
              </a:rPr>
              <a:t>ba</a:t>
            </a:r>
            <a:r>
              <a:rPr lang="en-US" altLang="zh-CN" sz="2000" dirty="0" smtClean="0">
                <a:sym typeface="Symbol" pitchFamily="18" charset="2"/>
              </a:rPr>
              <a:t>*b)*a* </a:t>
            </a:r>
            <a:r>
              <a:rPr lang="zh-CN" altLang="en-US" sz="2000" dirty="0" smtClean="0">
                <a:sym typeface="Symbol" pitchFamily="18" charset="2"/>
              </a:rPr>
              <a:t>等 </a:t>
            </a:r>
            <a:endParaRPr lang="en-US" altLang="zh-CN" sz="2000" dirty="0">
              <a:sym typeface="Symbol" pitchFamily="18" charset="2"/>
            </a:endParaRPr>
          </a:p>
        </p:txBody>
      </p:sp>
      <p:sp>
        <p:nvSpPr>
          <p:cNvPr id="6" name="Oval 51"/>
          <p:cNvSpPr>
            <a:spLocks noChangeAspect="1"/>
          </p:cNvSpPr>
          <p:nvPr/>
        </p:nvSpPr>
        <p:spPr bwMode="auto">
          <a:xfrm>
            <a:off x="6746823" y="1839694"/>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algn="ctr" eaLnBrk="1" hangingPunct="1">
              <a:spcBef>
                <a:spcPct val="0"/>
              </a:spcBef>
              <a:buFontTx/>
              <a:buNone/>
            </a:pPr>
            <a:r>
              <a:rPr lang="en-US" altLang="zh-CN" sz="2000" dirty="0" smtClean="0">
                <a:solidFill>
                  <a:srgbClr val="000000"/>
                </a:solidFill>
                <a:sym typeface="Symbol" pitchFamily="18" charset="2"/>
              </a:rPr>
              <a:t>1</a:t>
            </a:r>
            <a:endParaRPr lang="en-US" altLang="zh-CN" sz="2000" dirty="0">
              <a:solidFill>
                <a:srgbClr val="000000"/>
              </a:solidFill>
              <a:sym typeface="Symbol" pitchFamily="18" charset="2"/>
            </a:endParaRPr>
          </a:p>
        </p:txBody>
      </p:sp>
      <p:cxnSp>
        <p:nvCxnSpPr>
          <p:cNvPr id="7" name="AutoShape 15"/>
          <p:cNvCxnSpPr>
            <a:cxnSpLocks noChangeShapeType="1"/>
            <a:stCxn id="6" idx="2"/>
          </p:cNvCxnSpPr>
          <p:nvPr/>
        </p:nvCxnSpPr>
        <p:spPr bwMode="auto">
          <a:xfrm flipH="1">
            <a:off x="6184528" y="2145288"/>
            <a:ext cx="562295" cy="0"/>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grpSp>
        <p:nvGrpSpPr>
          <p:cNvPr id="8" name="组合 7"/>
          <p:cNvGrpSpPr/>
          <p:nvPr/>
        </p:nvGrpSpPr>
        <p:grpSpPr>
          <a:xfrm>
            <a:off x="6739983" y="2911264"/>
            <a:ext cx="612775" cy="611188"/>
            <a:chOff x="3780657" y="3308222"/>
            <a:chExt cx="612775" cy="611188"/>
          </a:xfrm>
        </p:grpSpPr>
        <p:sp>
          <p:nvSpPr>
            <p:cNvPr id="9" name="Oval 51"/>
            <p:cNvSpPr>
              <a:spLocks noChangeAspect="1"/>
            </p:cNvSpPr>
            <p:nvPr/>
          </p:nvSpPr>
          <p:spPr bwMode="auto">
            <a:xfrm>
              <a:off x="3780657" y="3308222"/>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algn="ctr" eaLnBrk="1" hangingPunct="1">
                <a:spcBef>
                  <a:spcPct val="0"/>
                </a:spcBef>
                <a:buFontTx/>
                <a:buNone/>
              </a:pPr>
              <a:r>
                <a:rPr lang="en-US" altLang="zh-CN" sz="2000" dirty="0" smtClean="0">
                  <a:solidFill>
                    <a:srgbClr val="000000"/>
                  </a:solidFill>
                  <a:sym typeface="Symbol" pitchFamily="18" charset="2"/>
                </a:rPr>
                <a:t>2</a:t>
              </a:r>
              <a:endParaRPr lang="en-US" altLang="zh-CN" sz="2000" dirty="0">
                <a:solidFill>
                  <a:srgbClr val="000000"/>
                </a:solidFill>
                <a:sym typeface="Symbol" pitchFamily="18" charset="2"/>
              </a:endParaRPr>
            </a:p>
          </p:txBody>
        </p:sp>
        <p:sp>
          <p:nvSpPr>
            <p:cNvPr id="10" name="Oval 15"/>
            <p:cNvSpPr>
              <a:spLocks noChangeArrowheads="1"/>
            </p:cNvSpPr>
            <p:nvPr/>
          </p:nvSpPr>
          <p:spPr bwMode="auto">
            <a:xfrm>
              <a:off x="3856857" y="3384422"/>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endParaRPr lang="zh-CN" altLang="en-US" sz="2000"/>
            </a:p>
          </p:txBody>
        </p:sp>
      </p:grpSp>
      <p:cxnSp>
        <p:nvCxnSpPr>
          <p:cNvPr id="11" name="曲线连接符 10"/>
          <p:cNvCxnSpPr>
            <a:stCxn id="9" idx="3"/>
            <a:endCxn id="9" idx="5"/>
          </p:cNvCxnSpPr>
          <p:nvPr/>
        </p:nvCxnSpPr>
        <p:spPr bwMode="auto">
          <a:xfrm rot="16200000" flipH="1">
            <a:off x="7046370" y="3216297"/>
            <a:ext cx="12700" cy="433297"/>
          </a:xfrm>
          <a:prstGeom prst="curvedConnector3">
            <a:avLst>
              <a:gd name="adj1" fmla="val 3880047"/>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9"/>
          <p:cNvSpPr txBox="1">
            <a:spLocks noChangeArrowheads="1"/>
          </p:cNvSpPr>
          <p:nvPr/>
        </p:nvSpPr>
        <p:spPr bwMode="auto">
          <a:xfrm>
            <a:off x="7140780" y="3592607"/>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t>a </a:t>
            </a:r>
            <a:endParaRPr lang="en-US" altLang="zh-CN" sz="2400" dirty="0"/>
          </a:p>
        </p:txBody>
      </p:sp>
      <p:sp>
        <p:nvSpPr>
          <p:cNvPr id="13" name="TextBox 12"/>
          <p:cNvSpPr txBox="1"/>
          <p:nvPr/>
        </p:nvSpPr>
        <p:spPr bwMode="auto">
          <a:xfrm>
            <a:off x="7660672" y="2600660"/>
            <a:ext cx="144783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sz="2000" dirty="0" smtClean="0">
                <a:solidFill>
                  <a:schemeClr val="tx1"/>
                </a:solidFill>
              </a:rPr>
              <a:t>1.21(a)</a:t>
            </a:r>
            <a:r>
              <a:rPr lang="zh-CN" altLang="en-US" sz="2000" dirty="0" smtClean="0">
                <a:solidFill>
                  <a:schemeClr val="tx1"/>
                </a:solidFill>
              </a:rPr>
              <a:t>题图</a:t>
            </a:r>
          </a:p>
        </p:txBody>
      </p:sp>
      <p:sp>
        <p:nvSpPr>
          <p:cNvPr id="14" name="Text Box 19"/>
          <p:cNvSpPr txBox="1">
            <a:spLocks noChangeArrowheads="1"/>
          </p:cNvSpPr>
          <p:nvPr/>
        </p:nvSpPr>
        <p:spPr bwMode="auto">
          <a:xfrm>
            <a:off x="7216722" y="1196752"/>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t>a </a:t>
            </a:r>
            <a:endParaRPr lang="en-US" altLang="zh-CN" sz="2400" dirty="0"/>
          </a:p>
        </p:txBody>
      </p:sp>
      <p:cxnSp>
        <p:nvCxnSpPr>
          <p:cNvPr id="15" name="直接箭头连接符 14"/>
          <p:cNvCxnSpPr>
            <a:stCxn id="9" idx="1"/>
            <a:endCxn id="6" idx="3"/>
          </p:cNvCxnSpPr>
          <p:nvPr/>
        </p:nvCxnSpPr>
        <p:spPr bwMode="auto">
          <a:xfrm flipV="1">
            <a:off x="6829722" y="2361376"/>
            <a:ext cx="6840" cy="639394"/>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a:stCxn id="6" idx="5"/>
            <a:endCxn id="9" idx="7"/>
          </p:cNvCxnSpPr>
          <p:nvPr/>
        </p:nvCxnSpPr>
        <p:spPr bwMode="auto">
          <a:xfrm flipH="1">
            <a:off x="7263019" y="2361376"/>
            <a:ext cx="6840" cy="639394"/>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Box 19"/>
          <p:cNvSpPr txBox="1">
            <a:spLocks noChangeArrowheads="1"/>
          </p:cNvSpPr>
          <p:nvPr/>
        </p:nvSpPr>
        <p:spPr bwMode="auto">
          <a:xfrm>
            <a:off x="6502342" y="2449599"/>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b="0" dirty="0" smtClean="0"/>
              <a:t>b </a:t>
            </a:r>
            <a:endParaRPr lang="en-US" altLang="zh-CN" sz="2400" b="0" dirty="0"/>
          </a:p>
        </p:txBody>
      </p:sp>
      <p:sp>
        <p:nvSpPr>
          <p:cNvPr id="18" name="Text Box 19"/>
          <p:cNvSpPr txBox="1">
            <a:spLocks noChangeArrowheads="1"/>
          </p:cNvSpPr>
          <p:nvPr/>
        </p:nvSpPr>
        <p:spPr bwMode="auto">
          <a:xfrm>
            <a:off x="7283656" y="2449599"/>
            <a:ext cx="4331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t>b </a:t>
            </a:r>
            <a:endParaRPr lang="en-US" altLang="zh-CN" sz="2400" dirty="0"/>
          </a:p>
        </p:txBody>
      </p:sp>
      <p:cxnSp>
        <p:nvCxnSpPr>
          <p:cNvPr id="19" name="曲线连接符 18"/>
          <p:cNvCxnSpPr>
            <a:stCxn id="6" idx="1"/>
            <a:endCxn id="6" idx="7"/>
          </p:cNvCxnSpPr>
          <p:nvPr/>
        </p:nvCxnSpPr>
        <p:spPr bwMode="auto">
          <a:xfrm rot="5400000" flipH="1" flipV="1">
            <a:off x="7053210" y="1712552"/>
            <a:ext cx="12700" cy="433297"/>
          </a:xfrm>
          <a:prstGeom prst="curvedConnector3">
            <a:avLst>
              <a:gd name="adj1" fmla="val 4203646"/>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1923758"/>
            <a:ext cx="3875806" cy="1361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212976"/>
            <a:ext cx="3528392" cy="1283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4581128"/>
            <a:ext cx="38290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2340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25" y="3429000"/>
            <a:ext cx="5272063" cy="3030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674" name="Rectangle 2"/>
          <p:cNvSpPr>
            <a:spLocks noGrp="1" noChangeArrowheads="1"/>
          </p:cNvSpPr>
          <p:nvPr>
            <p:ph type="title" idx="4294967295"/>
          </p:nvPr>
        </p:nvSpPr>
        <p:spPr/>
        <p:txBody>
          <a:bodyPr/>
          <a:lstStyle/>
          <a:p>
            <a:r>
              <a:rPr lang="zh-CN" altLang="en-US" b="1" smtClean="0">
                <a:solidFill>
                  <a:schemeClr val="tx1"/>
                </a:solidFill>
              </a:rPr>
              <a:t>计算理论基础第</a:t>
            </a:r>
            <a:r>
              <a:rPr lang="en-US" altLang="zh-CN" b="1" smtClean="0">
                <a:solidFill>
                  <a:schemeClr val="tx1"/>
                </a:solidFill>
              </a:rPr>
              <a:t>1</a:t>
            </a:r>
            <a:r>
              <a:rPr lang="zh-CN" altLang="en-US" b="1" smtClean="0">
                <a:solidFill>
                  <a:schemeClr val="tx1"/>
                </a:solidFill>
              </a:rPr>
              <a:t>章作业</a:t>
            </a:r>
          </a:p>
        </p:txBody>
      </p:sp>
      <p:sp>
        <p:nvSpPr>
          <p:cNvPr id="28675" name="Text Box 3"/>
          <p:cNvSpPr txBox="1">
            <a:spLocks noChangeArrowheads="1"/>
          </p:cNvSpPr>
          <p:nvPr/>
        </p:nvSpPr>
        <p:spPr bwMode="auto">
          <a:xfrm>
            <a:off x="225425" y="1124744"/>
            <a:ext cx="87391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0000"/>
              </a:lnSpc>
              <a:spcBef>
                <a:spcPct val="10000"/>
              </a:spcBef>
              <a:spcAft>
                <a:spcPct val="10000"/>
              </a:spcAft>
            </a:pPr>
            <a:r>
              <a:rPr lang="en-US" altLang="zh-CN" sz="2000" dirty="0">
                <a:sym typeface="Symbol" pitchFamily="18" charset="2"/>
              </a:rPr>
              <a:t>1.22 </a:t>
            </a:r>
            <a:r>
              <a:rPr lang="zh-CN" altLang="en-US" sz="2000" dirty="0">
                <a:sym typeface="Symbol" pitchFamily="18" charset="2"/>
              </a:rPr>
              <a:t>在某些程序设计语言中</a:t>
            </a:r>
            <a:r>
              <a:rPr lang="en-US" altLang="zh-CN" sz="2000" dirty="0">
                <a:sym typeface="Symbol" pitchFamily="18" charset="2"/>
              </a:rPr>
              <a:t>, </a:t>
            </a:r>
            <a:r>
              <a:rPr lang="zh-CN" altLang="en-US" sz="2000" dirty="0">
                <a:sym typeface="Symbol" pitchFamily="18" charset="2"/>
              </a:rPr>
              <a:t>注释出现在两</a:t>
            </a:r>
            <a:r>
              <a:rPr lang="zh-CN" altLang="en-US" sz="2000" dirty="0" smtClean="0">
                <a:sym typeface="Symbol" pitchFamily="18" charset="2"/>
              </a:rPr>
              <a:t>个分隔符</a:t>
            </a:r>
            <a:r>
              <a:rPr lang="zh-CN" altLang="en-US" sz="2000" dirty="0">
                <a:sym typeface="Symbol" pitchFamily="18" charset="2"/>
              </a:rPr>
              <a:t>之间</a:t>
            </a:r>
            <a:r>
              <a:rPr lang="en-US" altLang="zh-CN" sz="2000" dirty="0">
                <a:sym typeface="Symbol" pitchFamily="18" charset="2"/>
              </a:rPr>
              <a:t>, </a:t>
            </a:r>
            <a:r>
              <a:rPr lang="zh-CN" altLang="en-US" sz="2000" dirty="0">
                <a:sym typeface="Symbol" pitchFamily="18" charset="2"/>
              </a:rPr>
              <a:t>如</a:t>
            </a:r>
            <a:r>
              <a:rPr lang="en-US" altLang="zh-CN" sz="2000" dirty="0">
                <a:sym typeface="Symbol" pitchFamily="18" charset="2"/>
              </a:rPr>
              <a:t>/#</a:t>
            </a:r>
            <a:r>
              <a:rPr lang="zh-CN" altLang="en-US" sz="2000" dirty="0">
                <a:sym typeface="Symbol" pitchFamily="18" charset="2"/>
              </a:rPr>
              <a:t>和</a:t>
            </a:r>
            <a:r>
              <a:rPr lang="en-US" altLang="zh-CN" sz="2000" dirty="0">
                <a:sym typeface="Symbol" pitchFamily="18" charset="2"/>
              </a:rPr>
              <a:t>#/. </a:t>
            </a:r>
            <a:r>
              <a:rPr lang="zh-CN" altLang="en-US" sz="2000" dirty="0">
                <a:sym typeface="Symbol" pitchFamily="18" charset="2"/>
              </a:rPr>
              <a:t>设</a:t>
            </a:r>
            <a:r>
              <a:rPr lang="en-US" altLang="zh-CN" sz="2000" dirty="0">
                <a:sym typeface="Symbol" pitchFamily="18" charset="2"/>
              </a:rPr>
              <a:t>C</a:t>
            </a:r>
            <a:r>
              <a:rPr lang="zh-CN" altLang="en-US" sz="2000" dirty="0">
                <a:sym typeface="Symbol" pitchFamily="18" charset="2"/>
              </a:rPr>
              <a:t>是所有有效注释</a:t>
            </a:r>
            <a:r>
              <a:rPr lang="zh-CN" altLang="en-US" sz="2000" dirty="0" smtClean="0">
                <a:sym typeface="Symbol" pitchFamily="18" charset="2"/>
              </a:rPr>
              <a:t>串形成</a:t>
            </a:r>
            <a:r>
              <a:rPr lang="zh-CN" altLang="en-US" sz="2000" dirty="0">
                <a:sym typeface="Symbol" pitchFamily="18" charset="2"/>
              </a:rPr>
              <a:t>的语言</a:t>
            </a:r>
            <a:r>
              <a:rPr lang="en-US" altLang="zh-CN" sz="2000" dirty="0">
                <a:sym typeface="Symbol" pitchFamily="18" charset="2"/>
              </a:rPr>
              <a:t>. C</a:t>
            </a:r>
            <a:r>
              <a:rPr lang="zh-CN" altLang="en-US" sz="2000" dirty="0">
                <a:sym typeface="Symbol" pitchFamily="18" charset="2"/>
              </a:rPr>
              <a:t>中的成员必须以</a:t>
            </a:r>
            <a:r>
              <a:rPr lang="en-US" altLang="zh-CN" sz="2000" dirty="0">
                <a:sym typeface="Symbol" pitchFamily="18" charset="2"/>
              </a:rPr>
              <a:t>/#</a:t>
            </a:r>
            <a:r>
              <a:rPr lang="zh-CN" altLang="en-US" sz="2000" dirty="0">
                <a:sym typeface="Symbol" pitchFamily="18" charset="2"/>
              </a:rPr>
              <a:t>开始</a:t>
            </a:r>
            <a:r>
              <a:rPr lang="en-US" altLang="zh-CN" sz="2000" dirty="0">
                <a:sym typeface="Symbol" pitchFamily="18" charset="2"/>
              </a:rPr>
              <a:t>, #/</a:t>
            </a:r>
            <a:r>
              <a:rPr lang="zh-CN" altLang="en-US" sz="2000" dirty="0">
                <a:sym typeface="Symbol" pitchFamily="18" charset="2"/>
              </a:rPr>
              <a:t>结束</a:t>
            </a:r>
            <a:r>
              <a:rPr lang="en-US" altLang="zh-CN" sz="2000" dirty="0" smtClean="0">
                <a:sym typeface="Symbol" pitchFamily="18" charset="2"/>
              </a:rPr>
              <a:t>, </a:t>
            </a:r>
            <a:r>
              <a:rPr lang="zh-CN" altLang="en-US" sz="2000" dirty="0" smtClean="0">
                <a:sym typeface="Symbol" pitchFamily="18" charset="2"/>
              </a:rPr>
              <a:t>并且</a:t>
            </a:r>
            <a:r>
              <a:rPr lang="zh-CN" altLang="en-US" sz="2000" dirty="0">
                <a:sym typeface="Symbol" pitchFamily="18" charset="2"/>
              </a:rPr>
              <a:t>在开始和结束之间没有</a:t>
            </a:r>
            <a:r>
              <a:rPr lang="en-US" altLang="zh-CN" sz="2000" dirty="0">
                <a:sym typeface="Symbol" pitchFamily="18" charset="2"/>
              </a:rPr>
              <a:t>#/. </a:t>
            </a:r>
            <a:r>
              <a:rPr lang="zh-CN" altLang="en-US" sz="2000" dirty="0">
                <a:sym typeface="Symbol" pitchFamily="18" charset="2"/>
              </a:rPr>
              <a:t>为简便起见</a:t>
            </a:r>
            <a:r>
              <a:rPr lang="en-US" altLang="zh-CN" sz="2000" dirty="0">
                <a:sym typeface="Symbol" pitchFamily="18" charset="2"/>
              </a:rPr>
              <a:t>, </a:t>
            </a:r>
            <a:r>
              <a:rPr lang="en-US" altLang="zh-CN" sz="2000" dirty="0" smtClean="0">
                <a:sym typeface="Symbol" pitchFamily="18" charset="2"/>
              </a:rPr>
              <a:t> </a:t>
            </a:r>
            <a:r>
              <a:rPr lang="zh-CN" altLang="en-US" sz="2000" dirty="0">
                <a:sym typeface="Symbol" pitchFamily="18" charset="2"/>
              </a:rPr>
              <a:t>所有注释都由符号</a:t>
            </a:r>
            <a:r>
              <a:rPr lang="en-US" altLang="zh-CN" sz="2000" dirty="0">
                <a:sym typeface="Symbol" pitchFamily="18" charset="2"/>
              </a:rPr>
              <a:t>a</a:t>
            </a:r>
            <a:r>
              <a:rPr lang="zh-CN" altLang="en-US" sz="2000" dirty="0">
                <a:sym typeface="Symbol" pitchFamily="18" charset="2"/>
              </a:rPr>
              <a:t>和</a:t>
            </a:r>
            <a:r>
              <a:rPr lang="en-US" altLang="zh-CN" sz="2000" dirty="0">
                <a:sym typeface="Symbol" pitchFamily="18" charset="2"/>
              </a:rPr>
              <a:t>b</a:t>
            </a:r>
            <a:r>
              <a:rPr lang="zh-CN" altLang="en-US" sz="2000" dirty="0">
                <a:sym typeface="Symbol" pitchFamily="18" charset="2"/>
              </a:rPr>
              <a:t>写成</a:t>
            </a:r>
            <a:r>
              <a:rPr lang="en-US" altLang="zh-CN" sz="2000" dirty="0">
                <a:sym typeface="Symbol" pitchFamily="18" charset="2"/>
              </a:rPr>
              <a:t>; </a:t>
            </a:r>
            <a:r>
              <a:rPr lang="zh-CN" altLang="en-US" sz="2000" dirty="0">
                <a:sym typeface="Symbol" pitchFamily="18" charset="2"/>
              </a:rPr>
              <a:t>因此</a:t>
            </a:r>
            <a:r>
              <a:rPr lang="en-US" altLang="zh-CN" sz="2000" dirty="0">
                <a:sym typeface="Symbol" pitchFamily="18" charset="2"/>
              </a:rPr>
              <a:t>C</a:t>
            </a:r>
            <a:r>
              <a:rPr lang="zh-CN" altLang="en-US" sz="2000" dirty="0">
                <a:sym typeface="Symbol" pitchFamily="18" charset="2"/>
              </a:rPr>
              <a:t>的字母表</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  </a:t>
            </a:r>
            <a:r>
              <a:rPr lang="en-US" altLang="zh-CN" sz="2000" dirty="0">
                <a:sym typeface="Symbol"/>
              </a:rPr>
              <a:t>={a, b, /, #}.  </a:t>
            </a:r>
            <a:r>
              <a:rPr lang="en-US" altLang="zh-CN" sz="2000" dirty="0" smtClean="0">
                <a:sym typeface="Symbol"/>
              </a:rPr>
              <a:t> </a:t>
            </a:r>
            <a:r>
              <a:rPr lang="en-US" altLang="zh-CN" sz="2000" dirty="0">
                <a:sym typeface="Symbol"/>
              </a:rPr>
              <a:t>a. </a:t>
            </a:r>
            <a:r>
              <a:rPr lang="zh-CN" altLang="en-US" sz="2000" dirty="0">
                <a:sym typeface="Symbol"/>
              </a:rPr>
              <a:t>给出识别</a:t>
            </a:r>
            <a:r>
              <a:rPr lang="en-US" altLang="zh-CN" sz="2000" dirty="0">
                <a:sym typeface="Symbol"/>
              </a:rPr>
              <a:t>C</a:t>
            </a:r>
            <a:r>
              <a:rPr lang="zh-CN" altLang="en-US" sz="2000" dirty="0">
                <a:sym typeface="Symbol"/>
              </a:rPr>
              <a:t>的</a:t>
            </a:r>
            <a:r>
              <a:rPr lang="en-US" altLang="zh-CN" sz="2000" dirty="0">
                <a:sym typeface="Symbol"/>
              </a:rPr>
              <a:t>DFA</a:t>
            </a:r>
            <a:r>
              <a:rPr lang="en-US" altLang="zh-CN" sz="2000" dirty="0" smtClean="0">
                <a:sym typeface="Symbol"/>
              </a:rPr>
              <a:t>.   </a:t>
            </a:r>
            <a:r>
              <a:rPr lang="en-US" altLang="zh-CN" sz="2000" dirty="0">
                <a:sym typeface="Symbol"/>
              </a:rPr>
              <a:t>b. </a:t>
            </a:r>
            <a:r>
              <a:rPr lang="zh-CN" altLang="en-US" sz="2000" dirty="0">
                <a:sym typeface="Symbol"/>
              </a:rPr>
              <a:t>给出产生</a:t>
            </a:r>
            <a:r>
              <a:rPr lang="en-US" altLang="zh-CN" sz="2000" dirty="0">
                <a:sym typeface="Symbol"/>
              </a:rPr>
              <a:t>C</a:t>
            </a:r>
            <a:r>
              <a:rPr lang="zh-CN" altLang="en-US" sz="2000" dirty="0">
                <a:sym typeface="Symbol"/>
              </a:rPr>
              <a:t>的正则表达式</a:t>
            </a:r>
            <a:r>
              <a:rPr lang="en-US" altLang="zh-CN" sz="2000" dirty="0" smtClean="0">
                <a:sym typeface="Symbol"/>
              </a:rPr>
              <a:t>. </a:t>
            </a:r>
          </a:p>
          <a:p>
            <a:pPr>
              <a:lnSpc>
                <a:spcPct val="110000"/>
              </a:lnSpc>
              <a:spcBef>
                <a:spcPct val="10000"/>
              </a:spcBef>
              <a:spcAft>
                <a:spcPct val="10000"/>
              </a:spcAft>
            </a:pPr>
            <a:r>
              <a:rPr lang="zh-CN" altLang="en-US" sz="2000" dirty="0" smtClean="0">
                <a:sym typeface="Symbol"/>
              </a:rPr>
              <a:t>解</a:t>
            </a:r>
            <a:r>
              <a:rPr lang="en-US" altLang="zh-CN" sz="2000" dirty="0" smtClean="0">
                <a:sym typeface="Symbol"/>
              </a:rPr>
              <a:t>: a. </a:t>
            </a:r>
            <a:r>
              <a:rPr lang="zh-CN" altLang="en-US" sz="2000" dirty="0" smtClean="0">
                <a:sym typeface="Symbol"/>
              </a:rPr>
              <a:t>设关键信息</a:t>
            </a:r>
            <a:r>
              <a:rPr lang="en-US" altLang="zh-CN" sz="2000" dirty="0" smtClean="0">
                <a:sym typeface="Symbol"/>
              </a:rPr>
              <a:t>: , /, /#, /#..#, /#..#/, error, </a:t>
            </a:r>
            <a:r>
              <a:rPr lang="zh-CN" altLang="en-US" sz="2000" dirty="0" smtClean="0">
                <a:sym typeface="Symbol"/>
              </a:rPr>
              <a:t>分别对应</a:t>
            </a:r>
            <a:r>
              <a:rPr lang="zh-CN" altLang="en-US" sz="2000" dirty="0">
                <a:sym typeface="Symbol"/>
              </a:rPr>
              <a:t>状态</a:t>
            </a:r>
            <a:r>
              <a:rPr lang="en-US" altLang="zh-CN" sz="2000" dirty="0" smtClean="0">
                <a:sym typeface="Symbol"/>
              </a:rPr>
              <a:t>,1,2,3,4,x, </a:t>
            </a:r>
          </a:p>
          <a:p>
            <a:pPr>
              <a:lnSpc>
                <a:spcPct val="110000"/>
              </a:lnSpc>
              <a:spcBef>
                <a:spcPct val="10000"/>
              </a:spcBef>
              <a:spcAft>
                <a:spcPct val="10000"/>
              </a:spcAft>
            </a:pPr>
            <a:r>
              <a:rPr lang="zh-CN" altLang="en-US" sz="2000" dirty="0" smtClean="0">
                <a:sym typeface="Symbol"/>
              </a:rPr>
              <a:t>          根据关键信息之间的关系得如下状态图</a:t>
            </a:r>
            <a:r>
              <a:rPr lang="en-US" altLang="zh-CN" sz="2000" dirty="0" smtClean="0">
                <a:sym typeface="Symbol"/>
              </a:rPr>
              <a:t>:       </a:t>
            </a:r>
            <a:endParaRPr lang="en-US" altLang="zh-CN" sz="2000" dirty="0">
              <a:sym typeface="Symbol" pitchFamily="18" charset="2"/>
            </a:endParaRPr>
          </a:p>
        </p:txBody>
      </p:sp>
      <p:sp>
        <p:nvSpPr>
          <p:cNvPr id="49" name="Text Box 3"/>
          <p:cNvSpPr txBox="1">
            <a:spLocks noChangeArrowheads="1"/>
          </p:cNvSpPr>
          <p:nvPr/>
        </p:nvSpPr>
        <p:spPr bwMode="auto">
          <a:xfrm>
            <a:off x="3537668" y="5445224"/>
            <a:ext cx="506678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0000"/>
              </a:lnSpc>
              <a:spcBef>
                <a:spcPct val="10000"/>
              </a:spcBef>
              <a:spcAft>
                <a:spcPct val="10000"/>
              </a:spcAft>
            </a:pPr>
            <a:r>
              <a:rPr lang="zh-CN" altLang="en-US" sz="2000" dirty="0" smtClean="0">
                <a:sym typeface="Symbol" pitchFamily="18" charset="2"/>
              </a:rPr>
              <a:t>说明</a:t>
            </a:r>
            <a:r>
              <a:rPr lang="en-US" altLang="zh-CN" sz="2000" dirty="0" smtClean="0">
                <a:sym typeface="Symbol" pitchFamily="18" charset="2"/>
              </a:rPr>
              <a:t>: </a:t>
            </a:r>
            <a:r>
              <a:rPr lang="zh-CN" altLang="en-US" sz="2000" dirty="0" smtClean="0">
                <a:sym typeface="Symbol" pitchFamily="18" charset="2"/>
              </a:rPr>
              <a:t>由题意</a:t>
            </a:r>
            <a:r>
              <a:rPr lang="en-US" altLang="zh-CN" sz="2000" dirty="0" smtClean="0">
                <a:sym typeface="Symbol" pitchFamily="18" charset="2"/>
              </a:rPr>
              <a:t>, </a:t>
            </a:r>
            <a:r>
              <a:rPr lang="zh-CN" altLang="en-US" sz="2000" dirty="0" smtClean="0">
                <a:sym typeface="Symbol" pitchFamily="18" charset="2"/>
              </a:rPr>
              <a:t>应该允许</a:t>
            </a:r>
            <a:r>
              <a:rPr lang="en-US" altLang="zh-CN" sz="2000" dirty="0" smtClean="0">
                <a:sym typeface="Symbol" pitchFamily="18" charset="2"/>
              </a:rPr>
              <a:t>/#///#/</a:t>
            </a:r>
          </a:p>
          <a:p>
            <a:pPr>
              <a:lnSpc>
                <a:spcPct val="110000"/>
              </a:lnSpc>
              <a:spcBef>
                <a:spcPct val="10000"/>
              </a:spcBef>
              <a:spcAft>
                <a:spcPct val="10000"/>
              </a:spcAft>
            </a:pPr>
            <a:r>
              <a:rPr lang="zh-CN" altLang="en-US" sz="2000" dirty="0" smtClean="0">
                <a:sym typeface="Symbol" pitchFamily="18" charset="2"/>
              </a:rPr>
              <a:t>证据</a:t>
            </a:r>
            <a:r>
              <a:rPr lang="en-US" altLang="zh-CN" sz="2000" dirty="0" smtClean="0">
                <a:sym typeface="Symbol" pitchFamily="18" charset="2"/>
              </a:rPr>
              <a:t>: </a:t>
            </a:r>
            <a:r>
              <a:rPr lang="zh-CN" altLang="en-US" sz="2000" dirty="0" smtClean="0">
                <a:sym typeface="Symbol" pitchFamily="18" charset="2"/>
              </a:rPr>
              <a:t>作者的</a:t>
            </a:r>
            <a:r>
              <a:rPr lang="en-US" altLang="zh-CN" sz="2000" dirty="0" smtClean="0">
                <a:sym typeface="Symbol" pitchFamily="18" charset="2"/>
              </a:rPr>
              <a:t>b</a:t>
            </a:r>
            <a:r>
              <a:rPr lang="zh-CN" altLang="en-US" sz="2000" dirty="0" smtClean="0">
                <a:sym typeface="Symbol" pitchFamily="18" charset="2"/>
              </a:rPr>
              <a:t>问答案为</a:t>
            </a:r>
            <a:r>
              <a:rPr lang="en-US" altLang="zh-CN" sz="2000" dirty="0" smtClean="0">
                <a:sym typeface="Symbol" pitchFamily="18" charset="2"/>
              </a:rPr>
              <a:t>/#(/*(</a:t>
            </a:r>
            <a:r>
              <a:rPr lang="en-US" altLang="zh-CN" sz="2000" dirty="0" err="1" smtClean="0">
                <a:sym typeface="Symbol" pitchFamily="18" charset="2"/>
              </a:rPr>
              <a:t>a</a:t>
            </a:r>
            <a:r>
              <a:rPr lang="en-US" altLang="zh-CN" sz="2000" dirty="0" err="1" smtClean="0">
                <a:sym typeface="Symbol"/>
              </a:rPr>
              <a:t>b</a:t>
            </a:r>
            <a:r>
              <a:rPr lang="en-US" altLang="zh-CN" sz="2000" dirty="0" smtClean="0">
                <a:sym typeface="Symbol" pitchFamily="18" charset="2"/>
              </a:rPr>
              <a:t>)</a:t>
            </a:r>
            <a:r>
              <a:rPr lang="en-US" altLang="zh-CN" sz="2000" dirty="0">
                <a:sym typeface="Symbol"/>
              </a:rPr>
              <a:t> </a:t>
            </a:r>
            <a:r>
              <a:rPr lang="en-US" altLang="zh-CN" sz="2000" dirty="0" smtClean="0">
                <a:sym typeface="Symbol"/>
              </a:rPr>
              <a:t> #</a:t>
            </a:r>
            <a:r>
              <a:rPr lang="en-US" altLang="zh-CN" sz="2000" dirty="0" smtClean="0">
                <a:sym typeface="Symbol" pitchFamily="18" charset="2"/>
              </a:rPr>
              <a:t>)*#/</a:t>
            </a:r>
            <a:r>
              <a:rPr lang="zh-CN" altLang="en-US" sz="2000" dirty="0" smtClean="0">
                <a:sym typeface="Symbol" pitchFamily="18" charset="2"/>
              </a:rPr>
              <a:t> </a:t>
            </a:r>
            <a:endParaRPr lang="en-US" altLang="zh-CN" sz="2000" dirty="0" smtClean="0">
              <a:sym typeface="Symbol" pitchFamily="18" charset="2"/>
            </a:endParaRPr>
          </a:p>
          <a:p>
            <a:pPr>
              <a:lnSpc>
                <a:spcPct val="110000"/>
              </a:lnSpc>
              <a:spcBef>
                <a:spcPct val="10000"/>
              </a:spcBef>
              <a:spcAft>
                <a:spcPct val="10000"/>
              </a:spcAft>
            </a:pPr>
            <a:r>
              <a:rPr lang="zh-CN" altLang="en-US" sz="2000" dirty="0" smtClean="0">
                <a:sym typeface="Symbol" pitchFamily="18" charset="2"/>
              </a:rPr>
              <a:t>补充</a:t>
            </a:r>
            <a:r>
              <a:rPr lang="en-US" altLang="zh-CN" sz="2000" dirty="0" smtClean="0">
                <a:sym typeface="Symbol" pitchFamily="18" charset="2"/>
              </a:rPr>
              <a:t>: </a:t>
            </a:r>
            <a:r>
              <a:rPr lang="zh-CN" altLang="en-US" sz="2000" dirty="0" smtClean="0">
                <a:sym typeface="Symbol" pitchFamily="18" charset="2"/>
              </a:rPr>
              <a:t>这个答案有错误</a:t>
            </a:r>
            <a:r>
              <a:rPr lang="en-US" altLang="zh-CN" sz="2000" dirty="0" smtClean="0">
                <a:sym typeface="Symbol" pitchFamily="18" charset="2"/>
              </a:rPr>
              <a:t>, </a:t>
            </a:r>
            <a:r>
              <a:rPr lang="zh-CN" altLang="en-US" sz="2000" dirty="0" smtClean="0">
                <a:sym typeface="Symbol" pitchFamily="18" charset="2"/>
              </a:rPr>
              <a:t>因为它包含</a:t>
            </a:r>
            <a:r>
              <a:rPr lang="en-US" altLang="zh-CN" sz="2000" dirty="0" smtClean="0">
                <a:sym typeface="Symbol" pitchFamily="18" charset="2"/>
              </a:rPr>
              <a:t>/##/a#/</a:t>
            </a:r>
            <a:endParaRPr lang="en-US" altLang="zh-CN" sz="2000" dirty="0">
              <a:sym typeface="Symbol" pitchFamily="18" charset="2"/>
            </a:endParaRPr>
          </a:p>
        </p:txBody>
      </p:sp>
    </p:spTree>
    <p:extLst>
      <p:ext uri="{BB962C8B-B14F-4D97-AF65-F5344CB8AC3E}">
        <p14:creationId xmlns:p14="http://schemas.microsoft.com/office/powerpoint/2010/main" val="7464552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93" y="4869160"/>
            <a:ext cx="4343499" cy="1642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3332499"/>
            <a:ext cx="6768752" cy="1680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674" name="Rectangle 2"/>
          <p:cNvSpPr>
            <a:spLocks noGrp="1" noChangeArrowheads="1"/>
          </p:cNvSpPr>
          <p:nvPr>
            <p:ph type="title" idx="4294967295"/>
          </p:nvPr>
        </p:nvSpPr>
        <p:spPr/>
        <p:txBody>
          <a:bodyPr/>
          <a:lstStyle/>
          <a:p>
            <a:r>
              <a:rPr lang="zh-CN" altLang="en-US" b="1" smtClean="0">
                <a:solidFill>
                  <a:schemeClr val="tx1"/>
                </a:solidFill>
              </a:rPr>
              <a:t>计算理论基础第</a:t>
            </a:r>
            <a:r>
              <a:rPr lang="en-US" altLang="zh-CN" b="1" smtClean="0">
                <a:solidFill>
                  <a:schemeClr val="tx1"/>
                </a:solidFill>
              </a:rPr>
              <a:t>1</a:t>
            </a:r>
            <a:r>
              <a:rPr lang="zh-CN" altLang="en-US" b="1" smtClean="0">
                <a:solidFill>
                  <a:schemeClr val="tx1"/>
                </a:solidFill>
              </a:rPr>
              <a:t>章作业</a:t>
            </a:r>
          </a:p>
        </p:txBody>
      </p:sp>
      <p:sp>
        <p:nvSpPr>
          <p:cNvPr id="28675" name="Text Box 3"/>
          <p:cNvSpPr txBox="1">
            <a:spLocks noChangeArrowheads="1"/>
          </p:cNvSpPr>
          <p:nvPr/>
        </p:nvSpPr>
        <p:spPr bwMode="auto">
          <a:xfrm>
            <a:off x="225425" y="1124744"/>
            <a:ext cx="87391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0000"/>
              </a:lnSpc>
              <a:spcBef>
                <a:spcPct val="10000"/>
              </a:spcBef>
              <a:spcAft>
                <a:spcPct val="10000"/>
              </a:spcAft>
            </a:pPr>
            <a:r>
              <a:rPr lang="en-US" altLang="zh-CN" sz="2000" dirty="0">
                <a:sym typeface="Symbol" pitchFamily="18" charset="2"/>
              </a:rPr>
              <a:t>1.22 </a:t>
            </a:r>
            <a:r>
              <a:rPr lang="zh-CN" altLang="en-US" sz="2000" dirty="0">
                <a:sym typeface="Symbol" pitchFamily="18" charset="2"/>
              </a:rPr>
              <a:t>在某些程序设计语言中</a:t>
            </a:r>
            <a:r>
              <a:rPr lang="en-US" altLang="zh-CN" sz="2000" dirty="0">
                <a:sym typeface="Symbol" pitchFamily="18" charset="2"/>
              </a:rPr>
              <a:t>, </a:t>
            </a:r>
            <a:r>
              <a:rPr lang="zh-CN" altLang="en-US" sz="2000" dirty="0">
                <a:sym typeface="Symbol" pitchFamily="18" charset="2"/>
              </a:rPr>
              <a:t>注释出现在两</a:t>
            </a:r>
            <a:r>
              <a:rPr lang="zh-CN" altLang="en-US" sz="2000" dirty="0" smtClean="0">
                <a:sym typeface="Symbol" pitchFamily="18" charset="2"/>
              </a:rPr>
              <a:t>个分隔符</a:t>
            </a:r>
            <a:r>
              <a:rPr lang="zh-CN" altLang="en-US" sz="2000" dirty="0">
                <a:sym typeface="Symbol" pitchFamily="18" charset="2"/>
              </a:rPr>
              <a:t>之间</a:t>
            </a:r>
            <a:r>
              <a:rPr lang="en-US" altLang="zh-CN" sz="2000" dirty="0">
                <a:sym typeface="Symbol" pitchFamily="18" charset="2"/>
              </a:rPr>
              <a:t>, </a:t>
            </a:r>
            <a:r>
              <a:rPr lang="zh-CN" altLang="en-US" sz="2000" dirty="0">
                <a:sym typeface="Symbol" pitchFamily="18" charset="2"/>
              </a:rPr>
              <a:t>如</a:t>
            </a:r>
            <a:r>
              <a:rPr lang="en-US" altLang="zh-CN" sz="2000" dirty="0">
                <a:sym typeface="Symbol" pitchFamily="18" charset="2"/>
              </a:rPr>
              <a:t>/#</a:t>
            </a:r>
            <a:r>
              <a:rPr lang="zh-CN" altLang="en-US" sz="2000" dirty="0">
                <a:sym typeface="Symbol" pitchFamily="18" charset="2"/>
              </a:rPr>
              <a:t>和</a:t>
            </a:r>
            <a:r>
              <a:rPr lang="en-US" altLang="zh-CN" sz="2000" dirty="0">
                <a:sym typeface="Symbol" pitchFamily="18" charset="2"/>
              </a:rPr>
              <a:t>#/. </a:t>
            </a:r>
            <a:r>
              <a:rPr lang="zh-CN" altLang="en-US" sz="2000" dirty="0">
                <a:sym typeface="Symbol" pitchFamily="18" charset="2"/>
              </a:rPr>
              <a:t>设</a:t>
            </a:r>
            <a:r>
              <a:rPr lang="en-US" altLang="zh-CN" sz="2000" dirty="0">
                <a:sym typeface="Symbol" pitchFamily="18" charset="2"/>
              </a:rPr>
              <a:t>C</a:t>
            </a:r>
            <a:r>
              <a:rPr lang="zh-CN" altLang="en-US" sz="2000" dirty="0">
                <a:sym typeface="Symbol" pitchFamily="18" charset="2"/>
              </a:rPr>
              <a:t>是所有有效注释</a:t>
            </a:r>
            <a:r>
              <a:rPr lang="zh-CN" altLang="en-US" sz="2000" dirty="0" smtClean="0">
                <a:sym typeface="Symbol" pitchFamily="18" charset="2"/>
              </a:rPr>
              <a:t>串形成</a:t>
            </a:r>
            <a:r>
              <a:rPr lang="zh-CN" altLang="en-US" sz="2000" dirty="0">
                <a:sym typeface="Symbol" pitchFamily="18" charset="2"/>
              </a:rPr>
              <a:t>的语言</a:t>
            </a:r>
            <a:r>
              <a:rPr lang="en-US" altLang="zh-CN" sz="2000" dirty="0">
                <a:sym typeface="Symbol" pitchFamily="18" charset="2"/>
              </a:rPr>
              <a:t>. C</a:t>
            </a:r>
            <a:r>
              <a:rPr lang="zh-CN" altLang="en-US" sz="2000" dirty="0">
                <a:sym typeface="Symbol" pitchFamily="18" charset="2"/>
              </a:rPr>
              <a:t>中的成员必须以</a:t>
            </a:r>
            <a:r>
              <a:rPr lang="en-US" altLang="zh-CN" sz="2000" dirty="0">
                <a:sym typeface="Symbol" pitchFamily="18" charset="2"/>
              </a:rPr>
              <a:t>/#</a:t>
            </a:r>
            <a:r>
              <a:rPr lang="zh-CN" altLang="en-US" sz="2000" dirty="0">
                <a:sym typeface="Symbol" pitchFamily="18" charset="2"/>
              </a:rPr>
              <a:t>开始</a:t>
            </a:r>
            <a:r>
              <a:rPr lang="en-US" altLang="zh-CN" sz="2000" dirty="0">
                <a:sym typeface="Symbol" pitchFamily="18" charset="2"/>
              </a:rPr>
              <a:t>, #/</a:t>
            </a:r>
            <a:r>
              <a:rPr lang="zh-CN" altLang="en-US" sz="2000" dirty="0">
                <a:sym typeface="Symbol" pitchFamily="18" charset="2"/>
              </a:rPr>
              <a:t>结束</a:t>
            </a:r>
            <a:r>
              <a:rPr lang="en-US" altLang="zh-CN" sz="2000" dirty="0" smtClean="0">
                <a:sym typeface="Symbol" pitchFamily="18" charset="2"/>
              </a:rPr>
              <a:t>, </a:t>
            </a:r>
            <a:r>
              <a:rPr lang="zh-CN" altLang="en-US" sz="2000" dirty="0" smtClean="0">
                <a:sym typeface="Symbol" pitchFamily="18" charset="2"/>
              </a:rPr>
              <a:t>并且</a:t>
            </a:r>
            <a:r>
              <a:rPr lang="zh-CN" altLang="en-US" sz="2000" dirty="0">
                <a:sym typeface="Symbol" pitchFamily="18" charset="2"/>
              </a:rPr>
              <a:t>在开始和结束之间没有</a:t>
            </a:r>
            <a:r>
              <a:rPr lang="en-US" altLang="zh-CN" sz="2000" dirty="0">
                <a:sym typeface="Symbol" pitchFamily="18" charset="2"/>
              </a:rPr>
              <a:t>#/. </a:t>
            </a:r>
            <a:r>
              <a:rPr lang="zh-CN" altLang="en-US" sz="2000" dirty="0">
                <a:sym typeface="Symbol" pitchFamily="18" charset="2"/>
              </a:rPr>
              <a:t>为简便起见</a:t>
            </a:r>
            <a:r>
              <a:rPr lang="en-US" altLang="zh-CN" sz="2000" dirty="0">
                <a:sym typeface="Symbol" pitchFamily="18" charset="2"/>
              </a:rPr>
              <a:t>, </a:t>
            </a:r>
            <a:r>
              <a:rPr lang="en-US" altLang="zh-CN" sz="2000" dirty="0" smtClean="0">
                <a:sym typeface="Symbol" pitchFamily="18" charset="2"/>
              </a:rPr>
              <a:t> </a:t>
            </a:r>
            <a:r>
              <a:rPr lang="zh-CN" altLang="en-US" sz="2000" dirty="0">
                <a:sym typeface="Symbol" pitchFamily="18" charset="2"/>
              </a:rPr>
              <a:t>所有注释都由符号</a:t>
            </a:r>
            <a:r>
              <a:rPr lang="en-US" altLang="zh-CN" sz="2000" dirty="0">
                <a:sym typeface="Symbol" pitchFamily="18" charset="2"/>
              </a:rPr>
              <a:t>a</a:t>
            </a:r>
            <a:r>
              <a:rPr lang="zh-CN" altLang="en-US" sz="2000" dirty="0">
                <a:sym typeface="Symbol" pitchFamily="18" charset="2"/>
              </a:rPr>
              <a:t>和</a:t>
            </a:r>
            <a:r>
              <a:rPr lang="en-US" altLang="zh-CN" sz="2000" dirty="0">
                <a:sym typeface="Symbol" pitchFamily="18" charset="2"/>
              </a:rPr>
              <a:t>b</a:t>
            </a:r>
            <a:r>
              <a:rPr lang="zh-CN" altLang="en-US" sz="2000" dirty="0">
                <a:sym typeface="Symbol" pitchFamily="18" charset="2"/>
              </a:rPr>
              <a:t>写成</a:t>
            </a:r>
            <a:r>
              <a:rPr lang="en-US" altLang="zh-CN" sz="2000" dirty="0">
                <a:sym typeface="Symbol" pitchFamily="18" charset="2"/>
              </a:rPr>
              <a:t>; </a:t>
            </a:r>
            <a:r>
              <a:rPr lang="zh-CN" altLang="en-US" sz="2000" dirty="0">
                <a:sym typeface="Symbol" pitchFamily="18" charset="2"/>
              </a:rPr>
              <a:t>因此</a:t>
            </a:r>
            <a:r>
              <a:rPr lang="en-US" altLang="zh-CN" sz="2000" dirty="0">
                <a:sym typeface="Symbol" pitchFamily="18" charset="2"/>
              </a:rPr>
              <a:t>C</a:t>
            </a:r>
            <a:r>
              <a:rPr lang="zh-CN" altLang="en-US" sz="2000" dirty="0">
                <a:sym typeface="Symbol" pitchFamily="18" charset="2"/>
              </a:rPr>
              <a:t>的字母表</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  </a:t>
            </a:r>
            <a:r>
              <a:rPr lang="en-US" altLang="zh-CN" sz="2000" dirty="0">
                <a:sym typeface="Symbol"/>
              </a:rPr>
              <a:t>={a, b, /, #}.  </a:t>
            </a:r>
            <a:r>
              <a:rPr lang="en-US" altLang="zh-CN" sz="2000" dirty="0" smtClean="0">
                <a:sym typeface="Symbol"/>
              </a:rPr>
              <a:t> </a:t>
            </a:r>
            <a:r>
              <a:rPr lang="en-US" altLang="zh-CN" sz="2000" dirty="0">
                <a:sym typeface="Symbol"/>
              </a:rPr>
              <a:t>a. </a:t>
            </a:r>
            <a:r>
              <a:rPr lang="zh-CN" altLang="en-US" sz="2000" dirty="0">
                <a:sym typeface="Symbol"/>
              </a:rPr>
              <a:t>给出识别</a:t>
            </a:r>
            <a:r>
              <a:rPr lang="en-US" altLang="zh-CN" sz="2000" dirty="0">
                <a:sym typeface="Symbol"/>
              </a:rPr>
              <a:t>C</a:t>
            </a:r>
            <a:r>
              <a:rPr lang="zh-CN" altLang="en-US" sz="2000" dirty="0">
                <a:sym typeface="Symbol"/>
              </a:rPr>
              <a:t>的</a:t>
            </a:r>
            <a:r>
              <a:rPr lang="en-US" altLang="zh-CN" sz="2000" dirty="0">
                <a:sym typeface="Symbol"/>
              </a:rPr>
              <a:t>DFA</a:t>
            </a:r>
            <a:r>
              <a:rPr lang="en-US" altLang="zh-CN" sz="2000" dirty="0" smtClean="0">
                <a:sym typeface="Symbol"/>
              </a:rPr>
              <a:t>.   </a:t>
            </a:r>
            <a:r>
              <a:rPr lang="en-US" altLang="zh-CN" sz="2000" dirty="0">
                <a:sym typeface="Symbol"/>
              </a:rPr>
              <a:t>b. </a:t>
            </a:r>
            <a:r>
              <a:rPr lang="zh-CN" altLang="en-US" sz="2000" dirty="0">
                <a:sym typeface="Symbol"/>
              </a:rPr>
              <a:t>给出产生</a:t>
            </a:r>
            <a:r>
              <a:rPr lang="en-US" altLang="zh-CN" sz="2000" dirty="0">
                <a:sym typeface="Symbol"/>
              </a:rPr>
              <a:t>C</a:t>
            </a:r>
            <a:r>
              <a:rPr lang="zh-CN" altLang="en-US" sz="2000" dirty="0">
                <a:sym typeface="Symbol"/>
              </a:rPr>
              <a:t>的正则表达式</a:t>
            </a:r>
            <a:r>
              <a:rPr lang="en-US" altLang="zh-CN" sz="2000" dirty="0" smtClean="0">
                <a:sym typeface="Symbol"/>
              </a:rPr>
              <a:t>. </a:t>
            </a:r>
          </a:p>
          <a:p>
            <a:pPr>
              <a:lnSpc>
                <a:spcPct val="110000"/>
              </a:lnSpc>
              <a:spcBef>
                <a:spcPct val="10000"/>
              </a:spcBef>
              <a:spcAft>
                <a:spcPct val="10000"/>
              </a:spcAft>
            </a:pPr>
            <a:r>
              <a:rPr lang="zh-CN" altLang="en-US" sz="2000" dirty="0" smtClean="0">
                <a:sym typeface="Symbol"/>
              </a:rPr>
              <a:t>解</a:t>
            </a:r>
            <a:r>
              <a:rPr lang="en-US" altLang="zh-CN" sz="2000" dirty="0" smtClean="0">
                <a:sym typeface="Symbol"/>
              </a:rPr>
              <a:t>: b. </a:t>
            </a:r>
            <a:r>
              <a:rPr lang="zh-CN" altLang="en-US" sz="2000" dirty="0" smtClean="0">
                <a:sym typeface="Symbol"/>
              </a:rPr>
              <a:t>产生</a:t>
            </a:r>
            <a:r>
              <a:rPr lang="en-US" altLang="zh-CN" sz="2000" dirty="0" smtClean="0">
                <a:sym typeface="Symbol"/>
              </a:rPr>
              <a:t>C</a:t>
            </a:r>
            <a:r>
              <a:rPr lang="zh-CN" altLang="en-US" sz="2000" dirty="0" smtClean="0">
                <a:sym typeface="Symbol"/>
              </a:rPr>
              <a:t>的正则表达式 为</a:t>
            </a:r>
            <a:r>
              <a:rPr lang="en-US" altLang="zh-CN" sz="2000" dirty="0" smtClean="0">
                <a:sym typeface="Symbol" pitchFamily="18" charset="2"/>
              </a:rPr>
              <a:t>   /#</a:t>
            </a:r>
            <a:r>
              <a:rPr lang="en-US" altLang="zh-CN" sz="2000" dirty="0" smtClean="0">
                <a:solidFill>
                  <a:srgbClr val="FF0000"/>
                </a:solidFill>
                <a:sym typeface="Symbol" pitchFamily="18" charset="2"/>
              </a:rPr>
              <a:t>( </a:t>
            </a:r>
            <a:r>
              <a:rPr lang="en-US" altLang="zh-CN" sz="2000" dirty="0" smtClean="0">
                <a:sym typeface="Symbol" pitchFamily="18" charset="2"/>
              </a:rPr>
              <a:t>a </a:t>
            </a:r>
            <a:r>
              <a:rPr lang="en-US" altLang="zh-CN" sz="2000" dirty="0" smtClean="0">
                <a:sym typeface="Symbol"/>
              </a:rPr>
              <a:t> b  /  </a:t>
            </a:r>
            <a:r>
              <a:rPr lang="en-US" altLang="zh-CN" sz="2000" dirty="0" smtClean="0">
                <a:sym typeface="Symbol" pitchFamily="18" charset="2"/>
              </a:rPr>
              <a:t>##*(</a:t>
            </a:r>
            <a:r>
              <a:rPr lang="en-US" altLang="zh-CN" sz="2000" dirty="0" err="1" smtClean="0">
                <a:sym typeface="Symbol" pitchFamily="18" charset="2"/>
              </a:rPr>
              <a:t>a</a:t>
            </a:r>
            <a:r>
              <a:rPr lang="en-US" altLang="zh-CN" sz="2000" dirty="0" err="1" smtClean="0">
                <a:sym typeface="Symbol"/>
              </a:rPr>
              <a:t>b</a:t>
            </a:r>
            <a:r>
              <a:rPr lang="en-US" altLang="zh-CN" sz="2000" dirty="0" smtClean="0">
                <a:sym typeface="Symbol"/>
              </a:rPr>
              <a:t>)</a:t>
            </a:r>
            <a:r>
              <a:rPr lang="en-US" altLang="zh-CN" sz="2000" dirty="0" smtClean="0">
                <a:sym typeface="Symbol" pitchFamily="18" charset="2"/>
              </a:rPr>
              <a:t> </a:t>
            </a:r>
            <a:r>
              <a:rPr lang="en-US" altLang="zh-CN" sz="2000" dirty="0" smtClean="0">
                <a:solidFill>
                  <a:srgbClr val="FF0000"/>
                </a:solidFill>
                <a:sym typeface="Symbol" pitchFamily="18" charset="2"/>
              </a:rPr>
              <a:t>)</a:t>
            </a:r>
            <a:r>
              <a:rPr lang="en-US" altLang="zh-CN" sz="2000" dirty="0" smtClean="0">
                <a:sym typeface="Symbol" pitchFamily="18" charset="2"/>
              </a:rPr>
              <a:t>*##*/</a:t>
            </a:r>
          </a:p>
          <a:p>
            <a:pPr>
              <a:lnSpc>
                <a:spcPct val="110000"/>
              </a:lnSpc>
              <a:spcBef>
                <a:spcPct val="10000"/>
              </a:spcBef>
              <a:spcAft>
                <a:spcPct val="10000"/>
              </a:spcAft>
            </a:pPr>
            <a:r>
              <a:rPr lang="zh-CN" altLang="en-US" sz="2000" dirty="0" smtClean="0">
                <a:sym typeface="Symbol" pitchFamily="18" charset="2"/>
              </a:rPr>
              <a:t>说明</a:t>
            </a:r>
            <a:r>
              <a:rPr lang="en-US" altLang="zh-CN" sz="2000" dirty="0" smtClean="0">
                <a:sym typeface="Symbol" pitchFamily="18" charset="2"/>
              </a:rPr>
              <a:t>:</a:t>
            </a:r>
            <a:r>
              <a:rPr lang="zh-CN" altLang="en-US" sz="2000" dirty="0" smtClean="0">
                <a:sym typeface="Symbol" pitchFamily="18" charset="2"/>
              </a:rPr>
              <a:t>  答案不唯一</a:t>
            </a:r>
            <a:r>
              <a:rPr lang="en-US" altLang="zh-CN" sz="2000" dirty="0" smtClean="0">
                <a:sym typeface="Symbol" pitchFamily="18" charset="2"/>
              </a:rPr>
              <a:t>, /#</a:t>
            </a:r>
            <a:r>
              <a:rPr lang="en-US" altLang="zh-CN" sz="2000" dirty="0" smtClean="0">
                <a:solidFill>
                  <a:srgbClr val="FF0000"/>
                </a:solidFill>
                <a:sym typeface="Symbol" pitchFamily="18" charset="2"/>
              </a:rPr>
              <a:t>(</a:t>
            </a:r>
            <a:r>
              <a:rPr lang="en-US" altLang="zh-CN" sz="2000" dirty="0" smtClean="0">
                <a:sym typeface="Symbol" pitchFamily="18" charset="2"/>
              </a:rPr>
              <a:t>#*(a </a:t>
            </a:r>
            <a:r>
              <a:rPr lang="en-US" altLang="zh-CN" sz="2000" dirty="0">
                <a:sym typeface="Symbol"/>
              </a:rPr>
              <a:t> </a:t>
            </a:r>
            <a:r>
              <a:rPr lang="en-US" altLang="zh-CN" sz="2000" dirty="0" smtClean="0">
                <a:sym typeface="Symbol"/>
              </a:rPr>
              <a:t>b) </a:t>
            </a:r>
            <a:r>
              <a:rPr lang="en-US" altLang="zh-CN" sz="2000" dirty="0">
                <a:sym typeface="Symbol"/>
              </a:rPr>
              <a:t> </a:t>
            </a:r>
            <a:r>
              <a:rPr lang="en-US" altLang="zh-CN" sz="2000" dirty="0" smtClean="0">
                <a:sym typeface="Symbol"/>
              </a:rPr>
              <a:t>/ </a:t>
            </a:r>
            <a:r>
              <a:rPr lang="en-US" altLang="zh-CN" sz="2000" dirty="0" smtClean="0">
                <a:solidFill>
                  <a:srgbClr val="FF0000"/>
                </a:solidFill>
                <a:sym typeface="Symbol" pitchFamily="18" charset="2"/>
              </a:rPr>
              <a:t>)</a:t>
            </a:r>
            <a:r>
              <a:rPr lang="en-US" altLang="zh-CN" sz="2000" dirty="0" smtClean="0">
                <a:sym typeface="Symbol" pitchFamily="18" charset="2"/>
              </a:rPr>
              <a:t>*##*/.  </a:t>
            </a:r>
            <a:r>
              <a:rPr lang="zh-CN" altLang="en-US" sz="2000" dirty="0" smtClean="0">
                <a:sym typeface="Symbol" pitchFamily="18" charset="2"/>
              </a:rPr>
              <a:t>注意中间段</a:t>
            </a:r>
            <a:r>
              <a:rPr lang="en-US" altLang="zh-CN" sz="2000" dirty="0" smtClean="0">
                <a:sym typeface="Symbol" pitchFamily="18" charset="2"/>
              </a:rPr>
              <a:t>#</a:t>
            </a:r>
            <a:r>
              <a:rPr lang="zh-CN" altLang="en-US" sz="2000" dirty="0" smtClean="0">
                <a:sym typeface="Symbol" pitchFamily="18" charset="2"/>
              </a:rPr>
              <a:t>后面不能是</a:t>
            </a:r>
            <a:r>
              <a:rPr lang="en-US" altLang="zh-CN" sz="2000" dirty="0" smtClean="0">
                <a:sym typeface="Symbol" pitchFamily="18" charset="2"/>
              </a:rPr>
              <a:t>/.</a:t>
            </a:r>
            <a:endParaRPr lang="en-US" altLang="zh-CN" sz="2000" dirty="0">
              <a:sym typeface="Symbol" pitchFamily="18" charset="2"/>
            </a:endParaRPr>
          </a:p>
        </p:txBody>
      </p:sp>
      <p:sp>
        <p:nvSpPr>
          <p:cNvPr id="2" name="TextBox 1"/>
          <p:cNvSpPr txBox="1"/>
          <p:nvPr/>
        </p:nvSpPr>
        <p:spPr bwMode="auto">
          <a:xfrm>
            <a:off x="6961430" y="3842464"/>
            <a:ext cx="1426994"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sz="2000" dirty="0" smtClean="0">
                <a:solidFill>
                  <a:schemeClr val="tx1"/>
                </a:solidFill>
              </a:rPr>
              <a:t>1. </a:t>
            </a:r>
            <a:r>
              <a:rPr lang="zh-CN" altLang="en-US" sz="2000" dirty="0" smtClean="0">
                <a:solidFill>
                  <a:schemeClr val="tx1"/>
                </a:solidFill>
              </a:rPr>
              <a:t>添加</a:t>
            </a:r>
            <a:r>
              <a:rPr lang="en-US" altLang="zh-CN" sz="2000" dirty="0" smtClean="0">
                <a:solidFill>
                  <a:schemeClr val="tx1"/>
                </a:solidFill>
              </a:rPr>
              <a:t>s, ac</a:t>
            </a:r>
          </a:p>
          <a:p>
            <a:pPr eaLnBrk="0" hangingPunct="0">
              <a:spcBef>
                <a:spcPct val="10000"/>
              </a:spcBef>
              <a:buSzPct val="75000"/>
            </a:pPr>
            <a:r>
              <a:rPr lang="en-US" altLang="zh-CN" sz="2000" dirty="0" smtClean="0">
                <a:solidFill>
                  <a:schemeClr val="tx1"/>
                </a:solidFill>
              </a:rPr>
              <a:t>2. </a:t>
            </a:r>
            <a:r>
              <a:rPr lang="zh-CN" altLang="en-US" sz="2000" dirty="0" smtClean="0">
                <a:solidFill>
                  <a:schemeClr val="tx1"/>
                </a:solidFill>
              </a:rPr>
              <a:t>去掉</a:t>
            </a:r>
            <a:r>
              <a:rPr lang="en-US" altLang="zh-CN" sz="2000" dirty="0" smtClean="0">
                <a:solidFill>
                  <a:schemeClr val="tx1"/>
                </a:solidFill>
              </a:rPr>
              <a:t>x</a:t>
            </a:r>
            <a:endParaRPr lang="zh-CN" altLang="en-US" sz="2000" dirty="0" smtClean="0">
              <a:solidFill>
                <a:schemeClr val="tx1"/>
              </a:solidFill>
            </a:endParaRPr>
          </a:p>
        </p:txBody>
      </p:sp>
      <p:sp>
        <p:nvSpPr>
          <p:cNvPr id="14" name="TextBox 13"/>
          <p:cNvSpPr txBox="1"/>
          <p:nvPr/>
        </p:nvSpPr>
        <p:spPr bwMode="auto">
          <a:xfrm>
            <a:off x="729127" y="6413266"/>
            <a:ext cx="3531736"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sz="2000" dirty="0" smtClean="0">
                <a:solidFill>
                  <a:schemeClr val="tx1"/>
                </a:solidFill>
              </a:rPr>
              <a:t>3. </a:t>
            </a:r>
            <a:r>
              <a:rPr lang="zh-CN" altLang="en-US" sz="2000" dirty="0" smtClean="0">
                <a:solidFill>
                  <a:schemeClr val="tx1"/>
                </a:solidFill>
              </a:rPr>
              <a:t>去掉状态</a:t>
            </a:r>
            <a:r>
              <a:rPr lang="en-US" altLang="zh-CN" sz="2000" dirty="0" smtClean="0">
                <a:solidFill>
                  <a:schemeClr val="tx1"/>
                </a:solidFill>
              </a:rPr>
              <a:t>1,     4. </a:t>
            </a:r>
            <a:r>
              <a:rPr lang="zh-CN" altLang="en-US" sz="2000" dirty="0" smtClean="0">
                <a:solidFill>
                  <a:schemeClr val="tx1"/>
                </a:solidFill>
              </a:rPr>
              <a:t>去掉状态</a:t>
            </a:r>
            <a:r>
              <a:rPr lang="en-US" altLang="zh-CN" sz="2000" dirty="0" smtClean="0">
                <a:solidFill>
                  <a:schemeClr val="tx1"/>
                </a:solidFill>
              </a:rPr>
              <a:t>4 </a:t>
            </a:r>
            <a:endParaRPr lang="zh-CN" altLang="en-US" sz="2000" dirty="0" smtClean="0">
              <a:solidFill>
                <a:schemeClr val="tx1"/>
              </a:solidFill>
            </a:endParaRPr>
          </a:p>
        </p:txBody>
      </p:sp>
      <p:sp>
        <p:nvSpPr>
          <p:cNvPr id="15" name="TextBox 14"/>
          <p:cNvSpPr txBox="1"/>
          <p:nvPr/>
        </p:nvSpPr>
        <p:spPr bwMode="auto">
          <a:xfrm>
            <a:off x="4835086" y="6413266"/>
            <a:ext cx="4113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sz="2000" dirty="0" smtClean="0">
                <a:solidFill>
                  <a:schemeClr val="tx1"/>
                </a:solidFill>
              </a:rPr>
              <a:t>5. </a:t>
            </a:r>
            <a:r>
              <a:rPr lang="zh-CN" altLang="en-US" sz="2000" dirty="0" smtClean="0">
                <a:solidFill>
                  <a:schemeClr val="tx1"/>
                </a:solidFill>
              </a:rPr>
              <a:t>去掉状态</a:t>
            </a:r>
            <a:r>
              <a:rPr lang="en-US" altLang="zh-CN" sz="2000" dirty="0" smtClean="0">
                <a:solidFill>
                  <a:schemeClr val="tx1"/>
                </a:solidFill>
              </a:rPr>
              <a:t>3</a:t>
            </a:r>
            <a:r>
              <a:rPr lang="en-US" altLang="zh-CN" sz="2000" dirty="0">
                <a:solidFill>
                  <a:schemeClr val="tx1"/>
                </a:solidFill>
              </a:rPr>
              <a:t>,</a:t>
            </a:r>
            <a:r>
              <a:rPr lang="en-US" altLang="zh-CN" sz="2000" dirty="0" smtClean="0">
                <a:solidFill>
                  <a:schemeClr val="tx1"/>
                </a:solidFill>
              </a:rPr>
              <a:t>    6. </a:t>
            </a:r>
            <a:r>
              <a:rPr lang="zh-CN" altLang="en-US" sz="2000" dirty="0" smtClean="0">
                <a:solidFill>
                  <a:schemeClr val="tx1"/>
                </a:solidFill>
              </a:rPr>
              <a:t>去掉状态</a:t>
            </a:r>
            <a:r>
              <a:rPr lang="en-US" altLang="zh-CN" sz="2000" dirty="0" smtClean="0">
                <a:solidFill>
                  <a:schemeClr val="tx1"/>
                </a:solidFill>
              </a:rPr>
              <a:t>2</a:t>
            </a:r>
            <a:r>
              <a:rPr lang="zh-CN" altLang="en-US" sz="2000" dirty="0" smtClean="0">
                <a:solidFill>
                  <a:schemeClr val="tx1"/>
                </a:solidFill>
              </a:rPr>
              <a:t>得答案</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078" y="4653136"/>
            <a:ext cx="3913378" cy="1503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1261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zh-CN" altLang="en-US" b="1" smtClean="0">
                <a:solidFill>
                  <a:schemeClr val="tx1"/>
                </a:solidFill>
              </a:rPr>
              <a:t>计算理论基础第</a:t>
            </a:r>
            <a:r>
              <a:rPr lang="en-US" altLang="zh-CN" b="1" smtClean="0">
                <a:solidFill>
                  <a:schemeClr val="tx1"/>
                </a:solidFill>
              </a:rPr>
              <a:t>1</a:t>
            </a:r>
            <a:r>
              <a:rPr lang="zh-CN" altLang="en-US" b="1" smtClean="0">
                <a:solidFill>
                  <a:schemeClr val="tx1"/>
                </a:solidFill>
              </a:rPr>
              <a:t>章作业</a:t>
            </a:r>
          </a:p>
        </p:txBody>
      </p:sp>
      <p:sp>
        <p:nvSpPr>
          <p:cNvPr id="28675" name="Text Box 3"/>
          <p:cNvSpPr txBox="1">
            <a:spLocks noChangeArrowheads="1"/>
          </p:cNvSpPr>
          <p:nvPr/>
        </p:nvSpPr>
        <p:spPr bwMode="auto">
          <a:xfrm>
            <a:off x="225425" y="1521946"/>
            <a:ext cx="8739188"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0000"/>
              </a:lnSpc>
              <a:spcBef>
                <a:spcPct val="10000"/>
              </a:spcBef>
              <a:spcAft>
                <a:spcPct val="10000"/>
              </a:spcAft>
            </a:pPr>
            <a:r>
              <a:rPr lang="en-US" altLang="zh-CN" sz="2000" dirty="0" smtClean="0">
                <a:sym typeface="Symbol" pitchFamily="18" charset="2"/>
              </a:rPr>
              <a:t>1.29 </a:t>
            </a:r>
            <a:r>
              <a:rPr lang="zh-CN" altLang="en-US" sz="2000" dirty="0">
                <a:sym typeface="Symbol" pitchFamily="18" charset="2"/>
              </a:rPr>
              <a:t>使用泵引理证明下述语言不是正则的。</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     b. A = { www | w</a:t>
            </a:r>
            <a:r>
              <a:rPr lang="en-US" altLang="zh-CN" sz="2000" dirty="0">
                <a:sym typeface="Symbol"/>
              </a:rPr>
              <a:t>{</a:t>
            </a:r>
            <a:r>
              <a:rPr lang="en-US" altLang="zh-CN" sz="2000" dirty="0" err="1">
                <a:sym typeface="Symbol"/>
              </a:rPr>
              <a:t>a,b</a:t>
            </a:r>
            <a:r>
              <a:rPr lang="en-US" altLang="zh-CN" sz="2000" dirty="0">
                <a:sym typeface="Symbol"/>
              </a:rPr>
              <a:t>}</a:t>
            </a:r>
            <a:r>
              <a:rPr lang="en-US" altLang="zh-CN" sz="2000" baseline="30000" dirty="0">
                <a:sym typeface="Symbol"/>
              </a:rPr>
              <a:t>*</a:t>
            </a:r>
            <a:r>
              <a:rPr lang="en-US" altLang="zh-CN" sz="2000" dirty="0">
                <a:sym typeface="Symbol"/>
              </a:rPr>
              <a:t> </a:t>
            </a:r>
            <a:r>
              <a:rPr lang="en-US" altLang="zh-CN" sz="2000" dirty="0">
                <a:sym typeface="Symbol" pitchFamily="18" charset="2"/>
              </a:rPr>
              <a:t>}  </a:t>
            </a:r>
          </a:p>
          <a:p>
            <a:pPr>
              <a:spcBef>
                <a:spcPct val="20000"/>
              </a:spcBef>
            </a:pPr>
            <a:r>
              <a:rPr lang="zh-CN" altLang="en-US" sz="2000" dirty="0" smtClean="0">
                <a:sym typeface="Symbol" pitchFamily="18" charset="2"/>
              </a:rPr>
              <a:t>证明</a:t>
            </a:r>
            <a:r>
              <a:rPr lang="en-US" altLang="zh-CN" sz="2000" dirty="0" smtClean="0">
                <a:sym typeface="Symbol" pitchFamily="18" charset="2"/>
              </a:rPr>
              <a:t>: </a:t>
            </a:r>
            <a:r>
              <a:rPr kumimoji="0" lang="en-US" altLang="zh-CN" sz="2000" dirty="0">
                <a:sym typeface="Symbol" pitchFamily="18" charset="2"/>
              </a:rPr>
              <a:t>∵ </a:t>
            </a:r>
            <a:r>
              <a:rPr kumimoji="0" lang="en-US" altLang="zh-CN" sz="2000" dirty="0" smtClean="0">
                <a:solidFill>
                  <a:schemeClr val="tx1"/>
                </a:solidFill>
                <a:sym typeface="Symbol" pitchFamily="18" charset="2"/>
              </a:rPr>
              <a:t></a:t>
            </a:r>
            <a:r>
              <a:rPr kumimoji="0" lang="en-US" altLang="zh-CN" sz="2000" dirty="0">
                <a:solidFill>
                  <a:schemeClr val="tx1"/>
                </a:solidFill>
                <a:sym typeface="Symbol" pitchFamily="18" charset="2"/>
              </a:rPr>
              <a:t>p&gt;0</a:t>
            </a:r>
            <a:r>
              <a:rPr kumimoji="0" lang="en-US" altLang="zh-CN" sz="2000" dirty="0" smtClean="0">
                <a:solidFill>
                  <a:schemeClr val="tx1"/>
                </a:solidFill>
                <a:sym typeface="Symbol" pitchFamily="18" charset="2"/>
              </a:rPr>
              <a:t>, </a:t>
            </a:r>
            <a:r>
              <a:rPr kumimoji="0" lang="zh-CN" altLang="en-US" sz="2000" dirty="0" smtClean="0">
                <a:solidFill>
                  <a:schemeClr val="tx1"/>
                </a:solidFill>
                <a:sym typeface="Symbol" pitchFamily="18" charset="2"/>
              </a:rPr>
              <a:t> </a:t>
            </a:r>
            <a:r>
              <a:rPr kumimoji="0" lang="zh-CN" altLang="en-US" sz="2000" dirty="0">
                <a:solidFill>
                  <a:schemeClr val="tx1"/>
                </a:solidFill>
                <a:sym typeface="Symbol" pitchFamily="18" charset="2"/>
              </a:rPr>
              <a:t>令</a:t>
            </a:r>
            <a:r>
              <a:rPr kumimoji="0" lang="en-US" altLang="zh-CN" sz="2000" dirty="0" smtClean="0">
                <a:solidFill>
                  <a:schemeClr val="tx1"/>
                </a:solidFill>
                <a:sym typeface="Symbol" pitchFamily="18" charset="2"/>
              </a:rPr>
              <a:t>w=</a:t>
            </a:r>
            <a:r>
              <a:rPr kumimoji="0" lang="en-US" altLang="zh-CN" sz="2000" dirty="0" err="1" smtClean="0">
                <a:solidFill>
                  <a:schemeClr val="tx1"/>
                </a:solidFill>
                <a:sym typeface="Symbol" pitchFamily="18" charset="2"/>
              </a:rPr>
              <a:t>a</a:t>
            </a:r>
            <a:r>
              <a:rPr kumimoji="0" lang="en-US" altLang="zh-CN" sz="2000" baseline="30000" dirty="0" err="1" smtClean="0">
                <a:solidFill>
                  <a:schemeClr val="tx1"/>
                </a:solidFill>
                <a:sym typeface="Symbol" pitchFamily="18" charset="2"/>
              </a:rPr>
              <a:t>p</a:t>
            </a:r>
            <a:r>
              <a:rPr kumimoji="0" lang="en-US" altLang="zh-CN" sz="2000" dirty="0" err="1" smtClean="0">
                <a:solidFill>
                  <a:schemeClr val="tx1"/>
                </a:solidFill>
                <a:sym typeface="Symbol" pitchFamily="18" charset="2"/>
              </a:rPr>
              <a:t>ba</a:t>
            </a:r>
            <a:r>
              <a:rPr kumimoji="0" lang="en-US" altLang="zh-CN" sz="2000" baseline="30000" dirty="0" err="1" smtClean="0">
                <a:solidFill>
                  <a:schemeClr val="tx1"/>
                </a:solidFill>
                <a:sym typeface="Symbol" pitchFamily="18" charset="2"/>
              </a:rPr>
              <a:t>p</a:t>
            </a:r>
            <a:r>
              <a:rPr kumimoji="0" lang="en-US" altLang="zh-CN" sz="2000" dirty="0" err="1" smtClean="0">
                <a:solidFill>
                  <a:schemeClr val="tx1"/>
                </a:solidFill>
                <a:sym typeface="Symbol" pitchFamily="18" charset="2"/>
              </a:rPr>
              <a:t>ba</a:t>
            </a:r>
            <a:r>
              <a:rPr kumimoji="0" lang="en-US" altLang="zh-CN" sz="2000" baseline="30000" dirty="0" err="1" smtClean="0">
                <a:solidFill>
                  <a:schemeClr val="tx1"/>
                </a:solidFill>
                <a:sym typeface="Symbol" pitchFamily="18" charset="2"/>
              </a:rPr>
              <a:t>p</a:t>
            </a:r>
            <a:r>
              <a:rPr kumimoji="0" lang="en-US" altLang="zh-CN" sz="2000" dirty="0" err="1" smtClean="0">
                <a:solidFill>
                  <a:schemeClr val="tx1"/>
                </a:solidFill>
                <a:sym typeface="Symbol" pitchFamily="18" charset="2"/>
              </a:rPr>
              <a:t>b</a:t>
            </a:r>
            <a:r>
              <a:rPr kumimoji="0" lang="en-US" altLang="zh-CN" sz="2000" dirty="0" smtClean="0">
                <a:solidFill>
                  <a:schemeClr val="tx1"/>
                </a:solidFill>
                <a:sym typeface="Symbol" pitchFamily="18" charset="2"/>
              </a:rPr>
              <a:t>, </a:t>
            </a:r>
            <a:endParaRPr kumimoji="0" lang="en-US" altLang="zh-CN" sz="2000" dirty="0">
              <a:solidFill>
                <a:schemeClr val="tx1"/>
              </a:solidFill>
              <a:sym typeface="Symbol" pitchFamily="18" charset="2"/>
            </a:endParaRPr>
          </a:p>
          <a:p>
            <a:pPr>
              <a:spcBef>
                <a:spcPct val="20000"/>
              </a:spcBef>
            </a:pPr>
            <a:r>
              <a:rPr kumimoji="0" lang="en-US" altLang="zh-CN" sz="2000" dirty="0">
                <a:solidFill>
                  <a:schemeClr val="tx1"/>
                </a:solidFill>
                <a:sym typeface="Symbol" pitchFamily="18" charset="2"/>
              </a:rPr>
              <a:t>     </a:t>
            </a:r>
            <a:r>
              <a:rPr kumimoji="0" lang="en-US" altLang="zh-CN" sz="2000" dirty="0" smtClean="0">
                <a:solidFill>
                  <a:schemeClr val="tx1"/>
                </a:solidFill>
                <a:sym typeface="Symbol" pitchFamily="18" charset="2"/>
              </a:rPr>
              <a:t>           </a:t>
            </a:r>
            <a:r>
              <a:rPr kumimoji="0" lang="en-US" altLang="zh-CN" sz="2000" dirty="0" err="1">
                <a:solidFill>
                  <a:schemeClr val="tx1"/>
                </a:solidFill>
                <a:sym typeface="Symbol" pitchFamily="18" charset="2"/>
              </a:rPr>
              <a:t>x,y,z</a:t>
            </a:r>
            <a:r>
              <a:rPr kumimoji="0" lang="en-US" altLang="zh-CN" sz="2000" dirty="0">
                <a:solidFill>
                  <a:schemeClr val="tx1"/>
                </a:solidFill>
                <a:sym typeface="Symbol" pitchFamily="18" charset="2"/>
              </a:rPr>
              <a:t>(</a:t>
            </a:r>
            <a:r>
              <a:rPr kumimoji="0" lang="en-US" altLang="zh-CN" sz="1800" dirty="0">
                <a:solidFill>
                  <a:schemeClr val="tx1"/>
                </a:solidFill>
                <a:sym typeface="Symbol" pitchFamily="18" charset="2"/>
              </a:rPr>
              <a:t>|y|&gt;0, |</a:t>
            </a:r>
            <a:r>
              <a:rPr kumimoji="0" lang="en-US" altLang="zh-CN" sz="1800" dirty="0" err="1">
                <a:solidFill>
                  <a:schemeClr val="tx1"/>
                </a:solidFill>
                <a:sym typeface="Symbol" pitchFamily="18" charset="2"/>
              </a:rPr>
              <a:t>xy</a:t>
            </a:r>
            <a:r>
              <a:rPr kumimoji="0" lang="en-US" altLang="zh-CN" sz="1800" dirty="0">
                <a:solidFill>
                  <a:schemeClr val="tx1"/>
                </a:solidFill>
                <a:sym typeface="Symbol" pitchFamily="18" charset="2"/>
              </a:rPr>
              <a:t>|p, w=xyz</a:t>
            </a:r>
            <a:r>
              <a:rPr kumimoji="0" lang="en-US" altLang="zh-CN" sz="2000" dirty="0">
                <a:solidFill>
                  <a:schemeClr val="tx1"/>
                </a:solidFill>
                <a:sym typeface="Symbol" pitchFamily="18" charset="2"/>
              </a:rPr>
              <a:t>) </a:t>
            </a:r>
          </a:p>
          <a:p>
            <a:pPr>
              <a:spcBef>
                <a:spcPct val="20000"/>
              </a:spcBef>
            </a:pPr>
            <a:r>
              <a:rPr kumimoji="0" lang="zh-CN" altLang="en-US" sz="2000" dirty="0">
                <a:solidFill>
                  <a:schemeClr val="tx1"/>
                </a:solidFill>
                <a:sym typeface="Symbol" pitchFamily="18" charset="2"/>
              </a:rPr>
              <a:t>    </a:t>
            </a:r>
            <a:r>
              <a:rPr kumimoji="0" lang="zh-CN" altLang="en-US" sz="2000" dirty="0" smtClean="0">
                <a:solidFill>
                  <a:schemeClr val="tx1"/>
                </a:solidFill>
                <a:sym typeface="Symbol" pitchFamily="18" charset="2"/>
              </a:rPr>
              <a:t>             令</a:t>
            </a:r>
            <a:r>
              <a:rPr kumimoji="0" lang="en-US" altLang="zh-CN" sz="2000" dirty="0" err="1">
                <a:solidFill>
                  <a:schemeClr val="tx1"/>
                </a:solidFill>
                <a:sym typeface="Symbol" pitchFamily="18" charset="2"/>
              </a:rPr>
              <a:t>i</a:t>
            </a:r>
            <a:r>
              <a:rPr kumimoji="0" lang="en-US" altLang="zh-CN" sz="2000" dirty="0">
                <a:solidFill>
                  <a:schemeClr val="tx1"/>
                </a:solidFill>
                <a:sym typeface="Symbol" pitchFamily="18" charset="2"/>
              </a:rPr>
              <a:t>=0, </a:t>
            </a:r>
            <a:r>
              <a:rPr kumimoji="0" lang="en-US" altLang="zh-CN" sz="2000" dirty="0" smtClean="0">
                <a:solidFill>
                  <a:schemeClr val="tx1"/>
                </a:solidFill>
                <a:sym typeface="Symbol" pitchFamily="18" charset="2"/>
              </a:rPr>
              <a:t> </a:t>
            </a:r>
            <a:r>
              <a:rPr kumimoji="0" lang="en-US" altLang="zh-CN" sz="2000" dirty="0" err="1">
                <a:solidFill>
                  <a:schemeClr val="tx1"/>
                </a:solidFill>
                <a:sym typeface="Symbol" pitchFamily="18" charset="2"/>
              </a:rPr>
              <a:t>xz</a:t>
            </a:r>
            <a:r>
              <a:rPr kumimoji="0" lang="en-US" altLang="zh-CN" sz="2000" dirty="0">
                <a:solidFill>
                  <a:schemeClr val="tx1"/>
                </a:solidFill>
                <a:sym typeface="Symbol" pitchFamily="18" charset="2"/>
              </a:rPr>
              <a:t> = </a:t>
            </a:r>
            <a:r>
              <a:rPr kumimoji="0" lang="en-US" altLang="zh-CN" sz="2000" dirty="0" err="1" smtClean="0">
                <a:solidFill>
                  <a:schemeClr val="tx1"/>
                </a:solidFill>
                <a:sym typeface="Symbol" pitchFamily="18" charset="2"/>
              </a:rPr>
              <a:t>a</a:t>
            </a:r>
            <a:r>
              <a:rPr kumimoji="0" lang="en-US" altLang="zh-CN" sz="2000" baseline="30000" dirty="0" err="1" smtClean="0">
                <a:solidFill>
                  <a:schemeClr val="tx1"/>
                </a:solidFill>
                <a:sym typeface="Symbol" pitchFamily="18" charset="2"/>
              </a:rPr>
              <a:t>p</a:t>
            </a:r>
            <a:r>
              <a:rPr kumimoji="0" lang="en-US" altLang="zh-CN" sz="2000" baseline="30000" dirty="0" smtClean="0">
                <a:solidFill>
                  <a:schemeClr val="tx1"/>
                </a:solidFill>
                <a:sym typeface="Symbol" pitchFamily="18" charset="2"/>
              </a:rPr>
              <a:t>-</a:t>
            </a:r>
            <a:r>
              <a:rPr kumimoji="0" lang="en-US" altLang="zh-CN" sz="2000" baseline="30000" dirty="0">
                <a:solidFill>
                  <a:schemeClr val="tx1"/>
                </a:solidFill>
                <a:sym typeface="Symbol" pitchFamily="18" charset="2"/>
              </a:rPr>
              <a:t>|</a:t>
            </a:r>
            <a:r>
              <a:rPr kumimoji="0" lang="en-US" altLang="zh-CN" sz="2000" baseline="30000" dirty="0" err="1" smtClean="0">
                <a:solidFill>
                  <a:schemeClr val="tx1"/>
                </a:solidFill>
                <a:sym typeface="Symbol" pitchFamily="18" charset="2"/>
              </a:rPr>
              <a:t>y|</a:t>
            </a:r>
            <a:r>
              <a:rPr kumimoji="0" lang="en-US" altLang="zh-CN" sz="2000" dirty="0" err="1" smtClean="0">
                <a:solidFill>
                  <a:schemeClr val="tx1"/>
                </a:solidFill>
                <a:sym typeface="Symbol" pitchFamily="18" charset="2"/>
              </a:rPr>
              <a:t>ba</a:t>
            </a:r>
            <a:r>
              <a:rPr kumimoji="0" lang="en-US" altLang="zh-CN" sz="2000" baseline="30000" dirty="0" err="1" smtClean="0">
                <a:solidFill>
                  <a:schemeClr val="tx1"/>
                </a:solidFill>
                <a:sym typeface="Symbol" pitchFamily="18" charset="2"/>
              </a:rPr>
              <a:t>p</a:t>
            </a:r>
            <a:r>
              <a:rPr kumimoji="0" lang="en-US" altLang="zh-CN" sz="2000" dirty="0" err="1" smtClean="0">
                <a:solidFill>
                  <a:schemeClr val="tx1"/>
                </a:solidFill>
                <a:sym typeface="Symbol" pitchFamily="18" charset="2"/>
              </a:rPr>
              <a:t>ba</a:t>
            </a:r>
            <a:r>
              <a:rPr kumimoji="0" lang="en-US" altLang="zh-CN" sz="2000" baseline="30000" dirty="0" err="1" smtClean="0">
                <a:solidFill>
                  <a:schemeClr val="tx1"/>
                </a:solidFill>
                <a:sym typeface="Symbol" pitchFamily="18" charset="2"/>
              </a:rPr>
              <a:t>p</a:t>
            </a:r>
            <a:r>
              <a:rPr kumimoji="0" lang="en-US" altLang="zh-CN" sz="2000" dirty="0" err="1" smtClean="0">
                <a:solidFill>
                  <a:schemeClr val="tx1"/>
                </a:solidFill>
                <a:sym typeface="Symbol" pitchFamily="18" charset="2"/>
              </a:rPr>
              <a:t>b</a:t>
            </a:r>
            <a:r>
              <a:rPr kumimoji="0" lang="en-US" altLang="zh-CN" sz="2000" dirty="0" smtClean="0">
                <a:solidFill>
                  <a:schemeClr val="tx1"/>
                </a:solidFill>
                <a:sym typeface="Symbol" pitchFamily="18" charset="2"/>
              </a:rPr>
              <a:t> </a:t>
            </a:r>
            <a:r>
              <a:rPr kumimoji="0" lang="en-US" altLang="zh-CN" sz="2000" dirty="0">
                <a:solidFill>
                  <a:schemeClr val="tx1"/>
                </a:solidFill>
                <a:sym typeface="Symbol" pitchFamily="18" charset="2"/>
              </a:rPr>
              <a:t> </a:t>
            </a:r>
            <a:r>
              <a:rPr kumimoji="0" lang="en-US" altLang="zh-CN" sz="2000" dirty="0" smtClean="0">
                <a:solidFill>
                  <a:schemeClr val="tx1"/>
                </a:solidFill>
                <a:sym typeface="Symbol" pitchFamily="18" charset="2"/>
              </a:rPr>
              <a:t>A </a:t>
            </a:r>
            <a:endParaRPr kumimoji="0" lang="en-US" altLang="zh-CN" sz="2000" dirty="0">
              <a:solidFill>
                <a:schemeClr val="tx1"/>
              </a:solidFill>
              <a:sym typeface="Symbol" pitchFamily="18" charset="2"/>
            </a:endParaRPr>
          </a:p>
          <a:p>
            <a:pPr>
              <a:spcBef>
                <a:spcPct val="20000"/>
              </a:spcBef>
            </a:pPr>
            <a:r>
              <a:rPr kumimoji="0" lang="zh-CN" altLang="en-US" sz="2000" dirty="0" smtClean="0">
                <a:sym typeface="Symbol" pitchFamily="18" charset="2"/>
              </a:rPr>
              <a:t>          ∴ 根据正则语言泵引理</a:t>
            </a:r>
            <a:r>
              <a:rPr kumimoji="0" lang="en-US" altLang="zh-CN" sz="2000" dirty="0" smtClean="0">
                <a:sym typeface="Symbol" pitchFamily="18" charset="2"/>
              </a:rPr>
              <a:t>, A</a:t>
            </a:r>
            <a:r>
              <a:rPr kumimoji="0" lang="zh-CN" altLang="en-US" sz="2000" dirty="0" smtClean="0">
                <a:solidFill>
                  <a:schemeClr val="tx1"/>
                </a:solidFill>
                <a:sym typeface="Symbol" pitchFamily="18" charset="2"/>
              </a:rPr>
              <a:t>非正则语言</a:t>
            </a:r>
            <a:r>
              <a:rPr kumimoji="0" lang="en-US" altLang="zh-CN" sz="2000" dirty="0" smtClean="0">
                <a:solidFill>
                  <a:schemeClr val="tx1"/>
                </a:solidFill>
                <a:sym typeface="Symbol" pitchFamily="18" charset="2"/>
              </a:rPr>
              <a:t>.</a:t>
            </a:r>
            <a:r>
              <a:rPr kumimoji="0" lang="zh-CN" altLang="en-US" sz="2000" dirty="0" smtClean="0">
                <a:solidFill>
                  <a:schemeClr val="tx1"/>
                </a:solidFill>
                <a:sym typeface="Symbol" pitchFamily="18" charset="2"/>
              </a:rPr>
              <a:t> </a:t>
            </a:r>
            <a:endParaRPr lang="en-US" altLang="zh-CN" sz="2000" dirty="0" smtClean="0">
              <a:sym typeface="Symbol" pitchFamily="18" charset="2"/>
            </a:endParaRPr>
          </a:p>
        </p:txBody>
      </p:sp>
    </p:spTree>
    <p:extLst>
      <p:ext uri="{BB962C8B-B14F-4D97-AF65-F5344CB8AC3E}">
        <p14:creationId xmlns:p14="http://schemas.microsoft.com/office/powerpoint/2010/main" val="779148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2235636081"/>
              </p:ext>
            </p:extLst>
          </p:nvPr>
        </p:nvGraphicFramePr>
        <p:xfrm>
          <a:off x="73546" y="2438564"/>
          <a:ext cx="4930502" cy="4086780"/>
        </p:xfrm>
        <a:graphic>
          <a:graphicData uri="http://schemas.openxmlformats.org/presentationml/2006/ole">
            <mc:AlternateContent xmlns:mc="http://schemas.openxmlformats.org/markup-compatibility/2006">
              <mc:Choice xmlns:v="urn:schemas-microsoft-com:vml" Requires="v">
                <p:oleObj spid="_x0000_s1037" name="BMP 图像" r:id="rId3" imgW="3566469" imgH="2949196" progId="PBrush">
                  <p:embed/>
                </p:oleObj>
              </mc:Choice>
              <mc:Fallback>
                <p:oleObj name="BMP 图像" r:id="rId3" imgW="3566469" imgH="294919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6" y="2438564"/>
                        <a:ext cx="4930502" cy="4086780"/>
                      </a:xfrm>
                      <a:prstGeom prst="rect">
                        <a:avLst/>
                      </a:prstGeom>
                      <a:noFill/>
                    </p:spPr>
                  </p:pic>
                </p:oleObj>
              </mc:Fallback>
            </mc:AlternateContent>
          </a:graphicData>
        </a:graphic>
      </p:graphicFrame>
      <p:sp>
        <p:nvSpPr>
          <p:cNvPr id="624642"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b="1" dirty="0" smtClean="0">
                <a:solidFill>
                  <a:schemeClr val="tx1"/>
                </a:solidFill>
              </a:rPr>
              <a:t>3</a:t>
            </a:r>
            <a:r>
              <a:rPr lang="zh-CN" altLang="en-US" b="1" dirty="0" smtClean="0">
                <a:solidFill>
                  <a:schemeClr val="tx1"/>
                </a:solidFill>
              </a:rPr>
              <a:t>章作业</a:t>
            </a:r>
          </a:p>
        </p:txBody>
      </p:sp>
      <p:sp>
        <p:nvSpPr>
          <p:cNvPr id="624657" name="Text Box 17"/>
          <p:cNvSpPr txBox="1">
            <a:spLocks noChangeArrowheads="1"/>
          </p:cNvSpPr>
          <p:nvPr/>
        </p:nvSpPr>
        <p:spPr bwMode="auto">
          <a:xfrm>
            <a:off x="251520" y="1196752"/>
            <a:ext cx="4005383" cy="167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spcAft>
                <a:spcPct val="10000"/>
              </a:spcAft>
            </a:pPr>
            <a:r>
              <a:rPr lang="en-US" altLang="zh-CN" sz="1800" dirty="0" smtClean="0">
                <a:sym typeface="Symbol" pitchFamily="18" charset="2"/>
              </a:rPr>
              <a:t>3.2 </a:t>
            </a:r>
            <a:r>
              <a:rPr lang="zh-CN" altLang="en-US" sz="1800" dirty="0" smtClean="0">
                <a:sym typeface="Symbol" pitchFamily="18" charset="2"/>
              </a:rPr>
              <a:t>对于识别</a:t>
            </a:r>
            <a:r>
              <a:rPr kumimoji="0" lang="en-US" altLang="zh-CN" sz="1800" dirty="0" smtClean="0">
                <a:sym typeface="Symbol" pitchFamily="18" charset="2"/>
              </a:rPr>
              <a:t>{</a:t>
            </a:r>
            <a:r>
              <a:rPr kumimoji="0" lang="en-US" altLang="zh-CN" sz="1800" dirty="0" err="1" smtClean="0">
                <a:sym typeface="Symbol" pitchFamily="18" charset="2"/>
              </a:rPr>
              <a:t>w|w</a:t>
            </a:r>
            <a:r>
              <a:rPr kumimoji="0" lang="en-US" altLang="zh-CN" sz="1800" dirty="0" smtClean="0">
                <a:sym typeface="Symbol" pitchFamily="18" charset="2"/>
              </a:rPr>
              <a:t>=</a:t>
            </a:r>
            <a:r>
              <a:rPr kumimoji="0" lang="en-US" altLang="zh-CN" sz="1800" dirty="0" err="1" smtClean="0">
                <a:sym typeface="Symbol" pitchFamily="18" charset="2"/>
              </a:rPr>
              <a:t>u#u</a:t>
            </a:r>
            <a:r>
              <a:rPr kumimoji="0" lang="en-US" altLang="zh-CN" sz="1800" dirty="0" smtClean="0">
                <a:sym typeface="Symbol" pitchFamily="18" charset="2"/>
              </a:rPr>
              <a:t>, u</a:t>
            </a:r>
            <a:r>
              <a:rPr kumimoji="0" lang="zh-CN" altLang="en-US" sz="1800" dirty="0" smtClean="0">
                <a:sym typeface="Symbol" pitchFamily="18" charset="2"/>
              </a:rPr>
              <a:t></a:t>
            </a:r>
            <a:r>
              <a:rPr kumimoji="0" lang="en-US" altLang="zh-CN" sz="1800" dirty="0" smtClean="0">
                <a:sym typeface="Symbol" pitchFamily="18" charset="2"/>
              </a:rPr>
              <a:t>{0,1}</a:t>
            </a:r>
            <a:r>
              <a:rPr kumimoji="0" lang="zh-CN" altLang="en-US" sz="1800" baseline="30000" dirty="0" smtClean="0">
                <a:sym typeface="Symbol" pitchFamily="18" charset="2"/>
              </a:rPr>
              <a:t>*</a:t>
            </a:r>
            <a:r>
              <a:rPr kumimoji="0" lang="en-US" altLang="zh-CN" sz="1800" dirty="0" smtClean="0">
                <a:sym typeface="Symbol" pitchFamily="18" charset="2"/>
              </a:rPr>
              <a:t>}</a:t>
            </a:r>
            <a:r>
              <a:rPr kumimoji="0" lang="zh-CN" altLang="en-US" sz="1800" dirty="0" smtClean="0">
                <a:sym typeface="Symbol" pitchFamily="18" charset="2"/>
              </a:rPr>
              <a:t>的图灵机</a:t>
            </a:r>
            <a:r>
              <a:rPr kumimoji="0" lang="en-US" altLang="zh-CN" sz="1800" dirty="0" smtClean="0">
                <a:sym typeface="Symbol" pitchFamily="18" charset="2"/>
              </a:rPr>
              <a:t>M</a:t>
            </a:r>
            <a:r>
              <a:rPr kumimoji="0" lang="en-US" altLang="zh-CN" sz="1800" baseline="-25000" dirty="0" smtClean="0">
                <a:sym typeface="Symbol" pitchFamily="18" charset="2"/>
              </a:rPr>
              <a:t>1</a:t>
            </a:r>
            <a:r>
              <a:rPr kumimoji="0" lang="en-US" altLang="zh-CN" sz="1800" dirty="0" smtClean="0">
                <a:sym typeface="Symbol" pitchFamily="18" charset="2"/>
              </a:rPr>
              <a:t> (</a:t>
            </a:r>
            <a:r>
              <a:rPr kumimoji="0" lang="zh-CN" altLang="en-US" sz="1800" dirty="0" smtClean="0">
                <a:sym typeface="Symbol" pitchFamily="18" charset="2"/>
              </a:rPr>
              <a:t>见左图</a:t>
            </a:r>
            <a:r>
              <a:rPr kumimoji="0" lang="en-US" altLang="zh-CN" sz="1800" dirty="0" smtClean="0">
                <a:sym typeface="Symbol" pitchFamily="18" charset="2"/>
              </a:rPr>
              <a:t>),  </a:t>
            </a:r>
            <a:r>
              <a:rPr kumimoji="0" lang="zh-CN" altLang="en-US" sz="1800" dirty="0" smtClean="0">
                <a:sym typeface="Symbol" pitchFamily="18" charset="2"/>
              </a:rPr>
              <a:t>在下列输入串上</a:t>
            </a:r>
            <a:r>
              <a:rPr kumimoji="0" lang="en-US" altLang="zh-CN" sz="1800" dirty="0" smtClean="0">
                <a:sym typeface="Symbol" pitchFamily="18" charset="2"/>
              </a:rPr>
              <a:t>,  </a:t>
            </a:r>
            <a:r>
              <a:rPr kumimoji="0" lang="zh-CN" altLang="en-US" sz="1800" dirty="0" smtClean="0">
                <a:sym typeface="Symbol" pitchFamily="18" charset="2"/>
              </a:rPr>
              <a:t>给出</a:t>
            </a:r>
            <a:r>
              <a:rPr kumimoji="0" lang="en-US" altLang="zh-CN" sz="1800" dirty="0" smtClean="0">
                <a:sym typeface="Symbol" pitchFamily="18" charset="2"/>
              </a:rPr>
              <a:t>M</a:t>
            </a:r>
            <a:r>
              <a:rPr kumimoji="0" lang="zh-CN" altLang="en-US" sz="1800" dirty="0" smtClean="0">
                <a:sym typeface="Symbol" pitchFamily="18" charset="2"/>
              </a:rPr>
              <a:t>所进入的格局序列</a:t>
            </a:r>
            <a:r>
              <a:rPr kumimoji="0" lang="en-US" altLang="zh-CN" sz="1800" dirty="0" smtClean="0">
                <a:sym typeface="Symbol" pitchFamily="18" charset="2"/>
              </a:rPr>
              <a:t>.</a:t>
            </a:r>
            <a:br>
              <a:rPr kumimoji="0" lang="en-US" altLang="zh-CN" sz="1800" dirty="0" smtClean="0">
                <a:sym typeface="Symbol" pitchFamily="18" charset="2"/>
              </a:rPr>
            </a:br>
            <a:r>
              <a:rPr kumimoji="0" lang="en-US" altLang="zh-CN" sz="1800" dirty="0" smtClean="0">
                <a:sym typeface="Symbol" pitchFamily="18" charset="2"/>
              </a:rPr>
              <a:t>      c. 1##1,   d. 10#11,  e. 10#10</a:t>
            </a:r>
          </a:p>
          <a:p>
            <a:pPr>
              <a:lnSpc>
                <a:spcPct val="110000"/>
              </a:lnSpc>
              <a:spcBef>
                <a:spcPct val="10000"/>
              </a:spcBef>
              <a:spcAft>
                <a:spcPct val="10000"/>
              </a:spcAft>
            </a:pPr>
            <a:r>
              <a:rPr kumimoji="0" lang="zh-CN" altLang="en-US" sz="1800" dirty="0" smtClean="0">
                <a:sym typeface="Symbol" pitchFamily="18" charset="2"/>
              </a:rPr>
              <a:t>解：</a:t>
            </a:r>
            <a:endParaRPr kumimoji="0" lang="en-US" altLang="zh-CN" sz="1800" dirty="0" smtClean="0">
              <a:sym typeface="Symbol" pitchFamily="18" charset="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bwMode="auto">
          <a:xfrm>
            <a:off x="607707" y="6474822"/>
            <a:ext cx="79223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zh-CN" altLang="en-US" sz="1600" dirty="0" smtClean="0">
                <a:solidFill>
                  <a:schemeClr val="tx1"/>
                </a:solidFill>
              </a:rPr>
              <a:t>补充说明</a:t>
            </a:r>
            <a:r>
              <a:rPr lang="en-US" altLang="zh-CN" sz="1600" dirty="0" smtClean="0">
                <a:solidFill>
                  <a:schemeClr val="tx1"/>
                </a:solidFill>
              </a:rPr>
              <a:t>: </a:t>
            </a:r>
            <a:r>
              <a:rPr lang="zh-CN" altLang="en-US" sz="1600" dirty="0" smtClean="0">
                <a:solidFill>
                  <a:schemeClr val="tx1"/>
                </a:solidFill>
              </a:rPr>
              <a:t>没有画出的箭头指向拒绝状态</a:t>
            </a:r>
            <a:r>
              <a:rPr lang="en-US" altLang="zh-CN" sz="1600" dirty="0" smtClean="0">
                <a:solidFill>
                  <a:schemeClr val="tx1"/>
                </a:solidFill>
              </a:rPr>
              <a:t>, </a:t>
            </a:r>
            <a:r>
              <a:rPr lang="zh-CN" altLang="en-US" sz="1600" dirty="0" smtClean="0">
                <a:solidFill>
                  <a:schemeClr val="tx1"/>
                </a:solidFill>
              </a:rPr>
              <a:t>假设这些箭头都不改写右移且</a:t>
            </a:r>
            <a:r>
              <a:rPr lang="en-US" altLang="zh-CN" sz="1600" dirty="0" err="1" smtClean="0">
                <a:solidFill>
                  <a:schemeClr val="tx1"/>
                </a:solidFill>
              </a:rPr>
              <a:t>q</a:t>
            </a:r>
            <a:r>
              <a:rPr lang="en-US" altLang="zh-CN" sz="1600" baseline="-25000" dirty="0" err="1" smtClean="0">
                <a:solidFill>
                  <a:schemeClr val="tx1"/>
                </a:solidFill>
              </a:rPr>
              <a:t>r</a:t>
            </a:r>
            <a:r>
              <a:rPr lang="zh-CN" altLang="en-US" sz="1600" dirty="0" smtClean="0">
                <a:solidFill>
                  <a:schemeClr val="tx1"/>
                </a:solidFill>
              </a:rPr>
              <a:t>是拒绝状态</a:t>
            </a:r>
            <a:r>
              <a:rPr lang="en-US" altLang="zh-CN" sz="1600" dirty="0" smtClean="0">
                <a:solidFill>
                  <a:schemeClr val="tx1"/>
                </a:solidFill>
              </a:rPr>
              <a:t>. </a:t>
            </a:r>
            <a:endParaRPr lang="zh-CN" altLang="en-US" sz="1600" dirty="0" smtClean="0">
              <a:solidFill>
                <a:schemeClr val="tx1"/>
              </a:solidFill>
            </a:endParaRPr>
          </a:p>
        </p:txBody>
      </p:sp>
      <p:sp>
        <p:nvSpPr>
          <p:cNvPr id="5" name="TextBox 4"/>
          <p:cNvSpPr txBox="1"/>
          <p:nvPr/>
        </p:nvSpPr>
        <p:spPr bwMode="auto">
          <a:xfrm>
            <a:off x="4283968" y="1196752"/>
            <a:ext cx="958468" cy="21975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lvl="0">
              <a:lnSpc>
                <a:spcPct val="110000"/>
              </a:lnSpc>
              <a:spcBef>
                <a:spcPct val="10000"/>
              </a:spcBef>
              <a:spcAft>
                <a:spcPct val="10000"/>
              </a:spcAft>
            </a:pPr>
            <a:r>
              <a:rPr kumimoji="0" lang="en-US" altLang="zh-CN" sz="1800" dirty="0">
                <a:solidFill>
                  <a:srgbClr val="000000"/>
                </a:solidFill>
                <a:sym typeface="Symbol" pitchFamily="18" charset="2"/>
              </a:rPr>
              <a:t>c.</a:t>
            </a:r>
          </a:p>
          <a:p>
            <a:pPr lvl="0">
              <a:lnSpc>
                <a:spcPct val="110000"/>
              </a:lnSpc>
              <a:spcBef>
                <a:spcPct val="10000"/>
              </a:spcBef>
              <a:spcAft>
                <a:spcPct val="10000"/>
              </a:spcAft>
            </a:pPr>
            <a:r>
              <a:rPr kumimoji="0" lang="en-US" altLang="zh-CN" sz="1800" dirty="0">
                <a:solidFill>
                  <a:srgbClr val="000000"/>
                </a:solidFill>
                <a:sym typeface="Symbol" pitchFamily="18" charset="2"/>
              </a:rPr>
              <a:t>q</a:t>
            </a:r>
            <a:r>
              <a:rPr kumimoji="0" lang="en-US" altLang="zh-CN" sz="1800" baseline="-25000" dirty="0">
                <a:solidFill>
                  <a:srgbClr val="000000"/>
                </a:solidFill>
                <a:sym typeface="Symbol" pitchFamily="18" charset="2"/>
              </a:rPr>
              <a:t>1</a:t>
            </a:r>
            <a:r>
              <a:rPr kumimoji="0" lang="en-US" altLang="zh-CN" sz="1800" dirty="0">
                <a:solidFill>
                  <a:srgbClr val="000000"/>
                </a:solidFill>
                <a:sym typeface="Symbol" pitchFamily="18" charset="2"/>
              </a:rPr>
              <a:t>1##1, </a:t>
            </a:r>
          </a:p>
          <a:p>
            <a:pPr lvl="0">
              <a:lnSpc>
                <a:spcPct val="110000"/>
              </a:lnSpc>
              <a:spcBef>
                <a:spcPct val="10000"/>
              </a:spcBef>
              <a:spcAft>
                <a:spcPct val="10000"/>
              </a:spcAft>
            </a:pPr>
            <a:r>
              <a:rPr kumimoji="0" lang="en-US" altLang="zh-CN" sz="1800" dirty="0">
                <a:solidFill>
                  <a:srgbClr val="000000"/>
                </a:solidFill>
                <a:sym typeface="Symbol" pitchFamily="18" charset="2"/>
              </a:rPr>
              <a:t>xq</a:t>
            </a:r>
            <a:r>
              <a:rPr kumimoji="0" lang="en-US" altLang="zh-CN" sz="1800" baseline="-25000" dirty="0">
                <a:solidFill>
                  <a:srgbClr val="000000"/>
                </a:solidFill>
                <a:sym typeface="Symbol" pitchFamily="18" charset="2"/>
              </a:rPr>
              <a:t>3</a:t>
            </a:r>
            <a:r>
              <a:rPr kumimoji="0" lang="en-US" altLang="zh-CN" sz="1800" dirty="0">
                <a:solidFill>
                  <a:srgbClr val="000000"/>
                </a:solidFill>
                <a:sym typeface="Symbol" pitchFamily="18" charset="2"/>
              </a:rPr>
              <a:t>##1,</a:t>
            </a:r>
          </a:p>
          <a:p>
            <a:pPr lvl="0">
              <a:lnSpc>
                <a:spcPct val="110000"/>
              </a:lnSpc>
              <a:spcBef>
                <a:spcPct val="10000"/>
              </a:spcBef>
              <a:spcAft>
                <a:spcPct val="10000"/>
              </a:spcAft>
            </a:pPr>
            <a:r>
              <a:rPr kumimoji="0" lang="en-US" altLang="zh-CN" sz="1800" dirty="0">
                <a:solidFill>
                  <a:srgbClr val="000000"/>
                </a:solidFill>
                <a:sym typeface="Symbol" pitchFamily="18" charset="2"/>
              </a:rPr>
              <a:t>x#q</a:t>
            </a:r>
            <a:r>
              <a:rPr kumimoji="0" lang="en-US" altLang="zh-CN" sz="1800" baseline="-25000" dirty="0">
                <a:solidFill>
                  <a:srgbClr val="000000"/>
                </a:solidFill>
                <a:sym typeface="Symbol" pitchFamily="18" charset="2"/>
              </a:rPr>
              <a:t>5</a:t>
            </a:r>
            <a:r>
              <a:rPr kumimoji="0" lang="en-US" altLang="zh-CN" sz="1800" dirty="0">
                <a:solidFill>
                  <a:srgbClr val="000000"/>
                </a:solidFill>
                <a:sym typeface="Symbol" pitchFamily="18" charset="2"/>
              </a:rPr>
              <a:t>#1,</a:t>
            </a:r>
          </a:p>
          <a:p>
            <a:pPr>
              <a:lnSpc>
                <a:spcPct val="110000"/>
              </a:lnSpc>
              <a:spcBef>
                <a:spcPct val="10000"/>
              </a:spcBef>
              <a:spcAft>
                <a:spcPct val="10000"/>
              </a:spcAft>
            </a:pPr>
            <a:r>
              <a:rPr kumimoji="0" lang="en-US" altLang="zh-CN" sz="1800" dirty="0">
                <a:solidFill>
                  <a:srgbClr val="000000"/>
                </a:solidFill>
                <a:sym typeface="Symbol" pitchFamily="18" charset="2"/>
              </a:rPr>
              <a:t>x</a:t>
            </a:r>
            <a:r>
              <a:rPr kumimoji="0" lang="en-US" altLang="zh-CN" sz="1800" dirty="0" smtClean="0">
                <a:solidFill>
                  <a:srgbClr val="000000"/>
                </a:solidFill>
                <a:sym typeface="Symbol" pitchFamily="18" charset="2"/>
              </a:rPr>
              <a:t>##q</a:t>
            </a:r>
            <a:r>
              <a:rPr kumimoji="0" lang="en-US" altLang="zh-CN" sz="1800" baseline="-25000" dirty="0" smtClean="0">
                <a:solidFill>
                  <a:srgbClr val="000000"/>
                </a:solidFill>
                <a:sym typeface="Symbol" pitchFamily="18" charset="2"/>
              </a:rPr>
              <a:t>r</a:t>
            </a:r>
            <a:r>
              <a:rPr kumimoji="0" lang="en-US" altLang="zh-CN" sz="1800" dirty="0" smtClean="0">
                <a:solidFill>
                  <a:srgbClr val="000000"/>
                </a:solidFill>
                <a:sym typeface="Symbol" pitchFamily="18" charset="2"/>
              </a:rPr>
              <a:t>1,</a:t>
            </a:r>
          </a:p>
          <a:p>
            <a:pPr lvl="0">
              <a:lnSpc>
                <a:spcPct val="110000"/>
              </a:lnSpc>
              <a:spcBef>
                <a:spcPct val="10000"/>
              </a:spcBef>
              <a:spcAft>
                <a:spcPct val="10000"/>
              </a:spcAft>
            </a:pPr>
            <a:r>
              <a:rPr kumimoji="0" lang="zh-CN" altLang="en-US" sz="1800" dirty="0" smtClean="0">
                <a:solidFill>
                  <a:srgbClr val="000000"/>
                </a:solidFill>
                <a:sym typeface="Symbol" pitchFamily="18" charset="2"/>
              </a:rPr>
              <a:t>拒绝</a:t>
            </a:r>
            <a:endParaRPr kumimoji="0" lang="en-US" altLang="zh-CN" sz="1800" dirty="0">
              <a:solidFill>
                <a:srgbClr val="000000"/>
              </a:solidFill>
              <a:sym typeface="Symbol" pitchFamily="18" charset="2"/>
            </a:endParaRPr>
          </a:p>
        </p:txBody>
      </p:sp>
      <p:sp>
        <p:nvSpPr>
          <p:cNvPr id="8" name="TextBox 7"/>
          <p:cNvSpPr txBox="1"/>
          <p:nvPr/>
        </p:nvSpPr>
        <p:spPr bwMode="auto">
          <a:xfrm>
            <a:off x="5292080" y="1196752"/>
            <a:ext cx="1132041" cy="50783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lvl="0">
              <a:lnSpc>
                <a:spcPct val="110000"/>
              </a:lnSpc>
              <a:spcBef>
                <a:spcPct val="10000"/>
              </a:spcBef>
              <a:spcAft>
                <a:spcPct val="10000"/>
              </a:spcAft>
            </a:pPr>
            <a:r>
              <a:rPr kumimoji="0" lang="en-US" altLang="zh-CN" sz="1800" dirty="0" smtClean="0">
                <a:solidFill>
                  <a:srgbClr val="000000"/>
                </a:solidFill>
                <a:sym typeface="Symbol" pitchFamily="18" charset="2"/>
              </a:rPr>
              <a:t>d.</a:t>
            </a:r>
            <a:endParaRPr kumimoji="0" lang="en-US" altLang="zh-CN" sz="1800" dirty="0">
              <a:solidFill>
                <a:srgbClr val="000000"/>
              </a:solidFill>
              <a:sym typeface="Symbol" pitchFamily="18" charset="2"/>
            </a:endParaRPr>
          </a:p>
          <a:p>
            <a:pPr lvl="0">
              <a:lnSpc>
                <a:spcPct val="110000"/>
              </a:lnSpc>
              <a:spcBef>
                <a:spcPct val="10000"/>
              </a:spcBef>
              <a:spcAft>
                <a:spcPct val="10000"/>
              </a:spcAft>
            </a:pPr>
            <a:r>
              <a:rPr kumimoji="0" lang="en-US" altLang="zh-CN" sz="1800" dirty="0" smtClean="0">
                <a:solidFill>
                  <a:srgbClr val="000000"/>
                </a:solidFill>
                <a:sym typeface="Symbol" pitchFamily="18" charset="2"/>
              </a:rPr>
              <a:t>q</a:t>
            </a:r>
            <a:r>
              <a:rPr kumimoji="0" lang="en-US" altLang="zh-CN" sz="1800" baseline="-25000" dirty="0" smtClean="0">
                <a:solidFill>
                  <a:srgbClr val="000000"/>
                </a:solidFill>
                <a:sym typeface="Symbol" pitchFamily="18" charset="2"/>
              </a:rPr>
              <a:t>1</a:t>
            </a:r>
            <a:r>
              <a:rPr kumimoji="0" lang="en-US" altLang="zh-CN" sz="1800" dirty="0" smtClean="0">
                <a:solidFill>
                  <a:srgbClr val="000000"/>
                </a:solidFill>
                <a:sym typeface="Symbol" pitchFamily="18" charset="2"/>
              </a:rPr>
              <a:t>10#11</a:t>
            </a:r>
            <a:r>
              <a:rPr kumimoji="0" lang="en-US" altLang="zh-CN" sz="1800" dirty="0">
                <a:solidFill>
                  <a:srgbClr val="000000"/>
                </a:solidFill>
                <a:sym typeface="Symbol" pitchFamily="18" charset="2"/>
              </a:rPr>
              <a:t>, </a:t>
            </a:r>
          </a:p>
          <a:p>
            <a:pPr lvl="0">
              <a:lnSpc>
                <a:spcPct val="110000"/>
              </a:lnSpc>
              <a:spcBef>
                <a:spcPct val="10000"/>
              </a:spcBef>
              <a:spcAft>
                <a:spcPct val="10000"/>
              </a:spcAft>
            </a:pPr>
            <a:r>
              <a:rPr kumimoji="0" lang="en-US" altLang="zh-CN" sz="1800" dirty="0" smtClean="0">
                <a:solidFill>
                  <a:srgbClr val="000000"/>
                </a:solidFill>
                <a:sym typeface="Symbol" pitchFamily="18" charset="2"/>
              </a:rPr>
              <a:t>xq</a:t>
            </a:r>
            <a:r>
              <a:rPr kumimoji="0" lang="en-US" altLang="zh-CN" sz="1800" baseline="-25000" dirty="0" smtClean="0">
                <a:solidFill>
                  <a:srgbClr val="000000"/>
                </a:solidFill>
                <a:sym typeface="Symbol" pitchFamily="18" charset="2"/>
              </a:rPr>
              <a:t>3</a:t>
            </a:r>
            <a:r>
              <a:rPr kumimoji="0" lang="en-US" altLang="zh-CN" sz="1800" dirty="0" smtClean="0">
                <a:solidFill>
                  <a:srgbClr val="000000"/>
                </a:solidFill>
                <a:sym typeface="Symbol" pitchFamily="18" charset="2"/>
              </a:rPr>
              <a:t>0#11,</a:t>
            </a:r>
            <a:endParaRPr kumimoji="0" lang="en-US" altLang="zh-CN" sz="1800" dirty="0">
              <a:solidFill>
                <a:srgbClr val="000000"/>
              </a:solidFill>
              <a:sym typeface="Symbol" pitchFamily="18" charset="2"/>
            </a:endParaRPr>
          </a:p>
          <a:p>
            <a:pPr lvl="0">
              <a:lnSpc>
                <a:spcPct val="110000"/>
              </a:lnSpc>
              <a:spcBef>
                <a:spcPct val="10000"/>
              </a:spcBef>
              <a:spcAft>
                <a:spcPct val="10000"/>
              </a:spcAft>
            </a:pPr>
            <a:r>
              <a:rPr kumimoji="0" lang="en-US" altLang="zh-CN" sz="1800" dirty="0" smtClean="0">
                <a:solidFill>
                  <a:srgbClr val="000000"/>
                </a:solidFill>
                <a:sym typeface="Symbol" pitchFamily="18" charset="2"/>
              </a:rPr>
              <a:t>x0q</a:t>
            </a:r>
            <a:r>
              <a:rPr kumimoji="0" lang="en-US" altLang="zh-CN" sz="1800" baseline="-25000" dirty="0" smtClean="0">
                <a:solidFill>
                  <a:srgbClr val="000000"/>
                </a:solidFill>
                <a:sym typeface="Symbol" pitchFamily="18" charset="2"/>
              </a:rPr>
              <a:t>3</a:t>
            </a:r>
            <a:r>
              <a:rPr kumimoji="0" lang="en-US" altLang="zh-CN" sz="1800" dirty="0" smtClean="0">
                <a:solidFill>
                  <a:srgbClr val="000000"/>
                </a:solidFill>
                <a:sym typeface="Symbol" pitchFamily="18" charset="2"/>
              </a:rPr>
              <a:t>#11</a:t>
            </a:r>
            <a:r>
              <a:rPr kumimoji="0" lang="en-US" altLang="zh-CN" sz="1800" dirty="0">
                <a:solidFill>
                  <a:srgbClr val="000000"/>
                </a:solidFill>
                <a:sym typeface="Symbol" pitchFamily="18" charset="2"/>
              </a:rPr>
              <a:t>,</a:t>
            </a:r>
          </a:p>
          <a:p>
            <a:pPr lvl="0">
              <a:lnSpc>
                <a:spcPct val="110000"/>
              </a:lnSpc>
              <a:spcBef>
                <a:spcPct val="10000"/>
              </a:spcBef>
              <a:spcAft>
                <a:spcPct val="10000"/>
              </a:spcAft>
            </a:pPr>
            <a:r>
              <a:rPr kumimoji="0" lang="en-US" altLang="zh-CN" sz="1800" dirty="0" smtClean="0">
                <a:solidFill>
                  <a:srgbClr val="000000"/>
                </a:solidFill>
                <a:sym typeface="Symbol" pitchFamily="18" charset="2"/>
              </a:rPr>
              <a:t>x0#q</a:t>
            </a:r>
            <a:r>
              <a:rPr kumimoji="0" lang="en-US" altLang="zh-CN" sz="1800" baseline="-25000" dirty="0" smtClean="0">
                <a:solidFill>
                  <a:srgbClr val="000000"/>
                </a:solidFill>
                <a:sym typeface="Symbol" pitchFamily="18" charset="2"/>
              </a:rPr>
              <a:t>5</a:t>
            </a:r>
            <a:r>
              <a:rPr kumimoji="0" lang="en-US" altLang="zh-CN" sz="1800" dirty="0" smtClean="0">
                <a:solidFill>
                  <a:srgbClr val="000000"/>
                </a:solidFill>
                <a:sym typeface="Symbol" pitchFamily="18" charset="2"/>
              </a:rPr>
              <a:t>11,</a:t>
            </a:r>
          </a:p>
          <a:p>
            <a:pPr lvl="0">
              <a:lnSpc>
                <a:spcPct val="110000"/>
              </a:lnSpc>
              <a:spcBef>
                <a:spcPct val="10000"/>
              </a:spcBef>
              <a:spcAft>
                <a:spcPct val="10000"/>
              </a:spcAft>
            </a:pPr>
            <a:r>
              <a:rPr kumimoji="0" lang="en-US" altLang="zh-CN" sz="1800" dirty="0" smtClean="0">
                <a:solidFill>
                  <a:srgbClr val="000000"/>
                </a:solidFill>
                <a:sym typeface="Symbol" pitchFamily="18" charset="2"/>
              </a:rPr>
              <a:t>x0q</a:t>
            </a:r>
            <a:r>
              <a:rPr kumimoji="0" lang="en-US" altLang="zh-CN" sz="1800" baseline="-25000" dirty="0" smtClean="0">
                <a:solidFill>
                  <a:srgbClr val="000000"/>
                </a:solidFill>
                <a:sym typeface="Symbol" pitchFamily="18" charset="2"/>
              </a:rPr>
              <a:t>6</a:t>
            </a:r>
            <a:r>
              <a:rPr kumimoji="0" lang="en-US" altLang="zh-CN" sz="1800" dirty="0" smtClean="0">
                <a:solidFill>
                  <a:srgbClr val="000000"/>
                </a:solidFill>
                <a:sym typeface="Symbol" pitchFamily="18" charset="2"/>
              </a:rPr>
              <a:t>#x1,</a:t>
            </a:r>
          </a:p>
          <a:p>
            <a:pPr>
              <a:lnSpc>
                <a:spcPct val="110000"/>
              </a:lnSpc>
              <a:spcBef>
                <a:spcPct val="10000"/>
              </a:spcBef>
              <a:spcAft>
                <a:spcPct val="10000"/>
              </a:spcAft>
            </a:pPr>
            <a:r>
              <a:rPr kumimoji="0" lang="en-US" altLang="zh-CN" sz="1800" dirty="0" smtClean="0">
                <a:solidFill>
                  <a:srgbClr val="000000"/>
                </a:solidFill>
                <a:sym typeface="Symbol" pitchFamily="18" charset="2"/>
              </a:rPr>
              <a:t>xq</a:t>
            </a:r>
            <a:r>
              <a:rPr kumimoji="0" lang="en-US" altLang="zh-CN" sz="1800" baseline="-25000" dirty="0" smtClean="0">
                <a:solidFill>
                  <a:srgbClr val="000000"/>
                </a:solidFill>
                <a:sym typeface="Symbol" pitchFamily="18" charset="2"/>
              </a:rPr>
              <a:t>7</a:t>
            </a:r>
            <a:r>
              <a:rPr kumimoji="0" lang="en-US" altLang="zh-CN" sz="1800" dirty="0" smtClean="0">
                <a:solidFill>
                  <a:srgbClr val="000000"/>
                </a:solidFill>
                <a:sym typeface="Symbol" pitchFamily="18" charset="2"/>
              </a:rPr>
              <a:t>0#x1</a:t>
            </a:r>
            <a:r>
              <a:rPr kumimoji="0" lang="en-US" altLang="zh-CN" sz="1800" dirty="0">
                <a:solidFill>
                  <a:srgbClr val="000000"/>
                </a:solidFill>
                <a:sym typeface="Symbol" pitchFamily="18" charset="2"/>
              </a:rPr>
              <a:t>,</a:t>
            </a:r>
          </a:p>
          <a:p>
            <a:pPr lvl="0">
              <a:lnSpc>
                <a:spcPct val="110000"/>
              </a:lnSpc>
              <a:spcBef>
                <a:spcPct val="10000"/>
              </a:spcBef>
              <a:spcAft>
                <a:spcPct val="10000"/>
              </a:spcAft>
            </a:pPr>
            <a:r>
              <a:rPr kumimoji="0" lang="en-US" altLang="zh-CN" sz="1800" dirty="0" smtClean="0">
                <a:solidFill>
                  <a:srgbClr val="000000"/>
                </a:solidFill>
                <a:sym typeface="Symbol" pitchFamily="18" charset="2"/>
              </a:rPr>
              <a:t>q</a:t>
            </a:r>
            <a:r>
              <a:rPr kumimoji="0" lang="en-US" altLang="zh-CN" sz="1800" baseline="-25000" dirty="0" smtClean="0">
                <a:solidFill>
                  <a:srgbClr val="000000"/>
                </a:solidFill>
                <a:sym typeface="Symbol" pitchFamily="18" charset="2"/>
              </a:rPr>
              <a:t>7</a:t>
            </a:r>
            <a:r>
              <a:rPr kumimoji="0" lang="en-US" altLang="zh-CN" sz="1800" dirty="0" smtClean="0">
                <a:solidFill>
                  <a:srgbClr val="000000"/>
                </a:solidFill>
                <a:sym typeface="Symbol" pitchFamily="18" charset="2"/>
              </a:rPr>
              <a:t>x0#x1,</a:t>
            </a:r>
          </a:p>
          <a:p>
            <a:pPr lvl="0">
              <a:lnSpc>
                <a:spcPct val="110000"/>
              </a:lnSpc>
              <a:spcBef>
                <a:spcPct val="10000"/>
              </a:spcBef>
              <a:spcAft>
                <a:spcPct val="10000"/>
              </a:spcAft>
            </a:pPr>
            <a:r>
              <a:rPr kumimoji="0" lang="en-US" altLang="zh-CN" sz="1800" dirty="0" smtClean="0">
                <a:solidFill>
                  <a:srgbClr val="000000"/>
                </a:solidFill>
                <a:sym typeface="Symbol" pitchFamily="18" charset="2"/>
              </a:rPr>
              <a:t>xq</a:t>
            </a:r>
            <a:r>
              <a:rPr kumimoji="0" lang="en-US" altLang="zh-CN" sz="1800" baseline="-25000" dirty="0" smtClean="0">
                <a:solidFill>
                  <a:srgbClr val="000000"/>
                </a:solidFill>
                <a:sym typeface="Symbol" pitchFamily="18" charset="2"/>
              </a:rPr>
              <a:t>1</a:t>
            </a:r>
            <a:r>
              <a:rPr kumimoji="0" lang="en-US" altLang="zh-CN" sz="1800" dirty="0" smtClean="0">
                <a:solidFill>
                  <a:srgbClr val="000000"/>
                </a:solidFill>
                <a:sym typeface="Symbol" pitchFamily="18" charset="2"/>
              </a:rPr>
              <a:t>0#x1,</a:t>
            </a:r>
          </a:p>
          <a:p>
            <a:pPr>
              <a:lnSpc>
                <a:spcPct val="110000"/>
              </a:lnSpc>
              <a:spcBef>
                <a:spcPct val="10000"/>
              </a:spcBef>
              <a:spcAft>
                <a:spcPct val="10000"/>
              </a:spcAft>
            </a:pPr>
            <a:r>
              <a:rPr kumimoji="0" lang="en-US" altLang="zh-CN" sz="1800" dirty="0" smtClean="0">
                <a:solidFill>
                  <a:srgbClr val="000000"/>
                </a:solidFill>
                <a:sym typeface="Symbol" pitchFamily="18" charset="2"/>
              </a:rPr>
              <a:t>xxq</a:t>
            </a:r>
            <a:r>
              <a:rPr kumimoji="0" lang="en-US" altLang="zh-CN" sz="1800" baseline="-25000" dirty="0" smtClean="0">
                <a:solidFill>
                  <a:srgbClr val="000000"/>
                </a:solidFill>
                <a:sym typeface="Symbol" pitchFamily="18" charset="2"/>
              </a:rPr>
              <a:t>2</a:t>
            </a:r>
            <a:r>
              <a:rPr kumimoji="0" lang="en-US" altLang="zh-CN" sz="1800" dirty="0" smtClean="0">
                <a:solidFill>
                  <a:srgbClr val="000000"/>
                </a:solidFill>
                <a:sym typeface="Symbol" pitchFamily="18" charset="2"/>
              </a:rPr>
              <a:t>#x1,</a:t>
            </a:r>
            <a:endParaRPr kumimoji="0" lang="en-US" altLang="zh-CN" sz="1800" dirty="0">
              <a:solidFill>
                <a:srgbClr val="000000"/>
              </a:solidFill>
              <a:sym typeface="Symbol" pitchFamily="18" charset="2"/>
            </a:endParaRPr>
          </a:p>
          <a:p>
            <a:pPr lvl="0">
              <a:lnSpc>
                <a:spcPct val="110000"/>
              </a:lnSpc>
              <a:spcBef>
                <a:spcPct val="10000"/>
              </a:spcBef>
              <a:spcAft>
                <a:spcPct val="10000"/>
              </a:spcAft>
            </a:pPr>
            <a:r>
              <a:rPr kumimoji="0" lang="en-US" altLang="zh-CN" sz="1800" dirty="0" smtClean="0">
                <a:solidFill>
                  <a:srgbClr val="000000"/>
                </a:solidFill>
                <a:sym typeface="Symbol" pitchFamily="18" charset="2"/>
              </a:rPr>
              <a:t>xx#q</a:t>
            </a:r>
            <a:r>
              <a:rPr kumimoji="0" lang="en-US" altLang="zh-CN" sz="1800" baseline="-25000" dirty="0" smtClean="0">
                <a:solidFill>
                  <a:srgbClr val="000000"/>
                </a:solidFill>
                <a:sym typeface="Symbol" pitchFamily="18" charset="2"/>
              </a:rPr>
              <a:t>4</a:t>
            </a:r>
            <a:r>
              <a:rPr kumimoji="0" lang="en-US" altLang="zh-CN" sz="1800" dirty="0" smtClean="0">
                <a:solidFill>
                  <a:srgbClr val="000000"/>
                </a:solidFill>
                <a:sym typeface="Symbol" pitchFamily="18" charset="2"/>
              </a:rPr>
              <a:t>x1,</a:t>
            </a:r>
          </a:p>
          <a:p>
            <a:pPr lvl="0">
              <a:lnSpc>
                <a:spcPct val="110000"/>
              </a:lnSpc>
              <a:spcBef>
                <a:spcPct val="10000"/>
              </a:spcBef>
              <a:spcAft>
                <a:spcPct val="10000"/>
              </a:spcAft>
            </a:pPr>
            <a:r>
              <a:rPr kumimoji="0" lang="en-US" altLang="zh-CN" sz="1800" dirty="0" smtClean="0">
                <a:solidFill>
                  <a:srgbClr val="000000"/>
                </a:solidFill>
                <a:sym typeface="Symbol" pitchFamily="18" charset="2"/>
              </a:rPr>
              <a:t>xx#xq</a:t>
            </a:r>
            <a:r>
              <a:rPr kumimoji="0" lang="en-US" altLang="zh-CN" sz="1800" baseline="-25000" dirty="0" smtClean="0">
                <a:solidFill>
                  <a:srgbClr val="000000"/>
                </a:solidFill>
                <a:sym typeface="Symbol" pitchFamily="18" charset="2"/>
              </a:rPr>
              <a:t>4</a:t>
            </a:r>
            <a:r>
              <a:rPr kumimoji="0" lang="en-US" altLang="zh-CN" sz="1800" dirty="0" smtClean="0">
                <a:solidFill>
                  <a:srgbClr val="000000"/>
                </a:solidFill>
                <a:sym typeface="Symbol" pitchFamily="18" charset="2"/>
              </a:rPr>
              <a:t>1_,</a:t>
            </a:r>
          </a:p>
          <a:p>
            <a:pPr lvl="0">
              <a:lnSpc>
                <a:spcPct val="110000"/>
              </a:lnSpc>
              <a:spcBef>
                <a:spcPct val="10000"/>
              </a:spcBef>
              <a:spcAft>
                <a:spcPct val="10000"/>
              </a:spcAft>
            </a:pPr>
            <a:r>
              <a:rPr kumimoji="0" lang="en-US" altLang="zh-CN" sz="1800" dirty="0" smtClean="0">
                <a:solidFill>
                  <a:srgbClr val="000000"/>
                </a:solidFill>
                <a:sym typeface="Symbol" pitchFamily="18" charset="2"/>
              </a:rPr>
              <a:t>xx#x1q</a:t>
            </a:r>
            <a:r>
              <a:rPr kumimoji="0" lang="en-US" altLang="zh-CN" sz="1800" baseline="-25000" dirty="0" smtClean="0">
                <a:solidFill>
                  <a:srgbClr val="000000"/>
                </a:solidFill>
                <a:sym typeface="Symbol" pitchFamily="18" charset="2"/>
              </a:rPr>
              <a:t>r</a:t>
            </a:r>
            <a:r>
              <a:rPr kumimoji="0" lang="en-US" altLang="zh-CN" sz="1800" dirty="0" smtClean="0">
                <a:solidFill>
                  <a:srgbClr val="000000"/>
                </a:solidFill>
                <a:sym typeface="Symbol" pitchFamily="18" charset="2"/>
              </a:rPr>
              <a:t>_,</a:t>
            </a:r>
          </a:p>
          <a:p>
            <a:pPr lvl="0">
              <a:lnSpc>
                <a:spcPct val="110000"/>
              </a:lnSpc>
              <a:spcBef>
                <a:spcPct val="10000"/>
              </a:spcBef>
              <a:spcAft>
                <a:spcPct val="10000"/>
              </a:spcAft>
            </a:pPr>
            <a:r>
              <a:rPr kumimoji="0" lang="zh-CN" altLang="en-US" sz="1800" dirty="0" smtClean="0">
                <a:solidFill>
                  <a:srgbClr val="000000"/>
                </a:solidFill>
                <a:sym typeface="Symbol" pitchFamily="18" charset="2"/>
              </a:rPr>
              <a:t>拒绝</a:t>
            </a:r>
            <a:endParaRPr kumimoji="0" lang="en-US" altLang="zh-CN" sz="1800" dirty="0">
              <a:solidFill>
                <a:srgbClr val="000000"/>
              </a:solidFill>
              <a:sym typeface="Symbol" pitchFamily="18" charset="2"/>
            </a:endParaRPr>
          </a:p>
        </p:txBody>
      </p:sp>
      <p:sp>
        <p:nvSpPr>
          <p:cNvPr id="9" name="TextBox 8"/>
          <p:cNvSpPr txBox="1"/>
          <p:nvPr/>
        </p:nvSpPr>
        <p:spPr bwMode="auto">
          <a:xfrm>
            <a:off x="6522452" y="1196752"/>
            <a:ext cx="1073884" cy="471821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lvl="0">
              <a:lnSpc>
                <a:spcPct val="110000"/>
              </a:lnSpc>
              <a:spcBef>
                <a:spcPct val="10000"/>
              </a:spcBef>
              <a:spcAft>
                <a:spcPct val="10000"/>
              </a:spcAft>
            </a:pPr>
            <a:r>
              <a:rPr kumimoji="0" lang="en-US" altLang="zh-CN" sz="1800" dirty="0" smtClean="0">
                <a:solidFill>
                  <a:srgbClr val="000000"/>
                </a:solidFill>
                <a:sym typeface="Symbol" pitchFamily="18" charset="2"/>
              </a:rPr>
              <a:t>e.</a:t>
            </a:r>
            <a:endParaRPr kumimoji="0" lang="en-US" altLang="zh-CN" sz="1800" dirty="0">
              <a:solidFill>
                <a:srgbClr val="000000"/>
              </a:solidFill>
              <a:sym typeface="Symbol" pitchFamily="18" charset="2"/>
            </a:endParaRPr>
          </a:p>
          <a:p>
            <a:pPr lvl="0">
              <a:lnSpc>
                <a:spcPct val="110000"/>
              </a:lnSpc>
              <a:spcBef>
                <a:spcPct val="10000"/>
              </a:spcBef>
              <a:spcAft>
                <a:spcPct val="10000"/>
              </a:spcAft>
            </a:pPr>
            <a:r>
              <a:rPr kumimoji="0" lang="en-US" altLang="zh-CN" sz="1800" dirty="0" smtClean="0">
                <a:solidFill>
                  <a:srgbClr val="000000"/>
                </a:solidFill>
                <a:sym typeface="Symbol" pitchFamily="18" charset="2"/>
              </a:rPr>
              <a:t>q</a:t>
            </a:r>
            <a:r>
              <a:rPr kumimoji="0" lang="en-US" altLang="zh-CN" sz="1800" baseline="-25000" dirty="0" smtClean="0">
                <a:solidFill>
                  <a:srgbClr val="000000"/>
                </a:solidFill>
                <a:sym typeface="Symbol" pitchFamily="18" charset="2"/>
              </a:rPr>
              <a:t>1</a:t>
            </a:r>
            <a:r>
              <a:rPr kumimoji="0" lang="en-US" altLang="zh-CN" sz="1800" dirty="0" smtClean="0">
                <a:solidFill>
                  <a:srgbClr val="000000"/>
                </a:solidFill>
                <a:sym typeface="Symbol" pitchFamily="18" charset="2"/>
              </a:rPr>
              <a:t>10#10, </a:t>
            </a:r>
            <a:endParaRPr kumimoji="0" lang="en-US" altLang="zh-CN" sz="1800" dirty="0">
              <a:solidFill>
                <a:srgbClr val="000000"/>
              </a:solidFill>
              <a:sym typeface="Symbol" pitchFamily="18" charset="2"/>
            </a:endParaRPr>
          </a:p>
          <a:p>
            <a:pPr lvl="0">
              <a:lnSpc>
                <a:spcPct val="110000"/>
              </a:lnSpc>
              <a:spcBef>
                <a:spcPct val="10000"/>
              </a:spcBef>
              <a:spcAft>
                <a:spcPct val="10000"/>
              </a:spcAft>
            </a:pPr>
            <a:r>
              <a:rPr kumimoji="0" lang="en-US" altLang="zh-CN" sz="1800" dirty="0" smtClean="0">
                <a:solidFill>
                  <a:srgbClr val="000000"/>
                </a:solidFill>
                <a:sym typeface="Symbol" pitchFamily="18" charset="2"/>
              </a:rPr>
              <a:t>xq</a:t>
            </a:r>
            <a:r>
              <a:rPr kumimoji="0" lang="en-US" altLang="zh-CN" sz="1800" baseline="-25000" dirty="0" smtClean="0">
                <a:solidFill>
                  <a:srgbClr val="000000"/>
                </a:solidFill>
                <a:sym typeface="Symbol" pitchFamily="18" charset="2"/>
              </a:rPr>
              <a:t>3</a:t>
            </a:r>
            <a:r>
              <a:rPr kumimoji="0" lang="en-US" altLang="zh-CN" sz="1800" dirty="0" smtClean="0">
                <a:solidFill>
                  <a:srgbClr val="000000"/>
                </a:solidFill>
                <a:sym typeface="Symbol" pitchFamily="18" charset="2"/>
              </a:rPr>
              <a:t>0#10,</a:t>
            </a:r>
            <a:endParaRPr kumimoji="0" lang="en-US" altLang="zh-CN" sz="1800" dirty="0">
              <a:solidFill>
                <a:srgbClr val="000000"/>
              </a:solidFill>
              <a:sym typeface="Symbol" pitchFamily="18" charset="2"/>
            </a:endParaRPr>
          </a:p>
          <a:p>
            <a:pPr lvl="0">
              <a:lnSpc>
                <a:spcPct val="110000"/>
              </a:lnSpc>
              <a:spcBef>
                <a:spcPct val="10000"/>
              </a:spcBef>
              <a:spcAft>
                <a:spcPct val="10000"/>
              </a:spcAft>
            </a:pPr>
            <a:r>
              <a:rPr kumimoji="0" lang="en-US" altLang="zh-CN" sz="1800" dirty="0" smtClean="0">
                <a:solidFill>
                  <a:srgbClr val="000000"/>
                </a:solidFill>
                <a:sym typeface="Symbol" pitchFamily="18" charset="2"/>
              </a:rPr>
              <a:t>x0q</a:t>
            </a:r>
            <a:r>
              <a:rPr kumimoji="0" lang="en-US" altLang="zh-CN" sz="1800" baseline="-25000" dirty="0" smtClean="0">
                <a:solidFill>
                  <a:srgbClr val="000000"/>
                </a:solidFill>
                <a:sym typeface="Symbol" pitchFamily="18" charset="2"/>
              </a:rPr>
              <a:t>3</a:t>
            </a:r>
            <a:r>
              <a:rPr kumimoji="0" lang="en-US" altLang="zh-CN" sz="1800" dirty="0" smtClean="0">
                <a:solidFill>
                  <a:srgbClr val="000000"/>
                </a:solidFill>
                <a:sym typeface="Symbol" pitchFamily="18" charset="2"/>
              </a:rPr>
              <a:t>#10,</a:t>
            </a:r>
            <a:endParaRPr kumimoji="0" lang="en-US" altLang="zh-CN" sz="1800" dirty="0">
              <a:solidFill>
                <a:srgbClr val="000000"/>
              </a:solidFill>
              <a:sym typeface="Symbol" pitchFamily="18" charset="2"/>
            </a:endParaRPr>
          </a:p>
          <a:p>
            <a:pPr lvl="0">
              <a:lnSpc>
                <a:spcPct val="110000"/>
              </a:lnSpc>
              <a:spcBef>
                <a:spcPct val="10000"/>
              </a:spcBef>
              <a:spcAft>
                <a:spcPct val="10000"/>
              </a:spcAft>
            </a:pPr>
            <a:r>
              <a:rPr kumimoji="0" lang="en-US" altLang="zh-CN" sz="1800" dirty="0" smtClean="0">
                <a:solidFill>
                  <a:srgbClr val="000000"/>
                </a:solidFill>
                <a:sym typeface="Symbol" pitchFamily="18" charset="2"/>
              </a:rPr>
              <a:t>x0#q</a:t>
            </a:r>
            <a:r>
              <a:rPr kumimoji="0" lang="en-US" altLang="zh-CN" sz="1800" baseline="-25000" dirty="0" smtClean="0">
                <a:solidFill>
                  <a:srgbClr val="000000"/>
                </a:solidFill>
                <a:sym typeface="Symbol" pitchFamily="18" charset="2"/>
              </a:rPr>
              <a:t>5</a:t>
            </a:r>
            <a:r>
              <a:rPr kumimoji="0" lang="en-US" altLang="zh-CN" sz="1800" dirty="0" smtClean="0">
                <a:solidFill>
                  <a:srgbClr val="000000"/>
                </a:solidFill>
                <a:sym typeface="Symbol" pitchFamily="18" charset="2"/>
              </a:rPr>
              <a:t>10,</a:t>
            </a:r>
          </a:p>
          <a:p>
            <a:pPr lvl="0">
              <a:lnSpc>
                <a:spcPct val="110000"/>
              </a:lnSpc>
              <a:spcBef>
                <a:spcPct val="10000"/>
              </a:spcBef>
              <a:spcAft>
                <a:spcPct val="10000"/>
              </a:spcAft>
            </a:pPr>
            <a:r>
              <a:rPr kumimoji="0" lang="en-US" altLang="zh-CN" sz="1800" dirty="0" smtClean="0">
                <a:solidFill>
                  <a:srgbClr val="000000"/>
                </a:solidFill>
                <a:sym typeface="Symbol" pitchFamily="18" charset="2"/>
              </a:rPr>
              <a:t>x0q</a:t>
            </a:r>
            <a:r>
              <a:rPr kumimoji="0" lang="en-US" altLang="zh-CN" sz="1800" baseline="-25000" dirty="0" smtClean="0">
                <a:solidFill>
                  <a:srgbClr val="000000"/>
                </a:solidFill>
                <a:sym typeface="Symbol" pitchFamily="18" charset="2"/>
              </a:rPr>
              <a:t>6</a:t>
            </a:r>
            <a:r>
              <a:rPr kumimoji="0" lang="en-US" altLang="zh-CN" sz="1800" dirty="0" smtClean="0">
                <a:solidFill>
                  <a:srgbClr val="000000"/>
                </a:solidFill>
                <a:sym typeface="Symbol" pitchFamily="18" charset="2"/>
              </a:rPr>
              <a:t>#x0,</a:t>
            </a:r>
          </a:p>
          <a:p>
            <a:pPr>
              <a:lnSpc>
                <a:spcPct val="110000"/>
              </a:lnSpc>
              <a:spcBef>
                <a:spcPct val="10000"/>
              </a:spcBef>
              <a:spcAft>
                <a:spcPct val="10000"/>
              </a:spcAft>
            </a:pPr>
            <a:r>
              <a:rPr kumimoji="0" lang="en-US" altLang="zh-CN" sz="1800" dirty="0" smtClean="0">
                <a:solidFill>
                  <a:srgbClr val="000000"/>
                </a:solidFill>
                <a:sym typeface="Symbol" pitchFamily="18" charset="2"/>
              </a:rPr>
              <a:t>xq</a:t>
            </a:r>
            <a:r>
              <a:rPr kumimoji="0" lang="en-US" altLang="zh-CN" sz="1800" baseline="-25000" dirty="0" smtClean="0">
                <a:solidFill>
                  <a:srgbClr val="000000"/>
                </a:solidFill>
                <a:sym typeface="Symbol" pitchFamily="18" charset="2"/>
              </a:rPr>
              <a:t>7</a:t>
            </a:r>
            <a:r>
              <a:rPr kumimoji="0" lang="en-US" altLang="zh-CN" sz="1800" dirty="0" smtClean="0">
                <a:solidFill>
                  <a:srgbClr val="000000"/>
                </a:solidFill>
                <a:sym typeface="Symbol" pitchFamily="18" charset="2"/>
              </a:rPr>
              <a:t>0#x0,</a:t>
            </a:r>
            <a:endParaRPr kumimoji="0" lang="en-US" altLang="zh-CN" sz="1800" dirty="0">
              <a:solidFill>
                <a:srgbClr val="000000"/>
              </a:solidFill>
              <a:sym typeface="Symbol" pitchFamily="18" charset="2"/>
            </a:endParaRPr>
          </a:p>
          <a:p>
            <a:pPr lvl="0">
              <a:lnSpc>
                <a:spcPct val="110000"/>
              </a:lnSpc>
              <a:spcBef>
                <a:spcPct val="10000"/>
              </a:spcBef>
              <a:spcAft>
                <a:spcPct val="10000"/>
              </a:spcAft>
            </a:pPr>
            <a:r>
              <a:rPr kumimoji="0" lang="en-US" altLang="zh-CN" sz="1800" dirty="0" smtClean="0">
                <a:solidFill>
                  <a:srgbClr val="000000"/>
                </a:solidFill>
                <a:sym typeface="Symbol" pitchFamily="18" charset="2"/>
              </a:rPr>
              <a:t>q</a:t>
            </a:r>
            <a:r>
              <a:rPr kumimoji="0" lang="en-US" altLang="zh-CN" sz="1800" baseline="-25000" dirty="0" smtClean="0">
                <a:solidFill>
                  <a:srgbClr val="000000"/>
                </a:solidFill>
                <a:sym typeface="Symbol" pitchFamily="18" charset="2"/>
              </a:rPr>
              <a:t>7</a:t>
            </a:r>
            <a:r>
              <a:rPr kumimoji="0" lang="en-US" altLang="zh-CN" sz="1800" dirty="0" smtClean="0">
                <a:solidFill>
                  <a:srgbClr val="000000"/>
                </a:solidFill>
                <a:sym typeface="Symbol" pitchFamily="18" charset="2"/>
              </a:rPr>
              <a:t>x0#x0,</a:t>
            </a:r>
          </a:p>
          <a:p>
            <a:pPr lvl="0">
              <a:lnSpc>
                <a:spcPct val="110000"/>
              </a:lnSpc>
              <a:spcBef>
                <a:spcPct val="10000"/>
              </a:spcBef>
              <a:spcAft>
                <a:spcPct val="10000"/>
              </a:spcAft>
            </a:pPr>
            <a:r>
              <a:rPr kumimoji="0" lang="en-US" altLang="zh-CN" sz="1800" dirty="0" smtClean="0">
                <a:solidFill>
                  <a:srgbClr val="000000"/>
                </a:solidFill>
                <a:sym typeface="Symbol" pitchFamily="18" charset="2"/>
              </a:rPr>
              <a:t>xq</a:t>
            </a:r>
            <a:r>
              <a:rPr kumimoji="0" lang="en-US" altLang="zh-CN" sz="1800" baseline="-25000" dirty="0" smtClean="0">
                <a:solidFill>
                  <a:srgbClr val="000000"/>
                </a:solidFill>
                <a:sym typeface="Symbol" pitchFamily="18" charset="2"/>
              </a:rPr>
              <a:t>1</a:t>
            </a:r>
            <a:r>
              <a:rPr kumimoji="0" lang="en-US" altLang="zh-CN" sz="1800" dirty="0" smtClean="0">
                <a:solidFill>
                  <a:srgbClr val="000000"/>
                </a:solidFill>
                <a:sym typeface="Symbol" pitchFamily="18" charset="2"/>
              </a:rPr>
              <a:t>0#x0,</a:t>
            </a:r>
          </a:p>
          <a:p>
            <a:pPr>
              <a:lnSpc>
                <a:spcPct val="110000"/>
              </a:lnSpc>
              <a:spcBef>
                <a:spcPct val="10000"/>
              </a:spcBef>
              <a:spcAft>
                <a:spcPct val="10000"/>
              </a:spcAft>
            </a:pPr>
            <a:r>
              <a:rPr kumimoji="0" lang="en-US" altLang="zh-CN" sz="1800" dirty="0" smtClean="0">
                <a:solidFill>
                  <a:srgbClr val="000000"/>
                </a:solidFill>
                <a:sym typeface="Symbol" pitchFamily="18" charset="2"/>
              </a:rPr>
              <a:t>xxq</a:t>
            </a:r>
            <a:r>
              <a:rPr kumimoji="0" lang="en-US" altLang="zh-CN" sz="1800" baseline="-25000" dirty="0" smtClean="0">
                <a:solidFill>
                  <a:srgbClr val="000000"/>
                </a:solidFill>
                <a:sym typeface="Symbol" pitchFamily="18" charset="2"/>
              </a:rPr>
              <a:t>2</a:t>
            </a:r>
            <a:r>
              <a:rPr kumimoji="0" lang="en-US" altLang="zh-CN" sz="1800" dirty="0" smtClean="0">
                <a:solidFill>
                  <a:srgbClr val="000000"/>
                </a:solidFill>
                <a:sym typeface="Symbol" pitchFamily="18" charset="2"/>
              </a:rPr>
              <a:t>#x0,</a:t>
            </a:r>
            <a:endParaRPr kumimoji="0" lang="en-US" altLang="zh-CN" sz="1800" dirty="0">
              <a:solidFill>
                <a:srgbClr val="000000"/>
              </a:solidFill>
              <a:sym typeface="Symbol" pitchFamily="18" charset="2"/>
            </a:endParaRPr>
          </a:p>
          <a:p>
            <a:pPr lvl="0">
              <a:lnSpc>
                <a:spcPct val="110000"/>
              </a:lnSpc>
              <a:spcBef>
                <a:spcPct val="10000"/>
              </a:spcBef>
              <a:spcAft>
                <a:spcPct val="10000"/>
              </a:spcAft>
            </a:pPr>
            <a:r>
              <a:rPr kumimoji="0" lang="en-US" altLang="zh-CN" sz="1800" dirty="0" smtClean="0">
                <a:solidFill>
                  <a:srgbClr val="000000"/>
                </a:solidFill>
                <a:sym typeface="Symbol" pitchFamily="18" charset="2"/>
              </a:rPr>
              <a:t>xx#q</a:t>
            </a:r>
            <a:r>
              <a:rPr kumimoji="0" lang="en-US" altLang="zh-CN" sz="1800" baseline="-25000" dirty="0" smtClean="0">
                <a:solidFill>
                  <a:srgbClr val="000000"/>
                </a:solidFill>
                <a:sym typeface="Symbol" pitchFamily="18" charset="2"/>
              </a:rPr>
              <a:t>4</a:t>
            </a:r>
            <a:r>
              <a:rPr kumimoji="0" lang="en-US" altLang="zh-CN" sz="1800" dirty="0" smtClean="0">
                <a:solidFill>
                  <a:srgbClr val="000000"/>
                </a:solidFill>
                <a:sym typeface="Symbol" pitchFamily="18" charset="2"/>
              </a:rPr>
              <a:t>x0,</a:t>
            </a:r>
          </a:p>
          <a:p>
            <a:pPr lvl="0">
              <a:lnSpc>
                <a:spcPct val="110000"/>
              </a:lnSpc>
              <a:spcBef>
                <a:spcPct val="10000"/>
              </a:spcBef>
              <a:spcAft>
                <a:spcPct val="10000"/>
              </a:spcAft>
            </a:pPr>
            <a:r>
              <a:rPr kumimoji="0" lang="en-US" altLang="zh-CN" sz="1800" dirty="0" smtClean="0">
                <a:solidFill>
                  <a:srgbClr val="000000"/>
                </a:solidFill>
                <a:sym typeface="Symbol" pitchFamily="18" charset="2"/>
              </a:rPr>
              <a:t>xx#xq</a:t>
            </a:r>
            <a:r>
              <a:rPr kumimoji="0" lang="en-US" altLang="zh-CN" sz="1800" baseline="-25000" dirty="0" smtClean="0">
                <a:solidFill>
                  <a:srgbClr val="000000"/>
                </a:solidFill>
                <a:sym typeface="Symbol" pitchFamily="18" charset="2"/>
              </a:rPr>
              <a:t>4</a:t>
            </a:r>
            <a:r>
              <a:rPr kumimoji="0" lang="en-US" altLang="zh-CN" sz="1800" dirty="0" smtClean="0">
                <a:solidFill>
                  <a:srgbClr val="000000"/>
                </a:solidFill>
                <a:sym typeface="Symbol" pitchFamily="18" charset="2"/>
              </a:rPr>
              <a:t>0,</a:t>
            </a:r>
          </a:p>
          <a:p>
            <a:pPr>
              <a:lnSpc>
                <a:spcPct val="110000"/>
              </a:lnSpc>
              <a:spcBef>
                <a:spcPct val="10000"/>
              </a:spcBef>
              <a:spcAft>
                <a:spcPct val="10000"/>
              </a:spcAft>
            </a:pPr>
            <a:r>
              <a:rPr kumimoji="0" lang="en-US" altLang="zh-CN" sz="1800" dirty="0" smtClean="0">
                <a:solidFill>
                  <a:srgbClr val="000000"/>
                </a:solidFill>
                <a:sym typeface="Symbol" pitchFamily="18" charset="2"/>
              </a:rPr>
              <a:t>xx#q</a:t>
            </a:r>
            <a:r>
              <a:rPr kumimoji="0" lang="en-US" altLang="zh-CN" sz="1800" baseline="-25000" dirty="0" smtClean="0">
                <a:solidFill>
                  <a:srgbClr val="000000"/>
                </a:solidFill>
                <a:sym typeface="Symbol" pitchFamily="18" charset="2"/>
              </a:rPr>
              <a:t>6</a:t>
            </a:r>
            <a:r>
              <a:rPr kumimoji="0" lang="en-US" altLang="zh-CN" sz="1800" dirty="0" smtClean="0">
                <a:solidFill>
                  <a:srgbClr val="000000"/>
                </a:solidFill>
                <a:sym typeface="Symbol" pitchFamily="18" charset="2"/>
              </a:rPr>
              <a:t>xx,</a:t>
            </a:r>
            <a:endParaRPr kumimoji="0" lang="en-US" altLang="zh-CN" sz="1800" dirty="0">
              <a:solidFill>
                <a:srgbClr val="000000"/>
              </a:solidFill>
              <a:sym typeface="Symbol" pitchFamily="18" charset="2"/>
            </a:endParaRPr>
          </a:p>
        </p:txBody>
      </p:sp>
      <p:sp>
        <p:nvSpPr>
          <p:cNvPr id="11" name="TextBox 10"/>
          <p:cNvSpPr txBox="1"/>
          <p:nvPr/>
        </p:nvSpPr>
        <p:spPr bwMode="auto">
          <a:xfrm>
            <a:off x="7625787" y="1196752"/>
            <a:ext cx="1266693" cy="327782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lvl="0">
              <a:lnSpc>
                <a:spcPct val="110000"/>
              </a:lnSpc>
              <a:spcBef>
                <a:spcPct val="10000"/>
              </a:spcBef>
              <a:spcAft>
                <a:spcPct val="10000"/>
              </a:spcAft>
            </a:pPr>
            <a:r>
              <a:rPr kumimoji="0" lang="en-US" altLang="zh-CN" sz="1800" dirty="0" smtClean="0">
                <a:solidFill>
                  <a:srgbClr val="000000"/>
                </a:solidFill>
                <a:sym typeface="Symbol" pitchFamily="18" charset="2"/>
              </a:rPr>
              <a:t>e. </a:t>
            </a:r>
            <a:r>
              <a:rPr kumimoji="0" lang="zh-CN" altLang="en-US" sz="1800" dirty="0" smtClean="0">
                <a:solidFill>
                  <a:srgbClr val="000000"/>
                </a:solidFill>
                <a:sym typeface="Symbol" pitchFamily="18" charset="2"/>
              </a:rPr>
              <a:t>继续</a:t>
            </a:r>
            <a:endParaRPr kumimoji="0" lang="en-US" altLang="zh-CN" sz="1800" dirty="0" smtClean="0">
              <a:solidFill>
                <a:srgbClr val="000000"/>
              </a:solidFill>
              <a:sym typeface="Symbol" pitchFamily="18" charset="2"/>
            </a:endParaRPr>
          </a:p>
          <a:p>
            <a:pPr lvl="0">
              <a:lnSpc>
                <a:spcPct val="110000"/>
              </a:lnSpc>
              <a:spcBef>
                <a:spcPct val="10000"/>
              </a:spcBef>
              <a:spcAft>
                <a:spcPct val="10000"/>
              </a:spcAft>
            </a:pPr>
            <a:r>
              <a:rPr kumimoji="0" lang="en-US" altLang="zh-CN" sz="1800" dirty="0">
                <a:solidFill>
                  <a:srgbClr val="000000"/>
                </a:solidFill>
                <a:sym typeface="Symbol" pitchFamily="18" charset="2"/>
              </a:rPr>
              <a:t>xxq</a:t>
            </a:r>
            <a:r>
              <a:rPr kumimoji="0" lang="en-US" altLang="zh-CN" sz="1800" baseline="-25000" dirty="0">
                <a:solidFill>
                  <a:srgbClr val="000000"/>
                </a:solidFill>
                <a:sym typeface="Symbol" pitchFamily="18" charset="2"/>
              </a:rPr>
              <a:t>6</a:t>
            </a:r>
            <a:r>
              <a:rPr kumimoji="0" lang="en-US" altLang="zh-CN" sz="1800" dirty="0">
                <a:solidFill>
                  <a:srgbClr val="000000"/>
                </a:solidFill>
                <a:sym typeface="Symbol" pitchFamily="18" charset="2"/>
              </a:rPr>
              <a:t>#xx,</a:t>
            </a:r>
          </a:p>
          <a:p>
            <a:pPr lvl="0">
              <a:lnSpc>
                <a:spcPct val="110000"/>
              </a:lnSpc>
              <a:spcBef>
                <a:spcPct val="10000"/>
              </a:spcBef>
              <a:spcAft>
                <a:spcPct val="10000"/>
              </a:spcAft>
            </a:pPr>
            <a:r>
              <a:rPr kumimoji="0" lang="en-US" altLang="zh-CN" sz="1800" dirty="0">
                <a:solidFill>
                  <a:srgbClr val="000000"/>
                </a:solidFill>
                <a:sym typeface="Symbol" pitchFamily="18" charset="2"/>
              </a:rPr>
              <a:t>xq</a:t>
            </a:r>
            <a:r>
              <a:rPr kumimoji="0" lang="en-US" altLang="zh-CN" sz="1800" baseline="-25000" dirty="0">
                <a:solidFill>
                  <a:srgbClr val="000000"/>
                </a:solidFill>
                <a:sym typeface="Symbol" pitchFamily="18" charset="2"/>
              </a:rPr>
              <a:t>7</a:t>
            </a:r>
            <a:r>
              <a:rPr kumimoji="0" lang="en-US" altLang="zh-CN" sz="1800" dirty="0">
                <a:solidFill>
                  <a:srgbClr val="000000"/>
                </a:solidFill>
                <a:sym typeface="Symbol" pitchFamily="18" charset="2"/>
              </a:rPr>
              <a:t>x#xx,</a:t>
            </a:r>
          </a:p>
          <a:p>
            <a:pPr lvl="0">
              <a:lnSpc>
                <a:spcPct val="110000"/>
              </a:lnSpc>
              <a:spcBef>
                <a:spcPct val="10000"/>
              </a:spcBef>
              <a:spcAft>
                <a:spcPct val="10000"/>
              </a:spcAft>
            </a:pPr>
            <a:r>
              <a:rPr kumimoji="0" lang="en-US" altLang="zh-CN" sz="1800" dirty="0">
                <a:solidFill>
                  <a:srgbClr val="000000"/>
                </a:solidFill>
                <a:sym typeface="Symbol" pitchFamily="18" charset="2"/>
              </a:rPr>
              <a:t>xxq</a:t>
            </a:r>
            <a:r>
              <a:rPr kumimoji="0" lang="en-US" altLang="zh-CN" sz="1800" baseline="-25000" dirty="0">
                <a:solidFill>
                  <a:srgbClr val="000000"/>
                </a:solidFill>
                <a:sym typeface="Symbol" pitchFamily="18" charset="2"/>
              </a:rPr>
              <a:t>1</a:t>
            </a:r>
            <a:r>
              <a:rPr kumimoji="0" lang="en-US" altLang="zh-CN" sz="1800" dirty="0">
                <a:solidFill>
                  <a:srgbClr val="000000"/>
                </a:solidFill>
                <a:sym typeface="Symbol" pitchFamily="18" charset="2"/>
              </a:rPr>
              <a:t>#xx,</a:t>
            </a:r>
          </a:p>
          <a:p>
            <a:pPr lvl="0">
              <a:lnSpc>
                <a:spcPct val="110000"/>
              </a:lnSpc>
              <a:spcBef>
                <a:spcPct val="10000"/>
              </a:spcBef>
              <a:spcAft>
                <a:spcPct val="10000"/>
              </a:spcAft>
            </a:pPr>
            <a:r>
              <a:rPr kumimoji="0" lang="en-US" altLang="zh-CN" sz="1800" dirty="0" smtClean="0">
                <a:solidFill>
                  <a:srgbClr val="000000"/>
                </a:solidFill>
                <a:sym typeface="Symbol" pitchFamily="18" charset="2"/>
              </a:rPr>
              <a:t>xx#q</a:t>
            </a:r>
            <a:r>
              <a:rPr kumimoji="0" lang="en-US" altLang="zh-CN" sz="1800" baseline="-25000" dirty="0" smtClean="0">
                <a:solidFill>
                  <a:srgbClr val="000000"/>
                </a:solidFill>
                <a:sym typeface="Symbol" pitchFamily="18" charset="2"/>
              </a:rPr>
              <a:t>8</a:t>
            </a:r>
            <a:r>
              <a:rPr kumimoji="0" lang="en-US" altLang="zh-CN" sz="1800" dirty="0" smtClean="0">
                <a:solidFill>
                  <a:srgbClr val="000000"/>
                </a:solidFill>
                <a:sym typeface="Symbol" pitchFamily="18" charset="2"/>
              </a:rPr>
              <a:t>xx,</a:t>
            </a:r>
          </a:p>
          <a:p>
            <a:pPr>
              <a:lnSpc>
                <a:spcPct val="110000"/>
              </a:lnSpc>
              <a:spcBef>
                <a:spcPct val="10000"/>
              </a:spcBef>
              <a:spcAft>
                <a:spcPct val="10000"/>
              </a:spcAft>
            </a:pPr>
            <a:r>
              <a:rPr kumimoji="0" lang="en-US" altLang="zh-CN" sz="1800" dirty="0" smtClean="0">
                <a:solidFill>
                  <a:srgbClr val="000000"/>
                </a:solidFill>
                <a:sym typeface="Symbol" pitchFamily="18" charset="2"/>
              </a:rPr>
              <a:t>xx#xq</a:t>
            </a:r>
            <a:r>
              <a:rPr kumimoji="0" lang="en-US" altLang="zh-CN" sz="1800" baseline="-25000" dirty="0" smtClean="0">
                <a:solidFill>
                  <a:srgbClr val="000000"/>
                </a:solidFill>
                <a:sym typeface="Symbol" pitchFamily="18" charset="2"/>
              </a:rPr>
              <a:t>8</a:t>
            </a:r>
            <a:r>
              <a:rPr kumimoji="0" lang="en-US" altLang="zh-CN" sz="1800" dirty="0" smtClean="0">
                <a:solidFill>
                  <a:srgbClr val="000000"/>
                </a:solidFill>
                <a:sym typeface="Symbol" pitchFamily="18" charset="2"/>
              </a:rPr>
              <a:t>x_,</a:t>
            </a:r>
            <a:endParaRPr kumimoji="0" lang="en-US" altLang="zh-CN" sz="1800" dirty="0">
              <a:solidFill>
                <a:srgbClr val="000000"/>
              </a:solidFill>
              <a:sym typeface="Symbol" pitchFamily="18" charset="2"/>
            </a:endParaRPr>
          </a:p>
          <a:p>
            <a:pPr>
              <a:lnSpc>
                <a:spcPct val="110000"/>
              </a:lnSpc>
              <a:spcBef>
                <a:spcPct val="10000"/>
              </a:spcBef>
              <a:spcAft>
                <a:spcPct val="10000"/>
              </a:spcAft>
            </a:pPr>
            <a:r>
              <a:rPr kumimoji="0" lang="en-US" altLang="zh-CN" sz="1800" dirty="0" smtClean="0">
                <a:solidFill>
                  <a:srgbClr val="000000"/>
                </a:solidFill>
                <a:sym typeface="Symbol" pitchFamily="18" charset="2"/>
              </a:rPr>
              <a:t>xx#xxq</a:t>
            </a:r>
            <a:r>
              <a:rPr kumimoji="0" lang="en-US" altLang="zh-CN" sz="1800" baseline="-25000" dirty="0" smtClean="0">
                <a:solidFill>
                  <a:srgbClr val="000000"/>
                </a:solidFill>
                <a:sym typeface="Symbol" pitchFamily="18" charset="2"/>
              </a:rPr>
              <a:t>8</a:t>
            </a:r>
            <a:r>
              <a:rPr kumimoji="0" lang="en-US" altLang="zh-CN" sz="1800" dirty="0" smtClean="0">
                <a:solidFill>
                  <a:srgbClr val="000000"/>
                </a:solidFill>
                <a:sym typeface="Symbol" pitchFamily="18" charset="2"/>
              </a:rPr>
              <a:t>_,</a:t>
            </a:r>
            <a:endParaRPr kumimoji="0" lang="en-US" altLang="zh-CN" sz="1800" dirty="0">
              <a:solidFill>
                <a:srgbClr val="000000"/>
              </a:solidFill>
              <a:sym typeface="Symbol" pitchFamily="18" charset="2"/>
            </a:endParaRPr>
          </a:p>
          <a:p>
            <a:pPr lvl="0">
              <a:lnSpc>
                <a:spcPct val="110000"/>
              </a:lnSpc>
              <a:spcBef>
                <a:spcPct val="10000"/>
              </a:spcBef>
              <a:spcAft>
                <a:spcPct val="10000"/>
              </a:spcAft>
            </a:pPr>
            <a:r>
              <a:rPr kumimoji="0" lang="en-US" altLang="zh-CN" sz="1800" dirty="0" err="1" smtClean="0">
                <a:solidFill>
                  <a:srgbClr val="000000"/>
                </a:solidFill>
                <a:sym typeface="Symbol" pitchFamily="18" charset="2"/>
              </a:rPr>
              <a:t>xx#xx_q</a:t>
            </a:r>
            <a:r>
              <a:rPr kumimoji="0" lang="en-US" altLang="zh-CN" sz="1800" baseline="-25000" dirty="0" err="1" smtClean="0">
                <a:solidFill>
                  <a:srgbClr val="000000"/>
                </a:solidFill>
                <a:sym typeface="Symbol" pitchFamily="18" charset="2"/>
              </a:rPr>
              <a:t>ac</a:t>
            </a:r>
            <a:r>
              <a:rPr kumimoji="0" lang="en-US" altLang="zh-CN" sz="1800" dirty="0" smtClean="0">
                <a:solidFill>
                  <a:srgbClr val="000000"/>
                </a:solidFill>
                <a:sym typeface="Symbol" pitchFamily="18" charset="2"/>
              </a:rPr>
              <a:t>_</a:t>
            </a:r>
          </a:p>
          <a:p>
            <a:pPr lvl="0">
              <a:lnSpc>
                <a:spcPct val="110000"/>
              </a:lnSpc>
              <a:spcBef>
                <a:spcPct val="10000"/>
              </a:spcBef>
              <a:spcAft>
                <a:spcPct val="10000"/>
              </a:spcAft>
            </a:pPr>
            <a:r>
              <a:rPr kumimoji="0" lang="zh-CN" altLang="en-US" sz="1800" dirty="0">
                <a:solidFill>
                  <a:srgbClr val="000000"/>
                </a:solidFill>
                <a:sym typeface="Symbol" pitchFamily="18" charset="2"/>
              </a:rPr>
              <a:t>接受</a:t>
            </a:r>
            <a:endParaRPr kumimoji="0" lang="en-US" altLang="zh-CN" sz="1800" dirty="0">
              <a:solidFill>
                <a:srgbClr val="000000"/>
              </a:solidFill>
              <a:sym typeface="Symbol" pitchFamily="18" charset="2"/>
            </a:endParaRPr>
          </a:p>
        </p:txBody>
      </p:sp>
    </p:spTree>
    <p:extLst>
      <p:ext uri="{BB962C8B-B14F-4D97-AF65-F5344CB8AC3E}">
        <p14:creationId xmlns:p14="http://schemas.microsoft.com/office/powerpoint/2010/main" val="3369363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b="1" dirty="0" smtClean="0">
                <a:solidFill>
                  <a:schemeClr val="tx1"/>
                </a:solidFill>
              </a:rPr>
              <a:t>3</a:t>
            </a:r>
            <a:r>
              <a:rPr lang="zh-CN" altLang="en-US" b="1" dirty="0" smtClean="0">
                <a:solidFill>
                  <a:schemeClr val="tx1"/>
                </a:solidFill>
              </a:rPr>
              <a:t>章作业</a:t>
            </a:r>
          </a:p>
        </p:txBody>
      </p:sp>
      <p:sp>
        <p:nvSpPr>
          <p:cNvPr id="624657" name="Text Box 17"/>
          <p:cNvSpPr txBox="1">
            <a:spLocks noChangeArrowheads="1"/>
          </p:cNvSpPr>
          <p:nvPr/>
        </p:nvSpPr>
        <p:spPr bwMode="auto">
          <a:xfrm>
            <a:off x="179513" y="1196752"/>
            <a:ext cx="8784976"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spcAft>
                <a:spcPct val="10000"/>
              </a:spcAft>
            </a:pPr>
            <a:r>
              <a:rPr kumimoji="0" lang="en-US" altLang="zh-CN" sz="1800" dirty="0" smtClean="0">
                <a:sym typeface="Symbol" pitchFamily="18" charset="2"/>
              </a:rPr>
              <a:t>3.8 </a:t>
            </a:r>
            <a:r>
              <a:rPr kumimoji="0" lang="zh-CN" altLang="en-US" sz="1800" dirty="0" smtClean="0">
                <a:sym typeface="Symbol" pitchFamily="18" charset="2"/>
              </a:rPr>
              <a:t>下面的语言都是字母表</a:t>
            </a:r>
            <a:r>
              <a:rPr kumimoji="0" lang="en-US" altLang="zh-CN" sz="1800" dirty="0" smtClean="0">
                <a:sym typeface="Symbol" pitchFamily="18" charset="2"/>
              </a:rPr>
              <a:t>{0,1}</a:t>
            </a:r>
            <a:r>
              <a:rPr kumimoji="0" lang="zh-CN" altLang="en-US" sz="1800" dirty="0" smtClean="0">
                <a:sym typeface="Symbol" pitchFamily="18" charset="2"/>
              </a:rPr>
              <a:t>上的语言</a:t>
            </a:r>
            <a:r>
              <a:rPr kumimoji="0" lang="en-US" altLang="zh-CN" sz="1800" dirty="0" smtClean="0">
                <a:sym typeface="Symbol" pitchFamily="18" charset="2"/>
              </a:rPr>
              <a:t>, </a:t>
            </a:r>
            <a:r>
              <a:rPr kumimoji="0" lang="zh-CN" altLang="en-US" sz="1800" dirty="0" smtClean="0">
                <a:sym typeface="Symbol" pitchFamily="18" charset="2"/>
              </a:rPr>
              <a:t>以实现水平的描述给出判定这些语言的图灵机</a:t>
            </a:r>
            <a:r>
              <a:rPr kumimoji="0" lang="en-US" altLang="zh-CN" sz="1800" dirty="0" smtClean="0">
                <a:sym typeface="Symbol" pitchFamily="18" charset="2"/>
              </a:rPr>
              <a:t>:</a:t>
            </a:r>
          </a:p>
          <a:p>
            <a:pPr>
              <a:lnSpc>
                <a:spcPct val="110000"/>
              </a:lnSpc>
              <a:spcBef>
                <a:spcPct val="10000"/>
              </a:spcBef>
              <a:spcAft>
                <a:spcPct val="10000"/>
              </a:spcAft>
            </a:pPr>
            <a:r>
              <a:rPr kumimoji="0" lang="en-US" altLang="zh-CN" sz="1800" dirty="0">
                <a:sym typeface="Symbol" pitchFamily="18" charset="2"/>
              </a:rPr>
              <a:t> </a:t>
            </a:r>
            <a:r>
              <a:rPr kumimoji="0" lang="en-US" altLang="zh-CN" sz="1800" dirty="0" smtClean="0">
                <a:sym typeface="Symbol" pitchFamily="18" charset="2"/>
              </a:rPr>
              <a:t>     b. B = {</a:t>
            </a:r>
            <a:r>
              <a:rPr kumimoji="0" lang="en-US" altLang="zh-CN" sz="1800" dirty="0" err="1" smtClean="0">
                <a:sym typeface="Symbol" pitchFamily="18" charset="2"/>
              </a:rPr>
              <a:t>w|w</a:t>
            </a:r>
            <a:r>
              <a:rPr kumimoji="0" lang="zh-CN" altLang="en-US" sz="1800" dirty="0" smtClean="0">
                <a:sym typeface="Symbol" pitchFamily="18" charset="2"/>
              </a:rPr>
              <a:t>所包含的</a:t>
            </a:r>
            <a:r>
              <a:rPr kumimoji="0" lang="en-US" altLang="zh-CN" sz="1800" dirty="0" smtClean="0">
                <a:sym typeface="Symbol" pitchFamily="18" charset="2"/>
              </a:rPr>
              <a:t>0</a:t>
            </a:r>
            <a:r>
              <a:rPr kumimoji="0" lang="zh-CN" altLang="en-US" sz="1800" dirty="0" smtClean="0">
                <a:sym typeface="Symbol" pitchFamily="18" charset="2"/>
              </a:rPr>
              <a:t>的个数是</a:t>
            </a:r>
            <a:r>
              <a:rPr kumimoji="0" lang="en-US" altLang="zh-CN" sz="1800" dirty="0" smtClean="0">
                <a:sym typeface="Symbol" pitchFamily="18" charset="2"/>
              </a:rPr>
              <a:t>1</a:t>
            </a:r>
            <a:r>
              <a:rPr kumimoji="0" lang="zh-CN" altLang="en-US" sz="1800" dirty="0" smtClean="0">
                <a:sym typeface="Symbol" pitchFamily="18" charset="2"/>
              </a:rPr>
              <a:t>的个数的两倍</a:t>
            </a:r>
            <a:r>
              <a:rPr kumimoji="0" lang="en-US" altLang="zh-CN" sz="1800" dirty="0" smtClean="0">
                <a:sym typeface="Symbol" pitchFamily="18" charset="2"/>
              </a:rPr>
              <a:t>}</a:t>
            </a:r>
          </a:p>
          <a:p>
            <a:pPr>
              <a:lnSpc>
                <a:spcPct val="110000"/>
              </a:lnSpc>
              <a:spcBef>
                <a:spcPct val="10000"/>
              </a:spcBef>
              <a:spcAft>
                <a:spcPct val="10000"/>
              </a:spcAft>
            </a:pPr>
            <a:r>
              <a:rPr kumimoji="0" lang="en-US" altLang="zh-CN" sz="1800" dirty="0">
                <a:sym typeface="Symbol" pitchFamily="18" charset="2"/>
              </a:rPr>
              <a:t> </a:t>
            </a:r>
            <a:r>
              <a:rPr kumimoji="0" lang="en-US" altLang="zh-CN" sz="1800" dirty="0" smtClean="0">
                <a:sym typeface="Symbol" pitchFamily="18" charset="2"/>
              </a:rPr>
              <a:t>     c. C = {</a:t>
            </a:r>
            <a:r>
              <a:rPr kumimoji="0" lang="en-US" altLang="zh-CN" sz="1800" dirty="0" err="1" smtClean="0">
                <a:sym typeface="Symbol" pitchFamily="18" charset="2"/>
              </a:rPr>
              <a:t>w|w</a:t>
            </a:r>
            <a:r>
              <a:rPr kumimoji="0" lang="zh-CN" altLang="en-US" sz="1800" dirty="0" smtClean="0">
                <a:sym typeface="Symbol" pitchFamily="18" charset="2"/>
              </a:rPr>
              <a:t>所包含的</a:t>
            </a:r>
            <a:r>
              <a:rPr kumimoji="0" lang="en-US" altLang="zh-CN" sz="1800" dirty="0" smtClean="0">
                <a:sym typeface="Symbol" pitchFamily="18" charset="2"/>
              </a:rPr>
              <a:t>0</a:t>
            </a:r>
            <a:r>
              <a:rPr kumimoji="0" lang="zh-CN" altLang="en-US" sz="1800" dirty="0" smtClean="0">
                <a:sym typeface="Symbol" pitchFamily="18" charset="2"/>
              </a:rPr>
              <a:t>的个数不是</a:t>
            </a:r>
            <a:r>
              <a:rPr kumimoji="0" lang="en-US" altLang="zh-CN" sz="1800" dirty="0" smtClean="0">
                <a:sym typeface="Symbol" pitchFamily="18" charset="2"/>
              </a:rPr>
              <a:t>1</a:t>
            </a:r>
            <a:r>
              <a:rPr kumimoji="0" lang="zh-CN" altLang="en-US" sz="1800" dirty="0" smtClean="0">
                <a:sym typeface="Symbol" pitchFamily="18" charset="2"/>
              </a:rPr>
              <a:t>的个数的两倍</a:t>
            </a:r>
            <a:r>
              <a:rPr kumimoji="0" lang="en-US" altLang="zh-CN" sz="1800" dirty="0" smtClean="0">
                <a:sym typeface="Symbol" pitchFamily="18" charset="2"/>
              </a:rPr>
              <a:t>}</a:t>
            </a:r>
          </a:p>
          <a:p>
            <a:pPr>
              <a:lnSpc>
                <a:spcPct val="110000"/>
              </a:lnSpc>
              <a:spcBef>
                <a:spcPct val="10000"/>
              </a:spcBef>
              <a:spcAft>
                <a:spcPct val="10000"/>
              </a:spcAft>
            </a:pPr>
            <a:r>
              <a:rPr kumimoji="0" lang="zh-CN" altLang="en-US" sz="1800" dirty="0" smtClean="0">
                <a:sym typeface="Symbol" pitchFamily="18" charset="2"/>
              </a:rPr>
              <a:t>解</a:t>
            </a:r>
            <a:r>
              <a:rPr kumimoji="0" lang="en-US" altLang="zh-CN" sz="1800" dirty="0" smtClean="0">
                <a:sym typeface="Symbol" pitchFamily="18" charset="2"/>
              </a:rPr>
              <a:t>: </a:t>
            </a:r>
          </a:p>
          <a:p>
            <a:pPr>
              <a:lnSpc>
                <a:spcPct val="110000"/>
              </a:lnSpc>
              <a:spcBef>
                <a:spcPct val="10000"/>
              </a:spcBef>
              <a:spcAft>
                <a:spcPct val="10000"/>
              </a:spcAft>
            </a:pPr>
            <a:r>
              <a:rPr kumimoji="0" lang="en-US" altLang="zh-CN" sz="1800" dirty="0" smtClean="0">
                <a:sym typeface="Symbol" pitchFamily="18" charset="2"/>
              </a:rPr>
              <a:t>b. </a:t>
            </a:r>
            <a:r>
              <a:rPr kumimoji="0" lang="zh-CN" altLang="en-US" sz="1800" dirty="0" smtClean="0">
                <a:sym typeface="Symbol" pitchFamily="18" charset="2"/>
              </a:rPr>
              <a:t>构造如下的图灵机</a:t>
            </a:r>
            <a:endParaRPr kumimoji="0" lang="en-US" altLang="zh-CN" sz="1800" dirty="0" smtClean="0">
              <a:sym typeface="Symbol" pitchFamily="18" charset="2"/>
            </a:endParaRPr>
          </a:p>
          <a:p>
            <a:pPr lvl="0"/>
            <a:r>
              <a:rPr kumimoji="0" lang="en-US" altLang="zh-CN" sz="1800" dirty="0" smtClean="0">
                <a:sym typeface="Symbol" pitchFamily="18" charset="2"/>
              </a:rPr>
              <a:t>M = “</a:t>
            </a:r>
            <a:r>
              <a:rPr kumimoji="0" lang="zh-CN" altLang="en-US" sz="1800" dirty="0" smtClean="0">
                <a:sym typeface="Symbol" pitchFamily="18" charset="2"/>
              </a:rPr>
              <a:t>对于输入串</a:t>
            </a:r>
            <a:r>
              <a:rPr lang="en-US" altLang="zh-CN" sz="1800" dirty="0" smtClean="0"/>
              <a:t>w, </a:t>
            </a:r>
          </a:p>
          <a:p>
            <a:pPr lvl="0"/>
            <a:r>
              <a:rPr lang="en-US" altLang="zh-CN" sz="1800" dirty="0"/>
              <a:t> </a:t>
            </a:r>
            <a:r>
              <a:rPr lang="en-US" altLang="zh-CN" sz="1800" dirty="0" smtClean="0"/>
              <a:t> 1) </a:t>
            </a:r>
            <a:r>
              <a:rPr lang="zh-CN" altLang="en-US" sz="1800" dirty="0" smtClean="0"/>
              <a:t>从左至右扫描</a:t>
            </a:r>
            <a:r>
              <a:rPr lang="en-US" altLang="zh-CN" sz="1800" dirty="0" smtClean="0"/>
              <a:t>,  </a:t>
            </a:r>
            <a:r>
              <a:rPr lang="zh-CN" altLang="en-US" sz="1800" dirty="0" smtClean="0"/>
              <a:t>重复以下步骤直到带上没有</a:t>
            </a:r>
            <a:r>
              <a:rPr lang="en-US" altLang="zh-CN" sz="1800" dirty="0" smtClean="0"/>
              <a:t>0</a:t>
            </a:r>
            <a:r>
              <a:rPr lang="zh-CN" altLang="en-US" sz="1800" dirty="0" smtClean="0"/>
              <a:t>或没有</a:t>
            </a:r>
            <a:r>
              <a:rPr lang="en-US" altLang="zh-CN" sz="1800" dirty="0" smtClean="0"/>
              <a:t>1</a:t>
            </a:r>
          </a:p>
          <a:p>
            <a:pPr lvl="0"/>
            <a:r>
              <a:rPr lang="en-US" altLang="zh-CN" sz="1800" dirty="0"/>
              <a:t> </a:t>
            </a:r>
            <a:r>
              <a:rPr lang="en-US" altLang="zh-CN" sz="1800" dirty="0" smtClean="0"/>
              <a:t> 2)       </a:t>
            </a:r>
            <a:r>
              <a:rPr lang="zh-CN" altLang="en-US" sz="1800" dirty="0" smtClean="0"/>
              <a:t>从左至右扫描</a:t>
            </a:r>
            <a:r>
              <a:rPr lang="en-US" altLang="zh-CN" sz="1800" dirty="0" smtClean="0"/>
              <a:t>, </a:t>
            </a:r>
            <a:r>
              <a:rPr lang="zh-CN" altLang="en-US" sz="1800" dirty="0" smtClean="0"/>
              <a:t>删除遇到的第一个</a:t>
            </a:r>
            <a:r>
              <a:rPr lang="en-US" altLang="zh-CN" sz="1800" dirty="0" smtClean="0"/>
              <a:t>1.</a:t>
            </a:r>
          </a:p>
          <a:p>
            <a:pPr lvl="0"/>
            <a:r>
              <a:rPr lang="en-US" altLang="zh-CN" sz="1800" dirty="0"/>
              <a:t> </a:t>
            </a:r>
            <a:r>
              <a:rPr lang="en-US" altLang="zh-CN" sz="1800" dirty="0" smtClean="0"/>
              <a:t> 3)       </a:t>
            </a:r>
            <a:r>
              <a:rPr lang="zh-CN" altLang="en-US" sz="1800" dirty="0" smtClean="0"/>
              <a:t>从左至右扫描</a:t>
            </a:r>
            <a:r>
              <a:rPr lang="en-US" altLang="zh-CN" sz="1800" dirty="0" smtClean="0"/>
              <a:t>, </a:t>
            </a:r>
            <a:r>
              <a:rPr lang="zh-CN" altLang="en-US" sz="1800" dirty="0" smtClean="0"/>
              <a:t>删除遇到的前两个</a:t>
            </a:r>
            <a:r>
              <a:rPr lang="en-US" altLang="zh-CN" sz="1800" dirty="0" smtClean="0"/>
              <a:t>0, </a:t>
            </a:r>
            <a:r>
              <a:rPr lang="zh-CN" altLang="en-US" sz="1800" dirty="0" smtClean="0"/>
              <a:t>若没有则拒绝</a:t>
            </a:r>
            <a:r>
              <a:rPr lang="en-US" altLang="zh-CN" sz="1800" dirty="0" smtClean="0"/>
              <a:t>.</a:t>
            </a:r>
          </a:p>
          <a:p>
            <a:pPr lvl="0"/>
            <a:r>
              <a:rPr lang="en-US" altLang="zh-CN" sz="1800" dirty="0"/>
              <a:t> </a:t>
            </a:r>
            <a:r>
              <a:rPr lang="en-US" altLang="zh-CN" sz="1800" dirty="0" smtClean="0"/>
              <a:t> 4) </a:t>
            </a:r>
            <a:r>
              <a:rPr lang="zh-CN" altLang="en-US" sz="1800" dirty="0" smtClean="0"/>
              <a:t>若带上</a:t>
            </a:r>
            <a:r>
              <a:rPr lang="zh-CN" altLang="en-US" sz="1800" dirty="0"/>
              <a:t>既</a:t>
            </a:r>
            <a:r>
              <a:rPr lang="zh-CN" altLang="en-US" sz="1800" dirty="0" smtClean="0"/>
              <a:t>没有</a:t>
            </a:r>
            <a:r>
              <a:rPr lang="en-US" altLang="zh-CN" sz="1800" dirty="0" smtClean="0"/>
              <a:t>0</a:t>
            </a:r>
            <a:r>
              <a:rPr lang="zh-CN" altLang="en-US" sz="1800" dirty="0" smtClean="0"/>
              <a:t>也没有</a:t>
            </a:r>
            <a:r>
              <a:rPr lang="en-US" altLang="zh-CN" sz="1800" dirty="0" smtClean="0"/>
              <a:t>1, </a:t>
            </a:r>
            <a:r>
              <a:rPr lang="zh-CN" altLang="en-US" sz="1800" dirty="0" smtClean="0"/>
              <a:t>则接受</a:t>
            </a:r>
            <a:r>
              <a:rPr lang="en-US" altLang="zh-CN" sz="1800" dirty="0" smtClean="0"/>
              <a:t>; </a:t>
            </a:r>
            <a:r>
              <a:rPr lang="zh-CN" altLang="en-US" sz="1800" dirty="0" smtClean="0"/>
              <a:t>否则</a:t>
            </a:r>
            <a:r>
              <a:rPr lang="en-US" altLang="zh-CN" sz="1800" dirty="0" smtClean="0"/>
              <a:t>, </a:t>
            </a:r>
            <a:r>
              <a:rPr lang="zh-CN" altLang="en-US" sz="1800" dirty="0" smtClean="0"/>
              <a:t>拒绝</a:t>
            </a:r>
            <a:r>
              <a:rPr lang="en-US" altLang="zh-CN" sz="1800" dirty="0" smtClean="0"/>
              <a:t>.</a:t>
            </a:r>
            <a:r>
              <a:rPr kumimoji="0" lang="en-US" altLang="zh-CN" sz="1800" dirty="0" smtClean="0">
                <a:sym typeface="Symbol" pitchFamily="18" charset="2"/>
              </a:rPr>
              <a:t>” </a:t>
            </a:r>
          </a:p>
          <a:p>
            <a:pPr lvl="0"/>
            <a:r>
              <a:rPr kumimoji="0" lang="zh-CN" altLang="en-US" sz="1800" dirty="0" smtClean="0">
                <a:sym typeface="Symbol" pitchFamily="18" charset="2"/>
              </a:rPr>
              <a:t>若输入</a:t>
            </a:r>
            <a:r>
              <a:rPr kumimoji="0" lang="en-US" altLang="zh-CN" sz="1800" dirty="0" smtClean="0">
                <a:sym typeface="Symbol" pitchFamily="18" charset="2"/>
              </a:rPr>
              <a:t>w</a:t>
            </a:r>
            <a:r>
              <a:rPr kumimoji="0" lang="zh-CN" altLang="en-US" sz="1800" dirty="0" smtClean="0">
                <a:sym typeface="Symbol" pitchFamily="18" charset="2"/>
              </a:rPr>
              <a:t>中</a:t>
            </a:r>
            <a:r>
              <a:rPr kumimoji="0" lang="en-US" altLang="zh-CN" sz="1800" dirty="0" smtClean="0">
                <a:sym typeface="Symbol" pitchFamily="18" charset="2"/>
              </a:rPr>
              <a:t>0</a:t>
            </a:r>
            <a:r>
              <a:rPr kumimoji="0" lang="zh-CN" altLang="en-US" sz="1800" dirty="0" smtClean="0">
                <a:sym typeface="Symbol" pitchFamily="18" charset="2"/>
              </a:rPr>
              <a:t>的个数是</a:t>
            </a:r>
            <a:r>
              <a:rPr kumimoji="0" lang="en-US" altLang="zh-CN" sz="1800" dirty="0" smtClean="0">
                <a:sym typeface="Symbol" pitchFamily="18" charset="2"/>
              </a:rPr>
              <a:t>1</a:t>
            </a:r>
            <a:r>
              <a:rPr kumimoji="0" lang="zh-CN" altLang="en-US" sz="1800" dirty="0" smtClean="0">
                <a:sym typeface="Symbol" pitchFamily="18" charset="2"/>
              </a:rPr>
              <a:t>的个数的两倍</a:t>
            </a:r>
            <a:r>
              <a:rPr kumimoji="0" lang="en-US" altLang="zh-CN" sz="1800" dirty="0" smtClean="0">
                <a:sym typeface="Symbol" pitchFamily="18" charset="2"/>
              </a:rPr>
              <a:t>, </a:t>
            </a:r>
            <a:r>
              <a:rPr kumimoji="0" lang="zh-CN" altLang="en-US" sz="1800" dirty="0" smtClean="0">
                <a:sym typeface="Symbol" pitchFamily="18" charset="2"/>
              </a:rPr>
              <a:t>则停机接受</a:t>
            </a:r>
            <a:r>
              <a:rPr kumimoji="0" lang="en-US" altLang="zh-CN" sz="1800" dirty="0" smtClean="0">
                <a:sym typeface="Symbol" pitchFamily="18" charset="2"/>
              </a:rPr>
              <a:t>; </a:t>
            </a:r>
            <a:r>
              <a:rPr kumimoji="0" lang="zh-CN" altLang="en-US" sz="1800" dirty="0" smtClean="0">
                <a:sym typeface="Symbol" pitchFamily="18" charset="2"/>
              </a:rPr>
              <a:t>否则</a:t>
            </a:r>
            <a:r>
              <a:rPr kumimoji="0" lang="en-US" altLang="zh-CN" sz="1800" dirty="0" smtClean="0">
                <a:sym typeface="Symbol" pitchFamily="18" charset="2"/>
              </a:rPr>
              <a:t>, </a:t>
            </a:r>
            <a:r>
              <a:rPr kumimoji="0" lang="zh-CN" altLang="en-US" sz="1800" dirty="0" smtClean="0">
                <a:sym typeface="Symbol" pitchFamily="18" charset="2"/>
              </a:rPr>
              <a:t>停机拒绝</a:t>
            </a:r>
            <a:r>
              <a:rPr kumimoji="0" lang="en-US" altLang="zh-CN" sz="1800" dirty="0" smtClean="0">
                <a:sym typeface="Symbol" pitchFamily="18" charset="2"/>
              </a:rPr>
              <a:t>.</a:t>
            </a:r>
          </a:p>
          <a:p>
            <a:pPr lvl="0"/>
            <a:r>
              <a:rPr kumimoji="0" lang="zh-CN" altLang="en-US" sz="1800" dirty="0" smtClean="0">
                <a:sym typeface="Symbol" pitchFamily="18" charset="2"/>
              </a:rPr>
              <a:t>所以一方面</a:t>
            </a:r>
            <a:r>
              <a:rPr kumimoji="0" lang="en-US" altLang="zh-CN" sz="1800" dirty="0" smtClean="0">
                <a:sym typeface="Symbol" pitchFamily="18" charset="2"/>
              </a:rPr>
              <a:t>M</a:t>
            </a:r>
            <a:r>
              <a:rPr kumimoji="0" lang="zh-CN" altLang="en-US" sz="1800" dirty="0" smtClean="0">
                <a:sym typeface="Symbol" pitchFamily="18" charset="2"/>
              </a:rPr>
              <a:t>的语言是</a:t>
            </a:r>
            <a:r>
              <a:rPr kumimoji="0" lang="en-US" altLang="zh-CN" sz="1800" dirty="0" smtClean="0">
                <a:sym typeface="Symbol" pitchFamily="18" charset="2"/>
              </a:rPr>
              <a:t>B; </a:t>
            </a:r>
            <a:r>
              <a:rPr kumimoji="0" lang="zh-CN" altLang="en-US" sz="1800" dirty="0" smtClean="0">
                <a:sym typeface="Symbol" pitchFamily="18" charset="2"/>
              </a:rPr>
              <a:t>另一方面</a:t>
            </a:r>
            <a:r>
              <a:rPr kumimoji="0" lang="en-US" altLang="zh-CN" sz="1800" dirty="0" smtClean="0">
                <a:sym typeface="Symbol" pitchFamily="18" charset="2"/>
              </a:rPr>
              <a:t>M</a:t>
            </a:r>
            <a:r>
              <a:rPr kumimoji="0" lang="zh-CN" altLang="en-US" sz="1800" dirty="0" smtClean="0">
                <a:sym typeface="Symbol" pitchFamily="18" charset="2"/>
              </a:rPr>
              <a:t>对所有输入串都能停机</a:t>
            </a:r>
            <a:r>
              <a:rPr kumimoji="0" lang="en-US" altLang="zh-CN" sz="1800" dirty="0" smtClean="0">
                <a:sym typeface="Symbol" pitchFamily="18" charset="2"/>
              </a:rPr>
              <a:t>, </a:t>
            </a:r>
            <a:r>
              <a:rPr kumimoji="0" lang="zh-CN" altLang="en-US" sz="1800" dirty="0" smtClean="0">
                <a:sym typeface="Symbol" pitchFamily="18" charset="2"/>
              </a:rPr>
              <a:t>是判定器</a:t>
            </a:r>
            <a:r>
              <a:rPr kumimoji="0" lang="en-US" altLang="zh-CN" sz="1800" dirty="0" smtClean="0">
                <a:sym typeface="Symbol" pitchFamily="18" charset="2"/>
              </a:rPr>
              <a:t>. </a:t>
            </a:r>
          </a:p>
          <a:p>
            <a:pPr lvl="0"/>
            <a:r>
              <a:rPr kumimoji="0" lang="zh-CN" altLang="en-US" sz="1800" dirty="0" smtClean="0">
                <a:sym typeface="Symbol" pitchFamily="18" charset="2"/>
              </a:rPr>
              <a:t>补充细节说明</a:t>
            </a:r>
            <a:r>
              <a:rPr kumimoji="0" lang="en-US" altLang="zh-CN" sz="1800" dirty="0" smtClean="0">
                <a:sym typeface="Symbol" pitchFamily="18" charset="2"/>
              </a:rPr>
              <a:t>:  (</a:t>
            </a:r>
            <a:r>
              <a:rPr kumimoji="0" lang="zh-CN" altLang="en-US" sz="1800" dirty="0" smtClean="0">
                <a:sym typeface="Symbol" pitchFamily="18" charset="2"/>
              </a:rPr>
              <a:t>仅为方便理解</a:t>
            </a:r>
            <a:r>
              <a:rPr kumimoji="0" lang="en-US" altLang="zh-CN" sz="1800" dirty="0" smtClean="0">
                <a:sym typeface="Symbol" pitchFamily="18" charset="2"/>
              </a:rPr>
              <a:t>, </a:t>
            </a:r>
            <a:r>
              <a:rPr kumimoji="0" lang="zh-CN" altLang="en-US" sz="1800" dirty="0" smtClean="0">
                <a:sym typeface="Symbol" pitchFamily="18" charset="2"/>
              </a:rPr>
              <a:t>不用写在答案上</a:t>
            </a:r>
            <a:r>
              <a:rPr kumimoji="0" lang="en-US" altLang="zh-CN" sz="1800" dirty="0" smtClean="0">
                <a:sym typeface="Symbol" pitchFamily="18" charset="2"/>
              </a:rPr>
              <a:t>)</a:t>
            </a:r>
          </a:p>
          <a:p>
            <a:pPr lvl="0"/>
            <a:r>
              <a:rPr kumimoji="0" lang="zh-CN" altLang="en-US" sz="1800" dirty="0" smtClean="0">
                <a:sym typeface="Symbol" pitchFamily="18" charset="2"/>
              </a:rPr>
              <a:t>可以针对第一个符号使用不同关于左端标记和删除标记。 </a:t>
            </a:r>
            <a:endParaRPr kumimoji="0" lang="en-US" altLang="zh-CN" sz="1800" dirty="0" smtClean="0">
              <a:sym typeface="Symbol" pitchFamily="18" charset="2"/>
            </a:endParaRPr>
          </a:p>
          <a:p>
            <a:pPr lvl="0"/>
            <a:r>
              <a:rPr kumimoji="0" lang="zh-CN" altLang="en-US" sz="1800" dirty="0" smtClean="0">
                <a:sym typeface="Symbol" pitchFamily="18" charset="2"/>
              </a:rPr>
              <a:t>若第一个符号是</a:t>
            </a:r>
            <a:r>
              <a:rPr kumimoji="0" lang="en-US" altLang="zh-CN" sz="1800" dirty="0" smtClean="0">
                <a:sym typeface="Symbol" pitchFamily="18" charset="2"/>
              </a:rPr>
              <a:t>0, </a:t>
            </a:r>
            <a:r>
              <a:rPr kumimoji="0" lang="zh-CN" altLang="en-US" sz="1800" dirty="0" smtClean="0">
                <a:sym typeface="Symbol" pitchFamily="18" charset="2"/>
              </a:rPr>
              <a:t>则可第一次扫描时改写为</a:t>
            </a:r>
            <a:r>
              <a:rPr kumimoji="0" lang="en-US" altLang="zh-CN" sz="1800" dirty="0" smtClean="0">
                <a:sym typeface="Symbol" pitchFamily="18" charset="2"/>
              </a:rPr>
              <a:t>$, </a:t>
            </a:r>
            <a:r>
              <a:rPr kumimoji="0" lang="zh-CN" altLang="en-US" sz="1800" dirty="0" smtClean="0">
                <a:sym typeface="Symbol" pitchFamily="18" charset="2"/>
              </a:rPr>
              <a:t>需要删除时改写为</a:t>
            </a:r>
            <a:r>
              <a:rPr kumimoji="0" lang="en-US" altLang="zh-CN" sz="1800" dirty="0" smtClean="0">
                <a:sym typeface="Symbol" pitchFamily="18" charset="2"/>
              </a:rPr>
              <a:t>!;</a:t>
            </a:r>
          </a:p>
          <a:p>
            <a:pPr lvl="0"/>
            <a:r>
              <a:rPr kumimoji="0" lang="zh-CN" altLang="en-US" sz="1800" dirty="0">
                <a:sym typeface="Symbol" pitchFamily="18" charset="2"/>
              </a:rPr>
              <a:t>若第一个符号</a:t>
            </a:r>
            <a:r>
              <a:rPr kumimoji="0" lang="zh-CN" altLang="en-US" sz="1800" dirty="0" smtClean="0">
                <a:sym typeface="Symbol" pitchFamily="18" charset="2"/>
              </a:rPr>
              <a:t>是</a:t>
            </a:r>
            <a:r>
              <a:rPr kumimoji="0" lang="en-US" altLang="zh-CN" sz="1800" dirty="0" smtClean="0">
                <a:sym typeface="Symbol" pitchFamily="18" charset="2"/>
              </a:rPr>
              <a:t>1, </a:t>
            </a:r>
            <a:r>
              <a:rPr kumimoji="0" lang="zh-CN" altLang="en-US" sz="1800" dirty="0">
                <a:sym typeface="Symbol" pitchFamily="18" charset="2"/>
              </a:rPr>
              <a:t>则可第一次扫描时改写</a:t>
            </a:r>
            <a:r>
              <a:rPr kumimoji="0" lang="zh-CN" altLang="en-US" sz="1800" dirty="0" smtClean="0">
                <a:sym typeface="Symbol" pitchFamily="18" charset="2"/>
              </a:rPr>
              <a:t>为</a:t>
            </a:r>
            <a:r>
              <a:rPr kumimoji="0" lang="en-US" altLang="zh-CN" sz="1800" dirty="0" smtClean="0">
                <a:sym typeface="Symbol" pitchFamily="18" charset="2"/>
              </a:rPr>
              <a:t>%, </a:t>
            </a:r>
            <a:r>
              <a:rPr kumimoji="0" lang="zh-CN" altLang="en-US" sz="1800" dirty="0">
                <a:sym typeface="Symbol" pitchFamily="18" charset="2"/>
              </a:rPr>
              <a:t>需要删除时改写</a:t>
            </a:r>
            <a:r>
              <a:rPr kumimoji="0" lang="zh-CN" altLang="en-US" sz="1800" dirty="0" smtClean="0">
                <a:sym typeface="Symbol" pitchFamily="18" charset="2"/>
              </a:rPr>
              <a:t>为</a:t>
            </a:r>
            <a:r>
              <a:rPr kumimoji="0" lang="en-US" altLang="zh-CN" sz="1800" dirty="0" smtClean="0">
                <a:sym typeface="Symbol" pitchFamily="18" charset="2"/>
              </a:rPr>
              <a:t>*.</a:t>
            </a:r>
          </a:p>
          <a:p>
            <a:pPr lvl="0"/>
            <a:r>
              <a:rPr kumimoji="0" lang="zh-CN" altLang="en-US" sz="1800" dirty="0" smtClean="0">
                <a:sym typeface="Symbol" pitchFamily="18" charset="2"/>
              </a:rPr>
              <a:t>这样当读到</a:t>
            </a:r>
            <a:r>
              <a:rPr kumimoji="0" lang="en-US" altLang="zh-CN" sz="1800" dirty="0" smtClean="0">
                <a:sym typeface="Symbol" pitchFamily="18" charset="2"/>
              </a:rPr>
              <a:t>$,!,%,*</a:t>
            </a:r>
            <a:r>
              <a:rPr kumimoji="0" lang="zh-CN" altLang="en-US" sz="1800" dirty="0" smtClean="0">
                <a:sym typeface="Symbol" pitchFamily="18" charset="2"/>
              </a:rPr>
              <a:t>都表示到了最左端</a:t>
            </a:r>
            <a:r>
              <a:rPr kumimoji="0" lang="en-US" altLang="zh-CN" sz="1800" dirty="0" smtClean="0">
                <a:sym typeface="Symbol" pitchFamily="18" charset="2"/>
              </a:rPr>
              <a:t>. </a:t>
            </a:r>
            <a:endParaRPr lang="en-US" altLang="zh-CN" sz="1800" dirty="0" smtClean="0">
              <a:sym typeface="Symbol" pitchFamily="18" charset="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3692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b="1" dirty="0" smtClean="0">
                <a:solidFill>
                  <a:schemeClr val="tx1"/>
                </a:solidFill>
              </a:rPr>
              <a:t>3</a:t>
            </a:r>
            <a:r>
              <a:rPr lang="zh-CN" altLang="en-US" b="1" dirty="0" smtClean="0">
                <a:solidFill>
                  <a:schemeClr val="tx1"/>
                </a:solidFill>
              </a:rPr>
              <a:t>章作业</a:t>
            </a:r>
          </a:p>
        </p:txBody>
      </p:sp>
      <p:sp>
        <p:nvSpPr>
          <p:cNvPr id="624657" name="Text Box 17"/>
          <p:cNvSpPr txBox="1">
            <a:spLocks noChangeArrowheads="1"/>
          </p:cNvSpPr>
          <p:nvPr/>
        </p:nvSpPr>
        <p:spPr bwMode="auto">
          <a:xfrm>
            <a:off x="179513" y="1196752"/>
            <a:ext cx="878497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spcAft>
                <a:spcPct val="10000"/>
              </a:spcAft>
            </a:pPr>
            <a:r>
              <a:rPr kumimoji="0" lang="en-US" altLang="zh-CN" sz="2000" dirty="0" smtClean="0">
                <a:sym typeface="Symbol" pitchFamily="18" charset="2"/>
              </a:rPr>
              <a:t>3.15b </a:t>
            </a:r>
            <a:r>
              <a:rPr kumimoji="0" lang="zh-CN" altLang="en-US" sz="2000" dirty="0" smtClean="0">
                <a:sym typeface="Symbol" pitchFamily="18" charset="2"/>
              </a:rPr>
              <a:t>证明图灵</a:t>
            </a:r>
            <a:r>
              <a:rPr kumimoji="0" lang="zh-CN" altLang="en-US" sz="2000" dirty="0" smtClean="0">
                <a:solidFill>
                  <a:srgbClr val="FF0000"/>
                </a:solidFill>
                <a:sym typeface="Symbol" pitchFamily="18" charset="2"/>
              </a:rPr>
              <a:t>可判定</a:t>
            </a:r>
            <a:r>
              <a:rPr kumimoji="0" lang="zh-CN" altLang="en-US" sz="2000" dirty="0" smtClean="0">
                <a:sym typeface="Symbol" pitchFamily="18" charset="2"/>
              </a:rPr>
              <a:t>语言类在</a:t>
            </a:r>
            <a:r>
              <a:rPr kumimoji="0" lang="zh-CN" altLang="en-US" sz="2000" dirty="0" smtClean="0">
                <a:solidFill>
                  <a:srgbClr val="FF0000"/>
                </a:solidFill>
                <a:sym typeface="Symbol" pitchFamily="18" charset="2"/>
              </a:rPr>
              <a:t>连接</a:t>
            </a:r>
            <a:r>
              <a:rPr kumimoji="0" lang="zh-CN" altLang="en-US" sz="2000" dirty="0" smtClean="0">
                <a:sym typeface="Symbol" pitchFamily="18" charset="2"/>
              </a:rPr>
              <a:t>运算下封闭</a:t>
            </a:r>
            <a:r>
              <a:rPr kumimoji="0" lang="en-US" altLang="zh-CN" sz="2000" dirty="0" smtClean="0">
                <a:sym typeface="Symbol" pitchFamily="18" charset="2"/>
              </a:rPr>
              <a:t>. </a:t>
            </a:r>
          </a:p>
          <a:p>
            <a:pPr>
              <a:lnSpc>
                <a:spcPct val="110000"/>
              </a:lnSpc>
              <a:spcBef>
                <a:spcPct val="10000"/>
              </a:spcBef>
              <a:spcAft>
                <a:spcPct val="10000"/>
              </a:spcAft>
            </a:pPr>
            <a:r>
              <a:rPr kumimoji="0" lang="zh-CN" altLang="en-US" sz="2000" dirty="0" smtClean="0">
                <a:sym typeface="Symbol" pitchFamily="18" charset="2"/>
              </a:rPr>
              <a:t>证明</a:t>
            </a:r>
            <a:r>
              <a:rPr kumimoji="0" lang="en-US" altLang="zh-CN" sz="2000" dirty="0" smtClean="0">
                <a:sym typeface="Symbol" pitchFamily="18" charset="2"/>
              </a:rPr>
              <a:t>: </a:t>
            </a:r>
            <a:r>
              <a:rPr kumimoji="0" lang="zh-CN" altLang="en-US" sz="2000" dirty="0" smtClean="0">
                <a:sym typeface="Symbol" pitchFamily="18" charset="2"/>
              </a:rPr>
              <a:t>设</a:t>
            </a:r>
            <a:r>
              <a:rPr kumimoji="0" lang="en-US" altLang="zh-CN" sz="2000" dirty="0" smtClean="0">
                <a:sym typeface="Symbol" pitchFamily="18" charset="2"/>
              </a:rPr>
              <a:t>A</a:t>
            </a:r>
            <a:r>
              <a:rPr kumimoji="0" lang="zh-CN" altLang="en-US" sz="2000" dirty="0" smtClean="0">
                <a:sym typeface="Symbol" pitchFamily="18" charset="2"/>
              </a:rPr>
              <a:t>和</a:t>
            </a:r>
            <a:r>
              <a:rPr kumimoji="0" lang="en-US" altLang="zh-CN" sz="2000" dirty="0" smtClean="0">
                <a:sym typeface="Symbol" pitchFamily="18" charset="2"/>
              </a:rPr>
              <a:t>B</a:t>
            </a:r>
            <a:r>
              <a:rPr kumimoji="0" lang="zh-CN" altLang="en-US" sz="2000" dirty="0" smtClean="0">
                <a:sym typeface="Symbol" pitchFamily="18" charset="2"/>
              </a:rPr>
              <a:t>是图灵可判定语言</a:t>
            </a:r>
            <a:r>
              <a:rPr kumimoji="0" lang="en-US" altLang="zh-CN" sz="2000" dirty="0" smtClean="0">
                <a:sym typeface="Symbol" pitchFamily="18" charset="2"/>
              </a:rPr>
              <a:t>, </a:t>
            </a:r>
            <a:r>
              <a:rPr kumimoji="0" lang="zh-CN" altLang="en-US" sz="2000" dirty="0" smtClean="0">
                <a:sym typeface="Symbol" pitchFamily="18" charset="2"/>
              </a:rPr>
              <a:t>则有判定器</a:t>
            </a:r>
            <a:r>
              <a:rPr kumimoji="0" lang="en-US" altLang="zh-CN" sz="2000" dirty="0" smtClean="0">
                <a:sym typeface="Symbol" pitchFamily="18" charset="2"/>
              </a:rPr>
              <a:t>T</a:t>
            </a:r>
            <a:r>
              <a:rPr kumimoji="0" lang="zh-CN" altLang="en-US" sz="2000" dirty="0" smtClean="0">
                <a:sym typeface="Symbol" pitchFamily="18" charset="2"/>
              </a:rPr>
              <a:t>和</a:t>
            </a:r>
            <a:r>
              <a:rPr kumimoji="0" lang="en-US" altLang="zh-CN" sz="2000" dirty="0" smtClean="0">
                <a:sym typeface="Symbol" pitchFamily="18" charset="2"/>
              </a:rPr>
              <a:t>Q</a:t>
            </a:r>
            <a:r>
              <a:rPr kumimoji="0" lang="zh-CN" altLang="en-US" sz="2000" dirty="0" smtClean="0">
                <a:sym typeface="Symbol" pitchFamily="18" charset="2"/>
              </a:rPr>
              <a:t>使得 </a:t>
            </a:r>
            <a:r>
              <a:rPr kumimoji="0" lang="en-US" altLang="zh-CN" sz="2000" dirty="0" smtClean="0">
                <a:sym typeface="Symbol" pitchFamily="18" charset="2"/>
              </a:rPr>
              <a:t>L(T)=A, L(Q)=B,</a:t>
            </a:r>
          </a:p>
          <a:p>
            <a:pPr>
              <a:lnSpc>
                <a:spcPct val="110000"/>
              </a:lnSpc>
              <a:spcBef>
                <a:spcPct val="10000"/>
              </a:spcBef>
              <a:spcAft>
                <a:spcPct val="10000"/>
              </a:spcAft>
            </a:pPr>
            <a:r>
              <a:rPr kumimoji="0" lang="zh-CN" altLang="en-US" sz="2000" dirty="0" smtClean="0">
                <a:sym typeface="Symbol" pitchFamily="18" charset="2"/>
              </a:rPr>
              <a:t>构造如下的图灵机</a:t>
            </a:r>
            <a:endParaRPr kumimoji="0" lang="en-US" altLang="zh-CN" sz="2000" dirty="0" smtClean="0">
              <a:sym typeface="Symbol" pitchFamily="18" charset="2"/>
            </a:endParaRPr>
          </a:p>
          <a:p>
            <a:pPr>
              <a:lnSpc>
                <a:spcPct val="110000"/>
              </a:lnSpc>
              <a:spcBef>
                <a:spcPct val="10000"/>
              </a:spcBef>
              <a:spcAft>
                <a:spcPct val="10000"/>
              </a:spcAft>
            </a:pPr>
            <a:r>
              <a:rPr kumimoji="0" lang="en-US" altLang="zh-CN" sz="2000" dirty="0" smtClean="0">
                <a:sym typeface="Symbol" pitchFamily="18" charset="2"/>
              </a:rPr>
              <a:t>M =</a:t>
            </a:r>
            <a:r>
              <a:rPr kumimoji="0" lang="zh-CN" altLang="en-US" sz="2000" dirty="0" smtClean="0">
                <a:sym typeface="Symbol" pitchFamily="18" charset="2"/>
              </a:rPr>
              <a:t>“对于输入串</a:t>
            </a:r>
            <a:r>
              <a:rPr kumimoji="0" lang="en-US" altLang="zh-CN" sz="2000" dirty="0" smtClean="0">
                <a:sym typeface="Symbol" pitchFamily="18" charset="2"/>
              </a:rPr>
              <a:t>w, </a:t>
            </a:r>
            <a:r>
              <a:rPr kumimoji="0" lang="zh-CN" altLang="en-US" sz="2000" dirty="0" smtClean="0">
                <a:sym typeface="Symbol" pitchFamily="18" charset="2"/>
              </a:rPr>
              <a:t>设</a:t>
            </a:r>
            <a:r>
              <a:rPr kumimoji="0" lang="en-US" altLang="zh-CN" sz="2000" dirty="0" smtClean="0">
                <a:sym typeface="Symbol" pitchFamily="18" charset="2"/>
              </a:rPr>
              <a:t>w</a:t>
            </a:r>
            <a:r>
              <a:rPr kumimoji="0" lang="zh-CN" altLang="en-US" sz="2000" dirty="0" smtClean="0">
                <a:sym typeface="Symbol" pitchFamily="18" charset="2"/>
              </a:rPr>
              <a:t>长度为</a:t>
            </a:r>
            <a:r>
              <a:rPr kumimoji="0" lang="en-US" altLang="zh-CN" sz="2000" dirty="0" smtClean="0">
                <a:sym typeface="Symbol" pitchFamily="18" charset="2"/>
              </a:rPr>
              <a:t>n, </a:t>
            </a:r>
            <a:r>
              <a:rPr kumimoji="0" lang="zh-CN" altLang="en-US" sz="2000" dirty="0" smtClean="0">
                <a:sym typeface="Symbol" pitchFamily="18" charset="2"/>
              </a:rPr>
              <a:t>即</a:t>
            </a:r>
            <a:r>
              <a:rPr kumimoji="0" lang="en-US" altLang="zh-CN" sz="2000" dirty="0" smtClean="0">
                <a:sym typeface="Symbol" pitchFamily="18" charset="2"/>
              </a:rPr>
              <a:t>w=w</a:t>
            </a:r>
            <a:r>
              <a:rPr kumimoji="0" lang="en-US" altLang="zh-CN" sz="2000" baseline="-25000" dirty="0" smtClean="0">
                <a:sym typeface="Symbol" pitchFamily="18" charset="2"/>
              </a:rPr>
              <a:t>1</a:t>
            </a:r>
            <a:r>
              <a:rPr kumimoji="0" lang="en-US" altLang="zh-CN" sz="2000" dirty="0" smtClean="0">
                <a:sym typeface="Symbol" pitchFamily="18" charset="2"/>
              </a:rPr>
              <a:t>w</a:t>
            </a:r>
            <a:r>
              <a:rPr kumimoji="0" lang="en-US" altLang="zh-CN" sz="2000" baseline="-25000" dirty="0" smtClean="0">
                <a:sym typeface="Symbol" pitchFamily="18" charset="2"/>
              </a:rPr>
              <a:t>2</a:t>
            </a:r>
            <a:r>
              <a:rPr kumimoji="0" lang="en-US" altLang="zh-CN" sz="2000" dirty="0" smtClean="0">
                <a:sym typeface="Symbol" pitchFamily="18" charset="2"/>
              </a:rPr>
              <a:t>…</a:t>
            </a:r>
            <a:r>
              <a:rPr kumimoji="0" lang="en-US" altLang="zh-CN" sz="2000" dirty="0" err="1" smtClean="0">
                <a:sym typeface="Symbol" pitchFamily="18" charset="2"/>
              </a:rPr>
              <a:t>w</a:t>
            </a:r>
            <a:r>
              <a:rPr kumimoji="0" lang="en-US" altLang="zh-CN" sz="2000" baseline="-25000" dirty="0" err="1" smtClean="0">
                <a:sym typeface="Symbol" pitchFamily="18" charset="2"/>
              </a:rPr>
              <a:t>n</a:t>
            </a:r>
            <a:r>
              <a:rPr kumimoji="0" lang="en-US" altLang="zh-CN" sz="2000" dirty="0" smtClean="0">
                <a:sym typeface="Symbol" pitchFamily="18" charset="2"/>
              </a:rPr>
              <a:t>,</a:t>
            </a:r>
          </a:p>
          <a:p>
            <a:pPr>
              <a:lnSpc>
                <a:spcPct val="110000"/>
              </a:lnSpc>
              <a:spcBef>
                <a:spcPct val="10000"/>
              </a:spcBef>
              <a:spcAft>
                <a:spcPct val="10000"/>
              </a:spcAft>
            </a:pPr>
            <a:r>
              <a:rPr kumimoji="0" lang="en-US" altLang="zh-CN" sz="2000" dirty="0" smtClean="0">
                <a:sym typeface="Symbol" pitchFamily="18" charset="2"/>
              </a:rPr>
              <a:t>          1) </a:t>
            </a:r>
            <a:r>
              <a:rPr kumimoji="0" lang="zh-CN" altLang="en-US" sz="2000" dirty="0" smtClean="0">
                <a:sym typeface="Symbol" pitchFamily="18" charset="2"/>
              </a:rPr>
              <a:t>对于</a:t>
            </a:r>
            <a:r>
              <a:rPr kumimoji="0" lang="en-US" altLang="zh-CN" sz="2000" dirty="0" err="1" smtClean="0">
                <a:sym typeface="Symbol" pitchFamily="18" charset="2"/>
              </a:rPr>
              <a:t>i</a:t>
            </a:r>
            <a:r>
              <a:rPr kumimoji="0" lang="en-US" altLang="zh-CN" sz="2000" dirty="0" smtClean="0">
                <a:sym typeface="Symbol" pitchFamily="18" charset="2"/>
              </a:rPr>
              <a:t> = 0 </a:t>
            </a:r>
            <a:r>
              <a:rPr kumimoji="0" lang="zh-CN" altLang="en-US" sz="2000" dirty="0" smtClean="0">
                <a:sym typeface="Symbol" pitchFamily="18" charset="2"/>
              </a:rPr>
              <a:t>到 </a:t>
            </a:r>
            <a:r>
              <a:rPr kumimoji="0" lang="en-US" altLang="zh-CN" sz="2000" dirty="0" smtClean="0">
                <a:sym typeface="Symbol" pitchFamily="18" charset="2"/>
              </a:rPr>
              <a:t>n, </a:t>
            </a:r>
          </a:p>
          <a:p>
            <a:pPr>
              <a:lnSpc>
                <a:spcPct val="110000"/>
              </a:lnSpc>
              <a:spcBef>
                <a:spcPct val="10000"/>
              </a:spcBef>
              <a:spcAft>
                <a:spcPct val="10000"/>
              </a:spcAft>
            </a:pPr>
            <a:r>
              <a:rPr kumimoji="0" lang="en-US" altLang="zh-CN" sz="2000" dirty="0">
                <a:sym typeface="Symbol" pitchFamily="18" charset="2"/>
              </a:rPr>
              <a:t> </a:t>
            </a:r>
            <a:r>
              <a:rPr kumimoji="0" lang="en-US" altLang="zh-CN" sz="2000" dirty="0" smtClean="0">
                <a:sym typeface="Symbol" pitchFamily="18" charset="2"/>
              </a:rPr>
              <a:t>         2)      </a:t>
            </a:r>
            <a:r>
              <a:rPr kumimoji="0" lang="zh-CN" altLang="en-US" sz="2000" dirty="0" smtClean="0">
                <a:sym typeface="Symbol" pitchFamily="18" charset="2"/>
              </a:rPr>
              <a:t>令</a:t>
            </a:r>
            <a:r>
              <a:rPr kumimoji="0" lang="en-US" altLang="zh-CN" sz="2000" dirty="0" smtClean="0">
                <a:sym typeface="Symbol" pitchFamily="18" charset="2"/>
              </a:rPr>
              <a:t>x=w</a:t>
            </a:r>
            <a:r>
              <a:rPr kumimoji="0" lang="en-US" altLang="zh-CN" sz="2000" baseline="-25000" dirty="0" smtClean="0">
                <a:sym typeface="Symbol" pitchFamily="18" charset="2"/>
              </a:rPr>
              <a:t>1</a:t>
            </a:r>
            <a:r>
              <a:rPr kumimoji="0" lang="en-US" altLang="zh-CN" sz="2000" dirty="0" smtClean="0">
                <a:sym typeface="Symbol" pitchFamily="18" charset="2"/>
              </a:rPr>
              <a:t>…</a:t>
            </a:r>
            <a:r>
              <a:rPr kumimoji="0" lang="en-US" altLang="zh-CN" sz="2000" dirty="0" err="1" smtClean="0">
                <a:sym typeface="Symbol" pitchFamily="18" charset="2"/>
              </a:rPr>
              <a:t>w</a:t>
            </a:r>
            <a:r>
              <a:rPr kumimoji="0" lang="en-US" altLang="zh-CN" sz="2000" baseline="-25000" dirty="0" err="1" smtClean="0">
                <a:sym typeface="Symbol" pitchFamily="18" charset="2"/>
              </a:rPr>
              <a:t>i</a:t>
            </a:r>
            <a:r>
              <a:rPr kumimoji="0" lang="en-US" altLang="zh-CN" sz="2000" dirty="0" smtClean="0">
                <a:sym typeface="Symbol" pitchFamily="18" charset="2"/>
              </a:rPr>
              <a:t>, y=w</a:t>
            </a:r>
            <a:r>
              <a:rPr kumimoji="0" lang="en-US" altLang="zh-CN" sz="2000" baseline="-25000" dirty="0" smtClean="0">
                <a:sym typeface="Symbol" pitchFamily="18" charset="2"/>
              </a:rPr>
              <a:t>i+1</a:t>
            </a:r>
            <a:r>
              <a:rPr kumimoji="0" lang="en-US" altLang="zh-CN" sz="2000" dirty="0" smtClean="0">
                <a:sym typeface="Symbol" pitchFamily="18" charset="2"/>
              </a:rPr>
              <a:t>…</a:t>
            </a:r>
            <a:r>
              <a:rPr kumimoji="0" lang="en-US" altLang="zh-CN" sz="2000" dirty="0" err="1" smtClean="0">
                <a:sym typeface="Symbol" pitchFamily="18" charset="2"/>
              </a:rPr>
              <a:t>w</a:t>
            </a:r>
            <a:r>
              <a:rPr kumimoji="0" lang="en-US" altLang="zh-CN" sz="2000" baseline="-25000" dirty="0" err="1" smtClean="0">
                <a:sym typeface="Symbol" pitchFamily="18" charset="2"/>
              </a:rPr>
              <a:t>n</a:t>
            </a:r>
            <a:r>
              <a:rPr kumimoji="0" lang="en-US" altLang="zh-CN" sz="2000" dirty="0" smtClean="0">
                <a:sym typeface="Symbol" pitchFamily="18" charset="2"/>
              </a:rPr>
              <a:t>, (</a:t>
            </a:r>
            <a:r>
              <a:rPr kumimoji="0" lang="zh-CN" altLang="en-US" sz="2000" dirty="0" smtClean="0">
                <a:sym typeface="Symbol" pitchFamily="18" charset="2"/>
              </a:rPr>
              <a:t>其中若</a:t>
            </a:r>
            <a:r>
              <a:rPr kumimoji="0" lang="en-US" altLang="zh-CN" sz="2000" dirty="0" err="1" smtClean="0">
                <a:sym typeface="Symbol" pitchFamily="18" charset="2"/>
              </a:rPr>
              <a:t>i</a:t>
            </a:r>
            <a:r>
              <a:rPr kumimoji="0" lang="en-US" altLang="zh-CN" sz="2000" dirty="0" smtClean="0">
                <a:sym typeface="Symbol" pitchFamily="18" charset="2"/>
              </a:rPr>
              <a:t>=0</a:t>
            </a:r>
            <a:r>
              <a:rPr kumimoji="0" lang="zh-CN" altLang="en-US" sz="2000" dirty="0" smtClean="0">
                <a:sym typeface="Symbol" pitchFamily="18" charset="2"/>
              </a:rPr>
              <a:t>则</a:t>
            </a:r>
            <a:r>
              <a:rPr kumimoji="0" lang="en-US" altLang="zh-CN" sz="2000" dirty="0" smtClean="0">
                <a:sym typeface="Symbol" pitchFamily="18" charset="2"/>
              </a:rPr>
              <a:t>x=</a:t>
            </a:r>
            <a:r>
              <a:rPr kumimoji="0" lang="en-US" altLang="zh-CN" sz="2000" dirty="0" smtClean="0">
                <a:sym typeface="Symbol"/>
              </a:rPr>
              <a:t>, </a:t>
            </a:r>
            <a:r>
              <a:rPr kumimoji="0" lang="zh-CN" altLang="en-US" sz="2000" dirty="0" smtClean="0">
                <a:sym typeface="Symbol"/>
              </a:rPr>
              <a:t>若</a:t>
            </a:r>
            <a:r>
              <a:rPr kumimoji="0" lang="en-US" altLang="zh-CN" sz="2000" dirty="0" err="1" smtClean="0">
                <a:sym typeface="Symbol"/>
              </a:rPr>
              <a:t>i</a:t>
            </a:r>
            <a:r>
              <a:rPr kumimoji="0" lang="en-US" altLang="zh-CN" sz="2000" dirty="0" smtClean="0">
                <a:sym typeface="Symbol"/>
              </a:rPr>
              <a:t>=n</a:t>
            </a:r>
            <a:r>
              <a:rPr kumimoji="0" lang="zh-CN" altLang="en-US" sz="2000" dirty="0" smtClean="0">
                <a:sym typeface="Symbol"/>
              </a:rPr>
              <a:t>则</a:t>
            </a:r>
            <a:r>
              <a:rPr kumimoji="0" lang="en-US" altLang="zh-CN" sz="2000" dirty="0" smtClean="0">
                <a:sym typeface="Symbol"/>
              </a:rPr>
              <a:t>y=</a:t>
            </a:r>
            <a:r>
              <a:rPr kumimoji="0" lang="en-US" altLang="zh-CN" sz="2000" dirty="0" smtClean="0">
                <a:sym typeface="Symbol" pitchFamily="18" charset="2"/>
              </a:rPr>
              <a:t>)</a:t>
            </a:r>
          </a:p>
          <a:p>
            <a:pPr>
              <a:lnSpc>
                <a:spcPct val="110000"/>
              </a:lnSpc>
              <a:spcBef>
                <a:spcPct val="10000"/>
              </a:spcBef>
              <a:spcAft>
                <a:spcPct val="10000"/>
              </a:spcAft>
            </a:pPr>
            <a:r>
              <a:rPr kumimoji="0" lang="en-US" altLang="zh-CN" sz="2000" dirty="0">
                <a:sym typeface="Symbol" pitchFamily="18" charset="2"/>
              </a:rPr>
              <a:t> </a:t>
            </a:r>
            <a:r>
              <a:rPr kumimoji="0" lang="en-US" altLang="zh-CN" sz="2000" dirty="0" smtClean="0">
                <a:sym typeface="Symbol" pitchFamily="18" charset="2"/>
              </a:rPr>
              <a:t>         3)      </a:t>
            </a:r>
            <a:r>
              <a:rPr kumimoji="0" lang="zh-CN" altLang="en-US" sz="2000" dirty="0" smtClean="0">
                <a:sym typeface="Symbol" pitchFamily="18" charset="2"/>
              </a:rPr>
              <a:t>在</a:t>
            </a:r>
            <a:r>
              <a:rPr kumimoji="0" lang="en-US" altLang="zh-CN" sz="2000" dirty="0" smtClean="0">
                <a:sym typeface="Symbol" pitchFamily="18" charset="2"/>
              </a:rPr>
              <a:t>x</a:t>
            </a:r>
            <a:r>
              <a:rPr kumimoji="0" lang="zh-CN" altLang="en-US" sz="2000" dirty="0" smtClean="0">
                <a:sym typeface="Symbol" pitchFamily="18" charset="2"/>
              </a:rPr>
              <a:t>上运行</a:t>
            </a:r>
            <a:r>
              <a:rPr kumimoji="0" lang="en-US" altLang="zh-CN" sz="2000" dirty="0" smtClean="0">
                <a:sym typeface="Symbol" pitchFamily="18" charset="2"/>
              </a:rPr>
              <a:t>T, </a:t>
            </a:r>
            <a:r>
              <a:rPr kumimoji="0" lang="zh-CN" altLang="en-US" sz="2000" dirty="0" smtClean="0">
                <a:sym typeface="Symbol" pitchFamily="18" charset="2"/>
              </a:rPr>
              <a:t>在</a:t>
            </a:r>
            <a:r>
              <a:rPr kumimoji="0" lang="en-US" altLang="zh-CN" sz="2000" dirty="0" smtClean="0">
                <a:sym typeface="Symbol" pitchFamily="18" charset="2"/>
              </a:rPr>
              <a:t>y</a:t>
            </a:r>
            <a:r>
              <a:rPr kumimoji="0" lang="zh-CN" altLang="en-US" sz="2000" dirty="0" smtClean="0">
                <a:sym typeface="Symbol" pitchFamily="18" charset="2"/>
              </a:rPr>
              <a:t>上运行</a:t>
            </a:r>
            <a:r>
              <a:rPr kumimoji="0" lang="en-US" altLang="zh-CN" sz="2000" dirty="0" smtClean="0">
                <a:sym typeface="Symbol" pitchFamily="18" charset="2"/>
              </a:rPr>
              <a:t>Q,</a:t>
            </a:r>
          </a:p>
          <a:p>
            <a:pPr>
              <a:lnSpc>
                <a:spcPct val="110000"/>
              </a:lnSpc>
              <a:spcBef>
                <a:spcPct val="10000"/>
              </a:spcBef>
              <a:spcAft>
                <a:spcPct val="10000"/>
              </a:spcAft>
            </a:pPr>
            <a:r>
              <a:rPr kumimoji="0" lang="en-US" altLang="zh-CN" sz="2000" dirty="0">
                <a:sym typeface="Symbol" pitchFamily="18" charset="2"/>
              </a:rPr>
              <a:t> </a:t>
            </a:r>
            <a:r>
              <a:rPr kumimoji="0" lang="en-US" altLang="zh-CN" sz="2000" dirty="0" smtClean="0">
                <a:sym typeface="Symbol" pitchFamily="18" charset="2"/>
              </a:rPr>
              <a:t>         4)      </a:t>
            </a:r>
            <a:r>
              <a:rPr kumimoji="0" lang="zh-CN" altLang="en-US" sz="2000" dirty="0" smtClean="0">
                <a:sym typeface="Symbol" pitchFamily="18" charset="2"/>
              </a:rPr>
              <a:t>若两个都接受</a:t>
            </a:r>
            <a:r>
              <a:rPr kumimoji="0" lang="en-US" altLang="zh-CN" sz="2000" dirty="0" smtClean="0">
                <a:sym typeface="Symbol" pitchFamily="18" charset="2"/>
              </a:rPr>
              <a:t>, </a:t>
            </a:r>
            <a:r>
              <a:rPr kumimoji="0" lang="zh-CN" altLang="en-US" sz="2000" dirty="0" smtClean="0">
                <a:sym typeface="Symbol" pitchFamily="18" charset="2"/>
              </a:rPr>
              <a:t>则停机接受</a:t>
            </a:r>
            <a:r>
              <a:rPr kumimoji="0" lang="en-US" altLang="zh-CN" sz="2000" dirty="0" smtClean="0">
                <a:sym typeface="Symbol" pitchFamily="18" charset="2"/>
              </a:rPr>
              <a:t>.</a:t>
            </a:r>
          </a:p>
          <a:p>
            <a:pPr>
              <a:lnSpc>
                <a:spcPct val="110000"/>
              </a:lnSpc>
              <a:spcBef>
                <a:spcPct val="10000"/>
              </a:spcBef>
              <a:spcAft>
                <a:spcPct val="10000"/>
              </a:spcAft>
            </a:pPr>
            <a:r>
              <a:rPr kumimoji="0" lang="en-US" altLang="zh-CN" sz="2000" dirty="0">
                <a:sym typeface="Symbol" pitchFamily="18" charset="2"/>
              </a:rPr>
              <a:t> </a:t>
            </a:r>
            <a:r>
              <a:rPr kumimoji="0" lang="en-US" altLang="zh-CN" sz="2000" dirty="0" smtClean="0">
                <a:sym typeface="Symbol" pitchFamily="18" charset="2"/>
              </a:rPr>
              <a:t>         5) </a:t>
            </a:r>
            <a:r>
              <a:rPr kumimoji="0" lang="zh-CN" altLang="en-US" sz="2000" dirty="0" smtClean="0">
                <a:sym typeface="Symbol" pitchFamily="18" charset="2"/>
              </a:rPr>
              <a:t>停机拒绝</a:t>
            </a:r>
            <a:r>
              <a:rPr kumimoji="0" lang="en-US" altLang="zh-CN" sz="2000" dirty="0" smtClean="0">
                <a:sym typeface="Symbol" pitchFamily="18" charset="2"/>
              </a:rPr>
              <a:t>.</a:t>
            </a:r>
            <a:r>
              <a:rPr kumimoji="0" lang="zh-CN" altLang="en-US" sz="2000" dirty="0" smtClean="0">
                <a:sym typeface="Symbol" pitchFamily="18" charset="2"/>
              </a:rPr>
              <a:t>”</a:t>
            </a:r>
            <a:endParaRPr kumimoji="0" lang="en-US" altLang="zh-CN" sz="2000" dirty="0" smtClean="0">
              <a:sym typeface="Symbol" pitchFamily="18" charset="2"/>
            </a:endParaRPr>
          </a:p>
          <a:p>
            <a:pPr>
              <a:lnSpc>
                <a:spcPct val="110000"/>
              </a:lnSpc>
              <a:spcBef>
                <a:spcPct val="10000"/>
              </a:spcBef>
              <a:spcAft>
                <a:spcPct val="10000"/>
              </a:spcAft>
            </a:pPr>
            <a:r>
              <a:rPr kumimoji="0" lang="zh-CN" altLang="en-US" sz="2000" dirty="0" smtClean="0">
                <a:sym typeface="Symbol" pitchFamily="18" charset="2"/>
              </a:rPr>
              <a:t>若</a:t>
            </a:r>
            <a:r>
              <a:rPr kumimoji="0" lang="en-US" altLang="zh-CN" sz="2000" dirty="0" smtClean="0">
                <a:sym typeface="Symbol" pitchFamily="18" charset="2"/>
              </a:rPr>
              <a:t>w</a:t>
            </a:r>
            <a:r>
              <a:rPr kumimoji="0" lang="zh-CN" altLang="en-US" sz="2000" dirty="0" smtClean="0">
                <a:sym typeface="Symbol" pitchFamily="18" charset="2"/>
              </a:rPr>
              <a:t>属于</a:t>
            </a:r>
            <a:r>
              <a:rPr kumimoji="0" lang="en-US" altLang="zh-CN" sz="2000" dirty="0" smtClean="0">
                <a:sym typeface="Symbol" pitchFamily="18" charset="2"/>
              </a:rPr>
              <a:t>A</a:t>
            </a:r>
            <a:r>
              <a:rPr kumimoji="0" lang="en-US" altLang="zh-CN" sz="2000" dirty="0" smtClean="0">
                <a:sym typeface="Symbol"/>
              </a:rPr>
              <a:t></a:t>
            </a:r>
            <a:r>
              <a:rPr kumimoji="0" lang="en-US" altLang="zh-CN" sz="2000" dirty="0" smtClean="0">
                <a:sym typeface="Symbol" pitchFamily="18" charset="2"/>
              </a:rPr>
              <a:t>B, </a:t>
            </a:r>
            <a:r>
              <a:rPr kumimoji="0" lang="zh-CN" altLang="en-US" sz="2000" dirty="0" smtClean="0">
                <a:sym typeface="Symbol" pitchFamily="18" charset="2"/>
              </a:rPr>
              <a:t>则</a:t>
            </a:r>
            <a:r>
              <a:rPr kumimoji="0" lang="en-US" altLang="zh-CN" sz="2000" dirty="0" smtClean="0">
                <a:sym typeface="Symbol" pitchFamily="18" charset="2"/>
              </a:rPr>
              <a:t>M</a:t>
            </a:r>
            <a:r>
              <a:rPr kumimoji="0" lang="zh-CN" altLang="en-US" sz="2000" dirty="0" smtClean="0">
                <a:sym typeface="Symbol" pitchFamily="18" charset="2"/>
              </a:rPr>
              <a:t>会停机接受</a:t>
            </a:r>
            <a:r>
              <a:rPr kumimoji="0" lang="en-US" altLang="zh-CN" sz="2000" dirty="0" smtClean="0">
                <a:sym typeface="Symbol" pitchFamily="18" charset="2"/>
              </a:rPr>
              <a:t>; </a:t>
            </a:r>
            <a:r>
              <a:rPr kumimoji="0" lang="zh-CN" altLang="en-US" sz="2000" dirty="0" smtClean="0">
                <a:sym typeface="Symbol" pitchFamily="18" charset="2"/>
              </a:rPr>
              <a:t>否则</a:t>
            </a:r>
            <a:r>
              <a:rPr kumimoji="0" lang="en-US" altLang="zh-CN" sz="2000" dirty="0" smtClean="0">
                <a:sym typeface="Symbol" pitchFamily="18" charset="2"/>
              </a:rPr>
              <a:t>, M</a:t>
            </a:r>
            <a:r>
              <a:rPr kumimoji="0" lang="zh-CN" altLang="en-US" sz="2000" dirty="0" smtClean="0">
                <a:sym typeface="Symbol" pitchFamily="18" charset="2"/>
              </a:rPr>
              <a:t>会停机拒绝</a:t>
            </a:r>
            <a:r>
              <a:rPr kumimoji="0" lang="en-US" altLang="zh-CN" sz="2000" dirty="0" smtClean="0">
                <a:sym typeface="Symbol" pitchFamily="18" charset="2"/>
              </a:rPr>
              <a:t>. </a:t>
            </a:r>
          </a:p>
          <a:p>
            <a:pPr>
              <a:lnSpc>
                <a:spcPct val="110000"/>
              </a:lnSpc>
              <a:spcBef>
                <a:spcPct val="10000"/>
              </a:spcBef>
              <a:spcAft>
                <a:spcPct val="10000"/>
              </a:spcAft>
            </a:pPr>
            <a:r>
              <a:rPr kumimoji="0" lang="zh-CN" altLang="en-US" sz="2000" dirty="0" smtClean="0">
                <a:sym typeface="Symbol" pitchFamily="18" charset="2"/>
              </a:rPr>
              <a:t>所以是判定器而且</a:t>
            </a:r>
            <a:r>
              <a:rPr kumimoji="0" lang="en-US" altLang="zh-CN" sz="2000" dirty="0" smtClean="0">
                <a:sym typeface="Symbol" pitchFamily="18" charset="2"/>
              </a:rPr>
              <a:t>M</a:t>
            </a:r>
            <a:r>
              <a:rPr kumimoji="0" lang="zh-CN" altLang="en-US" sz="2000" dirty="0" smtClean="0">
                <a:sym typeface="Symbol" pitchFamily="18" charset="2"/>
              </a:rPr>
              <a:t>的语言是</a:t>
            </a:r>
            <a:r>
              <a:rPr kumimoji="0" lang="en-US" altLang="zh-CN" sz="2000" dirty="0">
                <a:sym typeface="Symbol" pitchFamily="18" charset="2"/>
              </a:rPr>
              <a:t>A</a:t>
            </a:r>
            <a:r>
              <a:rPr kumimoji="0" lang="en-US" altLang="zh-CN" sz="2000" dirty="0">
                <a:sym typeface="Symbol"/>
              </a:rPr>
              <a:t></a:t>
            </a:r>
            <a:r>
              <a:rPr kumimoji="0" lang="en-US" altLang="zh-CN" sz="2000" dirty="0" smtClean="0">
                <a:sym typeface="Symbol" pitchFamily="18" charset="2"/>
              </a:rPr>
              <a:t>B. </a:t>
            </a:r>
            <a:r>
              <a:rPr lang="zh-CN" altLang="en-US" sz="2000" dirty="0">
                <a:sym typeface="Symbol" pitchFamily="18" charset="2"/>
              </a:rPr>
              <a:t>证毕</a:t>
            </a:r>
            <a:endParaRPr kumimoji="0" lang="en-US" altLang="zh-CN" sz="2000" dirty="0" smtClean="0">
              <a:sym typeface="Symbol" pitchFamily="18" charset="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40557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zh-CN" altLang="en-US" b="1" smtClean="0"/>
              <a:t>第</a:t>
            </a:r>
            <a:r>
              <a:rPr lang="en-US" altLang="zh-CN" b="1" smtClean="0"/>
              <a:t>1</a:t>
            </a:r>
            <a:r>
              <a:rPr lang="zh-CN" altLang="en-US" b="1" smtClean="0"/>
              <a:t>章 概论</a:t>
            </a:r>
          </a:p>
        </p:txBody>
      </p:sp>
      <p:sp>
        <p:nvSpPr>
          <p:cNvPr id="5123" name="Text Box 4"/>
          <p:cNvSpPr txBox="1">
            <a:spLocks noChangeArrowheads="1"/>
          </p:cNvSpPr>
          <p:nvPr/>
        </p:nvSpPr>
        <p:spPr bwMode="auto">
          <a:xfrm>
            <a:off x="179388" y="1458913"/>
            <a:ext cx="8713787"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0000"/>
              </a:lnSpc>
              <a:spcBef>
                <a:spcPct val="10000"/>
              </a:spcBef>
              <a:buSzPct val="75000"/>
              <a:buFont typeface="Wingdings" pitchFamily="2" charset="2"/>
              <a:buNone/>
            </a:pPr>
            <a:r>
              <a:rPr lang="en-US" altLang="zh-CN" sz="2000"/>
              <a:t>1-4 (1) </a:t>
            </a:r>
            <a:r>
              <a:rPr lang="zh-CN" altLang="en-US" sz="2000"/>
              <a:t>假设某算法在输入规模为</a:t>
            </a:r>
            <a:r>
              <a:rPr lang="en-US" altLang="zh-CN" sz="2000"/>
              <a:t>n</a:t>
            </a:r>
            <a:r>
              <a:rPr lang="zh-CN" altLang="en-US" sz="2000"/>
              <a:t>时的计算时间为</a:t>
            </a:r>
            <a:r>
              <a:rPr lang="en-US" altLang="zh-CN" sz="2000"/>
              <a:t>T(n)=3</a:t>
            </a:r>
            <a:r>
              <a:rPr lang="en-US" altLang="zh-CN" sz="2000">
                <a:sym typeface="Symbol" pitchFamily="18" charset="2"/>
              </a:rPr>
              <a:t>2</a:t>
            </a:r>
            <a:r>
              <a:rPr lang="en-US" altLang="zh-CN" sz="2000" baseline="30000">
                <a:sym typeface="Symbol" pitchFamily="18" charset="2"/>
              </a:rPr>
              <a:t>n</a:t>
            </a:r>
            <a:r>
              <a:rPr lang="en-US" altLang="zh-CN" sz="2000">
                <a:sym typeface="Symbol" pitchFamily="18" charset="2"/>
              </a:rPr>
              <a:t>. </a:t>
            </a:r>
            <a:r>
              <a:rPr lang="zh-CN" altLang="en-US" sz="2000">
                <a:sym typeface="Symbol" pitchFamily="18" charset="2"/>
              </a:rPr>
              <a:t>在某台计算机上</a:t>
            </a:r>
          </a:p>
          <a:p>
            <a:pPr>
              <a:lnSpc>
                <a:spcPct val="110000"/>
              </a:lnSpc>
              <a:spcBef>
                <a:spcPct val="10000"/>
              </a:spcBef>
              <a:buSzPct val="75000"/>
              <a:buFont typeface="Wingdings" pitchFamily="2" charset="2"/>
              <a:buNone/>
            </a:pPr>
            <a:r>
              <a:rPr lang="zh-CN" altLang="en-US" sz="2000">
                <a:sym typeface="Symbol" pitchFamily="18" charset="2"/>
              </a:rPr>
              <a:t>实现并完成该算法的时间为</a:t>
            </a:r>
            <a:r>
              <a:rPr lang="en-US" altLang="zh-CN" sz="2000">
                <a:sym typeface="Symbol" pitchFamily="18" charset="2"/>
              </a:rPr>
              <a:t>t</a:t>
            </a:r>
            <a:r>
              <a:rPr lang="zh-CN" altLang="en-US" sz="2000">
                <a:sym typeface="Symbol" pitchFamily="18" charset="2"/>
              </a:rPr>
              <a:t>秒</a:t>
            </a:r>
            <a:r>
              <a:rPr lang="en-US" altLang="zh-CN" sz="2000">
                <a:sym typeface="Symbol" pitchFamily="18" charset="2"/>
              </a:rPr>
              <a:t>. </a:t>
            </a:r>
            <a:r>
              <a:rPr lang="zh-CN" altLang="en-US" sz="2000">
                <a:sym typeface="Symbol" pitchFamily="18" charset="2"/>
              </a:rPr>
              <a:t>现有另一台计算机</a:t>
            </a:r>
            <a:r>
              <a:rPr lang="en-US" altLang="zh-CN" sz="2000">
                <a:sym typeface="Symbol" pitchFamily="18" charset="2"/>
              </a:rPr>
              <a:t>, </a:t>
            </a:r>
            <a:r>
              <a:rPr lang="zh-CN" altLang="en-US" sz="2000">
                <a:sym typeface="Symbol" pitchFamily="18" charset="2"/>
              </a:rPr>
              <a:t>其运行速度是第一台的</a:t>
            </a:r>
            <a:r>
              <a:rPr lang="en-US" altLang="zh-CN" sz="2000">
                <a:sym typeface="Symbol" pitchFamily="18" charset="2"/>
              </a:rPr>
              <a:t>64</a:t>
            </a:r>
          </a:p>
          <a:p>
            <a:pPr>
              <a:lnSpc>
                <a:spcPct val="110000"/>
              </a:lnSpc>
              <a:spcBef>
                <a:spcPct val="10000"/>
              </a:spcBef>
              <a:buSzPct val="75000"/>
              <a:buFont typeface="Wingdings" pitchFamily="2" charset="2"/>
              <a:buNone/>
            </a:pPr>
            <a:r>
              <a:rPr lang="zh-CN" altLang="en-US" sz="2000">
                <a:sym typeface="Symbol" pitchFamily="18" charset="2"/>
              </a:rPr>
              <a:t>倍</a:t>
            </a:r>
            <a:r>
              <a:rPr lang="en-US" altLang="zh-CN" sz="2000">
                <a:sym typeface="Symbol" pitchFamily="18" charset="2"/>
              </a:rPr>
              <a:t>, </a:t>
            </a:r>
            <a:r>
              <a:rPr lang="zh-CN" altLang="en-US" sz="2000">
                <a:sym typeface="Symbol" pitchFamily="18" charset="2"/>
              </a:rPr>
              <a:t>那么在这台新机器上用同一算法在</a:t>
            </a:r>
            <a:r>
              <a:rPr lang="en-US" altLang="zh-CN" sz="2000">
                <a:sym typeface="Symbol" pitchFamily="18" charset="2"/>
              </a:rPr>
              <a:t>t</a:t>
            </a:r>
            <a:r>
              <a:rPr lang="zh-CN" altLang="en-US" sz="2000">
                <a:sym typeface="Symbol" pitchFamily="18" charset="2"/>
              </a:rPr>
              <a:t>秒内能解输入规模为多大的问题</a:t>
            </a:r>
            <a:r>
              <a:rPr lang="en-US" altLang="zh-CN" sz="2000">
                <a:sym typeface="Symbol" pitchFamily="18" charset="2"/>
              </a:rPr>
              <a:t>?</a:t>
            </a:r>
          </a:p>
          <a:p>
            <a:pPr>
              <a:lnSpc>
                <a:spcPct val="110000"/>
              </a:lnSpc>
              <a:spcBef>
                <a:spcPct val="10000"/>
              </a:spcBef>
              <a:buSzPct val="75000"/>
              <a:buFont typeface="Wingdings" pitchFamily="2" charset="2"/>
              <a:buNone/>
            </a:pPr>
            <a:r>
              <a:rPr lang="en-US" altLang="zh-CN" sz="2000">
                <a:sym typeface="Symbol" pitchFamily="18" charset="2"/>
              </a:rPr>
              <a:t>(2) </a:t>
            </a:r>
            <a:r>
              <a:rPr lang="zh-CN" altLang="en-US" sz="2000">
                <a:sym typeface="Symbol" pitchFamily="18" charset="2"/>
              </a:rPr>
              <a:t>若上述算法的计算时间改进为</a:t>
            </a:r>
            <a:r>
              <a:rPr lang="en-US" altLang="zh-CN" sz="2000">
                <a:sym typeface="Symbol" pitchFamily="18" charset="2"/>
              </a:rPr>
              <a:t>T(n)=n</a:t>
            </a:r>
            <a:r>
              <a:rPr lang="en-US" altLang="zh-CN" sz="2000" baseline="30000">
                <a:sym typeface="Symbol" pitchFamily="18" charset="2"/>
              </a:rPr>
              <a:t>2</a:t>
            </a:r>
            <a:r>
              <a:rPr lang="en-US" altLang="zh-CN" sz="2000">
                <a:sym typeface="Symbol" pitchFamily="18" charset="2"/>
              </a:rPr>
              <a:t>, </a:t>
            </a:r>
            <a:r>
              <a:rPr lang="zh-CN" altLang="en-US" sz="2000">
                <a:sym typeface="Symbol" pitchFamily="18" charset="2"/>
              </a:rPr>
              <a:t>其余条件不变</a:t>
            </a:r>
            <a:r>
              <a:rPr lang="en-US" altLang="zh-CN" sz="2000">
                <a:sym typeface="Symbol" pitchFamily="18" charset="2"/>
              </a:rPr>
              <a:t>, </a:t>
            </a:r>
            <a:r>
              <a:rPr lang="zh-CN" altLang="en-US" sz="2000">
                <a:sym typeface="Symbol" pitchFamily="18" charset="2"/>
              </a:rPr>
              <a:t>则在新机器上用</a:t>
            </a:r>
            <a:r>
              <a:rPr lang="en-US" altLang="zh-CN" sz="2000">
                <a:sym typeface="Symbol" pitchFamily="18" charset="2"/>
              </a:rPr>
              <a:t>t</a:t>
            </a:r>
            <a:r>
              <a:rPr lang="zh-CN" altLang="en-US" sz="2000">
                <a:sym typeface="Symbol" pitchFamily="18" charset="2"/>
              </a:rPr>
              <a:t>秒</a:t>
            </a:r>
          </a:p>
          <a:p>
            <a:pPr>
              <a:lnSpc>
                <a:spcPct val="110000"/>
              </a:lnSpc>
              <a:spcBef>
                <a:spcPct val="10000"/>
              </a:spcBef>
              <a:buSzPct val="75000"/>
              <a:buFont typeface="Wingdings" pitchFamily="2" charset="2"/>
              <a:buNone/>
            </a:pPr>
            <a:r>
              <a:rPr lang="zh-CN" altLang="en-US" sz="2000">
                <a:sym typeface="Symbol" pitchFamily="18" charset="2"/>
              </a:rPr>
              <a:t>时间能解输入规模为多大的问题</a:t>
            </a:r>
            <a:r>
              <a:rPr lang="en-US" altLang="zh-CN" sz="2000">
                <a:sym typeface="Symbol" pitchFamily="18" charset="2"/>
              </a:rPr>
              <a:t>?</a:t>
            </a:r>
          </a:p>
          <a:p>
            <a:pPr>
              <a:lnSpc>
                <a:spcPct val="110000"/>
              </a:lnSpc>
              <a:spcBef>
                <a:spcPct val="10000"/>
              </a:spcBef>
              <a:buSzPct val="75000"/>
              <a:buFont typeface="Wingdings" pitchFamily="2" charset="2"/>
              <a:buNone/>
            </a:pPr>
            <a:r>
              <a:rPr lang="en-US" altLang="zh-CN" sz="2000">
                <a:sym typeface="Symbol" pitchFamily="18" charset="2"/>
              </a:rPr>
              <a:t>(3) </a:t>
            </a:r>
            <a:r>
              <a:rPr lang="zh-CN" altLang="en-US" sz="2000">
                <a:sym typeface="Symbol" pitchFamily="18" charset="2"/>
              </a:rPr>
              <a:t>若上述算法的计算时间改进为</a:t>
            </a:r>
            <a:r>
              <a:rPr lang="en-US" altLang="zh-CN" sz="2000">
                <a:sym typeface="Symbol" pitchFamily="18" charset="2"/>
              </a:rPr>
              <a:t>T(n)=8, </a:t>
            </a:r>
            <a:r>
              <a:rPr lang="zh-CN" altLang="en-US" sz="2000">
                <a:sym typeface="Symbol" pitchFamily="18" charset="2"/>
              </a:rPr>
              <a:t>其余条件不变</a:t>
            </a:r>
            <a:r>
              <a:rPr lang="en-US" altLang="zh-CN" sz="2000">
                <a:sym typeface="Symbol" pitchFamily="18" charset="2"/>
              </a:rPr>
              <a:t>, </a:t>
            </a:r>
            <a:r>
              <a:rPr lang="zh-CN" altLang="en-US" sz="2000">
                <a:sym typeface="Symbol" pitchFamily="18" charset="2"/>
              </a:rPr>
              <a:t>那么在新机器上用</a:t>
            </a:r>
            <a:r>
              <a:rPr lang="en-US" altLang="zh-CN" sz="2000">
                <a:sym typeface="Symbol" pitchFamily="18" charset="2"/>
              </a:rPr>
              <a:t>t</a:t>
            </a:r>
          </a:p>
          <a:p>
            <a:pPr>
              <a:lnSpc>
                <a:spcPct val="110000"/>
              </a:lnSpc>
              <a:spcBef>
                <a:spcPct val="10000"/>
              </a:spcBef>
              <a:buSzPct val="75000"/>
              <a:buFont typeface="Wingdings" pitchFamily="2" charset="2"/>
              <a:buNone/>
            </a:pPr>
            <a:r>
              <a:rPr lang="zh-CN" altLang="en-US" sz="2000">
                <a:sym typeface="Symbol" pitchFamily="18" charset="2"/>
              </a:rPr>
              <a:t>秒时间能解输入规模为多大的问题</a:t>
            </a:r>
            <a:r>
              <a:rPr lang="en-US" altLang="zh-CN" sz="2000">
                <a:sym typeface="Symbol" pitchFamily="18" charset="2"/>
              </a:rPr>
              <a:t>? </a:t>
            </a:r>
          </a:p>
          <a:p>
            <a:pPr>
              <a:lnSpc>
                <a:spcPct val="110000"/>
              </a:lnSpc>
              <a:spcBef>
                <a:spcPct val="10000"/>
              </a:spcBef>
              <a:buSzPct val="75000"/>
              <a:buFont typeface="Wingdings" pitchFamily="2" charset="2"/>
              <a:buNone/>
            </a:pPr>
            <a:r>
              <a:rPr lang="zh-CN" altLang="en-US" sz="2400">
                <a:sym typeface="Symbol" pitchFamily="18" charset="2"/>
              </a:rPr>
              <a:t>解</a:t>
            </a:r>
            <a:r>
              <a:rPr lang="en-US" altLang="zh-CN" sz="2400">
                <a:sym typeface="Symbol" pitchFamily="18" charset="2"/>
              </a:rPr>
              <a:t>: </a:t>
            </a:r>
            <a:r>
              <a:rPr lang="zh-CN" altLang="en-US" sz="2400">
                <a:sym typeface="Symbol" pitchFamily="18" charset="2"/>
              </a:rPr>
              <a:t>设机器</a:t>
            </a:r>
            <a:r>
              <a:rPr lang="en-US" altLang="zh-CN" sz="2400">
                <a:sym typeface="Symbol" pitchFamily="18" charset="2"/>
              </a:rPr>
              <a:t>1</a:t>
            </a:r>
            <a:r>
              <a:rPr lang="zh-CN" altLang="en-US" sz="2400">
                <a:sym typeface="Symbol" pitchFamily="18" charset="2"/>
              </a:rPr>
              <a:t>上</a:t>
            </a:r>
            <a:r>
              <a:rPr lang="en-US" altLang="zh-CN" sz="2400">
                <a:sym typeface="Symbol" pitchFamily="18" charset="2"/>
              </a:rPr>
              <a:t>t</a:t>
            </a:r>
            <a:r>
              <a:rPr lang="zh-CN" altLang="en-US" sz="2400">
                <a:sym typeface="Symbol" pitchFamily="18" charset="2"/>
              </a:rPr>
              <a:t>秒能解的问题规模为 </a:t>
            </a:r>
            <a:r>
              <a:rPr lang="en-US" altLang="zh-CN" sz="2400">
                <a:sym typeface="Symbol" pitchFamily="18" charset="2"/>
              </a:rPr>
              <a:t>n1, </a:t>
            </a:r>
          </a:p>
          <a:p>
            <a:pPr>
              <a:lnSpc>
                <a:spcPct val="110000"/>
              </a:lnSpc>
              <a:spcBef>
                <a:spcPct val="10000"/>
              </a:spcBef>
              <a:buSzPct val="75000"/>
              <a:buFont typeface="Wingdings" pitchFamily="2" charset="2"/>
              <a:buNone/>
            </a:pPr>
            <a:r>
              <a:rPr lang="zh-CN" altLang="en-US" sz="2400">
                <a:sym typeface="Symbol" pitchFamily="18" charset="2"/>
              </a:rPr>
              <a:t>       机器</a:t>
            </a:r>
            <a:r>
              <a:rPr lang="en-US" altLang="zh-CN" sz="2400">
                <a:sym typeface="Symbol" pitchFamily="18" charset="2"/>
              </a:rPr>
              <a:t>2</a:t>
            </a:r>
            <a:r>
              <a:rPr lang="zh-CN" altLang="en-US" sz="2400">
                <a:sym typeface="Symbol" pitchFamily="18" charset="2"/>
              </a:rPr>
              <a:t>上</a:t>
            </a:r>
            <a:r>
              <a:rPr lang="en-US" altLang="zh-CN" sz="2400">
                <a:sym typeface="Symbol" pitchFamily="18" charset="2"/>
              </a:rPr>
              <a:t>t</a:t>
            </a:r>
            <a:r>
              <a:rPr lang="zh-CN" altLang="en-US" sz="2400">
                <a:sym typeface="Symbol" pitchFamily="18" charset="2"/>
              </a:rPr>
              <a:t>秒能解的问题规模为 </a:t>
            </a:r>
            <a:r>
              <a:rPr lang="en-US" altLang="zh-CN" sz="2400">
                <a:sym typeface="Symbol" pitchFamily="18" charset="2"/>
              </a:rPr>
              <a:t>n2. </a:t>
            </a:r>
          </a:p>
          <a:p>
            <a:pPr>
              <a:lnSpc>
                <a:spcPct val="110000"/>
              </a:lnSpc>
              <a:spcBef>
                <a:spcPct val="10000"/>
              </a:spcBef>
              <a:buSzPct val="75000"/>
              <a:buFont typeface="Wingdings" pitchFamily="2" charset="2"/>
              <a:buNone/>
            </a:pPr>
            <a:r>
              <a:rPr lang="en-US" altLang="zh-CN" sz="2400">
                <a:sym typeface="Symbol" pitchFamily="18" charset="2"/>
              </a:rPr>
              <a:t>(1) </a:t>
            </a:r>
            <a:r>
              <a:rPr lang="zh-CN" altLang="en-US" sz="2400">
                <a:sym typeface="Symbol" pitchFamily="18" charset="2"/>
              </a:rPr>
              <a:t>由 </a:t>
            </a:r>
            <a:r>
              <a:rPr lang="en-US" altLang="zh-CN" sz="2400">
                <a:sym typeface="Symbol" pitchFamily="18" charset="2"/>
              </a:rPr>
              <a:t>t = 32</a:t>
            </a:r>
            <a:r>
              <a:rPr lang="en-US" altLang="zh-CN" sz="2400" baseline="30000">
                <a:sym typeface="Symbol" pitchFamily="18" charset="2"/>
              </a:rPr>
              <a:t>n1 </a:t>
            </a:r>
            <a:r>
              <a:rPr lang="en-US" altLang="zh-CN" sz="2400">
                <a:sym typeface="Symbol" pitchFamily="18" charset="2"/>
              </a:rPr>
              <a:t>= 32</a:t>
            </a:r>
            <a:r>
              <a:rPr lang="en-US" altLang="zh-CN" sz="2400" baseline="30000">
                <a:sym typeface="Symbol" pitchFamily="18" charset="2"/>
              </a:rPr>
              <a:t>n2 </a:t>
            </a:r>
            <a:r>
              <a:rPr lang="en-US" altLang="zh-CN" sz="2400">
                <a:sym typeface="Symbol" pitchFamily="18" charset="2"/>
              </a:rPr>
              <a:t>/64 </a:t>
            </a:r>
            <a:r>
              <a:rPr lang="zh-CN" altLang="en-US" sz="2400">
                <a:sym typeface="Symbol" pitchFamily="18" charset="2"/>
              </a:rPr>
              <a:t>知</a:t>
            </a:r>
            <a:r>
              <a:rPr lang="en-US" altLang="zh-CN" sz="2400">
                <a:sym typeface="Symbol" pitchFamily="18" charset="2"/>
              </a:rPr>
              <a:t>, n2=n1+6, </a:t>
            </a:r>
            <a:r>
              <a:rPr lang="zh-CN" altLang="en-US" sz="2400">
                <a:sym typeface="Symbol" pitchFamily="18" charset="2"/>
              </a:rPr>
              <a:t>所以规模增大</a:t>
            </a:r>
            <a:r>
              <a:rPr lang="en-US" altLang="zh-CN" sz="2400">
                <a:sym typeface="Symbol" pitchFamily="18" charset="2"/>
              </a:rPr>
              <a:t>6. </a:t>
            </a:r>
            <a:endParaRPr lang="zh-CN" altLang="en-US" sz="2400">
              <a:sym typeface="Symbol" pitchFamily="18" charset="2"/>
            </a:endParaRPr>
          </a:p>
          <a:p>
            <a:pPr>
              <a:lnSpc>
                <a:spcPct val="110000"/>
              </a:lnSpc>
              <a:spcBef>
                <a:spcPct val="10000"/>
              </a:spcBef>
              <a:buSzPct val="75000"/>
              <a:buFont typeface="Wingdings" pitchFamily="2" charset="2"/>
              <a:buNone/>
            </a:pPr>
            <a:r>
              <a:rPr lang="en-US" altLang="zh-CN" sz="2400">
                <a:sym typeface="Symbol" pitchFamily="18" charset="2"/>
              </a:rPr>
              <a:t>(2) </a:t>
            </a:r>
            <a:r>
              <a:rPr lang="zh-CN" altLang="en-US" sz="2400">
                <a:sym typeface="Symbol" pitchFamily="18" charset="2"/>
              </a:rPr>
              <a:t>由 </a:t>
            </a:r>
            <a:r>
              <a:rPr lang="en-US" altLang="zh-CN" sz="2400">
                <a:sym typeface="Symbol" pitchFamily="18" charset="2"/>
              </a:rPr>
              <a:t>t = n1</a:t>
            </a:r>
            <a:r>
              <a:rPr lang="en-US" altLang="zh-CN" sz="2400" baseline="30000">
                <a:sym typeface="Symbol" pitchFamily="18" charset="2"/>
              </a:rPr>
              <a:t>2 </a:t>
            </a:r>
            <a:r>
              <a:rPr lang="en-US" altLang="zh-CN" sz="2400">
                <a:sym typeface="Symbol" pitchFamily="18" charset="2"/>
              </a:rPr>
              <a:t>= n2</a:t>
            </a:r>
            <a:r>
              <a:rPr lang="en-US" altLang="zh-CN" sz="2400" baseline="30000">
                <a:sym typeface="Symbol" pitchFamily="18" charset="2"/>
              </a:rPr>
              <a:t>2 </a:t>
            </a:r>
            <a:r>
              <a:rPr lang="en-US" altLang="zh-CN" sz="2400">
                <a:sym typeface="Symbol" pitchFamily="18" charset="2"/>
              </a:rPr>
              <a:t>/64 </a:t>
            </a:r>
            <a:r>
              <a:rPr lang="zh-CN" altLang="en-US" sz="2400">
                <a:sym typeface="Symbol" pitchFamily="18" charset="2"/>
              </a:rPr>
              <a:t>知</a:t>
            </a:r>
            <a:r>
              <a:rPr lang="en-US" altLang="zh-CN" sz="2400">
                <a:sym typeface="Symbol" pitchFamily="18" charset="2"/>
              </a:rPr>
              <a:t>, n2 = 8 n1, </a:t>
            </a:r>
            <a:r>
              <a:rPr lang="zh-CN" altLang="en-US" sz="2400">
                <a:sym typeface="Symbol" pitchFamily="18" charset="2"/>
              </a:rPr>
              <a:t>所以规模增大</a:t>
            </a:r>
            <a:r>
              <a:rPr lang="en-US" altLang="zh-CN" sz="2400">
                <a:sym typeface="Symbol" pitchFamily="18" charset="2"/>
              </a:rPr>
              <a:t>7</a:t>
            </a:r>
            <a:r>
              <a:rPr lang="zh-CN" altLang="en-US" sz="2400">
                <a:sym typeface="Symbol" pitchFamily="18" charset="2"/>
              </a:rPr>
              <a:t>倍</a:t>
            </a:r>
            <a:r>
              <a:rPr lang="en-US" altLang="zh-CN" sz="2400">
                <a:sym typeface="Symbol" pitchFamily="18" charset="2"/>
              </a:rPr>
              <a:t>. </a:t>
            </a:r>
          </a:p>
          <a:p>
            <a:pPr>
              <a:lnSpc>
                <a:spcPct val="110000"/>
              </a:lnSpc>
              <a:spcBef>
                <a:spcPct val="10000"/>
              </a:spcBef>
              <a:buSzPct val="75000"/>
              <a:buFont typeface="Wingdings" pitchFamily="2" charset="2"/>
              <a:buNone/>
            </a:pPr>
            <a:r>
              <a:rPr lang="en-US" altLang="zh-CN" sz="2400">
                <a:sym typeface="Symbol" pitchFamily="18" charset="2"/>
              </a:rPr>
              <a:t>(3) </a:t>
            </a:r>
            <a:r>
              <a:rPr lang="zh-CN" altLang="en-US" sz="2400">
                <a:sym typeface="Symbol" pitchFamily="18" charset="2"/>
              </a:rPr>
              <a:t>若 </a:t>
            </a:r>
            <a:r>
              <a:rPr lang="en-US" altLang="zh-CN" sz="2400">
                <a:sym typeface="Symbol" pitchFamily="18" charset="2"/>
              </a:rPr>
              <a:t>t  8 </a:t>
            </a:r>
            <a:r>
              <a:rPr lang="zh-CN" altLang="en-US" sz="2400">
                <a:sym typeface="Symbol" pitchFamily="18" charset="2"/>
              </a:rPr>
              <a:t>则</a:t>
            </a:r>
            <a:r>
              <a:rPr lang="en-US" altLang="zh-CN" sz="2400">
                <a:sym typeface="Symbol" pitchFamily="18" charset="2"/>
              </a:rPr>
              <a:t>n1</a:t>
            </a:r>
            <a:r>
              <a:rPr lang="zh-CN" altLang="en-US" sz="2400">
                <a:sym typeface="Symbol" pitchFamily="18" charset="2"/>
              </a:rPr>
              <a:t>可以任意大</a:t>
            </a:r>
            <a:r>
              <a:rPr lang="en-US" altLang="zh-CN" sz="2400">
                <a:sym typeface="Symbol" pitchFamily="18" charset="2"/>
              </a:rPr>
              <a:t>, </a:t>
            </a:r>
            <a:r>
              <a:rPr lang="zh-CN" altLang="en-US" sz="2400">
                <a:sym typeface="Symbol" pitchFamily="18" charset="2"/>
              </a:rPr>
              <a:t>若</a:t>
            </a:r>
            <a:r>
              <a:rPr lang="en-US" altLang="zh-CN" sz="2400">
                <a:sym typeface="Symbol" pitchFamily="18" charset="2"/>
              </a:rPr>
              <a:t>t1/8</a:t>
            </a:r>
            <a:r>
              <a:rPr lang="zh-CN" altLang="en-US" sz="2400">
                <a:sym typeface="Symbol" pitchFamily="18" charset="2"/>
              </a:rPr>
              <a:t>则</a:t>
            </a:r>
            <a:r>
              <a:rPr lang="en-US" altLang="zh-CN" sz="2400">
                <a:sym typeface="Symbol" pitchFamily="18" charset="2"/>
              </a:rPr>
              <a:t>n2</a:t>
            </a:r>
            <a:r>
              <a:rPr lang="zh-CN" altLang="en-US" sz="2400">
                <a:sym typeface="Symbol" pitchFamily="18" charset="2"/>
              </a:rPr>
              <a:t>可以任意大</a:t>
            </a:r>
            <a:r>
              <a:rPr lang="en-US" altLang="zh-CN" sz="2400">
                <a:sym typeface="Symbol" pitchFamily="18" charset="2"/>
              </a:rPr>
              <a:t>.</a:t>
            </a:r>
            <a:r>
              <a:rPr lang="en-US" altLang="zh-CN" sz="2000">
                <a:sym typeface="Symbol" pitchFamily="18" charset="2"/>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b="1" dirty="0" smtClean="0">
                <a:solidFill>
                  <a:schemeClr val="tx1"/>
                </a:solidFill>
              </a:rPr>
              <a:t>3</a:t>
            </a:r>
            <a:r>
              <a:rPr lang="zh-CN" altLang="en-US" b="1" dirty="0" smtClean="0">
                <a:solidFill>
                  <a:schemeClr val="tx1"/>
                </a:solidFill>
              </a:rPr>
              <a:t>章作业</a:t>
            </a:r>
          </a:p>
        </p:txBody>
      </p:sp>
      <p:sp>
        <p:nvSpPr>
          <p:cNvPr id="624657" name="Text Box 17"/>
          <p:cNvSpPr txBox="1">
            <a:spLocks noChangeArrowheads="1"/>
          </p:cNvSpPr>
          <p:nvPr/>
        </p:nvSpPr>
        <p:spPr bwMode="auto">
          <a:xfrm>
            <a:off x="179513" y="1124744"/>
            <a:ext cx="8784976" cy="320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spcAft>
                <a:spcPct val="10000"/>
              </a:spcAft>
            </a:pPr>
            <a:r>
              <a:rPr kumimoji="0" lang="en-US" altLang="zh-CN" sz="2000" dirty="0" smtClean="0">
                <a:sym typeface="Symbol" pitchFamily="18" charset="2"/>
              </a:rPr>
              <a:t>3.16d</a:t>
            </a:r>
            <a:r>
              <a:rPr kumimoji="0" lang="zh-CN" altLang="en-US" sz="2000" dirty="0">
                <a:sym typeface="Symbol" pitchFamily="18" charset="2"/>
              </a:rPr>
              <a:t>证明图灵</a:t>
            </a:r>
            <a:r>
              <a:rPr kumimoji="0" lang="zh-CN" altLang="en-US" sz="2000" dirty="0">
                <a:solidFill>
                  <a:srgbClr val="FF0000"/>
                </a:solidFill>
                <a:sym typeface="Symbol" pitchFamily="18" charset="2"/>
              </a:rPr>
              <a:t>可识别</a:t>
            </a:r>
            <a:r>
              <a:rPr kumimoji="0" lang="zh-CN" altLang="en-US" sz="2000" dirty="0">
                <a:sym typeface="Symbol" pitchFamily="18" charset="2"/>
              </a:rPr>
              <a:t>语言类在</a:t>
            </a:r>
            <a:r>
              <a:rPr kumimoji="0" lang="zh-CN" altLang="en-US" sz="2000" dirty="0">
                <a:solidFill>
                  <a:srgbClr val="FF0000"/>
                </a:solidFill>
                <a:sym typeface="Symbol" pitchFamily="18" charset="2"/>
              </a:rPr>
              <a:t>交</a:t>
            </a:r>
            <a:r>
              <a:rPr kumimoji="0" lang="zh-CN" altLang="en-US" sz="2000" dirty="0">
                <a:sym typeface="Symbol" pitchFamily="18" charset="2"/>
              </a:rPr>
              <a:t>运算下封闭</a:t>
            </a:r>
            <a:r>
              <a:rPr kumimoji="0" lang="en-US" altLang="zh-CN" sz="2000" dirty="0">
                <a:sym typeface="Symbol" pitchFamily="18" charset="2"/>
              </a:rPr>
              <a:t>.</a:t>
            </a:r>
            <a:endParaRPr lang="en-US" altLang="zh-CN" sz="2000" dirty="0">
              <a:sym typeface="Symbol" pitchFamily="18" charset="2"/>
            </a:endParaRPr>
          </a:p>
          <a:p>
            <a:pPr>
              <a:lnSpc>
                <a:spcPct val="110000"/>
              </a:lnSpc>
              <a:spcBef>
                <a:spcPct val="10000"/>
              </a:spcBef>
              <a:spcAft>
                <a:spcPct val="10000"/>
              </a:spcAft>
            </a:pPr>
            <a:r>
              <a:rPr kumimoji="0" lang="zh-CN" altLang="en-US" sz="2000" dirty="0" smtClean="0">
                <a:sym typeface="Symbol" pitchFamily="18" charset="2"/>
              </a:rPr>
              <a:t>证明</a:t>
            </a:r>
            <a:r>
              <a:rPr kumimoji="0" lang="en-US" altLang="zh-CN" sz="2000" dirty="0" smtClean="0">
                <a:sym typeface="Symbol" pitchFamily="18" charset="2"/>
              </a:rPr>
              <a:t>: </a:t>
            </a:r>
            <a:r>
              <a:rPr kumimoji="0" lang="zh-CN" altLang="en-US" sz="2000" dirty="0" smtClean="0">
                <a:sym typeface="Symbol" pitchFamily="18" charset="2"/>
              </a:rPr>
              <a:t>设</a:t>
            </a:r>
            <a:r>
              <a:rPr kumimoji="0" lang="en-US" altLang="zh-CN" sz="2000" dirty="0" smtClean="0">
                <a:sym typeface="Symbol" pitchFamily="18" charset="2"/>
              </a:rPr>
              <a:t>A</a:t>
            </a:r>
            <a:r>
              <a:rPr kumimoji="0" lang="zh-CN" altLang="en-US" sz="2000" dirty="0" smtClean="0">
                <a:sym typeface="Symbol" pitchFamily="18" charset="2"/>
              </a:rPr>
              <a:t>和</a:t>
            </a:r>
            <a:r>
              <a:rPr kumimoji="0" lang="en-US" altLang="zh-CN" sz="2000" dirty="0" smtClean="0">
                <a:sym typeface="Symbol" pitchFamily="18" charset="2"/>
              </a:rPr>
              <a:t>B</a:t>
            </a:r>
            <a:r>
              <a:rPr kumimoji="0" lang="zh-CN" altLang="en-US" sz="2000" dirty="0" smtClean="0">
                <a:sym typeface="Symbol" pitchFamily="18" charset="2"/>
              </a:rPr>
              <a:t>是图灵可判定语言</a:t>
            </a:r>
            <a:r>
              <a:rPr kumimoji="0" lang="en-US" altLang="zh-CN" sz="2000" dirty="0" smtClean="0">
                <a:sym typeface="Symbol" pitchFamily="18" charset="2"/>
              </a:rPr>
              <a:t>, </a:t>
            </a:r>
            <a:r>
              <a:rPr kumimoji="0" lang="zh-CN" altLang="en-US" sz="2000" dirty="0" smtClean="0">
                <a:sym typeface="Symbol" pitchFamily="18" charset="2"/>
              </a:rPr>
              <a:t>则有判定器</a:t>
            </a:r>
            <a:r>
              <a:rPr kumimoji="0" lang="en-US" altLang="zh-CN" sz="2000" dirty="0" smtClean="0">
                <a:sym typeface="Symbol" pitchFamily="18" charset="2"/>
              </a:rPr>
              <a:t>T</a:t>
            </a:r>
            <a:r>
              <a:rPr kumimoji="0" lang="zh-CN" altLang="en-US" sz="2000" dirty="0" smtClean="0">
                <a:sym typeface="Symbol" pitchFamily="18" charset="2"/>
              </a:rPr>
              <a:t>和</a:t>
            </a:r>
            <a:r>
              <a:rPr kumimoji="0" lang="en-US" altLang="zh-CN" sz="2000" dirty="0" smtClean="0">
                <a:sym typeface="Symbol" pitchFamily="18" charset="2"/>
              </a:rPr>
              <a:t>Q</a:t>
            </a:r>
            <a:r>
              <a:rPr kumimoji="0" lang="zh-CN" altLang="en-US" sz="2000" dirty="0" smtClean="0">
                <a:sym typeface="Symbol" pitchFamily="18" charset="2"/>
              </a:rPr>
              <a:t>使得 </a:t>
            </a:r>
            <a:r>
              <a:rPr kumimoji="0" lang="en-US" altLang="zh-CN" sz="2000" dirty="0" smtClean="0">
                <a:sym typeface="Symbol" pitchFamily="18" charset="2"/>
              </a:rPr>
              <a:t>L(T)=A, L(Q)=B,</a:t>
            </a:r>
          </a:p>
          <a:p>
            <a:pPr>
              <a:lnSpc>
                <a:spcPct val="110000"/>
              </a:lnSpc>
              <a:spcBef>
                <a:spcPct val="10000"/>
              </a:spcBef>
              <a:spcAft>
                <a:spcPct val="10000"/>
              </a:spcAft>
            </a:pPr>
            <a:r>
              <a:rPr kumimoji="0" lang="zh-CN" altLang="en-US" sz="2000" dirty="0" smtClean="0">
                <a:sym typeface="Symbol" pitchFamily="18" charset="2"/>
              </a:rPr>
              <a:t>构造如下的图灵机</a:t>
            </a:r>
            <a:endParaRPr kumimoji="0" lang="en-US" altLang="zh-CN" sz="2000" dirty="0" smtClean="0">
              <a:sym typeface="Symbol" pitchFamily="18" charset="2"/>
            </a:endParaRPr>
          </a:p>
          <a:p>
            <a:pPr>
              <a:lnSpc>
                <a:spcPct val="110000"/>
              </a:lnSpc>
              <a:spcBef>
                <a:spcPct val="10000"/>
              </a:spcBef>
              <a:spcAft>
                <a:spcPct val="10000"/>
              </a:spcAft>
            </a:pPr>
            <a:r>
              <a:rPr kumimoji="0" lang="en-US" altLang="zh-CN" sz="2000" dirty="0" smtClean="0">
                <a:sym typeface="Symbol" pitchFamily="18" charset="2"/>
              </a:rPr>
              <a:t>M =</a:t>
            </a:r>
            <a:r>
              <a:rPr kumimoji="0" lang="zh-CN" altLang="en-US" sz="2000" dirty="0" smtClean="0">
                <a:sym typeface="Symbol" pitchFamily="18" charset="2"/>
              </a:rPr>
              <a:t>“对于输入串</a:t>
            </a:r>
            <a:r>
              <a:rPr kumimoji="0" lang="en-US" altLang="zh-CN" sz="2000" dirty="0" smtClean="0">
                <a:sym typeface="Symbol" pitchFamily="18" charset="2"/>
              </a:rPr>
              <a:t>w, </a:t>
            </a:r>
          </a:p>
          <a:p>
            <a:pPr>
              <a:lnSpc>
                <a:spcPct val="110000"/>
              </a:lnSpc>
              <a:spcBef>
                <a:spcPct val="10000"/>
              </a:spcBef>
              <a:spcAft>
                <a:spcPct val="10000"/>
              </a:spcAft>
            </a:pPr>
            <a:r>
              <a:rPr kumimoji="0" lang="en-US" altLang="zh-CN" sz="2000" dirty="0" smtClean="0">
                <a:sym typeface="Symbol" pitchFamily="18" charset="2"/>
              </a:rPr>
              <a:t>          1) </a:t>
            </a:r>
            <a:r>
              <a:rPr kumimoji="0" lang="zh-CN" altLang="en-US" sz="2000" dirty="0" smtClean="0">
                <a:sym typeface="Symbol" pitchFamily="18" charset="2"/>
              </a:rPr>
              <a:t>在</a:t>
            </a:r>
            <a:r>
              <a:rPr kumimoji="0" lang="en-US" altLang="zh-CN" sz="2000" dirty="0" smtClean="0">
                <a:sym typeface="Symbol" pitchFamily="18" charset="2"/>
              </a:rPr>
              <a:t>w</a:t>
            </a:r>
            <a:r>
              <a:rPr kumimoji="0" lang="zh-CN" altLang="en-US" sz="2000" dirty="0" smtClean="0">
                <a:sym typeface="Symbol" pitchFamily="18" charset="2"/>
              </a:rPr>
              <a:t>上运行</a:t>
            </a:r>
            <a:r>
              <a:rPr kumimoji="0" lang="en-US" altLang="zh-CN" sz="2000" dirty="0" smtClean="0">
                <a:sym typeface="Symbol" pitchFamily="18" charset="2"/>
              </a:rPr>
              <a:t>T, </a:t>
            </a:r>
            <a:r>
              <a:rPr kumimoji="0" lang="zh-CN" altLang="en-US" sz="2000" dirty="0" smtClean="0">
                <a:sym typeface="Symbol" pitchFamily="18" charset="2"/>
              </a:rPr>
              <a:t>在</a:t>
            </a:r>
            <a:r>
              <a:rPr kumimoji="0" lang="en-US" altLang="zh-CN" sz="2000" dirty="0" smtClean="0">
                <a:sym typeface="Symbol" pitchFamily="18" charset="2"/>
              </a:rPr>
              <a:t>w</a:t>
            </a:r>
            <a:r>
              <a:rPr kumimoji="0" lang="zh-CN" altLang="en-US" sz="2000" dirty="0" smtClean="0">
                <a:sym typeface="Symbol" pitchFamily="18" charset="2"/>
              </a:rPr>
              <a:t>上运行</a:t>
            </a:r>
            <a:r>
              <a:rPr kumimoji="0" lang="en-US" altLang="zh-CN" sz="2000" dirty="0" smtClean="0">
                <a:sym typeface="Symbol" pitchFamily="18" charset="2"/>
              </a:rPr>
              <a:t>Q,</a:t>
            </a:r>
          </a:p>
          <a:p>
            <a:pPr>
              <a:lnSpc>
                <a:spcPct val="110000"/>
              </a:lnSpc>
              <a:spcBef>
                <a:spcPct val="10000"/>
              </a:spcBef>
              <a:spcAft>
                <a:spcPct val="10000"/>
              </a:spcAft>
            </a:pPr>
            <a:r>
              <a:rPr kumimoji="0" lang="en-US" altLang="zh-CN" sz="2000" dirty="0">
                <a:sym typeface="Symbol" pitchFamily="18" charset="2"/>
              </a:rPr>
              <a:t> </a:t>
            </a:r>
            <a:r>
              <a:rPr kumimoji="0" lang="en-US" altLang="zh-CN" sz="2000" dirty="0" smtClean="0">
                <a:sym typeface="Symbol" pitchFamily="18" charset="2"/>
              </a:rPr>
              <a:t>         2) </a:t>
            </a:r>
            <a:r>
              <a:rPr kumimoji="0" lang="zh-CN" altLang="en-US" sz="2000" dirty="0" smtClean="0">
                <a:sym typeface="Symbol" pitchFamily="18" charset="2"/>
              </a:rPr>
              <a:t>若两个都接受</a:t>
            </a:r>
            <a:r>
              <a:rPr kumimoji="0" lang="en-US" altLang="zh-CN" sz="2000" dirty="0" smtClean="0">
                <a:sym typeface="Symbol" pitchFamily="18" charset="2"/>
              </a:rPr>
              <a:t>, </a:t>
            </a:r>
            <a:r>
              <a:rPr kumimoji="0" lang="zh-CN" altLang="en-US" sz="2000" dirty="0" smtClean="0">
                <a:sym typeface="Symbol" pitchFamily="18" charset="2"/>
              </a:rPr>
              <a:t>则接受</a:t>
            </a:r>
            <a:r>
              <a:rPr kumimoji="0" lang="en-US" altLang="zh-CN" sz="2000" dirty="0" smtClean="0">
                <a:sym typeface="Symbol" pitchFamily="18" charset="2"/>
              </a:rPr>
              <a:t>;  </a:t>
            </a:r>
            <a:r>
              <a:rPr kumimoji="0" lang="zh-CN" altLang="en-US" sz="2000" dirty="0" smtClean="0">
                <a:sym typeface="Symbol" pitchFamily="18" charset="2"/>
              </a:rPr>
              <a:t>否则拒绝</a:t>
            </a:r>
            <a:r>
              <a:rPr kumimoji="0" lang="en-US" altLang="zh-CN" sz="2000" dirty="0" smtClean="0">
                <a:sym typeface="Symbol" pitchFamily="18" charset="2"/>
              </a:rPr>
              <a:t>.</a:t>
            </a:r>
            <a:r>
              <a:rPr kumimoji="0" lang="zh-CN" altLang="en-US" sz="2000" dirty="0" smtClean="0">
                <a:sym typeface="Symbol" pitchFamily="18" charset="2"/>
              </a:rPr>
              <a:t>”</a:t>
            </a:r>
            <a:endParaRPr kumimoji="0" lang="en-US" altLang="zh-CN" sz="2000" dirty="0" smtClean="0">
              <a:sym typeface="Symbol" pitchFamily="18" charset="2"/>
            </a:endParaRPr>
          </a:p>
          <a:p>
            <a:pPr>
              <a:lnSpc>
                <a:spcPct val="110000"/>
              </a:lnSpc>
              <a:spcBef>
                <a:spcPct val="10000"/>
              </a:spcBef>
              <a:spcAft>
                <a:spcPct val="10000"/>
              </a:spcAft>
            </a:pPr>
            <a:r>
              <a:rPr kumimoji="0" lang="zh-CN" altLang="en-US" sz="2000" dirty="0" smtClean="0">
                <a:sym typeface="Symbol" pitchFamily="18" charset="2"/>
              </a:rPr>
              <a:t>若</a:t>
            </a:r>
            <a:r>
              <a:rPr kumimoji="0" lang="en-US" altLang="zh-CN" sz="2000" dirty="0" smtClean="0">
                <a:sym typeface="Symbol" pitchFamily="18" charset="2"/>
              </a:rPr>
              <a:t>w</a:t>
            </a:r>
            <a:r>
              <a:rPr kumimoji="0" lang="zh-CN" altLang="en-US" sz="2000" dirty="0" smtClean="0">
                <a:sym typeface="Symbol" pitchFamily="18" charset="2"/>
              </a:rPr>
              <a:t>属于</a:t>
            </a:r>
            <a:r>
              <a:rPr kumimoji="0" lang="en-US" altLang="zh-CN" sz="2000" dirty="0" smtClean="0">
                <a:sym typeface="Symbol" pitchFamily="18" charset="2"/>
              </a:rPr>
              <a:t>A</a:t>
            </a:r>
            <a:r>
              <a:rPr kumimoji="0" lang="en-US" altLang="zh-CN" sz="2000" dirty="0" smtClean="0">
                <a:sym typeface="Symbol"/>
              </a:rPr>
              <a:t></a:t>
            </a:r>
            <a:r>
              <a:rPr kumimoji="0" lang="en-US" altLang="zh-CN" sz="2000" dirty="0" smtClean="0">
                <a:sym typeface="Symbol" pitchFamily="18" charset="2"/>
              </a:rPr>
              <a:t>B, </a:t>
            </a:r>
            <a:r>
              <a:rPr kumimoji="0" lang="zh-CN" altLang="en-US" sz="2000" dirty="0" smtClean="0">
                <a:sym typeface="Symbol" pitchFamily="18" charset="2"/>
              </a:rPr>
              <a:t>则</a:t>
            </a:r>
            <a:r>
              <a:rPr kumimoji="0" lang="en-US" altLang="zh-CN" sz="2000" dirty="0" smtClean="0">
                <a:sym typeface="Symbol" pitchFamily="18" charset="2"/>
              </a:rPr>
              <a:t>M</a:t>
            </a:r>
            <a:r>
              <a:rPr kumimoji="0" lang="zh-CN" altLang="en-US" sz="2000" dirty="0" smtClean="0">
                <a:sym typeface="Symbol" pitchFamily="18" charset="2"/>
              </a:rPr>
              <a:t>会停机接受</a:t>
            </a:r>
            <a:r>
              <a:rPr kumimoji="0" lang="en-US" altLang="zh-CN" sz="2000" dirty="0" smtClean="0">
                <a:sym typeface="Symbol" pitchFamily="18" charset="2"/>
              </a:rPr>
              <a:t>; </a:t>
            </a:r>
            <a:r>
              <a:rPr kumimoji="0" lang="zh-CN" altLang="en-US" sz="2000" dirty="0" smtClean="0">
                <a:sym typeface="Symbol" pitchFamily="18" charset="2"/>
              </a:rPr>
              <a:t>否则</a:t>
            </a:r>
            <a:r>
              <a:rPr kumimoji="0" lang="en-US" altLang="zh-CN" sz="2000" dirty="0" smtClean="0">
                <a:sym typeface="Symbol" pitchFamily="18" charset="2"/>
              </a:rPr>
              <a:t>, M</a:t>
            </a:r>
            <a:r>
              <a:rPr kumimoji="0" lang="zh-CN" altLang="en-US" sz="2000" dirty="0" smtClean="0">
                <a:sym typeface="Symbol" pitchFamily="18" charset="2"/>
              </a:rPr>
              <a:t>会停机拒绝</a:t>
            </a:r>
            <a:r>
              <a:rPr kumimoji="0" lang="en-US" altLang="zh-CN" sz="2000" dirty="0" smtClean="0">
                <a:sym typeface="Symbol" pitchFamily="18" charset="2"/>
              </a:rPr>
              <a:t>. </a:t>
            </a:r>
          </a:p>
          <a:p>
            <a:pPr>
              <a:lnSpc>
                <a:spcPct val="110000"/>
              </a:lnSpc>
              <a:spcBef>
                <a:spcPct val="10000"/>
              </a:spcBef>
              <a:spcAft>
                <a:spcPct val="10000"/>
              </a:spcAft>
            </a:pPr>
            <a:r>
              <a:rPr kumimoji="0" lang="zh-CN" altLang="en-US" sz="2000" dirty="0" smtClean="0">
                <a:sym typeface="Symbol" pitchFamily="18" charset="2"/>
              </a:rPr>
              <a:t>所以是判定器而且</a:t>
            </a:r>
            <a:r>
              <a:rPr kumimoji="0" lang="en-US" altLang="zh-CN" sz="2000" dirty="0" smtClean="0">
                <a:sym typeface="Symbol" pitchFamily="18" charset="2"/>
              </a:rPr>
              <a:t>M</a:t>
            </a:r>
            <a:r>
              <a:rPr kumimoji="0" lang="zh-CN" altLang="en-US" sz="2000" dirty="0" smtClean="0">
                <a:sym typeface="Symbol" pitchFamily="18" charset="2"/>
              </a:rPr>
              <a:t>的语言是</a:t>
            </a:r>
            <a:r>
              <a:rPr kumimoji="0" lang="en-US" altLang="zh-CN" sz="2000" dirty="0" smtClean="0">
                <a:sym typeface="Symbol" pitchFamily="18" charset="2"/>
              </a:rPr>
              <a:t>A</a:t>
            </a:r>
            <a:r>
              <a:rPr kumimoji="0" lang="en-US" altLang="zh-CN" sz="2000" dirty="0" smtClean="0">
                <a:sym typeface="Symbol"/>
              </a:rPr>
              <a:t></a:t>
            </a:r>
            <a:r>
              <a:rPr kumimoji="0" lang="en-US" altLang="zh-CN" sz="2000" dirty="0" smtClean="0">
                <a:sym typeface="Symbol" pitchFamily="18" charset="2"/>
              </a:rPr>
              <a:t>B.  </a:t>
            </a:r>
            <a:r>
              <a:rPr kumimoji="0" lang="zh-CN" altLang="en-US" sz="2000" dirty="0" smtClean="0">
                <a:sym typeface="Symbol" pitchFamily="18" charset="2"/>
              </a:rPr>
              <a:t>证毕</a:t>
            </a:r>
            <a:endParaRPr kumimoji="0" lang="en-US" altLang="zh-CN" sz="2000" dirty="0" smtClean="0">
              <a:sym typeface="Symbol" pitchFamily="18" charset="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bwMode="auto">
          <a:xfrm>
            <a:off x="251520" y="4293096"/>
            <a:ext cx="8210902" cy="2502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sz="1800" dirty="0" smtClean="0">
                <a:solidFill>
                  <a:schemeClr val="tx1"/>
                </a:solidFill>
              </a:rPr>
              <a:t>3.21 </a:t>
            </a:r>
            <a:r>
              <a:rPr lang="zh-CN" altLang="en-US" sz="1800" dirty="0" smtClean="0">
                <a:solidFill>
                  <a:schemeClr val="tx1"/>
                </a:solidFill>
              </a:rPr>
              <a:t>设多项式 </a:t>
            </a:r>
            <a:r>
              <a:rPr lang="en-US" altLang="zh-CN" sz="1800" i="1" dirty="0" smtClean="0">
                <a:solidFill>
                  <a:schemeClr val="tx1"/>
                </a:solidFill>
              </a:rPr>
              <a:t>c</a:t>
            </a:r>
            <a:r>
              <a:rPr lang="en-US" altLang="zh-CN" sz="1800" baseline="-25000" dirty="0" smtClean="0">
                <a:solidFill>
                  <a:schemeClr val="tx1"/>
                </a:solidFill>
              </a:rPr>
              <a:t>1</a:t>
            </a:r>
            <a:r>
              <a:rPr lang="en-US" altLang="zh-CN" sz="1800" i="1" dirty="0" smtClean="0">
                <a:solidFill>
                  <a:schemeClr val="tx1"/>
                </a:solidFill>
              </a:rPr>
              <a:t>x</a:t>
            </a:r>
            <a:r>
              <a:rPr lang="en-US" altLang="zh-CN" sz="1800" i="1" baseline="30000" dirty="0" smtClean="0">
                <a:solidFill>
                  <a:schemeClr val="tx1"/>
                </a:solidFill>
              </a:rPr>
              <a:t>n</a:t>
            </a:r>
            <a:r>
              <a:rPr lang="en-US" altLang="zh-CN" sz="1800" dirty="0" smtClean="0">
                <a:solidFill>
                  <a:schemeClr val="tx1"/>
                </a:solidFill>
              </a:rPr>
              <a:t>+ </a:t>
            </a:r>
            <a:r>
              <a:rPr lang="en-US" altLang="zh-CN" sz="1800" i="1" dirty="0" smtClean="0">
                <a:solidFill>
                  <a:schemeClr val="tx1"/>
                </a:solidFill>
              </a:rPr>
              <a:t>c</a:t>
            </a:r>
            <a:r>
              <a:rPr lang="en-US" altLang="zh-CN" sz="1800" baseline="-25000" dirty="0" smtClean="0">
                <a:solidFill>
                  <a:schemeClr val="tx1"/>
                </a:solidFill>
              </a:rPr>
              <a:t>2</a:t>
            </a:r>
            <a:r>
              <a:rPr lang="en-US" altLang="zh-CN" sz="1800" i="1" dirty="0" smtClean="0">
                <a:solidFill>
                  <a:schemeClr val="tx1"/>
                </a:solidFill>
              </a:rPr>
              <a:t>x</a:t>
            </a:r>
            <a:r>
              <a:rPr lang="en-US" altLang="zh-CN" sz="1800" i="1" baseline="30000" dirty="0" smtClean="0">
                <a:solidFill>
                  <a:schemeClr val="tx1"/>
                </a:solidFill>
              </a:rPr>
              <a:t>n</a:t>
            </a:r>
            <a:r>
              <a:rPr lang="en-US" altLang="zh-CN" sz="1800" baseline="30000" dirty="0" smtClean="0">
                <a:solidFill>
                  <a:schemeClr val="tx1"/>
                </a:solidFill>
              </a:rPr>
              <a:t>-1</a:t>
            </a:r>
            <a:r>
              <a:rPr lang="en-US" altLang="zh-CN" sz="1800" dirty="0" smtClean="0">
                <a:solidFill>
                  <a:schemeClr val="tx1"/>
                </a:solidFill>
              </a:rPr>
              <a:t>+…+  </a:t>
            </a:r>
            <a:r>
              <a:rPr lang="en-US" altLang="zh-CN" sz="1800" i="1" dirty="0" err="1" smtClean="0">
                <a:solidFill>
                  <a:schemeClr val="tx1"/>
                </a:solidFill>
              </a:rPr>
              <a:t>c</a:t>
            </a:r>
            <a:r>
              <a:rPr lang="en-US" altLang="zh-CN" sz="1800" i="1" baseline="-25000" dirty="0" err="1" smtClean="0">
                <a:solidFill>
                  <a:schemeClr val="tx1"/>
                </a:solidFill>
              </a:rPr>
              <a:t>n</a:t>
            </a:r>
            <a:r>
              <a:rPr lang="en-US" altLang="zh-CN" sz="1800" i="1" dirty="0" err="1" smtClean="0">
                <a:solidFill>
                  <a:schemeClr val="tx1"/>
                </a:solidFill>
              </a:rPr>
              <a:t>x</a:t>
            </a:r>
            <a:r>
              <a:rPr lang="en-US" altLang="zh-CN" sz="1800" i="1" dirty="0" smtClean="0">
                <a:solidFill>
                  <a:schemeClr val="tx1"/>
                </a:solidFill>
              </a:rPr>
              <a:t> </a:t>
            </a:r>
            <a:r>
              <a:rPr lang="en-US" altLang="zh-CN" sz="1800" dirty="0" smtClean="0">
                <a:solidFill>
                  <a:schemeClr val="tx1"/>
                </a:solidFill>
              </a:rPr>
              <a:t>+ </a:t>
            </a:r>
            <a:r>
              <a:rPr lang="en-US" altLang="zh-CN" sz="1800" i="1" dirty="0" smtClean="0">
                <a:solidFill>
                  <a:schemeClr val="tx1"/>
                </a:solidFill>
              </a:rPr>
              <a:t>c</a:t>
            </a:r>
            <a:r>
              <a:rPr lang="en-US" altLang="zh-CN" sz="1800" i="1" baseline="-25000" dirty="0" smtClean="0">
                <a:solidFill>
                  <a:schemeClr val="tx1"/>
                </a:solidFill>
              </a:rPr>
              <a:t>n</a:t>
            </a:r>
            <a:r>
              <a:rPr lang="en-US" altLang="zh-CN" sz="1800" baseline="-25000" dirty="0" smtClean="0">
                <a:solidFill>
                  <a:schemeClr val="tx1"/>
                </a:solidFill>
              </a:rPr>
              <a:t>+1</a:t>
            </a:r>
            <a:r>
              <a:rPr lang="zh-CN" altLang="en-US" sz="1800" dirty="0" smtClean="0">
                <a:solidFill>
                  <a:schemeClr val="tx1"/>
                </a:solidFill>
              </a:rPr>
              <a:t>有根 </a:t>
            </a:r>
            <a:r>
              <a:rPr lang="en-US" altLang="zh-CN" sz="1800" i="1" dirty="0" smtClean="0">
                <a:solidFill>
                  <a:schemeClr val="tx1"/>
                </a:solidFill>
              </a:rPr>
              <a:t>x </a:t>
            </a:r>
            <a:r>
              <a:rPr lang="en-US" altLang="zh-CN" sz="1800" dirty="0" smtClean="0">
                <a:solidFill>
                  <a:schemeClr val="tx1"/>
                </a:solidFill>
              </a:rPr>
              <a:t>= </a:t>
            </a:r>
            <a:r>
              <a:rPr lang="en-US" altLang="zh-CN" sz="1800" i="1" dirty="0" smtClean="0">
                <a:solidFill>
                  <a:schemeClr val="tx1"/>
                </a:solidFill>
              </a:rPr>
              <a:t>x</a:t>
            </a:r>
            <a:r>
              <a:rPr lang="en-US" altLang="zh-CN" sz="1800" baseline="-25000" dirty="0" smtClean="0">
                <a:solidFill>
                  <a:schemeClr val="tx1"/>
                </a:solidFill>
              </a:rPr>
              <a:t>0</a:t>
            </a:r>
            <a:r>
              <a:rPr lang="en-US" altLang="zh-CN" sz="1800" dirty="0" smtClean="0">
                <a:solidFill>
                  <a:schemeClr val="tx1"/>
                </a:solidFill>
              </a:rPr>
              <a:t>, </a:t>
            </a:r>
            <a:r>
              <a:rPr lang="en-US" altLang="zh-CN" sz="1800" i="1" dirty="0" err="1" smtClean="0">
                <a:solidFill>
                  <a:schemeClr val="tx1"/>
                </a:solidFill>
              </a:rPr>
              <a:t>c</a:t>
            </a:r>
            <a:r>
              <a:rPr lang="en-US" altLang="zh-CN" sz="1800" baseline="-25000" dirty="0" err="1" smtClean="0">
                <a:solidFill>
                  <a:schemeClr val="tx1"/>
                </a:solidFill>
              </a:rPr>
              <a:t>max</a:t>
            </a:r>
            <a:r>
              <a:rPr lang="zh-CN" altLang="en-US" sz="1800" dirty="0" smtClean="0">
                <a:solidFill>
                  <a:schemeClr val="tx1"/>
                </a:solidFill>
              </a:rPr>
              <a:t>是</a:t>
            </a:r>
            <a:r>
              <a:rPr lang="en-US" altLang="zh-CN" sz="1800" i="1" dirty="0" smtClean="0">
                <a:solidFill>
                  <a:schemeClr val="tx1"/>
                </a:solidFill>
              </a:rPr>
              <a:t>c</a:t>
            </a:r>
            <a:r>
              <a:rPr lang="en-US" altLang="zh-CN" sz="1800" i="1" baseline="-25000" dirty="0" smtClean="0">
                <a:solidFill>
                  <a:schemeClr val="tx1"/>
                </a:solidFill>
              </a:rPr>
              <a:t>i</a:t>
            </a:r>
            <a:r>
              <a:rPr lang="zh-CN" altLang="en-US" sz="1800" dirty="0" smtClean="0">
                <a:solidFill>
                  <a:schemeClr val="tx1"/>
                </a:solidFill>
              </a:rPr>
              <a:t>的最大绝对值</a:t>
            </a:r>
            <a:r>
              <a:rPr lang="en-US" altLang="zh-CN" sz="1800" dirty="0" smtClean="0">
                <a:solidFill>
                  <a:schemeClr val="tx1"/>
                </a:solidFill>
              </a:rPr>
              <a:t>. </a:t>
            </a:r>
            <a:r>
              <a:rPr lang="zh-CN" altLang="en-US" sz="1800" dirty="0" smtClean="0">
                <a:solidFill>
                  <a:schemeClr val="tx1"/>
                </a:solidFill>
              </a:rPr>
              <a:t>证明 </a:t>
            </a:r>
            <a:endParaRPr lang="en-US" altLang="zh-CN" sz="1800" dirty="0" smtClean="0">
              <a:solidFill>
                <a:schemeClr val="tx1"/>
              </a:solidFill>
            </a:endParaRPr>
          </a:p>
          <a:p>
            <a:pPr eaLnBrk="0" hangingPunct="0">
              <a:spcBef>
                <a:spcPct val="10000"/>
              </a:spcBef>
              <a:buSzPct val="75000"/>
            </a:pPr>
            <a:r>
              <a:rPr lang="en-US" altLang="zh-CN" sz="1800" dirty="0" smtClean="0">
                <a:solidFill>
                  <a:schemeClr val="tx1"/>
                </a:solidFill>
              </a:rPr>
              <a:t>             | </a:t>
            </a:r>
            <a:r>
              <a:rPr lang="en-US" altLang="zh-CN" sz="1800" i="1" dirty="0" smtClean="0">
                <a:solidFill>
                  <a:schemeClr val="tx1"/>
                </a:solidFill>
              </a:rPr>
              <a:t>x</a:t>
            </a:r>
            <a:r>
              <a:rPr lang="en-US" altLang="zh-CN" sz="1800" baseline="-25000" dirty="0" smtClean="0">
                <a:solidFill>
                  <a:schemeClr val="tx1"/>
                </a:solidFill>
              </a:rPr>
              <a:t>0 </a:t>
            </a:r>
            <a:r>
              <a:rPr lang="en-US" altLang="zh-CN" sz="1800" dirty="0" smtClean="0">
                <a:solidFill>
                  <a:schemeClr val="tx1"/>
                </a:solidFill>
              </a:rPr>
              <a:t>| </a:t>
            </a:r>
            <a:r>
              <a:rPr lang="en-US" altLang="zh-CN" sz="1800" dirty="0" smtClean="0">
                <a:solidFill>
                  <a:schemeClr val="tx1"/>
                </a:solidFill>
                <a:sym typeface="Symbol"/>
              </a:rPr>
              <a:t>  (</a:t>
            </a:r>
            <a:r>
              <a:rPr lang="en-US" altLang="zh-CN" sz="1800" i="1" dirty="0" smtClean="0">
                <a:solidFill>
                  <a:schemeClr val="tx1"/>
                </a:solidFill>
                <a:sym typeface="Symbol"/>
              </a:rPr>
              <a:t>n</a:t>
            </a:r>
            <a:r>
              <a:rPr lang="en-US" altLang="zh-CN" sz="1800" dirty="0" smtClean="0">
                <a:solidFill>
                  <a:schemeClr val="tx1"/>
                </a:solidFill>
                <a:sym typeface="Symbol"/>
              </a:rPr>
              <a:t>+1) </a:t>
            </a:r>
            <a:r>
              <a:rPr lang="en-US" altLang="zh-CN" sz="1800" i="1" dirty="0" err="1" smtClean="0">
                <a:solidFill>
                  <a:schemeClr val="tx1"/>
                </a:solidFill>
              </a:rPr>
              <a:t>c</a:t>
            </a:r>
            <a:r>
              <a:rPr lang="en-US" altLang="zh-CN" sz="1800" baseline="-25000" dirty="0" err="1" smtClean="0">
                <a:solidFill>
                  <a:schemeClr val="tx1"/>
                </a:solidFill>
              </a:rPr>
              <a:t>max</a:t>
            </a:r>
            <a:r>
              <a:rPr lang="en-US" altLang="zh-CN" sz="1800" baseline="-25000" dirty="0" smtClean="0">
                <a:solidFill>
                  <a:schemeClr val="tx1"/>
                </a:solidFill>
              </a:rPr>
              <a:t> </a:t>
            </a:r>
            <a:r>
              <a:rPr lang="en-US" altLang="zh-CN" sz="1800" dirty="0" smtClean="0">
                <a:solidFill>
                  <a:schemeClr val="tx1"/>
                </a:solidFill>
              </a:rPr>
              <a:t>/ |</a:t>
            </a:r>
            <a:r>
              <a:rPr lang="en-US" altLang="zh-CN" sz="1800" i="1" dirty="0" smtClean="0">
                <a:solidFill>
                  <a:schemeClr val="tx1"/>
                </a:solidFill>
              </a:rPr>
              <a:t>c</a:t>
            </a:r>
            <a:r>
              <a:rPr lang="en-US" altLang="zh-CN" sz="1800" baseline="-25000" dirty="0" smtClean="0">
                <a:solidFill>
                  <a:schemeClr val="tx1"/>
                </a:solidFill>
              </a:rPr>
              <a:t>1</a:t>
            </a:r>
            <a:r>
              <a:rPr lang="en-US" altLang="zh-CN" sz="1800" dirty="0" smtClean="0">
                <a:solidFill>
                  <a:schemeClr val="tx1"/>
                </a:solidFill>
              </a:rPr>
              <a:t>| </a:t>
            </a:r>
          </a:p>
          <a:p>
            <a:pPr eaLnBrk="0" hangingPunct="0">
              <a:spcBef>
                <a:spcPct val="10000"/>
              </a:spcBef>
              <a:buSzPct val="75000"/>
            </a:pPr>
            <a:r>
              <a:rPr lang="zh-CN" altLang="en-US" sz="1800" dirty="0" smtClean="0">
                <a:solidFill>
                  <a:schemeClr val="tx1"/>
                </a:solidFill>
              </a:rPr>
              <a:t>解</a:t>
            </a:r>
            <a:r>
              <a:rPr lang="en-US" altLang="zh-CN" sz="1800" dirty="0" smtClean="0">
                <a:solidFill>
                  <a:schemeClr val="tx1"/>
                </a:solidFill>
              </a:rPr>
              <a:t>: </a:t>
            </a:r>
            <a:r>
              <a:rPr lang="zh-CN" altLang="en-US" sz="1800" dirty="0" smtClean="0">
                <a:solidFill>
                  <a:schemeClr val="tx1"/>
                </a:solidFill>
              </a:rPr>
              <a:t>不妨设</a:t>
            </a:r>
            <a:r>
              <a:rPr lang="en-US" altLang="zh-CN" sz="1800" dirty="0" smtClean="0">
                <a:solidFill>
                  <a:schemeClr val="tx1"/>
                </a:solidFill>
              </a:rPr>
              <a:t>c</a:t>
            </a:r>
            <a:r>
              <a:rPr lang="en-US" altLang="zh-CN" sz="1800" baseline="-25000" dirty="0" smtClean="0">
                <a:solidFill>
                  <a:schemeClr val="tx1"/>
                </a:solidFill>
              </a:rPr>
              <a:t>1</a:t>
            </a:r>
            <a:r>
              <a:rPr lang="en-US" altLang="zh-CN" sz="1800" dirty="0" smtClean="0">
                <a:solidFill>
                  <a:schemeClr val="tx1"/>
                </a:solidFill>
                <a:sym typeface="Symbol"/>
              </a:rPr>
              <a:t>0.  </a:t>
            </a:r>
          </a:p>
          <a:p>
            <a:pPr eaLnBrk="0" hangingPunct="0">
              <a:spcBef>
                <a:spcPct val="10000"/>
              </a:spcBef>
              <a:buSzPct val="75000"/>
            </a:pPr>
            <a:r>
              <a:rPr lang="en-US" altLang="zh-CN" sz="1800" dirty="0">
                <a:solidFill>
                  <a:schemeClr val="tx1"/>
                </a:solidFill>
                <a:sym typeface="Symbol"/>
              </a:rPr>
              <a:t> </a:t>
            </a:r>
            <a:r>
              <a:rPr lang="en-US" altLang="zh-CN" sz="1800" dirty="0" smtClean="0">
                <a:solidFill>
                  <a:schemeClr val="tx1"/>
                </a:solidFill>
                <a:sym typeface="Symbol"/>
              </a:rPr>
              <a:t>     </a:t>
            </a:r>
            <a:r>
              <a:rPr lang="zh-CN" altLang="en-US" sz="1800" dirty="0" smtClean="0">
                <a:solidFill>
                  <a:schemeClr val="tx1"/>
                </a:solidFill>
                <a:sym typeface="Symbol"/>
              </a:rPr>
              <a:t>若</a:t>
            </a:r>
            <a:r>
              <a:rPr lang="en-US" altLang="zh-CN" sz="1800" dirty="0" smtClean="0">
                <a:solidFill>
                  <a:schemeClr val="tx1"/>
                </a:solidFill>
                <a:sym typeface="Symbol"/>
              </a:rPr>
              <a:t> </a:t>
            </a:r>
            <a:r>
              <a:rPr lang="en-US" altLang="zh-CN" sz="1800" dirty="0" smtClean="0">
                <a:solidFill>
                  <a:schemeClr val="tx1"/>
                </a:solidFill>
              </a:rPr>
              <a:t>|</a:t>
            </a:r>
            <a:r>
              <a:rPr lang="en-US" altLang="zh-CN" sz="1800" i="1" dirty="0" smtClean="0">
                <a:solidFill>
                  <a:schemeClr val="tx1"/>
                </a:solidFill>
              </a:rPr>
              <a:t>x</a:t>
            </a:r>
            <a:r>
              <a:rPr lang="en-US" altLang="zh-CN" sz="1800" baseline="-25000" dirty="0" smtClean="0">
                <a:solidFill>
                  <a:schemeClr val="tx1"/>
                </a:solidFill>
              </a:rPr>
              <a:t>0</a:t>
            </a:r>
            <a:r>
              <a:rPr lang="en-US" altLang="zh-CN" sz="1800" dirty="0" smtClean="0">
                <a:solidFill>
                  <a:schemeClr val="tx1"/>
                </a:solidFill>
              </a:rPr>
              <a:t>| </a:t>
            </a:r>
            <a:r>
              <a:rPr lang="en-US" altLang="zh-CN" sz="1800" dirty="0" smtClean="0">
                <a:solidFill>
                  <a:schemeClr val="tx1"/>
                </a:solidFill>
                <a:sym typeface="Symbol"/>
              </a:rPr>
              <a:t> 1, </a:t>
            </a:r>
            <a:r>
              <a:rPr lang="zh-CN" altLang="en-US" sz="1800" dirty="0" smtClean="0">
                <a:solidFill>
                  <a:schemeClr val="tx1"/>
                </a:solidFill>
                <a:sym typeface="Symbol"/>
              </a:rPr>
              <a:t>则</a:t>
            </a:r>
            <a:r>
              <a:rPr lang="en-US" altLang="zh-CN" sz="1800" dirty="0" smtClean="0">
                <a:solidFill>
                  <a:schemeClr val="tx1"/>
                </a:solidFill>
              </a:rPr>
              <a:t> </a:t>
            </a:r>
            <a:r>
              <a:rPr lang="en-US" altLang="zh-CN" sz="1800" dirty="0">
                <a:solidFill>
                  <a:schemeClr val="tx1"/>
                </a:solidFill>
              </a:rPr>
              <a:t>| </a:t>
            </a:r>
            <a:r>
              <a:rPr lang="en-US" altLang="zh-CN" sz="1800" i="1" dirty="0">
                <a:solidFill>
                  <a:schemeClr val="tx1"/>
                </a:solidFill>
              </a:rPr>
              <a:t>x</a:t>
            </a:r>
            <a:r>
              <a:rPr lang="en-US" altLang="zh-CN" sz="1800" baseline="-25000" dirty="0">
                <a:solidFill>
                  <a:schemeClr val="tx1"/>
                </a:solidFill>
              </a:rPr>
              <a:t>0 </a:t>
            </a:r>
            <a:r>
              <a:rPr lang="en-US" altLang="zh-CN" sz="1800" dirty="0">
                <a:solidFill>
                  <a:schemeClr val="tx1"/>
                </a:solidFill>
              </a:rPr>
              <a:t>| </a:t>
            </a:r>
            <a:r>
              <a:rPr lang="en-US" altLang="zh-CN" sz="1800" dirty="0" smtClean="0">
                <a:solidFill>
                  <a:schemeClr val="tx1"/>
                </a:solidFill>
                <a:sym typeface="Symbol"/>
              </a:rPr>
              <a:t> 1 </a:t>
            </a:r>
            <a:r>
              <a:rPr lang="en-US" altLang="zh-CN" sz="1800" dirty="0">
                <a:solidFill>
                  <a:schemeClr val="tx1"/>
                </a:solidFill>
                <a:sym typeface="Symbol"/>
              </a:rPr>
              <a:t> </a:t>
            </a:r>
            <a:r>
              <a:rPr lang="en-US" altLang="zh-CN" sz="1800" i="1" dirty="0" err="1" smtClean="0">
                <a:solidFill>
                  <a:schemeClr val="tx1"/>
                </a:solidFill>
              </a:rPr>
              <a:t>c</a:t>
            </a:r>
            <a:r>
              <a:rPr lang="en-US" altLang="zh-CN" sz="1800" baseline="-25000" dirty="0" err="1" smtClean="0">
                <a:solidFill>
                  <a:schemeClr val="tx1"/>
                </a:solidFill>
              </a:rPr>
              <a:t>max</a:t>
            </a:r>
            <a:r>
              <a:rPr lang="en-US" altLang="zh-CN" sz="1800" baseline="-25000" dirty="0" smtClean="0">
                <a:solidFill>
                  <a:schemeClr val="tx1"/>
                </a:solidFill>
              </a:rPr>
              <a:t> </a:t>
            </a:r>
            <a:r>
              <a:rPr lang="en-US" altLang="zh-CN" sz="1800" dirty="0">
                <a:solidFill>
                  <a:schemeClr val="tx1"/>
                </a:solidFill>
              </a:rPr>
              <a:t>/ |</a:t>
            </a:r>
            <a:r>
              <a:rPr lang="en-US" altLang="zh-CN" sz="1800" i="1" dirty="0">
                <a:solidFill>
                  <a:schemeClr val="tx1"/>
                </a:solidFill>
              </a:rPr>
              <a:t>c</a:t>
            </a:r>
            <a:r>
              <a:rPr lang="en-US" altLang="zh-CN" sz="1800" baseline="-25000" dirty="0">
                <a:solidFill>
                  <a:schemeClr val="tx1"/>
                </a:solidFill>
              </a:rPr>
              <a:t>1</a:t>
            </a:r>
            <a:r>
              <a:rPr lang="en-US" altLang="zh-CN" sz="1800" dirty="0">
                <a:solidFill>
                  <a:schemeClr val="tx1"/>
                </a:solidFill>
              </a:rPr>
              <a:t>| </a:t>
            </a:r>
            <a:r>
              <a:rPr lang="en-US" altLang="zh-CN" sz="1800" dirty="0">
                <a:solidFill>
                  <a:schemeClr val="tx1"/>
                </a:solidFill>
                <a:sym typeface="Symbol"/>
              </a:rPr>
              <a:t>  (</a:t>
            </a:r>
            <a:r>
              <a:rPr lang="en-US" altLang="zh-CN" sz="1800" i="1" dirty="0">
                <a:solidFill>
                  <a:schemeClr val="tx1"/>
                </a:solidFill>
                <a:sym typeface="Symbol"/>
              </a:rPr>
              <a:t>n</a:t>
            </a:r>
            <a:r>
              <a:rPr lang="en-US" altLang="zh-CN" sz="1800" dirty="0">
                <a:solidFill>
                  <a:schemeClr val="tx1"/>
                </a:solidFill>
                <a:sym typeface="Symbol"/>
              </a:rPr>
              <a:t>+1) </a:t>
            </a:r>
            <a:r>
              <a:rPr lang="en-US" altLang="zh-CN" sz="1800" i="1" dirty="0" err="1">
                <a:solidFill>
                  <a:schemeClr val="tx1"/>
                </a:solidFill>
              </a:rPr>
              <a:t>c</a:t>
            </a:r>
            <a:r>
              <a:rPr lang="en-US" altLang="zh-CN" sz="1800" baseline="-25000" dirty="0" err="1">
                <a:solidFill>
                  <a:schemeClr val="tx1"/>
                </a:solidFill>
              </a:rPr>
              <a:t>max</a:t>
            </a:r>
            <a:r>
              <a:rPr lang="en-US" altLang="zh-CN" sz="1800" baseline="-25000" dirty="0">
                <a:solidFill>
                  <a:schemeClr val="tx1"/>
                </a:solidFill>
              </a:rPr>
              <a:t> </a:t>
            </a:r>
            <a:r>
              <a:rPr lang="en-US" altLang="zh-CN" sz="1800" dirty="0">
                <a:solidFill>
                  <a:schemeClr val="tx1"/>
                </a:solidFill>
              </a:rPr>
              <a:t>/ |</a:t>
            </a:r>
            <a:r>
              <a:rPr lang="en-US" altLang="zh-CN" sz="1800" i="1" dirty="0">
                <a:solidFill>
                  <a:schemeClr val="tx1"/>
                </a:solidFill>
              </a:rPr>
              <a:t>c</a:t>
            </a:r>
            <a:r>
              <a:rPr lang="en-US" altLang="zh-CN" sz="1800" baseline="-25000" dirty="0">
                <a:solidFill>
                  <a:schemeClr val="tx1"/>
                </a:solidFill>
              </a:rPr>
              <a:t>1</a:t>
            </a:r>
            <a:r>
              <a:rPr lang="en-US" altLang="zh-CN" sz="1800" dirty="0" smtClean="0">
                <a:solidFill>
                  <a:schemeClr val="tx1"/>
                </a:solidFill>
              </a:rPr>
              <a:t>|, </a:t>
            </a:r>
            <a:r>
              <a:rPr lang="zh-CN" altLang="en-US" sz="1800" dirty="0" smtClean="0">
                <a:solidFill>
                  <a:schemeClr val="tx1"/>
                </a:solidFill>
              </a:rPr>
              <a:t>性质成立</a:t>
            </a:r>
            <a:endParaRPr lang="en-US" altLang="zh-CN" sz="1800" dirty="0" smtClean="0">
              <a:solidFill>
                <a:schemeClr val="tx1"/>
              </a:solidFill>
            </a:endParaRPr>
          </a:p>
          <a:p>
            <a:pPr eaLnBrk="0" hangingPunct="0">
              <a:spcBef>
                <a:spcPct val="10000"/>
              </a:spcBef>
              <a:buSzPct val="75000"/>
            </a:pPr>
            <a:r>
              <a:rPr lang="zh-CN" altLang="en-US" sz="1800" dirty="0" smtClean="0">
                <a:solidFill>
                  <a:schemeClr val="tx1"/>
                </a:solidFill>
              </a:rPr>
              <a:t>      若</a:t>
            </a:r>
            <a:r>
              <a:rPr lang="en-US" altLang="zh-CN" sz="1800" dirty="0" smtClean="0">
                <a:solidFill>
                  <a:schemeClr val="tx1"/>
                </a:solidFill>
              </a:rPr>
              <a:t> </a:t>
            </a:r>
            <a:r>
              <a:rPr lang="en-US" altLang="zh-CN" sz="1800" dirty="0">
                <a:solidFill>
                  <a:schemeClr val="tx1"/>
                </a:solidFill>
              </a:rPr>
              <a:t>|</a:t>
            </a:r>
            <a:r>
              <a:rPr lang="en-US" altLang="zh-CN" sz="1800" i="1" dirty="0">
                <a:solidFill>
                  <a:schemeClr val="tx1"/>
                </a:solidFill>
              </a:rPr>
              <a:t>x</a:t>
            </a:r>
            <a:r>
              <a:rPr lang="en-US" altLang="zh-CN" sz="1800" baseline="-25000" dirty="0">
                <a:solidFill>
                  <a:schemeClr val="tx1"/>
                </a:solidFill>
              </a:rPr>
              <a:t>0</a:t>
            </a:r>
            <a:r>
              <a:rPr lang="en-US" altLang="zh-CN" sz="1800" dirty="0">
                <a:solidFill>
                  <a:schemeClr val="tx1"/>
                </a:solidFill>
              </a:rPr>
              <a:t>| </a:t>
            </a:r>
            <a:r>
              <a:rPr lang="en-US" altLang="zh-CN" sz="1800" dirty="0" smtClean="0">
                <a:solidFill>
                  <a:schemeClr val="tx1"/>
                </a:solidFill>
              </a:rPr>
              <a:t>&gt;</a:t>
            </a:r>
            <a:r>
              <a:rPr lang="en-US" altLang="zh-CN" sz="1800" dirty="0" smtClean="0">
                <a:solidFill>
                  <a:schemeClr val="tx1"/>
                </a:solidFill>
                <a:sym typeface="Symbol"/>
              </a:rPr>
              <a:t> 1, </a:t>
            </a:r>
            <a:r>
              <a:rPr lang="zh-CN" altLang="en-US" sz="1800" dirty="0" smtClean="0">
                <a:solidFill>
                  <a:schemeClr val="tx1"/>
                </a:solidFill>
                <a:sym typeface="Symbol"/>
              </a:rPr>
              <a:t>则由 </a:t>
            </a:r>
            <a:r>
              <a:rPr lang="en-US" altLang="zh-CN" sz="1800" i="1" dirty="0" smtClean="0">
                <a:solidFill>
                  <a:schemeClr val="tx1"/>
                </a:solidFill>
              </a:rPr>
              <a:t>c</a:t>
            </a:r>
            <a:r>
              <a:rPr lang="en-US" altLang="zh-CN" sz="1800" baseline="-25000" dirty="0" smtClean="0">
                <a:solidFill>
                  <a:schemeClr val="tx1"/>
                </a:solidFill>
              </a:rPr>
              <a:t>1</a:t>
            </a:r>
            <a:r>
              <a:rPr lang="en-US" altLang="zh-CN" sz="1800" i="1" dirty="0" smtClean="0">
                <a:solidFill>
                  <a:schemeClr val="tx1"/>
                </a:solidFill>
              </a:rPr>
              <a:t>x</a:t>
            </a:r>
            <a:r>
              <a:rPr lang="en-US" altLang="zh-CN" sz="1800" baseline="-25000" dirty="0" smtClean="0">
                <a:solidFill>
                  <a:schemeClr val="tx1"/>
                </a:solidFill>
              </a:rPr>
              <a:t>0</a:t>
            </a:r>
            <a:r>
              <a:rPr lang="en-US" altLang="zh-CN" sz="1800" i="1" baseline="30000" dirty="0" smtClean="0">
                <a:solidFill>
                  <a:schemeClr val="tx1"/>
                </a:solidFill>
              </a:rPr>
              <a:t>n</a:t>
            </a:r>
            <a:r>
              <a:rPr lang="en-US" altLang="zh-CN" sz="1800" dirty="0">
                <a:solidFill>
                  <a:schemeClr val="tx1"/>
                </a:solidFill>
              </a:rPr>
              <a:t>+ </a:t>
            </a:r>
            <a:r>
              <a:rPr lang="en-US" altLang="zh-CN" sz="1800" i="1" dirty="0" smtClean="0">
                <a:solidFill>
                  <a:schemeClr val="tx1"/>
                </a:solidFill>
              </a:rPr>
              <a:t>c</a:t>
            </a:r>
            <a:r>
              <a:rPr lang="en-US" altLang="zh-CN" sz="1800" baseline="-25000" dirty="0" smtClean="0">
                <a:solidFill>
                  <a:schemeClr val="tx1"/>
                </a:solidFill>
              </a:rPr>
              <a:t>2</a:t>
            </a:r>
            <a:r>
              <a:rPr lang="en-US" altLang="zh-CN" sz="1800" i="1" dirty="0" smtClean="0">
                <a:solidFill>
                  <a:schemeClr val="tx1"/>
                </a:solidFill>
              </a:rPr>
              <a:t>x</a:t>
            </a:r>
            <a:r>
              <a:rPr lang="en-US" altLang="zh-CN" sz="1800" baseline="-25000" dirty="0">
                <a:solidFill>
                  <a:schemeClr val="tx1"/>
                </a:solidFill>
              </a:rPr>
              <a:t>0</a:t>
            </a:r>
            <a:r>
              <a:rPr lang="en-US" altLang="zh-CN" sz="1800" i="1" baseline="30000" dirty="0" smtClean="0">
                <a:solidFill>
                  <a:schemeClr val="tx1"/>
                </a:solidFill>
              </a:rPr>
              <a:t>n</a:t>
            </a:r>
            <a:r>
              <a:rPr lang="en-US" altLang="zh-CN" sz="1800" baseline="30000" dirty="0" smtClean="0">
                <a:solidFill>
                  <a:schemeClr val="tx1"/>
                </a:solidFill>
              </a:rPr>
              <a:t>-1</a:t>
            </a:r>
            <a:r>
              <a:rPr lang="en-US" altLang="zh-CN" sz="1800" dirty="0">
                <a:solidFill>
                  <a:schemeClr val="tx1"/>
                </a:solidFill>
              </a:rPr>
              <a:t>+…+  </a:t>
            </a:r>
            <a:r>
              <a:rPr lang="en-US" altLang="zh-CN" sz="1800" i="1" dirty="0" smtClean="0">
                <a:solidFill>
                  <a:schemeClr val="tx1"/>
                </a:solidFill>
              </a:rPr>
              <a:t>c</a:t>
            </a:r>
            <a:r>
              <a:rPr lang="en-US" altLang="zh-CN" sz="1800" i="1" baseline="-25000" dirty="0" smtClean="0">
                <a:solidFill>
                  <a:schemeClr val="tx1"/>
                </a:solidFill>
              </a:rPr>
              <a:t>n</a:t>
            </a:r>
            <a:r>
              <a:rPr lang="en-US" altLang="zh-CN" sz="1800" i="1" dirty="0" smtClean="0">
                <a:solidFill>
                  <a:schemeClr val="tx1"/>
                </a:solidFill>
              </a:rPr>
              <a:t>x</a:t>
            </a:r>
            <a:r>
              <a:rPr lang="en-US" altLang="zh-CN" sz="1800" baseline="-25000" dirty="0">
                <a:solidFill>
                  <a:schemeClr val="tx1"/>
                </a:solidFill>
              </a:rPr>
              <a:t>0</a:t>
            </a:r>
            <a:r>
              <a:rPr lang="en-US" altLang="zh-CN" sz="1800" i="1" dirty="0" smtClean="0">
                <a:solidFill>
                  <a:schemeClr val="tx1"/>
                </a:solidFill>
              </a:rPr>
              <a:t> </a:t>
            </a:r>
            <a:r>
              <a:rPr lang="en-US" altLang="zh-CN" sz="1800" dirty="0">
                <a:solidFill>
                  <a:schemeClr val="tx1"/>
                </a:solidFill>
              </a:rPr>
              <a:t>+ </a:t>
            </a:r>
            <a:r>
              <a:rPr lang="en-US" altLang="zh-CN" sz="1800" i="1" dirty="0">
                <a:solidFill>
                  <a:schemeClr val="tx1"/>
                </a:solidFill>
              </a:rPr>
              <a:t>c</a:t>
            </a:r>
            <a:r>
              <a:rPr lang="en-US" altLang="zh-CN" sz="1800" i="1" baseline="-25000" dirty="0">
                <a:solidFill>
                  <a:schemeClr val="tx1"/>
                </a:solidFill>
              </a:rPr>
              <a:t>n</a:t>
            </a:r>
            <a:r>
              <a:rPr lang="en-US" altLang="zh-CN" sz="1800" baseline="-25000" dirty="0">
                <a:solidFill>
                  <a:schemeClr val="tx1"/>
                </a:solidFill>
              </a:rPr>
              <a:t>+1 </a:t>
            </a:r>
            <a:r>
              <a:rPr lang="en-US" altLang="zh-CN" sz="1800" dirty="0" smtClean="0">
                <a:solidFill>
                  <a:schemeClr val="tx1"/>
                </a:solidFill>
                <a:sym typeface="Symbol"/>
              </a:rPr>
              <a:t>= 0, </a:t>
            </a:r>
            <a:r>
              <a:rPr lang="zh-CN" altLang="en-US" sz="1800" dirty="0" smtClean="0">
                <a:solidFill>
                  <a:schemeClr val="tx1"/>
                </a:solidFill>
                <a:sym typeface="Symbol"/>
              </a:rPr>
              <a:t>得</a:t>
            </a:r>
            <a:endParaRPr lang="en-US" altLang="zh-CN" sz="1800" dirty="0" smtClean="0">
              <a:solidFill>
                <a:schemeClr val="tx1"/>
              </a:solidFill>
              <a:sym typeface="Symbol"/>
            </a:endParaRPr>
          </a:p>
          <a:p>
            <a:pPr eaLnBrk="0" hangingPunct="0">
              <a:spcBef>
                <a:spcPct val="10000"/>
              </a:spcBef>
              <a:buSzPct val="75000"/>
            </a:pPr>
            <a:r>
              <a:rPr lang="en-US" altLang="zh-CN" sz="1800" dirty="0" smtClean="0">
                <a:solidFill>
                  <a:schemeClr val="tx1"/>
                </a:solidFill>
                <a:sym typeface="Symbol"/>
              </a:rPr>
              <a:t>                  </a:t>
            </a:r>
            <a:r>
              <a:rPr lang="en-US" altLang="zh-CN" sz="1800" i="1" dirty="0" smtClean="0">
                <a:solidFill>
                  <a:schemeClr val="tx1"/>
                </a:solidFill>
              </a:rPr>
              <a:t>c</a:t>
            </a:r>
            <a:r>
              <a:rPr lang="en-US" altLang="zh-CN" sz="1800" baseline="-25000" dirty="0" smtClean="0">
                <a:solidFill>
                  <a:schemeClr val="tx1"/>
                </a:solidFill>
              </a:rPr>
              <a:t>1</a:t>
            </a:r>
            <a:r>
              <a:rPr lang="en-US" altLang="zh-CN" sz="1800" i="1" dirty="0" smtClean="0">
                <a:solidFill>
                  <a:schemeClr val="tx1"/>
                </a:solidFill>
              </a:rPr>
              <a:t>x</a:t>
            </a:r>
            <a:r>
              <a:rPr lang="en-US" altLang="zh-CN" sz="1800" baseline="-25000" dirty="0" smtClean="0">
                <a:solidFill>
                  <a:schemeClr val="tx1"/>
                </a:solidFill>
              </a:rPr>
              <a:t>0</a:t>
            </a:r>
            <a:r>
              <a:rPr lang="en-US" altLang="zh-CN" sz="1800" i="1" baseline="30000" dirty="0" smtClean="0">
                <a:solidFill>
                  <a:schemeClr val="tx1"/>
                </a:solidFill>
              </a:rPr>
              <a:t>n  </a:t>
            </a:r>
            <a:r>
              <a:rPr lang="en-US" altLang="zh-CN" sz="1800" baseline="-25000" dirty="0" smtClean="0">
                <a:solidFill>
                  <a:schemeClr val="tx1"/>
                </a:solidFill>
              </a:rPr>
              <a:t> </a:t>
            </a:r>
            <a:r>
              <a:rPr lang="en-US" altLang="zh-CN" sz="1800" dirty="0" smtClean="0">
                <a:solidFill>
                  <a:schemeClr val="tx1"/>
                </a:solidFill>
                <a:sym typeface="Symbol"/>
              </a:rPr>
              <a:t>= - (</a:t>
            </a:r>
            <a:r>
              <a:rPr lang="en-US" altLang="zh-CN" sz="1800" i="1" dirty="0">
                <a:solidFill>
                  <a:schemeClr val="tx1"/>
                </a:solidFill>
              </a:rPr>
              <a:t>c</a:t>
            </a:r>
            <a:r>
              <a:rPr lang="en-US" altLang="zh-CN" sz="1800" baseline="-25000" dirty="0">
                <a:solidFill>
                  <a:schemeClr val="tx1"/>
                </a:solidFill>
              </a:rPr>
              <a:t>2</a:t>
            </a:r>
            <a:r>
              <a:rPr lang="en-US" altLang="zh-CN" sz="1800" i="1" dirty="0">
                <a:solidFill>
                  <a:schemeClr val="tx1"/>
                </a:solidFill>
              </a:rPr>
              <a:t>x</a:t>
            </a:r>
            <a:r>
              <a:rPr lang="en-US" altLang="zh-CN" sz="1800" baseline="-25000" dirty="0">
                <a:solidFill>
                  <a:schemeClr val="tx1"/>
                </a:solidFill>
              </a:rPr>
              <a:t>0</a:t>
            </a:r>
            <a:r>
              <a:rPr lang="en-US" altLang="zh-CN" sz="1800" i="1" baseline="30000" dirty="0">
                <a:solidFill>
                  <a:schemeClr val="tx1"/>
                </a:solidFill>
              </a:rPr>
              <a:t>n</a:t>
            </a:r>
            <a:r>
              <a:rPr lang="en-US" altLang="zh-CN" sz="1800" baseline="30000" dirty="0">
                <a:solidFill>
                  <a:schemeClr val="tx1"/>
                </a:solidFill>
              </a:rPr>
              <a:t>-1</a:t>
            </a:r>
            <a:r>
              <a:rPr lang="en-US" altLang="zh-CN" sz="1800" dirty="0">
                <a:solidFill>
                  <a:schemeClr val="tx1"/>
                </a:solidFill>
              </a:rPr>
              <a:t>+…+  </a:t>
            </a:r>
            <a:r>
              <a:rPr lang="en-US" altLang="zh-CN" sz="1800" i="1" dirty="0">
                <a:solidFill>
                  <a:schemeClr val="tx1"/>
                </a:solidFill>
              </a:rPr>
              <a:t>c</a:t>
            </a:r>
            <a:r>
              <a:rPr lang="en-US" altLang="zh-CN" sz="1800" i="1" baseline="-25000" dirty="0">
                <a:solidFill>
                  <a:schemeClr val="tx1"/>
                </a:solidFill>
              </a:rPr>
              <a:t>n</a:t>
            </a:r>
            <a:r>
              <a:rPr lang="en-US" altLang="zh-CN" sz="1800" i="1" dirty="0">
                <a:solidFill>
                  <a:schemeClr val="tx1"/>
                </a:solidFill>
              </a:rPr>
              <a:t>x</a:t>
            </a:r>
            <a:r>
              <a:rPr lang="en-US" altLang="zh-CN" sz="1800" baseline="-25000" dirty="0">
                <a:solidFill>
                  <a:schemeClr val="tx1"/>
                </a:solidFill>
              </a:rPr>
              <a:t>0</a:t>
            </a:r>
            <a:r>
              <a:rPr lang="en-US" altLang="zh-CN" sz="1800" i="1" dirty="0">
                <a:solidFill>
                  <a:schemeClr val="tx1"/>
                </a:solidFill>
              </a:rPr>
              <a:t> </a:t>
            </a:r>
            <a:r>
              <a:rPr lang="en-US" altLang="zh-CN" sz="1800" dirty="0">
                <a:solidFill>
                  <a:schemeClr val="tx1"/>
                </a:solidFill>
              </a:rPr>
              <a:t>+ </a:t>
            </a:r>
            <a:r>
              <a:rPr lang="en-US" altLang="zh-CN" sz="1800" i="1" dirty="0">
                <a:solidFill>
                  <a:schemeClr val="tx1"/>
                </a:solidFill>
              </a:rPr>
              <a:t>c</a:t>
            </a:r>
            <a:r>
              <a:rPr lang="en-US" altLang="zh-CN" sz="1800" i="1" baseline="-25000" dirty="0">
                <a:solidFill>
                  <a:schemeClr val="tx1"/>
                </a:solidFill>
              </a:rPr>
              <a:t>n</a:t>
            </a:r>
            <a:r>
              <a:rPr lang="en-US" altLang="zh-CN" sz="1800" baseline="-25000" dirty="0">
                <a:solidFill>
                  <a:schemeClr val="tx1"/>
                </a:solidFill>
              </a:rPr>
              <a:t>+1</a:t>
            </a:r>
            <a:r>
              <a:rPr lang="en-US" altLang="zh-CN" sz="1800" dirty="0" smtClean="0">
                <a:solidFill>
                  <a:schemeClr val="tx1"/>
                </a:solidFill>
                <a:sym typeface="Symbol"/>
              </a:rPr>
              <a:t>),</a:t>
            </a:r>
          </a:p>
          <a:p>
            <a:pPr eaLnBrk="0" hangingPunct="0">
              <a:spcBef>
                <a:spcPct val="10000"/>
              </a:spcBef>
              <a:buSzPct val="75000"/>
            </a:pPr>
            <a:r>
              <a:rPr lang="en-US" altLang="zh-CN" sz="1800" dirty="0">
                <a:solidFill>
                  <a:schemeClr val="tx1"/>
                </a:solidFill>
                <a:sym typeface="Symbol"/>
              </a:rPr>
              <a:t> </a:t>
            </a:r>
            <a:r>
              <a:rPr lang="en-US" altLang="zh-CN" sz="1800" dirty="0" smtClean="0">
                <a:solidFill>
                  <a:schemeClr val="tx1"/>
                </a:solidFill>
                <a:sym typeface="Symbol"/>
              </a:rPr>
              <a:t>             |</a:t>
            </a:r>
            <a:r>
              <a:rPr lang="en-US" altLang="zh-CN" sz="1800" i="1" dirty="0" smtClean="0">
                <a:solidFill>
                  <a:schemeClr val="tx1"/>
                </a:solidFill>
              </a:rPr>
              <a:t>c</a:t>
            </a:r>
            <a:r>
              <a:rPr lang="en-US" altLang="zh-CN" sz="1800" baseline="-25000" dirty="0" smtClean="0">
                <a:solidFill>
                  <a:schemeClr val="tx1"/>
                </a:solidFill>
              </a:rPr>
              <a:t>1</a:t>
            </a:r>
            <a:r>
              <a:rPr lang="en-US" altLang="zh-CN" sz="1800" dirty="0" smtClean="0">
                <a:solidFill>
                  <a:schemeClr val="tx1"/>
                </a:solidFill>
              </a:rPr>
              <a:t>| |</a:t>
            </a:r>
            <a:r>
              <a:rPr lang="en-US" altLang="zh-CN" sz="1800" i="1" dirty="0" smtClean="0">
                <a:solidFill>
                  <a:schemeClr val="tx1"/>
                </a:solidFill>
              </a:rPr>
              <a:t>x</a:t>
            </a:r>
            <a:r>
              <a:rPr lang="en-US" altLang="zh-CN" sz="1800" baseline="-25000" dirty="0" smtClean="0">
                <a:solidFill>
                  <a:schemeClr val="tx1"/>
                </a:solidFill>
              </a:rPr>
              <a:t>0</a:t>
            </a:r>
            <a:r>
              <a:rPr lang="en-US" altLang="zh-CN" sz="1800" dirty="0" smtClean="0">
                <a:solidFill>
                  <a:schemeClr val="tx1"/>
                </a:solidFill>
              </a:rPr>
              <a:t>|</a:t>
            </a:r>
            <a:r>
              <a:rPr lang="en-US" altLang="zh-CN" sz="1800" i="1" baseline="30000" dirty="0" smtClean="0">
                <a:solidFill>
                  <a:schemeClr val="tx1"/>
                </a:solidFill>
              </a:rPr>
              <a:t>n </a:t>
            </a:r>
            <a:r>
              <a:rPr lang="en-US" altLang="zh-CN" sz="1800" baseline="-25000" dirty="0" smtClean="0">
                <a:solidFill>
                  <a:schemeClr val="tx1"/>
                </a:solidFill>
              </a:rPr>
              <a:t> </a:t>
            </a:r>
            <a:r>
              <a:rPr lang="en-US" altLang="zh-CN" sz="1800" dirty="0" smtClean="0">
                <a:solidFill>
                  <a:schemeClr val="tx1"/>
                </a:solidFill>
                <a:sym typeface="Symbol"/>
              </a:rPr>
              <a:t>&lt;  (n+1)</a:t>
            </a:r>
            <a:r>
              <a:rPr lang="en-US" altLang="zh-CN" sz="1800" i="1" dirty="0" smtClean="0">
                <a:solidFill>
                  <a:schemeClr val="tx1"/>
                </a:solidFill>
              </a:rPr>
              <a:t>c</a:t>
            </a:r>
            <a:r>
              <a:rPr lang="en-US" altLang="zh-CN" sz="1800" baseline="-25000" dirty="0" smtClean="0">
                <a:solidFill>
                  <a:schemeClr val="tx1"/>
                </a:solidFill>
              </a:rPr>
              <a:t>max</a:t>
            </a:r>
            <a:r>
              <a:rPr lang="en-US" altLang="zh-CN" sz="1800" dirty="0" smtClean="0">
                <a:solidFill>
                  <a:schemeClr val="tx1"/>
                </a:solidFill>
              </a:rPr>
              <a:t>|</a:t>
            </a:r>
            <a:r>
              <a:rPr lang="en-US" altLang="zh-CN" sz="1800" i="1" dirty="0" smtClean="0">
                <a:solidFill>
                  <a:schemeClr val="tx1"/>
                </a:solidFill>
              </a:rPr>
              <a:t>x</a:t>
            </a:r>
            <a:r>
              <a:rPr lang="en-US" altLang="zh-CN" sz="1800" baseline="-25000" dirty="0" smtClean="0">
                <a:solidFill>
                  <a:schemeClr val="tx1"/>
                </a:solidFill>
              </a:rPr>
              <a:t>0</a:t>
            </a:r>
            <a:r>
              <a:rPr lang="en-US" altLang="zh-CN" sz="1800" dirty="0" smtClean="0">
                <a:solidFill>
                  <a:schemeClr val="tx1"/>
                </a:solidFill>
              </a:rPr>
              <a:t>|</a:t>
            </a:r>
            <a:r>
              <a:rPr lang="en-US" altLang="zh-CN" sz="1800" i="1" baseline="30000" dirty="0" smtClean="0">
                <a:solidFill>
                  <a:schemeClr val="tx1"/>
                </a:solidFill>
              </a:rPr>
              <a:t>n</a:t>
            </a:r>
            <a:r>
              <a:rPr lang="en-US" altLang="zh-CN" sz="1800" baseline="30000" dirty="0" smtClean="0">
                <a:solidFill>
                  <a:schemeClr val="tx1"/>
                </a:solidFill>
              </a:rPr>
              <a:t>-1</a:t>
            </a:r>
            <a:r>
              <a:rPr lang="en-US" altLang="zh-CN" sz="1800" dirty="0" smtClean="0">
                <a:solidFill>
                  <a:schemeClr val="tx1"/>
                </a:solidFill>
                <a:sym typeface="Symbol"/>
              </a:rPr>
              <a:t>,</a:t>
            </a:r>
          </a:p>
          <a:p>
            <a:pPr eaLnBrk="0" hangingPunct="0">
              <a:spcBef>
                <a:spcPct val="10000"/>
              </a:spcBef>
              <a:buSzPct val="75000"/>
            </a:pPr>
            <a:r>
              <a:rPr lang="en-US" altLang="zh-CN" sz="1800" dirty="0" smtClean="0">
                <a:solidFill>
                  <a:schemeClr val="tx1"/>
                </a:solidFill>
              </a:rPr>
              <a:t>                    | </a:t>
            </a:r>
            <a:r>
              <a:rPr lang="en-US" altLang="zh-CN" sz="1800" i="1" dirty="0">
                <a:solidFill>
                  <a:schemeClr val="tx1"/>
                </a:solidFill>
              </a:rPr>
              <a:t>x</a:t>
            </a:r>
            <a:r>
              <a:rPr lang="en-US" altLang="zh-CN" sz="1800" baseline="-25000" dirty="0">
                <a:solidFill>
                  <a:schemeClr val="tx1"/>
                </a:solidFill>
              </a:rPr>
              <a:t>0 </a:t>
            </a:r>
            <a:r>
              <a:rPr lang="en-US" altLang="zh-CN" sz="1800" dirty="0">
                <a:solidFill>
                  <a:schemeClr val="tx1"/>
                </a:solidFill>
              </a:rPr>
              <a:t>| </a:t>
            </a:r>
            <a:r>
              <a:rPr lang="en-US" altLang="zh-CN" sz="1800" dirty="0" smtClean="0">
                <a:solidFill>
                  <a:schemeClr val="tx1"/>
                </a:solidFill>
              </a:rPr>
              <a:t>&lt;</a:t>
            </a:r>
            <a:r>
              <a:rPr lang="en-US" altLang="zh-CN" sz="1800" dirty="0" smtClean="0">
                <a:solidFill>
                  <a:schemeClr val="tx1"/>
                </a:solidFill>
                <a:sym typeface="Symbol"/>
              </a:rPr>
              <a:t>  </a:t>
            </a:r>
            <a:r>
              <a:rPr lang="en-US" altLang="zh-CN" sz="1800" dirty="0">
                <a:solidFill>
                  <a:schemeClr val="tx1"/>
                </a:solidFill>
                <a:sym typeface="Symbol"/>
              </a:rPr>
              <a:t>(</a:t>
            </a:r>
            <a:r>
              <a:rPr lang="en-US" altLang="zh-CN" sz="1800" i="1" dirty="0">
                <a:solidFill>
                  <a:schemeClr val="tx1"/>
                </a:solidFill>
                <a:sym typeface="Symbol"/>
              </a:rPr>
              <a:t>n</a:t>
            </a:r>
            <a:r>
              <a:rPr lang="en-US" altLang="zh-CN" sz="1800" dirty="0">
                <a:solidFill>
                  <a:schemeClr val="tx1"/>
                </a:solidFill>
                <a:sym typeface="Symbol"/>
              </a:rPr>
              <a:t>+1) </a:t>
            </a:r>
            <a:r>
              <a:rPr lang="en-US" altLang="zh-CN" sz="1800" i="1" dirty="0" err="1">
                <a:solidFill>
                  <a:schemeClr val="tx1"/>
                </a:solidFill>
              </a:rPr>
              <a:t>c</a:t>
            </a:r>
            <a:r>
              <a:rPr lang="en-US" altLang="zh-CN" sz="1800" baseline="-25000" dirty="0" err="1">
                <a:solidFill>
                  <a:schemeClr val="tx1"/>
                </a:solidFill>
              </a:rPr>
              <a:t>max</a:t>
            </a:r>
            <a:r>
              <a:rPr lang="en-US" altLang="zh-CN" sz="1800" baseline="-25000" dirty="0">
                <a:solidFill>
                  <a:schemeClr val="tx1"/>
                </a:solidFill>
              </a:rPr>
              <a:t> </a:t>
            </a:r>
            <a:r>
              <a:rPr lang="en-US" altLang="zh-CN" sz="1800" dirty="0">
                <a:solidFill>
                  <a:schemeClr val="tx1"/>
                </a:solidFill>
              </a:rPr>
              <a:t>/ |</a:t>
            </a:r>
            <a:r>
              <a:rPr lang="en-US" altLang="zh-CN" sz="1800" i="1" dirty="0">
                <a:solidFill>
                  <a:schemeClr val="tx1"/>
                </a:solidFill>
              </a:rPr>
              <a:t>c</a:t>
            </a:r>
            <a:r>
              <a:rPr lang="en-US" altLang="zh-CN" sz="1800" baseline="-25000" dirty="0">
                <a:solidFill>
                  <a:schemeClr val="tx1"/>
                </a:solidFill>
              </a:rPr>
              <a:t>1</a:t>
            </a:r>
            <a:r>
              <a:rPr lang="en-US" altLang="zh-CN" sz="1800" dirty="0" smtClean="0">
                <a:solidFill>
                  <a:schemeClr val="tx1"/>
                </a:solidFill>
              </a:rPr>
              <a:t>|.</a:t>
            </a:r>
            <a:endParaRPr lang="zh-CN" altLang="en-US" sz="1800" dirty="0" smtClean="0">
              <a:solidFill>
                <a:schemeClr val="tx1"/>
              </a:solidFill>
            </a:endParaRPr>
          </a:p>
        </p:txBody>
      </p:sp>
    </p:spTree>
    <p:extLst>
      <p:ext uri="{BB962C8B-B14F-4D97-AF65-F5344CB8AC3E}">
        <p14:creationId xmlns:p14="http://schemas.microsoft.com/office/powerpoint/2010/main" val="2279107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b="1" dirty="0" smtClean="0">
                <a:solidFill>
                  <a:schemeClr val="tx1"/>
                </a:solidFill>
              </a:rPr>
              <a:t>4</a:t>
            </a:r>
            <a:r>
              <a:rPr lang="zh-CN" altLang="en-US" b="1" dirty="0" smtClean="0">
                <a:solidFill>
                  <a:schemeClr val="tx1"/>
                </a:solidFill>
              </a:rPr>
              <a:t>章作业</a:t>
            </a:r>
          </a:p>
        </p:txBody>
      </p:sp>
      <p:sp>
        <p:nvSpPr>
          <p:cNvPr id="606220" name="Text Box 12"/>
          <p:cNvSpPr txBox="1">
            <a:spLocks noChangeArrowheads="1"/>
          </p:cNvSpPr>
          <p:nvPr/>
        </p:nvSpPr>
        <p:spPr bwMode="auto">
          <a:xfrm>
            <a:off x="179388" y="1492250"/>
            <a:ext cx="8739187"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spcAft>
                <a:spcPct val="10000"/>
              </a:spcAft>
            </a:pPr>
            <a:r>
              <a:rPr lang="en-US" altLang="zh-CN" sz="2000" dirty="0" smtClean="0">
                <a:sym typeface="Symbol" pitchFamily="18" charset="2"/>
              </a:rPr>
              <a:t>4.1</a:t>
            </a:r>
            <a:r>
              <a:rPr lang="en-US" altLang="zh-CN" sz="2000" dirty="0">
                <a:sym typeface="Symbol" pitchFamily="18" charset="2"/>
              </a:rPr>
              <a:t> </a:t>
            </a:r>
            <a:r>
              <a:rPr lang="zh-CN" altLang="en-US" sz="2000" dirty="0" smtClean="0">
                <a:sym typeface="Symbol" pitchFamily="18" charset="2"/>
              </a:rPr>
              <a:t>对于右图所示的</a:t>
            </a:r>
            <a:r>
              <a:rPr lang="en-US" altLang="zh-CN" sz="2000" dirty="0" smtClean="0">
                <a:sym typeface="Symbol" pitchFamily="18" charset="2"/>
              </a:rPr>
              <a:t>DFA M, </a:t>
            </a:r>
            <a:r>
              <a:rPr lang="zh-CN" altLang="en-US" sz="2000" dirty="0" smtClean="0">
                <a:sym typeface="Symbol" pitchFamily="18" charset="2"/>
              </a:rPr>
              <a:t>回答下列问题，并说明理由</a:t>
            </a:r>
            <a:endParaRPr lang="en-US" altLang="zh-CN" sz="2000" dirty="0" smtClean="0">
              <a:sym typeface="Symbol" pitchFamily="18" charset="2"/>
            </a:endParaRPr>
          </a:p>
          <a:p>
            <a:pPr>
              <a:lnSpc>
                <a:spcPct val="110000"/>
              </a:lnSpc>
              <a:spcBef>
                <a:spcPct val="10000"/>
              </a:spcBef>
              <a:spcAft>
                <a:spcPct val="10000"/>
              </a:spcAft>
            </a:pPr>
            <a:r>
              <a:rPr lang="en-US" altLang="zh-CN" sz="2000" dirty="0">
                <a:sym typeface="Symbol" pitchFamily="18" charset="2"/>
              </a:rPr>
              <a:t> </a:t>
            </a:r>
            <a:r>
              <a:rPr lang="en-US" altLang="zh-CN" sz="2000" dirty="0" smtClean="0">
                <a:sym typeface="Symbol" pitchFamily="18" charset="2"/>
              </a:rPr>
              <a:t>   a. &lt;M,0100&gt; </a:t>
            </a:r>
            <a:r>
              <a:rPr lang="en-US" altLang="zh-CN" sz="2000" dirty="0" smtClean="0">
                <a:sym typeface="Symbol"/>
              </a:rPr>
              <a:t> A</a:t>
            </a:r>
            <a:r>
              <a:rPr lang="en-US" altLang="zh-CN" sz="2000" baseline="-25000" dirty="0" smtClean="0">
                <a:sym typeface="Symbol"/>
              </a:rPr>
              <a:t>DFA</a:t>
            </a:r>
            <a:r>
              <a:rPr lang="en-US" altLang="zh-CN" sz="2000" dirty="0" smtClean="0">
                <a:sym typeface="Symbol"/>
              </a:rPr>
              <a:t>?  	b. &lt;</a:t>
            </a:r>
            <a:r>
              <a:rPr lang="en-US" altLang="zh-CN" sz="2000" dirty="0">
                <a:sym typeface="Symbol"/>
              </a:rPr>
              <a:t>M,011&gt; </a:t>
            </a:r>
            <a:r>
              <a:rPr lang="en-US" altLang="zh-CN" sz="2000" dirty="0" smtClean="0">
                <a:sym typeface="Symbol"/>
              </a:rPr>
              <a:t> A</a:t>
            </a:r>
            <a:r>
              <a:rPr lang="en-US" altLang="zh-CN" sz="2000" baseline="-25000" dirty="0" smtClean="0">
                <a:sym typeface="Symbol"/>
              </a:rPr>
              <a:t>DFA </a:t>
            </a:r>
            <a:r>
              <a:rPr lang="en-US" altLang="zh-CN" sz="2000" dirty="0" smtClean="0">
                <a:sym typeface="Symbol"/>
              </a:rPr>
              <a:t>?</a:t>
            </a:r>
          </a:p>
          <a:p>
            <a:pPr>
              <a:lnSpc>
                <a:spcPct val="110000"/>
              </a:lnSpc>
              <a:spcBef>
                <a:spcPct val="10000"/>
              </a:spcBef>
              <a:spcAft>
                <a:spcPct val="10000"/>
              </a:spcAft>
            </a:pPr>
            <a:r>
              <a:rPr lang="en-US" altLang="zh-CN" sz="2000" dirty="0">
                <a:sym typeface="Symbol"/>
              </a:rPr>
              <a:t> </a:t>
            </a:r>
            <a:r>
              <a:rPr lang="en-US" altLang="zh-CN" sz="2000" dirty="0" smtClean="0">
                <a:sym typeface="Symbol"/>
              </a:rPr>
              <a:t>   c. &lt;M&gt;</a:t>
            </a:r>
            <a:r>
              <a:rPr lang="en-US" altLang="zh-CN" sz="2000" dirty="0">
                <a:sym typeface="Symbol"/>
              </a:rPr>
              <a:t> </a:t>
            </a:r>
            <a:r>
              <a:rPr lang="en-US" altLang="zh-CN" sz="2000" dirty="0" smtClean="0">
                <a:sym typeface="Symbol"/>
              </a:rPr>
              <a:t> A</a:t>
            </a:r>
            <a:r>
              <a:rPr lang="en-US" altLang="zh-CN" sz="2000" baseline="-25000" dirty="0" smtClean="0">
                <a:sym typeface="Symbol"/>
              </a:rPr>
              <a:t>DFA</a:t>
            </a:r>
            <a:r>
              <a:rPr lang="en-US" altLang="zh-CN" sz="2000" dirty="0" smtClean="0">
                <a:sym typeface="Symbol"/>
              </a:rPr>
              <a:t>?	</a:t>
            </a:r>
          </a:p>
          <a:p>
            <a:pPr>
              <a:lnSpc>
                <a:spcPct val="110000"/>
              </a:lnSpc>
              <a:spcBef>
                <a:spcPct val="10000"/>
              </a:spcBef>
              <a:spcAft>
                <a:spcPct val="10000"/>
              </a:spcAft>
            </a:pPr>
            <a:r>
              <a:rPr lang="en-US" altLang="zh-CN" sz="2000" dirty="0">
                <a:sym typeface="Symbol"/>
              </a:rPr>
              <a:t> </a:t>
            </a:r>
            <a:r>
              <a:rPr lang="en-US" altLang="zh-CN" sz="2000" dirty="0" smtClean="0">
                <a:sym typeface="Symbol"/>
              </a:rPr>
              <a:t>   e. &lt;M&gt;</a:t>
            </a:r>
            <a:r>
              <a:rPr lang="en-US" altLang="zh-CN" sz="2000" dirty="0">
                <a:sym typeface="Symbol"/>
              </a:rPr>
              <a:t> </a:t>
            </a:r>
            <a:r>
              <a:rPr lang="en-US" altLang="zh-CN" sz="2000" dirty="0" smtClean="0">
                <a:sym typeface="Symbol"/>
              </a:rPr>
              <a:t> E</a:t>
            </a:r>
            <a:r>
              <a:rPr lang="en-US" altLang="zh-CN" sz="2000" baseline="-25000" dirty="0" smtClean="0">
                <a:sym typeface="Symbol"/>
              </a:rPr>
              <a:t>DFA </a:t>
            </a:r>
            <a:r>
              <a:rPr lang="en-US" altLang="zh-CN" sz="2000" dirty="0" smtClean="0">
                <a:sym typeface="Symbol"/>
              </a:rPr>
              <a:t>? 	f. &lt;M,M&gt; EQ</a:t>
            </a:r>
            <a:r>
              <a:rPr lang="en-US" altLang="zh-CN" sz="2000" baseline="-25000" dirty="0" smtClean="0">
                <a:sym typeface="Symbol"/>
              </a:rPr>
              <a:t>DFA </a:t>
            </a:r>
            <a:r>
              <a:rPr lang="en-US" altLang="zh-CN" sz="2000" dirty="0" smtClean="0">
                <a:sym typeface="Symbol"/>
              </a:rPr>
              <a:t>?</a:t>
            </a:r>
          </a:p>
          <a:p>
            <a:pPr>
              <a:lnSpc>
                <a:spcPct val="110000"/>
              </a:lnSpc>
              <a:spcBef>
                <a:spcPct val="10000"/>
              </a:spcBef>
              <a:spcAft>
                <a:spcPct val="10000"/>
              </a:spcAft>
            </a:pPr>
            <a:r>
              <a:rPr lang="zh-CN" altLang="en-US" sz="2000" dirty="0" smtClean="0">
                <a:sym typeface="Symbol"/>
              </a:rPr>
              <a:t>解</a:t>
            </a:r>
            <a:r>
              <a:rPr lang="en-US" altLang="zh-CN" sz="2000" dirty="0" smtClean="0">
                <a:sym typeface="Symbol"/>
              </a:rPr>
              <a:t>: a) </a:t>
            </a:r>
            <a:r>
              <a:rPr lang="zh-CN" altLang="en-US" sz="2000" dirty="0" smtClean="0">
                <a:sym typeface="Symbol"/>
              </a:rPr>
              <a:t>因为</a:t>
            </a:r>
            <a:r>
              <a:rPr lang="en-US" altLang="zh-CN" sz="2000" dirty="0" smtClean="0">
                <a:sym typeface="Symbol"/>
              </a:rPr>
              <a:t>M</a:t>
            </a:r>
            <a:r>
              <a:rPr lang="zh-CN" altLang="en-US" sz="2000" dirty="0" smtClean="0">
                <a:sym typeface="Symbol"/>
              </a:rPr>
              <a:t>接受</a:t>
            </a:r>
            <a:r>
              <a:rPr lang="en-US" altLang="zh-CN" sz="2000" dirty="0" smtClean="0">
                <a:sym typeface="Symbol"/>
              </a:rPr>
              <a:t>0100, </a:t>
            </a:r>
            <a:r>
              <a:rPr lang="zh-CN" altLang="en-US" sz="2000" dirty="0" smtClean="0">
                <a:sym typeface="Symbol"/>
              </a:rPr>
              <a:t>所以</a:t>
            </a:r>
            <a:r>
              <a:rPr lang="en-US" altLang="zh-CN" sz="2000" dirty="0">
                <a:sym typeface="Symbol" pitchFamily="18" charset="2"/>
              </a:rPr>
              <a:t>&lt;M,0100&gt; </a:t>
            </a:r>
            <a:r>
              <a:rPr lang="en-US" altLang="zh-CN" sz="2000" dirty="0">
                <a:sym typeface="Symbol"/>
              </a:rPr>
              <a:t> A</a:t>
            </a:r>
            <a:r>
              <a:rPr lang="en-US" altLang="zh-CN" sz="2000" baseline="-25000" dirty="0">
                <a:sym typeface="Symbol"/>
              </a:rPr>
              <a:t>DFA</a:t>
            </a:r>
            <a:r>
              <a:rPr lang="en-US" altLang="zh-CN" sz="2000" dirty="0" smtClean="0">
                <a:sym typeface="Symbol"/>
              </a:rPr>
              <a:t>.</a:t>
            </a:r>
          </a:p>
          <a:p>
            <a:pPr>
              <a:lnSpc>
                <a:spcPct val="110000"/>
              </a:lnSpc>
              <a:spcBef>
                <a:spcPct val="10000"/>
              </a:spcBef>
              <a:spcAft>
                <a:spcPct val="10000"/>
              </a:spcAft>
            </a:pPr>
            <a:r>
              <a:rPr lang="en-US" altLang="zh-CN" sz="2000" dirty="0" smtClean="0">
                <a:sym typeface="Symbol"/>
              </a:rPr>
              <a:t>b) </a:t>
            </a:r>
            <a:r>
              <a:rPr lang="zh-CN" altLang="en-US" sz="2000" dirty="0" smtClean="0">
                <a:sym typeface="Symbol"/>
              </a:rPr>
              <a:t>因为</a:t>
            </a:r>
            <a:r>
              <a:rPr lang="en-US" altLang="zh-CN" sz="2000" dirty="0" smtClean="0">
                <a:sym typeface="Symbol"/>
              </a:rPr>
              <a:t>M</a:t>
            </a:r>
            <a:r>
              <a:rPr lang="zh-CN" altLang="en-US" sz="2000" dirty="0" smtClean="0">
                <a:sym typeface="Symbol"/>
              </a:rPr>
              <a:t>不接受</a:t>
            </a:r>
            <a:r>
              <a:rPr lang="en-US" altLang="zh-CN" sz="2000" dirty="0" smtClean="0">
                <a:sym typeface="Symbol"/>
              </a:rPr>
              <a:t>011, </a:t>
            </a:r>
            <a:r>
              <a:rPr lang="zh-CN" altLang="en-US" sz="2000" dirty="0" smtClean="0">
                <a:sym typeface="Symbol"/>
              </a:rPr>
              <a:t>所以</a:t>
            </a:r>
            <a:r>
              <a:rPr lang="en-US" altLang="zh-CN" sz="2000" dirty="0">
                <a:sym typeface="Symbol" pitchFamily="18" charset="2"/>
              </a:rPr>
              <a:t>&lt;</a:t>
            </a:r>
            <a:r>
              <a:rPr lang="en-US" altLang="zh-CN" sz="2000" dirty="0" smtClean="0">
                <a:sym typeface="Symbol" pitchFamily="18" charset="2"/>
              </a:rPr>
              <a:t>M,011&gt; </a:t>
            </a:r>
            <a:r>
              <a:rPr lang="en-US" altLang="zh-CN" sz="2000" dirty="0" smtClean="0">
                <a:sym typeface="Symbol"/>
              </a:rPr>
              <a:t> </a:t>
            </a:r>
            <a:r>
              <a:rPr lang="en-US" altLang="zh-CN" sz="2000" dirty="0">
                <a:sym typeface="Symbol"/>
              </a:rPr>
              <a:t>A</a:t>
            </a:r>
            <a:r>
              <a:rPr lang="en-US" altLang="zh-CN" sz="2000" baseline="-25000" dirty="0">
                <a:sym typeface="Symbol"/>
              </a:rPr>
              <a:t>DFA</a:t>
            </a:r>
            <a:r>
              <a:rPr lang="en-US" altLang="zh-CN" sz="2000" dirty="0" smtClean="0">
                <a:sym typeface="Symbol"/>
              </a:rPr>
              <a:t>.</a:t>
            </a:r>
          </a:p>
          <a:p>
            <a:pPr>
              <a:lnSpc>
                <a:spcPct val="110000"/>
              </a:lnSpc>
              <a:spcBef>
                <a:spcPct val="10000"/>
              </a:spcBef>
              <a:spcAft>
                <a:spcPct val="10000"/>
              </a:spcAft>
            </a:pPr>
            <a:r>
              <a:rPr lang="en-US" altLang="zh-CN" sz="2000" dirty="0" smtClean="0">
                <a:sym typeface="Symbol"/>
              </a:rPr>
              <a:t>c)  </a:t>
            </a:r>
            <a:r>
              <a:rPr lang="en-US" altLang="zh-CN" sz="2000" dirty="0" smtClean="0">
                <a:sym typeface="Symbol" pitchFamily="18" charset="2"/>
              </a:rPr>
              <a:t>&lt;M&gt;</a:t>
            </a:r>
            <a:r>
              <a:rPr lang="zh-CN" altLang="en-US" sz="2000" dirty="0" smtClean="0">
                <a:sym typeface="Symbol" pitchFamily="18" charset="2"/>
              </a:rPr>
              <a:t>不符合</a:t>
            </a:r>
            <a:r>
              <a:rPr lang="en-US" altLang="zh-CN" sz="2000" dirty="0" smtClean="0">
                <a:sym typeface="Symbol"/>
              </a:rPr>
              <a:t>A</a:t>
            </a:r>
            <a:r>
              <a:rPr lang="en-US" altLang="zh-CN" sz="2000" baseline="-25000" dirty="0" smtClean="0">
                <a:sym typeface="Symbol"/>
              </a:rPr>
              <a:t>DFA</a:t>
            </a:r>
            <a:r>
              <a:rPr lang="zh-CN" altLang="en-US" sz="2000" dirty="0" smtClean="0">
                <a:sym typeface="Symbol" pitchFamily="18" charset="2"/>
              </a:rPr>
              <a:t>的编码</a:t>
            </a:r>
            <a:r>
              <a:rPr lang="en-US" altLang="zh-CN" sz="2000" dirty="0" smtClean="0">
                <a:sym typeface="Symbol" pitchFamily="18" charset="2"/>
              </a:rPr>
              <a:t>, </a:t>
            </a:r>
            <a:r>
              <a:rPr lang="zh-CN" altLang="en-US" sz="2000" dirty="0" smtClean="0">
                <a:sym typeface="Symbol" pitchFamily="18" charset="2"/>
              </a:rPr>
              <a:t>所以</a:t>
            </a:r>
            <a:r>
              <a:rPr lang="en-US" altLang="zh-CN" sz="2000" dirty="0" smtClean="0">
                <a:sym typeface="Symbol" pitchFamily="18" charset="2"/>
              </a:rPr>
              <a:t>&lt;M&gt;</a:t>
            </a:r>
            <a:r>
              <a:rPr lang="en-US" altLang="zh-CN" sz="2000" dirty="0" smtClean="0">
                <a:sym typeface="Symbol"/>
              </a:rPr>
              <a:t> </a:t>
            </a:r>
            <a:r>
              <a:rPr lang="en-US" altLang="zh-CN" sz="2000" dirty="0">
                <a:sym typeface="Symbol"/>
              </a:rPr>
              <a:t>A</a:t>
            </a:r>
            <a:r>
              <a:rPr lang="en-US" altLang="zh-CN" sz="2000" baseline="-25000" dirty="0">
                <a:sym typeface="Symbol"/>
              </a:rPr>
              <a:t>DFA</a:t>
            </a:r>
            <a:r>
              <a:rPr lang="en-US" altLang="zh-CN" sz="2000" dirty="0" smtClean="0">
                <a:sym typeface="Symbol"/>
              </a:rPr>
              <a:t>. </a:t>
            </a:r>
          </a:p>
          <a:p>
            <a:pPr>
              <a:lnSpc>
                <a:spcPct val="110000"/>
              </a:lnSpc>
              <a:spcBef>
                <a:spcPct val="10000"/>
              </a:spcBef>
              <a:spcAft>
                <a:spcPct val="10000"/>
              </a:spcAft>
            </a:pPr>
            <a:r>
              <a:rPr lang="en-US" altLang="zh-CN" sz="2000" dirty="0" smtClean="0">
                <a:sym typeface="Symbol"/>
              </a:rPr>
              <a:t>e) </a:t>
            </a:r>
            <a:r>
              <a:rPr lang="zh-CN" altLang="en-US" sz="2000" dirty="0" smtClean="0">
                <a:sym typeface="Symbol"/>
              </a:rPr>
              <a:t>因为</a:t>
            </a:r>
            <a:r>
              <a:rPr lang="en-US" altLang="zh-CN" sz="2000" dirty="0" smtClean="0">
                <a:sym typeface="Symbol"/>
              </a:rPr>
              <a:t>M</a:t>
            </a:r>
            <a:r>
              <a:rPr lang="zh-CN" altLang="en-US" sz="2000" dirty="0" smtClean="0">
                <a:sym typeface="Symbol"/>
              </a:rPr>
              <a:t>的语言包含</a:t>
            </a:r>
            <a:r>
              <a:rPr lang="en-US" altLang="zh-CN" sz="2000" dirty="0" smtClean="0">
                <a:sym typeface="Symbol"/>
              </a:rPr>
              <a:t>0,00</a:t>
            </a:r>
            <a:r>
              <a:rPr lang="zh-CN" altLang="en-US" sz="2000" dirty="0" smtClean="0">
                <a:sym typeface="Symbol"/>
              </a:rPr>
              <a:t>等字符串</a:t>
            </a:r>
            <a:r>
              <a:rPr lang="en-US" altLang="zh-CN" sz="2000" dirty="0" smtClean="0">
                <a:sym typeface="Symbol"/>
              </a:rPr>
              <a:t>, </a:t>
            </a:r>
            <a:r>
              <a:rPr lang="zh-CN" altLang="en-US" sz="2000" dirty="0" smtClean="0">
                <a:sym typeface="Symbol"/>
              </a:rPr>
              <a:t>所以</a:t>
            </a:r>
            <a:r>
              <a:rPr lang="en-US" altLang="zh-CN" sz="2000" dirty="0" smtClean="0">
                <a:sym typeface="Symbol"/>
              </a:rPr>
              <a:t>M</a:t>
            </a:r>
            <a:r>
              <a:rPr lang="zh-CN" altLang="en-US" sz="2000" dirty="0" smtClean="0">
                <a:sym typeface="Symbol"/>
              </a:rPr>
              <a:t>的语言非空</a:t>
            </a:r>
            <a:r>
              <a:rPr lang="en-US" altLang="zh-CN" sz="2000" dirty="0" smtClean="0">
                <a:sym typeface="Symbol"/>
              </a:rPr>
              <a:t>, </a:t>
            </a:r>
            <a:r>
              <a:rPr lang="zh-CN" altLang="en-US" sz="2000" dirty="0" smtClean="0">
                <a:sym typeface="Symbol"/>
              </a:rPr>
              <a:t>所以</a:t>
            </a:r>
            <a:r>
              <a:rPr lang="en-US" altLang="zh-CN" sz="2000" dirty="0">
                <a:sym typeface="Symbol"/>
              </a:rPr>
              <a:t>&lt;M</a:t>
            </a:r>
            <a:r>
              <a:rPr lang="en-US" altLang="zh-CN" sz="2000" dirty="0" smtClean="0">
                <a:sym typeface="Symbol"/>
              </a:rPr>
              <a:t>&gt;E</a:t>
            </a:r>
            <a:r>
              <a:rPr lang="en-US" altLang="zh-CN" sz="2000" baseline="-25000" dirty="0" smtClean="0">
                <a:sym typeface="Symbol"/>
              </a:rPr>
              <a:t>DFA</a:t>
            </a:r>
            <a:r>
              <a:rPr lang="en-US" altLang="zh-CN" sz="2000" dirty="0" smtClean="0">
                <a:sym typeface="Symbol"/>
              </a:rPr>
              <a:t>. </a:t>
            </a:r>
          </a:p>
          <a:p>
            <a:pPr>
              <a:lnSpc>
                <a:spcPct val="110000"/>
              </a:lnSpc>
              <a:spcBef>
                <a:spcPct val="10000"/>
              </a:spcBef>
              <a:spcAft>
                <a:spcPct val="10000"/>
              </a:spcAft>
            </a:pPr>
            <a:r>
              <a:rPr lang="en-US" altLang="zh-CN" sz="2000" dirty="0" smtClean="0">
                <a:sym typeface="Symbol"/>
              </a:rPr>
              <a:t>f) </a:t>
            </a:r>
            <a:r>
              <a:rPr lang="zh-CN" altLang="en-US" sz="2000" dirty="0" smtClean="0">
                <a:sym typeface="Symbol"/>
              </a:rPr>
              <a:t>因为</a:t>
            </a:r>
            <a:r>
              <a:rPr lang="en-US" altLang="zh-CN" sz="2000" dirty="0" smtClean="0">
                <a:sym typeface="Symbol"/>
              </a:rPr>
              <a:t>M</a:t>
            </a:r>
            <a:r>
              <a:rPr lang="zh-CN" altLang="en-US" sz="2000" dirty="0" smtClean="0">
                <a:sym typeface="Symbol"/>
              </a:rPr>
              <a:t>和</a:t>
            </a:r>
            <a:r>
              <a:rPr lang="en-US" altLang="zh-CN" sz="2000" dirty="0" smtClean="0">
                <a:sym typeface="Symbol"/>
              </a:rPr>
              <a:t>M</a:t>
            </a:r>
            <a:r>
              <a:rPr lang="zh-CN" altLang="en-US" sz="2000" dirty="0" smtClean="0">
                <a:sym typeface="Symbol"/>
              </a:rPr>
              <a:t>自己语言相同</a:t>
            </a:r>
            <a:r>
              <a:rPr lang="en-US" altLang="zh-CN" sz="2000" dirty="0" smtClean="0">
                <a:sym typeface="Symbol"/>
              </a:rPr>
              <a:t>, </a:t>
            </a:r>
            <a:r>
              <a:rPr lang="zh-CN" altLang="en-US" sz="2000" dirty="0" smtClean="0">
                <a:sym typeface="Symbol"/>
              </a:rPr>
              <a:t>所以</a:t>
            </a:r>
            <a:r>
              <a:rPr lang="en-US" altLang="zh-CN" sz="2000" dirty="0">
                <a:sym typeface="Symbol"/>
              </a:rPr>
              <a:t>&lt;M,M</a:t>
            </a:r>
            <a:r>
              <a:rPr lang="en-US" altLang="zh-CN" sz="2000" dirty="0" smtClean="0">
                <a:sym typeface="Symbol"/>
              </a:rPr>
              <a:t>&gt;</a:t>
            </a:r>
            <a:r>
              <a:rPr lang="en-US" altLang="zh-CN" sz="2000" dirty="0">
                <a:sym typeface="Symbol"/>
              </a:rPr>
              <a:t>EQ</a:t>
            </a:r>
            <a:r>
              <a:rPr lang="en-US" altLang="zh-CN" sz="2000" baseline="-25000" dirty="0">
                <a:sym typeface="Symbol"/>
              </a:rPr>
              <a:t>DFA</a:t>
            </a:r>
            <a:r>
              <a:rPr lang="en-US" altLang="zh-CN" sz="2000" dirty="0" smtClean="0">
                <a:sym typeface="Symbol"/>
              </a:rPr>
              <a:t>.</a:t>
            </a:r>
            <a:endParaRPr lang="en-US" altLang="zh-CN" sz="2000" dirty="0" smtClean="0">
              <a:sym typeface="Symbol" pitchFamily="18" charset="2"/>
            </a:endParaRPr>
          </a:p>
        </p:txBody>
      </p:sp>
      <p:grpSp>
        <p:nvGrpSpPr>
          <p:cNvPr id="2" name="组合 1"/>
          <p:cNvGrpSpPr/>
          <p:nvPr/>
        </p:nvGrpSpPr>
        <p:grpSpPr>
          <a:xfrm>
            <a:off x="6113338" y="1268760"/>
            <a:ext cx="2851150" cy="2516188"/>
            <a:chOff x="2057400" y="1905000"/>
            <a:chExt cx="2851150" cy="2516188"/>
          </a:xfrm>
        </p:grpSpPr>
        <p:sp>
          <p:nvSpPr>
            <p:cNvPr id="4" name="Oval 51"/>
            <p:cNvSpPr>
              <a:spLocks noChangeAspect="1"/>
            </p:cNvSpPr>
            <p:nvPr/>
          </p:nvSpPr>
          <p:spPr bwMode="auto">
            <a:xfrm>
              <a:off x="4038600" y="2514600"/>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endParaRPr lang="en-US" altLang="zh-CN" sz="2400" dirty="0">
                <a:solidFill>
                  <a:srgbClr val="000000"/>
                </a:solidFill>
                <a:sym typeface="Symbol" pitchFamily="18" charset="2"/>
              </a:endParaRPr>
            </a:p>
          </p:txBody>
        </p:sp>
        <p:cxnSp>
          <p:nvCxnSpPr>
            <p:cNvPr id="5" name="AutoShape 15"/>
            <p:cNvCxnSpPr>
              <a:cxnSpLocks noChangeShapeType="1"/>
              <a:endCxn id="4" idx="2"/>
            </p:cNvCxnSpPr>
            <p:nvPr/>
          </p:nvCxnSpPr>
          <p:spPr bwMode="auto">
            <a:xfrm>
              <a:off x="3203575" y="2820988"/>
              <a:ext cx="835025" cy="0"/>
            </a:xfrm>
            <a:prstGeom prst="straightConnector1">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cxnSp>
        <p:sp>
          <p:nvSpPr>
            <p:cNvPr id="6" name="Text Box 39"/>
            <p:cNvSpPr txBox="1">
              <a:spLocks noChangeArrowheads="1"/>
            </p:cNvSpPr>
            <p:nvPr/>
          </p:nvSpPr>
          <p:spPr bwMode="auto">
            <a:xfrm>
              <a:off x="3397250" y="2362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a:t>1 </a:t>
              </a:r>
            </a:p>
          </p:txBody>
        </p:sp>
        <p:cxnSp>
          <p:nvCxnSpPr>
            <p:cNvPr id="7" name="AutoShape 15"/>
            <p:cNvCxnSpPr>
              <a:cxnSpLocks noChangeShapeType="1"/>
            </p:cNvCxnSpPr>
            <p:nvPr/>
          </p:nvCxnSpPr>
          <p:spPr bwMode="auto">
            <a:xfrm flipH="1" flipV="1">
              <a:off x="2057400" y="2819400"/>
              <a:ext cx="533400" cy="1588"/>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sp>
          <p:nvSpPr>
            <p:cNvPr id="8" name="Text Box 43"/>
            <p:cNvSpPr txBox="1">
              <a:spLocks noChangeArrowheads="1"/>
            </p:cNvSpPr>
            <p:nvPr/>
          </p:nvSpPr>
          <p:spPr bwMode="auto">
            <a:xfrm>
              <a:off x="2438400" y="19050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a:t>0 </a:t>
              </a:r>
            </a:p>
          </p:txBody>
        </p:sp>
        <p:sp>
          <p:nvSpPr>
            <p:cNvPr id="9" name="Oval 51"/>
            <p:cNvSpPr>
              <a:spLocks noChangeAspect="1"/>
            </p:cNvSpPr>
            <p:nvPr/>
          </p:nvSpPr>
          <p:spPr bwMode="auto">
            <a:xfrm>
              <a:off x="2590800" y="2514600"/>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endParaRPr lang="en-US" altLang="zh-CN" sz="2400" dirty="0">
                <a:solidFill>
                  <a:srgbClr val="000000"/>
                </a:solidFill>
                <a:sym typeface="Symbol" pitchFamily="18" charset="2"/>
              </a:endParaRPr>
            </a:p>
          </p:txBody>
        </p:sp>
        <p:cxnSp>
          <p:nvCxnSpPr>
            <p:cNvPr id="10" name="AutoShape 15"/>
            <p:cNvCxnSpPr>
              <a:cxnSpLocks noChangeShapeType="1"/>
              <a:stCxn id="11" idx="2"/>
              <a:endCxn id="9" idx="4"/>
            </p:cNvCxnSpPr>
            <p:nvPr/>
          </p:nvCxnSpPr>
          <p:spPr bwMode="auto">
            <a:xfrm flipH="1" flipV="1">
              <a:off x="2897188" y="3125788"/>
              <a:ext cx="1141412" cy="989806"/>
            </a:xfrm>
            <a:prstGeom prst="straightConnector1">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cxnSp>
        <p:sp>
          <p:nvSpPr>
            <p:cNvPr id="11" name="Oval 51"/>
            <p:cNvSpPr>
              <a:spLocks noChangeAspect="1"/>
            </p:cNvSpPr>
            <p:nvPr/>
          </p:nvSpPr>
          <p:spPr bwMode="auto">
            <a:xfrm>
              <a:off x="4038600" y="3810000"/>
              <a:ext cx="612775" cy="6111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endParaRPr lang="en-US" altLang="zh-CN" sz="2400" dirty="0">
                <a:solidFill>
                  <a:srgbClr val="000000"/>
                </a:solidFill>
                <a:sym typeface="Symbol" pitchFamily="18" charset="2"/>
              </a:endParaRPr>
            </a:p>
          </p:txBody>
        </p:sp>
        <p:cxnSp>
          <p:nvCxnSpPr>
            <p:cNvPr id="12" name="AutoShape 15"/>
            <p:cNvCxnSpPr>
              <a:cxnSpLocks noChangeShapeType="1"/>
              <a:stCxn id="4" idx="3"/>
              <a:endCxn id="11" idx="1"/>
            </p:cNvCxnSpPr>
            <p:nvPr/>
          </p:nvCxnSpPr>
          <p:spPr bwMode="auto">
            <a:xfrm>
              <a:off x="4128339" y="3036282"/>
              <a:ext cx="0" cy="863224"/>
            </a:xfrm>
            <a:prstGeom prst="straightConnector1">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cxnSp>
        <p:cxnSp>
          <p:nvCxnSpPr>
            <p:cNvPr id="13" name="AutoShape 48"/>
            <p:cNvCxnSpPr>
              <a:cxnSpLocks noChangeShapeType="1"/>
            </p:cNvCxnSpPr>
            <p:nvPr/>
          </p:nvCxnSpPr>
          <p:spPr bwMode="auto">
            <a:xfrm rot="-5400000" flipH="1" flipV="1">
              <a:off x="2896394" y="2388394"/>
              <a:ext cx="1588" cy="431800"/>
            </a:xfrm>
            <a:prstGeom prst="curvedConnector3">
              <a:avLst>
                <a:gd name="adj1" fmla="val -38900000"/>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Oval 49"/>
            <p:cNvSpPr>
              <a:spLocks noChangeArrowheads="1"/>
            </p:cNvSpPr>
            <p:nvPr/>
          </p:nvSpPr>
          <p:spPr bwMode="auto">
            <a:xfrm>
              <a:off x="2667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endParaRPr lang="zh-CN" altLang="en-US" sz="2000"/>
            </a:p>
          </p:txBody>
        </p:sp>
        <p:sp>
          <p:nvSpPr>
            <p:cNvPr id="15" name="Text Box 50"/>
            <p:cNvSpPr txBox="1">
              <a:spLocks noChangeArrowheads="1"/>
            </p:cNvSpPr>
            <p:nvPr/>
          </p:nvSpPr>
          <p:spPr bwMode="auto">
            <a:xfrm>
              <a:off x="3168650" y="34290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a:t>0 </a:t>
              </a:r>
            </a:p>
          </p:txBody>
        </p:sp>
        <p:sp>
          <p:nvSpPr>
            <p:cNvPr id="16" name="Text Box 51"/>
            <p:cNvSpPr txBox="1">
              <a:spLocks noChangeArrowheads="1"/>
            </p:cNvSpPr>
            <p:nvPr/>
          </p:nvSpPr>
          <p:spPr bwMode="auto">
            <a:xfrm>
              <a:off x="3657600" y="3177915"/>
              <a:ext cx="646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smtClean="0"/>
                <a:t>0,1 </a:t>
              </a:r>
              <a:endParaRPr lang="en-US" altLang="zh-CN" sz="2400" dirty="0"/>
            </a:p>
          </p:txBody>
        </p:sp>
        <p:sp>
          <p:nvSpPr>
            <p:cNvPr id="17" name="Text Box 54"/>
            <p:cNvSpPr txBox="1">
              <a:spLocks noChangeArrowheads="1"/>
            </p:cNvSpPr>
            <p:nvPr/>
          </p:nvSpPr>
          <p:spPr bwMode="auto">
            <a:xfrm>
              <a:off x="4495800" y="32004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charset="-122"/>
                </a:defRPr>
              </a:lvl1pPr>
              <a:lvl2pPr marL="742950" indent="-285750" eaLnBrk="0" hangingPunct="0">
                <a:spcBef>
                  <a:spcPct val="20000"/>
                </a:spcBef>
                <a:buChar char="–"/>
                <a:defRPr sz="2800">
                  <a:solidFill>
                    <a:schemeClr val="tx1"/>
                  </a:solidFill>
                  <a:latin typeface="Times New Roman" pitchFamily="18" charset="0"/>
                  <a:ea typeface="宋体" charset="-122"/>
                </a:defRPr>
              </a:lvl2pPr>
              <a:lvl3pPr marL="1143000" indent="-228600" eaLnBrk="0" hangingPunct="0">
                <a:spcBef>
                  <a:spcPct val="20000"/>
                </a:spcBef>
                <a:buChar char="•"/>
                <a:defRPr sz="2400">
                  <a:solidFill>
                    <a:schemeClr val="tx1"/>
                  </a:solidFill>
                  <a:latin typeface="Times New Roman" pitchFamily="18" charset="0"/>
                  <a:ea typeface="宋体" charset="-122"/>
                </a:defRPr>
              </a:lvl3pPr>
              <a:lvl4pPr marL="1600200" indent="-228600" eaLnBrk="0" hangingPunct="0">
                <a:spcBef>
                  <a:spcPct val="20000"/>
                </a:spcBef>
                <a:buChar char="–"/>
                <a:defRPr sz="2000">
                  <a:solidFill>
                    <a:schemeClr val="tx1"/>
                  </a:solidFill>
                  <a:latin typeface="Times New Roman" pitchFamily="18" charset="0"/>
                  <a:ea typeface="宋体" charset="-122"/>
                </a:defRPr>
              </a:lvl4pPr>
              <a:lvl5pPr marL="2057400" indent="-228600" eaLnBrk="0" hangingPunct="0">
                <a:spcBef>
                  <a:spcPct val="20000"/>
                </a:spcBef>
                <a:buChar char="»"/>
                <a:defRPr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charset="-122"/>
                </a:defRPr>
              </a:lvl9pPr>
            </a:lstStyle>
            <a:p>
              <a:pPr eaLnBrk="1" hangingPunct="1">
                <a:spcBef>
                  <a:spcPct val="0"/>
                </a:spcBef>
                <a:buFontTx/>
                <a:buNone/>
              </a:pPr>
              <a:r>
                <a:rPr lang="en-US" altLang="zh-CN" sz="2400" dirty="0"/>
                <a:t>1 </a:t>
              </a:r>
            </a:p>
          </p:txBody>
        </p:sp>
        <p:cxnSp>
          <p:nvCxnSpPr>
            <p:cNvPr id="18" name="AutoShape 15"/>
            <p:cNvCxnSpPr>
              <a:cxnSpLocks noChangeShapeType="1"/>
              <a:stCxn id="11" idx="7"/>
              <a:endCxn id="4" idx="5"/>
            </p:cNvCxnSpPr>
            <p:nvPr/>
          </p:nvCxnSpPr>
          <p:spPr bwMode="auto">
            <a:xfrm flipV="1">
              <a:off x="4561636" y="3036282"/>
              <a:ext cx="0" cy="863224"/>
            </a:xfrm>
            <a:prstGeom prst="straightConnector1">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514908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b="1" dirty="0" smtClean="0">
                <a:solidFill>
                  <a:schemeClr val="tx1"/>
                </a:solidFill>
              </a:rPr>
              <a:t>4</a:t>
            </a:r>
            <a:r>
              <a:rPr lang="zh-CN" altLang="en-US" b="1" dirty="0" smtClean="0">
                <a:solidFill>
                  <a:schemeClr val="tx1"/>
                </a:solidFill>
              </a:rPr>
              <a:t>章作业</a:t>
            </a:r>
          </a:p>
        </p:txBody>
      </p:sp>
      <p:sp>
        <p:nvSpPr>
          <p:cNvPr id="606220" name="Text Box 12"/>
          <p:cNvSpPr txBox="1">
            <a:spLocks noChangeArrowheads="1"/>
          </p:cNvSpPr>
          <p:nvPr/>
        </p:nvSpPr>
        <p:spPr bwMode="auto">
          <a:xfrm>
            <a:off x="179388" y="1221134"/>
            <a:ext cx="8857108"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spcAft>
                <a:spcPct val="10000"/>
              </a:spcAft>
            </a:pPr>
            <a:r>
              <a:rPr lang="en-US" altLang="zh-CN" sz="2000" dirty="0" smtClean="0">
                <a:sym typeface="Symbol" pitchFamily="18" charset="2"/>
              </a:rPr>
              <a:t>4.2 </a:t>
            </a:r>
            <a:r>
              <a:rPr lang="zh-CN" altLang="en-US" sz="2000" dirty="0" smtClean="0">
                <a:sym typeface="Symbol" pitchFamily="18" charset="2"/>
              </a:rPr>
              <a:t>考虑一个</a:t>
            </a:r>
            <a:r>
              <a:rPr lang="en-US" altLang="zh-CN" sz="2000" dirty="0" smtClean="0">
                <a:sym typeface="Symbol" pitchFamily="18" charset="2"/>
              </a:rPr>
              <a:t>DFA</a:t>
            </a:r>
            <a:r>
              <a:rPr lang="zh-CN" altLang="en-US" sz="2000" dirty="0" smtClean="0">
                <a:sym typeface="Symbol" pitchFamily="18" charset="2"/>
              </a:rPr>
              <a:t>和一个正则表达式是否等价的问题。</a:t>
            </a:r>
            <a:endParaRPr lang="en-US" altLang="zh-CN" sz="2000" dirty="0" smtClean="0">
              <a:sym typeface="Symbol" pitchFamily="18" charset="2"/>
            </a:endParaRPr>
          </a:p>
          <a:p>
            <a:pPr>
              <a:lnSpc>
                <a:spcPct val="110000"/>
              </a:lnSpc>
              <a:spcBef>
                <a:spcPct val="10000"/>
              </a:spcBef>
              <a:spcAft>
                <a:spcPct val="10000"/>
              </a:spcAft>
            </a:pPr>
            <a:r>
              <a:rPr lang="en-US" altLang="zh-CN" sz="2000" dirty="0">
                <a:sym typeface="Symbol" pitchFamily="18" charset="2"/>
              </a:rPr>
              <a:t> </a:t>
            </a:r>
            <a:r>
              <a:rPr lang="en-US" altLang="zh-CN" sz="2000" dirty="0" smtClean="0">
                <a:sym typeface="Symbol" pitchFamily="18" charset="2"/>
              </a:rPr>
              <a:t>     </a:t>
            </a:r>
            <a:r>
              <a:rPr lang="zh-CN" altLang="en-US" sz="2000" dirty="0" smtClean="0">
                <a:sym typeface="Symbol" pitchFamily="18" charset="2"/>
              </a:rPr>
              <a:t>将这个问题描述为一个语言并证明它是可判定的。</a:t>
            </a:r>
            <a:endParaRPr lang="en-US" altLang="zh-CN" sz="2000" dirty="0" smtClean="0">
              <a:sym typeface="Symbol" pitchFamily="18" charset="2"/>
            </a:endParaRPr>
          </a:p>
          <a:p>
            <a:pPr>
              <a:lnSpc>
                <a:spcPct val="110000"/>
              </a:lnSpc>
              <a:spcBef>
                <a:spcPct val="10000"/>
              </a:spcBef>
              <a:spcAft>
                <a:spcPct val="10000"/>
              </a:spcAft>
            </a:pPr>
            <a:r>
              <a:rPr lang="zh-CN" altLang="en-US" sz="2000" dirty="0" smtClean="0">
                <a:sym typeface="Symbol" pitchFamily="18" charset="2"/>
              </a:rPr>
              <a:t>解</a:t>
            </a:r>
            <a:r>
              <a:rPr lang="en-US" altLang="zh-CN" sz="2000" dirty="0" smtClean="0">
                <a:sym typeface="Symbol" pitchFamily="18" charset="2"/>
              </a:rPr>
              <a:t>: </a:t>
            </a:r>
            <a:r>
              <a:rPr lang="zh-CN" altLang="en-US" sz="2000" dirty="0" smtClean="0">
                <a:sym typeface="Symbol" pitchFamily="18" charset="2"/>
              </a:rPr>
              <a:t>一个</a:t>
            </a:r>
            <a:r>
              <a:rPr lang="en-US" altLang="zh-CN" sz="2000" dirty="0" smtClean="0">
                <a:sym typeface="Symbol" pitchFamily="18" charset="2"/>
              </a:rPr>
              <a:t>DFA</a:t>
            </a:r>
            <a:r>
              <a:rPr lang="zh-CN" altLang="en-US" sz="2000" dirty="0" smtClean="0">
                <a:sym typeface="Symbol" pitchFamily="18" charset="2"/>
              </a:rPr>
              <a:t>是否与一个正则表达式是否等价可以表示为如下的语言</a:t>
            </a:r>
            <a:r>
              <a:rPr lang="en-US" altLang="zh-CN" sz="2000" dirty="0">
                <a:sym typeface="Symbol" pitchFamily="18" charset="2"/>
              </a:rPr>
              <a:t>:</a:t>
            </a:r>
            <a:endParaRPr lang="en-US" altLang="zh-CN" sz="2000" dirty="0" smtClean="0">
              <a:sym typeface="Symbol" pitchFamily="18" charset="2"/>
            </a:endParaRPr>
          </a:p>
          <a:p>
            <a:pPr>
              <a:lnSpc>
                <a:spcPct val="110000"/>
              </a:lnSpc>
              <a:spcBef>
                <a:spcPct val="10000"/>
              </a:spcBef>
              <a:spcAft>
                <a:spcPct val="10000"/>
              </a:spcAft>
            </a:pPr>
            <a:r>
              <a:rPr lang="en-US" altLang="zh-CN" sz="2000" dirty="0" smtClean="0">
                <a:sym typeface="Symbol" pitchFamily="18" charset="2"/>
              </a:rPr>
              <a:t>A = { &lt;M,R&gt; | M</a:t>
            </a:r>
            <a:r>
              <a:rPr lang="zh-CN" altLang="en-US" sz="2000" dirty="0" smtClean="0">
                <a:sym typeface="Symbol" pitchFamily="18" charset="2"/>
              </a:rPr>
              <a:t>是一个</a:t>
            </a:r>
            <a:r>
              <a:rPr lang="en-US" altLang="zh-CN" sz="2000" dirty="0" smtClean="0">
                <a:sym typeface="Symbol" pitchFamily="18" charset="2"/>
              </a:rPr>
              <a:t>DFA, R</a:t>
            </a:r>
            <a:r>
              <a:rPr lang="zh-CN" altLang="en-US" sz="2000" dirty="0" smtClean="0">
                <a:sym typeface="Symbol" pitchFamily="18" charset="2"/>
              </a:rPr>
              <a:t>是一个正则表达式</a:t>
            </a:r>
            <a:r>
              <a:rPr lang="en-US" altLang="zh-CN" sz="2000" dirty="0" smtClean="0">
                <a:sym typeface="Symbol" pitchFamily="18" charset="2"/>
              </a:rPr>
              <a:t>, </a:t>
            </a:r>
            <a:r>
              <a:rPr lang="zh-CN" altLang="en-US" sz="2000" dirty="0" smtClean="0">
                <a:sym typeface="Symbol" pitchFamily="18" charset="2"/>
              </a:rPr>
              <a:t>满足 </a:t>
            </a:r>
            <a:r>
              <a:rPr lang="en-US" altLang="zh-CN" sz="2000" dirty="0" smtClean="0">
                <a:sym typeface="Symbol" pitchFamily="18" charset="2"/>
              </a:rPr>
              <a:t>L(M) = L(R)</a:t>
            </a:r>
            <a:r>
              <a:rPr lang="zh-CN" altLang="en-US" sz="2000" dirty="0" smtClean="0">
                <a:sym typeface="Symbol" pitchFamily="18" charset="2"/>
              </a:rPr>
              <a:t> </a:t>
            </a:r>
            <a:r>
              <a:rPr lang="en-US" altLang="zh-CN" sz="2000" dirty="0" smtClean="0">
                <a:sym typeface="Symbol" pitchFamily="18" charset="2"/>
              </a:rPr>
              <a:t>}. </a:t>
            </a:r>
          </a:p>
          <a:p>
            <a:pPr>
              <a:lnSpc>
                <a:spcPct val="110000"/>
              </a:lnSpc>
              <a:spcBef>
                <a:spcPct val="10000"/>
              </a:spcBef>
              <a:spcAft>
                <a:spcPct val="10000"/>
              </a:spcAft>
            </a:pPr>
            <a:r>
              <a:rPr lang="zh-CN" altLang="en-US" sz="2000" dirty="0" smtClean="0">
                <a:sym typeface="Symbol" pitchFamily="18" charset="2"/>
              </a:rPr>
              <a:t>构造如下的图灵机</a:t>
            </a:r>
            <a:endParaRPr lang="en-US" altLang="zh-CN" sz="2000" dirty="0" smtClean="0">
              <a:sym typeface="Symbol" pitchFamily="18" charset="2"/>
            </a:endParaRPr>
          </a:p>
          <a:p>
            <a:pPr>
              <a:lnSpc>
                <a:spcPct val="110000"/>
              </a:lnSpc>
              <a:spcBef>
                <a:spcPct val="10000"/>
              </a:spcBef>
              <a:spcAft>
                <a:spcPct val="10000"/>
              </a:spcAft>
            </a:pPr>
            <a:r>
              <a:rPr lang="en-US" altLang="zh-CN" sz="2000" dirty="0" smtClean="0">
                <a:sym typeface="Symbol" pitchFamily="18" charset="2"/>
              </a:rPr>
              <a:t>P = “</a:t>
            </a:r>
            <a:r>
              <a:rPr lang="zh-CN" altLang="en-US" sz="2000" dirty="0" smtClean="0">
                <a:sym typeface="Symbol" pitchFamily="18" charset="2"/>
              </a:rPr>
              <a:t>对输入</a:t>
            </a:r>
            <a:r>
              <a:rPr lang="en-US" altLang="zh-CN" sz="2000" dirty="0" smtClean="0">
                <a:sym typeface="Symbol" pitchFamily="18" charset="2"/>
              </a:rPr>
              <a:t>&lt;M,R&gt;, M</a:t>
            </a:r>
            <a:r>
              <a:rPr lang="zh-CN" altLang="en-US" sz="2000" dirty="0" smtClean="0">
                <a:sym typeface="Symbol" pitchFamily="18" charset="2"/>
              </a:rPr>
              <a:t>是</a:t>
            </a:r>
            <a:r>
              <a:rPr lang="en-US" altLang="zh-CN" sz="2000" dirty="0" smtClean="0">
                <a:sym typeface="Symbol" pitchFamily="18" charset="2"/>
              </a:rPr>
              <a:t>DFA, R</a:t>
            </a:r>
            <a:r>
              <a:rPr lang="zh-CN" altLang="en-US" sz="2000" dirty="0" smtClean="0">
                <a:sym typeface="Symbol" pitchFamily="18" charset="2"/>
              </a:rPr>
              <a:t>是正则表达式</a:t>
            </a:r>
            <a:r>
              <a:rPr lang="en-US" altLang="zh-CN" sz="2000" dirty="0" smtClean="0">
                <a:sym typeface="Symbol" pitchFamily="18" charset="2"/>
              </a:rPr>
              <a:t>,</a:t>
            </a:r>
          </a:p>
          <a:p>
            <a:pPr>
              <a:lnSpc>
                <a:spcPct val="110000"/>
              </a:lnSpc>
              <a:spcBef>
                <a:spcPct val="10000"/>
              </a:spcBef>
              <a:spcAft>
                <a:spcPct val="10000"/>
              </a:spcAft>
            </a:pPr>
            <a:r>
              <a:rPr lang="en-US" altLang="zh-CN" sz="2000" dirty="0" smtClean="0">
                <a:sym typeface="Symbol" pitchFamily="18" charset="2"/>
              </a:rPr>
              <a:t>          1) </a:t>
            </a:r>
            <a:r>
              <a:rPr lang="zh-CN" altLang="en-US" sz="2000" dirty="0" smtClean="0">
                <a:sym typeface="Symbol" pitchFamily="18" charset="2"/>
              </a:rPr>
              <a:t>将</a:t>
            </a:r>
            <a:r>
              <a:rPr lang="en-US" altLang="zh-CN" sz="2000" dirty="0" smtClean="0">
                <a:sym typeface="Symbol" pitchFamily="18" charset="2"/>
              </a:rPr>
              <a:t>R</a:t>
            </a:r>
            <a:r>
              <a:rPr lang="zh-CN" altLang="en-US" sz="2000" dirty="0" smtClean="0">
                <a:sym typeface="Symbol" pitchFamily="18" charset="2"/>
              </a:rPr>
              <a:t>转换为等价的</a:t>
            </a:r>
            <a:r>
              <a:rPr lang="en-US" altLang="zh-CN" sz="2000" dirty="0" smtClean="0">
                <a:sym typeface="Symbol" pitchFamily="18" charset="2"/>
              </a:rPr>
              <a:t>NFA, </a:t>
            </a:r>
            <a:r>
              <a:rPr lang="zh-CN" altLang="en-US" sz="2000" dirty="0" smtClean="0">
                <a:sym typeface="Symbol" pitchFamily="18" charset="2"/>
              </a:rPr>
              <a:t>再转换为等价的</a:t>
            </a:r>
            <a:r>
              <a:rPr lang="en-US" altLang="zh-CN" sz="2000" dirty="0" smtClean="0">
                <a:sym typeface="Symbol" pitchFamily="18" charset="2"/>
              </a:rPr>
              <a:t>DFA T, </a:t>
            </a:r>
          </a:p>
          <a:p>
            <a:pPr>
              <a:lnSpc>
                <a:spcPct val="110000"/>
              </a:lnSpc>
              <a:spcBef>
                <a:spcPct val="10000"/>
              </a:spcBef>
              <a:spcAft>
                <a:spcPct val="10000"/>
              </a:spcAft>
            </a:pPr>
            <a:r>
              <a:rPr lang="en-US" altLang="zh-CN" sz="2000" dirty="0">
                <a:sym typeface="Symbol" pitchFamily="18" charset="2"/>
              </a:rPr>
              <a:t> </a:t>
            </a:r>
            <a:r>
              <a:rPr lang="en-US" altLang="zh-CN" sz="2000" dirty="0" smtClean="0">
                <a:sym typeface="Symbol" pitchFamily="18" charset="2"/>
              </a:rPr>
              <a:t>         2) </a:t>
            </a:r>
            <a:r>
              <a:rPr lang="zh-CN" altLang="en-US" sz="2000" dirty="0" smtClean="0">
                <a:sym typeface="Symbol" pitchFamily="18" charset="2"/>
              </a:rPr>
              <a:t>构造</a:t>
            </a:r>
            <a:r>
              <a:rPr lang="en-US" altLang="zh-CN" sz="2000" dirty="0" smtClean="0">
                <a:sym typeface="Symbol" pitchFamily="18" charset="2"/>
              </a:rPr>
              <a:t>DFA Q</a:t>
            </a:r>
            <a:r>
              <a:rPr lang="zh-CN" altLang="en-US" sz="2000" dirty="0" smtClean="0">
                <a:sym typeface="Symbol" pitchFamily="18" charset="2"/>
              </a:rPr>
              <a:t>使得</a:t>
            </a:r>
            <a:r>
              <a:rPr lang="en-US" altLang="zh-CN" sz="2000" dirty="0" smtClean="0">
                <a:sym typeface="Symbol" pitchFamily="18" charset="2"/>
              </a:rPr>
              <a:t>L(Q) = ( L(M) </a:t>
            </a:r>
            <a:r>
              <a:rPr lang="en-US" altLang="zh-CN" sz="2000" dirty="0" smtClean="0">
                <a:sym typeface="Symbol"/>
              </a:rPr>
              <a:t> L(T)</a:t>
            </a:r>
            <a:r>
              <a:rPr lang="en-US" altLang="zh-CN" sz="2000" baseline="30000" dirty="0" smtClean="0">
                <a:sym typeface="Symbol"/>
              </a:rPr>
              <a:t>c</a:t>
            </a:r>
            <a:r>
              <a:rPr lang="en-US" altLang="zh-CN" sz="2000" dirty="0" smtClean="0">
                <a:sym typeface="Symbol"/>
              </a:rPr>
              <a:t> )  </a:t>
            </a:r>
            <a:r>
              <a:rPr lang="en-US" altLang="zh-CN" sz="2000" dirty="0">
                <a:sym typeface="Symbol" pitchFamily="18" charset="2"/>
              </a:rPr>
              <a:t>( </a:t>
            </a:r>
            <a:r>
              <a:rPr lang="en-US" altLang="zh-CN" sz="2000" dirty="0" smtClean="0">
                <a:sym typeface="Symbol" pitchFamily="18" charset="2"/>
              </a:rPr>
              <a:t>L(T) </a:t>
            </a:r>
            <a:r>
              <a:rPr lang="en-US" altLang="zh-CN" sz="2000" dirty="0">
                <a:sym typeface="Symbol"/>
              </a:rPr>
              <a:t> </a:t>
            </a:r>
            <a:r>
              <a:rPr lang="en-US" altLang="zh-CN" sz="2000" dirty="0" smtClean="0">
                <a:sym typeface="Symbol"/>
              </a:rPr>
              <a:t>L(M)</a:t>
            </a:r>
            <a:r>
              <a:rPr lang="en-US" altLang="zh-CN" sz="2000" baseline="30000" dirty="0" smtClean="0">
                <a:sym typeface="Symbol"/>
              </a:rPr>
              <a:t>c</a:t>
            </a:r>
            <a:r>
              <a:rPr lang="en-US" altLang="zh-CN" sz="2000" dirty="0" smtClean="0">
                <a:sym typeface="Symbol"/>
              </a:rPr>
              <a:t> ) </a:t>
            </a:r>
          </a:p>
          <a:p>
            <a:pPr>
              <a:lnSpc>
                <a:spcPct val="110000"/>
              </a:lnSpc>
              <a:spcBef>
                <a:spcPct val="10000"/>
              </a:spcBef>
              <a:spcAft>
                <a:spcPct val="10000"/>
              </a:spcAft>
            </a:pPr>
            <a:r>
              <a:rPr lang="en-US" altLang="zh-CN" sz="2000" dirty="0">
                <a:sym typeface="Symbol"/>
              </a:rPr>
              <a:t> </a:t>
            </a:r>
            <a:r>
              <a:rPr lang="en-US" altLang="zh-CN" sz="2000" dirty="0" smtClean="0">
                <a:sym typeface="Symbol"/>
              </a:rPr>
              <a:t>         3) </a:t>
            </a:r>
            <a:r>
              <a:rPr lang="zh-CN" altLang="en-US" sz="2000" dirty="0" smtClean="0">
                <a:sym typeface="Symbol"/>
              </a:rPr>
              <a:t>检查</a:t>
            </a:r>
            <a:r>
              <a:rPr lang="en-US" altLang="zh-CN" sz="2000" dirty="0" smtClean="0">
                <a:sym typeface="Symbol"/>
              </a:rPr>
              <a:t>Q</a:t>
            </a:r>
            <a:r>
              <a:rPr lang="zh-CN" altLang="en-US" sz="2000" dirty="0" smtClean="0">
                <a:sym typeface="Symbol"/>
              </a:rPr>
              <a:t>的语言是否空</a:t>
            </a:r>
            <a:r>
              <a:rPr lang="en-US" altLang="zh-CN" sz="2000" dirty="0" smtClean="0">
                <a:sym typeface="Symbol"/>
              </a:rPr>
              <a:t>(</a:t>
            </a:r>
            <a:r>
              <a:rPr lang="zh-CN" altLang="en-US" sz="2000" dirty="0" smtClean="0">
                <a:sym typeface="Symbol"/>
              </a:rPr>
              <a:t>起始状态是否与某个接受状态连通</a:t>
            </a:r>
            <a:r>
              <a:rPr lang="en-US" altLang="zh-CN" sz="2000" dirty="0" smtClean="0">
                <a:sym typeface="Symbol"/>
              </a:rPr>
              <a:t>)</a:t>
            </a:r>
          </a:p>
          <a:p>
            <a:pPr>
              <a:lnSpc>
                <a:spcPct val="110000"/>
              </a:lnSpc>
              <a:spcBef>
                <a:spcPct val="10000"/>
              </a:spcBef>
              <a:spcAft>
                <a:spcPct val="10000"/>
              </a:spcAft>
            </a:pPr>
            <a:r>
              <a:rPr lang="en-US" altLang="zh-CN" sz="2000" dirty="0">
                <a:sym typeface="Symbol"/>
              </a:rPr>
              <a:t> </a:t>
            </a:r>
            <a:r>
              <a:rPr lang="en-US" altLang="zh-CN" sz="2000" dirty="0" smtClean="0">
                <a:sym typeface="Symbol"/>
              </a:rPr>
              <a:t>         4) </a:t>
            </a:r>
            <a:r>
              <a:rPr lang="zh-CN" altLang="en-US" sz="2000" dirty="0" smtClean="0">
                <a:sym typeface="Symbol"/>
              </a:rPr>
              <a:t>若不连通</a:t>
            </a:r>
            <a:r>
              <a:rPr lang="en-US" altLang="zh-CN" sz="2000" dirty="0" smtClean="0">
                <a:sym typeface="Symbol"/>
              </a:rPr>
              <a:t>, </a:t>
            </a:r>
            <a:r>
              <a:rPr lang="zh-CN" altLang="en-US" sz="2000" dirty="0" smtClean="0">
                <a:sym typeface="Symbol"/>
              </a:rPr>
              <a:t>则接受</a:t>
            </a:r>
            <a:r>
              <a:rPr lang="en-US" altLang="zh-CN" sz="2000" dirty="0" smtClean="0">
                <a:sym typeface="Symbol"/>
              </a:rPr>
              <a:t>; </a:t>
            </a:r>
            <a:r>
              <a:rPr lang="zh-CN" altLang="en-US" sz="2000" dirty="0" smtClean="0">
                <a:sym typeface="Symbol"/>
              </a:rPr>
              <a:t>否则拒绝</a:t>
            </a:r>
            <a:r>
              <a:rPr lang="en-US" altLang="zh-CN" sz="2000" dirty="0" smtClean="0">
                <a:sym typeface="Symbol"/>
              </a:rPr>
              <a:t>.</a:t>
            </a:r>
            <a:r>
              <a:rPr lang="en-US" altLang="zh-CN" sz="2000" dirty="0" smtClean="0">
                <a:sym typeface="Symbol" pitchFamily="18" charset="2"/>
              </a:rPr>
              <a:t>”</a:t>
            </a:r>
          </a:p>
          <a:p>
            <a:pPr>
              <a:lnSpc>
                <a:spcPct val="110000"/>
              </a:lnSpc>
              <a:spcBef>
                <a:spcPct val="10000"/>
              </a:spcBef>
              <a:spcAft>
                <a:spcPct val="10000"/>
              </a:spcAft>
            </a:pPr>
            <a:r>
              <a:rPr lang="zh-CN" altLang="en-US" sz="2000" dirty="0" smtClean="0">
                <a:sym typeface="Symbol" pitchFamily="18" charset="2"/>
              </a:rPr>
              <a:t>若</a:t>
            </a:r>
            <a:r>
              <a:rPr lang="en-US" altLang="zh-CN" sz="2000" dirty="0" smtClean="0">
                <a:sym typeface="Symbol" pitchFamily="18" charset="2"/>
              </a:rPr>
              <a:t>M</a:t>
            </a:r>
            <a:r>
              <a:rPr lang="zh-CN" altLang="en-US" sz="2000" dirty="0" smtClean="0">
                <a:sym typeface="Symbol" pitchFamily="18" charset="2"/>
              </a:rPr>
              <a:t>与</a:t>
            </a:r>
            <a:r>
              <a:rPr lang="en-US" altLang="zh-CN" sz="2000" dirty="0" smtClean="0">
                <a:sym typeface="Symbol" pitchFamily="18" charset="2"/>
              </a:rPr>
              <a:t>R</a:t>
            </a:r>
            <a:r>
              <a:rPr lang="zh-CN" altLang="en-US" sz="2000" dirty="0" smtClean="0">
                <a:sym typeface="Symbol" pitchFamily="18" charset="2"/>
              </a:rPr>
              <a:t>等价</a:t>
            </a:r>
            <a:r>
              <a:rPr lang="en-US" altLang="zh-CN" sz="2000" dirty="0" smtClean="0">
                <a:sym typeface="Symbol" pitchFamily="18" charset="2"/>
              </a:rPr>
              <a:t>, </a:t>
            </a:r>
            <a:r>
              <a:rPr lang="zh-CN" altLang="en-US" sz="2000" dirty="0" smtClean="0">
                <a:sym typeface="Symbol" pitchFamily="18" charset="2"/>
              </a:rPr>
              <a:t>则</a:t>
            </a:r>
            <a:r>
              <a:rPr lang="en-US" altLang="zh-CN" sz="2000" dirty="0" smtClean="0">
                <a:sym typeface="Symbol" pitchFamily="18" charset="2"/>
              </a:rPr>
              <a:t>Q</a:t>
            </a:r>
            <a:r>
              <a:rPr lang="zh-CN" altLang="en-US" sz="2000" dirty="0" smtClean="0">
                <a:sym typeface="Symbol" pitchFamily="18" charset="2"/>
              </a:rPr>
              <a:t>的语言空</a:t>
            </a:r>
            <a:r>
              <a:rPr lang="en-US" altLang="zh-CN" sz="2000" dirty="0" smtClean="0">
                <a:sym typeface="Symbol" pitchFamily="18" charset="2"/>
              </a:rPr>
              <a:t>, P</a:t>
            </a:r>
            <a:r>
              <a:rPr lang="zh-CN" altLang="en-US" sz="2000" dirty="0" smtClean="0">
                <a:sym typeface="Symbol" pitchFamily="18" charset="2"/>
              </a:rPr>
              <a:t>会接受</a:t>
            </a:r>
            <a:r>
              <a:rPr lang="en-US" altLang="zh-CN" sz="2000" dirty="0" smtClean="0">
                <a:sym typeface="Symbol" pitchFamily="18" charset="2"/>
              </a:rPr>
              <a:t>&lt;M,R&gt;; </a:t>
            </a:r>
            <a:r>
              <a:rPr lang="zh-CN" altLang="en-US" sz="2000" dirty="0" smtClean="0">
                <a:sym typeface="Symbol" pitchFamily="18" charset="2"/>
              </a:rPr>
              <a:t>否则</a:t>
            </a:r>
            <a:r>
              <a:rPr lang="en-US" altLang="zh-CN" sz="2000" dirty="0" smtClean="0">
                <a:sym typeface="Symbol" pitchFamily="18" charset="2"/>
              </a:rPr>
              <a:t>Q</a:t>
            </a:r>
            <a:r>
              <a:rPr lang="zh-CN" altLang="en-US" sz="2000" dirty="0" smtClean="0">
                <a:sym typeface="Symbol" pitchFamily="18" charset="2"/>
              </a:rPr>
              <a:t>的语言非空</a:t>
            </a:r>
            <a:r>
              <a:rPr lang="en-US" altLang="zh-CN" sz="2000" dirty="0" smtClean="0">
                <a:sym typeface="Symbol" pitchFamily="18" charset="2"/>
              </a:rPr>
              <a:t>, P</a:t>
            </a:r>
            <a:r>
              <a:rPr lang="zh-CN" altLang="en-US" sz="2000" dirty="0" smtClean="0">
                <a:sym typeface="Symbol" pitchFamily="18" charset="2"/>
              </a:rPr>
              <a:t>会拒绝</a:t>
            </a:r>
            <a:r>
              <a:rPr lang="en-US" altLang="zh-CN" sz="2000" dirty="0" smtClean="0">
                <a:sym typeface="Symbol" pitchFamily="18" charset="2"/>
              </a:rPr>
              <a:t>.</a:t>
            </a:r>
          </a:p>
          <a:p>
            <a:pPr>
              <a:lnSpc>
                <a:spcPct val="110000"/>
              </a:lnSpc>
              <a:spcBef>
                <a:spcPct val="10000"/>
              </a:spcBef>
              <a:spcAft>
                <a:spcPct val="10000"/>
              </a:spcAft>
            </a:pPr>
            <a:r>
              <a:rPr lang="zh-CN" altLang="en-US" sz="2000" dirty="0" smtClean="0">
                <a:sym typeface="Symbol" pitchFamily="18" charset="2"/>
              </a:rPr>
              <a:t>所以</a:t>
            </a:r>
            <a:r>
              <a:rPr lang="en-US" altLang="zh-CN" sz="2000" dirty="0" smtClean="0">
                <a:sym typeface="Symbol" pitchFamily="18" charset="2"/>
              </a:rPr>
              <a:t>P</a:t>
            </a:r>
            <a:r>
              <a:rPr lang="zh-CN" altLang="en-US" sz="2000" dirty="0" smtClean="0">
                <a:sym typeface="Symbol" pitchFamily="18" charset="2"/>
              </a:rPr>
              <a:t>是判定器</a:t>
            </a:r>
            <a:r>
              <a:rPr lang="en-US" altLang="zh-CN" sz="2000" dirty="0" smtClean="0">
                <a:sym typeface="Symbol" pitchFamily="18" charset="2"/>
              </a:rPr>
              <a:t>, </a:t>
            </a:r>
            <a:r>
              <a:rPr lang="zh-CN" altLang="en-US" sz="2000" dirty="0" smtClean="0">
                <a:sym typeface="Symbol" pitchFamily="18" charset="2"/>
              </a:rPr>
              <a:t>而且</a:t>
            </a:r>
            <a:r>
              <a:rPr lang="en-US" altLang="zh-CN" sz="2000" dirty="0" smtClean="0">
                <a:sym typeface="Symbol" pitchFamily="18" charset="2"/>
              </a:rPr>
              <a:t>P</a:t>
            </a:r>
            <a:r>
              <a:rPr lang="zh-CN" altLang="en-US" sz="2000" dirty="0" smtClean="0">
                <a:sym typeface="Symbol" pitchFamily="18" charset="2"/>
              </a:rPr>
              <a:t>的语言是</a:t>
            </a:r>
            <a:r>
              <a:rPr lang="en-US" altLang="zh-CN" sz="2000" dirty="0" smtClean="0">
                <a:sym typeface="Symbol" pitchFamily="18" charset="2"/>
              </a:rPr>
              <a:t>A.   </a:t>
            </a:r>
            <a:r>
              <a:rPr lang="zh-CN" altLang="en-US" sz="2000" dirty="0" smtClean="0">
                <a:sym typeface="Symbol" pitchFamily="18" charset="2"/>
              </a:rPr>
              <a:t>证毕</a:t>
            </a:r>
          </a:p>
          <a:p>
            <a:pPr>
              <a:lnSpc>
                <a:spcPct val="110000"/>
              </a:lnSpc>
              <a:spcBef>
                <a:spcPct val="10000"/>
              </a:spcBef>
              <a:spcAft>
                <a:spcPct val="10000"/>
              </a:spcAft>
            </a:pPr>
            <a:r>
              <a:rPr lang="zh-CN" altLang="en-US" sz="2000" dirty="0" smtClean="0">
                <a:sym typeface="Symbol" pitchFamily="18" charset="2"/>
              </a:rPr>
              <a:t>补充说明</a:t>
            </a:r>
            <a:r>
              <a:rPr lang="en-US" altLang="zh-CN" sz="2000" dirty="0" smtClean="0">
                <a:sym typeface="Symbol" pitchFamily="18" charset="2"/>
              </a:rPr>
              <a:t>:  </a:t>
            </a:r>
            <a:r>
              <a:rPr lang="zh-CN" altLang="en-US" sz="2000" dirty="0" smtClean="0">
                <a:sym typeface="Symbol" pitchFamily="18" charset="2"/>
              </a:rPr>
              <a:t>正则语言对补</a:t>
            </a:r>
            <a:r>
              <a:rPr lang="en-US" altLang="zh-CN" sz="2000" dirty="0" smtClean="0">
                <a:sym typeface="Symbol" pitchFamily="18" charset="2"/>
              </a:rPr>
              <a:t>, </a:t>
            </a:r>
            <a:r>
              <a:rPr lang="zh-CN" altLang="en-US" sz="2000" dirty="0" smtClean="0">
                <a:sym typeface="Symbol" pitchFamily="18" charset="2"/>
              </a:rPr>
              <a:t>交</a:t>
            </a:r>
            <a:r>
              <a:rPr lang="en-US" altLang="zh-CN" sz="2000" dirty="0" smtClean="0">
                <a:sym typeface="Symbol" pitchFamily="18" charset="2"/>
              </a:rPr>
              <a:t>, </a:t>
            </a:r>
            <a:r>
              <a:rPr lang="zh-CN" altLang="en-US" sz="2000" dirty="0" smtClean="0">
                <a:sym typeface="Symbol" pitchFamily="18" charset="2"/>
              </a:rPr>
              <a:t>并都是封闭的</a:t>
            </a:r>
            <a:r>
              <a:rPr lang="en-US" altLang="zh-CN" sz="2000" dirty="0" smtClean="0">
                <a:sym typeface="Symbol" pitchFamily="18" charset="2"/>
              </a:rPr>
              <a:t>, </a:t>
            </a:r>
            <a:r>
              <a:rPr lang="zh-CN" altLang="en-US" sz="2000" dirty="0" smtClean="0">
                <a:sym typeface="Symbol" pitchFamily="18" charset="2"/>
              </a:rPr>
              <a:t>所以</a:t>
            </a:r>
            <a:r>
              <a:rPr lang="en-US" altLang="zh-CN" sz="2000" dirty="0" smtClean="0">
                <a:sym typeface="Symbol" pitchFamily="18" charset="2"/>
              </a:rPr>
              <a:t>L(M)</a:t>
            </a:r>
            <a:r>
              <a:rPr lang="zh-CN" altLang="en-US" sz="2000" dirty="0" smtClean="0">
                <a:sym typeface="Symbol" pitchFamily="18" charset="2"/>
              </a:rPr>
              <a:t>与</a:t>
            </a:r>
            <a:r>
              <a:rPr lang="en-US" altLang="zh-CN" sz="2000" dirty="0" smtClean="0">
                <a:sym typeface="Symbol" pitchFamily="18" charset="2"/>
              </a:rPr>
              <a:t>L(T)</a:t>
            </a:r>
            <a:r>
              <a:rPr lang="zh-CN" altLang="en-US" sz="2000" dirty="0" smtClean="0">
                <a:sym typeface="Symbol" pitchFamily="18" charset="2"/>
              </a:rPr>
              <a:t>的对称差仍正则</a:t>
            </a:r>
            <a:endParaRPr lang="en-US" altLang="zh-CN" sz="2000" dirty="0" smtClean="0">
              <a:sym typeface="Symbol" pitchFamily="18" charset="2"/>
            </a:endParaRPr>
          </a:p>
        </p:txBody>
      </p:sp>
    </p:spTree>
    <p:extLst>
      <p:ext uri="{BB962C8B-B14F-4D97-AF65-F5344CB8AC3E}">
        <p14:creationId xmlns:p14="http://schemas.microsoft.com/office/powerpoint/2010/main" val="5649110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b="1" dirty="0" smtClean="0">
                <a:solidFill>
                  <a:schemeClr val="tx1"/>
                </a:solidFill>
              </a:rPr>
              <a:t>4</a:t>
            </a:r>
            <a:r>
              <a:rPr lang="zh-CN" altLang="en-US" b="1" dirty="0" smtClean="0">
                <a:solidFill>
                  <a:schemeClr val="tx1"/>
                </a:solidFill>
              </a:rPr>
              <a:t>章作业</a:t>
            </a:r>
          </a:p>
        </p:txBody>
      </p:sp>
      <p:sp>
        <p:nvSpPr>
          <p:cNvPr id="606220" name="Text Box 12"/>
          <p:cNvSpPr txBox="1">
            <a:spLocks noChangeArrowheads="1"/>
          </p:cNvSpPr>
          <p:nvPr/>
        </p:nvSpPr>
        <p:spPr bwMode="auto">
          <a:xfrm>
            <a:off x="179388" y="1492250"/>
            <a:ext cx="8739187"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spcAft>
                <a:spcPct val="10000"/>
              </a:spcAft>
            </a:pPr>
            <a:r>
              <a:rPr lang="en-US" altLang="zh-CN" sz="2000" dirty="0" smtClean="0">
                <a:sym typeface="Symbol" pitchFamily="18" charset="2"/>
              </a:rPr>
              <a:t>4.3 </a:t>
            </a:r>
            <a:r>
              <a:rPr lang="zh-CN" altLang="en-US" sz="2000" dirty="0" smtClean="0">
                <a:sym typeface="Symbol" pitchFamily="18" charset="2"/>
              </a:rPr>
              <a:t>设 </a:t>
            </a:r>
            <a:r>
              <a:rPr lang="en-US" altLang="zh-CN" sz="2000" dirty="0" smtClean="0">
                <a:sym typeface="Symbol" pitchFamily="18" charset="2"/>
              </a:rPr>
              <a:t>ALL</a:t>
            </a:r>
            <a:r>
              <a:rPr lang="en-US" altLang="zh-CN" sz="2000" baseline="-25000" dirty="0" smtClean="0">
                <a:sym typeface="Symbol" pitchFamily="18" charset="2"/>
              </a:rPr>
              <a:t>DFA </a:t>
            </a:r>
            <a:r>
              <a:rPr lang="en-US" altLang="zh-CN" sz="2000" dirty="0" smtClean="0">
                <a:sym typeface="Symbol" pitchFamily="18" charset="2"/>
              </a:rPr>
              <a:t>= {&lt;A&gt; | A</a:t>
            </a:r>
            <a:r>
              <a:rPr lang="zh-CN" altLang="en-US" sz="2000" dirty="0" smtClean="0">
                <a:sym typeface="Symbol" pitchFamily="18" charset="2"/>
              </a:rPr>
              <a:t>是一个识别</a:t>
            </a:r>
            <a:r>
              <a:rPr lang="zh-CN" altLang="en-US" sz="2000" dirty="0" smtClean="0">
                <a:sym typeface="Symbol"/>
              </a:rPr>
              <a:t></a:t>
            </a:r>
            <a:r>
              <a:rPr lang="en-US" altLang="zh-CN" sz="2000" baseline="30000" dirty="0" smtClean="0">
                <a:sym typeface="Symbol"/>
              </a:rPr>
              <a:t>*</a:t>
            </a:r>
            <a:r>
              <a:rPr lang="zh-CN" altLang="en-US" sz="2000" dirty="0" smtClean="0">
                <a:sym typeface="Symbol"/>
              </a:rPr>
              <a:t>的</a:t>
            </a:r>
            <a:r>
              <a:rPr lang="en-US" altLang="zh-CN" sz="2000" dirty="0" smtClean="0">
                <a:sym typeface="Symbol" pitchFamily="18" charset="2"/>
              </a:rPr>
              <a:t>DFA}. </a:t>
            </a:r>
            <a:r>
              <a:rPr lang="zh-CN" altLang="en-US" sz="2000" dirty="0" smtClean="0">
                <a:sym typeface="Symbol" pitchFamily="18" charset="2"/>
              </a:rPr>
              <a:t>证明</a:t>
            </a:r>
            <a:r>
              <a:rPr lang="en-US" altLang="zh-CN" sz="2000" dirty="0" smtClean="0">
                <a:sym typeface="Symbol" pitchFamily="18" charset="2"/>
              </a:rPr>
              <a:t>ALL</a:t>
            </a:r>
            <a:r>
              <a:rPr lang="en-US" altLang="zh-CN" sz="2000" baseline="-25000" dirty="0" smtClean="0">
                <a:sym typeface="Symbol" pitchFamily="18" charset="2"/>
              </a:rPr>
              <a:t>DFA</a:t>
            </a:r>
            <a:r>
              <a:rPr lang="zh-CN" altLang="en-US" sz="2000" dirty="0" smtClean="0">
                <a:sym typeface="Symbol" pitchFamily="18" charset="2"/>
              </a:rPr>
              <a:t>可判定</a:t>
            </a:r>
            <a:r>
              <a:rPr lang="en-US" altLang="zh-CN" sz="2000" dirty="0" smtClean="0">
                <a:sym typeface="Symbol" pitchFamily="18" charset="2"/>
              </a:rPr>
              <a:t>.  </a:t>
            </a:r>
          </a:p>
          <a:p>
            <a:pPr>
              <a:lnSpc>
                <a:spcPct val="110000"/>
              </a:lnSpc>
              <a:spcBef>
                <a:spcPct val="10000"/>
              </a:spcBef>
              <a:spcAft>
                <a:spcPct val="10000"/>
              </a:spcAft>
            </a:pPr>
            <a:r>
              <a:rPr lang="zh-CN" altLang="en-US" sz="2000" dirty="0" smtClean="0">
                <a:sym typeface="Symbol" pitchFamily="18" charset="2"/>
              </a:rPr>
              <a:t>证明</a:t>
            </a:r>
            <a:r>
              <a:rPr lang="en-US" altLang="zh-CN" sz="2000" dirty="0" smtClean="0">
                <a:sym typeface="Symbol" pitchFamily="18" charset="2"/>
              </a:rPr>
              <a:t>:</a:t>
            </a:r>
            <a:r>
              <a:rPr lang="zh-CN" altLang="en-US" sz="2000" dirty="0">
                <a:sym typeface="Symbol" pitchFamily="18" charset="2"/>
              </a:rPr>
              <a:t>构造如下的图灵机</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P = “</a:t>
            </a:r>
            <a:r>
              <a:rPr lang="zh-CN" altLang="en-US" sz="2000" dirty="0">
                <a:sym typeface="Symbol" pitchFamily="18" charset="2"/>
              </a:rPr>
              <a:t>对输入</a:t>
            </a:r>
            <a:r>
              <a:rPr lang="en-US" altLang="zh-CN" sz="2000" dirty="0" smtClean="0">
                <a:sym typeface="Symbol" pitchFamily="18" charset="2"/>
              </a:rPr>
              <a:t>&lt;A&gt;, A</a:t>
            </a:r>
            <a:r>
              <a:rPr lang="zh-CN" altLang="en-US" sz="2000" dirty="0" smtClean="0">
                <a:sym typeface="Symbol" pitchFamily="18" charset="2"/>
              </a:rPr>
              <a:t>是</a:t>
            </a:r>
            <a:r>
              <a:rPr lang="en-US" altLang="zh-CN" sz="2000" dirty="0" smtClean="0">
                <a:sym typeface="Symbol" pitchFamily="18" charset="2"/>
              </a:rPr>
              <a:t>DFA</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          1) </a:t>
            </a:r>
            <a:r>
              <a:rPr lang="zh-CN" altLang="en-US" sz="2000" dirty="0" smtClean="0">
                <a:sym typeface="Symbol" pitchFamily="18" charset="2"/>
              </a:rPr>
              <a:t>标记所有与起始状态连通的状态</a:t>
            </a:r>
            <a:r>
              <a:rPr lang="en-US" altLang="zh-CN" sz="2000" dirty="0" smtClean="0">
                <a:sym typeface="Symbol" pitchFamily="18" charset="2"/>
              </a:rPr>
              <a:t>. </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          2) </a:t>
            </a:r>
            <a:r>
              <a:rPr lang="zh-CN" altLang="en-US" sz="2000" dirty="0" smtClean="0">
                <a:sym typeface="Symbol" pitchFamily="18" charset="2"/>
              </a:rPr>
              <a:t>若所有有标记的状态都是接受状态</a:t>
            </a:r>
            <a:r>
              <a:rPr lang="en-US" altLang="zh-CN" sz="2000" dirty="0" smtClean="0">
                <a:sym typeface="Symbol" pitchFamily="18" charset="2"/>
              </a:rPr>
              <a:t>, </a:t>
            </a:r>
            <a:r>
              <a:rPr lang="zh-CN" altLang="en-US" sz="2000" dirty="0" smtClean="0">
                <a:sym typeface="Symbol" pitchFamily="18" charset="2"/>
              </a:rPr>
              <a:t>则接受</a:t>
            </a:r>
            <a:r>
              <a:rPr lang="en-US" altLang="zh-CN" sz="2000" dirty="0" smtClean="0">
                <a:sym typeface="Symbol" pitchFamily="18" charset="2"/>
              </a:rPr>
              <a:t>; </a:t>
            </a:r>
            <a:r>
              <a:rPr lang="zh-CN" altLang="en-US" sz="2000" dirty="0" smtClean="0">
                <a:sym typeface="Symbol" pitchFamily="18" charset="2"/>
              </a:rPr>
              <a:t>否则拒绝</a:t>
            </a:r>
            <a:r>
              <a:rPr lang="en-US" altLang="zh-CN" sz="2000" dirty="0" smtClean="0">
                <a:sym typeface="Symbol" pitchFamily="18" charset="2"/>
              </a:rPr>
              <a:t>.”</a:t>
            </a:r>
            <a:endParaRPr lang="en-US" altLang="zh-CN" sz="2000" dirty="0">
              <a:sym typeface="Symbol" pitchFamily="18" charset="2"/>
            </a:endParaRPr>
          </a:p>
          <a:p>
            <a:pPr>
              <a:lnSpc>
                <a:spcPct val="110000"/>
              </a:lnSpc>
              <a:spcBef>
                <a:spcPct val="10000"/>
              </a:spcBef>
              <a:spcAft>
                <a:spcPct val="10000"/>
              </a:spcAft>
            </a:pPr>
            <a:r>
              <a:rPr lang="zh-CN" altLang="en-US" sz="2000" dirty="0" smtClean="0">
                <a:sym typeface="Symbol" pitchFamily="18" charset="2"/>
              </a:rPr>
              <a:t>若</a:t>
            </a:r>
            <a:r>
              <a:rPr lang="en-US" altLang="zh-CN" sz="2000" dirty="0" smtClean="0">
                <a:sym typeface="Symbol" pitchFamily="18" charset="2"/>
              </a:rPr>
              <a:t>A</a:t>
            </a:r>
            <a:r>
              <a:rPr lang="zh-CN" altLang="en-US" sz="2000" dirty="0" smtClean="0">
                <a:sym typeface="Symbol" pitchFamily="18" charset="2"/>
              </a:rPr>
              <a:t>的所有被标记状态都是接受状态</a:t>
            </a:r>
            <a:r>
              <a:rPr lang="en-US" altLang="zh-CN" sz="2000" dirty="0" smtClean="0">
                <a:sym typeface="Symbol" pitchFamily="18" charset="2"/>
              </a:rPr>
              <a:t>, </a:t>
            </a:r>
            <a:r>
              <a:rPr lang="zh-CN" altLang="en-US" sz="2000" dirty="0" smtClean="0">
                <a:sym typeface="Symbol" pitchFamily="18" charset="2"/>
              </a:rPr>
              <a:t>则所有输入都会被接受</a:t>
            </a:r>
            <a:r>
              <a:rPr lang="en-US" altLang="zh-CN" sz="2000" dirty="0" smtClean="0">
                <a:sym typeface="Symbol" pitchFamily="18" charset="2"/>
              </a:rPr>
              <a:t>, A</a:t>
            </a:r>
            <a:r>
              <a:rPr lang="zh-CN" altLang="en-US" sz="2000" dirty="0" smtClean="0">
                <a:sym typeface="Symbol" pitchFamily="18" charset="2"/>
              </a:rPr>
              <a:t>的语言是</a:t>
            </a:r>
            <a:r>
              <a:rPr lang="zh-CN" altLang="en-US" sz="2000" dirty="0">
                <a:sym typeface="Symbol"/>
              </a:rPr>
              <a:t></a:t>
            </a:r>
            <a:r>
              <a:rPr lang="en-US" altLang="zh-CN" sz="2000" baseline="30000" dirty="0" smtClean="0">
                <a:sym typeface="Symbol"/>
              </a:rPr>
              <a:t>*</a:t>
            </a:r>
            <a:r>
              <a:rPr lang="en-US" altLang="zh-CN" sz="2000" dirty="0" smtClean="0">
                <a:sym typeface="Symbol" pitchFamily="18" charset="2"/>
              </a:rPr>
              <a:t>;</a:t>
            </a:r>
          </a:p>
          <a:p>
            <a:pPr>
              <a:lnSpc>
                <a:spcPct val="110000"/>
              </a:lnSpc>
              <a:spcBef>
                <a:spcPct val="10000"/>
              </a:spcBef>
              <a:spcAft>
                <a:spcPct val="10000"/>
              </a:spcAft>
            </a:pPr>
            <a:r>
              <a:rPr lang="zh-CN" altLang="en-US" sz="2000" dirty="0" smtClean="0">
                <a:sym typeface="Symbol" pitchFamily="18" charset="2"/>
              </a:rPr>
              <a:t>否则</a:t>
            </a:r>
            <a:r>
              <a:rPr lang="en-US" altLang="zh-CN" sz="2000" dirty="0" smtClean="0">
                <a:sym typeface="Symbol" pitchFamily="18" charset="2"/>
              </a:rPr>
              <a:t>, A</a:t>
            </a:r>
            <a:r>
              <a:rPr lang="zh-CN" altLang="en-US" sz="2000" dirty="0" smtClean="0">
                <a:sym typeface="Symbol" pitchFamily="18" charset="2"/>
              </a:rPr>
              <a:t>的语言不是</a:t>
            </a:r>
            <a:r>
              <a:rPr lang="zh-CN" altLang="en-US" sz="2000" dirty="0">
                <a:sym typeface="Symbol"/>
              </a:rPr>
              <a:t></a:t>
            </a:r>
            <a:r>
              <a:rPr lang="en-US" altLang="zh-CN" sz="2000" baseline="30000" dirty="0" smtClean="0">
                <a:sym typeface="Symbol"/>
              </a:rPr>
              <a:t>*</a:t>
            </a:r>
            <a:r>
              <a:rPr lang="en-US" altLang="zh-CN" sz="2000" dirty="0" smtClean="0">
                <a:sym typeface="Symbol" pitchFamily="18" charset="2"/>
              </a:rPr>
              <a:t>.  </a:t>
            </a:r>
          </a:p>
          <a:p>
            <a:pPr>
              <a:lnSpc>
                <a:spcPct val="110000"/>
              </a:lnSpc>
              <a:spcBef>
                <a:spcPct val="10000"/>
              </a:spcBef>
              <a:spcAft>
                <a:spcPct val="10000"/>
              </a:spcAft>
            </a:pPr>
            <a:r>
              <a:rPr lang="en-US" altLang="zh-CN" sz="2000" dirty="0" smtClean="0">
                <a:sym typeface="Symbol" pitchFamily="18" charset="2"/>
              </a:rPr>
              <a:t>P</a:t>
            </a:r>
            <a:r>
              <a:rPr lang="zh-CN" altLang="en-US" sz="2000" dirty="0" smtClean="0">
                <a:sym typeface="Symbol" pitchFamily="18" charset="2"/>
              </a:rPr>
              <a:t>是判定器</a:t>
            </a:r>
            <a:r>
              <a:rPr lang="en-US" altLang="zh-CN" sz="2000" dirty="0" smtClean="0">
                <a:sym typeface="Symbol" pitchFamily="18" charset="2"/>
              </a:rPr>
              <a:t>, </a:t>
            </a:r>
            <a:r>
              <a:rPr lang="zh-CN" altLang="en-US" sz="2000" dirty="0" smtClean="0">
                <a:sym typeface="Symbol" pitchFamily="18" charset="2"/>
              </a:rPr>
              <a:t>且</a:t>
            </a:r>
            <a:r>
              <a:rPr lang="en-US" altLang="zh-CN" sz="2000" dirty="0" smtClean="0">
                <a:sym typeface="Symbol" pitchFamily="18" charset="2"/>
              </a:rPr>
              <a:t>P</a:t>
            </a:r>
            <a:r>
              <a:rPr lang="zh-CN" altLang="en-US" sz="2000" dirty="0" smtClean="0">
                <a:sym typeface="Symbol" pitchFamily="18" charset="2"/>
              </a:rPr>
              <a:t>的语言是</a:t>
            </a:r>
            <a:r>
              <a:rPr lang="en-US" altLang="zh-CN" sz="2000" dirty="0" smtClean="0">
                <a:sym typeface="Symbol" pitchFamily="18" charset="2"/>
              </a:rPr>
              <a:t>ALL</a:t>
            </a:r>
            <a:r>
              <a:rPr lang="en-US" altLang="zh-CN" sz="2000" baseline="-25000" dirty="0" smtClean="0">
                <a:sym typeface="Symbol" pitchFamily="18" charset="2"/>
              </a:rPr>
              <a:t>DFA</a:t>
            </a:r>
            <a:r>
              <a:rPr lang="en-US" altLang="zh-CN" sz="2000" dirty="0" smtClean="0">
                <a:sym typeface="Symbol" pitchFamily="18" charset="2"/>
              </a:rPr>
              <a:t>, </a:t>
            </a:r>
            <a:r>
              <a:rPr lang="zh-CN" altLang="en-US" sz="2000" dirty="0" smtClean="0">
                <a:sym typeface="Symbol" pitchFamily="18" charset="2"/>
              </a:rPr>
              <a:t>所以</a:t>
            </a:r>
            <a:r>
              <a:rPr lang="en-US" altLang="zh-CN" sz="2000" dirty="0">
                <a:sym typeface="Symbol" pitchFamily="18" charset="2"/>
              </a:rPr>
              <a:t>ALL</a:t>
            </a:r>
            <a:r>
              <a:rPr lang="en-US" altLang="zh-CN" sz="2000" baseline="-25000" dirty="0">
                <a:sym typeface="Symbol" pitchFamily="18" charset="2"/>
              </a:rPr>
              <a:t>DFA</a:t>
            </a:r>
            <a:r>
              <a:rPr lang="zh-CN" altLang="en-US" sz="2000" dirty="0" smtClean="0">
                <a:sym typeface="Symbol" pitchFamily="18" charset="2"/>
              </a:rPr>
              <a:t>是可判定语言</a:t>
            </a:r>
            <a:r>
              <a:rPr lang="en-US" altLang="zh-CN" sz="2000" dirty="0" smtClean="0">
                <a:sym typeface="Symbol" pitchFamily="18" charset="2"/>
              </a:rPr>
              <a:t>.  </a:t>
            </a:r>
            <a:r>
              <a:rPr lang="zh-CN" altLang="en-US" sz="2000" dirty="0" smtClean="0">
                <a:sym typeface="Symbol" pitchFamily="18" charset="2"/>
              </a:rPr>
              <a:t>证毕 </a:t>
            </a:r>
            <a:endParaRPr lang="en-US" altLang="zh-CN" sz="2000" dirty="0" smtClean="0">
              <a:sym typeface="Symbol" pitchFamily="18" charset="2"/>
            </a:endParaRPr>
          </a:p>
          <a:p>
            <a:pPr>
              <a:lnSpc>
                <a:spcPct val="110000"/>
              </a:lnSpc>
              <a:spcBef>
                <a:spcPct val="10000"/>
              </a:spcBef>
              <a:spcAft>
                <a:spcPct val="10000"/>
              </a:spcAft>
            </a:pPr>
            <a:endParaRPr lang="en-US" altLang="zh-CN" sz="2000" dirty="0">
              <a:sym typeface="Symbol" pitchFamily="18" charset="2"/>
            </a:endParaRPr>
          </a:p>
        </p:txBody>
      </p:sp>
    </p:spTree>
    <p:extLst>
      <p:ext uri="{BB962C8B-B14F-4D97-AF65-F5344CB8AC3E}">
        <p14:creationId xmlns:p14="http://schemas.microsoft.com/office/powerpoint/2010/main" val="35683267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b="1" dirty="0" smtClean="0">
                <a:solidFill>
                  <a:schemeClr val="tx1"/>
                </a:solidFill>
              </a:rPr>
              <a:t>4</a:t>
            </a:r>
            <a:r>
              <a:rPr lang="zh-CN" altLang="en-US" b="1" dirty="0" smtClean="0">
                <a:solidFill>
                  <a:schemeClr val="tx1"/>
                </a:solidFill>
              </a:rPr>
              <a:t>章作业</a:t>
            </a:r>
          </a:p>
        </p:txBody>
      </p:sp>
      <p:sp>
        <p:nvSpPr>
          <p:cNvPr id="606220" name="Text Box 12"/>
          <p:cNvSpPr txBox="1">
            <a:spLocks noChangeArrowheads="1"/>
          </p:cNvSpPr>
          <p:nvPr/>
        </p:nvSpPr>
        <p:spPr bwMode="auto">
          <a:xfrm>
            <a:off x="225301" y="1196752"/>
            <a:ext cx="873918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spcAft>
                <a:spcPct val="10000"/>
              </a:spcAft>
            </a:pPr>
            <a:r>
              <a:rPr lang="en-US" altLang="zh-CN" sz="2000" dirty="0">
                <a:sym typeface="Symbol" pitchFamily="18" charset="2"/>
              </a:rPr>
              <a:t>4.15 </a:t>
            </a:r>
            <a:r>
              <a:rPr lang="zh-CN" altLang="en-US" sz="2000" dirty="0">
                <a:sym typeface="Symbol" pitchFamily="18" charset="2"/>
              </a:rPr>
              <a:t>设</a:t>
            </a:r>
            <a:r>
              <a:rPr lang="en-US" altLang="zh-CN" sz="2000" dirty="0">
                <a:sym typeface="Symbol" pitchFamily="18" charset="2"/>
              </a:rPr>
              <a:t>A = {&lt;R&gt; | R</a:t>
            </a:r>
            <a:r>
              <a:rPr lang="zh-CN" altLang="en-US" sz="2000" dirty="0">
                <a:sym typeface="Symbol" pitchFamily="18" charset="2"/>
              </a:rPr>
              <a:t>是一个正则表达式，</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               </a:t>
            </a:r>
            <a:r>
              <a:rPr lang="zh-CN" altLang="en-US" sz="2000" dirty="0">
                <a:sym typeface="Symbol" pitchFamily="18" charset="2"/>
              </a:rPr>
              <a:t>其所描述的语言中至少有一个串</a:t>
            </a:r>
            <a:r>
              <a:rPr lang="en-US" altLang="zh-CN" sz="2000" dirty="0">
                <a:sym typeface="Symbol" pitchFamily="18" charset="2"/>
              </a:rPr>
              <a:t>w</a:t>
            </a:r>
            <a:r>
              <a:rPr lang="zh-CN" altLang="en-US" sz="2000" dirty="0">
                <a:sym typeface="Symbol" pitchFamily="18" charset="2"/>
              </a:rPr>
              <a:t>以</a:t>
            </a:r>
            <a:r>
              <a:rPr lang="en-US" altLang="zh-CN" sz="2000" dirty="0">
                <a:sym typeface="Symbol" pitchFamily="18" charset="2"/>
              </a:rPr>
              <a:t>111</a:t>
            </a:r>
            <a:r>
              <a:rPr lang="zh-CN" altLang="en-US" sz="2000" dirty="0">
                <a:sym typeface="Symbol" pitchFamily="18" charset="2"/>
              </a:rPr>
              <a:t>为子串 </a:t>
            </a:r>
            <a:r>
              <a:rPr lang="en-US" altLang="zh-CN" sz="2000" dirty="0">
                <a:sym typeface="Symbol" pitchFamily="18" charset="2"/>
              </a:rPr>
              <a:t>}. </a:t>
            </a:r>
          </a:p>
          <a:p>
            <a:pPr>
              <a:lnSpc>
                <a:spcPct val="110000"/>
              </a:lnSpc>
              <a:spcBef>
                <a:spcPct val="10000"/>
              </a:spcBef>
              <a:spcAft>
                <a:spcPct val="10000"/>
              </a:spcAft>
            </a:pPr>
            <a:r>
              <a:rPr lang="en-US" altLang="zh-CN" sz="2000" dirty="0">
                <a:sym typeface="Symbol" pitchFamily="18" charset="2"/>
              </a:rPr>
              <a:t>         </a:t>
            </a:r>
            <a:r>
              <a:rPr lang="zh-CN" altLang="en-US" sz="2000" dirty="0">
                <a:sym typeface="Symbol" pitchFamily="18" charset="2"/>
              </a:rPr>
              <a:t>证明</a:t>
            </a:r>
            <a:r>
              <a:rPr lang="en-US" altLang="zh-CN" sz="2000" dirty="0">
                <a:sym typeface="Symbol" pitchFamily="18" charset="2"/>
              </a:rPr>
              <a:t>A</a:t>
            </a:r>
            <a:r>
              <a:rPr lang="zh-CN" altLang="en-US" sz="2000" dirty="0">
                <a:sym typeface="Symbol" pitchFamily="18" charset="2"/>
              </a:rPr>
              <a:t>是可判定的</a:t>
            </a:r>
            <a:r>
              <a:rPr lang="zh-CN" altLang="en-US" sz="2000" dirty="0" smtClean="0">
                <a:sym typeface="Symbol" pitchFamily="18" charset="2"/>
              </a:rPr>
              <a:t>。</a:t>
            </a:r>
            <a:endParaRPr lang="en-US" altLang="zh-CN" sz="2000" dirty="0" smtClean="0">
              <a:sym typeface="Symbol" pitchFamily="18" charset="2"/>
            </a:endParaRPr>
          </a:p>
          <a:p>
            <a:pPr>
              <a:lnSpc>
                <a:spcPct val="110000"/>
              </a:lnSpc>
              <a:spcBef>
                <a:spcPct val="10000"/>
              </a:spcBef>
              <a:spcAft>
                <a:spcPct val="10000"/>
              </a:spcAft>
            </a:pPr>
            <a:r>
              <a:rPr lang="zh-CN" altLang="en-US" sz="2000" dirty="0" smtClean="0">
                <a:sym typeface="Symbol" pitchFamily="18" charset="2"/>
              </a:rPr>
              <a:t>证明</a:t>
            </a:r>
            <a:r>
              <a:rPr lang="en-US" altLang="zh-CN" sz="2000" dirty="0" smtClean="0">
                <a:sym typeface="Symbol" pitchFamily="18" charset="2"/>
              </a:rPr>
              <a:t>: </a:t>
            </a:r>
            <a:r>
              <a:rPr lang="zh-CN" altLang="en-US" sz="2000" dirty="0" smtClean="0">
                <a:sym typeface="Symbol" pitchFamily="18" charset="2"/>
              </a:rPr>
              <a:t>构造一个</a:t>
            </a:r>
            <a:r>
              <a:rPr lang="en-US" altLang="zh-CN" sz="2000" dirty="0" smtClean="0">
                <a:sym typeface="Symbol" pitchFamily="18" charset="2"/>
              </a:rPr>
              <a:t>DFA T</a:t>
            </a:r>
            <a:r>
              <a:rPr lang="zh-CN" altLang="en-US" sz="2000" dirty="0" smtClean="0">
                <a:sym typeface="Symbol" pitchFamily="18" charset="2"/>
              </a:rPr>
              <a:t>使得</a:t>
            </a:r>
            <a:r>
              <a:rPr lang="en-US" altLang="zh-CN" sz="2000" dirty="0" smtClean="0">
                <a:sym typeface="Symbol" pitchFamily="18" charset="2"/>
              </a:rPr>
              <a:t>L(T)={</a:t>
            </a:r>
            <a:r>
              <a:rPr lang="en-US" altLang="zh-CN" sz="2000" dirty="0" err="1" smtClean="0">
                <a:sym typeface="Symbol" pitchFamily="18" charset="2"/>
              </a:rPr>
              <a:t>w|w</a:t>
            </a:r>
            <a:r>
              <a:rPr lang="zh-CN" altLang="en-US" sz="2000" dirty="0" smtClean="0">
                <a:sym typeface="Symbol" pitchFamily="18" charset="2"/>
              </a:rPr>
              <a:t>以</a:t>
            </a:r>
            <a:r>
              <a:rPr lang="en-US" altLang="zh-CN" sz="2000" dirty="0" smtClean="0">
                <a:sym typeface="Symbol" pitchFamily="18" charset="2"/>
              </a:rPr>
              <a:t>111</a:t>
            </a:r>
            <a:r>
              <a:rPr lang="zh-CN" altLang="en-US" sz="2000" dirty="0" smtClean="0">
                <a:sym typeface="Symbol" pitchFamily="18" charset="2"/>
              </a:rPr>
              <a:t>为子串</a:t>
            </a:r>
            <a:r>
              <a:rPr lang="en-US" altLang="zh-CN" sz="2000" dirty="0" smtClean="0">
                <a:sym typeface="Symbol" pitchFamily="18" charset="2"/>
              </a:rPr>
              <a:t>}, </a:t>
            </a:r>
          </a:p>
          <a:p>
            <a:pPr>
              <a:lnSpc>
                <a:spcPct val="110000"/>
              </a:lnSpc>
              <a:spcBef>
                <a:spcPct val="10000"/>
              </a:spcBef>
              <a:spcAft>
                <a:spcPct val="10000"/>
              </a:spcAft>
            </a:pPr>
            <a:r>
              <a:rPr lang="zh-CN" altLang="en-US" sz="2000" dirty="0" smtClean="0">
                <a:sym typeface="Symbol" pitchFamily="18" charset="2"/>
              </a:rPr>
              <a:t>构造</a:t>
            </a:r>
            <a:r>
              <a:rPr lang="zh-CN" altLang="en-US" sz="2000" dirty="0">
                <a:sym typeface="Symbol" pitchFamily="18" charset="2"/>
              </a:rPr>
              <a:t>如下的图灵机</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P = “</a:t>
            </a:r>
            <a:r>
              <a:rPr lang="zh-CN" altLang="en-US" sz="2000" dirty="0">
                <a:sym typeface="Symbol" pitchFamily="18" charset="2"/>
              </a:rPr>
              <a:t>对输入</a:t>
            </a:r>
            <a:r>
              <a:rPr lang="en-US" altLang="zh-CN" sz="2000" dirty="0" smtClean="0">
                <a:sym typeface="Symbol" pitchFamily="18" charset="2"/>
              </a:rPr>
              <a:t>&lt;R&gt;, R</a:t>
            </a:r>
            <a:r>
              <a:rPr lang="zh-CN" altLang="en-US" sz="2000" dirty="0" smtClean="0">
                <a:sym typeface="Symbol" pitchFamily="18" charset="2"/>
              </a:rPr>
              <a:t>是正则表达式</a:t>
            </a:r>
            <a:r>
              <a:rPr lang="en-US" altLang="zh-CN" sz="2000" dirty="0" smtClean="0">
                <a:sym typeface="Symbol" pitchFamily="18" charset="2"/>
              </a:rPr>
              <a:t>, </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          1) </a:t>
            </a:r>
            <a:r>
              <a:rPr lang="zh-CN" altLang="en-US" sz="2000" dirty="0" smtClean="0">
                <a:sym typeface="Symbol" pitchFamily="18" charset="2"/>
              </a:rPr>
              <a:t>构造与</a:t>
            </a:r>
            <a:r>
              <a:rPr lang="en-US" altLang="zh-CN" sz="2000" dirty="0" smtClean="0">
                <a:sym typeface="Symbol" pitchFamily="18" charset="2"/>
              </a:rPr>
              <a:t>R</a:t>
            </a:r>
            <a:r>
              <a:rPr lang="zh-CN" altLang="en-US" sz="2000" dirty="0" smtClean="0">
                <a:sym typeface="Symbol" pitchFamily="18" charset="2"/>
              </a:rPr>
              <a:t>等价的</a:t>
            </a:r>
            <a:r>
              <a:rPr lang="en-US" altLang="zh-CN" sz="2000" dirty="0" smtClean="0">
                <a:sym typeface="Symbol" pitchFamily="18" charset="2"/>
              </a:rPr>
              <a:t>DFA Q. </a:t>
            </a:r>
            <a:endParaRPr lang="en-US" altLang="zh-CN" sz="2000" dirty="0">
              <a:sym typeface="Symbol" pitchFamily="18" charset="2"/>
            </a:endParaRPr>
          </a:p>
          <a:p>
            <a:pPr>
              <a:lnSpc>
                <a:spcPct val="110000"/>
              </a:lnSpc>
              <a:spcBef>
                <a:spcPct val="10000"/>
              </a:spcBef>
              <a:spcAft>
                <a:spcPct val="10000"/>
              </a:spcAft>
            </a:pPr>
            <a:r>
              <a:rPr lang="en-US" altLang="zh-CN" sz="2000" dirty="0">
                <a:sym typeface="Symbol" pitchFamily="18" charset="2"/>
              </a:rPr>
              <a:t>          2) </a:t>
            </a:r>
            <a:r>
              <a:rPr lang="zh-CN" altLang="en-US" sz="2000" dirty="0" smtClean="0">
                <a:sym typeface="Symbol" pitchFamily="18" charset="2"/>
              </a:rPr>
              <a:t>构造</a:t>
            </a:r>
            <a:r>
              <a:rPr lang="en-US" altLang="zh-CN" sz="2000" dirty="0" smtClean="0">
                <a:sym typeface="Symbol" pitchFamily="18" charset="2"/>
              </a:rPr>
              <a:t>DFA S</a:t>
            </a:r>
            <a:r>
              <a:rPr lang="zh-CN" altLang="en-US" sz="2000" dirty="0" smtClean="0">
                <a:sym typeface="Symbol" pitchFamily="18" charset="2"/>
              </a:rPr>
              <a:t>使得</a:t>
            </a:r>
            <a:r>
              <a:rPr lang="en-US" altLang="zh-CN" sz="2000" dirty="0" smtClean="0">
                <a:sym typeface="Symbol" pitchFamily="18" charset="2"/>
              </a:rPr>
              <a:t>L(S) = L(R) </a:t>
            </a:r>
            <a:r>
              <a:rPr lang="en-US" altLang="zh-CN" sz="2000" dirty="0" smtClean="0">
                <a:sym typeface="Symbol"/>
              </a:rPr>
              <a:t> L(T)</a:t>
            </a:r>
          </a:p>
          <a:p>
            <a:pPr>
              <a:lnSpc>
                <a:spcPct val="110000"/>
              </a:lnSpc>
              <a:spcBef>
                <a:spcPct val="10000"/>
              </a:spcBef>
              <a:spcAft>
                <a:spcPct val="10000"/>
              </a:spcAft>
            </a:pPr>
            <a:r>
              <a:rPr lang="en-US" altLang="zh-CN" sz="2000" dirty="0">
                <a:sym typeface="Symbol"/>
              </a:rPr>
              <a:t> </a:t>
            </a:r>
            <a:r>
              <a:rPr lang="en-US" altLang="zh-CN" sz="2000" dirty="0" smtClean="0">
                <a:sym typeface="Symbol"/>
              </a:rPr>
              <a:t>         3) </a:t>
            </a:r>
            <a:r>
              <a:rPr lang="zh-CN" altLang="en-US" sz="2000" dirty="0" smtClean="0">
                <a:sym typeface="Symbol"/>
              </a:rPr>
              <a:t>标记</a:t>
            </a:r>
            <a:r>
              <a:rPr lang="en-US" altLang="zh-CN" sz="2000" dirty="0" smtClean="0">
                <a:sym typeface="Symbol"/>
              </a:rPr>
              <a:t>S</a:t>
            </a:r>
            <a:r>
              <a:rPr lang="zh-CN" altLang="en-US" sz="2000" dirty="0" smtClean="0">
                <a:sym typeface="Symbol"/>
              </a:rPr>
              <a:t>中与起始状态连通的所有状态</a:t>
            </a:r>
            <a:endParaRPr lang="en-US" altLang="zh-CN" sz="2000" dirty="0" smtClean="0">
              <a:sym typeface="Symbol"/>
            </a:endParaRPr>
          </a:p>
          <a:p>
            <a:pPr>
              <a:lnSpc>
                <a:spcPct val="110000"/>
              </a:lnSpc>
              <a:spcBef>
                <a:spcPct val="10000"/>
              </a:spcBef>
              <a:spcAft>
                <a:spcPct val="10000"/>
              </a:spcAft>
            </a:pPr>
            <a:r>
              <a:rPr lang="en-US" altLang="zh-CN" sz="2000" dirty="0">
                <a:sym typeface="Symbol"/>
              </a:rPr>
              <a:t> </a:t>
            </a:r>
            <a:r>
              <a:rPr lang="en-US" altLang="zh-CN" sz="2000" dirty="0" smtClean="0">
                <a:sym typeface="Symbol"/>
              </a:rPr>
              <a:t>         4) </a:t>
            </a:r>
            <a:r>
              <a:rPr lang="zh-CN" altLang="en-US" sz="2000" dirty="0" smtClean="0">
                <a:sym typeface="Symbol"/>
              </a:rPr>
              <a:t>若有接受状态被标记</a:t>
            </a:r>
            <a:r>
              <a:rPr lang="en-US" altLang="zh-CN" sz="2000" dirty="0" smtClean="0">
                <a:sym typeface="Symbol"/>
              </a:rPr>
              <a:t>, </a:t>
            </a:r>
            <a:r>
              <a:rPr lang="zh-CN" altLang="en-US" sz="2000" dirty="0" smtClean="0">
                <a:sym typeface="Symbol"/>
              </a:rPr>
              <a:t>则接受</a:t>
            </a:r>
            <a:r>
              <a:rPr lang="en-US" altLang="zh-CN" sz="2000" dirty="0" smtClean="0">
                <a:sym typeface="Symbol"/>
              </a:rPr>
              <a:t>; </a:t>
            </a:r>
            <a:r>
              <a:rPr lang="zh-CN" altLang="en-US" sz="2000" dirty="0" smtClean="0">
                <a:sym typeface="Symbol"/>
              </a:rPr>
              <a:t>否则拒绝</a:t>
            </a:r>
            <a:r>
              <a:rPr lang="en-US" altLang="zh-CN" sz="2000" dirty="0" smtClean="0">
                <a:sym typeface="Symbol" pitchFamily="18" charset="2"/>
              </a:rPr>
              <a:t>.”</a:t>
            </a:r>
            <a:endParaRPr lang="en-US" altLang="zh-CN" sz="2000" dirty="0">
              <a:sym typeface="Symbol" pitchFamily="18" charset="2"/>
            </a:endParaRPr>
          </a:p>
          <a:p>
            <a:pPr>
              <a:lnSpc>
                <a:spcPct val="110000"/>
              </a:lnSpc>
              <a:spcBef>
                <a:spcPct val="10000"/>
              </a:spcBef>
              <a:spcAft>
                <a:spcPct val="10000"/>
              </a:spcAft>
            </a:pPr>
            <a:r>
              <a:rPr lang="zh-CN" altLang="en-US" sz="2000" dirty="0" smtClean="0">
                <a:sym typeface="Symbol" pitchFamily="18" charset="2"/>
              </a:rPr>
              <a:t>若</a:t>
            </a:r>
            <a:r>
              <a:rPr lang="en-US" altLang="zh-CN" sz="2000" dirty="0" smtClean="0">
                <a:sym typeface="Symbol" pitchFamily="18" charset="2"/>
              </a:rPr>
              <a:t>S</a:t>
            </a:r>
            <a:r>
              <a:rPr lang="zh-CN" altLang="en-US" sz="2000" dirty="0" smtClean="0">
                <a:sym typeface="Symbol" pitchFamily="18" charset="2"/>
              </a:rPr>
              <a:t>有接受状态被标记</a:t>
            </a:r>
            <a:r>
              <a:rPr lang="en-US" altLang="zh-CN" sz="2000" dirty="0" smtClean="0">
                <a:sym typeface="Symbol" pitchFamily="18" charset="2"/>
              </a:rPr>
              <a:t>, </a:t>
            </a:r>
            <a:r>
              <a:rPr lang="zh-CN" altLang="en-US" sz="2000" dirty="0" smtClean="0">
                <a:sym typeface="Symbol" pitchFamily="18" charset="2"/>
              </a:rPr>
              <a:t>则</a:t>
            </a:r>
            <a:r>
              <a:rPr lang="en-US" altLang="zh-CN" sz="2000" dirty="0" smtClean="0">
                <a:sym typeface="Symbol" pitchFamily="18" charset="2"/>
              </a:rPr>
              <a:t>L(R)</a:t>
            </a:r>
            <a:r>
              <a:rPr lang="zh-CN" altLang="en-US" sz="2000" dirty="0" smtClean="0">
                <a:sym typeface="Symbol" pitchFamily="18" charset="2"/>
              </a:rPr>
              <a:t>与</a:t>
            </a:r>
            <a:r>
              <a:rPr lang="en-US" altLang="zh-CN" sz="2000" dirty="0" smtClean="0">
                <a:sym typeface="Symbol" pitchFamily="18" charset="2"/>
              </a:rPr>
              <a:t>L(T)</a:t>
            </a:r>
            <a:r>
              <a:rPr lang="zh-CN" altLang="en-US" sz="2000" dirty="0" smtClean="0">
                <a:sym typeface="Symbol" pitchFamily="18" charset="2"/>
              </a:rPr>
              <a:t>交非空</a:t>
            </a:r>
            <a:r>
              <a:rPr lang="en-US" altLang="zh-CN" sz="2000" dirty="0" smtClean="0">
                <a:sym typeface="Symbol" pitchFamily="18" charset="2"/>
              </a:rPr>
              <a:t>, &lt;R&gt;</a:t>
            </a:r>
            <a:r>
              <a:rPr lang="en-US" altLang="zh-CN" sz="2000" dirty="0" smtClean="0">
                <a:sym typeface="Symbol"/>
              </a:rPr>
              <a:t>A</a:t>
            </a:r>
            <a:r>
              <a:rPr lang="en-US" altLang="zh-CN" sz="2000" dirty="0" smtClean="0">
                <a:sym typeface="Symbol" pitchFamily="18" charset="2"/>
              </a:rPr>
              <a:t>; </a:t>
            </a:r>
          </a:p>
          <a:p>
            <a:pPr>
              <a:lnSpc>
                <a:spcPct val="110000"/>
              </a:lnSpc>
              <a:spcBef>
                <a:spcPct val="10000"/>
              </a:spcBef>
              <a:spcAft>
                <a:spcPct val="10000"/>
              </a:spcAft>
            </a:pPr>
            <a:r>
              <a:rPr lang="zh-CN" altLang="en-US" sz="2000" dirty="0" smtClean="0">
                <a:sym typeface="Symbol" pitchFamily="18" charset="2"/>
              </a:rPr>
              <a:t>否则</a:t>
            </a:r>
            <a:r>
              <a:rPr lang="en-US" altLang="zh-CN" sz="2000" dirty="0">
                <a:sym typeface="Symbol" pitchFamily="18" charset="2"/>
              </a:rPr>
              <a:t>L(R)</a:t>
            </a:r>
            <a:r>
              <a:rPr lang="zh-CN" altLang="en-US" sz="2000" dirty="0">
                <a:sym typeface="Symbol" pitchFamily="18" charset="2"/>
              </a:rPr>
              <a:t>与</a:t>
            </a:r>
            <a:r>
              <a:rPr lang="en-US" altLang="zh-CN" sz="2000" dirty="0">
                <a:sym typeface="Symbol" pitchFamily="18" charset="2"/>
              </a:rPr>
              <a:t>L(T)</a:t>
            </a:r>
            <a:r>
              <a:rPr lang="zh-CN" altLang="en-US" sz="2000" dirty="0" smtClean="0">
                <a:sym typeface="Symbol" pitchFamily="18" charset="2"/>
              </a:rPr>
              <a:t>交为空</a:t>
            </a:r>
            <a:r>
              <a:rPr lang="en-US" altLang="zh-CN" sz="2000" dirty="0" smtClean="0">
                <a:sym typeface="Symbol" pitchFamily="18" charset="2"/>
              </a:rPr>
              <a:t>, &lt;R&gt;</a:t>
            </a:r>
            <a:r>
              <a:rPr lang="en-US" altLang="zh-CN" sz="2000" dirty="0" smtClean="0">
                <a:sym typeface="Symbol"/>
              </a:rPr>
              <a:t>A. </a:t>
            </a:r>
          </a:p>
          <a:p>
            <a:pPr>
              <a:lnSpc>
                <a:spcPct val="110000"/>
              </a:lnSpc>
              <a:spcBef>
                <a:spcPct val="10000"/>
              </a:spcBef>
              <a:spcAft>
                <a:spcPct val="10000"/>
              </a:spcAft>
            </a:pPr>
            <a:r>
              <a:rPr lang="zh-CN" altLang="en-US" sz="2000" dirty="0" smtClean="0">
                <a:sym typeface="Symbol"/>
              </a:rPr>
              <a:t>所以</a:t>
            </a:r>
            <a:r>
              <a:rPr lang="en-US" altLang="zh-CN" sz="2000" dirty="0" smtClean="0">
                <a:sym typeface="Symbol"/>
              </a:rPr>
              <a:t>P</a:t>
            </a:r>
            <a:r>
              <a:rPr lang="zh-CN" altLang="en-US" sz="2000" dirty="0" smtClean="0">
                <a:sym typeface="Symbol"/>
              </a:rPr>
              <a:t>是判定器且</a:t>
            </a:r>
            <a:r>
              <a:rPr lang="en-US" altLang="zh-CN" sz="2000" dirty="0" smtClean="0">
                <a:sym typeface="Symbol"/>
              </a:rPr>
              <a:t>L(P) = A. </a:t>
            </a:r>
            <a:r>
              <a:rPr lang="zh-CN" altLang="en-US" sz="2000" dirty="0" smtClean="0">
                <a:sym typeface="Symbol" pitchFamily="18" charset="2"/>
              </a:rPr>
              <a:t>所以</a:t>
            </a:r>
            <a:r>
              <a:rPr lang="en-US" altLang="zh-CN" sz="2000" dirty="0" smtClean="0">
                <a:sym typeface="Symbol" pitchFamily="18" charset="2"/>
              </a:rPr>
              <a:t>A</a:t>
            </a:r>
            <a:r>
              <a:rPr lang="zh-CN" altLang="en-US" sz="2000" dirty="0" smtClean="0">
                <a:sym typeface="Symbol" pitchFamily="18" charset="2"/>
              </a:rPr>
              <a:t>是可判定语言</a:t>
            </a:r>
            <a:r>
              <a:rPr lang="en-US" altLang="zh-CN" sz="2000" dirty="0" smtClean="0">
                <a:sym typeface="Symbol" pitchFamily="18" charset="2"/>
              </a:rPr>
              <a:t>. </a:t>
            </a:r>
            <a:endParaRPr lang="en-US" altLang="zh-CN" sz="2000" dirty="0">
              <a:sym typeface="Symbol" pitchFamily="18" charset="2"/>
            </a:endParaRPr>
          </a:p>
        </p:txBody>
      </p:sp>
    </p:spTree>
    <p:extLst>
      <p:ext uri="{BB962C8B-B14F-4D97-AF65-F5344CB8AC3E}">
        <p14:creationId xmlns:p14="http://schemas.microsoft.com/office/powerpoint/2010/main" val="3509080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dirty="0">
                <a:solidFill>
                  <a:schemeClr val="tx1"/>
                </a:solidFill>
              </a:rPr>
              <a:t>7</a:t>
            </a:r>
            <a:r>
              <a:rPr lang="zh-CN" altLang="en-US" b="1" dirty="0" smtClean="0">
                <a:solidFill>
                  <a:schemeClr val="tx1"/>
                </a:solidFill>
              </a:rPr>
              <a:t>章作业</a:t>
            </a:r>
          </a:p>
        </p:txBody>
      </p:sp>
      <p:sp>
        <p:nvSpPr>
          <p:cNvPr id="624657" name="Text Box 17"/>
          <p:cNvSpPr txBox="1">
            <a:spLocks noChangeArrowheads="1"/>
          </p:cNvSpPr>
          <p:nvPr/>
        </p:nvSpPr>
        <p:spPr bwMode="auto">
          <a:xfrm>
            <a:off x="251521" y="1196752"/>
            <a:ext cx="8712968"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spcAft>
                <a:spcPct val="10000"/>
              </a:spcAft>
            </a:pPr>
            <a:r>
              <a:rPr lang="en-US" altLang="zh-CN" sz="1800" dirty="0" smtClean="0">
                <a:sym typeface="Symbol" pitchFamily="18" charset="2"/>
              </a:rPr>
              <a:t>7.9 </a:t>
            </a:r>
            <a:r>
              <a:rPr lang="zh-CN" altLang="en-US" sz="1800" dirty="0" smtClean="0">
                <a:sym typeface="Symbol" pitchFamily="18" charset="2"/>
              </a:rPr>
              <a:t>无向图中的三角形是一个</a:t>
            </a:r>
            <a:r>
              <a:rPr lang="en-US" altLang="zh-CN" sz="1800" dirty="0" smtClean="0">
                <a:sym typeface="Symbol" pitchFamily="18" charset="2"/>
              </a:rPr>
              <a:t>3</a:t>
            </a:r>
            <a:r>
              <a:rPr lang="zh-CN" altLang="en-US" sz="1800" dirty="0" smtClean="0">
                <a:sym typeface="Symbol" pitchFamily="18" charset="2"/>
              </a:rPr>
              <a:t>团。证明</a:t>
            </a:r>
            <a:r>
              <a:rPr lang="en-US" altLang="zh-CN" sz="1800" dirty="0" smtClean="0">
                <a:sym typeface="Symbol" pitchFamily="18" charset="2"/>
              </a:rPr>
              <a:t>TRIANGLE</a:t>
            </a:r>
            <a:r>
              <a:rPr lang="en-US" altLang="zh-CN" sz="1800" dirty="0" smtClean="0">
                <a:sym typeface="Symbol"/>
              </a:rPr>
              <a:t>P</a:t>
            </a:r>
            <a:r>
              <a:rPr lang="zh-CN" altLang="en-US" sz="1800" dirty="0" smtClean="0">
                <a:sym typeface="Symbol"/>
              </a:rPr>
              <a:t>，其中</a:t>
            </a:r>
            <a:r>
              <a:rPr lang="en-US" altLang="zh-CN" sz="1800" dirty="0" smtClean="0">
                <a:sym typeface="Symbol" pitchFamily="18" charset="2"/>
              </a:rPr>
              <a:t>TRIANGLE={ &lt;G&gt; | G</a:t>
            </a:r>
            <a:r>
              <a:rPr lang="zh-CN" altLang="en-US" sz="1800" dirty="0" smtClean="0">
                <a:sym typeface="Symbol" pitchFamily="18" charset="2"/>
              </a:rPr>
              <a:t>包含一个三角形 </a:t>
            </a:r>
            <a:r>
              <a:rPr lang="en-US" altLang="zh-CN" sz="1800" dirty="0" smtClean="0">
                <a:sym typeface="Symbol" pitchFamily="18" charset="2"/>
              </a:rPr>
              <a:t>}</a:t>
            </a:r>
            <a:r>
              <a:rPr lang="zh-CN" altLang="en-US" sz="1800" dirty="0" smtClean="0">
                <a:sym typeface="Symbol" pitchFamily="18" charset="2"/>
              </a:rPr>
              <a:t>。</a:t>
            </a:r>
            <a:endParaRPr lang="en-US" altLang="zh-CN" sz="1800" dirty="0" smtClean="0">
              <a:sym typeface="Symbol" pitchFamily="18" charset="2"/>
            </a:endParaRPr>
          </a:p>
          <a:p>
            <a:pPr>
              <a:lnSpc>
                <a:spcPct val="110000"/>
              </a:lnSpc>
              <a:spcBef>
                <a:spcPct val="10000"/>
              </a:spcBef>
              <a:spcAft>
                <a:spcPct val="10000"/>
              </a:spcAft>
            </a:pPr>
            <a:r>
              <a:rPr kumimoji="0" lang="zh-CN" altLang="en-US" sz="1800" dirty="0" smtClean="0">
                <a:sym typeface="Symbol" pitchFamily="18" charset="2"/>
              </a:rPr>
              <a:t>证明</a:t>
            </a:r>
            <a:r>
              <a:rPr kumimoji="0" lang="en-US" altLang="zh-CN" sz="1800" dirty="0" smtClean="0">
                <a:sym typeface="Symbol" pitchFamily="18" charset="2"/>
              </a:rPr>
              <a:t>: </a:t>
            </a:r>
            <a:r>
              <a:rPr kumimoji="0" lang="zh-CN" altLang="en-US" sz="1800" dirty="0" smtClean="0">
                <a:sym typeface="Symbol" pitchFamily="18" charset="2"/>
              </a:rPr>
              <a:t>构造如下图灵机</a:t>
            </a:r>
            <a:endParaRPr kumimoji="0" lang="en-US" altLang="zh-CN" sz="1800" dirty="0" smtClean="0">
              <a:sym typeface="Symbol" pitchFamily="18" charset="2"/>
            </a:endParaRPr>
          </a:p>
          <a:p>
            <a:pPr>
              <a:lnSpc>
                <a:spcPct val="110000"/>
              </a:lnSpc>
              <a:spcBef>
                <a:spcPct val="10000"/>
              </a:spcBef>
              <a:spcAft>
                <a:spcPct val="10000"/>
              </a:spcAft>
            </a:pPr>
            <a:r>
              <a:rPr kumimoji="0" lang="en-US" altLang="zh-CN" sz="1800" dirty="0" smtClean="0">
                <a:sym typeface="Symbol" pitchFamily="18" charset="2"/>
              </a:rPr>
              <a:t>H = “</a:t>
            </a:r>
            <a:r>
              <a:rPr kumimoji="0" lang="zh-CN" altLang="en-US" sz="1800" dirty="0" smtClean="0">
                <a:sym typeface="Symbol" pitchFamily="18" charset="2"/>
              </a:rPr>
              <a:t>对于输入</a:t>
            </a:r>
            <a:r>
              <a:rPr kumimoji="0" lang="en-US" altLang="zh-CN" sz="1800" dirty="0">
                <a:sym typeface="Symbol" pitchFamily="18" charset="2"/>
              </a:rPr>
              <a:t>&lt;</a:t>
            </a:r>
            <a:r>
              <a:rPr kumimoji="0" lang="en-US" altLang="zh-CN" sz="1800" dirty="0" smtClean="0">
                <a:sym typeface="Symbol" pitchFamily="18" charset="2"/>
              </a:rPr>
              <a:t>G&gt;, G</a:t>
            </a:r>
            <a:r>
              <a:rPr kumimoji="0" lang="zh-CN" altLang="en-US" sz="1800" dirty="0" smtClean="0">
                <a:sym typeface="Symbol" pitchFamily="18" charset="2"/>
              </a:rPr>
              <a:t>是一个无向图</a:t>
            </a:r>
            <a:r>
              <a:rPr kumimoji="0" lang="en-US" altLang="zh-CN" sz="1800" dirty="0" smtClean="0">
                <a:sym typeface="Symbol" pitchFamily="18" charset="2"/>
              </a:rPr>
              <a:t>, </a:t>
            </a:r>
          </a:p>
          <a:p>
            <a:pPr>
              <a:lnSpc>
                <a:spcPct val="110000"/>
              </a:lnSpc>
              <a:spcBef>
                <a:spcPct val="10000"/>
              </a:spcBef>
              <a:spcAft>
                <a:spcPct val="10000"/>
              </a:spcAft>
            </a:pPr>
            <a:r>
              <a:rPr kumimoji="0" lang="en-US" altLang="zh-CN" sz="1800" dirty="0">
                <a:sym typeface="Symbol" pitchFamily="18" charset="2"/>
              </a:rPr>
              <a:t> </a:t>
            </a:r>
            <a:r>
              <a:rPr kumimoji="0" lang="en-US" altLang="zh-CN" sz="1800" dirty="0" smtClean="0">
                <a:sym typeface="Symbol" pitchFamily="18" charset="2"/>
              </a:rPr>
              <a:t>        1) </a:t>
            </a:r>
            <a:r>
              <a:rPr kumimoji="0" lang="zh-CN" altLang="en-US" sz="1800" dirty="0" smtClean="0">
                <a:sym typeface="Symbol" pitchFamily="18" charset="2"/>
              </a:rPr>
              <a:t>设</a:t>
            </a:r>
            <a:r>
              <a:rPr kumimoji="0" lang="en-US" altLang="zh-CN" sz="1800" dirty="0" smtClean="0">
                <a:sym typeface="Symbol" pitchFamily="18" charset="2"/>
              </a:rPr>
              <a:t>G</a:t>
            </a:r>
            <a:r>
              <a:rPr kumimoji="0" lang="zh-CN" altLang="en-US" sz="1800" dirty="0" smtClean="0">
                <a:sym typeface="Symbol" pitchFamily="18" charset="2"/>
              </a:rPr>
              <a:t>有</a:t>
            </a:r>
            <a:r>
              <a:rPr kumimoji="0" lang="en-US" altLang="zh-CN" sz="1800" dirty="0" smtClean="0">
                <a:sym typeface="Symbol" pitchFamily="18" charset="2"/>
              </a:rPr>
              <a:t>n</a:t>
            </a:r>
            <a:r>
              <a:rPr kumimoji="0" lang="zh-CN" altLang="en-US" sz="1800" dirty="0" smtClean="0">
                <a:sym typeface="Symbol" pitchFamily="18" charset="2"/>
              </a:rPr>
              <a:t>个顶点</a:t>
            </a:r>
            <a:r>
              <a:rPr kumimoji="0" lang="en-US" altLang="zh-CN" sz="1800" dirty="0" smtClean="0">
                <a:sym typeface="Symbol" pitchFamily="18" charset="2"/>
              </a:rPr>
              <a:t>, </a:t>
            </a:r>
            <a:r>
              <a:rPr kumimoji="0" lang="zh-CN" altLang="en-US" sz="1800" dirty="0" smtClean="0">
                <a:sym typeface="Symbol" pitchFamily="18" charset="2"/>
              </a:rPr>
              <a:t>且顶点为</a:t>
            </a:r>
            <a:r>
              <a:rPr kumimoji="0" lang="en-US" altLang="zh-CN" sz="1800" dirty="0" smtClean="0">
                <a:sym typeface="Symbol" pitchFamily="18" charset="2"/>
              </a:rPr>
              <a:t>x</a:t>
            </a:r>
            <a:r>
              <a:rPr kumimoji="0" lang="en-US" altLang="zh-CN" sz="1800" baseline="-25000" dirty="0" smtClean="0">
                <a:sym typeface="Symbol" pitchFamily="18" charset="2"/>
              </a:rPr>
              <a:t>1</a:t>
            </a:r>
            <a:r>
              <a:rPr kumimoji="0" lang="en-US" altLang="zh-CN" sz="1800" dirty="0" smtClean="0">
                <a:sym typeface="Symbol" pitchFamily="18" charset="2"/>
              </a:rPr>
              <a:t>,</a:t>
            </a:r>
            <a:r>
              <a:rPr kumimoji="0" lang="en-US" altLang="zh-CN" sz="1800" dirty="0">
                <a:sym typeface="Symbol" pitchFamily="18" charset="2"/>
              </a:rPr>
              <a:t> </a:t>
            </a:r>
            <a:r>
              <a:rPr kumimoji="0" lang="en-US" altLang="zh-CN" sz="1800" dirty="0" smtClean="0">
                <a:sym typeface="Symbol" pitchFamily="18" charset="2"/>
              </a:rPr>
              <a:t>x</a:t>
            </a:r>
            <a:r>
              <a:rPr kumimoji="0" lang="en-US" altLang="zh-CN" sz="1800" baseline="-25000" dirty="0" smtClean="0">
                <a:sym typeface="Symbol" pitchFamily="18" charset="2"/>
              </a:rPr>
              <a:t>2</a:t>
            </a:r>
            <a:r>
              <a:rPr kumimoji="0" lang="en-US" altLang="zh-CN" sz="1800" dirty="0" smtClean="0">
                <a:sym typeface="Symbol" pitchFamily="18" charset="2"/>
              </a:rPr>
              <a:t>,…, </a:t>
            </a:r>
            <a:r>
              <a:rPr kumimoji="0" lang="en-US" altLang="zh-CN" sz="1800" dirty="0" err="1" smtClean="0">
                <a:sym typeface="Symbol" pitchFamily="18" charset="2"/>
              </a:rPr>
              <a:t>x</a:t>
            </a:r>
            <a:r>
              <a:rPr kumimoji="0" lang="en-US" altLang="zh-CN" sz="1800" baseline="-25000" dirty="0" err="1" smtClean="0">
                <a:sym typeface="Symbol" pitchFamily="18" charset="2"/>
              </a:rPr>
              <a:t>n</a:t>
            </a:r>
            <a:r>
              <a:rPr kumimoji="0" lang="en-US" altLang="zh-CN" sz="1800" dirty="0" smtClean="0">
                <a:sym typeface="Symbol" pitchFamily="18" charset="2"/>
              </a:rPr>
              <a:t>. </a:t>
            </a:r>
          </a:p>
          <a:p>
            <a:pPr>
              <a:lnSpc>
                <a:spcPct val="110000"/>
              </a:lnSpc>
              <a:spcBef>
                <a:spcPct val="10000"/>
              </a:spcBef>
              <a:spcAft>
                <a:spcPct val="10000"/>
              </a:spcAft>
            </a:pPr>
            <a:r>
              <a:rPr kumimoji="0" lang="en-US" altLang="zh-CN" sz="1800" dirty="0">
                <a:sym typeface="Symbol" pitchFamily="18" charset="2"/>
              </a:rPr>
              <a:t> </a:t>
            </a:r>
            <a:r>
              <a:rPr kumimoji="0" lang="en-US" altLang="zh-CN" sz="1800" dirty="0" smtClean="0">
                <a:sym typeface="Symbol" pitchFamily="18" charset="2"/>
              </a:rPr>
              <a:t>        2) </a:t>
            </a:r>
            <a:r>
              <a:rPr kumimoji="0" lang="zh-CN" altLang="en-US" sz="1800" dirty="0" smtClean="0">
                <a:sym typeface="Symbol" pitchFamily="18" charset="2"/>
              </a:rPr>
              <a:t>若 </a:t>
            </a:r>
            <a:r>
              <a:rPr kumimoji="0" lang="en-US" altLang="zh-CN" sz="1800" dirty="0" smtClean="0">
                <a:sym typeface="Symbol" pitchFamily="18" charset="2"/>
              </a:rPr>
              <a:t>n &lt; 3, </a:t>
            </a:r>
            <a:r>
              <a:rPr kumimoji="0" lang="zh-CN" altLang="en-US" sz="1800" dirty="0" smtClean="0">
                <a:sym typeface="Symbol" pitchFamily="18" charset="2"/>
              </a:rPr>
              <a:t>则拒绝</a:t>
            </a:r>
            <a:r>
              <a:rPr kumimoji="0" lang="en-US" altLang="zh-CN" sz="1800" dirty="0" smtClean="0">
                <a:sym typeface="Symbol" pitchFamily="18" charset="2"/>
              </a:rPr>
              <a:t>.</a:t>
            </a:r>
          </a:p>
          <a:p>
            <a:pPr>
              <a:lnSpc>
                <a:spcPct val="110000"/>
              </a:lnSpc>
              <a:spcBef>
                <a:spcPct val="10000"/>
              </a:spcBef>
              <a:spcAft>
                <a:spcPct val="10000"/>
              </a:spcAft>
            </a:pPr>
            <a:r>
              <a:rPr kumimoji="0" lang="en-US" altLang="zh-CN" sz="1800" dirty="0">
                <a:sym typeface="Symbol" pitchFamily="18" charset="2"/>
              </a:rPr>
              <a:t> </a:t>
            </a:r>
            <a:r>
              <a:rPr kumimoji="0" lang="en-US" altLang="zh-CN" sz="1800" dirty="0" smtClean="0">
                <a:sym typeface="Symbol" pitchFamily="18" charset="2"/>
              </a:rPr>
              <a:t>        3) </a:t>
            </a:r>
            <a:r>
              <a:rPr kumimoji="0" lang="zh-CN" altLang="en-US" sz="1800" dirty="0" smtClean="0">
                <a:sym typeface="Symbol" pitchFamily="18" charset="2"/>
              </a:rPr>
              <a:t>对 </a:t>
            </a:r>
            <a:r>
              <a:rPr kumimoji="0" lang="en-US" altLang="zh-CN" sz="1800" dirty="0" err="1" smtClean="0">
                <a:sym typeface="Symbol" pitchFamily="18" charset="2"/>
              </a:rPr>
              <a:t>i</a:t>
            </a:r>
            <a:r>
              <a:rPr kumimoji="0" lang="en-US" altLang="zh-CN" sz="1800" dirty="0" smtClean="0">
                <a:sym typeface="Symbol" pitchFamily="18" charset="2"/>
              </a:rPr>
              <a:t> = 1 </a:t>
            </a:r>
            <a:r>
              <a:rPr kumimoji="0" lang="zh-CN" altLang="en-US" sz="1800" dirty="0" smtClean="0">
                <a:sym typeface="Symbol" pitchFamily="18" charset="2"/>
              </a:rPr>
              <a:t>到 </a:t>
            </a:r>
            <a:r>
              <a:rPr kumimoji="0" lang="en-US" altLang="zh-CN" sz="1800" dirty="0" smtClean="0">
                <a:sym typeface="Symbol" pitchFamily="18" charset="2"/>
              </a:rPr>
              <a:t>n-2, </a:t>
            </a:r>
          </a:p>
          <a:p>
            <a:pPr>
              <a:lnSpc>
                <a:spcPct val="110000"/>
              </a:lnSpc>
              <a:spcBef>
                <a:spcPct val="10000"/>
              </a:spcBef>
              <a:spcAft>
                <a:spcPct val="10000"/>
              </a:spcAft>
            </a:pPr>
            <a:r>
              <a:rPr kumimoji="0" lang="en-US" altLang="zh-CN" sz="1800" dirty="0" smtClean="0">
                <a:sym typeface="Symbol" pitchFamily="18" charset="2"/>
              </a:rPr>
              <a:t>         4)       </a:t>
            </a:r>
            <a:r>
              <a:rPr kumimoji="0" lang="zh-CN" altLang="en-US" sz="1800" dirty="0" smtClean="0">
                <a:sym typeface="Symbol" pitchFamily="18" charset="2"/>
              </a:rPr>
              <a:t>对 </a:t>
            </a:r>
            <a:r>
              <a:rPr kumimoji="0" lang="en-US" altLang="zh-CN" sz="1800" dirty="0" smtClean="0">
                <a:sym typeface="Symbol" pitchFamily="18" charset="2"/>
              </a:rPr>
              <a:t>j </a:t>
            </a:r>
            <a:r>
              <a:rPr kumimoji="0" lang="en-US" altLang="zh-CN" sz="1800" dirty="0">
                <a:sym typeface="Symbol" pitchFamily="18" charset="2"/>
              </a:rPr>
              <a:t>= </a:t>
            </a:r>
            <a:r>
              <a:rPr kumimoji="0" lang="en-US" altLang="zh-CN" sz="1800" dirty="0" smtClean="0">
                <a:sym typeface="Symbol" pitchFamily="18" charset="2"/>
              </a:rPr>
              <a:t>i+1 </a:t>
            </a:r>
            <a:r>
              <a:rPr kumimoji="0" lang="zh-CN" altLang="en-US" sz="1800" dirty="0">
                <a:sym typeface="Symbol" pitchFamily="18" charset="2"/>
              </a:rPr>
              <a:t>到 </a:t>
            </a:r>
            <a:r>
              <a:rPr kumimoji="0" lang="en-US" altLang="zh-CN" sz="1800" dirty="0" smtClean="0">
                <a:sym typeface="Symbol" pitchFamily="18" charset="2"/>
              </a:rPr>
              <a:t>n-1,</a:t>
            </a:r>
          </a:p>
          <a:p>
            <a:pPr>
              <a:lnSpc>
                <a:spcPct val="110000"/>
              </a:lnSpc>
              <a:spcBef>
                <a:spcPct val="10000"/>
              </a:spcBef>
              <a:spcAft>
                <a:spcPct val="10000"/>
              </a:spcAft>
            </a:pPr>
            <a:r>
              <a:rPr kumimoji="0" lang="en-US" altLang="zh-CN" sz="1800" dirty="0">
                <a:sym typeface="Symbol" pitchFamily="18" charset="2"/>
              </a:rPr>
              <a:t> </a:t>
            </a:r>
            <a:r>
              <a:rPr kumimoji="0" lang="en-US" altLang="zh-CN" sz="1800" dirty="0" smtClean="0">
                <a:sym typeface="Symbol" pitchFamily="18" charset="2"/>
              </a:rPr>
              <a:t>        5)            </a:t>
            </a:r>
            <a:r>
              <a:rPr kumimoji="0" lang="zh-CN" altLang="en-US" sz="1800" dirty="0" smtClean="0">
                <a:sym typeface="Symbol" pitchFamily="18" charset="2"/>
              </a:rPr>
              <a:t>对 </a:t>
            </a:r>
            <a:r>
              <a:rPr kumimoji="0" lang="en-US" altLang="zh-CN" sz="1800" dirty="0" smtClean="0">
                <a:sym typeface="Symbol" pitchFamily="18" charset="2"/>
              </a:rPr>
              <a:t>k </a:t>
            </a:r>
            <a:r>
              <a:rPr kumimoji="0" lang="en-US" altLang="zh-CN" sz="1800" dirty="0">
                <a:sym typeface="Symbol" pitchFamily="18" charset="2"/>
              </a:rPr>
              <a:t>= </a:t>
            </a:r>
            <a:r>
              <a:rPr kumimoji="0" lang="en-US" altLang="zh-CN" sz="1800" dirty="0" smtClean="0">
                <a:sym typeface="Symbol" pitchFamily="18" charset="2"/>
              </a:rPr>
              <a:t>j+1 </a:t>
            </a:r>
            <a:r>
              <a:rPr kumimoji="0" lang="zh-CN" altLang="en-US" sz="1800" dirty="0">
                <a:sym typeface="Symbol" pitchFamily="18" charset="2"/>
              </a:rPr>
              <a:t>到 </a:t>
            </a:r>
            <a:r>
              <a:rPr kumimoji="0" lang="en-US" altLang="zh-CN" sz="1800" dirty="0" smtClean="0">
                <a:sym typeface="Symbol" pitchFamily="18" charset="2"/>
              </a:rPr>
              <a:t>n,</a:t>
            </a:r>
          </a:p>
          <a:p>
            <a:pPr>
              <a:lnSpc>
                <a:spcPct val="110000"/>
              </a:lnSpc>
              <a:spcBef>
                <a:spcPct val="10000"/>
              </a:spcBef>
              <a:spcAft>
                <a:spcPct val="10000"/>
              </a:spcAft>
            </a:pPr>
            <a:r>
              <a:rPr kumimoji="0" lang="en-US" altLang="zh-CN" sz="1800" dirty="0">
                <a:sym typeface="Symbol" pitchFamily="18" charset="2"/>
              </a:rPr>
              <a:t> </a:t>
            </a:r>
            <a:r>
              <a:rPr kumimoji="0" lang="en-US" altLang="zh-CN" sz="1800" dirty="0" smtClean="0">
                <a:sym typeface="Symbol" pitchFamily="18" charset="2"/>
              </a:rPr>
              <a:t>        6)             </a:t>
            </a:r>
            <a:r>
              <a:rPr kumimoji="0" lang="zh-CN" altLang="en-US" sz="1800" dirty="0" smtClean="0">
                <a:sym typeface="Symbol" pitchFamily="18" charset="2"/>
              </a:rPr>
              <a:t>检查</a:t>
            </a:r>
            <a:r>
              <a:rPr kumimoji="0" lang="en-US" altLang="zh-CN" sz="1800" dirty="0" smtClean="0">
                <a:sym typeface="Symbol" pitchFamily="18" charset="2"/>
              </a:rPr>
              <a:t>x</a:t>
            </a:r>
            <a:r>
              <a:rPr kumimoji="0" lang="en-US" altLang="zh-CN" sz="1800" baseline="-25000" dirty="0" smtClean="0">
                <a:sym typeface="Symbol" pitchFamily="18" charset="2"/>
              </a:rPr>
              <a:t>i</a:t>
            </a:r>
            <a:r>
              <a:rPr kumimoji="0" lang="en-US" altLang="zh-CN" sz="1800" dirty="0" smtClean="0">
                <a:sym typeface="Symbol" pitchFamily="18" charset="2"/>
              </a:rPr>
              <a:t>, </a:t>
            </a:r>
            <a:r>
              <a:rPr kumimoji="0" lang="en-US" altLang="zh-CN" sz="1800" dirty="0" err="1" smtClean="0">
                <a:sym typeface="Symbol" pitchFamily="18" charset="2"/>
              </a:rPr>
              <a:t>x</a:t>
            </a:r>
            <a:r>
              <a:rPr kumimoji="0" lang="en-US" altLang="zh-CN" sz="1800" baseline="-25000" dirty="0" err="1" smtClean="0">
                <a:sym typeface="Symbol" pitchFamily="18" charset="2"/>
              </a:rPr>
              <a:t>j</a:t>
            </a:r>
            <a:r>
              <a:rPr kumimoji="0" lang="en-US" altLang="zh-CN" sz="1800" dirty="0" smtClean="0">
                <a:sym typeface="Symbol" pitchFamily="18" charset="2"/>
              </a:rPr>
              <a:t>, </a:t>
            </a:r>
            <a:r>
              <a:rPr kumimoji="0" lang="en-US" altLang="zh-CN" sz="1800" dirty="0" err="1" smtClean="0">
                <a:sym typeface="Symbol" pitchFamily="18" charset="2"/>
              </a:rPr>
              <a:t>x</a:t>
            </a:r>
            <a:r>
              <a:rPr kumimoji="0" lang="en-US" altLang="zh-CN" sz="1800" baseline="-25000" dirty="0" err="1" smtClean="0">
                <a:sym typeface="Symbol" pitchFamily="18" charset="2"/>
              </a:rPr>
              <a:t>k</a:t>
            </a:r>
            <a:r>
              <a:rPr kumimoji="0" lang="en-US" altLang="zh-CN" sz="1800" dirty="0" smtClean="0">
                <a:sym typeface="Symbol" pitchFamily="18" charset="2"/>
              </a:rPr>
              <a:t>,</a:t>
            </a:r>
            <a:r>
              <a:rPr kumimoji="0" lang="zh-CN" altLang="en-US" sz="1800" dirty="0" smtClean="0">
                <a:sym typeface="Symbol" pitchFamily="18" charset="2"/>
              </a:rPr>
              <a:t>是否是一个三角形</a:t>
            </a:r>
            <a:r>
              <a:rPr kumimoji="0" lang="en-US" altLang="zh-CN" sz="1800" dirty="0" smtClean="0">
                <a:sym typeface="Symbol" pitchFamily="18" charset="2"/>
              </a:rPr>
              <a:t>(</a:t>
            </a:r>
            <a:r>
              <a:rPr kumimoji="0" lang="zh-CN" altLang="en-US" sz="1800" dirty="0" smtClean="0">
                <a:sym typeface="Symbol" pitchFamily="18" charset="2"/>
              </a:rPr>
              <a:t>即是否三条边相连</a:t>
            </a:r>
            <a:r>
              <a:rPr kumimoji="0" lang="en-US" altLang="zh-CN" sz="1800" dirty="0" smtClean="0">
                <a:sym typeface="Symbol" pitchFamily="18" charset="2"/>
              </a:rPr>
              <a:t>)</a:t>
            </a:r>
          </a:p>
          <a:p>
            <a:pPr>
              <a:lnSpc>
                <a:spcPct val="110000"/>
              </a:lnSpc>
              <a:spcBef>
                <a:spcPct val="10000"/>
              </a:spcBef>
              <a:spcAft>
                <a:spcPct val="10000"/>
              </a:spcAft>
            </a:pPr>
            <a:r>
              <a:rPr kumimoji="0" lang="en-US" altLang="zh-CN" sz="1800" dirty="0">
                <a:sym typeface="Symbol" pitchFamily="18" charset="2"/>
              </a:rPr>
              <a:t> </a:t>
            </a:r>
            <a:r>
              <a:rPr kumimoji="0" lang="en-US" altLang="zh-CN" sz="1800" dirty="0" smtClean="0">
                <a:sym typeface="Symbol" pitchFamily="18" charset="2"/>
              </a:rPr>
              <a:t>        7)              </a:t>
            </a:r>
            <a:r>
              <a:rPr kumimoji="0" lang="zh-CN" altLang="en-US" sz="1800" dirty="0" smtClean="0">
                <a:sym typeface="Symbol" pitchFamily="18" charset="2"/>
              </a:rPr>
              <a:t>若是</a:t>
            </a:r>
            <a:r>
              <a:rPr kumimoji="0" lang="en-US" altLang="zh-CN" sz="1800" dirty="0" smtClean="0">
                <a:sym typeface="Symbol" pitchFamily="18" charset="2"/>
              </a:rPr>
              <a:t>, </a:t>
            </a:r>
            <a:r>
              <a:rPr kumimoji="0" lang="zh-CN" altLang="en-US" sz="1800" dirty="0" smtClean="0">
                <a:sym typeface="Symbol" pitchFamily="18" charset="2"/>
              </a:rPr>
              <a:t>则接受</a:t>
            </a:r>
            <a:r>
              <a:rPr kumimoji="0" lang="en-US" altLang="zh-CN" sz="1800" dirty="0" smtClean="0">
                <a:sym typeface="Symbol" pitchFamily="18" charset="2"/>
              </a:rPr>
              <a:t>.</a:t>
            </a:r>
          </a:p>
          <a:p>
            <a:pPr>
              <a:lnSpc>
                <a:spcPct val="110000"/>
              </a:lnSpc>
              <a:spcBef>
                <a:spcPct val="10000"/>
              </a:spcBef>
              <a:spcAft>
                <a:spcPct val="10000"/>
              </a:spcAft>
            </a:pPr>
            <a:r>
              <a:rPr kumimoji="0" lang="en-US" altLang="zh-CN" sz="1800" dirty="0">
                <a:sym typeface="Symbol" pitchFamily="18" charset="2"/>
              </a:rPr>
              <a:t> </a:t>
            </a:r>
            <a:r>
              <a:rPr kumimoji="0" lang="en-US" altLang="zh-CN" sz="1800" dirty="0" smtClean="0">
                <a:sym typeface="Symbol" pitchFamily="18" charset="2"/>
              </a:rPr>
              <a:t>        8) </a:t>
            </a:r>
            <a:r>
              <a:rPr kumimoji="0" lang="zh-CN" altLang="en-US" sz="1800" dirty="0" smtClean="0">
                <a:sym typeface="Symbol" pitchFamily="18" charset="2"/>
              </a:rPr>
              <a:t>拒绝</a:t>
            </a:r>
            <a:r>
              <a:rPr kumimoji="0" lang="en-US" altLang="zh-CN" sz="1800" dirty="0" smtClean="0">
                <a:sym typeface="Symbol" pitchFamily="18" charset="2"/>
              </a:rPr>
              <a:t>.”</a:t>
            </a:r>
          </a:p>
          <a:p>
            <a:pPr>
              <a:lnSpc>
                <a:spcPct val="110000"/>
              </a:lnSpc>
              <a:spcBef>
                <a:spcPct val="10000"/>
              </a:spcBef>
              <a:spcAft>
                <a:spcPct val="10000"/>
              </a:spcAft>
            </a:pPr>
            <a:endParaRPr kumimoji="0" lang="en-US" altLang="zh-CN" sz="1800" dirty="0" smtClean="0">
              <a:sym typeface="Symbol" pitchFamily="18" charset="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134265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dirty="0">
                <a:solidFill>
                  <a:schemeClr val="tx1"/>
                </a:solidFill>
              </a:rPr>
              <a:t>7</a:t>
            </a:r>
            <a:r>
              <a:rPr lang="zh-CN" altLang="en-US" b="1" dirty="0" smtClean="0">
                <a:solidFill>
                  <a:schemeClr val="tx1"/>
                </a:solidFill>
              </a:rPr>
              <a:t>章作业</a:t>
            </a:r>
          </a:p>
        </p:txBody>
      </p:sp>
      <p:sp>
        <p:nvSpPr>
          <p:cNvPr id="624657" name="Text Box 17"/>
          <p:cNvSpPr txBox="1">
            <a:spLocks noChangeArrowheads="1"/>
          </p:cNvSpPr>
          <p:nvPr/>
        </p:nvSpPr>
        <p:spPr bwMode="auto">
          <a:xfrm>
            <a:off x="251521" y="1196752"/>
            <a:ext cx="8712968" cy="405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spcAft>
                <a:spcPct val="10000"/>
              </a:spcAft>
            </a:pPr>
            <a:r>
              <a:rPr kumimoji="0" lang="en-US" altLang="zh-CN" sz="1800" dirty="0" smtClean="0">
                <a:sym typeface="Symbol" pitchFamily="18" charset="2"/>
              </a:rPr>
              <a:t>7.11 </a:t>
            </a:r>
            <a:r>
              <a:rPr kumimoji="0" lang="zh-CN" altLang="en-US" sz="1800" dirty="0" smtClean="0">
                <a:sym typeface="Symbol" pitchFamily="18" charset="2"/>
              </a:rPr>
              <a:t>若图</a:t>
            </a:r>
            <a:r>
              <a:rPr kumimoji="0" lang="en-US" altLang="zh-CN" sz="1800" dirty="0" smtClean="0">
                <a:sym typeface="Symbol" pitchFamily="18" charset="2"/>
              </a:rPr>
              <a:t>G</a:t>
            </a:r>
            <a:r>
              <a:rPr kumimoji="0" lang="zh-CN" altLang="en-US" sz="1800" dirty="0" smtClean="0">
                <a:sym typeface="Symbol" pitchFamily="18" charset="2"/>
              </a:rPr>
              <a:t>的节点重新排序后，</a:t>
            </a:r>
            <a:r>
              <a:rPr kumimoji="0" lang="en-US" altLang="zh-CN" sz="1800" dirty="0" smtClean="0">
                <a:sym typeface="Symbol" pitchFamily="18" charset="2"/>
              </a:rPr>
              <a:t>G</a:t>
            </a:r>
            <a:r>
              <a:rPr kumimoji="0" lang="zh-CN" altLang="en-US" sz="1800" dirty="0" smtClean="0">
                <a:sym typeface="Symbol" pitchFamily="18" charset="2"/>
              </a:rPr>
              <a:t>可以变得与</a:t>
            </a:r>
            <a:r>
              <a:rPr kumimoji="0" lang="en-US" altLang="zh-CN" sz="1800" dirty="0" smtClean="0">
                <a:sym typeface="Symbol" pitchFamily="18" charset="2"/>
              </a:rPr>
              <a:t>H</a:t>
            </a:r>
            <a:r>
              <a:rPr kumimoji="0" lang="zh-CN" altLang="en-US" sz="1800" dirty="0" smtClean="0">
                <a:sym typeface="Symbol" pitchFamily="18" charset="2"/>
              </a:rPr>
              <a:t>完全相同，则称</a:t>
            </a:r>
            <a:r>
              <a:rPr kumimoji="0" lang="en-US" altLang="zh-CN" sz="1800" dirty="0" smtClean="0">
                <a:sym typeface="Symbol" pitchFamily="18" charset="2"/>
              </a:rPr>
              <a:t>G</a:t>
            </a:r>
            <a:r>
              <a:rPr kumimoji="0" lang="zh-CN" altLang="en-US" sz="1800" dirty="0" smtClean="0">
                <a:sym typeface="Symbol" pitchFamily="18" charset="2"/>
              </a:rPr>
              <a:t>与</a:t>
            </a:r>
            <a:r>
              <a:rPr kumimoji="0" lang="en-US" altLang="zh-CN" sz="1800" dirty="0" smtClean="0">
                <a:sym typeface="Symbol" pitchFamily="18" charset="2"/>
              </a:rPr>
              <a:t>H</a:t>
            </a:r>
            <a:r>
              <a:rPr kumimoji="0" lang="zh-CN" altLang="en-US" sz="1800" dirty="0" smtClean="0">
                <a:sym typeface="Symbol" pitchFamily="18" charset="2"/>
              </a:rPr>
              <a:t>是同构的。令</a:t>
            </a:r>
            <a:r>
              <a:rPr kumimoji="0" lang="en-US" altLang="zh-CN" sz="1800" dirty="0" smtClean="0">
                <a:sym typeface="Symbol" pitchFamily="18" charset="2"/>
              </a:rPr>
              <a:t>ISO = {&lt;G,H&gt; | G</a:t>
            </a:r>
            <a:r>
              <a:rPr kumimoji="0" lang="zh-CN" altLang="en-US" sz="1800" dirty="0" smtClean="0">
                <a:sym typeface="Symbol" pitchFamily="18" charset="2"/>
              </a:rPr>
              <a:t>和</a:t>
            </a:r>
            <a:r>
              <a:rPr kumimoji="0" lang="en-US" altLang="zh-CN" sz="1800" dirty="0" smtClean="0">
                <a:sym typeface="Symbol" pitchFamily="18" charset="2"/>
              </a:rPr>
              <a:t>H</a:t>
            </a:r>
            <a:r>
              <a:rPr kumimoji="0" lang="zh-CN" altLang="en-US" sz="1800" dirty="0" smtClean="0">
                <a:sym typeface="Symbol" pitchFamily="18" charset="2"/>
              </a:rPr>
              <a:t>是同构的图</a:t>
            </a:r>
            <a:r>
              <a:rPr kumimoji="0" lang="en-US" altLang="zh-CN" sz="1800" dirty="0" smtClean="0">
                <a:sym typeface="Symbol" pitchFamily="18" charset="2"/>
              </a:rPr>
              <a:t>}</a:t>
            </a:r>
            <a:r>
              <a:rPr kumimoji="0" lang="zh-CN" altLang="en-US" sz="1800" dirty="0" smtClean="0">
                <a:sym typeface="Symbol" pitchFamily="18" charset="2"/>
              </a:rPr>
              <a:t>。 证明</a:t>
            </a:r>
            <a:r>
              <a:rPr kumimoji="0" lang="en-US" altLang="zh-CN" sz="1800" dirty="0" smtClean="0">
                <a:sym typeface="Symbol" pitchFamily="18" charset="2"/>
              </a:rPr>
              <a:t>ISO</a:t>
            </a:r>
            <a:r>
              <a:rPr lang="zh-CN" altLang="en-US" sz="1800" dirty="0" smtClean="0">
                <a:sym typeface="Symbol" pitchFamily="18" charset="2"/>
              </a:rPr>
              <a:t></a:t>
            </a:r>
            <a:r>
              <a:rPr lang="en-US" altLang="zh-CN" sz="1800" dirty="0" smtClean="0">
                <a:sym typeface="Symbol" pitchFamily="18" charset="2"/>
              </a:rPr>
              <a:t>NP</a:t>
            </a:r>
            <a:r>
              <a:rPr lang="zh-CN" altLang="en-US" sz="1800" dirty="0" smtClean="0">
                <a:sym typeface="Symbol" pitchFamily="18" charset="2"/>
              </a:rPr>
              <a:t>。</a:t>
            </a:r>
            <a:endParaRPr lang="en-US" altLang="zh-CN" sz="1800" dirty="0" smtClean="0">
              <a:sym typeface="Symbol" pitchFamily="18" charset="2"/>
            </a:endParaRPr>
          </a:p>
          <a:p>
            <a:r>
              <a:rPr lang="zh-CN" altLang="en-US" sz="1800" dirty="0" smtClean="0">
                <a:sym typeface="Symbol" pitchFamily="18" charset="2"/>
              </a:rPr>
              <a:t>证明</a:t>
            </a:r>
            <a:r>
              <a:rPr lang="en-US" altLang="zh-CN" sz="1800" dirty="0" smtClean="0">
                <a:sym typeface="Symbol" pitchFamily="18" charset="2"/>
              </a:rPr>
              <a:t>:</a:t>
            </a:r>
            <a:r>
              <a:rPr lang="zh-CN" altLang="zh-CN" sz="1800" dirty="0"/>
              <a:t>构造如下非确定图灵机</a:t>
            </a:r>
          </a:p>
          <a:p>
            <a:r>
              <a:rPr lang="en-US" altLang="zh-CN" sz="1800" dirty="0"/>
              <a:t>N=</a:t>
            </a:r>
            <a:r>
              <a:rPr lang="zh-CN" altLang="zh-CN" sz="1800" dirty="0"/>
              <a:t>“对于输入</a:t>
            </a:r>
            <a:r>
              <a:rPr lang="en-US" altLang="zh-CN" sz="1800" dirty="0"/>
              <a:t>&lt;</a:t>
            </a:r>
            <a:r>
              <a:rPr lang="en-US" altLang="zh-CN" sz="1800" dirty="0" smtClean="0"/>
              <a:t>G,H&gt;, G</a:t>
            </a:r>
            <a:r>
              <a:rPr lang="zh-CN" altLang="en-US" sz="1800" dirty="0" smtClean="0"/>
              <a:t>和</a:t>
            </a:r>
            <a:r>
              <a:rPr lang="en-US" altLang="zh-CN" sz="1800" dirty="0" smtClean="0"/>
              <a:t>H</a:t>
            </a:r>
            <a:r>
              <a:rPr lang="zh-CN" altLang="en-US" sz="1800" dirty="0" smtClean="0"/>
              <a:t>都</a:t>
            </a:r>
            <a:r>
              <a:rPr lang="zh-CN" altLang="zh-CN" sz="1800" dirty="0" smtClean="0"/>
              <a:t>是图</a:t>
            </a:r>
            <a:r>
              <a:rPr lang="en-US" altLang="zh-CN" sz="1800" dirty="0" smtClean="0"/>
              <a:t>,</a:t>
            </a:r>
            <a:endParaRPr lang="zh-CN" altLang="zh-CN" sz="1800" dirty="0"/>
          </a:p>
          <a:p>
            <a:r>
              <a:rPr lang="en-US" altLang="zh-CN" sz="1800" dirty="0"/>
              <a:t>    </a:t>
            </a:r>
            <a:r>
              <a:rPr lang="en-US" altLang="zh-CN" sz="1800" dirty="0" smtClean="0"/>
              <a:t>    1) </a:t>
            </a:r>
            <a:r>
              <a:rPr lang="zh-CN" altLang="en-US" sz="1800" dirty="0" smtClean="0"/>
              <a:t>若</a:t>
            </a:r>
            <a:r>
              <a:rPr lang="en-US" altLang="zh-CN" sz="1800" dirty="0" smtClean="0"/>
              <a:t>G</a:t>
            </a:r>
            <a:r>
              <a:rPr lang="zh-CN" altLang="en-US" sz="1800" dirty="0" smtClean="0"/>
              <a:t>和</a:t>
            </a:r>
            <a:r>
              <a:rPr lang="en-US" altLang="zh-CN" sz="1800" dirty="0" smtClean="0"/>
              <a:t>H</a:t>
            </a:r>
            <a:r>
              <a:rPr lang="zh-CN" altLang="en-US" sz="1800" dirty="0" smtClean="0"/>
              <a:t>顶点数不同</a:t>
            </a:r>
            <a:r>
              <a:rPr lang="en-US" altLang="zh-CN" sz="1800" dirty="0" smtClean="0"/>
              <a:t>, </a:t>
            </a:r>
            <a:r>
              <a:rPr lang="zh-CN" altLang="en-US" sz="1800" dirty="0" smtClean="0"/>
              <a:t>则拒绝</a:t>
            </a:r>
            <a:r>
              <a:rPr lang="en-US" altLang="zh-CN" sz="1800" dirty="0" smtClean="0"/>
              <a:t>. </a:t>
            </a:r>
          </a:p>
          <a:p>
            <a:r>
              <a:rPr lang="en-US" altLang="zh-CN" sz="1800" dirty="0"/>
              <a:t> </a:t>
            </a:r>
            <a:r>
              <a:rPr lang="en-US" altLang="zh-CN" sz="1800" dirty="0" smtClean="0"/>
              <a:t>       2) </a:t>
            </a:r>
            <a:r>
              <a:rPr lang="zh-CN" altLang="en-US" sz="1800" dirty="0" smtClean="0"/>
              <a:t>设</a:t>
            </a:r>
            <a:r>
              <a:rPr lang="en-US" altLang="zh-CN" sz="1800" dirty="0" smtClean="0"/>
              <a:t>G</a:t>
            </a:r>
            <a:r>
              <a:rPr lang="zh-CN" altLang="en-US" sz="1800" dirty="0" smtClean="0"/>
              <a:t>的顶点为</a:t>
            </a:r>
            <a:r>
              <a:rPr kumimoji="0" lang="en-US" altLang="zh-CN" sz="1800" dirty="0">
                <a:sym typeface="Symbol" pitchFamily="18" charset="2"/>
              </a:rPr>
              <a:t>x</a:t>
            </a:r>
            <a:r>
              <a:rPr kumimoji="0" lang="en-US" altLang="zh-CN" sz="1800" baseline="-25000" dirty="0">
                <a:sym typeface="Symbol" pitchFamily="18" charset="2"/>
              </a:rPr>
              <a:t>1</a:t>
            </a:r>
            <a:r>
              <a:rPr kumimoji="0" lang="en-US" altLang="zh-CN" sz="1800" dirty="0">
                <a:sym typeface="Symbol" pitchFamily="18" charset="2"/>
              </a:rPr>
              <a:t>, x</a:t>
            </a:r>
            <a:r>
              <a:rPr kumimoji="0" lang="en-US" altLang="zh-CN" sz="1800" baseline="-25000" dirty="0">
                <a:sym typeface="Symbol" pitchFamily="18" charset="2"/>
              </a:rPr>
              <a:t>2</a:t>
            </a:r>
            <a:r>
              <a:rPr kumimoji="0" lang="en-US" altLang="zh-CN" sz="1800" dirty="0">
                <a:sym typeface="Symbol" pitchFamily="18" charset="2"/>
              </a:rPr>
              <a:t>,…, </a:t>
            </a:r>
            <a:r>
              <a:rPr kumimoji="0" lang="en-US" altLang="zh-CN" sz="1800" dirty="0" err="1" smtClean="0">
                <a:sym typeface="Symbol" pitchFamily="18" charset="2"/>
              </a:rPr>
              <a:t>x</a:t>
            </a:r>
            <a:r>
              <a:rPr kumimoji="0" lang="en-US" altLang="zh-CN" sz="1800" baseline="-25000" dirty="0" err="1" smtClean="0">
                <a:sym typeface="Symbol" pitchFamily="18" charset="2"/>
              </a:rPr>
              <a:t>n</a:t>
            </a:r>
            <a:r>
              <a:rPr lang="en-US" altLang="zh-CN" sz="1800" dirty="0" smtClean="0"/>
              <a:t>, H</a:t>
            </a:r>
            <a:r>
              <a:rPr lang="zh-CN" altLang="en-US" sz="1800" dirty="0" smtClean="0"/>
              <a:t>的顶点为</a:t>
            </a:r>
            <a:r>
              <a:rPr lang="en-US" altLang="zh-CN" sz="1800" dirty="0" smtClean="0"/>
              <a:t>y</a:t>
            </a:r>
            <a:r>
              <a:rPr kumimoji="0" lang="en-US" altLang="zh-CN" sz="1800" baseline="-25000" dirty="0" smtClean="0">
                <a:sym typeface="Symbol" pitchFamily="18" charset="2"/>
              </a:rPr>
              <a:t>1</a:t>
            </a:r>
            <a:r>
              <a:rPr kumimoji="0" lang="en-US" altLang="zh-CN" sz="1800" dirty="0">
                <a:sym typeface="Symbol" pitchFamily="18" charset="2"/>
              </a:rPr>
              <a:t>, </a:t>
            </a:r>
            <a:r>
              <a:rPr kumimoji="0" lang="en-US" altLang="zh-CN" sz="1800" dirty="0" smtClean="0">
                <a:sym typeface="Symbol" pitchFamily="18" charset="2"/>
              </a:rPr>
              <a:t>y</a:t>
            </a:r>
            <a:r>
              <a:rPr kumimoji="0" lang="en-US" altLang="zh-CN" sz="1800" baseline="-25000" dirty="0" smtClean="0">
                <a:sym typeface="Symbol" pitchFamily="18" charset="2"/>
              </a:rPr>
              <a:t>2</a:t>
            </a:r>
            <a:r>
              <a:rPr kumimoji="0" lang="en-US" altLang="zh-CN" sz="1800" dirty="0">
                <a:sym typeface="Symbol" pitchFamily="18" charset="2"/>
              </a:rPr>
              <a:t>,…, </a:t>
            </a:r>
            <a:r>
              <a:rPr kumimoji="0" lang="en-US" altLang="zh-CN" sz="1800" dirty="0" err="1" smtClean="0">
                <a:sym typeface="Symbol" pitchFamily="18" charset="2"/>
              </a:rPr>
              <a:t>y</a:t>
            </a:r>
            <a:r>
              <a:rPr kumimoji="0" lang="en-US" altLang="zh-CN" sz="1800" baseline="-25000" dirty="0" err="1" smtClean="0">
                <a:sym typeface="Symbol" pitchFamily="18" charset="2"/>
              </a:rPr>
              <a:t>n</a:t>
            </a:r>
            <a:r>
              <a:rPr kumimoji="0" lang="en-US" altLang="zh-CN" sz="1800" dirty="0" smtClean="0">
                <a:sym typeface="Symbol" pitchFamily="18" charset="2"/>
              </a:rPr>
              <a:t>. </a:t>
            </a:r>
            <a:endParaRPr lang="en-US" altLang="zh-CN" sz="1800" dirty="0" smtClean="0"/>
          </a:p>
          <a:p>
            <a:r>
              <a:rPr lang="en-US" altLang="zh-CN" sz="1800" dirty="0"/>
              <a:t> </a:t>
            </a:r>
            <a:r>
              <a:rPr lang="en-US" altLang="zh-CN" sz="1800" dirty="0" smtClean="0"/>
              <a:t>       3) </a:t>
            </a:r>
            <a:r>
              <a:rPr lang="zh-CN" altLang="en-US" sz="1800" dirty="0" smtClean="0"/>
              <a:t>非确定的选择</a:t>
            </a:r>
            <a:r>
              <a:rPr lang="en-US" altLang="zh-CN" sz="1800" dirty="0" smtClean="0"/>
              <a:t>1</a:t>
            </a:r>
            <a:r>
              <a:rPr lang="zh-CN" altLang="en-US" sz="1800" dirty="0" smtClean="0"/>
              <a:t>到</a:t>
            </a:r>
            <a:r>
              <a:rPr lang="en-US" altLang="zh-CN" sz="1800" dirty="0" smtClean="0"/>
              <a:t>n</a:t>
            </a:r>
            <a:r>
              <a:rPr lang="zh-CN" altLang="en-US" sz="1800" dirty="0" smtClean="0"/>
              <a:t>的排列</a:t>
            </a:r>
            <a:r>
              <a:rPr lang="en-US" altLang="zh-CN" sz="1800" dirty="0" smtClean="0"/>
              <a:t>p.</a:t>
            </a:r>
          </a:p>
          <a:p>
            <a:r>
              <a:rPr lang="en-US" altLang="zh-CN" sz="1800" dirty="0" smtClean="0"/>
              <a:t>        4) </a:t>
            </a:r>
            <a:r>
              <a:rPr lang="zh-CN" altLang="en-US" sz="1800" dirty="0" smtClean="0"/>
              <a:t>对 </a:t>
            </a:r>
            <a:r>
              <a:rPr lang="en-US" altLang="zh-CN" sz="1800" dirty="0" err="1" smtClean="0"/>
              <a:t>i</a:t>
            </a:r>
            <a:r>
              <a:rPr lang="en-US" altLang="zh-CN" sz="1800" dirty="0" smtClean="0"/>
              <a:t> = 1 </a:t>
            </a:r>
            <a:r>
              <a:rPr lang="zh-CN" altLang="en-US" sz="1800" dirty="0" smtClean="0"/>
              <a:t>到 </a:t>
            </a:r>
            <a:r>
              <a:rPr lang="en-US" altLang="zh-CN" sz="1800" dirty="0" smtClean="0"/>
              <a:t>n-1</a:t>
            </a:r>
          </a:p>
          <a:p>
            <a:r>
              <a:rPr lang="en-US" altLang="zh-CN" sz="1800" dirty="0"/>
              <a:t> </a:t>
            </a:r>
            <a:r>
              <a:rPr lang="en-US" altLang="zh-CN" sz="1800" dirty="0" smtClean="0"/>
              <a:t>       5)     </a:t>
            </a:r>
            <a:r>
              <a:rPr lang="zh-CN" altLang="en-US" sz="1800" dirty="0" smtClean="0"/>
              <a:t>对 </a:t>
            </a:r>
            <a:r>
              <a:rPr lang="en-US" altLang="zh-CN" sz="1800" dirty="0" smtClean="0"/>
              <a:t>j = i+1 </a:t>
            </a:r>
            <a:r>
              <a:rPr lang="zh-CN" altLang="en-US" sz="1800" dirty="0" smtClean="0"/>
              <a:t>到 </a:t>
            </a:r>
            <a:r>
              <a:rPr lang="en-US" altLang="zh-CN" sz="1800" dirty="0" smtClean="0"/>
              <a:t>n</a:t>
            </a:r>
          </a:p>
          <a:p>
            <a:r>
              <a:rPr lang="en-US" altLang="zh-CN" sz="1800" dirty="0"/>
              <a:t> </a:t>
            </a:r>
            <a:r>
              <a:rPr lang="en-US" altLang="zh-CN" sz="1800" dirty="0" smtClean="0"/>
              <a:t>       6)          </a:t>
            </a:r>
            <a:r>
              <a:rPr lang="zh-CN" altLang="en-US" sz="1800" dirty="0" smtClean="0"/>
              <a:t>若 </a:t>
            </a:r>
            <a:r>
              <a:rPr lang="en-US" altLang="zh-CN" sz="1800" dirty="0" smtClean="0"/>
              <a:t>(</a:t>
            </a:r>
            <a:r>
              <a:rPr lang="en-US" altLang="zh-CN" sz="1800" dirty="0" err="1" smtClean="0"/>
              <a:t>x</a:t>
            </a:r>
            <a:r>
              <a:rPr lang="en-US" altLang="zh-CN" sz="1800" baseline="-25000" dirty="0" err="1" smtClean="0"/>
              <a:t>i</a:t>
            </a:r>
            <a:r>
              <a:rPr lang="en-US" altLang="zh-CN" sz="1800" dirty="0" err="1" smtClean="0"/>
              <a:t>,x</a:t>
            </a:r>
            <a:r>
              <a:rPr lang="en-US" altLang="zh-CN" sz="1800" baseline="-25000" dirty="0" err="1" smtClean="0"/>
              <a:t>j</a:t>
            </a:r>
            <a:r>
              <a:rPr lang="en-US" altLang="zh-CN" sz="1800" dirty="0" smtClean="0"/>
              <a:t>)</a:t>
            </a:r>
            <a:r>
              <a:rPr lang="en-US" altLang="zh-CN" sz="1800" dirty="0" smtClean="0">
                <a:sym typeface="Symbol"/>
              </a:rPr>
              <a:t>E(G) </a:t>
            </a:r>
            <a:r>
              <a:rPr lang="zh-CN" altLang="en-US" sz="1800" dirty="0">
                <a:sym typeface="Symbol"/>
              </a:rPr>
              <a:t>异</a:t>
            </a:r>
            <a:r>
              <a:rPr lang="zh-CN" altLang="en-US" sz="1800" dirty="0" smtClean="0">
                <a:sym typeface="Symbol"/>
              </a:rPr>
              <a:t>或 </a:t>
            </a:r>
            <a:r>
              <a:rPr lang="en-US" altLang="zh-CN" sz="1800" dirty="0" smtClean="0"/>
              <a:t>(</a:t>
            </a:r>
            <a:r>
              <a:rPr lang="en-US" altLang="zh-CN" sz="1800" dirty="0" err="1" smtClean="0"/>
              <a:t>y</a:t>
            </a:r>
            <a:r>
              <a:rPr lang="en-US" altLang="zh-CN" sz="1800" baseline="-25000" dirty="0" err="1" smtClean="0"/>
              <a:t>p</a:t>
            </a:r>
            <a:r>
              <a:rPr lang="en-US" altLang="zh-CN" sz="1800" baseline="-25000" dirty="0" smtClean="0"/>
              <a:t>(</a:t>
            </a:r>
            <a:r>
              <a:rPr lang="en-US" altLang="zh-CN" sz="1800" baseline="-25000" dirty="0" err="1" smtClean="0"/>
              <a:t>i</a:t>
            </a:r>
            <a:r>
              <a:rPr lang="en-US" altLang="zh-CN" sz="1800" baseline="-25000" dirty="0" smtClean="0"/>
              <a:t>)</a:t>
            </a:r>
            <a:r>
              <a:rPr lang="en-US" altLang="zh-CN" sz="1800" dirty="0" smtClean="0"/>
              <a:t>,</a:t>
            </a:r>
            <a:r>
              <a:rPr lang="en-US" altLang="zh-CN" sz="1800" dirty="0" err="1" smtClean="0"/>
              <a:t>y</a:t>
            </a:r>
            <a:r>
              <a:rPr lang="en-US" altLang="zh-CN" sz="1800" baseline="-25000" dirty="0" err="1" smtClean="0"/>
              <a:t>p</a:t>
            </a:r>
            <a:r>
              <a:rPr lang="en-US" altLang="zh-CN" sz="1800" baseline="-25000" dirty="0" smtClean="0"/>
              <a:t>(j)</a:t>
            </a:r>
            <a:r>
              <a:rPr lang="en-US" altLang="zh-CN" sz="1800" dirty="0" smtClean="0"/>
              <a:t>)</a:t>
            </a:r>
            <a:r>
              <a:rPr lang="en-US" altLang="zh-CN" sz="1800" dirty="0">
                <a:sym typeface="Symbol"/>
              </a:rPr>
              <a:t></a:t>
            </a:r>
            <a:r>
              <a:rPr lang="en-US" altLang="zh-CN" sz="1800" dirty="0" smtClean="0">
                <a:sym typeface="Symbol"/>
              </a:rPr>
              <a:t>E(H) </a:t>
            </a:r>
            <a:r>
              <a:rPr lang="zh-CN" altLang="en-US" sz="1800" dirty="0" smtClean="0">
                <a:sym typeface="Symbol"/>
              </a:rPr>
              <a:t>为真</a:t>
            </a:r>
            <a:r>
              <a:rPr lang="en-US" altLang="zh-CN" sz="1800" dirty="0" smtClean="0">
                <a:sym typeface="Symbol"/>
              </a:rPr>
              <a:t>, </a:t>
            </a:r>
            <a:r>
              <a:rPr lang="zh-CN" altLang="en-US" sz="1800" dirty="0" smtClean="0">
                <a:sym typeface="Symbol"/>
              </a:rPr>
              <a:t>则拒绝</a:t>
            </a:r>
            <a:endParaRPr lang="en-US" altLang="zh-CN" sz="1800" dirty="0" smtClean="0">
              <a:sym typeface="Symbol"/>
            </a:endParaRPr>
          </a:p>
          <a:p>
            <a:r>
              <a:rPr lang="en-US" altLang="zh-CN" sz="1800" dirty="0">
                <a:sym typeface="Symbol"/>
              </a:rPr>
              <a:t> </a:t>
            </a:r>
            <a:r>
              <a:rPr lang="en-US" altLang="zh-CN" sz="1800" dirty="0" smtClean="0">
                <a:sym typeface="Symbol"/>
              </a:rPr>
              <a:t>       7) </a:t>
            </a:r>
            <a:r>
              <a:rPr lang="zh-CN" altLang="en-US" sz="1800" dirty="0" smtClean="0">
                <a:sym typeface="Symbol"/>
              </a:rPr>
              <a:t>接受</a:t>
            </a:r>
            <a:r>
              <a:rPr lang="en-US" altLang="zh-CN" sz="1800" dirty="0" smtClean="0">
                <a:sym typeface="Symbol"/>
              </a:rPr>
              <a:t>.</a:t>
            </a:r>
            <a:r>
              <a:rPr lang="zh-CN" altLang="zh-CN" sz="1800" dirty="0" smtClean="0"/>
              <a:t>”</a:t>
            </a:r>
            <a:r>
              <a:rPr lang="zh-CN" altLang="zh-CN" sz="1800" dirty="0"/>
              <a:t>。</a:t>
            </a:r>
          </a:p>
          <a:p>
            <a:r>
              <a:rPr lang="zh-CN" altLang="en-US" sz="1800" dirty="0" smtClean="0"/>
              <a:t>当</a:t>
            </a:r>
            <a:r>
              <a:rPr lang="en-US" altLang="zh-CN" sz="1800" dirty="0" smtClean="0"/>
              <a:t>G, H</a:t>
            </a:r>
            <a:r>
              <a:rPr lang="zh-CN" altLang="en-US" sz="1800" dirty="0" smtClean="0"/>
              <a:t>同构时</a:t>
            </a:r>
            <a:r>
              <a:rPr lang="en-US" altLang="zh-CN" sz="1800" dirty="0" smtClean="0"/>
              <a:t>, N</a:t>
            </a:r>
            <a:r>
              <a:rPr lang="zh-CN" altLang="en-US" sz="1800" dirty="0" smtClean="0"/>
              <a:t>一定有分支接受</a:t>
            </a:r>
            <a:r>
              <a:rPr lang="en-US" altLang="zh-CN" sz="1800" dirty="0" smtClean="0"/>
              <a:t>&lt;G,H&gt;; </a:t>
            </a:r>
            <a:r>
              <a:rPr lang="zh-CN" altLang="en-US" sz="1800" dirty="0" smtClean="0"/>
              <a:t>否则</a:t>
            </a:r>
            <a:r>
              <a:rPr lang="en-US" altLang="zh-CN" sz="1800" dirty="0" smtClean="0"/>
              <a:t>, </a:t>
            </a:r>
            <a:r>
              <a:rPr lang="zh-CN" altLang="en-US" sz="1800" dirty="0" smtClean="0"/>
              <a:t>所有分支</a:t>
            </a:r>
            <a:r>
              <a:rPr lang="en-US" altLang="zh-CN" sz="1800" dirty="0" smtClean="0"/>
              <a:t>)</a:t>
            </a:r>
            <a:r>
              <a:rPr lang="zh-CN" altLang="en-US" sz="1800" dirty="0" smtClean="0"/>
              <a:t>拒绝</a:t>
            </a:r>
            <a:r>
              <a:rPr lang="en-US" altLang="zh-CN" sz="1800" dirty="0" smtClean="0"/>
              <a:t>&lt;G,H&gt;.</a:t>
            </a:r>
          </a:p>
          <a:p>
            <a:r>
              <a:rPr lang="en-US" altLang="zh-CN" sz="1800" dirty="0" smtClean="0"/>
              <a:t>N</a:t>
            </a:r>
            <a:r>
              <a:rPr lang="zh-CN" altLang="en-US" sz="1800" dirty="0" smtClean="0"/>
              <a:t>的所有分支都在</a:t>
            </a:r>
            <a:r>
              <a:rPr lang="zh-CN" altLang="en-US" sz="1800" dirty="0"/>
              <a:t>都在</a:t>
            </a:r>
            <a:r>
              <a:rPr lang="en-US" altLang="zh-CN" sz="1800" dirty="0"/>
              <a:t>O(n</a:t>
            </a:r>
            <a:r>
              <a:rPr lang="en-US" altLang="zh-CN" sz="1800" baseline="30000" dirty="0"/>
              <a:t>2</a:t>
            </a:r>
            <a:r>
              <a:rPr lang="en-US" altLang="zh-CN" sz="1800" dirty="0" smtClean="0"/>
              <a:t>)</a:t>
            </a:r>
            <a:r>
              <a:rPr lang="zh-CN" altLang="en-US" sz="1800" dirty="0" smtClean="0"/>
              <a:t>时间内运行</a:t>
            </a:r>
            <a:r>
              <a:rPr lang="en-US" altLang="zh-CN" sz="1800" dirty="0" smtClean="0"/>
              <a:t>.</a:t>
            </a:r>
          </a:p>
          <a:p>
            <a:r>
              <a:rPr lang="zh-CN" altLang="en-US" sz="1800" dirty="0" smtClean="0"/>
              <a:t>所以</a:t>
            </a:r>
            <a:r>
              <a:rPr lang="en-US" altLang="zh-CN" sz="1800" dirty="0" smtClean="0"/>
              <a:t>, N</a:t>
            </a:r>
            <a:r>
              <a:rPr lang="zh-CN" altLang="en-US" sz="1800" dirty="0" smtClean="0"/>
              <a:t>是</a:t>
            </a:r>
            <a:r>
              <a:rPr lang="en-US" altLang="zh-CN" sz="1800" dirty="0" smtClean="0"/>
              <a:t>ISO</a:t>
            </a:r>
            <a:r>
              <a:rPr lang="zh-CN" altLang="en-US" sz="1800" dirty="0" smtClean="0"/>
              <a:t>的多项式时间非确定判定器</a:t>
            </a:r>
            <a:r>
              <a:rPr lang="en-US" altLang="zh-CN" sz="1800" dirty="0" smtClean="0"/>
              <a:t>, ISO</a:t>
            </a:r>
            <a:r>
              <a:rPr lang="en-US" altLang="zh-CN" sz="1800" dirty="0" smtClean="0">
                <a:sym typeface="Symbol"/>
              </a:rPr>
              <a:t></a:t>
            </a:r>
            <a:r>
              <a:rPr lang="en-US" altLang="zh-CN" sz="1800" dirty="0"/>
              <a:t>NP</a:t>
            </a:r>
            <a:r>
              <a:rPr lang="zh-CN" altLang="zh-CN" sz="1800" dirty="0"/>
              <a:t>。</a:t>
            </a:r>
            <a:endParaRPr lang="en-US" altLang="zh-CN" sz="1800" dirty="0" smtClean="0">
              <a:sym typeface="Symbol" pitchFamily="18" charset="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453726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dirty="0">
                <a:solidFill>
                  <a:schemeClr val="tx1"/>
                </a:solidFill>
              </a:rPr>
              <a:t>7</a:t>
            </a:r>
            <a:r>
              <a:rPr lang="zh-CN" altLang="en-US" b="1" dirty="0" smtClean="0">
                <a:solidFill>
                  <a:schemeClr val="tx1"/>
                </a:solidFill>
              </a:rPr>
              <a:t>章作业</a:t>
            </a:r>
          </a:p>
        </p:txBody>
      </p:sp>
      <p:sp>
        <p:nvSpPr>
          <p:cNvPr id="624657" name="Text Box 17"/>
          <p:cNvSpPr txBox="1">
            <a:spLocks noChangeArrowheads="1"/>
          </p:cNvSpPr>
          <p:nvPr/>
        </p:nvSpPr>
        <p:spPr bwMode="auto">
          <a:xfrm>
            <a:off x="251521" y="1196752"/>
            <a:ext cx="871296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dirty="0" smtClean="0"/>
              <a:t>7.21 </a:t>
            </a:r>
            <a:r>
              <a:rPr lang="zh-CN" altLang="en-US" sz="1800" dirty="0" smtClean="0"/>
              <a:t>令</a:t>
            </a:r>
            <a:r>
              <a:rPr lang="en-US" altLang="zh-CN" sz="1800" dirty="0" smtClean="0"/>
              <a:t>Double-SAT = { &lt;</a:t>
            </a:r>
            <a:r>
              <a:rPr lang="en-US" altLang="zh-CN" sz="1800" dirty="0" smtClean="0">
                <a:sym typeface="Symbol"/>
              </a:rPr>
              <a:t></a:t>
            </a:r>
            <a:r>
              <a:rPr lang="en-US" altLang="zh-CN" sz="1800" dirty="0" smtClean="0"/>
              <a:t>&gt; | </a:t>
            </a:r>
            <a:r>
              <a:rPr lang="en-US" altLang="zh-CN" sz="1800" dirty="0" smtClean="0">
                <a:sym typeface="Symbol"/>
              </a:rPr>
              <a:t></a:t>
            </a:r>
            <a:r>
              <a:rPr lang="zh-CN" altLang="en-US" sz="1800" dirty="0" smtClean="0">
                <a:sym typeface="Symbol"/>
              </a:rPr>
              <a:t>至少有两个满足赋值 </a:t>
            </a:r>
            <a:r>
              <a:rPr lang="en-US" altLang="zh-CN" sz="1800" dirty="0" smtClean="0"/>
              <a:t>}</a:t>
            </a:r>
            <a:r>
              <a:rPr lang="zh-CN" altLang="en-US" sz="1800" dirty="0" smtClean="0"/>
              <a:t>。证明</a:t>
            </a:r>
            <a:r>
              <a:rPr lang="en-US" altLang="zh-CN" sz="1800" dirty="0" smtClean="0"/>
              <a:t>Double-SAT</a:t>
            </a:r>
            <a:r>
              <a:rPr lang="zh-CN" altLang="en-US" sz="1800" dirty="0" smtClean="0"/>
              <a:t>是</a:t>
            </a:r>
            <a:r>
              <a:rPr lang="en-US" altLang="zh-CN" sz="1800" dirty="0" smtClean="0"/>
              <a:t>NP</a:t>
            </a:r>
            <a:r>
              <a:rPr lang="zh-CN" altLang="en-US" sz="1800" dirty="0" smtClean="0"/>
              <a:t>完全的。</a:t>
            </a:r>
            <a:endParaRPr lang="en-US" altLang="zh-CN" sz="1800" dirty="0" smtClean="0"/>
          </a:p>
          <a:p>
            <a:r>
              <a:rPr lang="zh-CN" altLang="zh-CN" sz="1800" dirty="0"/>
              <a:t>证明：</a:t>
            </a:r>
          </a:p>
          <a:p>
            <a:r>
              <a:rPr lang="en-US" altLang="zh-CN" sz="1800" dirty="0"/>
              <a:t>(1) Double-SAT</a:t>
            </a:r>
            <a:r>
              <a:rPr lang="en-US" altLang="zh-CN" sz="1800" dirty="0">
                <a:sym typeface="Symbol"/>
              </a:rPr>
              <a:t></a:t>
            </a:r>
            <a:r>
              <a:rPr lang="en-US" altLang="zh-CN" sz="1800" dirty="0"/>
              <a:t>NP</a:t>
            </a:r>
            <a:endParaRPr lang="zh-CN" altLang="zh-CN" sz="1800" dirty="0"/>
          </a:p>
          <a:p>
            <a:r>
              <a:rPr lang="zh-CN" altLang="zh-CN" sz="1800" dirty="0"/>
              <a:t>构造如下非确定图灵机</a:t>
            </a:r>
          </a:p>
          <a:p>
            <a:r>
              <a:rPr lang="en-US" altLang="zh-CN" sz="1800" dirty="0"/>
              <a:t>N=</a:t>
            </a:r>
            <a:r>
              <a:rPr lang="zh-CN" altLang="zh-CN" sz="1800" dirty="0"/>
              <a:t>“对于输入</a:t>
            </a:r>
            <a:r>
              <a:rPr lang="en-US" altLang="zh-CN" sz="1800" dirty="0"/>
              <a:t>&lt;</a:t>
            </a:r>
            <a:r>
              <a:rPr lang="en-US" altLang="zh-CN" sz="1800" dirty="0">
                <a:sym typeface="Symbol"/>
              </a:rPr>
              <a:t></a:t>
            </a:r>
            <a:r>
              <a:rPr lang="en-US" altLang="zh-CN" sz="1800" dirty="0"/>
              <a:t>&gt;, </a:t>
            </a:r>
            <a:r>
              <a:rPr lang="en-US" altLang="zh-CN" sz="1800" dirty="0">
                <a:sym typeface="Symbol"/>
              </a:rPr>
              <a:t></a:t>
            </a:r>
            <a:r>
              <a:rPr lang="zh-CN" altLang="zh-CN" sz="1800" dirty="0"/>
              <a:t>是布尔公式</a:t>
            </a:r>
            <a:r>
              <a:rPr lang="en-US" altLang="zh-CN" sz="1800" dirty="0"/>
              <a:t>,</a:t>
            </a:r>
            <a:endParaRPr lang="zh-CN" altLang="zh-CN" sz="1800" dirty="0"/>
          </a:p>
          <a:p>
            <a:r>
              <a:rPr lang="en-US" altLang="zh-CN" sz="1800" dirty="0"/>
              <a:t>    (a) </a:t>
            </a:r>
            <a:r>
              <a:rPr lang="zh-CN" altLang="zh-CN" sz="1800" dirty="0"/>
              <a:t>非确定地产生两组不同赋值</a:t>
            </a:r>
            <a:r>
              <a:rPr lang="en-US" altLang="zh-CN" sz="1800" dirty="0" err="1"/>
              <a:t>s,t</a:t>
            </a:r>
            <a:endParaRPr lang="zh-CN" altLang="zh-CN" sz="1800" dirty="0"/>
          </a:p>
          <a:p>
            <a:r>
              <a:rPr lang="en-US" altLang="zh-CN" sz="1800" dirty="0"/>
              <a:t>    (b) </a:t>
            </a:r>
            <a:r>
              <a:rPr lang="zh-CN" altLang="zh-CN" sz="1800" dirty="0"/>
              <a:t>若既有在赋值</a:t>
            </a:r>
            <a:r>
              <a:rPr lang="en-US" altLang="zh-CN" sz="1800" dirty="0"/>
              <a:t>s</a:t>
            </a:r>
            <a:r>
              <a:rPr lang="zh-CN" altLang="zh-CN" sz="1800" dirty="0"/>
              <a:t>下</a:t>
            </a:r>
            <a:r>
              <a:rPr lang="en-US" altLang="zh-CN" sz="1800" dirty="0">
                <a:sym typeface="Symbol"/>
              </a:rPr>
              <a:t></a:t>
            </a:r>
            <a:r>
              <a:rPr lang="en-US" altLang="zh-CN" sz="1800" dirty="0"/>
              <a:t>=1, </a:t>
            </a:r>
            <a:r>
              <a:rPr lang="zh-CN" altLang="zh-CN" sz="1800" dirty="0"/>
              <a:t>又有在赋值</a:t>
            </a:r>
            <a:r>
              <a:rPr lang="en-US" altLang="zh-CN" sz="1800" dirty="0"/>
              <a:t>t</a:t>
            </a:r>
            <a:r>
              <a:rPr lang="zh-CN" altLang="zh-CN" sz="1800" dirty="0"/>
              <a:t>下</a:t>
            </a:r>
            <a:r>
              <a:rPr lang="en-US" altLang="zh-CN" sz="1800" dirty="0">
                <a:sym typeface="Symbol"/>
              </a:rPr>
              <a:t></a:t>
            </a:r>
            <a:r>
              <a:rPr lang="en-US" altLang="zh-CN" sz="1800" dirty="0"/>
              <a:t>=1, </a:t>
            </a:r>
            <a:r>
              <a:rPr lang="zh-CN" altLang="zh-CN" sz="1800" dirty="0"/>
              <a:t>则接受；否则，拒绝”</a:t>
            </a:r>
          </a:p>
          <a:p>
            <a:r>
              <a:rPr lang="zh-CN" altLang="zh-CN" sz="1800" dirty="0"/>
              <a:t>因为</a:t>
            </a:r>
            <a:r>
              <a:rPr lang="en-US" altLang="zh-CN" sz="1800" dirty="0"/>
              <a:t>N</a:t>
            </a:r>
            <a:r>
              <a:rPr lang="zh-CN" altLang="zh-CN" sz="1800" dirty="0"/>
              <a:t>的语言是</a:t>
            </a:r>
            <a:r>
              <a:rPr lang="en-US" altLang="zh-CN" sz="1800" dirty="0"/>
              <a:t>Double-SAT</a:t>
            </a:r>
            <a:r>
              <a:rPr lang="zh-CN" altLang="zh-CN" sz="1800" dirty="0"/>
              <a:t>，且</a:t>
            </a:r>
            <a:r>
              <a:rPr lang="en-US" altLang="zh-CN" sz="1800" dirty="0"/>
              <a:t>N</a:t>
            </a:r>
            <a:r>
              <a:rPr lang="zh-CN" altLang="zh-CN" sz="1800" dirty="0"/>
              <a:t>在多项式时间内运行，所以</a:t>
            </a:r>
            <a:r>
              <a:rPr lang="en-US" altLang="zh-CN" sz="1800" dirty="0"/>
              <a:t>Double-SAT</a:t>
            </a:r>
            <a:r>
              <a:rPr lang="en-US" altLang="zh-CN" sz="1800" dirty="0">
                <a:sym typeface="Symbol"/>
              </a:rPr>
              <a:t></a:t>
            </a:r>
            <a:r>
              <a:rPr lang="en-US" altLang="zh-CN" sz="1800" dirty="0"/>
              <a:t>NP</a:t>
            </a:r>
            <a:r>
              <a:rPr lang="zh-CN" altLang="zh-CN" sz="1800" dirty="0"/>
              <a:t>。</a:t>
            </a:r>
          </a:p>
          <a:p>
            <a:r>
              <a:rPr lang="en-US" altLang="zh-CN" sz="1800" dirty="0"/>
              <a:t>(2) </a:t>
            </a:r>
            <a:r>
              <a:rPr lang="zh-CN" altLang="zh-CN" sz="1800" dirty="0"/>
              <a:t>证明</a:t>
            </a:r>
            <a:r>
              <a:rPr lang="en-US" altLang="zh-CN" sz="1800" dirty="0"/>
              <a:t>SAT</a:t>
            </a:r>
            <a:r>
              <a:rPr lang="zh-CN" altLang="zh-CN" sz="1800" dirty="0"/>
              <a:t>可以多项式时间映射归约到</a:t>
            </a:r>
            <a:r>
              <a:rPr lang="en-US" altLang="zh-CN" sz="1800" dirty="0"/>
              <a:t>Double-SAT.</a:t>
            </a:r>
            <a:endParaRPr lang="zh-CN" altLang="zh-CN" sz="1800" dirty="0"/>
          </a:p>
          <a:p>
            <a:r>
              <a:rPr lang="zh-CN" altLang="zh-CN" sz="1800" dirty="0"/>
              <a:t>对</a:t>
            </a:r>
            <a:r>
              <a:rPr lang="zh-CN" altLang="zh-CN" sz="1800" dirty="0" smtClean="0"/>
              <a:t>任意</a:t>
            </a:r>
            <a:r>
              <a:rPr lang="zh-CN" altLang="en-US" sz="1800" dirty="0" smtClean="0"/>
              <a:t>布尔</a:t>
            </a:r>
            <a:r>
              <a:rPr lang="zh-CN" altLang="zh-CN" sz="1800" dirty="0" smtClean="0"/>
              <a:t>公式</a:t>
            </a:r>
            <a:r>
              <a:rPr lang="en-US" altLang="zh-CN" sz="1800" dirty="0">
                <a:sym typeface="Symbol"/>
              </a:rPr>
              <a:t></a:t>
            </a:r>
            <a:r>
              <a:rPr lang="zh-CN" altLang="zh-CN" sz="1800" dirty="0"/>
              <a:t>，添加一个新变量</a:t>
            </a:r>
            <a:r>
              <a:rPr lang="en-US" altLang="zh-CN" sz="1800" dirty="0"/>
              <a:t>a</a:t>
            </a:r>
            <a:r>
              <a:rPr lang="zh-CN" altLang="zh-CN" sz="1800" dirty="0"/>
              <a:t>，构造函数</a:t>
            </a:r>
            <a:r>
              <a:rPr lang="en-US" altLang="zh-CN" sz="1800" dirty="0"/>
              <a:t>f(</a:t>
            </a:r>
            <a:r>
              <a:rPr lang="en-US" altLang="zh-CN" sz="1800" dirty="0">
                <a:sym typeface="Symbol"/>
              </a:rPr>
              <a:t></a:t>
            </a:r>
            <a:r>
              <a:rPr lang="en-US" altLang="zh-CN" sz="1800" dirty="0"/>
              <a:t>) = </a:t>
            </a:r>
            <a:r>
              <a:rPr lang="en-US" altLang="zh-CN" sz="1800" dirty="0">
                <a:sym typeface="Symbol"/>
              </a:rPr>
              <a:t></a:t>
            </a:r>
            <a:r>
              <a:rPr lang="en-US" altLang="zh-CN" sz="1800" dirty="0"/>
              <a:t> </a:t>
            </a:r>
            <a:r>
              <a:rPr lang="en-US" altLang="zh-CN" sz="1800" dirty="0">
                <a:sym typeface="Symbol"/>
              </a:rPr>
              <a:t></a:t>
            </a:r>
            <a:r>
              <a:rPr lang="en-US" altLang="zh-CN" sz="1800" dirty="0"/>
              <a:t> (a</a:t>
            </a:r>
            <a:r>
              <a:rPr lang="en-US" altLang="zh-CN" sz="1800" dirty="0">
                <a:sym typeface="Symbol"/>
              </a:rPr>
              <a:t></a:t>
            </a:r>
            <a:r>
              <a:rPr lang="en-US" altLang="zh-CN" sz="1800" dirty="0"/>
              <a:t>a)</a:t>
            </a:r>
            <a:r>
              <a:rPr lang="zh-CN" altLang="zh-CN" sz="1800" dirty="0"/>
              <a:t>。</a:t>
            </a:r>
          </a:p>
          <a:p>
            <a:r>
              <a:rPr lang="zh-CN" altLang="zh-CN" sz="1800" dirty="0"/>
              <a:t>首先，</a:t>
            </a:r>
            <a:r>
              <a:rPr lang="en-US" altLang="zh-CN" sz="1800" dirty="0"/>
              <a:t>f</a:t>
            </a:r>
            <a:r>
              <a:rPr lang="zh-CN" altLang="zh-CN" sz="1800" dirty="0"/>
              <a:t>可在多项式时间内计算完成。</a:t>
            </a:r>
          </a:p>
          <a:p>
            <a:r>
              <a:rPr lang="zh-CN" altLang="zh-CN" sz="1800" dirty="0"/>
              <a:t>其次证明</a:t>
            </a:r>
            <a:r>
              <a:rPr lang="en-US" altLang="zh-CN" sz="1800" dirty="0"/>
              <a:t>f</a:t>
            </a:r>
            <a:r>
              <a:rPr lang="zh-CN" altLang="zh-CN" sz="1800" dirty="0"/>
              <a:t>是</a:t>
            </a:r>
            <a:r>
              <a:rPr lang="en-US" altLang="zh-CN" sz="1800" dirty="0"/>
              <a:t>SAT</a:t>
            </a:r>
            <a:r>
              <a:rPr lang="zh-CN" altLang="zh-CN" sz="1800" dirty="0"/>
              <a:t>到</a:t>
            </a:r>
            <a:r>
              <a:rPr lang="en-US" altLang="zh-CN" sz="1800" dirty="0"/>
              <a:t>Double-SAT</a:t>
            </a:r>
            <a:r>
              <a:rPr lang="zh-CN" altLang="zh-CN" sz="1800" dirty="0"/>
              <a:t>的映射归约，即</a:t>
            </a:r>
            <a:r>
              <a:rPr lang="en-US" altLang="zh-CN" sz="1800" dirty="0">
                <a:sym typeface="Symbol"/>
              </a:rPr>
              <a:t></a:t>
            </a:r>
            <a:r>
              <a:rPr lang="zh-CN" altLang="zh-CN" sz="1800" dirty="0"/>
              <a:t>可满足</a:t>
            </a:r>
            <a:r>
              <a:rPr lang="en-US" altLang="zh-CN" sz="1800" dirty="0">
                <a:sym typeface="Symbol"/>
              </a:rPr>
              <a:t></a:t>
            </a:r>
            <a:r>
              <a:rPr lang="en-US" altLang="zh-CN" sz="1800" dirty="0"/>
              <a:t>f(</a:t>
            </a:r>
            <a:r>
              <a:rPr lang="en-US" altLang="zh-CN" sz="1800" dirty="0">
                <a:sym typeface="Symbol"/>
              </a:rPr>
              <a:t></a:t>
            </a:r>
            <a:r>
              <a:rPr lang="en-US" altLang="zh-CN" sz="1800" dirty="0"/>
              <a:t>)</a:t>
            </a:r>
            <a:r>
              <a:rPr lang="zh-CN" altLang="zh-CN" sz="1800" dirty="0"/>
              <a:t>至少有两个满足赋值：</a:t>
            </a:r>
          </a:p>
          <a:p>
            <a:r>
              <a:rPr lang="zh-CN" altLang="zh-CN" sz="1800" dirty="0"/>
              <a:t>若</a:t>
            </a:r>
            <a:r>
              <a:rPr lang="en-US" altLang="zh-CN" sz="1800" dirty="0">
                <a:sym typeface="Symbol"/>
              </a:rPr>
              <a:t></a:t>
            </a:r>
            <a:r>
              <a:rPr lang="zh-CN" altLang="zh-CN" sz="1800" dirty="0"/>
              <a:t>有可满足赋值</a:t>
            </a:r>
            <a:r>
              <a:rPr lang="en-US" altLang="zh-CN" sz="1800" dirty="0"/>
              <a:t>s</a:t>
            </a:r>
            <a:r>
              <a:rPr lang="zh-CN" altLang="zh-CN" sz="1800" dirty="0"/>
              <a:t>，则在赋值</a:t>
            </a:r>
            <a:r>
              <a:rPr lang="en-US" altLang="zh-CN" sz="1800" dirty="0"/>
              <a:t>s</a:t>
            </a:r>
            <a:r>
              <a:rPr lang="zh-CN" altLang="zh-CN" sz="1800" dirty="0"/>
              <a:t>和</a:t>
            </a:r>
            <a:r>
              <a:rPr lang="en-US" altLang="zh-CN" sz="1800" dirty="0"/>
              <a:t>a=1</a:t>
            </a:r>
            <a:r>
              <a:rPr lang="zh-CN" altLang="zh-CN" sz="1800" dirty="0"/>
              <a:t>下</a:t>
            </a:r>
            <a:r>
              <a:rPr lang="en-US" altLang="zh-CN" sz="1800" dirty="0"/>
              <a:t>f(</a:t>
            </a:r>
            <a:r>
              <a:rPr lang="en-US" altLang="zh-CN" sz="1800" dirty="0">
                <a:sym typeface="Symbol"/>
              </a:rPr>
              <a:t></a:t>
            </a:r>
            <a:r>
              <a:rPr lang="en-US" altLang="zh-CN" sz="1800" dirty="0"/>
              <a:t>)=1</a:t>
            </a:r>
            <a:r>
              <a:rPr lang="zh-CN" altLang="zh-CN" sz="1800" dirty="0"/>
              <a:t>，在赋值</a:t>
            </a:r>
            <a:r>
              <a:rPr lang="en-US" altLang="zh-CN" sz="1800" dirty="0"/>
              <a:t>s</a:t>
            </a:r>
            <a:r>
              <a:rPr lang="zh-CN" altLang="zh-CN" sz="1800" dirty="0"/>
              <a:t>和</a:t>
            </a:r>
            <a:r>
              <a:rPr lang="en-US" altLang="zh-CN" sz="1800" dirty="0"/>
              <a:t>a=0</a:t>
            </a:r>
            <a:r>
              <a:rPr lang="zh-CN" altLang="zh-CN" sz="1800" dirty="0"/>
              <a:t>下</a:t>
            </a:r>
            <a:r>
              <a:rPr lang="en-US" altLang="zh-CN" sz="1800" dirty="0"/>
              <a:t>f(</a:t>
            </a:r>
            <a:r>
              <a:rPr lang="en-US" altLang="zh-CN" sz="1800" dirty="0">
                <a:sym typeface="Symbol"/>
              </a:rPr>
              <a:t></a:t>
            </a:r>
            <a:r>
              <a:rPr lang="en-US" altLang="zh-CN" sz="1800" dirty="0"/>
              <a:t>)=1</a:t>
            </a:r>
            <a:r>
              <a:rPr lang="zh-CN" altLang="zh-CN" sz="1800" dirty="0"/>
              <a:t>，从而有两个不等赋值；若</a:t>
            </a:r>
            <a:r>
              <a:rPr lang="en-US" altLang="zh-CN" sz="1800" dirty="0"/>
              <a:t>f(</a:t>
            </a:r>
            <a:r>
              <a:rPr lang="en-US" altLang="zh-CN" sz="1800" dirty="0">
                <a:sym typeface="Symbol"/>
              </a:rPr>
              <a:t></a:t>
            </a:r>
            <a:r>
              <a:rPr lang="en-US" altLang="zh-CN" sz="1800" dirty="0"/>
              <a:t>)</a:t>
            </a:r>
            <a:r>
              <a:rPr lang="zh-CN" altLang="zh-CN" sz="1800" dirty="0"/>
              <a:t>有可满足赋值</a:t>
            </a:r>
            <a:r>
              <a:rPr lang="en-US" altLang="zh-CN" sz="1800" dirty="0"/>
              <a:t>s</a:t>
            </a:r>
            <a:r>
              <a:rPr lang="zh-CN" altLang="zh-CN" sz="1800" dirty="0"/>
              <a:t>，则从</a:t>
            </a:r>
            <a:r>
              <a:rPr lang="en-US" altLang="zh-CN" sz="1800" dirty="0"/>
              <a:t>s</a:t>
            </a:r>
            <a:r>
              <a:rPr lang="zh-CN" altLang="zh-CN" sz="1800" dirty="0"/>
              <a:t>中去掉</a:t>
            </a:r>
            <a:r>
              <a:rPr lang="en-US" altLang="zh-CN" sz="1800" dirty="0"/>
              <a:t>a</a:t>
            </a:r>
            <a:r>
              <a:rPr lang="zh-CN" altLang="zh-CN" sz="1800" dirty="0"/>
              <a:t>的赋值，必然也是</a:t>
            </a:r>
            <a:r>
              <a:rPr lang="en-US" altLang="zh-CN" sz="1800" dirty="0">
                <a:sym typeface="Symbol"/>
              </a:rPr>
              <a:t></a:t>
            </a:r>
            <a:r>
              <a:rPr lang="zh-CN" altLang="zh-CN" sz="1800" dirty="0"/>
              <a:t>的可满足赋值。</a:t>
            </a:r>
          </a:p>
          <a:p>
            <a:r>
              <a:rPr lang="zh-CN" altLang="zh-CN" sz="1800" dirty="0"/>
              <a:t>所以</a:t>
            </a:r>
            <a:r>
              <a:rPr lang="en-US" altLang="zh-CN" sz="1800" dirty="0"/>
              <a:t>f</a:t>
            </a:r>
            <a:r>
              <a:rPr lang="zh-CN" altLang="zh-CN" sz="1800" dirty="0"/>
              <a:t>是从</a:t>
            </a:r>
            <a:r>
              <a:rPr lang="en-US" altLang="zh-CN" sz="1800" dirty="0"/>
              <a:t>SAT</a:t>
            </a:r>
            <a:r>
              <a:rPr lang="zh-CN" altLang="zh-CN" sz="1800" dirty="0"/>
              <a:t>到</a:t>
            </a:r>
            <a:r>
              <a:rPr lang="en-US" altLang="zh-CN" sz="1800" dirty="0"/>
              <a:t>Double-SAT</a:t>
            </a:r>
            <a:r>
              <a:rPr lang="zh-CN" altLang="zh-CN" sz="1800" dirty="0"/>
              <a:t>的多项式时间映射归约。</a:t>
            </a:r>
          </a:p>
          <a:p>
            <a:r>
              <a:rPr lang="zh-CN" altLang="zh-CN" sz="1800" dirty="0"/>
              <a:t>由</a:t>
            </a:r>
            <a:r>
              <a:rPr lang="en-US" altLang="zh-CN" sz="1800" dirty="0"/>
              <a:t>(1)</a:t>
            </a:r>
            <a:r>
              <a:rPr lang="zh-CN" altLang="zh-CN" sz="1800" dirty="0"/>
              <a:t>和</a:t>
            </a:r>
            <a:r>
              <a:rPr lang="en-US" altLang="zh-CN" sz="1800" dirty="0"/>
              <a:t>(2) </a:t>
            </a:r>
            <a:r>
              <a:rPr lang="zh-CN" altLang="zh-CN" sz="1800" dirty="0"/>
              <a:t>及</a:t>
            </a:r>
            <a:r>
              <a:rPr lang="en-US" altLang="zh-CN" sz="1800" dirty="0"/>
              <a:t>SAT</a:t>
            </a:r>
            <a:r>
              <a:rPr lang="zh-CN" altLang="zh-CN" sz="1800" dirty="0"/>
              <a:t>是</a:t>
            </a:r>
            <a:r>
              <a:rPr lang="en-US" altLang="zh-CN" sz="1800" dirty="0"/>
              <a:t>NP</a:t>
            </a:r>
            <a:r>
              <a:rPr lang="zh-CN" altLang="zh-CN" sz="1800" dirty="0"/>
              <a:t>完全问题，</a:t>
            </a:r>
            <a:r>
              <a:rPr lang="en-US" altLang="zh-CN" sz="1800" dirty="0"/>
              <a:t>Double-SAT</a:t>
            </a:r>
            <a:r>
              <a:rPr lang="zh-CN" altLang="zh-CN" sz="1800" dirty="0"/>
              <a:t>是</a:t>
            </a:r>
            <a:r>
              <a:rPr lang="en-US" altLang="zh-CN" sz="1800" dirty="0"/>
              <a:t>NP</a:t>
            </a:r>
            <a:r>
              <a:rPr lang="zh-CN" altLang="zh-CN" sz="1800" dirty="0"/>
              <a:t>完全问题</a:t>
            </a:r>
            <a:r>
              <a:rPr lang="zh-CN" altLang="zh-CN" sz="1800" dirty="0" smtClean="0"/>
              <a:t>。</a:t>
            </a:r>
            <a:endParaRPr lang="zh-CN" altLang="zh-CN" sz="1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972135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p:txBody>
          <a:bodyPr/>
          <a:lstStyle/>
          <a:p>
            <a:r>
              <a:rPr lang="zh-CN" altLang="en-US" b="1" dirty="0" smtClean="0">
                <a:solidFill>
                  <a:schemeClr val="tx1"/>
                </a:solidFill>
              </a:rPr>
              <a:t>计算理论第</a:t>
            </a:r>
            <a:r>
              <a:rPr lang="en-US" altLang="zh-CN" dirty="0">
                <a:solidFill>
                  <a:schemeClr val="tx1"/>
                </a:solidFill>
              </a:rPr>
              <a:t>7</a:t>
            </a:r>
            <a:r>
              <a:rPr lang="zh-CN" altLang="en-US" b="1" dirty="0" smtClean="0">
                <a:solidFill>
                  <a:schemeClr val="tx1"/>
                </a:solidFill>
              </a:rPr>
              <a:t>章作业</a:t>
            </a:r>
          </a:p>
        </p:txBody>
      </p:sp>
      <p:sp>
        <p:nvSpPr>
          <p:cNvPr id="624657" name="Text Box 17"/>
          <p:cNvSpPr txBox="1">
            <a:spLocks noChangeArrowheads="1"/>
          </p:cNvSpPr>
          <p:nvPr/>
        </p:nvSpPr>
        <p:spPr bwMode="auto">
          <a:xfrm>
            <a:off x="251521" y="1196752"/>
            <a:ext cx="87129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dirty="0" smtClean="0"/>
              <a:t>7.22 </a:t>
            </a:r>
            <a:r>
              <a:rPr lang="zh-CN" altLang="zh-CN" sz="1800" dirty="0"/>
              <a:t>令</a:t>
            </a:r>
            <a:r>
              <a:rPr lang="en-US" altLang="zh-CN" sz="1800" dirty="0"/>
              <a:t>HALF-CLIQUE = { &lt;G&gt; | G</a:t>
            </a:r>
            <a:r>
              <a:rPr lang="zh-CN" altLang="zh-CN" sz="1800" dirty="0"/>
              <a:t>是无向图</a:t>
            </a:r>
            <a:r>
              <a:rPr lang="en-US" altLang="zh-CN" sz="1800" dirty="0"/>
              <a:t>, </a:t>
            </a:r>
            <a:r>
              <a:rPr lang="zh-CN" altLang="zh-CN" sz="1800" dirty="0"/>
              <a:t>包含结点数至少为</a:t>
            </a:r>
            <a:r>
              <a:rPr lang="en-US" altLang="zh-CN" sz="1800" dirty="0"/>
              <a:t>m/2</a:t>
            </a:r>
            <a:r>
              <a:rPr lang="zh-CN" altLang="zh-CN" sz="1800" dirty="0"/>
              <a:t>的完全子图</a:t>
            </a:r>
            <a:r>
              <a:rPr lang="en-US" altLang="zh-CN" sz="1800" dirty="0"/>
              <a:t>, m</a:t>
            </a:r>
            <a:r>
              <a:rPr lang="zh-CN" altLang="zh-CN" sz="1800" dirty="0"/>
              <a:t>是</a:t>
            </a:r>
            <a:r>
              <a:rPr lang="en-US" altLang="zh-CN" sz="1800" dirty="0"/>
              <a:t>G</a:t>
            </a:r>
            <a:r>
              <a:rPr lang="zh-CN" altLang="zh-CN" sz="1800" dirty="0"/>
              <a:t>的结点数</a:t>
            </a:r>
            <a:r>
              <a:rPr lang="en-US" altLang="zh-CN" sz="1800" dirty="0"/>
              <a:t>}</a:t>
            </a:r>
            <a:r>
              <a:rPr lang="zh-CN" altLang="zh-CN" sz="1800" dirty="0"/>
              <a:t>。证明</a:t>
            </a:r>
            <a:r>
              <a:rPr lang="en-US" altLang="zh-CN" sz="1800" dirty="0"/>
              <a:t>HALF-CLIQUE</a:t>
            </a:r>
            <a:r>
              <a:rPr lang="zh-CN" altLang="zh-CN" sz="1800" dirty="0"/>
              <a:t>是</a:t>
            </a:r>
            <a:r>
              <a:rPr lang="en-US" altLang="zh-CN" sz="1800" dirty="0"/>
              <a:t>NP</a:t>
            </a:r>
            <a:r>
              <a:rPr lang="zh-CN" altLang="zh-CN" sz="1800" dirty="0"/>
              <a:t>完全的。</a:t>
            </a:r>
          </a:p>
          <a:p>
            <a:r>
              <a:rPr lang="zh-CN" altLang="en-US" sz="1800" dirty="0" smtClean="0"/>
              <a:t>说明：书上的答案只是要点，考试时需要给出完整的答案。</a:t>
            </a:r>
            <a:endParaRPr lang="en-US" altLang="zh-CN" sz="1800" dirty="0" smtClean="0"/>
          </a:p>
          <a:p>
            <a:r>
              <a:rPr lang="zh-CN" altLang="zh-CN" sz="1800" dirty="0" smtClean="0"/>
              <a:t>证明：</a:t>
            </a:r>
            <a:endParaRPr lang="en-US" altLang="zh-CN" sz="1800" dirty="0" smtClean="0"/>
          </a:p>
          <a:p>
            <a:r>
              <a:rPr lang="en-US" altLang="zh-CN" sz="1800" dirty="0" smtClean="0"/>
              <a:t>(</a:t>
            </a:r>
            <a:r>
              <a:rPr lang="en-US" altLang="zh-CN" sz="1800" dirty="0"/>
              <a:t>1) HALF-CLIQUE</a:t>
            </a:r>
            <a:r>
              <a:rPr lang="en-US" altLang="zh-CN" sz="1800" dirty="0">
                <a:sym typeface="Symbol"/>
              </a:rPr>
              <a:t></a:t>
            </a:r>
            <a:r>
              <a:rPr lang="en-US" altLang="zh-CN" sz="1800" dirty="0"/>
              <a:t>NP</a:t>
            </a:r>
            <a:endParaRPr lang="zh-CN" altLang="zh-CN" sz="1800" dirty="0"/>
          </a:p>
          <a:p>
            <a:r>
              <a:rPr lang="zh-CN" altLang="zh-CN" sz="1800" dirty="0"/>
              <a:t>构造如下非确定图灵机</a:t>
            </a:r>
          </a:p>
          <a:p>
            <a:r>
              <a:rPr lang="en-US" altLang="zh-CN" sz="1800" dirty="0"/>
              <a:t>N=</a:t>
            </a:r>
            <a:r>
              <a:rPr lang="zh-CN" altLang="zh-CN" sz="1800" dirty="0"/>
              <a:t>“对于输入</a:t>
            </a:r>
            <a:r>
              <a:rPr lang="en-US" altLang="zh-CN" sz="1800" dirty="0"/>
              <a:t>&lt;G&gt;, G</a:t>
            </a:r>
            <a:r>
              <a:rPr lang="zh-CN" altLang="zh-CN" sz="1800" dirty="0"/>
              <a:t>是无向图</a:t>
            </a:r>
            <a:r>
              <a:rPr lang="en-US" altLang="zh-CN" sz="1800" dirty="0"/>
              <a:t>,</a:t>
            </a:r>
            <a:r>
              <a:rPr lang="zh-CN" altLang="zh-CN" sz="1800" dirty="0"/>
              <a:t>有</a:t>
            </a:r>
            <a:r>
              <a:rPr lang="en-US" altLang="zh-CN" sz="1800" dirty="0"/>
              <a:t>m</a:t>
            </a:r>
            <a:r>
              <a:rPr lang="zh-CN" altLang="zh-CN" sz="1800" dirty="0"/>
              <a:t>个顶点</a:t>
            </a:r>
          </a:p>
          <a:p>
            <a:r>
              <a:rPr lang="en-US" altLang="zh-CN" sz="1800" dirty="0"/>
              <a:t>    (a) </a:t>
            </a:r>
            <a:r>
              <a:rPr lang="zh-CN" altLang="zh-CN" sz="1800" dirty="0"/>
              <a:t>非确定地产生一个</a:t>
            </a:r>
            <a:r>
              <a:rPr lang="en-US" altLang="zh-CN" sz="1800" dirty="0"/>
              <a:t>m/2</a:t>
            </a:r>
            <a:r>
              <a:rPr lang="zh-CN" altLang="zh-CN" sz="1800" dirty="0"/>
              <a:t>个顶点的子集</a:t>
            </a:r>
          </a:p>
          <a:p>
            <a:r>
              <a:rPr lang="en-US" altLang="zh-CN" sz="1800" dirty="0"/>
              <a:t>    (b) </a:t>
            </a:r>
            <a:r>
              <a:rPr lang="zh-CN" altLang="zh-CN" sz="1800" dirty="0"/>
              <a:t>若这个子集中的任意两个顶点之间都有边相连，则接受；否则，拒绝”。</a:t>
            </a:r>
          </a:p>
          <a:p>
            <a:r>
              <a:rPr lang="zh-CN" altLang="zh-CN" sz="1800" dirty="0"/>
              <a:t>因为</a:t>
            </a:r>
            <a:r>
              <a:rPr lang="en-US" altLang="zh-CN" sz="1800" dirty="0"/>
              <a:t>N</a:t>
            </a:r>
            <a:r>
              <a:rPr lang="zh-CN" altLang="zh-CN" sz="1800" dirty="0"/>
              <a:t>的语言是</a:t>
            </a:r>
            <a:r>
              <a:rPr lang="en-US" altLang="zh-CN" sz="1800" dirty="0"/>
              <a:t>HALF-CLIQUE</a:t>
            </a:r>
            <a:r>
              <a:rPr lang="zh-CN" altLang="zh-CN" sz="1800" dirty="0"/>
              <a:t>，且</a:t>
            </a:r>
            <a:r>
              <a:rPr lang="en-US" altLang="zh-CN" sz="1800" dirty="0"/>
              <a:t>N</a:t>
            </a:r>
            <a:r>
              <a:rPr lang="zh-CN" altLang="zh-CN" sz="1800" dirty="0" smtClean="0"/>
              <a:t>是</a:t>
            </a:r>
            <a:r>
              <a:rPr lang="zh-CN" altLang="en-US" sz="1800" dirty="0" smtClean="0"/>
              <a:t>在</a:t>
            </a:r>
            <a:r>
              <a:rPr lang="zh-CN" altLang="zh-CN" sz="1800" dirty="0" smtClean="0"/>
              <a:t>多项式时间</a:t>
            </a:r>
            <a:r>
              <a:rPr lang="zh-CN" altLang="en-US" sz="1800" dirty="0" smtClean="0"/>
              <a:t>运行</a:t>
            </a:r>
            <a:r>
              <a:rPr lang="zh-CN" altLang="zh-CN" sz="1800" dirty="0" smtClean="0"/>
              <a:t>，</a:t>
            </a:r>
            <a:r>
              <a:rPr lang="zh-CN" altLang="zh-CN" sz="1800" dirty="0"/>
              <a:t>所以</a:t>
            </a:r>
            <a:r>
              <a:rPr lang="en-US" altLang="zh-CN" sz="1800" dirty="0"/>
              <a:t>HALF-CLIQUE</a:t>
            </a:r>
            <a:r>
              <a:rPr lang="en-US" altLang="zh-CN" sz="1800" dirty="0">
                <a:sym typeface="Symbol"/>
              </a:rPr>
              <a:t></a:t>
            </a:r>
            <a:r>
              <a:rPr lang="en-US" altLang="zh-CN" sz="1800" dirty="0"/>
              <a:t>NP</a:t>
            </a:r>
            <a:r>
              <a:rPr lang="zh-CN" altLang="zh-CN" sz="1800" dirty="0" smtClean="0"/>
              <a:t>。</a:t>
            </a:r>
            <a:endParaRPr lang="zh-CN" altLang="zh-CN" sz="1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347696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303015"/>
            <a:ext cx="8784975" cy="5078313"/>
          </a:xfrm>
          <a:prstGeom prst="rect">
            <a:avLst/>
          </a:prstGeom>
          <a:noFill/>
        </p:spPr>
        <p:txBody>
          <a:bodyPr wrap="square" rtlCol="0">
            <a:spAutoFit/>
          </a:bodyPr>
          <a:lstStyle/>
          <a:p>
            <a:r>
              <a:rPr lang="en-US" altLang="zh-CN" sz="1800" dirty="0"/>
              <a:t>(2) </a:t>
            </a:r>
            <a:r>
              <a:rPr lang="zh-CN" altLang="zh-CN" sz="1800" dirty="0"/>
              <a:t>证明</a:t>
            </a:r>
            <a:r>
              <a:rPr lang="en-US" altLang="zh-CN" sz="1800" dirty="0"/>
              <a:t>CLIQUE</a:t>
            </a:r>
            <a:r>
              <a:rPr lang="zh-CN" altLang="zh-CN" sz="1800" dirty="0"/>
              <a:t>可以多项式时间映射归约到</a:t>
            </a:r>
            <a:r>
              <a:rPr lang="en-US" altLang="zh-CN" sz="1800" dirty="0"/>
              <a:t>HALF-CLIQUE.</a:t>
            </a:r>
            <a:endParaRPr lang="zh-CN" altLang="zh-CN" sz="1800" dirty="0"/>
          </a:p>
          <a:p>
            <a:r>
              <a:rPr lang="zh-CN" altLang="zh-CN" sz="1800" dirty="0"/>
              <a:t>对任意</a:t>
            </a:r>
            <a:r>
              <a:rPr lang="en-US" altLang="zh-CN" sz="1800" dirty="0"/>
              <a:t>&lt;</a:t>
            </a:r>
            <a:r>
              <a:rPr lang="en-US" altLang="zh-CN" sz="1800" dirty="0" err="1"/>
              <a:t>G,k</a:t>
            </a:r>
            <a:r>
              <a:rPr lang="en-US" altLang="zh-CN" sz="1800" dirty="0"/>
              <a:t>&gt;</a:t>
            </a:r>
            <a:r>
              <a:rPr lang="zh-CN" altLang="zh-CN" sz="1800" dirty="0"/>
              <a:t>，其中</a:t>
            </a:r>
            <a:r>
              <a:rPr lang="en-US" altLang="zh-CN" sz="1800" dirty="0"/>
              <a:t>G</a:t>
            </a:r>
            <a:r>
              <a:rPr lang="zh-CN" altLang="zh-CN" sz="1800" dirty="0"/>
              <a:t>是一个无向图，</a:t>
            </a:r>
            <a:r>
              <a:rPr lang="en-US" altLang="zh-CN" sz="1800" dirty="0"/>
              <a:t>k</a:t>
            </a:r>
            <a:r>
              <a:rPr lang="zh-CN" altLang="zh-CN" sz="1800" dirty="0"/>
              <a:t>是一个正整数。构造函数</a:t>
            </a:r>
            <a:r>
              <a:rPr lang="en-US" altLang="zh-CN" sz="1800" dirty="0"/>
              <a:t>f(&lt;</a:t>
            </a:r>
            <a:r>
              <a:rPr lang="en-US" altLang="zh-CN" sz="1800" dirty="0" err="1"/>
              <a:t>G,k</a:t>
            </a:r>
            <a:r>
              <a:rPr lang="en-US" altLang="zh-CN" sz="1800" dirty="0"/>
              <a:t>&gt;) = G’</a:t>
            </a:r>
            <a:r>
              <a:rPr lang="zh-CN" altLang="zh-CN" sz="1800" dirty="0"/>
              <a:t>。</a:t>
            </a:r>
          </a:p>
          <a:p>
            <a:r>
              <a:rPr lang="zh-CN" altLang="zh-CN" sz="1800" dirty="0"/>
              <a:t>设</a:t>
            </a:r>
            <a:r>
              <a:rPr lang="en-US" altLang="zh-CN" sz="1800" dirty="0"/>
              <a:t>G</a:t>
            </a:r>
            <a:r>
              <a:rPr lang="zh-CN" altLang="zh-CN" sz="1800" dirty="0"/>
              <a:t>有</a:t>
            </a:r>
            <a:r>
              <a:rPr lang="en-US" altLang="zh-CN" sz="1800" dirty="0"/>
              <a:t>m</a:t>
            </a:r>
            <a:r>
              <a:rPr lang="zh-CN" altLang="zh-CN" sz="1800" dirty="0"/>
              <a:t>个顶点。按如下方式构造</a:t>
            </a:r>
            <a:r>
              <a:rPr lang="en-US" altLang="zh-CN" sz="1800" dirty="0"/>
              <a:t>G’</a:t>
            </a:r>
            <a:r>
              <a:rPr lang="zh-CN" altLang="zh-CN" sz="1800" dirty="0"/>
              <a:t>：</a:t>
            </a:r>
          </a:p>
          <a:p>
            <a:r>
              <a:rPr lang="zh-CN" altLang="zh-CN" sz="1800" dirty="0"/>
              <a:t>若</a:t>
            </a:r>
            <a:r>
              <a:rPr lang="en-US" altLang="zh-CN" sz="1800" dirty="0"/>
              <a:t>k=m/2</a:t>
            </a:r>
            <a:r>
              <a:rPr lang="zh-CN" altLang="zh-CN" sz="1800" dirty="0"/>
              <a:t>，则</a:t>
            </a:r>
            <a:r>
              <a:rPr lang="en-US" altLang="zh-CN" sz="1800" dirty="0"/>
              <a:t>G=G’</a:t>
            </a:r>
            <a:r>
              <a:rPr lang="zh-CN" altLang="zh-CN" sz="1800" dirty="0"/>
              <a:t>；</a:t>
            </a:r>
          </a:p>
          <a:p>
            <a:r>
              <a:rPr lang="zh-CN" altLang="zh-CN" sz="1800" dirty="0"/>
              <a:t>若</a:t>
            </a:r>
            <a:r>
              <a:rPr lang="en-US" altLang="zh-CN" sz="1800" dirty="0"/>
              <a:t>k&gt;m/2</a:t>
            </a:r>
            <a:r>
              <a:rPr lang="zh-CN" altLang="zh-CN" sz="1800" dirty="0"/>
              <a:t>，则在</a:t>
            </a:r>
            <a:r>
              <a:rPr lang="en-US" altLang="zh-CN" sz="1800" dirty="0"/>
              <a:t>G</a:t>
            </a:r>
            <a:r>
              <a:rPr lang="zh-CN" altLang="zh-CN" sz="1800" dirty="0"/>
              <a:t>中增加</a:t>
            </a:r>
            <a:r>
              <a:rPr lang="en-US" altLang="zh-CN" sz="1800" dirty="0"/>
              <a:t>2k-m</a:t>
            </a:r>
            <a:r>
              <a:rPr lang="zh-CN" altLang="zh-CN" sz="1800" dirty="0"/>
              <a:t>个新顶点，这些新顶点都是孤立点，得到</a:t>
            </a:r>
            <a:r>
              <a:rPr lang="en-US" altLang="zh-CN" sz="1800" dirty="0"/>
              <a:t>G’</a:t>
            </a:r>
            <a:r>
              <a:rPr lang="zh-CN" altLang="zh-CN" sz="1800" dirty="0"/>
              <a:t>；</a:t>
            </a:r>
          </a:p>
          <a:p>
            <a:r>
              <a:rPr lang="zh-CN" altLang="zh-CN" sz="1800" dirty="0"/>
              <a:t>若</a:t>
            </a:r>
            <a:r>
              <a:rPr lang="en-US" altLang="zh-CN" sz="1800" dirty="0"/>
              <a:t>k&lt;m/2</a:t>
            </a:r>
            <a:r>
              <a:rPr lang="zh-CN" altLang="zh-CN" sz="1800" dirty="0"/>
              <a:t>，则增加</a:t>
            </a:r>
            <a:r>
              <a:rPr lang="en-US" altLang="zh-CN" sz="1800" dirty="0"/>
              <a:t>m-2k</a:t>
            </a:r>
            <a:r>
              <a:rPr lang="zh-CN" altLang="zh-CN" sz="1800" dirty="0"/>
              <a:t>个新顶点，这些新顶点之间两两都有边相连，新顶点与</a:t>
            </a:r>
            <a:r>
              <a:rPr lang="en-US" altLang="zh-CN" sz="1800" dirty="0"/>
              <a:t>G</a:t>
            </a:r>
            <a:r>
              <a:rPr lang="zh-CN" altLang="zh-CN" sz="1800" dirty="0"/>
              <a:t>的所有顶点之间也都相连。</a:t>
            </a:r>
          </a:p>
          <a:p>
            <a:r>
              <a:rPr lang="zh-CN" altLang="zh-CN" sz="1800" dirty="0"/>
              <a:t>首先，</a:t>
            </a:r>
            <a:r>
              <a:rPr lang="en-US" altLang="zh-CN" sz="1800" dirty="0"/>
              <a:t>f</a:t>
            </a:r>
            <a:r>
              <a:rPr lang="zh-CN" altLang="zh-CN" sz="1800" dirty="0"/>
              <a:t>可在多项式时间内计算完成。</a:t>
            </a:r>
          </a:p>
          <a:p>
            <a:r>
              <a:rPr lang="zh-CN" altLang="zh-CN" sz="1800" dirty="0"/>
              <a:t>其次证明</a:t>
            </a:r>
            <a:r>
              <a:rPr lang="en-US" altLang="zh-CN" sz="1800" dirty="0"/>
              <a:t>f</a:t>
            </a:r>
            <a:r>
              <a:rPr lang="zh-CN" altLang="zh-CN" sz="1800" dirty="0"/>
              <a:t>是</a:t>
            </a:r>
            <a:r>
              <a:rPr lang="en-US" altLang="zh-CN" sz="1800" dirty="0"/>
              <a:t>CLIQUE</a:t>
            </a:r>
            <a:r>
              <a:rPr lang="zh-CN" altLang="zh-CN" sz="1800" dirty="0"/>
              <a:t>到</a:t>
            </a:r>
            <a:r>
              <a:rPr lang="en-US" altLang="zh-CN" sz="1800" dirty="0"/>
              <a:t>HALF-CLIQUE</a:t>
            </a:r>
            <a:r>
              <a:rPr lang="zh-CN" altLang="zh-CN" sz="1800" dirty="0"/>
              <a:t>的映射归约，即证明</a:t>
            </a:r>
            <a:r>
              <a:rPr lang="en-US" altLang="zh-CN" sz="1800" dirty="0"/>
              <a:t>G</a:t>
            </a:r>
            <a:r>
              <a:rPr lang="zh-CN" altLang="zh-CN" sz="1800" dirty="0"/>
              <a:t>有</a:t>
            </a:r>
            <a:r>
              <a:rPr lang="en-US" altLang="zh-CN" sz="1800" dirty="0"/>
              <a:t>k</a:t>
            </a:r>
            <a:r>
              <a:rPr lang="zh-CN" altLang="zh-CN" sz="1800" dirty="0"/>
              <a:t>团</a:t>
            </a:r>
            <a:r>
              <a:rPr lang="en-US" altLang="zh-CN" sz="1800" dirty="0">
                <a:sym typeface="Symbol"/>
              </a:rPr>
              <a:t></a:t>
            </a:r>
            <a:r>
              <a:rPr lang="en-US" altLang="zh-CN" sz="1800" dirty="0"/>
              <a:t>G’(</a:t>
            </a:r>
            <a:r>
              <a:rPr lang="zh-CN" altLang="zh-CN" sz="1800" dirty="0"/>
              <a:t>设有</a:t>
            </a:r>
            <a:r>
              <a:rPr lang="en-US" altLang="zh-CN" sz="1800" dirty="0"/>
              <a:t>m’</a:t>
            </a:r>
            <a:r>
              <a:rPr lang="zh-CN" altLang="zh-CN" sz="1800" dirty="0"/>
              <a:t>个顶点</a:t>
            </a:r>
            <a:r>
              <a:rPr lang="en-US" altLang="zh-CN" sz="1800" dirty="0"/>
              <a:t>)</a:t>
            </a:r>
            <a:r>
              <a:rPr lang="zh-CN" altLang="zh-CN" sz="1800" dirty="0"/>
              <a:t>有</a:t>
            </a:r>
            <a:r>
              <a:rPr lang="en-US" altLang="zh-CN" sz="1800" dirty="0"/>
              <a:t>m’/2</a:t>
            </a:r>
            <a:r>
              <a:rPr lang="zh-CN" altLang="zh-CN" sz="1800" dirty="0"/>
              <a:t>个顶点的团：</a:t>
            </a:r>
          </a:p>
          <a:p>
            <a:r>
              <a:rPr lang="zh-CN" altLang="zh-CN" sz="1800" dirty="0"/>
              <a:t>若</a:t>
            </a:r>
            <a:r>
              <a:rPr lang="en-US" altLang="zh-CN" sz="1800" dirty="0"/>
              <a:t>G</a:t>
            </a:r>
            <a:r>
              <a:rPr lang="zh-CN" altLang="zh-CN" sz="1800" dirty="0"/>
              <a:t>有</a:t>
            </a:r>
            <a:r>
              <a:rPr lang="en-US" altLang="zh-CN" sz="1800" dirty="0"/>
              <a:t>k</a:t>
            </a:r>
            <a:r>
              <a:rPr lang="zh-CN" altLang="zh-CN" sz="1800" dirty="0"/>
              <a:t>团，当</a:t>
            </a:r>
            <a:r>
              <a:rPr lang="en-US" altLang="zh-CN" sz="1800" dirty="0"/>
              <a:t>k=m/2</a:t>
            </a:r>
            <a:r>
              <a:rPr lang="zh-CN" altLang="zh-CN" sz="1800" dirty="0"/>
              <a:t>时，</a:t>
            </a:r>
            <a:r>
              <a:rPr lang="en-US" altLang="zh-CN" sz="1800" dirty="0"/>
              <a:t>G’=G, m’=m</a:t>
            </a:r>
            <a:r>
              <a:rPr lang="zh-CN" altLang="zh-CN" sz="1800" dirty="0"/>
              <a:t>，则</a:t>
            </a:r>
            <a:r>
              <a:rPr lang="en-US" altLang="zh-CN" sz="1800" dirty="0"/>
              <a:t>G’</a:t>
            </a:r>
            <a:r>
              <a:rPr lang="zh-CN" altLang="zh-CN" sz="1800" dirty="0"/>
              <a:t>也有</a:t>
            </a:r>
            <a:r>
              <a:rPr lang="en-US" altLang="zh-CN" sz="1800" dirty="0"/>
              <a:t>k=m’/2</a:t>
            </a:r>
            <a:r>
              <a:rPr lang="zh-CN" altLang="zh-CN" sz="1800" dirty="0"/>
              <a:t>团；当</a:t>
            </a:r>
            <a:r>
              <a:rPr lang="en-US" altLang="zh-CN" sz="1800" dirty="0"/>
              <a:t>k&gt;m/2</a:t>
            </a:r>
            <a:r>
              <a:rPr lang="zh-CN" altLang="zh-CN" sz="1800" dirty="0"/>
              <a:t>时，</a:t>
            </a:r>
            <a:r>
              <a:rPr lang="en-US" altLang="zh-CN" sz="1800" dirty="0"/>
              <a:t>m’=2k</a:t>
            </a:r>
            <a:r>
              <a:rPr lang="zh-CN" altLang="zh-CN" sz="1800" dirty="0"/>
              <a:t>，</a:t>
            </a:r>
            <a:r>
              <a:rPr lang="en-US" altLang="zh-CN" sz="1800" dirty="0"/>
              <a:t>G’</a:t>
            </a:r>
            <a:r>
              <a:rPr lang="zh-CN" altLang="zh-CN" sz="1800" dirty="0"/>
              <a:t>中也有</a:t>
            </a:r>
            <a:r>
              <a:rPr lang="en-US" altLang="zh-CN" sz="1800" dirty="0"/>
              <a:t>k=m’/2</a:t>
            </a:r>
            <a:r>
              <a:rPr lang="zh-CN" altLang="zh-CN" sz="1800" dirty="0"/>
              <a:t>团；当</a:t>
            </a:r>
            <a:r>
              <a:rPr lang="en-US" altLang="zh-CN" sz="1800" dirty="0"/>
              <a:t>k&lt;m/2</a:t>
            </a:r>
            <a:r>
              <a:rPr lang="zh-CN" altLang="zh-CN" sz="1800" dirty="0"/>
              <a:t>时，</a:t>
            </a:r>
            <a:r>
              <a:rPr lang="en-US" altLang="zh-CN" sz="1800" dirty="0"/>
              <a:t>m’=2m-2k</a:t>
            </a:r>
            <a:r>
              <a:rPr lang="zh-CN" altLang="zh-CN" sz="1800" dirty="0"/>
              <a:t>，</a:t>
            </a:r>
            <a:r>
              <a:rPr lang="en-US" altLang="zh-CN" sz="1800" dirty="0"/>
              <a:t>G</a:t>
            </a:r>
            <a:r>
              <a:rPr lang="zh-CN" altLang="zh-CN" sz="1800" dirty="0"/>
              <a:t>中的</a:t>
            </a:r>
            <a:r>
              <a:rPr lang="en-US" altLang="zh-CN" sz="1800" dirty="0"/>
              <a:t>k</a:t>
            </a:r>
            <a:r>
              <a:rPr lang="zh-CN" altLang="zh-CN" sz="1800" dirty="0"/>
              <a:t>团加上新添的</a:t>
            </a:r>
            <a:r>
              <a:rPr lang="en-US" altLang="zh-CN" sz="1800" dirty="0"/>
              <a:t>m-2k</a:t>
            </a:r>
            <a:r>
              <a:rPr lang="zh-CN" altLang="zh-CN" sz="1800" dirty="0"/>
              <a:t>个顶点形成</a:t>
            </a:r>
            <a:r>
              <a:rPr lang="en-US" altLang="zh-CN" sz="1800" dirty="0"/>
              <a:t>m-k=m’/2</a:t>
            </a:r>
            <a:r>
              <a:rPr lang="zh-CN" altLang="zh-CN" sz="1800" dirty="0"/>
              <a:t>团。</a:t>
            </a:r>
          </a:p>
          <a:p>
            <a:r>
              <a:rPr lang="zh-CN" altLang="zh-CN" sz="1800" dirty="0"/>
              <a:t>若</a:t>
            </a:r>
            <a:r>
              <a:rPr lang="en-US" altLang="zh-CN" sz="1800" dirty="0"/>
              <a:t>G’</a:t>
            </a:r>
            <a:r>
              <a:rPr lang="zh-CN" altLang="zh-CN" sz="1800" dirty="0"/>
              <a:t>有</a:t>
            </a:r>
            <a:r>
              <a:rPr lang="en-US" altLang="zh-CN" sz="1800" dirty="0"/>
              <a:t>m’/2</a:t>
            </a:r>
            <a:r>
              <a:rPr lang="zh-CN" altLang="zh-CN" sz="1800" dirty="0"/>
              <a:t>团，当</a:t>
            </a:r>
            <a:r>
              <a:rPr lang="en-US" altLang="zh-CN" sz="1800" dirty="0"/>
              <a:t>k=m/2</a:t>
            </a:r>
            <a:r>
              <a:rPr lang="zh-CN" altLang="zh-CN" sz="1800" dirty="0"/>
              <a:t>时，</a:t>
            </a:r>
            <a:r>
              <a:rPr lang="en-US" altLang="zh-CN" sz="1800" dirty="0"/>
              <a:t>G’=G, m’=m</a:t>
            </a:r>
            <a:r>
              <a:rPr lang="zh-CN" altLang="zh-CN" sz="1800" dirty="0"/>
              <a:t>，则</a:t>
            </a:r>
            <a:r>
              <a:rPr lang="en-US" altLang="zh-CN" sz="1800" dirty="0"/>
              <a:t>G</a:t>
            </a:r>
            <a:r>
              <a:rPr lang="zh-CN" altLang="zh-CN" sz="1800" dirty="0"/>
              <a:t>也有</a:t>
            </a:r>
            <a:r>
              <a:rPr lang="en-US" altLang="zh-CN" sz="1800" dirty="0"/>
              <a:t>k=m’/2</a:t>
            </a:r>
            <a:r>
              <a:rPr lang="zh-CN" altLang="zh-CN" sz="1800" dirty="0"/>
              <a:t>团；当</a:t>
            </a:r>
            <a:r>
              <a:rPr lang="en-US" altLang="zh-CN" sz="1800" dirty="0"/>
              <a:t>k&gt;m/2</a:t>
            </a:r>
            <a:r>
              <a:rPr lang="zh-CN" altLang="zh-CN" sz="1800" dirty="0"/>
              <a:t>时，</a:t>
            </a:r>
            <a:r>
              <a:rPr lang="en-US" altLang="zh-CN" sz="1800" dirty="0"/>
              <a:t>m’=2k</a:t>
            </a:r>
            <a:r>
              <a:rPr lang="zh-CN" altLang="zh-CN" sz="1800" dirty="0"/>
              <a:t>，</a:t>
            </a:r>
            <a:r>
              <a:rPr lang="en-US" altLang="zh-CN" sz="1800" dirty="0"/>
              <a:t>G</a:t>
            </a:r>
            <a:r>
              <a:rPr lang="zh-CN" altLang="zh-CN" sz="1800" dirty="0"/>
              <a:t>中也有</a:t>
            </a:r>
            <a:r>
              <a:rPr lang="en-US" altLang="zh-CN" sz="1800" dirty="0"/>
              <a:t>k=m’/2</a:t>
            </a:r>
            <a:r>
              <a:rPr lang="zh-CN" altLang="zh-CN" sz="1800" dirty="0"/>
              <a:t>团；当</a:t>
            </a:r>
            <a:r>
              <a:rPr lang="en-US" altLang="zh-CN" sz="1800" dirty="0"/>
              <a:t>k&lt;m/2</a:t>
            </a:r>
            <a:r>
              <a:rPr lang="zh-CN" altLang="zh-CN" sz="1800" dirty="0"/>
              <a:t>时，</a:t>
            </a:r>
            <a:r>
              <a:rPr lang="en-US" altLang="zh-CN" sz="1800" dirty="0"/>
              <a:t>m’=2m-2k</a:t>
            </a:r>
            <a:r>
              <a:rPr lang="zh-CN" altLang="zh-CN" sz="1800" dirty="0"/>
              <a:t>，</a:t>
            </a:r>
            <a:r>
              <a:rPr lang="en-US" altLang="zh-CN" sz="1800" dirty="0"/>
              <a:t>G’</a:t>
            </a:r>
            <a:r>
              <a:rPr lang="zh-CN" altLang="zh-CN" sz="1800" dirty="0"/>
              <a:t>中的</a:t>
            </a:r>
            <a:r>
              <a:rPr lang="en-US" altLang="zh-CN" sz="1800" dirty="0"/>
              <a:t>m-k</a:t>
            </a:r>
            <a:r>
              <a:rPr lang="zh-CN" altLang="zh-CN" sz="1800" dirty="0"/>
              <a:t>团至多有</a:t>
            </a:r>
            <a:r>
              <a:rPr lang="en-US" altLang="zh-CN" sz="1800" dirty="0"/>
              <a:t>m-2k</a:t>
            </a:r>
            <a:r>
              <a:rPr lang="zh-CN" altLang="zh-CN" sz="1800" dirty="0"/>
              <a:t>个新添顶点，去掉新添顶点至少还有</a:t>
            </a:r>
            <a:r>
              <a:rPr lang="en-US" altLang="zh-CN" sz="1800" dirty="0"/>
              <a:t>k</a:t>
            </a:r>
            <a:r>
              <a:rPr lang="zh-CN" altLang="zh-CN" sz="1800" dirty="0"/>
              <a:t>个顶点，所以</a:t>
            </a:r>
            <a:r>
              <a:rPr lang="en-US" altLang="zh-CN" sz="1800" dirty="0"/>
              <a:t>G</a:t>
            </a:r>
            <a:r>
              <a:rPr lang="zh-CN" altLang="zh-CN" sz="1800" dirty="0"/>
              <a:t>中有</a:t>
            </a:r>
            <a:r>
              <a:rPr lang="en-US" altLang="zh-CN" sz="1800" dirty="0"/>
              <a:t>k</a:t>
            </a:r>
            <a:r>
              <a:rPr lang="zh-CN" altLang="zh-CN" sz="1800" dirty="0"/>
              <a:t>团。</a:t>
            </a:r>
          </a:p>
          <a:p>
            <a:endParaRPr lang="en-US" altLang="zh-CN" sz="1800" dirty="0" smtClean="0"/>
          </a:p>
          <a:p>
            <a:r>
              <a:rPr lang="zh-CN" altLang="zh-CN" sz="1800" dirty="0" smtClean="0"/>
              <a:t>由</a:t>
            </a:r>
            <a:r>
              <a:rPr lang="en-US" altLang="zh-CN" sz="1800" dirty="0"/>
              <a:t>(1)</a:t>
            </a:r>
            <a:r>
              <a:rPr lang="zh-CN" altLang="zh-CN" sz="1800" dirty="0"/>
              <a:t>和</a:t>
            </a:r>
            <a:r>
              <a:rPr lang="en-US" altLang="zh-CN" sz="1800" dirty="0"/>
              <a:t>(2)</a:t>
            </a:r>
            <a:r>
              <a:rPr lang="zh-CN" altLang="zh-CN" sz="1800" dirty="0"/>
              <a:t>，</a:t>
            </a:r>
            <a:r>
              <a:rPr lang="en-US" altLang="zh-CN" sz="1800" dirty="0"/>
              <a:t>HALF-CLIQUE</a:t>
            </a:r>
            <a:r>
              <a:rPr lang="zh-CN" altLang="zh-CN" sz="1800" dirty="0"/>
              <a:t>是</a:t>
            </a:r>
            <a:r>
              <a:rPr lang="en-US" altLang="zh-CN" sz="1800" dirty="0"/>
              <a:t>NP</a:t>
            </a:r>
            <a:r>
              <a:rPr lang="zh-CN" altLang="zh-CN" sz="1800" dirty="0"/>
              <a:t>完全问题</a:t>
            </a:r>
            <a:r>
              <a:rPr lang="zh-CN" altLang="zh-CN" sz="1800" dirty="0" smtClean="0"/>
              <a:t>。</a:t>
            </a:r>
            <a:endParaRPr lang="zh-CN" altLang="en-US" sz="1800" dirty="0"/>
          </a:p>
        </p:txBody>
      </p:sp>
      <p:sp>
        <p:nvSpPr>
          <p:cNvPr id="4" name="Rectangle 2"/>
          <p:cNvSpPr txBox="1">
            <a:spLocks noChangeArrowheads="1"/>
          </p:cNvSpPr>
          <p:nvPr/>
        </p:nvSpPr>
        <p:spPr bwMode="auto">
          <a:xfrm>
            <a:off x="0" y="0"/>
            <a:ext cx="9144000" cy="10795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charset="-122"/>
              </a:defRPr>
            </a:lvl2pPr>
            <a:lvl3pPr algn="ctr" rtl="0" eaLnBrk="0" fontAlgn="base" hangingPunct="0">
              <a:spcBef>
                <a:spcPct val="0"/>
              </a:spcBef>
              <a:spcAft>
                <a:spcPct val="0"/>
              </a:spcAft>
              <a:defRPr sz="4400" b="1">
                <a:solidFill>
                  <a:schemeClr val="tx2"/>
                </a:solidFill>
                <a:latin typeface="Times New Roman" pitchFamily="18" charset="0"/>
                <a:ea typeface="宋体" charset="-122"/>
              </a:defRPr>
            </a:lvl3pPr>
            <a:lvl4pPr algn="ctr" rtl="0" eaLnBrk="0" fontAlgn="base" hangingPunct="0">
              <a:spcBef>
                <a:spcPct val="0"/>
              </a:spcBef>
              <a:spcAft>
                <a:spcPct val="0"/>
              </a:spcAft>
              <a:defRPr sz="4400" b="1">
                <a:solidFill>
                  <a:schemeClr val="tx2"/>
                </a:solidFill>
                <a:latin typeface="Times New Roman" pitchFamily="18" charset="0"/>
                <a:ea typeface="宋体" charset="-122"/>
              </a:defRPr>
            </a:lvl4pPr>
            <a:lvl5pPr algn="ctr" rtl="0" eaLnBrk="0" fontAlgn="base" hangingPunct="0">
              <a:spcBef>
                <a:spcPct val="0"/>
              </a:spcBef>
              <a:spcAft>
                <a:spcPct val="0"/>
              </a:spcAft>
              <a:defRPr sz="4400" b="1">
                <a:solidFill>
                  <a:schemeClr val="tx2"/>
                </a:solidFill>
                <a:latin typeface="Times New Roman" pitchFamily="18" charset="0"/>
                <a:ea typeface="宋体" charset="-122"/>
              </a:defRPr>
            </a:lvl5pPr>
            <a:lvl6pPr marL="457200" algn="ctr" rtl="0" fontAlgn="base">
              <a:spcBef>
                <a:spcPct val="0"/>
              </a:spcBef>
              <a:spcAft>
                <a:spcPct val="0"/>
              </a:spcAft>
              <a:defRPr sz="4400" b="1">
                <a:solidFill>
                  <a:schemeClr val="tx2"/>
                </a:solidFill>
                <a:latin typeface="Times New Roman" pitchFamily="18" charset="0"/>
                <a:ea typeface="宋体" charset="-122"/>
              </a:defRPr>
            </a:lvl6pPr>
            <a:lvl7pPr marL="914400" algn="ctr" rtl="0" fontAlgn="base">
              <a:spcBef>
                <a:spcPct val="0"/>
              </a:spcBef>
              <a:spcAft>
                <a:spcPct val="0"/>
              </a:spcAft>
              <a:defRPr sz="4400" b="1">
                <a:solidFill>
                  <a:schemeClr val="tx2"/>
                </a:solidFill>
                <a:latin typeface="Times New Roman" pitchFamily="18" charset="0"/>
                <a:ea typeface="宋体" charset="-122"/>
              </a:defRPr>
            </a:lvl7pPr>
            <a:lvl8pPr marL="1371600" algn="ctr" rtl="0" fontAlgn="base">
              <a:spcBef>
                <a:spcPct val="0"/>
              </a:spcBef>
              <a:spcAft>
                <a:spcPct val="0"/>
              </a:spcAft>
              <a:defRPr sz="4400" b="1">
                <a:solidFill>
                  <a:schemeClr val="tx2"/>
                </a:solidFill>
                <a:latin typeface="Times New Roman" pitchFamily="18" charset="0"/>
                <a:ea typeface="宋体" charset="-122"/>
              </a:defRPr>
            </a:lvl8pPr>
            <a:lvl9pPr marL="1828800" algn="ctr" rtl="0" fontAlgn="base">
              <a:spcBef>
                <a:spcPct val="0"/>
              </a:spcBef>
              <a:spcAft>
                <a:spcPct val="0"/>
              </a:spcAft>
              <a:defRPr sz="4400" b="1">
                <a:solidFill>
                  <a:schemeClr val="tx2"/>
                </a:solidFill>
                <a:latin typeface="Times New Roman" pitchFamily="18" charset="0"/>
                <a:ea typeface="宋体" charset="-122"/>
              </a:defRPr>
            </a:lvl9pPr>
          </a:lstStyle>
          <a:p>
            <a:r>
              <a:rPr lang="zh-CN" altLang="en-US" kern="0" smtClean="0">
                <a:solidFill>
                  <a:schemeClr val="tx1"/>
                </a:solidFill>
              </a:rPr>
              <a:t>计算理论第</a:t>
            </a:r>
            <a:r>
              <a:rPr lang="en-US" altLang="zh-CN" kern="0" smtClean="0">
                <a:solidFill>
                  <a:schemeClr val="tx1"/>
                </a:solidFill>
              </a:rPr>
              <a:t>7</a:t>
            </a:r>
            <a:r>
              <a:rPr lang="zh-CN" altLang="en-US" kern="0" smtClean="0">
                <a:solidFill>
                  <a:schemeClr val="tx1"/>
                </a:solidFill>
              </a:rPr>
              <a:t>章作业</a:t>
            </a:r>
            <a:endParaRPr lang="zh-CN" altLang="en-US" kern="0" dirty="0" smtClean="0">
              <a:solidFill>
                <a:schemeClr val="tx1"/>
              </a:solidFill>
            </a:endParaRPr>
          </a:p>
        </p:txBody>
      </p:sp>
    </p:spTree>
    <p:extLst>
      <p:ext uri="{BB962C8B-B14F-4D97-AF65-F5344CB8AC3E}">
        <p14:creationId xmlns:p14="http://schemas.microsoft.com/office/powerpoint/2010/main" val="3523800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zh-CN" altLang="en-US" b="1" smtClean="0"/>
              <a:t>第</a:t>
            </a:r>
            <a:r>
              <a:rPr lang="en-US" altLang="zh-CN" b="1" smtClean="0"/>
              <a:t>2</a:t>
            </a:r>
            <a:r>
              <a:rPr lang="zh-CN" altLang="en-US" b="1" smtClean="0"/>
              <a:t>章 分治</a:t>
            </a:r>
          </a:p>
        </p:txBody>
      </p:sp>
      <p:sp>
        <p:nvSpPr>
          <p:cNvPr id="6147" name="Text Box 5"/>
          <p:cNvSpPr txBox="1">
            <a:spLocks noChangeArrowheads="1"/>
          </p:cNvSpPr>
          <p:nvPr/>
        </p:nvSpPr>
        <p:spPr bwMode="auto">
          <a:xfrm>
            <a:off x="179388" y="1268413"/>
            <a:ext cx="8856662"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buSzPct val="75000"/>
              <a:buFont typeface="Wingdings" pitchFamily="2" charset="2"/>
              <a:buNone/>
            </a:pPr>
            <a:r>
              <a:rPr lang="en-US" altLang="zh-CN" sz="2400">
                <a:solidFill>
                  <a:schemeClr val="tx2"/>
                </a:solidFill>
              </a:rPr>
              <a:t> 2-8 </a:t>
            </a:r>
            <a:r>
              <a:rPr lang="zh-CN" altLang="en-US" sz="2400">
                <a:solidFill>
                  <a:schemeClr val="tx2"/>
                </a:solidFill>
              </a:rPr>
              <a:t>设</a:t>
            </a:r>
            <a:r>
              <a:rPr lang="en-US" altLang="zh-CN" sz="2400">
                <a:solidFill>
                  <a:schemeClr val="tx2"/>
                </a:solidFill>
              </a:rPr>
              <a:t>n</a:t>
            </a:r>
            <a:r>
              <a:rPr lang="zh-CN" altLang="en-US" sz="2400">
                <a:solidFill>
                  <a:schemeClr val="tx2"/>
                </a:solidFill>
              </a:rPr>
              <a:t>个不同的整数排好序后存于</a:t>
            </a:r>
            <a:r>
              <a:rPr lang="en-US" altLang="zh-CN" sz="2400">
                <a:solidFill>
                  <a:schemeClr val="tx2"/>
                </a:solidFill>
              </a:rPr>
              <a:t>T[1:n]</a:t>
            </a:r>
            <a:r>
              <a:rPr lang="zh-CN" altLang="en-US" sz="2400">
                <a:solidFill>
                  <a:schemeClr val="tx2"/>
                </a:solidFill>
              </a:rPr>
              <a:t>中</a:t>
            </a:r>
            <a:r>
              <a:rPr lang="en-US" altLang="zh-CN" sz="2400">
                <a:solidFill>
                  <a:schemeClr val="tx2"/>
                </a:solidFill>
              </a:rPr>
              <a:t>. </a:t>
            </a:r>
            <a:r>
              <a:rPr lang="zh-CN" altLang="en-US" sz="2400">
                <a:solidFill>
                  <a:schemeClr val="tx2"/>
                </a:solidFill>
              </a:rPr>
              <a:t>若存在一个下标</a:t>
            </a:r>
            <a:r>
              <a:rPr lang="en-US" altLang="zh-CN" sz="2400">
                <a:solidFill>
                  <a:schemeClr val="tx2"/>
                </a:solidFill>
              </a:rPr>
              <a:t>i</a:t>
            </a:r>
            <a:r>
              <a:rPr lang="zh-CN" altLang="en-US" sz="2400">
                <a:solidFill>
                  <a:schemeClr val="tx2"/>
                </a:solidFill>
              </a:rPr>
              <a:t>，</a:t>
            </a:r>
            <a:r>
              <a:rPr lang="en-US" altLang="zh-CN" sz="2400">
                <a:solidFill>
                  <a:schemeClr val="tx2"/>
                </a:solidFill>
              </a:rPr>
              <a:t>1</a:t>
            </a:r>
            <a:r>
              <a:rPr lang="en-US" altLang="zh-CN" sz="2400">
                <a:solidFill>
                  <a:schemeClr val="tx2"/>
                </a:solidFill>
                <a:sym typeface="Symbol" pitchFamily="18" charset="2"/>
              </a:rPr>
              <a:t> </a:t>
            </a:r>
            <a:r>
              <a:rPr lang="en-US" altLang="zh-CN" sz="2400">
                <a:solidFill>
                  <a:schemeClr val="tx2"/>
                </a:solidFill>
              </a:rPr>
              <a:t>i </a:t>
            </a:r>
            <a:r>
              <a:rPr lang="en-US" altLang="zh-CN" sz="2400">
                <a:solidFill>
                  <a:schemeClr val="tx2"/>
                </a:solidFill>
                <a:sym typeface="Symbol" pitchFamily="18" charset="2"/>
              </a:rPr>
              <a:t></a:t>
            </a:r>
            <a:r>
              <a:rPr lang="en-US" altLang="zh-CN" sz="2400">
                <a:solidFill>
                  <a:schemeClr val="tx2"/>
                </a:solidFill>
              </a:rPr>
              <a:t>n, </a:t>
            </a:r>
            <a:r>
              <a:rPr lang="zh-CN" altLang="en-US" sz="2400">
                <a:solidFill>
                  <a:schemeClr val="tx2"/>
                </a:solidFill>
              </a:rPr>
              <a:t>使得</a:t>
            </a:r>
            <a:r>
              <a:rPr lang="en-US" altLang="zh-CN" sz="2400">
                <a:solidFill>
                  <a:schemeClr val="tx2"/>
                </a:solidFill>
              </a:rPr>
              <a:t>T[i]=i. </a:t>
            </a:r>
            <a:r>
              <a:rPr lang="zh-CN" altLang="en-US" sz="2400">
                <a:solidFill>
                  <a:schemeClr val="tx2"/>
                </a:solidFill>
              </a:rPr>
              <a:t>设计一个有效算法找到这个下标</a:t>
            </a:r>
            <a:r>
              <a:rPr lang="en-US" altLang="zh-CN" sz="2400">
                <a:solidFill>
                  <a:schemeClr val="tx2"/>
                </a:solidFill>
              </a:rPr>
              <a:t>. </a:t>
            </a:r>
            <a:r>
              <a:rPr lang="zh-CN" altLang="en-US" sz="2400">
                <a:solidFill>
                  <a:schemeClr val="tx2"/>
                </a:solidFill>
              </a:rPr>
              <a:t>要求算法在最坏情况下的计算时间</a:t>
            </a:r>
            <a:r>
              <a:rPr lang="en-US" altLang="zh-CN" sz="2400">
                <a:solidFill>
                  <a:schemeClr val="tx2"/>
                </a:solidFill>
              </a:rPr>
              <a:t>O(log n).</a:t>
            </a:r>
            <a:endParaRPr lang="zh-CN" altLang="en-US" sz="2400">
              <a:solidFill>
                <a:schemeClr val="tx2"/>
              </a:solidFill>
            </a:endParaRPr>
          </a:p>
          <a:p>
            <a:pPr eaLnBrk="1" hangingPunct="1">
              <a:lnSpc>
                <a:spcPct val="110000"/>
              </a:lnSpc>
              <a:spcBef>
                <a:spcPct val="10000"/>
              </a:spcBef>
              <a:buFontTx/>
              <a:buNone/>
            </a:pPr>
            <a:r>
              <a:rPr lang="zh-CN" altLang="en-US" sz="2400">
                <a:solidFill>
                  <a:schemeClr val="tx2"/>
                </a:solidFill>
              </a:rPr>
              <a:t>解</a:t>
            </a:r>
            <a:r>
              <a:rPr lang="en-US" altLang="zh-CN" sz="2400">
                <a:solidFill>
                  <a:schemeClr val="tx2"/>
                </a:solidFill>
              </a:rPr>
              <a:t>: </a:t>
            </a:r>
            <a:r>
              <a:rPr lang="zh-CN" altLang="en-US" sz="2400">
                <a:solidFill>
                  <a:schemeClr val="tx2"/>
                </a:solidFill>
              </a:rPr>
              <a:t>不同整数意味着要么严格递增</a:t>
            </a:r>
            <a:r>
              <a:rPr lang="en-US" altLang="zh-CN" sz="2400">
                <a:solidFill>
                  <a:schemeClr val="tx2"/>
                </a:solidFill>
              </a:rPr>
              <a:t>, </a:t>
            </a:r>
            <a:r>
              <a:rPr lang="zh-CN" altLang="en-US" sz="2400">
                <a:solidFill>
                  <a:schemeClr val="tx2"/>
                </a:solidFill>
              </a:rPr>
              <a:t>要么严格递减 </a:t>
            </a:r>
          </a:p>
          <a:p>
            <a:pPr eaLnBrk="1" hangingPunct="1">
              <a:lnSpc>
                <a:spcPct val="110000"/>
              </a:lnSpc>
              <a:spcBef>
                <a:spcPct val="10000"/>
              </a:spcBef>
              <a:buFontTx/>
              <a:buNone/>
            </a:pPr>
            <a:r>
              <a:rPr lang="zh-CN" altLang="en-US" sz="2400">
                <a:solidFill>
                  <a:schemeClr val="tx2"/>
                </a:solidFill>
              </a:rPr>
              <a:t>若</a:t>
            </a:r>
            <a:r>
              <a:rPr lang="en-US" altLang="zh-CN" sz="2400">
                <a:solidFill>
                  <a:schemeClr val="tx2"/>
                </a:solidFill>
              </a:rPr>
              <a:t>T[1:n]</a:t>
            </a:r>
            <a:r>
              <a:rPr lang="zh-CN" altLang="en-US" sz="2400">
                <a:solidFill>
                  <a:schemeClr val="tx2"/>
                </a:solidFill>
              </a:rPr>
              <a:t>严格递减</a:t>
            </a:r>
            <a:r>
              <a:rPr lang="en-US" altLang="zh-CN" sz="2400">
                <a:solidFill>
                  <a:schemeClr val="tx2"/>
                </a:solidFill>
              </a:rPr>
              <a:t>, </a:t>
            </a:r>
            <a:r>
              <a:rPr lang="zh-CN" altLang="en-US" sz="2400">
                <a:solidFill>
                  <a:schemeClr val="tx2"/>
                </a:solidFill>
              </a:rPr>
              <a:t>则</a:t>
            </a:r>
          </a:p>
          <a:p>
            <a:pPr eaLnBrk="1" hangingPunct="1">
              <a:lnSpc>
                <a:spcPct val="110000"/>
              </a:lnSpc>
              <a:spcBef>
                <a:spcPct val="10000"/>
              </a:spcBef>
              <a:buFontTx/>
              <a:buNone/>
            </a:pPr>
            <a:r>
              <a:rPr lang="en-US" altLang="zh-CN" sz="2400">
                <a:solidFill>
                  <a:schemeClr val="tx2"/>
                </a:solidFill>
              </a:rPr>
              <a:t>     T[i]&lt;i</a:t>
            </a:r>
            <a:r>
              <a:rPr lang="zh-CN" altLang="en-US" sz="2400">
                <a:solidFill>
                  <a:schemeClr val="tx2"/>
                </a:solidFill>
              </a:rPr>
              <a:t>蕴含</a:t>
            </a:r>
            <a:r>
              <a:rPr lang="zh-CN" altLang="en-US" sz="2400">
                <a:solidFill>
                  <a:schemeClr val="tx2"/>
                </a:solidFill>
                <a:sym typeface="Symbol" pitchFamily="18" charset="2"/>
              </a:rPr>
              <a:t></a:t>
            </a:r>
            <a:r>
              <a:rPr lang="en-US" altLang="zh-CN" sz="2400">
                <a:solidFill>
                  <a:schemeClr val="tx2"/>
                </a:solidFill>
                <a:sym typeface="Symbol" pitchFamily="18" charset="2"/>
              </a:rPr>
              <a:t>j&gt;i(T[j]&lt;j),  T[i]&gt;i</a:t>
            </a:r>
            <a:r>
              <a:rPr lang="zh-CN" altLang="en-US" sz="2400">
                <a:solidFill>
                  <a:schemeClr val="tx2"/>
                </a:solidFill>
                <a:sym typeface="Symbol" pitchFamily="18" charset="2"/>
              </a:rPr>
              <a:t>蕴含</a:t>
            </a:r>
            <a:r>
              <a:rPr lang="en-US" altLang="zh-CN" sz="2400">
                <a:solidFill>
                  <a:schemeClr val="tx2"/>
                </a:solidFill>
                <a:sym typeface="Symbol" pitchFamily="18" charset="2"/>
              </a:rPr>
              <a:t>j&lt;i(T[j]&gt;j) </a:t>
            </a:r>
            <a:endParaRPr lang="zh-CN" altLang="en-US" sz="2400">
              <a:solidFill>
                <a:schemeClr val="tx2"/>
              </a:solidFill>
            </a:endParaRPr>
          </a:p>
          <a:p>
            <a:pPr eaLnBrk="1" hangingPunct="1">
              <a:lnSpc>
                <a:spcPct val="110000"/>
              </a:lnSpc>
              <a:spcBef>
                <a:spcPct val="10000"/>
              </a:spcBef>
              <a:buFontTx/>
              <a:buNone/>
            </a:pPr>
            <a:r>
              <a:rPr lang="zh-CN" altLang="en-US" sz="2400">
                <a:solidFill>
                  <a:schemeClr val="tx2"/>
                </a:solidFill>
              </a:rPr>
              <a:t>     满足二分法条件</a:t>
            </a:r>
            <a:r>
              <a:rPr lang="en-US" altLang="zh-CN" sz="2400">
                <a:solidFill>
                  <a:schemeClr val="tx2"/>
                </a:solidFill>
              </a:rPr>
              <a:t>, </a:t>
            </a:r>
            <a:r>
              <a:rPr lang="zh-CN" altLang="en-US" sz="2400">
                <a:solidFill>
                  <a:schemeClr val="tx2"/>
                </a:solidFill>
              </a:rPr>
              <a:t>可用二分搜索 </a:t>
            </a:r>
          </a:p>
          <a:p>
            <a:pPr eaLnBrk="1" hangingPunct="1">
              <a:lnSpc>
                <a:spcPct val="110000"/>
              </a:lnSpc>
              <a:spcBef>
                <a:spcPct val="10000"/>
              </a:spcBef>
              <a:buFontTx/>
              <a:buNone/>
            </a:pPr>
            <a:r>
              <a:rPr lang="zh-CN" altLang="en-US" sz="2400">
                <a:solidFill>
                  <a:schemeClr val="tx2"/>
                </a:solidFill>
              </a:rPr>
              <a:t>若</a:t>
            </a:r>
            <a:r>
              <a:rPr lang="en-US" altLang="zh-CN" sz="2400">
                <a:solidFill>
                  <a:schemeClr val="tx2"/>
                </a:solidFill>
              </a:rPr>
              <a:t>T[1:n]</a:t>
            </a:r>
            <a:r>
              <a:rPr lang="zh-CN" altLang="en-US" sz="2400">
                <a:solidFill>
                  <a:schemeClr val="tx2"/>
                </a:solidFill>
              </a:rPr>
              <a:t>严格递增</a:t>
            </a:r>
            <a:r>
              <a:rPr lang="en-US" altLang="zh-CN" sz="2400">
                <a:solidFill>
                  <a:schemeClr val="tx2"/>
                </a:solidFill>
              </a:rPr>
              <a:t>, </a:t>
            </a:r>
          </a:p>
          <a:p>
            <a:pPr eaLnBrk="1" hangingPunct="1">
              <a:lnSpc>
                <a:spcPct val="110000"/>
              </a:lnSpc>
              <a:spcBef>
                <a:spcPct val="10000"/>
              </a:spcBef>
              <a:buFontTx/>
              <a:buNone/>
            </a:pPr>
            <a:r>
              <a:rPr lang="en-US" altLang="zh-CN" sz="2400">
                <a:solidFill>
                  <a:schemeClr val="tx2"/>
                </a:solidFill>
              </a:rPr>
              <a:t>     T[i]&gt;i</a:t>
            </a:r>
            <a:r>
              <a:rPr lang="zh-CN" altLang="en-US" sz="2400">
                <a:solidFill>
                  <a:schemeClr val="tx2"/>
                </a:solidFill>
              </a:rPr>
              <a:t>蕴含</a:t>
            </a:r>
            <a:r>
              <a:rPr lang="zh-CN" altLang="en-US" sz="2400">
                <a:solidFill>
                  <a:schemeClr val="tx2"/>
                </a:solidFill>
                <a:sym typeface="Symbol" pitchFamily="18" charset="2"/>
              </a:rPr>
              <a:t></a:t>
            </a:r>
            <a:r>
              <a:rPr lang="en-US" altLang="zh-CN" sz="2400">
                <a:solidFill>
                  <a:schemeClr val="tx2"/>
                </a:solidFill>
                <a:sym typeface="Symbol" pitchFamily="18" charset="2"/>
              </a:rPr>
              <a:t>j&gt;i(T[j]&gt;j),  T[i]&lt;i&lt;0</a:t>
            </a:r>
            <a:r>
              <a:rPr lang="zh-CN" altLang="en-US" sz="2400">
                <a:solidFill>
                  <a:schemeClr val="tx2"/>
                </a:solidFill>
                <a:sym typeface="Symbol" pitchFamily="18" charset="2"/>
              </a:rPr>
              <a:t>蕴含</a:t>
            </a:r>
            <a:r>
              <a:rPr lang="en-US" altLang="zh-CN" sz="2400">
                <a:solidFill>
                  <a:schemeClr val="tx2"/>
                </a:solidFill>
                <a:sym typeface="Symbol" pitchFamily="18" charset="2"/>
              </a:rPr>
              <a:t>j&lt;i(T[j]&lt;j) </a:t>
            </a:r>
            <a:endParaRPr lang="zh-CN" altLang="en-US" sz="2400">
              <a:solidFill>
                <a:schemeClr val="tx2"/>
              </a:solidFill>
            </a:endParaRPr>
          </a:p>
          <a:p>
            <a:pPr eaLnBrk="1" hangingPunct="1">
              <a:lnSpc>
                <a:spcPct val="110000"/>
              </a:lnSpc>
              <a:spcBef>
                <a:spcPct val="10000"/>
              </a:spcBef>
              <a:buFontTx/>
              <a:buNone/>
            </a:pPr>
            <a:r>
              <a:rPr lang="en-US" altLang="zh-CN" sz="2400">
                <a:solidFill>
                  <a:schemeClr val="tx2"/>
                </a:solidFill>
              </a:rPr>
              <a:t>     </a:t>
            </a:r>
            <a:r>
              <a:rPr lang="zh-CN" altLang="en-US" sz="2400">
                <a:solidFill>
                  <a:schemeClr val="tx2"/>
                </a:solidFill>
              </a:rPr>
              <a:t>也满足二分法条件</a:t>
            </a:r>
            <a:r>
              <a:rPr lang="en-US" altLang="zh-CN" sz="2400">
                <a:solidFill>
                  <a:schemeClr val="tx2"/>
                </a:solidFill>
              </a:rPr>
              <a:t>, </a:t>
            </a:r>
            <a:r>
              <a:rPr lang="zh-CN" altLang="en-US" sz="2400">
                <a:solidFill>
                  <a:schemeClr val="tx2"/>
                </a:solidFill>
              </a:rPr>
              <a:t>可用二分搜索 </a:t>
            </a:r>
          </a:p>
          <a:p>
            <a:pPr eaLnBrk="1" hangingPunct="1">
              <a:lnSpc>
                <a:spcPct val="110000"/>
              </a:lnSpc>
              <a:spcBef>
                <a:spcPct val="10000"/>
              </a:spcBef>
              <a:buFontTx/>
              <a:buNone/>
            </a:pPr>
            <a:r>
              <a:rPr lang="zh-CN" altLang="en-US" sz="2400">
                <a:solidFill>
                  <a:schemeClr val="tx2"/>
                </a:solidFill>
              </a:rPr>
              <a:t>满足二分法条件也意味着至多有一个解</a:t>
            </a:r>
            <a:r>
              <a:rPr lang="en-US" altLang="zh-CN" sz="2400">
                <a:solidFill>
                  <a:schemeClr val="tx2"/>
                </a:solidFill>
              </a:rPr>
              <a:t>. </a:t>
            </a:r>
          </a:p>
          <a:p>
            <a:pPr eaLnBrk="1" hangingPunct="1">
              <a:lnSpc>
                <a:spcPct val="110000"/>
              </a:lnSpc>
              <a:spcBef>
                <a:spcPct val="10000"/>
              </a:spcBef>
              <a:buFontTx/>
              <a:buNone/>
            </a:pPr>
            <a:r>
              <a:rPr lang="zh-CN" altLang="en-US" sz="2400">
                <a:solidFill>
                  <a:schemeClr val="tx2"/>
                </a:solidFill>
              </a:rPr>
              <a:t>算法略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b="1" smtClean="0"/>
              <a:t>第</a:t>
            </a:r>
            <a:r>
              <a:rPr lang="en-US" altLang="zh-CN" b="1" smtClean="0"/>
              <a:t>2</a:t>
            </a:r>
            <a:r>
              <a:rPr lang="zh-CN" altLang="en-US" b="1" smtClean="0"/>
              <a:t>章 分治</a:t>
            </a:r>
          </a:p>
        </p:txBody>
      </p:sp>
      <p:sp>
        <p:nvSpPr>
          <p:cNvPr id="7171" name="Text Box 5"/>
          <p:cNvSpPr txBox="1">
            <a:spLocks noChangeArrowheads="1"/>
          </p:cNvSpPr>
          <p:nvPr/>
        </p:nvSpPr>
        <p:spPr bwMode="auto">
          <a:xfrm>
            <a:off x="107950" y="1173163"/>
            <a:ext cx="8964613"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spcAft>
                <a:spcPct val="10000"/>
              </a:spcAft>
              <a:buSzPct val="75000"/>
              <a:buFont typeface="Wingdings" pitchFamily="2" charset="2"/>
              <a:buNone/>
            </a:pPr>
            <a:r>
              <a:rPr lang="en-US" altLang="zh-CN" sz="2000" dirty="0">
                <a:solidFill>
                  <a:schemeClr val="tx2"/>
                </a:solidFill>
              </a:rPr>
              <a:t>2.9 </a:t>
            </a:r>
            <a:r>
              <a:rPr lang="zh-CN" altLang="en-US" sz="2000" dirty="0">
                <a:solidFill>
                  <a:schemeClr val="tx2"/>
                </a:solidFill>
              </a:rPr>
              <a:t>设</a:t>
            </a:r>
            <a:r>
              <a:rPr lang="en-US" altLang="zh-CN" sz="2000" dirty="0">
                <a:solidFill>
                  <a:schemeClr val="tx2"/>
                </a:solidFill>
              </a:rPr>
              <a:t>T[0:n-1]</a:t>
            </a:r>
            <a:r>
              <a:rPr lang="zh-CN" altLang="en-US" sz="2000" dirty="0">
                <a:solidFill>
                  <a:schemeClr val="tx2"/>
                </a:solidFill>
              </a:rPr>
              <a:t>是</a:t>
            </a:r>
            <a:r>
              <a:rPr lang="en-US" altLang="zh-CN" sz="2000" dirty="0">
                <a:solidFill>
                  <a:schemeClr val="tx2"/>
                </a:solidFill>
              </a:rPr>
              <a:t>n</a:t>
            </a:r>
            <a:r>
              <a:rPr lang="zh-CN" altLang="en-US" sz="2000" dirty="0">
                <a:solidFill>
                  <a:schemeClr val="tx2"/>
                </a:solidFill>
              </a:rPr>
              <a:t>个元素的数组</a:t>
            </a:r>
            <a:r>
              <a:rPr lang="en-US" altLang="zh-CN" sz="2000" dirty="0">
                <a:solidFill>
                  <a:schemeClr val="tx2"/>
                </a:solidFill>
              </a:rPr>
              <a:t>. </a:t>
            </a:r>
            <a:r>
              <a:rPr lang="zh-CN" altLang="en-US" sz="2000" dirty="0">
                <a:solidFill>
                  <a:schemeClr val="tx2"/>
                </a:solidFill>
              </a:rPr>
              <a:t>对任一元素</a:t>
            </a:r>
            <a:r>
              <a:rPr lang="en-US" altLang="zh-CN" sz="2000" dirty="0">
                <a:solidFill>
                  <a:schemeClr val="tx2"/>
                </a:solidFill>
              </a:rPr>
              <a:t>x, </a:t>
            </a:r>
            <a:r>
              <a:rPr lang="zh-CN" altLang="en-US" sz="2000" dirty="0">
                <a:solidFill>
                  <a:schemeClr val="tx2"/>
                </a:solidFill>
              </a:rPr>
              <a:t>设</a:t>
            </a:r>
            <a:r>
              <a:rPr lang="en-US" altLang="zh-CN" sz="2000" dirty="0">
                <a:solidFill>
                  <a:schemeClr val="tx2"/>
                </a:solidFill>
              </a:rPr>
              <a:t>S(x)={ </a:t>
            </a:r>
            <a:r>
              <a:rPr lang="en-US" altLang="zh-CN" sz="2000" dirty="0" err="1">
                <a:solidFill>
                  <a:schemeClr val="tx2"/>
                </a:solidFill>
              </a:rPr>
              <a:t>i</a:t>
            </a:r>
            <a:r>
              <a:rPr lang="en-US" altLang="zh-CN" sz="2000" dirty="0">
                <a:solidFill>
                  <a:schemeClr val="tx2"/>
                </a:solidFill>
              </a:rPr>
              <a:t> | T[</a:t>
            </a:r>
            <a:r>
              <a:rPr lang="en-US" altLang="zh-CN" sz="2000" dirty="0" err="1">
                <a:solidFill>
                  <a:schemeClr val="tx2"/>
                </a:solidFill>
              </a:rPr>
              <a:t>i</a:t>
            </a:r>
            <a:r>
              <a:rPr lang="en-US" altLang="zh-CN" sz="2000" dirty="0">
                <a:solidFill>
                  <a:schemeClr val="tx2"/>
                </a:solidFill>
              </a:rPr>
              <a:t>]=x}.</a:t>
            </a:r>
            <a:r>
              <a:rPr lang="zh-CN" altLang="en-US" sz="2000" dirty="0">
                <a:solidFill>
                  <a:schemeClr val="tx2"/>
                </a:solidFill>
              </a:rPr>
              <a:t>当</a:t>
            </a:r>
            <a:r>
              <a:rPr lang="en-US" altLang="zh-CN" sz="2000" dirty="0">
                <a:solidFill>
                  <a:schemeClr val="tx2"/>
                </a:solidFill>
              </a:rPr>
              <a:t>|S(x)|&gt;n/2</a:t>
            </a:r>
            <a:r>
              <a:rPr lang="zh-CN" altLang="en-US" sz="2000" dirty="0">
                <a:solidFill>
                  <a:schemeClr val="tx2"/>
                </a:solidFill>
              </a:rPr>
              <a:t>时</a:t>
            </a:r>
            <a:r>
              <a:rPr lang="en-US" altLang="zh-CN" sz="2000" dirty="0">
                <a:solidFill>
                  <a:schemeClr val="tx2"/>
                </a:solidFill>
              </a:rPr>
              <a:t>, </a:t>
            </a:r>
            <a:r>
              <a:rPr lang="zh-CN" altLang="en-US" sz="2000" dirty="0">
                <a:solidFill>
                  <a:schemeClr val="tx2"/>
                </a:solidFill>
              </a:rPr>
              <a:t>称</a:t>
            </a:r>
            <a:r>
              <a:rPr lang="en-US" altLang="zh-CN" sz="2000" dirty="0">
                <a:solidFill>
                  <a:schemeClr val="tx2"/>
                </a:solidFill>
              </a:rPr>
              <a:t>x</a:t>
            </a:r>
            <a:r>
              <a:rPr lang="zh-CN" altLang="en-US" sz="2000" dirty="0">
                <a:solidFill>
                  <a:schemeClr val="tx2"/>
                </a:solidFill>
              </a:rPr>
              <a:t>为主元素</a:t>
            </a:r>
            <a:r>
              <a:rPr lang="en-US" altLang="zh-CN" sz="2000" dirty="0">
                <a:solidFill>
                  <a:schemeClr val="tx2"/>
                </a:solidFill>
              </a:rPr>
              <a:t>. </a:t>
            </a:r>
            <a:r>
              <a:rPr lang="zh-CN" altLang="en-US" sz="2000" dirty="0">
                <a:solidFill>
                  <a:schemeClr val="tx2"/>
                </a:solidFill>
              </a:rPr>
              <a:t>设计一个线性时间算法</a:t>
            </a:r>
            <a:r>
              <a:rPr lang="en-US" altLang="zh-CN" sz="2000" dirty="0">
                <a:solidFill>
                  <a:schemeClr val="tx2"/>
                </a:solidFill>
              </a:rPr>
              <a:t>, </a:t>
            </a:r>
            <a:r>
              <a:rPr lang="zh-CN" altLang="en-US" sz="2000" dirty="0">
                <a:solidFill>
                  <a:schemeClr val="tx2"/>
                </a:solidFill>
              </a:rPr>
              <a:t>确定</a:t>
            </a:r>
            <a:r>
              <a:rPr lang="en-US" altLang="zh-CN" sz="2000" dirty="0">
                <a:solidFill>
                  <a:schemeClr val="tx2"/>
                </a:solidFill>
              </a:rPr>
              <a:t>T[0:n-1]</a:t>
            </a:r>
            <a:r>
              <a:rPr lang="zh-CN" altLang="en-US" sz="2000" dirty="0">
                <a:solidFill>
                  <a:schemeClr val="tx2"/>
                </a:solidFill>
              </a:rPr>
              <a:t>是否有一个主元素</a:t>
            </a:r>
            <a:r>
              <a:rPr lang="en-US" altLang="zh-CN" sz="2000" dirty="0">
                <a:solidFill>
                  <a:schemeClr val="tx2"/>
                </a:solidFill>
              </a:rPr>
              <a:t>. </a:t>
            </a:r>
          </a:p>
          <a:p>
            <a:pPr>
              <a:lnSpc>
                <a:spcPct val="110000"/>
              </a:lnSpc>
              <a:spcBef>
                <a:spcPct val="10000"/>
              </a:spcBef>
              <a:spcAft>
                <a:spcPct val="10000"/>
              </a:spcAft>
              <a:buSzPct val="75000"/>
              <a:buFont typeface="Wingdings" pitchFamily="2" charset="2"/>
              <a:buNone/>
            </a:pPr>
            <a:r>
              <a:rPr lang="zh-CN" altLang="en-US" sz="2000" dirty="0">
                <a:solidFill>
                  <a:schemeClr val="tx2"/>
                </a:solidFill>
              </a:rPr>
              <a:t>算法</a:t>
            </a:r>
            <a:r>
              <a:rPr lang="en-US" altLang="zh-CN" sz="2000" dirty="0">
                <a:solidFill>
                  <a:schemeClr val="tx2"/>
                </a:solidFill>
              </a:rPr>
              <a:t>1: </a:t>
            </a:r>
            <a:r>
              <a:rPr lang="zh-CN" altLang="en-US" sz="2000" dirty="0">
                <a:solidFill>
                  <a:schemeClr val="tx2"/>
                </a:solidFill>
              </a:rPr>
              <a:t>性质</a:t>
            </a:r>
            <a:r>
              <a:rPr lang="en-US" altLang="zh-CN" sz="2000" dirty="0">
                <a:solidFill>
                  <a:schemeClr val="tx2"/>
                </a:solidFill>
                <a:sym typeface="Symbol" pitchFamily="18" charset="2"/>
              </a:rPr>
              <a:t>: </a:t>
            </a:r>
            <a:r>
              <a:rPr lang="zh-CN" altLang="en-US" sz="2000" dirty="0">
                <a:solidFill>
                  <a:schemeClr val="tx2"/>
                </a:solidFill>
                <a:sym typeface="Symbol" pitchFamily="18" charset="2"/>
              </a:rPr>
              <a:t>若数列有主元素</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则中位数必为主元素</a:t>
            </a:r>
            <a:r>
              <a:rPr lang="en-US" altLang="zh-CN" sz="2000" dirty="0">
                <a:solidFill>
                  <a:schemeClr val="tx2"/>
                </a:solidFill>
                <a:sym typeface="Symbol" pitchFamily="18" charset="2"/>
              </a:rPr>
              <a:t>. </a:t>
            </a:r>
            <a:endParaRPr lang="en-US" altLang="zh-CN" sz="2000" dirty="0">
              <a:solidFill>
                <a:schemeClr val="tx2"/>
              </a:solidFill>
            </a:endParaRPr>
          </a:p>
          <a:p>
            <a:pPr>
              <a:lnSpc>
                <a:spcPct val="110000"/>
              </a:lnSpc>
              <a:spcBef>
                <a:spcPct val="10000"/>
              </a:spcBef>
              <a:spcAft>
                <a:spcPct val="10000"/>
              </a:spcAft>
              <a:buSzPct val="75000"/>
              <a:buFont typeface="Wingdings" pitchFamily="2" charset="2"/>
              <a:buNone/>
            </a:pPr>
            <a:r>
              <a:rPr lang="zh-CN" altLang="en-US" sz="2000" dirty="0">
                <a:solidFill>
                  <a:schemeClr val="tx2"/>
                </a:solidFill>
              </a:rPr>
              <a:t>    先找中位数</a:t>
            </a:r>
            <a:r>
              <a:rPr lang="en-US" altLang="zh-CN" sz="2000" dirty="0">
                <a:solidFill>
                  <a:schemeClr val="tx2"/>
                </a:solidFill>
              </a:rPr>
              <a:t>a, </a:t>
            </a:r>
            <a:r>
              <a:rPr lang="zh-CN" altLang="en-US" sz="2000" dirty="0">
                <a:solidFill>
                  <a:schemeClr val="tx2"/>
                </a:solidFill>
              </a:rPr>
              <a:t>即第</a:t>
            </a:r>
            <a:r>
              <a:rPr lang="zh-CN" altLang="en-US" sz="2000" dirty="0">
                <a:solidFill>
                  <a:schemeClr val="tx2"/>
                </a:solidFill>
                <a:sym typeface="Symbol" pitchFamily="18" charset="2"/>
              </a:rPr>
              <a:t></a:t>
            </a:r>
            <a:r>
              <a:rPr lang="en-US" altLang="zh-CN" sz="2000" dirty="0">
                <a:solidFill>
                  <a:schemeClr val="tx2"/>
                </a:solidFill>
                <a:sym typeface="Symbol" pitchFamily="18" charset="2"/>
              </a:rPr>
              <a:t>(n+1)/2</a:t>
            </a:r>
            <a:r>
              <a:rPr lang="zh-CN" altLang="en-US" sz="2000" dirty="0">
                <a:solidFill>
                  <a:schemeClr val="tx2"/>
                </a:solidFill>
                <a:sym typeface="Symbol" pitchFamily="18" charset="2"/>
              </a:rPr>
              <a:t>大的数</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在计数</a:t>
            </a:r>
            <a:r>
              <a:rPr lang="en-US" altLang="zh-CN" sz="2000" dirty="0">
                <a:solidFill>
                  <a:schemeClr val="tx2"/>
                </a:solidFill>
                <a:sym typeface="Symbol" pitchFamily="18" charset="2"/>
              </a:rPr>
              <a:t>a</a:t>
            </a:r>
            <a:r>
              <a:rPr lang="zh-CN" altLang="en-US" sz="2000" dirty="0">
                <a:solidFill>
                  <a:schemeClr val="tx2"/>
                </a:solidFill>
                <a:sym typeface="Symbol" pitchFamily="18" charset="2"/>
              </a:rPr>
              <a:t>出现次数</a:t>
            </a:r>
            <a:r>
              <a:rPr lang="en-US" altLang="zh-CN" sz="2000" dirty="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en-US" altLang="zh-CN" sz="2000" dirty="0">
                <a:solidFill>
                  <a:schemeClr val="tx2"/>
                </a:solidFill>
                <a:sym typeface="Symbol" pitchFamily="18" charset="2"/>
              </a:rPr>
              <a:t>    </a:t>
            </a:r>
            <a:r>
              <a:rPr lang="zh-CN" altLang="en-US" sz="2000" dirty="0">
                <a:solidFill>
                  <a:schemeClr val="tx2"/>
                </a:solidFill>
                <a:sym typeface="Symbol" pitchFamily="18" charset="2"/>
              </a:rPr>
              <a:t>若</a:t>
            </a:r>
            <a:r>
              <a:rPr lang="en-US" altLang="zh-CN" sz="2000" dirty="0">
                <a:solidFill>
                  <a:schemeClr val="tx2"/>
                </a:solidFill>
                <a:sym typeface="Symbol" pitchFamily="18" charset="2"/>
              </a:rPr>
              <a:t>a</a:t>
            </a:r>
            <a:r>
              <a:rPr lang="zh-CN" altLang="en-US" sz="2000" dirty="0">
                <a:solidFill>
                  <a:schemeClr val="tx2"/>
                </a:solidFill>
                <a:sym typeface="Symbol" pitchFamily="18" charset="2"/>
              </a:rPr>
              <a:t>出现次数大于</a:t>
            </a:r>
            <a:r>
              <a:rPr lang="en-US" altLang="zh-CN" sz="2000" dirty="0">
                <a:solidFill>
                  <a:schemeClr val="tx2"/>
                </a:solidFill>
                <a:sym typeface="Symbol" pitchFamily="18" charset="2"/>
              </a:rPr>
              <a:t>n/2, </a:t>
            </a:r>
            <a:r>
              <a:rPr lang="zh-CN" altLang="en-US" sz="2000" dirty="0">
                <a:solidFill>
                  <a:schemeClr val="tx2"/>
                </a:solidFill>
                <a:sym typeface="Symbol" pitchFamily="18" charset="2"/>
              </a:rPr>
              <a:t>则</a:t>
            </a:r>
            <a:r>
              <a:rPr lang="en-US" altLang="zh-CN" sz="2000" dirty="0">
                <a:solidFill>
                  <a:schemeClr val="tx2"/>
                </a:solidFill>
                <a:sym typeface="Symbol" pitchFamily="18" charset="2"/>
              </a:rPr>
              <a:t>a</a:t>
            </a:r>
            <a:r>
              <a:rPr lang="zh-CN" altLang="en-US" sz="2000" dirty="0">
                <a:solidFill>
                  <a:schemeClr val="tx2"/>
                </a:solidFill>
                <a:sym typeface="Symbol" pitchFamily="18" charset="2"/>
              </a:rPr>
              <a:t>即为主元素</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否则无主元素</a:t>
            </a:r>
            <a:r>
              <a:rPr lang="en-US" altLang="zh-CN" sz="2000" dirty="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    找中位数时间</a:t>
            </a:r>
            <a:r>
              <a:rPr lang="en-US" altLang="zh-CN" sz="2000" dirty="0">
                <a:solidFill>
                  <a:schemeClr val="tx2"/>
                </a:solidFill>
                <a:sym typeface="Symbol" pitchFamily="18" charset="2"/>
              </a:rPr>
              <a:t>O(n), </a:t>
            </a:r>
            <a:r>
              <a:rPr lang="zh-CN" altLang="en-US" sz="2000" dirty="0">
                <a:solidFill>
                  <a:schemeClr val="tx2"/>
                </a:solidFill>
                <a:sym typeface="Symbol" pitchFamily="18" charset="2"/>
              </a:rPr>
              <a:t>计数</a:t>
            </a:r>
            <a:r>
              <a:rPr lang="en-US" altLang="zh-CN" sz="2000" dirty="0">
                <a:solidFill>
                  <a:schemeClr val="tx2"/>
                </a:solidFill>
                <a:sym typeface="Symbol" pitchFamily="18" charset="2"/>
              </a:rPr>
              <a:t>a</a:t>
            </a:r>
            <a:r>
              <a:rPr lang="zh-CN" altLang="en-US" sz="2000" dirty="0">
                <a:solidFill>
                  <a:schemeClr val="tx2"/>
                </a:solidFill>
                <a:sym typeface="Symbol" pitchFamily="18" charset="2"/>
              </a:rPr>
              <a:t>出现次数时间</a:t>
            </a:r>
            <a:r>
              <a:rPr lang="en-US" altLang="zh-CN" sz="2000" dirty="0">
                <a:solidFill>
                  <a:schemeClr val="tx2"/>
                </a:solidFill>
                <a:sym typeface="Symbol" pitchFamily="18" charset="2"/>
              </a:rPr>
              <a:t>O(n). </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算法</a:t>
            </a:r>
            <a:r>
              <a:rPr lang="en-US" altLang="zh-CN" sz="2000" dirty="0">
                <a:solidFill>
                  <a:schemeClr val="tx2"/>
                </a:solidFill>
                <a:sym typeface="Symbol" pitchFamily="18" charset="2"/>
              </a:rPr>
              <a:t>2: </a:t>
            </a:r>
            <a:r>
              <a:rPr lang="zh-CN" altLang="en-US" sz="2000" dirty="0">
                <a:solidFill>
                  <a:schemeClr val="tx2"/>
                </a:solidFill>
                <a:sym typeface="Symbol" pitchFamily="18" charset="2"/>
              </a:rPr>
              <a:t>性质</a:t>
            </a:r>
            <a:r>
              <a:rPr lang="en-US" altLang="zh-CN" sz="2000" dirty="0">
                <a:solidFill>
                  <a:schemeClr val="tx2"/>
                </a:solidFill>
                <a:sym typeface="Symbol" pitchFamily="18" charset="2"/>
              </a:rPr>
              <a:t>: </a:t>
            </a:r>
            <a:r>
              <a:rPr lang="zh-CN" altLang="en-US" sz="2000" dirty="0">
                <a:solidFill>
                  <a:schemeClr val="tx2"/>
                </a:solidFill>
                <a:sym typeface="Symbol" pitchFamily="18" charset="2"/>
              </a:rPr>
              <a:t>若数列有主元素</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则去掉两个不同数</a:t>
            </a:r>
            <a:r>
              <a:rPr lang="en-US" altLang="zh-CN" sz="2000" dirty="0">
                <a:solidFill>
                  <a:schemeClr val="tx2"/>
                </a:solidFill>
                <a:sym typeface="Symbol" pitchFamily="18" charset="2"/>
              </a:rPr>
              <a:t>, </a:t>
            </a:r>
            <a:r>
              <a:rPr lang="zh-CN" altLang="en-US" sz="2000" dirty="0">
                <a:solidFill>
                  <a:schemeClr val="tx2"/>
                </a:solidFill>
                <a:sym typeface="Symbol" pitchFamily="18" charset="2"/>
              </a:rPr>
              <a:t>主元素不变</a:t>
            </a:r>
            <a:r>
              <a:rPr lang="en-US" altLang="zh-CN" sz="2000" dirty="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1</a:t>
            </a:r>
            <a:r>
              <a:rPr lang="en-US" altLang="zh-CN" sz="2000" dirty="0">
                <a:solidFill>
                  <a:schemeClr val="tx2"/>
                </a:solidFill>
                <a:sym typeface="Symbol" pitchFamily="18" charset="2"/>
              </a:rPr>
              <a:t>. p=T[0], </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=1, </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=1, //p</a:t>
            </a:r>
            <a:r>
              <a:rPr lang="zh-CN" altLang="en-US" sz="2000" dirty="0">
                <a:solidFill>
                  <a:schemeClr val="tx2"/>
                </a:solidFill>
                <a:sym typeface="Symbol" pitchFamily="18" charset="2"/>
              </a:rPr>
              <a:t>记可能主元素</a:t>
            </a:r>
            <a:r>
              <a:rPr lang="en-US" altLang="zh-CN" sz="2000" dirty="0">
                <a:solidFill>
                  <a:schemeClr val="tx2"/>
                </a:solidFill>
                <a:sym typeface="Symbol" pitchFamily="18" charset="2"/>
              </a:rPr>
              <a:t>, </a:t>
            </a:r>
            <a:r>
              <a:rPr lang="en-US" altLang="zh-CN" sz="2000" dirty="0" err="1">
                <a:solidFill>
                  <a:schemeClr val="tx2"/>
                </a:solidFill>
                <a:sym typeface="Symbol" pitchFamily="18" charset="2"/>
              </a:rPr>
              <a:t>ct</a:t>
            </a:r>
            <a:r>
              <a:rPr lang="zh-CN" altLang="en-US" sz="2000" dirty="0">
                <a:solidFill>
                  <a:schemeClr val="tx2"/>
                </a:solidFill>
                <a:sym typeface="Symbol" pitchFamily="18" charset="2"/>
              </a:rPr>
              <a:t>为计数器</a:t>
            </a:r>
            <a:r>
              <a:rPr lang="en-US" altLang="zh-CN" sz="2000" dirty="0">
                <a:solidFill>
                  <a:schemeClr val="tx2"/>
                </a:solidFill>
                <a:sym typeface="Symbol" pitchFamily="18" charset="2"/>
              </a:rPr>
              <a:t>,</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2</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当</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&lt;n, </a:t>
            </a:r>
            <a:r>
              <a:rPr lang="zh-CN" altLang="en-US" sz="2000" dirty="0">
                <a:solidFill>
                  <a:schemeClr val="tx2"/>
                </a:solidFill>
                <a:sym typeface="Symbol" pitchFamily="18" charset="2"/>
              </a:rPr>
              <a:t>若</a:t>
            </a:r>
            <a:r>
              <a:rPr lang="en-US" altLang="zh-CN" sz="2000" dirty="0">
                <a:solidFill>
                  <a:schemeClr val="tx2"/>
                </a:solidFill>
                <a:sym typeface="Symbol" pitchFamily="18" charset="2"/>
              </a:rPr>
              <a:t>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]=p,</a:t>
            </a:r>
            <a:r>
              <a:rPr lang="zh-CN" altLang="en-US" sz="2000" dirty="0">
                <a:solidFill>
                  <a:schemeClr val="tx2"/>
                </a:solidFill>
                <a:sym typeface="Symbol" pitchFamily="18" charset="2"/>
              </a:rPr>
              <a:t>则</a:t>
            </a:r>
            <a:r>
              <a:rPr lang="en-US" altLang="zh-CN" sz="2000" dirty="0">
                <a:solidFill>
                  <a:schemeClr val="tx2"/>
                </a:solidFill>
                <a:sym typeface="Symbol" pitchFamily="18" charset="2"/>
              </a:rPr>
              <a:t>(</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a:t>
            </a:r>
            <a:r>
              <a:rPr lang="zh-CN" altLang="en-US" sz="2000" dirty="0">
                <a:solidFill>
                  <a:schemeClr val="tx2"/>
                </a:solidFill>
                <a:sym typeface="Symbol" pitchFamily="18" charset="2"/>
              </a:rPr>
              <a:t>否则</a:t>
            </a:r>
            <a:r>
              <a:rPr lang="en-US" altLang="zh-CN" sz="2000" dirty="0">
                <a:solidFill>
                  <a:schemeClr val="tx2"/>
                </a:solidFill>
                <a:sym typeface="Symbol" pitchFamily="18" charset="2"/>
              </a:rPr>
              <a:t>(</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 -,</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a:t>
            </a:r>
            <a:r>
              <a:rPr lang="zh-CN" altLang="en-US" sz="2000" dirty="0">
                <a:solidFill>
                  <a:schemeClr val="tx2"/>
                </a:solidFill>
                <a:sym typeface="Symbol" pitchFamily="18" charset="2"/>
              </a:rPr>
              <a:t>若</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==0, p=T[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3</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判断</a:t>
            </a:r>
            <a:r>
              <a:rPr lang="en-US" altLang="zh-CN" sz="2000" dirty="0">
                <a:solidFill>
                  <a:schemeClr val="tx2"/>
                </a:solidFill>
                <a:sym typeface="Symbol" pitchFamily="18" charset="2"/>
              </a:rPr>
              <a:t>p</a:t>
            </a:r>
            <a:r>
              <a:rPr lang="zh-CN" altLang="en-US" sz="2000" dirty="0">
                <a:solidFill>
                  <a:schemeClr val="tx2"/>
                </a:solidFill>
                <a:sym typeface="Symbol" pitchFamily="18" charset="2"/>
              </a:rPr>
              <a:t>是否为主元素</a:t>
            </a:r>
            <a:r>
              <a:rPr lang="en-US" altLang="zh-CN" sz="2000" dirty="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smtClean="0">
                <a:solidFill>
                  <a:schemeClr val="tx2"/>
                </a:solidFill>
                <a:sym typeface="Symbol" pitchFamily="18" charset="2"/>
              </a:rPr>
              <a:t>注</a:t>
            </a:r>
            <a:r>
              <a:rPr lang="en-US" altLang="zh-CN" sz="2000" dirty="0" smtClean="0">
                <a:solidFill>
                  <a:schemeClr val="tx2"/>
                </a:solidFill>
                <a:sym typeface="Symbol" pitchFamily="18" charset="2"/>
              </a:rPr>
              <a:t>1: </a:t>
            </a:r>
            <a:r>
              <a:rPr lang="zh-CN" altLang="en-US" sz="2000" dirty="0" smtClean="0">
                <a:solidFill>
                  <a:schemeClr val="tx2"/>
                </a:solidFill>
                <a:sym typeface="Symbol" pitchFamily="18" charset="2"/>
              </a:rPr>
              <a:t>m</a:t>
            </a:r>
            <a:r>
              <a:rPr lang="en-US" altLang="zh-CN" sz="2000" dirty="0" err="1" smtClean="0">
                <a:solidFill>
                  <a:schemeClr val="tx2"/>
                </a:solidFill>
                <a:sym typeface="Symbol" pitchFamily="18" charset="2"/>
              </a:rPr>
              <a:t>ap</a:t>
            </a:r>
            <a:r>
              <a:rPr lang="zh-CN" altLang="en-US" sz="2000" dirty="0">
                <a:solidFill>
                  <a:schemeClr val="tx2"/>
                </a:solidFill>
                <a:sym typeface="Symbol" pitchFamily="18" charset="2"/>
              </a:rPr>
              <a:t>对应平衡二叉树每次插入删除搜索时间是</a:t>
            </a:r>
            <a:r>
              <a:rPr lang="en-US" altLang="zh-CN" sz="2000" dirty="0">
                <a:solidFill>
                  <a:schemeClr val="tx2"/>
                </a:solidFill>
                <a:sym typeface="Symbol" pitchFamily="18" charset="2"/>
              </a:rPr>
              <a:t>O(</a:t>
            </a:r>
            <a:r>
              <a:rPr lang="en-US" altLang="zh-CN" sz="2000" dirty="0" err="1">
                <a:solidFill>
                  <a:schemeClr val="tx2"/>
                </a:solidFill>
                <a:sym typeface="Symbol" pitchFamily="18" charset="2"/>
              </a:rPr>
              <a:t>logn</a:t>
            </a:r>
            <a:r>
              <a:rPr lang="en-US" altLang="zh-CN" sz="2000" dirty="0">
                <a:solidFill>
                  <a:schemeClr val="tx2"/>
                </a:solidFill>
                <a:sym typeface="Symbol" pitchFamily="18" charset="2"/>
              </a:rPr>
              <a:t>) </a:t>
            </a:r>
            <a:endParaRPr lang="en-US" altLang="zh-CN" sz="20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2000" dirty="0" smtClean="0">
                <a:solidFill>
                  <a:schemeClr val="tx2"/>
                </a:solidFill>
                <a:sym typeface="Symbol" pitchFamily="18" charset="2"/>
              </a:rPr>
              <a:t>注</a:t>
            </a:r>
            <a:r>
              <a:rPr lang="en-US" altLang="zh-CN" sz="2000" dirty="0" smtClean="0">
                <a:solidFill>
                  <a:schemeClr val="tx2"/>
                </a:solidFill>
                <a:sym typeface="Symbol" pitchFamily="18" charset="2"/>
              </a:rPr>
              <a:t>2: </a:t>
            </a:r>
            <a:r>
              <a:rPr lang="zh-CN" altLang="en-US" sz="2000" dirty="0" smtClean="0">
                <a:solidFill>
                  <a:schemeClr val="tx2"/>
                </a:solidFill>
                <a:sym typeface="Symbol" pitchFamily="18" charset="2"/>
              </a:rPr>
              <a:t>有人用计数的方法</a:t>
            </a:r>
            <a:r>
              <a:rPr lang="en-US" altLang="zh-CN" sz="2000" dirty="0" smtClean="0">
                <a:solidFill>
                  <a:schemeClr val="tx2"/>
                </a:solidFill>
                <a:sym typeface="Symbol" pitchFamily="18" charset="2"/>
              </a:rPr>
              <a:t>, </a:t>
            </a:r>
            <a:r>
              <a:rPr lang="zh-CN" altLang="en-US" sz="2000" dirty="0" smtClean="0">
                <a:solidFill>
                  <a:schemeClr val="tx2"/>
                </a:solidFill>
                <a:sym typeface="Symbol" pitchFamily="18" charset="2"/>
              </a:rPr>
              <a:t>当知道数组</a:t>
            </a:r>
            <a:r>
              <a:rPr lang="en-US" altLang="zh-CN" sz="2000" dirty="0" smtClean="0">
                <a:solidFill>
                  <a:schemeClr val="tx2"/>
                </a:solidFill>
                <a:sym typeface="Symbol" pitchFamily="18" charset="2"/>
              </a:rPr>
              <a:t>T</a:t>
            </a:r>
            <a:r>
              <a:rPr lang="zh-CN" altLang="en-US" sz="2000" dirty="0" smtClean="0">
                <a:solidFill>
                  <a:schemeClr val="tx2"/>
                </a:solidFill>
                <a:sym typeface="Symbol" pitchFamily="18" charset="2"/>
              </a:rPr>
              <a:t>的取值范围时是可行的</a:t>
            </a:r>
            <a:r>
              <a:rPr lang="en-US" altLang="zh-CN" sz="2000" dirty="0" smtClean="0">
                <a:solidFill>
                  <a:schemeClr val="tx2"/>
                </a:solidFill>
                <a:sym typeface="Symbol" pitchFamily="18" charset="2"/>
              </a:rPr>
              <a:t>.</a:t>
            </a:r>
            <a:endParaRPr lang="zh-CN" altLang="zh-CN" sz="2000" dirty="0">
              <a:solidFill>
                <a:schemeClr val="tx2"/>
              </a:solidFill>
              <a:sym typeface="Symbol" pitchFamily="18"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8195" name="Text Box 5"/>
          <p:cNvSpPr txBox="1">
            <a:spLocks noChangeArrowheads="1"/>
          </p:cNvSpPr>
          <p:nvPr/>
        </p:nvSpPr>
        <p:spPr bwMode="auto">
          <a:xfrm>
            <a:off x="250825" y="1412875"/>
            <a:ext cx="8208963"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5000"/>
              </a:lnSpc>
              <a:spcBef>
                <a:spcPct val="10000"/>
              </a:spcBef>
              <a:buSzPct val="75000"/>
              <a:buFont typeface="Wingdings" pitchFamily="2" charset="2"/>
              <a:buNone/>
            </a:pPr>
            <a:r>
              <a:rPr lang="en-US" altLang="zh-CN" sz="2800">
                <a:solidFill>
                  <a:srgbClr val="000000"/>
                </a:solidFill>
              </a:rPr>
              <a:t>1. </a:t>
            </a:r>
            <a:r>
              <a:rPr lang="zh-CN" altLang="en-US" sz="2800">
                <a:solidFill>
                  <a:srgbClr val="000000"/>
                </a:solidFill>
              </a:rPr>
              <a:t> 考虑下面的整数线性规划问题 </a:t>
            </a:r>
            <a:r>
              <a:rPr lang="en-US" altLang="zh-CN" sz="2800">
                <a:solidFill>
                  <a:srgbClr val="000000"/>
                </a:solidFill>
              </a:rPr>
              <a:t>. </a:t>
            </a:r>
          </a:p>
          <a:p>
            <a:pPr>
              <a:lnSpc>
                <a:spcPct val="115000"/>
              </a:lnSpc>
              <a:spcBef>
                <a:spcPct val="10000"/>
              </a:spcBef>
              <a:buSzPct val="75000"/>
              <a:buFont typeface="Wingdings" pitchFamily="2" charset="2"/>
              <a:buNone/>
            </a:pPr>
            <a:r>
              <a:rPr lang="zh-CN" altLang="en-US" sz="2800">
                <a:solidFill>
                  <a:srgbClr val="000000"/>
                </a:solidFill>
              </a:rPr>
              <a:t>      即给定 序列</a:t>
            </a:r>
            <a:r>
              <a:rPr lang="en-US" altLang="zh-CN" sz="2800" i="1">
                <a:solidFill>
                  <a:srgbClr val="000000"/>
                </a:solidFill>
              </a:rPr>
              <a:t>a</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a</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a</a:t>
            </a:r>
            <a:r>
              <a:rPr lang="en-US" altLang="zh-CN" sz="2800" i="1" baseline="-25000">
                <a:solidFill>
                  <a:srgbClr val="000000"/>
                </a:solidFill>
              </a:rPr>
              <a:t>n</a:t>
            </a:r>
            <a:r>
              <a:rPr lang="en-US" altLang="zh-CN" sz="2800">
                <a:solidFill>
                  <a:srgbClr val="000000"/>
                </a:solidFill>
              </a:rPr>
              <a:t>, </a:t>
            </a:r>
            <a:r>
              <a:rPr lang="zh-CN" altLang="en-US" sz="2800">
                <a:solidFill>
                  <a:srgbClr val="000000"/>
                </a:solidFill>
              </a:rPr>
              <a:t>求</a:t>
            </a:r>
            <a:endParaRPr lang="en-US" altLang="zh-CN" sz="2800">
              <a:solidFill>
                <a:srgbClr val="000000"/>
              </a:solidFill>
            </a:endParaRPr>
          </a:p>
          <a:p>
            <a:pPr>
              <a:lnSpc>
                <a:spcPct val="115000"/>
              </a:lnSpc>
              <a:spcBef>
                <a:spcPct val="10000"/>
              </a:spcBef>
              <a:buSzPct val="75000"/>
              <a:buFont typeface="Wingdings" pitchFamily="2" charset="2"/>
              <a:buNone/>
            </a:pPr>
            <a:r>
              <a:rPr lang="en-US" altLang="zh-CN" sz="2800">
                <a:solidFill>
                  <a:srgbClr val="000000"/>
                </a:solidFill>
              </a:rPr>
              <a:t>               max </a:t>
            </a:r>
            <a:r>
              <a:rPr lang="en-US" altLang="zh-CN" sz="2800" i="1">
                <a:solidFill>
                  <a:srgbClr val="000000"/>
                </a:solidFill>
              </a:rPr>
              <a:t>c</a:t>
            </a:r>
            <a:r>
              <a:rPr lang="en-US" altLang="zh-CN" sz="2800" baseline="-25000">
                <a:solidFill>
                  <a:srgbClr val="000000"/>
                </a:solidFill>
              </a:rPr>
              <a:t>1</a:t>
            </a:r>
            <a:r>
              <a:rPr lang="en-US" altLang="zh-CN" sz="2800" i="1">
                <a:solidFill>
                  <a:srgbClr val="000000"/>
                </a:solidFill>
              </a:rPr>
              <a:t>x</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c</a:t>
            </a:r>
            <a:r>
              <a:rPr lang="en-US" altLang="zh-CN" sz="2800" baseline="-25000">
                <a:solidFill>
                  <a:srgbClr val="000000"/>
                </a:solidFill>
              </a:rPr>
              <a:t>2</a:t>
            </a:r>
            <a:r>
              <a:rPr lang="en-US" altLang="zh-CN" sz="2800" i="1">
                <a:solidFill>
                  <a:srgbClr val="000000"/>
                </a:solidFill>
              </a:rPr>
              <a:t>x</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 c</a:t>
            </a:r>
            <a:r>
              <a:rPr lang="en-US" altLang="zh-CN" sz="2800" baseline="-25000">
                <a:solidFill>
                  <a:srgbClr val="000000"/>
                </a:solidFill>
              </a:rPr>
              <a:t>n</a:t>
            </a:r>
            <a:r>
              <a:rPr lang="en-US" altLang="zh-CN" sz="2800" i="1">
                <a:solidFill>
                  <a:srgbClr val="000000"/>
                </a:solidFill>
              </a:rPr>
              <a:t>x</a:t>
            </a:r>
            <a:r>
              <a:rPr lang="en-US" altLang="zh-CN" sz="2800" i="1" baseline="-25000">
                <a:solidFill>
                  <a:srgbClr val="000000"/>
                </a:solidFill>
              </a:rPr>
              <a:t>n</a:t>
            </a:r>
            <a:r>
              <a:rPr lang="en-US" altLang="zh-CN" sz="2800">
                <a:solidFill>
                  <a:srgbClr val="000000"/>
                </a:solidFill>
              </a:rPr>
              <a:t>, </a:t>
            </a:r>
          </a:p>
          <a:p>
            <a:pPr>
              <a:lnSpc>
                <a:spcPct val="115000"/>
              </a:lnSpc>
              <a:spcBef>
                <a:spcPct val="10000"/>
              </a:spcBef>
              <a:buSzPct val="75000"/>
              <a:buFont typeface="Wingdings" pitchFamily="2" charset="2"/>
              <a:buNone/>
            </a:pPr>
            <a:r>
              <a:rPr lang="en-US" altLang="zh-CN" sz="2800">
                <a:solidFill>
                  <a:srgbClr val="000000"/>
                </a:solidFill>
              </a:rPr>
              <a:t>      </a:t>
            </a:r>
            <a:r>
              <a:rPr lang="zh-CN" altLang="en-US" sz="2800">
                <a:solidFill>
                  <a:srgbClr val="000000"/>
                </a:solidFill>
              </a:rPr>
              <a:t>满足 </a:t>
            </a:r>
            <a:r>
              <a:rPr lang="en-US" altLang="zh-CN" sz="2800" i="1">
                <a:solidFill>
                  <a:srgbClr val="000000"/>
                </a:solidFill>
              </a:rPr>
              <a:t>a</a:t>
            </a:r>
            <a:r>
              <a:rPr lang="en-US" altLang="zh-CN" sz="2800" baseline="-25000">
                <a:solidFill>
                  <a:srgbClr val="000000"/>
                </a:solidFill>
              </a:rPr>
              <a:t>1</a:t>
            </a:r>
            <a:r>
              <a:rPr lang="en-US" altLang="zh-CN" sz="2800" i="1">
                <a:solidFill>
                  <a:srgbClr val="000000"/>
                </a:solidFill>
              </a:rPr>
              <a:t>x</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a</a:t>
            </a:r>
            <a:r>
              <a:rPr lang="en-US" altLang="zh-CN" sz="2800" baseline="-25000">
                <a:solidFill>
                  <a:srgbClr val="000000"/>
                </a:solidFill>
              </a:rPr>
              <a:t>2</a:t>
            </a:r>
            <a:r>
              <a:rPr lang="en-US" altLang="zh-CN" sz="2800" i="1">
                <a:solidFill>
                  <a:srgbClr val="000000"/>
                </a:solidFill>
              </a:rPr>
              <a:t>x</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 a</a:t>
            </a:r>
            <a:r>
              <a:rPr lang="en-US" altLang="zh-CN" sz="2800" i="1" baseline="-25000">
                <a:solidFill>
                  <a:srgbClr val="000000"/>
                </a:solidFill>
              </a:rPr>
              <a:t>n</a:t>
            </a:r>
            <a:r>
              <a:rPr lang="en-US" altLang="zh-CN" sz="2800" i="1">
                <a:solidFill>
                  <a:srgbClr val="000000"/>
                </a:solidFill>
              </a:rPr>
              <a:t>x</a:t>
            </a:r>
            <a:r>
              <a:rPr lang="en-US" altLang="zh-CN" sz="2800" i="1" baseline="-25000">
                <a:solidFill>
                  <a:srgbClr val="000000"/>
                </a:solidFill>
              </a:rPr>
              <a:t>n</a:t>
            </a:r>
            <a:r>
              <a:rPr lang="en-US" altLang="zh-CN" sz="2800" baseline="-25000">
                <a:solidFill>
                  <a:srgbClr val="000000"/>
                </a:solidFill>
              </a:rPr>
              <a:t> </a:t>
            </a:r>
            <a:r>
              <a:rPr lang="zh-CN" altLang="en-US" sz="2800">
                <a:solidFill>
                  <a:srgbClr val="000000"/>
                </a:solidFill>
                <a:sym typeface="Symbol" pitchFamily="18" charset="2"/>
              </a:rPr>
              <a:t></a:t>
            </a:r>
            <a:r>
              <a:rPr lang="en-US" altLang="zh-CN" sz="2800">
                <a:solidFill>
                  <a:srgbClr val="000000"/>
                </a:solidFill>
                <a:sym typeface="Symbol" pitchFamily="18" charset="2"/>
              </a:rPr>
              <a:t>b,  </a:t>
            </a:r>
            <a:r>
              <a:rPr lang="en-US" altLang="zh-CN" sz="2800" i="1">
                <a:solidFill>
                  <a:srgbClr val="000000"/>
                </a:solidFill>
                <a:sym typeface="Symbol" pitchFamily="18" charset="2"/>
              </a:rPr>
              <a:t>x</a:t>
            </a:r>
            <a:r>
              <a:rPr lang="en-US" altLang="zh-CN" sz="2800" i="1" baseline="-25000">
                <a:solidFill>
                  <a:srgbClr val="000000"/>
                </a:solidFill>
                <a:sym typeface="Symbol" pitchFamily="18" charset="2"/>
              </a:rPr>
              <a:t>i</a:t>
            </a:r>
            <a:r>
              <a:rPr lang="zh-CN" altLang="en-US" sz="2800">
                <a:solidFill>
                  <a:srgbClr val="000000"/>
                </a:solidFill>
                <a:sym typeface="Symbol" pitchFamily="18" charset="2"/>
              </a:rPr>
              <a:t>为非负整数 </a:t>
            </a:r>
          </a:p>
        </p:txBody>
      </p:sp>
      <p:sp>
        <p:nvSpPr>
          <p:cNvPr id="8196" name="Text Box 5"/>
          <p:cNvSpPr txBox="1">
            <a:spLocks noChangeArrowheads="1"/>
          </p:cNvSpPr>
          <p:nvPr/>
        </p:nvSpPr>
        <p:spPr bwMode="auto">
          <a:xfrm>
            <a:off x="447675" y="3867150"/>
            <a:ext cx="7593013"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a:t>解</a:t>
            </a:r>
            <a:r>
              <a:rPr lang="en-US" altLang="zh-CN"/>
              <a:t>: </a:t>
            </a:r>
            <a:r>
              <a:rPr lang="zh-CN" altLang="en-US"/>
              <a:t>动态规划</a:t>
            </a:r>
            <a:r>
              <a:rPr lang="en-US" altLang="zh-CN"/>
              <a:t>, </a:t>
            </a:r>
            <a:r>
              <a:rPr lang="zh-CN" altLang="en-US"/>
              <a:t>子结构</a:t>
            </a:r>
            <a:r>
              <a:rPr lang="en-US" altLang="zh-CN"/>
              <a:t>[1:i], OSP</a:t>
            </a:r>
          </a:p>
          <a:p>
            <a:pPr eaLnBrk="1" hangingPunct="1">
              <a:lnSpc>
                <a:spcPct val="110000"/>
              </a:lnSpc>
              <a:spcBef>
                <a:spcPct val="10000"/>
              </a:spcBef>
              <a:spcAft>
                <a:spcPct val="10000"/>
              </a:spcAft>
            </a:pPr>
            <a:r>
              <a:rPr lang="zh-CN" altLang="en-US"/>
              <a:t>设</a:t>
            </a:r>
            <a:r>
              <a:rPr lang="en-US" altLang="zh-CN"/>
              <a:t>f[i][k]</a:t>
            </a:r>
            <a:r>
              <a:rPr lang="zh-CN" altLang="en-US"/>
              <a:t>为用</a:t>
            </a:r>
            <a:r>
              <a:rPr lang="en-US" altLang="zh-CN"/>
              <a:t>X[1:i]</a:t>
            </a:r>
            <a:r>
              <a:rPr lang="zh-CN" altLang="en-US"/>
              <a:t>组合出重量</a:t>
            </a:r>
            <a:r>
              <a:rPr lang="en-US" altLang="zh-CN"/>
              <a:t>k</a:t>
            </a:r>
            <a:r>
              <a:rPr lang="zh-CN" altLang="en-US"/>
              <a:t>的最大价值 </a:t>
            </a:r>
          </a:p>
          <a:p>
            <a:pPr eaLnBrk="1" hangingPunct="1">
              <a:lnSpc>
                <a:spcPct val="110000"/>
              </a:lnSpc>
              <a:spcBef>
                <a:spcPct val="10000"/>
              </a:spcBef>
              <a:spcAft>
                <a:spcPct val="10000"/>
              </a:spcAft>
            </a:pPr>
            <a:r>
              <a:rPr lang="zh-CN" altLang="en-US"/>
              <a:t>则 </a:t>
            </a:r>
            <a:r>
              <a:rPr lang="en-US" altLang="zh-CN"/>
              <a:t>f[i][k]=max{f[i-1][k],f[i][k-x[i]]+c[i]} </a:t>
            </a:r>
          </a:p>
          <a:p>
            <a:pPr eaLnBrk="1" hangingPunct="1">
              <a:lnSpc>
                <a:spcPct val="110000"/>
              </a:lnSpc>
              <a:spcBef>
                <a:spcPct val="10000"/>
              </a:spcBef>
              <a:spcAft>
                <a:spcPct val="10000"/>
              </a:spcAft>
            </a:pPr>
            <a:r>
              <a:rPr lang="zh-CN" altLang="en-US"/>
              <a:t>去掉第</a:t>
            </a:r>
            <a:r>
              <a:rPr lang="en-US" altLang="zh-CN"/>
              <a:t>1</a:t>
            </a:r>
            <a:r>
              <a:rPr lang="zh-CN" altLang="en-US"/>
              <a:t>维坐标</a:t>
            </a:r>
            <a:r>
              <a:rPr lang="en-US" altLang="zh-CN"/>
              <a:t>, </a:t>
            </a:r>
            <a:r>
              <a:rPr lang="zh-CN" altLang="en-US"/>
              <a:t>修改拆分方案数</a:t>
            </a:r>
            <a:r>
              <a:rPr lang="en-US" altLang="zh-CN"/>
              <a:t>2</a:t>
            </a:r>
            <a:r>
              <a:rPr lang="zh-CN" altLang="en-US"/>
              <a:t>即可得到算法</a:t>
            </a:r>
            <a:r>
              <a:rPr lang="en-US" altLang="zh-CN"/>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9219" name="Text Box 5"/>
          <p:cNvSpPr txBox="1">
            <a:spLocks noChangeArrowheads="1"/>
          </p:cNvSpPr>
          <p:nvPr/>
        </p:nvSpPr>
        <p:spPr bwMode="auto">
          <a:xfrm>
            <a:off x="250825" y="1412875"/>
            <a:ext cx="8208963"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5000"/>
              </a:lnSpc>
              <a:spcBef>
                <a:spcPct val="10000"/>
              </a:spcBef>
              <a:buSzPct val="75000"/>
              <a:buFont typeface="Wingdings" pitchFamily="2" charset="2"/>
              <a:buNone/>
            </a:pPr>
            <a:r>
              <a:rPr lang="en-US" altLang="zh-CN" sz="2800">
                <a:solidFill>
                  <a:srgbClr val="000000"/>
                </a:solidFill>
              </a:rPr>
              <a:t>1. </a:t>
            </a:r>
            <a:r>
              <a:rPr lang="zh-CN" altLang="en-US" sz="2800">
                <a:solidFill>
                  <a:srgbClr val="000000"/>
                </a:solidFill>
              </a:rPr>
              <a:t> 考虑下面的整数线性规划问题 </a:t>
            </a:r>
            <a:r>
              <a:rPr lang="en-US" altLang="zh-CN" sz="2800">
                <a:solidFill>
                  <a:srgbClr val="000000"/>
                </a:solidFill>
              </a:rPr>
              <a:t>. </a:t>
            </a:r>
          </a:p>
          <a:p>
            <a:pPr>
              <a:lnSpc>
                <a:spcPct val="115000"/>
              </a:lnSpc>
              <a:spcBef>
                <a:spcPct val="10000"/>
              </a:spcBef>
              <a:buSzPct val="75000"/>
              <a:buFont typeface="Wingdings" pitchFamily="2" charset="2"/>
              <a:buNone/>
            </a:pPr>
            <a:r>
              <a:rPr lang="zh-CN" altLang="en-US" sz="2800">
                <a:solidFill>
                  <a:srgbClr val="000000"/>
                </a:solidFill>
              </a:rPr>
              <a:t>      即给定 序列</a:t>
            </a:r>
            <a:r>
              <a:rPr lang="en-US" altLang="zh-CN" sz="2800" i="1">
                <a:solidFill>
                  <a:srgbClr val="000000"/>
                </a:solidFill>
              </a:rPr>
              <a:t>a</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a</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a</a:t>
            </a:r>
            <a:r>
              <a:rPr lang="en-US" altLang="zh-CN" sz="2800" i="1" baseline="-25000">
                <a:solidFill>
                  <a:srgbClr val="000000"/>
                </a:solidFill>
              </a:rPr>
              <a:t>n</a:t>
            </a:r>
            <a:r>
              <a:rPr lang="en-US" altLang="zh-CN" sz="2800">
                <a:solidFill>
                  <a:srgbClr val="000000"/>
                </a:solidFill>
              </a:rPr>
              <a:t>, </a:t>
            </a:r>
            <a:r>
              <a:rPr lang="zh-CN" altLang="en-US" sz="2800">
                <a:solidFill>
                  <a:srgbClr val="000000"/>
                </a:solidFill>
              </a:rPr>
              <a:t>求</a:t>
            </a:r>
            <a:endParaRPr lang="en-US" altLang="zh-CN" sz="2800">
              <a:solidFill>
                <a:srgbClr val="000000"/>
              </a:solidFill>
            </a:endParaRPr>
          </a:p>
          <a:p>
            <a:pPr>
              <a:lnSpc>
                <a:spcPct val="115000"/>
              </a:lnSpc>
              <a:spcBef>
                <a:spcPct val="10000"/>
              </a:spcBef>
              <a:buSzPct val="75000"/>
              <a:buFont typeface="Wingdings" pitchFamily="2" charset="2"/>
              <a:buNone/>
            </a:pPr>
            <a:r>
              <a:rPr lang="en-US" altLang="zh-CN" sz="2800">
                <a:solidFill>
                  <a:srgbClr val="000000"/>
                </a:solidFill>
              </a:rPr>
              <a:t>               max </a:t>
            </a:r>
            <a:r>
              <a:rPr lang="en-US" altLang="zh-CN" sz="2800" i="1">
                <a:solidFill>
                  <a:srgbClr val="000000"/>
                </a:solidFill>
              </a:rPr>
              <a:t>c</a:t>
            </a:r>
            <a:r>
              <a:rPr lang="en-US" altLang="zh-CN" sz="2800" baseline="-25000">
                <a:solidFill>
                  <a:srgbClr val="000000"/>
                </a:solidFill>
              </a:rPr>
              <a:t>1</a:t>
            </a:r>
            <a:r>
              <a:rPr lang="en-US" altLang="zh-CN" sz="2800" i="1">
                <a:solidFill>
                  <a:srgbClr val="000000"/>
                </a:solidFill>
              </a:rPr>
              <a:t>x</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c</a:t>
            </a:r>
            <a:r>
              <a:rPr lang="en-US" altLang="zh-CN" sz="2800" baseline="-25000">
                <a:solidFill>
                  <a:srgbClr val="000000"/>
                </a:solidFill>
              </a:rPr>
              <a:t>2</a:t>
            </a:r>
            <a:r>
              <a:rPr lang="en-US" altLang="zh-CN" sz="2800" i="1">
                <a:solidFill>
                  <a:srgbClr val="000000"/>
                </a:solidFill>
              </a:rPr>
              <a:t>x</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 c</a:t>
            </a:r>
            <a:r>
              <a:rPr lang="en-US" altLang="zh-CN" sz="2800" baseline="-25000">
                <a:solidFill>
                  <a:srgbClr val="000000"/>
                </a:solidFill>
              </a:rPr>
              <a:t>n</a:t>
            </a:r>
            <a:r>
              <a:rPr lang="en-US" altLang="zh-CN" sz="2800" i="1">
                <a:solidFill>
                  <a:srgbClr val="000000"/>
                </a:solidFill>
              </a:rPr>
              <a:t>x</a:t>
            </a:r>
            <a:r>
              <a:rPr lang="en-US" altLang="zh-CN" sz="2800" i="1" baseline="-25000">
                <a:solidFill>
                  <a:srgbClr val="000000"/>
                </a:solidFill>
              </a:rPr>
              <a:t>n</a:t>
            </a:r>
            <a:r>
              <a:rPr lang="en-US" altLang="zh-CN" sz="2800">
                <a:solidFill>
                  <a:srgbClr val="000000"/>
                </a:solidFill>
              </a:rPr>
              <a:t>, </a:t>
            </a:r>
          </a:p>
          <a:p>
            <a:pPr>
              <a:lnSpc>
                <a:spcPct val="115000"/>
              </a:lnSpc>
              <a:spcBef>
                <a:spcPct val="10000"/>
              </a:spcBef>
              <a:buSzPct val="75000"/>
              <a:buFont typeface="Wingdings" pitchFamily="2" charset="2"/>
              <a:buNone/>
            </a:pPr>
            <a:r>
              <a:rPr lang="en-US" altLang="zh-CN" sz="2800">
                <a:solidFill>
                  <a:srgbClr val="000000"/>
                </a:solidFill>
              </a:rPr>
              <a:t>      </a:t>
            </a:r>
            <a:r>
              <a:rPr lang="zh-CN" altLang="en-US" sz="2800">
                <a:solidFill>
                  <a:srgbClr val="000000"/>
                </a:solidFill>
              </a:rPr>
              <a:t>满足 </a:t>
            </a:r>
            <a:r>
              <a:rPr lang="en-US" altLang="zh-CN" sz="2800" i="1">
                <a:solidFill>
                  <a:srgbClr val="000000"/>
                </a:solidFill>
              </a:rPr>
              <a:t>a</a:t>
            </a:r>
            <a:r>
              <a:rPr lang="en-US" altLang="zh-CN" sz="2800" baseline="-25000">
                <a:solidFill>
                  <a:srgbClr val="000000"/>
                </a:solidFill>
              </a:rPr>
              <a:t>1</a:t>
            </a:r>
            <a:r>
              <a:rPr lang="en-US" altLang="zh-CN" sz="2800" i="1">
                <a:solidFill>
                  <a:srgbClr val="000000"/>
                </a:solidFill>
              </a:rPr>
              <a:t>x</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a</a:t>
            </a:r>
            <a:r>
              <a:rPr lang="en-US" altLang="zh-CN" sz="2800" baseline="-25000">
                <a:solidFill>
                  <a:srgbClr val="000000"/>
                </a:solidFill>
              </a:rPr>
              <a:t>2</a:t>
            </a:r>
            <a:r>
              <a:rPr lang="en-US" altLang="zh-CN" sz="2800" i="1">
                <a:solidFill>
                  <a:srgbClr val="000000"/>
                </a:solidFill>
              </a:rPr>
              <a:t>x</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 a</a:t>
            </a:r>
            <a:r>
              <a:rPr lang="en-US" altLang="zh-CN" sz="2800" i="1" baseline="-25000">
                <a:solidFill>
                  <a:srgbClr val="000000"/>
                </a:solidFill>
              </a:rPr>
              <a:t>n</a:t>
            </a:r>
            <a:r>
              <a:rPr lang="en-US" altLang="zh-CN" sz="2800" i="1">
                <a:solidFill>
                  <a:srgbClr val="000000"/>
                </a:solidFill>
              </a:rPr>
              <a:t>x</a:t>
            </a:r>
            <a:r>
              <a:rPr lang="en-US" altLang="zh-CN" sz="2800" i="1" baseline="-25000">
                <a:solidFill>
                  <a:srgbClr val="000000"/>
                </a:solidFill>
              </a:rPr>
              <a:t>n</a:t>
            </a:r>
            <a:r>
              <a:rPr lang="en-US" altLang="zh-CN" sz="2800" baseline="-25000">
                <a:solidFill>
                  <a:srgbClr val="000000"/>
                </a:solidFill>
              </a:rPr>
              <a:t> </a:t>
            </a:r>
            <a:r>
              <a:rPr lang="zh-CN" altLang="en-US" sz="2800">
                <a:solidFill>
                  <a:srgbClr val="000000"/>
                </a:solidFill>
                <a:sym typeface="Symbol" pitchFamily="18" charset="2"/>
              </a:rPr>
              <a:t></a:t>
            </a:r>
            <a:r>
              <a:rPr lang="en-US" altLang="zh-CN" sz="2800">
                <a:solidFill>
                  <a:srgbClr val="000000"/>
                </a:solidFill>
                <a:sym typeface="Symbol" pitchFamily="18" charset="2"/>
              </a:rPr>
              <a:t>b,  </a:t>
            </a:r>
            <a:r>
              <a:rPr lang="en-US" altLang="zh-CN" sz="2800" i="1">
                <a:solidFill>
                  <a:srgbClr val="000000"/>
                </a:solidFill>
                <a:sym typeface="Symbol" pitchFamily="18" charset="2"/>
              </a:rPr>
              <a:t>x</a:t>
            </a:r>
            <a:r>
              <a:rPr lang="en-US" altLang="zh-CN" sz="2800" i="1" baseline="-25000">
                <a:solidFill>
                  <a:srgbClr val="000000"/>
                </a:solidFill>
                <a:sym typeface="Symbol" pitchFamily="18" charset="2"/>
              </a:rPr>
              <a:t>i</a:t>
            </a:r>
            <a:r>
              <a:rPr lang="zh-CN" altLang="en-US" sz="2800">
                <a:solidFill>
                  <a:srgbClr val="000000"/>
                </a:solidFill>
                <a:sym typeface="Symbol" pitchFamily="18" charset="2"/>
              </a:rPr>
              <a:t>为非负整数 </a:t>
            </a:r>
          </a:p>
        </p:txBody>
      </p:sp>
      <p:sp>
        <p:nvSpPr>
          <p:cNvPr id="205829" name="Text Box 5"/>
          <p:cNvSpPr txBox="1">
            <a:spLocks noChangeArrowheads="1"/>
          </p:cNvSpPr>
          <p:nvPr/>
        </p:nvSpPr>
        <p:spPr bwMode="auto">
          <a:xfrm>
            <a:off x="441325" y="4200525"/>
            <a:ext cx="735965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
              </a:spcBef>
              <a:spcAft>
                <a:spcPct val="5000"/>
              </a:spcAft>
            </a:pPr>
            <a:r>
              <a:rPr lang="en-US" altLang="zh-CN" sz="2400">
                <a:solidFill>
                  <a:schemeClr val="tx1"/>
                </a:solidFill>
                <a:sym typeface="Symbol" pitchFamily="18" charset="2"/>
              </a:rPr>
              <a:t>1. </a:t>
            </a:r>
            <a:r>
              <a:rPr lang="zh-CN" altLang="en-US" sz="2400">
                <a:solidFill>
                  <a:schemeClr val="tx1"/>
                </a:solidFill>
                <a:sym typeface="Symbol" pitchFamily="18" charset="2"/>
              </a:rPr>
              <a:t>初始</a:t>
            </a:r>
            <a:r>
              <a:rPr lang="en-US" altLang="zh-CN" sz="2400">
                <a:solidFill>
                  <a:schemeClr val="tx1"/>
                </a:solidFill>
                <a:sym typeface="Symbol" pitchFamily="18" charset="2"/>
              </a:rPr>
              <a:t>f[1:n]=0, f[0]=0 </a:t>
            </a:r>
          </a:p>
          <a:p>
            <a:pPr eaLnBrk="1" hangingPunct="1">
              <a:lnSpc>
                <a:spcPct val="110000"/>
              </a:lnSpc>
              <a:spcBef>
                <a:spcPct val="5000"/>
              </a:spcBef>
              <a:spcAft>
                <a:spcPct val="5000"/>
              </a:spcAft>
            </a:pPr>
            <a:r>
              <a:rPr lang="en-US" altLang="zh-CN" sz="2400">
                <a:solidFill>
                  <a:schemeClr val="tx1"/>
                </a:solidFill>
                <a:sym typeface="Symbol" pitchFamily="18" charset="2"/>
              </a:rPr>
              <a:t>2. </a:t>
            </a:r>
            <a:r>
              <a:rPr lang="zh-CN" altLang="en-US" sz="2400">
                <a:solidFill>
                  <a:schemeClr val="tx1"/>
                </a:solidFill>
                <a:sym typeface="Symbol" pitchFamily="18" charset="2"/>
              </a:rPr>
              <a:t>对</a:t>
            </a:r>
            <a:r>
              <a:rPr lang="en-US" altLang="zh-CN" sz="2400">
                <a:solidFill>
                  <a:schemeClr val="tx1"/>
                </a:solidFill>
                <a:sym typeface="Symbol" pitchFamily="18" charset="2"/>
              </a:rPr>
              <a:t>i=1:k, </a:t>
            </a:r>
            <a:r>
              <a:rPr lang="zh-CN" altLang="en-US" sz="2400">
                <a:solidFill>
                  <a:schemeClr val="tx1"/>
                </a:solidFill>
                <a:sym typeface="Symbol" pitchFamily="18" charset="2"/>
              </a:rPr>
              <a:t>对</a:t>
            </a:r>
            <a:r>
              <a:rPr lang="en-US" altLang="zh-CN" sz="2400">
                <a:solidFill>
                  <a:schemeClr val="tx1"/>
                </a:solidFill>
                <a:sym typeface="Symbol" pitchFamily="18" charset="2"/>
              </a:rPr>
              <a:t>s=</a:t>
            </a:r>
            <a:r>
              <a:rPr lang="en-US" altLang="zh-CN" sz="2400">
                <a:solidFill>
                  <a:srgbClr val="FF3300"/>
                </a:solidFill>
                <a:sym typeface="Symbol" pitchFamily="18" charset="2"/>
              </a:rPr>
              <a:t>1:n</a:t>
            </a:r>
            <a:r>
              <a:rPr lang="en-US" altLang="zh-CN" sz="2400">
                <a:solidFill>
                  <a:schemeClr val="tx1"/>
                </a:solidFill>
                <a:sym typeface="Symbol" pitchFamily="18" charset="2"/>
              </a:rPr>
              <a:t>, </a:t>
            </a:r>
          </a:p>
          <a:p>
            <a:pPr eaLnBrk="1" hangingPunct="1">
              <a:lnSpc>
                <a:spcPct val="110000"/>
              </a:lnSpc>
              <a:spcBef>
                <a:spcPct val="5000"/>
              </a:spcBef>
              <a:spcAft>
                <a:spcPct val="5000"/>
              </a:spcAft>
            </a:pPr>
            <a:r>
              <a:rPr lang="en-US" altLang="zh-CN" sz="2400">
                <a:solidFill>
                  <a:schemeClr val="tx1"/>
                </a:solidFill>
                <a:sym typeface="Symbol" pitchFamily="18" charset="2"/>
              </a:rPr>
              <a:t>3.   </a:t>
            </a:r>
            <a:r>
              <a:rPr lang="zh-CN" altLang="en-US" sz="2400">
                <a:solidFill>
                  <a:schemeClr val="tx1"/>
                </a:solidFill>
                <a:sym typeface="Symbol" pitchFamily="18" charset="2"/>
              </a:rPr>
              <a:t>若</a:t>
            </a:r>
            <a:r>
              <a:rPr lang="en-US" altLang="zh-CN" sz="2400">
                <a:solidFill>
                  <a:schemeClr val="tx1"/>
                </a:solidFill>
                <a:sym typeface="Symbol" pitchFamily="18" charset="2"/>
              </a:rPr>
              <a:t>sX[i] </a:t>
            </a:r>
            <a:r>
              <a:rPr lang="zh-CN" altLang="en-US" sz="2400">
                <a:solidFill>
                  <a:schemeClr val="tx1"/>
                </a:solidFill>
                <a:sym typeface="Symbol" pitchFamily="18" charset="2"/>
              </a:rPr>
              <a:t>且 </a:t>
            </a:r>
            <a:r>
              <a:rPr lang="en-US" altLang="zh-CN" sz="2400">
                <a:solidFill>
                  <a:schemeClr val="tx1"/>
                </a:solidFill>
                <a:sym typeface="Symbol" pitchFamily="18" charset="2"/>
              </a:rPr>
              <a:t>c[i]+f[s-X[i]]&gt;f[s], </a:t>
            </a:r>
            <a:r>
              <a:rPr lang="zh-CN" altLang="en-US" sz="2400">
                <a:solidFill>
                  <a:schemeClr val="tx1"/>
                </a:solidFill>
                <a:sym typeface="Symbol" pitchFamily="18" charset="2"/>
              </a:rPr>
              <a:t>则</a:t>
            </a:r>
            <a:r>
              <a:rPr lang="en-US" altLang="zh-CN" sz="2400">
                <a:solidFill>
                  <a:schemeClr val="tx1"/>
                </a:solidFill>
                <a:sym typeface="Symbol" pitchFamily="18" charset="2"/>
              </a:rPr>
              <a:t>f[s]+=f[s-X[i]]+c[i] </a:t>
            </a:r>
          </a:p>
          <a:p>
            <a:pPr eaLnBrk="1" hangingPunct="1">
              <a:lnSpc>
                <a:spcPct val="110000"/>
              </a:lnSpc>
              <a:spcBef>
                <a:spcPct val="5000"/>
              </a:spcBef>
              <a:spcAft>
                <a:spcPct val="5000"/>
              </a:spcAft>
            </a:pPr>
            <a:r>
              <a:rPr lang="en-US" altLang="zh-CN" sz="2400">
                <a:solidFill>
                  <a:schemeClr val="tx1"/>
                </a:solidFill>
                <a:sym typeface="Symbol" pitchFamily="18" charset="2"/>
              </a:rPr>
              <a:t>4. </a:t>
            </a:r>
            <a:r>
              <a:rPr lang="zh-CN" altLang="en-US" sz="2400">
                <a:solidFill>
                  <a:schemeClr val="tx1"/>
                </a:solidFill>
                <a:sym typeface="Symbol" pitchFamily="18" charset="2"/>
              </a:rPr>
              <a:t>输出</a:t>
            </a:r>
            <a:r>
              <a:rPr lang="en-US" altLang="zh-CN" sz="2400">
                <a:solidFill>
                  <a:schemeClr val="tx1"/>
                </a:solidFill>
                <a:sym typeface="Symbol" pitchFamily="18" charset="2"/>
              </a:rPr>
              <a:t>f[n] </a:t>
            </a:r>
            <a:endParaRPr lang="zh-CN" altLang="en-US" sz="2400">
              <a:solidFill>
                <a:schemeClr val="tx1"/>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5829">
                                            <p:txEl>
                                              <p:pRg st="0" end="0"/>
                                            </p:txEl>
                                          </p:spTgt>
                                        </p:tgtEl>
                                        <p:attrNameLst>
                                          <p:attrName>style.visibility</p:attrName>
                                        </p:attrNameLst>
                                      </p:cBhvr>
                                      <p:to>
                                        <p:strVal val="visible"/>
                                      </p:to>
                                    </p:set>
                                    <p:anim calcmode="lin" valueType="num">
                                      <p:cBhvr additive="base">
                                        <p:cTn id="7" dur="500" fill="hold"/>
                                        <p:tgtEl>
                                          <p:spTgt spid="20582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58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5829">
                                            <p:txEl>
                                              <p:pRg st="1" end="1"/>
                                            </p:txEl>
                                          </p:spTgt>
                                        </p:tgtEl>
                                        <p:attrNameLst>
                                          <p:attrName>style.visibility</p:attrName>
                                        </p:attrNameLst>
                                      </p:cBhvr>
                                      <p:to>
                                        <p:strVal val="visible"/>
                                      </p:to>
                                    </p:set>
                                    <p:anim calcmode="lin" valueType="num">
                                      <p:cBhvr additive="base">
                                        <p:cTn id="13" dur="500" fill="hold"/>
                                        <p:tgtEl>
                                          <p:spTgt spid="20582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58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5829">
                                            <p:txEl>
                                              <p:pRg st="2" end="2"/>
                                            </p:txEl>
                                          </p:spTgt>
                                        </p:tgtEl>
                                        <p:attrNameLst>
                                          <p:attrName>style.visibility</p:attrName>
                                        </p:attrNameLst>
                                      </p:cBhvr>
                                      <p:to>
                                        <p:strVal val="visible"/>
                                      </p:to>
                                    </p:set>
                                    <p:anim calcmode="lin" valueType="num">
                                      <p:cBhvr additive="base">
                                        <p:cTn id="19" dur="500" fill="hold"/>
                                        <p:tgtEl>
                                          <p:spTgt spid="20582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58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5829">
                                            <p:txEl>
                                              <p:pRg st="3" end="3"/>
                                            </p:txEl>
                                          </p:spTgt>
                                        </p:tgtEl>
                                        <p:attrNameLst>
                                          <p:attrName>style.visibility</p:attrName>
                                        </p:attrNameLst>
                                      </p:cBhvr>
                                      <p:to>
                                        <p:strVal val="visible"/>
                                      </p:to>
                                    </p:set>
                                    <p:anim calcmode="lin" valueType="num">
                                      <p:cBhvr additive="base">
                                        <p:cTn id="25" dur="500" fill="hold"/>
                                        <p:tgtEl>
                                          <p:spTgt spid="20582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582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0243" name="Text Box 3"/>
          <p:cNvSpPr txBox="1">
            <a:spLocks noChangeArrowheads="1"/>
          </p:cNvSpPr>
          <p:nvPr/>
        </p:nvSpPr>
        <p:spPr bwMode="auto">
          <a:xfrm>
            <a:off x="107950" y="1268413"/>
            <a:ext cx="896461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solidFill>
                  <a:srgbClr val="000000"/>
                </a:solidFill>
                <a:sym typeface="Symbol" pitchFamily="18" charset="2"/>
              </a:rPr>
              <a:t>2. </a:t>
            </a:r>
            <a:r>
              <a:rPr lang="zh-CN" altLang="en-US" sz="2000">
                <a:solidFill>
                  <a:srgbClr val="000000"/>
                </a:solidFill>
                <a:sym typeface="Symbol" pitchFamily="18" charset="2"/>
              </a:rPr>
              <a:t>石子合并问题</a:t>
            </a:r>
          </a:p>
          <a:p>
            <a:pPr eaLnBrk="1" hangingPunct="1"/>
            <a:r>
              <a:rPr lang="zh-CN" altLang="en-US" sz="2000">
                <a:solidFill>
                  <a:srgbClr val="000000"/>
                </a:solidFill>
                <a:sym typeface="Symbol" pitchFamily="18" charset="2"/>
              </a:rPr>
              <a:t>问题描述</a:t>
            </a:r>
            <a:r>
              <a:rPr lang="en-US" altLang="zh-CN" sz="2000">
                <a:solidFill>
                  <a:srgbClr val="000000"/>
                </a:solidFill>
                <a:sym typeface="Symbol" pitchFamily="18" charset="2"/>
              </a:rPr>
              <a:t>: </a:t>
            </a:r>
            <a:r>
              <a:rPr lang="zh-CN" altLang="en-US" sz="2000">
                <a:solidFill>
                  <a:srgbClr val="000000"/>
                </a:solidFill>
                <a:sym typeface="Symbol" pitchFamily="18" charset="2"/>
              </a:rPr>
              <a:t>在一个圆形操场的四周摆放着</a:t>
            </a:r>
            <a:r>
              <a:rPr lang="en-US" altLang="zh-CN" sz="2000">
                <a:solidFill>
                  <a:srgbClr val="000000"/>
                </a:solidFill>
                <a:sym typeface="Symbol" pitchFamily="18" charset="2"/>
              </a:rPr>
              <a:t>n</a:t>
            </a:r>
            <a:r>
              <a:rPr lang="zh-CN" altLang="en-US" sz="2000">
                <a:solidFill>
                  <a:srgbClr val="000000"/>
                </a:solidFill>
                <a:sym typeface="Symbol" pitchFamily="18" charset="2"/>
              </a:rPr>
              <a:t>堆石子</a:t>
            </a:r>
            <a:r>
              <a:rPr lang="en-US" altLang="zh-CN" sz="2000">
                <a:solidFill>
                  <a:srgbClr val="000000"/>
                </a:solidFill>
                <a:sym typeface="Symbol" pitchFamily="18" charset="2"/>
              </a:rPr>
              <a:t>. </a:t>
            </a:r>
            <a:r>
              <a:rPr lang="zh-CN" altLang="en-US" sz="2000">
                <a:solidFill>
                  <a:srgbClr val="000000"/>
                </a:solidFill>
                <a:sym typeface="Symbol" pitchFamily="18" charset="2"/>
              </a:rPr>
              <a:t>现在要将石子有次序地合并成一堆</a:t>
            </a:r>
            <a:r>
              <a:rPr lang="en-US" altLang="zh-CN" sz="2000">
                <a:solidFill>
                  <a:srgbClr val="000000"/>
                </a:solidFill>
                <a:sym typeface="Symbol" pitchFamily="18" charset="2"/>
              </a:rPr>
              <a:t>. </a:t>
            </a:r>
            <a:r>
              <a:rPr lang="zh-CN" altLang="en-US" sz="2000">
                <a:solidFill>
                  <a:srgbClr val="000000"/>
                </a:solidFill>
                <a:sym typeface="Symbol" pitchFamily="18" charset="2"/>
              </a:rPr>
              <a:t>规定每次只能选相邻的</a:t>
            </a:r>
            <a:r>
              <a:rPr lang="en-US" altLang="zh-CN" sz="2000">
                <a:solidFill>
                  <a:srgbClr val="000000"/>
                </a:solidFill>
                <a:sym typeface="Symbol" pitchFamily="18" charset="2"/>
              </a:rPr>
              <a:t>2</a:t>
            </a:r>
            <a:r>
              <a:rPr lang="zh-CN" altLang="en-US" sz="2000">
                <a:solidFill>
                  <a:srgbClr val="000000"/>
                </a:solidFill>
                <a:sym typeface="Symbol" pitchFamily="18" charset="2"/>
              </a:rPr>
              <a:t>堆石子合并成一堆</a:t>
            </a:r>
            <a:r>
              <a:rPr lang="en-US" altLang="zh-CN" sz="2000">
                <a:solidFill>
                  <a:srgbClr val="000000"/>
                </a:solidFill>
                <a:sym typeface="Symbol" pitchFamily="18" charset="2"/>
              </a:rPr>
              <a:t>, </a:t>
            </a:r>
            <a:r>
              <a:rPr lang="zh-CN" altLang="en-US" sz="2000">
                <a:solidFill>
                  <a:srgbClr val="000000"/>
                </a:solidFill>
                <a:sym typeface="Symbol" pitchFamily="18" charset="2"/>
              </a:rPr>
              <a:t>并将新的一堆石子数记为该次合并的得分</a:t>
            </a:r>
            <a:r>
              <a:rPr lang="en-US" altLang="zh-CN" sz="2000">
                <a:solidFill>
                  <a:srgbClr val="000000"/>
                </a:solidFill>
                <a:sym typeface="Symbol" pitchFamily="18" charset="2"/>
              </a:rPr>
              <a:t>. </a:t>
            </a:r>
            <a:r>
              <a:rPr lang="zh-CN" altLang="en-US" sz="2000">
                <a:solidFill>
                  <a:srgbClr val="000000"/>
                </a:solidFill>
                <a:sym typeface="Symbol" pitchFamily="18" charset="2"/>
              </a:rPr>
              <a:t>试设计一个算法</a:t>
            </a:r>
            <a:r>
              <a:rPr lang="en-US" altLang="zh-CN" sz="2000">
                <a:solidFill>
                  <a:srgbClr val="000000"/>
                </a:solidFill>
                <a:sym typeface="Symbol" pitchFamily="18" charset="2"/>
              </a:rPr>
              <a:t>, </a:t>
            </a:r>
            <a:r>
              <a:rPr lang="zh-CN" altLang="en-US" sz="2000">
                <a:solidFill>
                  <a:srgbClr val="000000"/>
                </a:solidFill>
                <a:sym typeface="Symbol" pitchFamily="18" charset="2"/>
              </a:rPr>
              <a:t>计算出将</a:t>
            </a:r>
            <a:r>
              <a:rPr lang="en-US" altLang="zh-CN" sz="2000">
                <a:solidFill>
                  <a:srgbClr val="000000"/>
                </a:solidFill>
                <a:sym typeface="Symbol" pitchFamily="18" charset="2"/>
              </a:rPr>
              <a:t>n</a:t>
            </a:r>
            <a:r>
              <a:rPr lang="zh-CN" altLang="en-US" sz="2000">
                <a:solidFill>
                  <a:srgbClr val="000000"/>
                </a:solidFill>
                <a:sym typeface="Symbol" pitchFamily="18" charset="2"/>
              </a:rPr>
              <a:t>堆石子合并成一堆的最小得分和最大得分</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算法设计</a:t>
            </a:r>
            <a:r>
              <a:rPr lang="en-US" altLang="zh-CN" sz="2000">
                <a:solidFill>
                  <a:srgbClr val="000000"/>
                </a:solidFill>
                <a:sym typeface="Symbol" pitchFamily="18" charset="2"/>
              </a:rPr>
              <a:t>: </a:t>
            </a:r>
            <a:r>
              <a:rPr lang="zh-CN" altLang="en-US" sz="2000">
                <a:solidFill>
                  <a:srgbClr val="000000"/>
                </a:solidFill>
                <a:sym typeface="Symbol" pitchFamily="18" charset="2"/>
              </a:rPr>
              <a:t>对于给定</a:t>
            </a:r>
            <a:r>
              <a:rPr lang="en-US" altLang="zh-CN" sz="2000">
                <a:solidFill>
                  <a:srgbClr val="000000"/>
                </a:solidFill>
                <a:sym typeface="Symbol" pitchFamily="18" charset="2"/>
              </a:rPr>
              <a:t>n</a:t>
            </a:r>
            <a:r>
              <a:rPr lang="zh-CN" altLang="en-US" sz="2000">
                <a:solidFill>
                  <a:srgbClr val="000000"/>
                </a:solidFill>
                <a:sym typeface="Symbol" pitchFamily="18" charset="2"/>
              </a:rPr>
              <a:t>堆石子</a:t>
            </a:r>
            <a:r>
              <a:rPr lang="en-US" altLang="zh-CN" sz="2000">
                <a:solidFill>
                  <a:srgbClr val="000000"/>
                </a:solidFill>
                <a:sym typeface="Symbol" pitchFamily="18" charset="2"/>
              </a:rPr>
              <a:t>, </a:t>
            </a:r>
            <a:r>
              <a:rPr lang="zh-CN" altLang="en-US" sz="2000">
                <a:solidFill>
                  <a:srgbClr val="000000"/>
                </a:solidFill>
                <a:sym typeface="Symbol" pitchFamily="18" charset="2"/>
              </a:rPr>
              <a:t>计算合并成一堆的最小得分和最大得分</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数据输入</a:t>
            </a:r>
            <a:r>
              <a:rPr lang="en-US" altLang="zh-CN" sz="2000">
                <a:solidFill>
                  <a:srgbClr val="000000"/>
                </a:solidFill>
                <a:sym typeface="Symbol" pitchFamily="18" charset="2"/>
              </a:rPr>
              <a:t>: </a:t>
            </a:r>
            <a:r>
              <a:rPr lang="zh-CN" altLang="en-US" sz="2000">
                <a:solidFill>
                  <a:srgbClr val="000000"/>
                </a:solidFill>
                <a:sym typeface="Symbol" pitchFamily="18" charset="2"/>
              </a:rPr>
              <a:t>由文件</a:t>
            </a:r>
            <a:r>
              <a:rPr lang="en-US" altLang="zh-CN" sz="2000">
                <a:solidFill>
                  <a:srgbClr val="000000"/>
                </a:solidFill>
                <a:sym typeface="Symbol" pitchFamily="18" charset="2"/>
              </a:rPr>
              <a:t>input.txt</a:t>
            </a:r>
            <a:r>
              <a:rPr lang="zh-CN" altLang="en-US" sz="2000">
                <a:solidFill>
                  <a:srgbClr val="000000"/>
                </a:solidFill>
                <a:sym typeface="Symbol" pitchFamily="18" charset="2"/>
              </a:rPr>
              <a:t>提供输入数据</a:t>
            </a:r>
            <a:r>
              <a:rPr lang="en-US" altLang="zh-CN" sz="2000">
                <a:solidFill>
                  <a:srgbClr val="000000"/>
                </a:solidFill>
                <a:sym typeface="Symbol" pitchFamily="18" charset="2"/>
              </a:rPr>
              <a:t>. </a:t>
            </a:r>
            <a:r>
              <a:rPr lang="zh-CN" altLang="en-US" sz="2000">
                <a:solidFill>
                  <a:srgbClr val="000000"/>
                </a:solidFill>
                <a:sym typeface="Symbol" pitchFamily="18" charset="2"/>
              </a:rPr>
              <a:t>文件的第</a:t>
            </a:r>
            <a:r>
              <a:rPr lang="en-US" altLang="zh-CN" sz="2000">
                <a:solidFill>
                  <a:srgbClr val="000000"/>
                </a:solidFill>
                <a:sym typeface="Symbol" pitchFamily="18" charset="2"/>
              </a:rPr>
              <a:t>1</a:t>
            </a:r>
            <a:r>
              <a:rPr lang="zh-CN" altLang="en-US" sz="2000">
                <a:solidFill>
                  <a:srgbClr val="000000"/>
                </a:solidFill>
                <a:sym typeface="Symbol" pitchFamily="18" charset="2"/>
              </a:rPr>
              <a:t>行是正整数</a:t>
            </a:r>
            <a:r>
              <a:rPr lang="en-US" altLang="zh-CN" sz="2000">
                <a:solidFill>
                  <a:srgbClr val="000000"/>
                </a:solidFill>
                <a:sym typeface="Symbol" pitchFamily="18" charset="2"/>
              </a:rPr>
              <a:t>n, 1n100, </a:t>
            </a:r>
            <a:r>
              <a:rPr lang="zh-CN" altLang="en-US" sz="2000">
                <a:solidFill>
                  <a:srgbClr val="000000"/>
                </a:solidFill>
                <a:sym typeface="Symbol" pitchFamily="18" charset="2"/>
              </a:rPr>
              <a:t>表示有</a:t>
            </a:r>
            <a:r>
              <a:rPr lang="en-US" altLang="zh-CN" sz="2000">
                <a:solidFill>
                  <a:srgbClr val="000000"/>
                </a:solidFill>
                <a:sym typeface="Symbol" pitchFamily="18" charset="2"/>
              </a:rPr>
              <a:t>n</a:t>
            </a:r>
            <a:r>
              <a:rPr lang="zh-CN" altLang="en-US" sz="2000">
                <a:solidFill>
                  <a:srgbClr val="000000"/>
                </a:solidFill>
                <a:sym typeface="Symbol" pitchFamily="18" charset="2"/>
              </a:rPr>
              <a:t>堆石子</a:t>
            </a:r>
            <a:r>
              <a:rPr lang="en-US" altLang="zh-CN" sz="2000">
                <a:solidFill>
                  <a:srgbClr val="000000"/>
                </a:solidFill>
                <a:sym typeface="Symbol" pitchFamily="18" charset="2"/>
              </a:rPr>
              <a:t>. </a:t>
            </a:r>
            <a:r>
              <a:rPr lang="zh-CN" altLang="en-US" sz="2000">
                <a:solidFill>
                  <a:srgbClr val="000000"/>
                </a:solidFill>
                <a:sym typeface="Symbol" pitchFamily="18" charset="2"/>
              </a:rPr>
              <a:t>第</a:t>
            </a:r>
            <a:r>
              <a:rPr lang="en-US" altLang="zh-CN" sz="2000">
                <a:solidFill>
                  <a:srgbClr val="000000"/>
                </a:solidFill>
                <a:sym typeface="Symbol" pitchFamily="18" charset="2"/>
              </a:rPr>
              <a:t>2</a:t>
            </a:r>
            <a:r>
              <a:rPr lang="zh-CN" altLang="en-US" sz="2000">
                <a:solidFill>
                  <a:srgbClr val="000000"/>
                </a:solidFill>
                <a:sym typeface="Symbol" pitchFamily="18" charset="2"/>
              </a:rPr>
              <a:t>行有</a:t>
            </a:r>
            <a:r>
              <a:rPr lang="en-US" altLang="zh-CN" sz="2000">
                <a:solidFill>
                  <a:srgbClr val="000000"/>
                </a:solidFill>
                <a:sym typeface="Symbol" pitchFamily="18" charset="2"/>
              </a:rPr>
              <a:t>n</a:t>
            </a:r>
            <a:r>
              <a:rPr lang="zh-CN" altLang="en-US" sz="2000">
                <a:solidFill>
                  <a:srgbClr val="000000"/>
                </a:solidFill>
                <a:sym typeface="Symbol" pitchFamily="18" charset="2"/>
              </a:rPr>
              <a:t>个数</a:t>
            </a:r>
            <a:r>
              <a:rPr lang="en-US" altLang="zh-CN" sz="2000">
                <a:solidFill>
                  <a:srgbClr val="000000"/>
                </a:solidFill>
                <a:sym typeface="Symbol" pitchFamily="18" charset="2"/>
              </a:rPr>
              <a:t>, </a:t>
            </a:r>
            <a:r>
              <a:rPr lang="zh-CN" altLang="en-US" sz="2000">
                <a:solidFill>
                  <a:srgbClr val="000000"/>
                </a:solidFill>
                <a:sym typeface="Symbol" pitchFamily="18" charset="2"/>
              </a:rPr>
              <a:t>分别表示</a:t>
            </a:r>
            <a:r>
              <a:rPr lang="en-US" altLang="zh-CN" sz="2000">
                <a:solidFill>
                  <a:srgbClr val="000000"/>
                </a:solidFill>
                <a:sym typeface="Symbol" pitchFamily="18" charset="2"/>
              </a:rPr>
              <a:t>n</a:t>
            </a:r>
            <a:r>
              <a:rPr lang="zh-CN" altLang="en-US" sz="2000">
                <a:solidFill>
                  <a:srgbClr val="000000"/>
                </a:solidFill>
                <a:sym typeface="Symbol" pitchFamily="18" charset="2"/>
              </a:rPr>
              <a:t>堆石子的个数</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结果输出</a:t>
            </a:r>
            <a:r>
              <a:rPr lang="en-US" altLang="zh-CN" sz="2000">
                <a:solidFill>
                  <a:srgbClr val="000000"/>
                </a:solidFill>
                <a:sym typeface="Symbol" pitchFamily="18" charset="2"/>
              </a:rPr>
              <a:t>: </a:t>
            </a:r>
            <a:r>
              <a:rPr lang="zh-CN" altLang="en-US" sz="2000">
                <a:solidFill>
                  <a:srgbClr val="000000"/>
                </a:solidFill>
                <a:sym typeface="Symbol" pitchFamily="18" charset="2"/>
              </a:rPr>
              <a:t>将计算结果输出到文件</a:t>
            </a:r>
            <a:r>
              <a:rPr lang="en-US" altLang="zh-CN" sz="2000">
                <a:solidFill>
                  <a:srgbClr val="000000"/>
                </a:solidFill>
                <a:sym typeface="Symbol" pitchFamily="18" charset="2"/>
              </a:rPr>
              <a:t>output.txt, </a:t>
            </a:r>
            <a:r>
              <a:rPr lang="zh-CN" altLang="en-US" sz="2000">
                <a:solidFill>
                  <a:srgbClr val="000000"/>
                </a:solidFill>
                <a:sym typeface="Symbol" pitchFamily="18" charset="2"/>
              </a:rPr>
              <a:t>文件第</a:t>
            </a:r>
            <a:r>
              <a:rPr lang="en-US" altLang="zh-CN" sz="2000">
                <a:solidFill>
                  <a:srgbClr val="000000"/>
                </a:solidFill>
                <a:sym typeface="Symbol" pitchFamily="18" charset="2"/>
              </a:rPr>
              <a:t>1</a:t>
            </a:r>
            <a:r>
              <a:rPr lang="zh-CN" altLang="en-US" sz="2000">
                <a:solidFill>
                  <a:srgbClr val="000000"/>
                </a:solidFill>
                <a:sym typeface="Symbol" pitchFamily="18" charset="2"/>
              </a:rPr>
              <a:t>行是最小得分</a:t>
            </a:r>
            <a:r>
              <a:rPr lang="en-US" altLang="zh-CN" sz="2000">
                <a:solidFill>
                  <a:srgbClr val="000000"/>
                </a:solidFill>
                <a:sym typeface="Symbol" pitchFamily="18" charset="2"/>
              </a:rPr>
              <a:t>, </a:t>
            </a:r>
            <a:r>
              <a:rPr lang="zh-CN" altLang="en-US" sz="2000">
                <a:solidFill>
                  <a:srgbClr val="000000"/>
                </a:solidFill>
                <a:sym typeface="Symbol" pitchFamily="18" charset="2"/>
              </a:rPr>
              <a:t>第</a:t>
            </a:r>
            <a:r>
              <a:rPr lang="en-US" altLang="zh-CN" sz="2000">
                <a:solidFill>
                  <a:srgbClr val="000000"/>
                </a:solidFill>
                <a:sym typeface="Symbol" pitchFamily="18" charset="2"/>
              </a:rPr>
              <a:t>2</a:t>
            </a:r>
            <a:r>
              <a:rPr lang="zh-CN" altLang="en-US" sz="2000">
                <a:solidFill>
                  <a:srgbClr val="000000"/>
                </a:solidFill>
                <a:sym typeface="Symbol" pitchFamily="18" charset="2"/>
              </a:rPr>
              <a:t>行是最大得分</a:t>
            </a:r>
            <a:r>
              <a:rPr lang="en-US" altLang="zh-CN" sz="2000">
                <a:solidFill>
                  <a:srgbClr val="000000"/>
                </a:solidFill>
                <a:sym typeface="Symbol" pitchFamily="18" charset="2"/>
              </a:rPr>
              <a:t>. </a:t>
            </a:r>
            <a:endParaRPr lang="zh-CN" altLang="en-US" sz="2000"/>
          </a:p>
        </p:txBody>
      </p:sp>
      <p:sp>
        <p:nvSpPr>
          <p:cNvPr id="10244" name="Text Box 4"/>
          <p:cNvSpPr txBox="1">
            <a:spLocks noChangeArrowheads="1"/>
          </p:cNvSpPr>
          <p:nvPr/>
        </p:nvSpPr>
        <p:spPr bwMode="auto">
          <a:xfrm>
            <a:off x="1422400" y="4941888"/>
            <a:ext cx="1781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input.txt </a:t>
            </a:r>
          </a:p>
          <a:p>
            <a:pPr eaLnBrk="1" hangingPunct="1"/>
            <a:r>
              <a:rPr lang="en-US" altLang="zh-CN" sz="2000"/>
              <a:t>4 </a:t>
            </a:r>
          </a:p>
          <a:p>
            <a:pPr eaLnBrk="1" hangingPunct="1"/>
            <a:r>
              <a:rPr lang="en-US" altLang="zh-CN" sz="2000"/>
              <a:t>4 4 5 9 </a:t>
            </a:r>
          </a:p>
        </p:txBody>
      </p:sp>
      <p:sp>
        <p:nvSpPr>
          <p:cNvPr id="10245" name="Text Box 5"/>
          <p:cNvSpPr txBox="1">
            <a:spLocks noChangeArrowheads="1"/>
          </p:cNvSpPr>
          <p:nvPr/>
        </p:nvSpPr>
        <p:spPr bwMode="auto">
          <a:xfrm>
            <a:off x="4086225" y="5013325"/>
            <a:ext cx="1781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43 </a:t>
            </a:r>
          </a:p>
          <a:p>
            <a:pPr eaLnBrk="1" hangingPunct="1"/>
            <a:r>
              <a:rPr lang="en-US" altLang="zh-CN" sz="2000"/>
              <a:t>54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空白版">
  <a:themeElements>
    <a:clrScheme name="空白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白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Tx/>
          <a:buSzTx/>
          <a:buFontTx/>
          <a:buNone/>
          <a:tabLst/>
          <a:defRPr kumimoji="1" lang="zh-CN" altLang="en-US" sz="3200" b="1"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Tx/>
          <a:buSzTx/>
          <a:buFontTx/>
          <a:buNone/>
          <a:tabLst/>
          <a:defRPr kumimoji="1" lang="zh-CN" altLang="en-US" sz="3200" b="1" i="0" u="none" strike="noStrike" cap="none" normalizeH="0" baseline="0" smtClean="0">
            <a:ln>
              <a:noFill/>
            </a:ln>
            <a:solidFill>
              <a:schemeClr val="tx2"/>
            </a:solidFill>
            <a:effectLst/>
            <a:latin typeface="Times New Roman" pitchFamily="18" charset="0"/>
            <a:ea typeface="宋体" pitchFamily="2" charset="-122"/>
          </a:defRPr>
        </a:defPPr>
      </a:lstStyle>
    </a:lnDef>
    <a:txDef>
      <a:spPr bwMode="auto">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none" rtlCol="0">
        <a:spAutoFit/>
      </a:bodyPr>
      <a:lstStyle>
        <a:defPPr eaLnBrk="0" hangingPunct="0">
          <a:spcBef>
            <a:spcPct val="10000"/>
          </a:spcBef>
          <a:buSzPct val="75000"/>
          <a:defRPr sz="2800" dirty="0" smtClean="0">
            <a:solidFill>
              <a:schemeClr val="tx1"/>
            </a:solidFill>
          </a:defRPr>
        </a:defPPr>
      </a:lstStyle>
    </a:txDef>
  </a:objectDefaults>
  <a:extraClrSchemeLst>
    <a:extraClrScheme>
      <a:clrScheme name="空白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空白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白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白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白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白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空白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Data\Microsoft\Templates\空白版.pot</Template>
  <TotalTime>23129</TotalTime>
  <Words>8234</Words>
  <Application>Microsoft Office PowerPoint</Application>
  <PresentationFormat>全屏显示(4:3)</PresentationFormat>
  <Paragraphs>730</Paragraphs>
  <Slides>49</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1" baseType="lpstr">
      <vt:lpstr>空白版</vt:lpstr>
      <vt:lpstr>BMP 图像</vt:lpstr>
      <vt:lpstr>计算理论与 算法分析设计</vt:lpstr>
      <vt:lpstr>PowerPoint 演示文稿</vt:lpstr>
      <vt:lpstr>第1章 概论</vt:lpstr>
      <vt:lpstr>第1章 概论</vt:lpstr>
      <vt:lpstr>第2章 分治</vt:lpstr>
      <vt:lpstr>第2章 分治</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第四章 贪心</vt:lpstr>
      <vt:lpstr>第四章 贪心</vt:lpstr>
      <vt:lpstr>第四章 贪心</vt:lpstr>
      <vt:lpstr>第四章 贪心</vt:lpstr>
      <vt:lpstr>第五章 回溯</vt:lpstr>
      <vt:lpstr>第五章 回溯</vt:lpstr>
      <vt:lpstr>第五章 回溯</vt:lpstr>
      <vt:lpstr>第六章 分支限界</vt:lpstr>
      <vt:lpstr>第八章 网络流</vt:lpstr>
      <vt:lpstr>第八章 网络流</vt:lpstr>
      <vt:lpstr>第八章 网络流</vt:lpstr>
      <vt:lpstr>第八章 网络流</vt:lpstr>
      <vt:lpstr>计算理论基础第1章作业</vt:lpstr>
      <vt:lpstr>计算理论基础第1章作业</vt:lpstr>
      <vt:lpstr>计算理论基础第1章作业</vt:lpstr>
      <vt:lpstr>计算理论基础第1章作业</vt:lpstr>
      <vt:lpstr>计算理论基础第1章作业</vt:lpstr>
      <vt:lpstr>计算理论基础第1章作业</vt:lpstr>
      <vt:lpstr>计算理论基础第1章作业</vt:lpstr>
      <vt:lpstr>计算理论第3章作业</vt:lpstr>
      <vt:lpstr>计算理论第3章作业</vt:lpstr>
      <vt:lpstr>计算理论第3章作业</vt:lpstr>
      <vt:lpstr>计算理论第3章作业</vt:lpstr>
      <vt:lpstr>计算理论第4章作业</vt:lpstr>
      <vt:lpstr>计算理论第4章作业</vt:lpstr>
      <vt:lpstr>计算理论第4章作业</vt:lpstr>
      <vt:lpstr>计算理论第4章作业</vt:lpstr>
      <vt:lpstr>计算理论第7章作业</vt:lpstr>
      <vt:lpstr>计算理论第7章作业</vt:lpstr>
      <vt:lpstr>计算理论第7章作业</vt:lpstr>
      <vt:lpstr>计算理论第7章作业</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组合数学</dc:title>
  <dc:creator>Liu Qinghui</dc:creator>
  <cp:lastModifiedBy>lx</cp:lastModifiedBy>
  <cp:revision>1139</cp:revision>
  <dcterms:created xsi:type="dcterms:W3CDTF">2002-01-21T12:59:37Z</dcterms:created>
  <dcterms:modified xsi:type="dcterms:W3CDTF">2017-05-31T06:55:57Z</dcterms:modified>
</cp:coreProperties>
</file>