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426" r:id="rId2"/>
    <p:sldId id="386" r:id="rId3"/>
    <p:sldId id="388" r:id="rId4"/>
    <p:sldId id="389" r:id="rId5"/>
    <p:sldId id="391" r:id="rId6"/>
    <p:sldId id="425" r:id="rId7"/>
    <p:sldId id="429" r:id="rId8"/>
    <p:sldId id="408" r:id="rId9"/>
    <p:sldId id="428" r:id="rId10"/>
    <p:sldId id="439" r:id="rId11"/>
    <p:sldId id="431" r:id="rId12"/>
    <p:sldId id="432" r:id="rId13"/>
    <p:sldId id="433" r:id="rId14"/>
    <p:sldId id="440" r:id="rId15"/>
    <p:sldId id="434" r:id="rId16"/>
    <p:sldId id="393" r:id="rId17"/>
    <p:sldId id="394" r:id="rId18"/>
    <p:sldId id="395" r:id="rId19"/>
    <p:sldId id="409" r:id="rId20"/>
    <p:sldId id="400" r:id="rId21"/>
    <p:sldId id="430" r:id="rId22"/>
    <p:sldId id="410" r:id="rId23"/>
    <p:sldId id="413" r:id="rId24"/>
    <p:sldId id="411" r:id="rId25"/>
    <p:sldId id="424" r:id="rId26"/>
    <p:sldId id="416" r:id="rId27"/>
    <p:sldId id="412" r:id="rId28"/>
    <p:sldId id="435" r:id="rId29"/>
    <p:sldId id="436" r:id="rId30"/>
    <p:sldId id="427" r:id="rId31"/>
    <p:sldId id="437" r:id="rId32"/>
    <p:sldId id="438" r:id="rId3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0000"/>
      </a:lnSpc>
      <a:spcBef>
        <a:spcPct val="0"/>
      </a:spcBef>
      <a:spcAft>
        <a:spcPct val="0"/>
      </a:spcAft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i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80" autoAdjust="0"/>
  </p:normalViewPr>
  <p:slideViewPr>
    <p:cSldViewPr>
      <p:cViewPr varScale="1">
        <p:scale>
          <a:sx n="84" d="100"/>
          <a:sy n="84" d="100"/>
        </p:scale>
        <p:origin x="-15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wmf"/><Relationship Id="rId4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F22572-7206-47D6-8B4F-585BDCAD80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167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B7D9B8-7A3A-482E-B50B-093CC50DE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691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8D5D8C8-4E64-42F4-9ED9-C344489DF9B8}" type="slidenum">
              <a:rPr lang="en-US" altLang="zh-CN" sz="1200" i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 i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传说普鲁士皇帝菲特烈喜欢阅兵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3CE9C2F-B302-4D15-9D3B-1552CC3F078B}" type="slidenum">
              <a:rPr lang="en-US" altLang="zh-CN" sz="1200" i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 i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保证每人都能服每一种药，每种药在每天都有人服</a:t>
            </a:r>
            <a:r>
              <a:rPr lang="en-US" altLang="zh-CN" smtClean="0"/>
              <a:t>()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D948361-F855-48E4-8334-C6D3786E0E42}" type="slidenum">
              <a:rPr lang="en-US" altLang="zh-CN" sz="1200" i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 i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</a:t>
            </a:r>
            <a:r>
              <a:rPr lang="en-US" altLang="zh-CN" smtClean="0"/>
              <a:t>4</a:t>
            </a:r>
            <a:r>
              <a:rPr lang="zh-CN" altLang="en-US" smtClean="0"/>
              <a:t>个结论的证明并不需要太复杂的数学知识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0C76BCF-B243-4207-8BBF-A0480308BAE0}" type="slidenum">
              <a:rPr lang="en-US" altLang="zh-CN" sz="1200" i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 i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对于欧拉这样一个天才人物，不可能选择到一个更有利的时代了。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8B23A0-3D6E-4A5E-AA45-09B6184E6A0E}" type="slidenum">
              <a:rPr lang="en-US" altLang="zh-CN" sz="1200" i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 i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n</a:t>
            </a:r>
            <a:r>
              <a:rPr lang="zh-CN" altLang="en-US" smtClean="0"/>
              <a:t>不是素数会如何？例如</a:t>
            </a:r>
            <a:r>
              <a:rPr lang="en-US" altLang="zh-CN" smtClean="0"/>
              <a:t>n=8.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5DD857E-114C-411E-8A38-C08FCBA70011}" type="slidenum">
              <a:rPr lang="en-US" altLang="zh-CN" sz="1200" i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 i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这里的两个定理不用证明</a:t>
            </a:r>
            <a:r>
              <a:rPr lang="en-US" altLang="zh-CN" smtClean="0"/>
              <a:t>. </a:t>
            </a:r>
            <a:r>
              <a:rPr lang="zh-CN" altLang="en-US" smtClean="0"/>
              <a:t>介绍</a:t>
            </a:r>
            <a:r>
              <a:rPr lang="en-US" altLang="zh-CN" smtClean="0"/>
              <a:t>Galois.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选几个进行计算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2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3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326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3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8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9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869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35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/index.php?title=%C3%89l%C3%A9ments_de_G%C3%A9om%C3%A9trie&amp;action=edit&amp;redlink=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333375"/>
            <a:ext cx="7772400" cy="295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/>
              <a:t>组合数学</a:t>
            </a:r>
            <a:br>
              <a:rPr lang="zh-CN" altLang="en-US" b="1" smtClean="0"/>
            </a:br>
            <a:r>
              <a:rPr lang="zh-CN" altLang="en-US" b="1" smtClean="0"/>
              <a:t>第十章 组合设计</a:t>
            </a:r>
            <a:br>
              <a:rPr lang="zh-CN" altLang="en-US" b="1" smtClean="0"/>
            </a:br>
            <a:r>
              <a:rPr lang="zh-CN" altLang="en-US" b="1" smtClean="0"/>
              <a:t>拉丁方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74913" y="3429000"/>
            <a:ext cx="4373562" cy="253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i="0">
                <a:solidFill>
                  <a:schemeClr val="tx1"/>
                </a:solidFill>
              </a:rPr>
              <a:t>主要内容：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i="0">
                <a:solidFill>
                  <a:schemeClr val="tx1"/>
                </a:solidFill>
              </a:rPr>
              <a:t>1. </a:t>
            </a:r>
            <a:r>
              <a:rPr lang="zh-CN" altLang="en-US" i="0">
                <a:solidFill>
                  <a:schemeClr val="tx1"/>
                </a:solidFill>
              </a:rPr>
              <a:t>正交拉丁方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i="0">
                <a:solidFill>
                  <a:schemeClr val="tx1"/>
                </a:solidFill>
              </a:rPr>
              <a:t>2. </a:t>
            </a:r>
            <a:r>
              <a:rPr lang="zh-CN" altLang="en-US" i="0">
                <a:solidFill>
                  <a:schemeClr val="tx1"/>
                </a:solidFill>
              </a:rPr>
              <a:t>研究历史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i="0">
                <a:solidFill>
                  <a:schemeClr val="tx1"/>
                </a:solidFill>
              </a:rPr>
              <a:t>3. </a:t>
            </a:r>
            <a:r>
              <a:rPr lang="zh-CN" altLang="en-US" i="0">
                <a:solidFill>
                  <a:schemeClr val="tx1"/>
                </a:solidFill>
              </a:rPr>
              <a:t>正交拉丁方的构造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i="0">
                <a:solidFill>
                  <a:schemeClr val="tx1"/>
                </a:solidFill>
              </a:rPr>
              <a:t>4. </a:t>
            </a:r>
            <a:r>
              <a:rPr lang="zh-CN" altLang="en-US" i="0">
                <a:solidFill>
                  <a:schemeClr val="tx1"/>
                </a:solidFill>
              </a:rPr>
              <a:t>有限域与正交拉丁方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正交拉丁方的构造方法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187450" y="1628775"/>
            <a:ext cx="5568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/>
              <a:t>没有和下面矩阵正交的拉丁方 </a:t>
            </a: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987675" y="2349500"/>
          <a:ext cx="23495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公式" r:id="rId3" imgW="2349360" imgH="2323800" progId="Equation.3">
                  <p:embed/>
                </p:oleObj>
              </mc:Choice>
              <mc:Fallback>
                <p:oleObj name="公式" r:id="rId3" imgW="2349360" imgH="232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49500"/>
                        <a:ext cx="23495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187450" y="4929188"/>
            <a:ext cx="62118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构造方法</a:t>
            </a:r>
            <a:r>
              <a:rPr lang="en-US" altLang="zh-CN" i="0"/>
              <a:t>: </a:t>
            </a:r>
            <a:r>
              <a:rPr lang="zh-CN" altLang="en-US" i="0"/>
              <a:t>乘积法</a:t>
            </a:r>
            <a:r>
              <a:rPr lang="en-US" altLang="zh-CN" i="0"/>
              <a:t>, </a:t>
            </a:r>
            <a:r>
              <a:rPr lang="zh-CN" altLang="en-US" i="0"/>
              <a:t>标准化</a:t>
            </a:r>
            <a:r>
              <a:rPr lang="en-US" altLang="zh-CN" i="0"/>
              <a:t>, </a:t>
            </a:r>
            <a:r>
              <a:rPr lang="zh-CN" altLang="en-US" i="0"/>
              <a:t>代数法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A</a:t>
            </a:r>
            <a:r>
              <a:rPr lang="en-US" altLang="zh-CN" b="1" smtClean="0">
                <a:sym typeface="Symbol" pitchFamily="18" charset="2"/>
              </a:rPr>
              <a:t>B </a:t>
            </a:r>
            <a:r>
              <a:rPr lang="en-US" altLang="zh-CN" sz="3200" b="1" smtClean="0">
                <a:solidFill>
                  <a:schemeClr val="accent2"/>
                </a:solidFill>
              </a:rPr>
              <a:t>(4-279,5-234,e377)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468313" y="1125538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i="0">
                <a:solidFill>
                  <a:schemeClr val="tx1"/>
                </a:solidFill>
              </a:rPr>
              <a:t>设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 i="0">
                <a:solidFill>
                  <a:schemeClr val="tx1"/>
                </a:solidFill>
              </a:rPr>
              <a:t>为整数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i="0">
                <a:solidFill>
                  <a:schemeClr val="tx1"/>
                </a:solidFill>
              </a:rPr>
              <a:t>=(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</a:rPr>
              <a:t>2</a:t>
            </a:r>
            <a:r>
              <a:rPr lang="zh-CN" altLang="en-US" i="0">
                <a:solidFill>
                  <a:schemeClr val="tx1"/>
                </a:solidFill>
              </a:rPr>
              <a:t>阶矩阵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graphicFrame>
        <p:nvGraphicFramePr>
          <p:cNvPr id="241675" name="Object 11"/>
          <p:cNvGraphicFramePr>
            <a:graphicFrameLocks noChangeAspect="1"/>
          </p:cNvGraphicFramePr>
          <p:nvPr/>
        </p:nvGraphicFramePr>
        <p:xfrm>
          <a:off x="1587500" y="1781175"/>
          <a:ext cx="615315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7099200" imgH="2400120" progId="Equation.3">
                  <p:embed/>
                </p:oleObj>
              </mc:Choice>
              <mc:Fallback>
                <p:oleObj name="Equation" r:id="rId3" imgW="7099200" imgH="240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781175"/>
                        <a:ext cx="615315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395288" y="38608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i="0">
                <a:solidFill>
                  <a:schemeClr val="tx1"/>
                </a:solidFill>
              </a:rPr>
              <a:t>设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</a:rPr>
              <a:t>=(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zh-CN" altLang="en-US" i="0">
                <a:solidFill>
                  <a:schemeClr val="tx1"/>
                </a:solidFill>
              </a:rPr>
              <a:t>阶矩阵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</a:rPr>
              <a:t>2</a:t>
            </a:r>
            <a:r>
              <a:rPr lang="zh-CN" altLang="en-US" i="0">
                <a:solidFill>
                  <a:schemeClr val="tx1"/>
                </a:solidFill>
              </a:rPr>
              <a:t>阶矩阵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定义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graphicFrame>
        <p:nvGraphicFramePr>
          <p:cNvPr id="241677" name="Object 13"/>
          <p:cNvGraphicFramePr>
            <a:graphicFrameLocks noChangeAspect="1"/>
          </p:cNvGraphicFramePr>
          <p:nvPr/>
        </p:nvGraphicFramePr>
        <p:xfrm>
          <a:off x="1604963" y="4652963"/>
          <a:ext cx="6135687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7505640" imgH="2400120" progId="Equation.3">
                  <p:embed/>
                </p:oleObj>
              </mc:Choice>
              <mc:Fallback>
                <p:oleObj name="Equation" r:id="rId5" imgW="7505640" imgH="240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652963"/>
                        <a:ext cx="6135687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举例</a:t>
            </a:r>
            <a:r>
              <a:rPr lang="en-US" altLang="zh-CN" sz="3200" b="1" smtClean="0">
                <a:solidFill>
                  <a:schemeClr val="accent2"/>
                </a:solidFill>
              </a:rPr>
              <a:t>(</a:t>
            </a:r>
            <a:r>
              <a:rPr lang="zh-CN" altLang="en-US" sz="3200" b="1" smtClean="0">
                <a:solidFill>
                  <a:schemeClr val="accent2"/>
                </a:solidFill>
              </a:rPr>
              <a:t>补充</a:t>
            </a:r>
            <a:r>
              <a:rPr lang="en-US" altLang="zh-CN" sz="3200" b="1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754063" y="1762125"/>
            <a:ext cx="1912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i="0">
                <a:solidFill>
                  <a:schemeClr val="tx1"/>
                </a:solidFill>
              </a:rPr>
              <a:t>3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2=(3,2)</a:t>
            </a:r>
            <a:endParaRPr lang="en-US" altLang="zh-CN" i="0">
              <a:solidFill>
                <a:schemeClr val="tx1"/>
              </a:solidFill>
            </a:endParaRPr>
          </a:p>
        </p:txBody>
      </p:sp>
      <p:graphicFrame>
        <p:nvGraphicFramePr>
          <p:cNvPr id="242699" name="Object 11"/>
          <p:cNvGraphicFramePr>
            <a:graphicFrameLocks noChangeAspect="1"/>
          </p:cNvGraphicFramePr>
          <p:nvPr/>
        </p:nvGraphicFramePr>
        <p:xfrm>
          <a:off x="3556000" y="1584325"/>
          <a:ext cx="4597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4597200" imgH="1091880" progId="Equation.3">
                  <p:embed/>
                </p:oleObj>
              </mc:Choice>
              <mc:Fallback>
                <p:oleObj name="Equation" r:id="rId3" imgW="4597200" imgH="1091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584325"/>
                        <a:ext cx="4597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3100" y="3565525"/>
            <a:ext cx="7937500" cy="2311400"/>
            <a:chOff x="424" y="2096"/>
            <a:chExt cx="5000" cy="1456"/>
          </a:xfrm>
        </p:grpSpPr>
        <p:graphicFrame>
          <p:nvGraphicFramePr>
            <p:cNvPr id="6147" name="Object 13"/>
            <p:cNvGraphicFramePr>
              <a:graphicFrameLocks noChangeAspect="1"/>
            </p:cNvGraphicFramePr>
            <p:nvPr/>
          </p:nvGraphicFramePr>
          <p:xfrm>
            <a:off x="424" y="2096"/>
            <a:ext cx="5000" cy="1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5" imgW="7937280" imgH="2311200" progId="Equation.3">
                    <p:embed/>
                  </p:oleObj>
                </mc:Choice>
                <mc:Fallback>
                  <p:oleObj name="Equation" r:id="rId5" imgW="7937280" imgH="231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2096"/>
                          <a:ext cx="5000" cy="1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Line 14"/>
            <p:cNvSpPr>
              <a:spLocks noChangeShapeType="1"/>
            </p:cNvSpPr>
            <p:nvPr/>
          </p:nvSpPr>
          <p:spPr bwMode="auto">
            <a:xfrm>
              <a:off x="2496" y="2832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Line 15"/>
            <p:cNvSpPr>
              <a:spLocks noChangeShapeType="1"/>
            </p:cNvSpPr>
            <p:nvPr/>
          </p:nvSpPr>
          <p:spPr bwMode="auto">
            <a:xfrm>
              <a:off x="3888" y="21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tx1"/>
                </a:solidFill>
                <a:sym typeface="Symbol" pitchFamily="18" charset="2"/>
              </a:rPr>
              <a:t>N(m),N(n)2N(mn)2</a:t>
            </a:r>
            <a:r>
              <a:rPr lang="en-US" altLang="zh-CN" sz="3200" b="1" smtClean="0">
                <a:solidFill>
                  <a:schemeClr val="accent2"/>
                </a:solidFill>
              </a:rPr>
              <a:t>(4-280,5-235,e378)</a:t>
            </a: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238125" y="1557338"/>
            <a:ext cx="8523288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m</a:t>
            </a:r>
            <a:r>
              <a:rPr lang="en-US" altLang="zh-CN" i="0" baseline="-2500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baseline="-2500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mn</a:t>
            </a:r>
            <a:r>
              <a:rPr lang="zh-CN" altLang="en-US" i="0">
                <a:solidFill>
                  <a:schemeClr val="tx1"/>
                </a:solidFill>
              </a:rPr>
              <a:t>阶矩阵</a:t>
            </a:r>
            <a:r>
              <a:rPr lang="en-US" altLang="zh-CN" i="0">
                <a:solidFill>
                  <a:schemeClr val="tx1"/>
                </a:solidFill>
              </a:rPr>
              <a:t>.   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的位置</a:t>
            </a:r>
            <a:r>
              <a:rPr lang="en-US" altLang="zh-CN" i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i="0">
                <a:solidFill>
                  <a:schemeClr val="tx1"/>
                </a:solidFill>
              </a:rPr>
              <a:t>      第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-1)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zh-CN" altLang="en-US" i="0">
                <a:solidFill>
                  <a:schemeClr val="tx1"/>
                </a:solidFill>
              </a:rPr>
              <a:t>行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第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-1)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q</a:t>
            </a:r>
            <a:r>
              <a:rPr lang="zh-CN" altLang="en-US" i="0">
                <a:solidFill>
                  <a:schemeClr val="tx1"/>
                </a:solidFill>
              </a:rPr>
              <a:t>列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zh-CN" altLang="en-US" i="0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阶拉丁方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mn</a:t>
            </a:r>
            <a:r>
              <a:rPr lang="zh-CN" altLang="en-US" i="0">
                <a:solidFill>
                  <a:schemeClr val="tx1"/>
                </a:solidFill>
              </a:rPr>
              <a:t>阶拉丁方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i="0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的每一行和每一列有且仅有一个为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i="0">
                <a:solidFill>
                  <a:schemeClr val="tx1"/>
                </a:solidFill>
              </a:rPr>
              <a:t>).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zh-CN" altLang="en-US" i="0">
                <a:solidFill>
                  <a:schemeClr val="tx1"/>
                </a:solidFill>
              </a:rPr>
              <a:t>定理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设  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C   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,   B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D  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i="0">
                <a:solidFill>
                  <a:schemeClr val="tx1"/>
                </a:solidFill>
              </a:rPr>
              <a:t>   则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 i="0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C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 i="0">
                <a:solidFill>
                  <a:schemeClr val="tx1"/>
                </a:solidFill>
              </a:rPr>
              <a:t>D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zh-CN" altLang="en-US" i="0">
                <a:solidFill>
                  <a:schemeClr val="tx1"/>
                </a:solidFill>
              </a:rPr>
              <a:t>推论</a:t>
            </a:r>
            <a:r>
              <a:rPr lang="en-US" altLang="zh-CN" i="0">
                <a:solidFill>
                  <a:schemeClr val="tx1"/>
                </a:solidFill>
              </a:rPr>
              <a:t>: N(mn)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 min{N(m),N(n)}.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  <a:sym typeface="Symbol" pitchFamily="18" charset="2"/>
              </a:rPr>
              <a:t>证明</a:t>
            </a:r>
            <a:r>
              <a:rPr lang="en-US" altLang="zh-CN" sz="3600" b="1" smtClean="0">
                <a:solidFill>
                  <a:schemeClr val="accent2"/>
                </a:solidFill>
              </a:rPr>
              <a:t>(4-280,5-235,e378)</a:t>
            </a: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107950" y="1268413"/>
            <a:ext cx="885825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m</a:t>
            </a:r>
            <a:r>
              <a:rPr lang="en-US" altLang="zh-CN" i="0" baseline="-2500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baseline="-2500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, 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在第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-1)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zh-CN" altLang="en-US" i="0">
                <a:solidFill>
                  <a:schemeClr val="tx1"/>
                </a:solidFill>
              </a:rPr>
              <a:t>行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zh-CN" altLang="en-US" i="0">
                <a:solidFill>
                  <a:schemeClr val="tx1"/>
                </a:solidFill>
              </a:rPr>
              <a:t>第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-1)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q</a:t>
            </a:r>
            <a:r>
              <a:rPr lang="zh-CN" altLang="en-US" i="0">
                <a:solidFill>
                  <a:schemeClr val="tx1"/>
                </a:solidFill>
              </a:rPr>
              <a:t>列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FontTx/>
              <a:buChar char="•"/>
            </a:pPr>
            <a:r>
              <a:rPr lang="zh-CN" altLang="en-US" i="0">
                <a:solidFill>
                  <a:schemeClr val="tx1"/>
                </a:solidFill>
              </a:rPr>
              <a:t> 设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C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,B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D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则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 i="0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C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 i="0">
                <a:solidFill>
                  <a:schemeClr val="tx1"/>
                </a:solidFill>
              </a:rPr>
              <a:t>D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.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zh-CN" altLang="en-US" i="0">
                <a:solidFill>
                  <a:schemeClr val="tx1"/>
                </a:solidFill>
              </a:rPr>
              <a:t>任取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 i="0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C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altLang="zh-CN" i="0">
                <a:solidFill>
                  <a:schemeClr val="tx1"/>
                </a:solidFill>
              </a:rPr>
              <a:t>D</a:t>
            </a:r>
            <a:r>
              <a:rPr lang="zh-CN" altLang="en-US" i="0">
                <a:solidFill>
                  <a:schemeClr val="tx1"/>
                </a:solidFill>
              </a:rPr>
              <a:t>两个相同数偶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则有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FontTx/>
              <a:buChar char="•"/>
            </a:pPr>
            <a:r>
              <a:rPr lang="zh-CN" altLang="en-US" i="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( 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), (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) ) = ( 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i’j’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p’q’</a:t>
            </a:r>
            <a:r>
              <a:rPr lang="en-US" altLang="zh-CN" i="0">
                <a:solidFill>
                  <a:schemeClr val="tx1"/>
                </a:solidFill>
              </a:rPr>
              <a:t>), (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i’j’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p’q’</a:t>
            </a:r>
            <a:r>
              <a:rPr lang="en-US" altLang="zh-CN" i="0">
                <a:solidFill>
                  <a:schemeClr val="tx1"/>
                </a:solidFill>
              </a:rPr>
              <a:t>) )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  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i’j’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 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i’j’</a:t>
            </a:r>
            <a:r>
              <a:rPr lang="en-US" altLang="zh-CN" i="0">
                <a:solidFill>
                  <a:schemeClr val="tx1"/>
                </a:solidFill>
              </a:rPr>
              <a:t>) 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</a:t>
            </a:r>
            <a:r>
              <a:rPr lang="en-US" altLang="zh-CN" i="0">
                <a:solidFill>
                  <a:schemeClr val="tx1"/>
                </a:solidFill>
              </a:rPr>
              <a:t> (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p’q’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 (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p’q’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  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) = 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i’j’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en-US" altLang="zh-CN" baseline="-25000">
                <a:solidFill>
                  <a:schemeClr val="tx1"/>
                </a:solidFill>
              </a:rPr>
              <a:t>i’j’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 (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pq</a:t>
            </a:r>
            <a:r>
              <a:rPr lang="en-US" altLang="zh-CN" i="0">
                <a:solidFill>
                  <a:schemeClr val="tx1"/>
                </a:solidFill>
              </a:rPr>
              <a:t>) = (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p’q’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p’q’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  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i’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 (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j’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  (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p’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  (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q’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FontTx/>
              <a:buChar char="•"/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即相同数偶必位于同行同列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置换</a:t>
            </a:r>
            <a:r>
              <a:rPr lang="en-US" altLang="zh-CN" sz="3200" b="1" smtClean="0">
                <a:solidFill>
                  <a:schemeClr val="accent2"/>
                </a:solidFill>
              </a:rPr>
              <a:t>(4-278,5-233,e376)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8750" y="1352550"/>
            <a:ext cx="87344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定理</a:t>
            </a:r>
            <a:r>
              <a:rPr lang="en-US" altLang="zh-CN" i="0">
                <a:solidFill>
                  <a:schemeClr val="tx1"/>
                </a:solidFill>
              </a:rPr>
              <a:t>1: 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&gt;1,</a:t>
            </a:r>
            <a:r>
              <a:rPr lang="en-US" altLang="zh-CN" i="0"/>
              <a:t> </a:t>
            </a:r>
            <a:r>
              <a:rPr lang="en-US" altLang="zh-CN" i="0">
                <a:solidFill>
                  <a:schemeClr val="tx1"/>
                </a:solidFill>
              </a:rPr>
              <a:t>N(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-1. </a:t>
            </a:r>
            <a:r>
              <a:rPr lang="zh-CN" altLang="en-US" i="0">
                <a:solidFill>
                  <a:schemeClr val="tx1"/>
                </a:solidFill>
              </a:rPr>
              <a:t>即若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2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r>
              <a:rPr lang="zh-CN" altLang="en-US" i="0">
                <a:solidFill>
                  <a:schemeClr val="tx1"/>
                </a:solidFill>
              </a:rPr>
              <a:t>是</a:t>
            </a:r>
            <a:r>
              <a:rPr lang="en-US" altLang="zh-CN" i="0">
                <a:solidFill>
                  <a:schemeClr val="tx1"/>
                </a:solidFill>
              </a:rPr>
              <a:t>MOLS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      (</a:t>
            </a:r>
            <a:r>
              <a:rPr lang="zh-CN" altLang="en-US" i="0">
                <a:solidFill>
                  <a:schemeClr val="tx1"/>
                </a:solidFill>
              </a:rPr>
              <a:t>两两正交拉丁方</a:t>
            </a:r>
            <a:r>
              <a:rPr lang="en-US" altLang="zh-CN" i="0">
                <a:solidFill>
                  <a:schemeClr val="tx1"/>
                </a:solidFill>
              </a:rPr>
              <a:t>), </a:t>
            </a:r>
            <a:r>
              <a:rPr lang="zh-CN" altLang="en-US" i="0">
                <a:solidFill>
                  <a:schemeClr val="tx1"/>
                </a:solidFill>
              </a:rPr>
              <a:t>则必有 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-1.</a:t>
            </a:r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>
            <a:off x="304800" y="27432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304800" y="2854325"/>
            <a:ext cx="7739063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置换的定义与表示</a:t>
            </a:r>
            <a:r>
              <a:rPr lang="en-US" altLang="zh-CN" i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置换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有限集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zh-CN" altLang="en-US" i="0">
                <a:solidFill>
                  <a:schemeClr val="tx1"/>
                </a:solidFill>
              </a:rPr>
              <a:t>例如</a:t>
            </a:r>
            <a:r>
              <a:rPr lang="en-US" altLang="zh-CN" i="0">
                <a:solidFill>
                  <a:schemeClr val="tx1"/>
                </a:solidFill>
              </a:rPr>
              <a:t>{1,2,…,n})</a:t>
            </a:r>
            <a:r>
              <a:rPr lang="zh-CN" altLang="en-US" i="0">
                <a:solidFill>
                  <a:schemeClr val="tx1"/>
                </a:solidFill>
              </a:rPr>
              <a:t>上的一一对应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表示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i="0">
                <a:solidFill>
                  <a:schemeClr val="tx1"/>
                </a:solidFill>
              </a:rPr>
              <a:t>(1)=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i="0">
                <a:solidFill>
                  <a:schemeClr val="tx1"/>
                </a:solidFill>
              </a:rPr>
              <a:t>(2)=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2</a:t>
            </a:r>
            <a:r>
              <a:rPr lang="en-US" altLang="zh-CN" i="0">
                <a:solidFill>
                  <a:schemeClr val="tx1"/>
                </a:solidFill>
              </a:rPr>
              <a:t>,…,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)=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</a:t>
            </a:r>
            <a:r>
              <a:rPr lang="zh-CN" altLang="en-US" i="0">
                <a:solidFill>
                  <a:schemeClr val="tx1"/>
                </a:solidFill>
              </a:rPr>
              <a:t>注</a:t>
            </a:r>
            <a:r>
              <a:rPr lang="en-US" altLang="zh-CN" i="0">
                <a:solidFill>
                  <a:schemeClr val="tx1"/>
                </a:solidFill>
              </a:rPr>
              <a:t>: 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2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是</a:t>
            </a:r>
            <a:r>
              <a:rPr lang="en-US" altLang="zh-CN" i="0">
                <a:solidFill>
                  <a:schemeClr val="tx1"/>
                </a:solidFill>
              </a:rPr>
              <a:t>1,2,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的一个排列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5486400"/>
            <a:ext cx="6756400" cy="1130300"/>
            <a:chOff x="480" y="3456"/>
            <a:chExt cx="4256" cy="712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1158" y="3456"/>
            <a:ext cx="1912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3" imgW="3035160" imgH="1130040" progId="Equation.3">
                    <p:embed/>
                  </p:oleObj>
                </mc:Choice>
                <mc:Fallback>
                  <p:oleObj name="Equation" r:id="rId3" imgW="3035160" imgH="1130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3456"/>
                          <a:ext cx="1912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480" y="3611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zh-CN" altLang="en-US" i="0">
                  <a:solidFill>
                    <a:schemeClr val="tx1"/>
                  </a:solidFill>
                </a:rPr>
                <a:t>则以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078" y="3611"/>
              <a:ext cx="16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i="0">
                  <a:solidFill>
                    <a:schemeClr val="tx1"/>
                  </a:solidFill>
                </a:rPr>
                <a:t>来表示该置换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  <p:bldP spid="24474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置换</a:t>
            </a:r>
            <a:r>
              <a:rPr lang="en-US" altLang="zh-CN" sz="3200" b="1" smtClean="0">
                <a:solidFill>
                  <a:schemeClr val="accent2"/>
                </a:solidFill>
              </a:rPr>
              <a:t>(</a:t>
            </a:r>
            <a:r>
              <a:rPr lang="zh-CN" altLang="en-US" sz="3200" b="1" smtClean="0">
                <a:solidFill>
                  <a:schemeClr val="accent2"/>
                </a:solidFill>
              </a:rPr>
              <a:t>补充</a:t>
            </a:r>
            <a:r>
              <a:rPr lang="en-US" altLang="zh-CN" sz="3200" b="1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990600" y="1381125"/>
            <a:ext cx="5573713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设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zh-CN" altLang="en-US" i="0">
                <a:solidFill>
                  <a:schemeClr val="tx1"/>
                </a:solidFill>
              </a:rPr>
              <a:t>是</a:t>
            </a:r>
            <a:r>
              <a:rPr lang="en-US" altLang="zh-CN" i="0">
                <a:solidFill>
                  <a:schemeClr val="tx1"/>
                </a:solidFill>
              </a:rPr>
              <a:t>{1,2,…,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}</a:t>
            </a:r>
            <a:r>
              <a:rPr lang="zh-CN" altLang="en-US" i="0">
                <a:solidFill>
                  <a:schemeClr val="tx1"/>
                </a:solidFill>
              </a:rPr>
              <a:t>上一置换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A=(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sym typeface="Symbol" pitchFamily="18" charset="2"/>
              </a:rPr>
              <a:t>n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是矩阵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i="0">
                <a:solidFill>
                  <a:schemeClr val="tx1"/>
                </a:solidFill>
              </a:rPr>
              <a:t>{1,2,…,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定义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i="0">
                <a:solidFill>
                  <a:schemeClr val="tx1"/>
                </a:solidFill>
              </a:rPr>
              <a:t>(A)= (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 )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sym typeface="Symbol" pitchFamily="18" charset="2"/>
              </a:rPr>
              <a:t>n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例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: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179388" y="4292600"/>
          <a:ext cx="2489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3" imgW="2489040" imgH="1104840" progId="Equation.3">
                  <p:embed/>
                </p:oleObj>
              </mc:Choice>
              <mc:Fallback>
                <p:oleObj name="Equation" r:id="rId3" imgW="248904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292600"/>
                        <a:ext cx="2489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2916238" y="4005263"/>
          <a:ext cx="2476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5" imgW="2476440" imgH="1714320" progId="Equation.3">
                  <p:embed/>
                </p:oleObj>
              </mc:Choice>
              <mc:Fallback>
                <p:oleObj name="Equation" r:id="rId5" imgW="2476440" imgH="1714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05263"/>
                        <a:ext cx="2476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5734050" y="4000500"/>
          <a:ext cx="2984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公式" r:id="rId7" imgW="2984400" imgH="1714320" progId="Equation.3">
                  <p:embed/>
                </p:oleObj>
              </mc:Choice>
              <mc:Fallback>
                <p:oleObj name="公式" r:id="rId7" imgW="2984400" imgH="1714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4000500"/>
                        <a:ext cx="2984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092950" y="3860800"/>
            <a:ext cx="1511300" cy="1973263"/>
            <a:chOff x="4468" y="2432"/>
            <a:chExt cx="952" cy="1243"/>
          </a:xfrm>
        </p:grpSpPr>
        <p:sp>
          <p:nvSpPr>
            <p:cNvPr id="9232" name="Text Box 7"/>
            <p:cNvSpPr txBox="1">
              <a:spLocks noChangeArrowheads="1"/>
            </p:cNvSpPr>
            <p:nvPr/>
          </p:nvSpPr>
          <p:spPr bwMode="auto">
            <a:xfrm>
              <a:off x="4468" y="2432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3</a:t>
              </a:r>
            </a:p>
          </p:txBody>
        </p:sp>
        <p:sp>
          <p:nvSpPr>
            <p:cNvPr id="9233" name="Text Box 8"/>
            <p:cNvSpPr txBox="1">
              <a:spLocks noChangeArrowheads="1"/>
            </p:cNvSpPr>
            <p:nvPr/>
          </p:nvSpPr>
          <p:spPr bwMode="auto">
            <a:xfrm>
              <a:off x="5193" y="2868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3</a:t>
              </a:r>
            </a:p>
          </p:txBody>
        </p:sp>
        <p:sp>
          <p:nvSpPr>
            <p:cNvPr id="9234" name="Text Box 9"/>
            <p:cNvSpPr txBox="1">
              <a:spLocks noChangeArrowheads="1"/>
            </p:cNvSpPr>
            <p:nvPr/>
          </p:nvSpPr>
          <p:spPr bwMode="auto">
            <a:xfrm>
              <a:off x="4830" y="3249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3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092950" y="3860800"/>
            <a:ext cx="1511300" cy="1944688"/>
            <a:chOff x="4468" y="2432"/>
            <a:chExt cx="952" cy="1225"/>
          </a:xfrm>
        </p:grpSpPr>
        <p:sp>
          <p:nvSpPr>
            <p:cNvPr id="9229" name="Text Box 12"/>
            <p:cNvSpPr txBox="1">
              <a:spLocks noChangeArrowheads="1"/>
            </p:cNvSpPr>
            <p:nvPr/>
          </p:nvSpPr>
          <p:spPr bwMode="auto">
            <a:xfrm>
              <a:off x="4830" y="2432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</a:p>
          </p:txBody>
        </p:sp>
        <p:sp>
          <p:nvSpPr>
            <p:cNvPr id="9230" name="Text Box 13"/>
            <p:cNvSpPr txBox="1">
              <a:spLocks noChangeArrowheads="1"/>
            </p:cNvSpPr>
            <p:nvPr/>
          </p:nvSpPr>
          <p:spPr bwMode="auto">
            <a:xfrm>
              <a:off x="4468" y="2868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</a:p>
          </p:txBody>
        </p:sp>
        <p:sp>
          <p:nvSpPr>
            <p:cNvPr id="9231" name="Text Box 14"/>
            <p:cNvSpPr txBox="1">
              <a:spLocks noChangeArrowheads="1"/>
            </p:cNvSpPr>
            <p:nvPr/>
          </p:nvSpPr>
          <p:spPr bwMode="auto">
            <a:xfrm>
              <a:off x="5193" y="3231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092950" y="3905250"/>
            <a:ext cx="1511300" cy="1900238"/>
            <a:chOff x="4468" y="2460"/>
            <a:chExt cx="952" cy="1197"/>
          </a:xfrm>
        </p:grpSpPr>
        <p:sp>
          <p:nvSpPr>
            <p:cNvPr id="9226" name="Text Box 17"/>
            <p:cNvSpPr txBox="1">
              <a:spLocks noChangeArrowheads="1"/>
            </p:cNvSpPr>
            <p:nvPr/>
          </p:nvSpPr>
          <p:spPr bwMode="auto">
            <a:xfrm>
              <a:off x="5193" y="2460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2</a:t>
              </a:r>
            </a:p>
          </p:txBody>
        </p:sp>
        <p:sp>
          <p:nvSpPr>
            <p:cNvPr id="9227" name="Text Box 18"/>
            <p:cNvSpPr txBox="1">
              <a:spLocks noChangeArrowheads="1"/>
            </p:cNvSpPr>
            <p:nvPr/>
          </p:nvSpPr>
          <p:spPr bwMode="auto">
            <a:xfrm>
              <a:off x="4830" y="2868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2</a:t>
              </a:r>
            </a:p>
          </p:txBody>
        </p:sp>
        <p:sp>
          <p:nvSpPr>
            <p:cNvPr id="9228" name="Text Box 19"/>
            <p:cNvSpPr txBox="1">
              <a:spLocks noChangeArrowheads="1"/>
            </p:cNvSpPr>
            <p:nvPr/>
          </p:nvSpPr>
          <p:spPr bwMode="auto">
            <a:xfrm>
              <a:off x="4468" y="3231"/>
              <a:ext cx="22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en-US" altLang="zh-CN" b="1" i="1" smtClean="0"/>
              <a:t>p</a:t>
            </a:r>
            <a:r>
              <a:rPr lang="en-US" altLang="zh-CN" b="1" smtClean="0"/>
              <a:t>(A)</a:t>
            </a:r>
            <a:r>
              <a:rPr lang="zh-CN" altLang="en-US" b="1" smtClean="0"/>
              <a:t>性质讨论</a:t>
            </a:r>
            <a:r>
              <a:rPr lang="en-US" altLang="zh-CN" sz="3200" b="1" smtClean="0">
                <a:solidFill>
                  <a:schemeClr val="accent2"/>
                </a:solidFill>
              </a:rPr>
              <a:t>(</a:t>
            </a:r>
            <a:r>
              <a:rPr lang="zh-CN" altLang="en-US" sz="3200" b="1" smtClean="0">
                <a:solidFill>
                  <a:schemeClr val="accent2"/>
                </a:solidFill>
              </a:rPr>
              <a:t>补充</a:t>
            </a:r>
            <a:r>
              <a:rPr lang="en-US" altLang="zh-CN" sz="3200" b="1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330266" y="1422400"/>
            <a:ext cx="8706230" cy="472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i="0" dirty="0">
                <a:solidFill>
                  <a:schemeClr val="tx1"/>
                </a:solidFill>
              </a:rPr>
              <a:t>若</a:t>
            </a:r>
            <a:r>
              <a:rPr lang="en-US" altLang="zh-CN" i="0" dirty="0">
                <a:solidFill>
                  <a:schemeClr val="tx1"/>
                </a:solidFill>
              </a:rPr>
              <a:t>A</a:t>
            </a:r>
            <a:r>
              <a:rPr lang="zh-CN" altLang="en-US" i="0" dirty="0">
                <a:solidFill>
                  <a:schemeClr val="tx1"/>
                </a:solidFill>
              </a:rPr>
              <a:t>是拉丁方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i="0" dirty="0">
                <a:solidFill>
                  <a:schemeClr val="tx1"/>
                </a:solidFill>
              </a:rPr>
              <a:t>是置换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>
                <a:solidFill>
                  <a:schemeClr val="tx1"/>
                </a:solidFill>
              </a:rPr>
              <a:t>是拉丁方吗</a:t>
            </a:r>
            <a:r>
              <a:rPr lang="en-US" altLang="zh-CN" i="0" dirty="0">
                <a:solidFill>
                  <a:schemeClr val="tx1"/>
                </a:solidFill>
              </a:rPr>
              <a:t>?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>
                <a:solidFill>
                  <a:schemeClr val="tx1"/>
                </a:solidFill>
              </a:rPr>
              <a:t>在每行每列只出现一次</a:t>
            </a:r>
            <a:r>
              <a:rPr lang="en-US" altLang="zh-CN" i="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2. </a:t>
            </a:r>
            <a:r>
              <a:rPr lang="zh-CN" altLang="en-US" i="0" dirty="0">
                <a:solidFill>
                  <a:schemeClr val="tx1"/>
                </a:solidFill>
              </a:rPr>
              <a:t>若</a:t>
            </a:r>
            <a:r>
              <a:rPr lang="en-US" altLang="zh-CN" i="0" dirty="0">
                <a:solidFill>
                  <a:schemeClr val="tx1"/>
                </a:solidFill>
              </a:rPr>
              <a:t>A</a:t>
            </a:r>
            <a:r>
              <a:rPr lang="zh-CN" altLang="en-US" i="0" dirty="0">
                <a:solidFill>
                  <a:schemeClr val="tx1"/>
                </a:solidFill>
              </a:rPr>
              <a:t>是拉丁方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zh-CN" altLang="en-US" i="0" dirty="0">
                <a:solidFill>
                  <a:schemeClr val="tx1"/>
                </a:solidFill>
              </a:rPr>
              <a:t>则</a:t>
            </a:r>
            <a:r>
              <a:rPr lang="en-US" altLang="zh-CN" i="0" dirty="0">
                <a:solidFill>
                  <a:schemeClr val="tx1"/>
                </a:solidFill>
              </a:rPr>
              <a:t>A</a:t>
            </a:r>
            <a:r>
              <a:rPr lang="zh-CN" altLang="en-US" i="0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>
                <a:solidFill>
                  <a:schemeClr val="tx1"/>
                </a:solidFill>
              </a:rPr>
              <a:t>是否正交</a:t>
            </a:r>
            <a:r>
              <a:rPr lang="en-US" altLang="zh-CN" i="0" dirty="0">
                <a:solidFill>
                  <a:schemeClr val="tx1"/>
                </a:solidFill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     A</a:t>
            </a:r>
            <a:r>
              <a:rPr lang="zh-CN" altLang="en-US" i="0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>
                <a:solidFill>
                  <a:schemeClr val="tx1"/>
                </a:solidFill>
              </a:rPr>
              <a:t>组成的数偶只有</a:t>
            </a:r>
            <a:r>
              <a:rPr lang="en-US" altLang="zh-CN" i="0" dirty="0">
                <a:solidFill>
                  <a:schemeClr val="tx1"/>
                </a:solidFill>
              </a:rPr>
              <a:t>: (</a:t>
            </a:r>
            <a:r>
              <a:rPr lang="en-US" altLang="zh-CN" i="0" dirty="0" err="1">
                <a:solidFill>
                  <a:schemeClr val="tx1"/>
                </a:solidFill>
              </a:rPr>
              <a:t>i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i="0" dirty="0" err="1">
                <a:solidFill>
                  <a:schemeClr val="tx1"/>
                </a:solidFill>
              </a:rPr>
              <a:t>i</a:t>
            </a:r>
            <a:r>
              <a:rPr lang="en-US" altLang="zh-CN" i="0" dirty="0">
                <a:solidFill>
                  <a:schemeClr val="tx1"/>
                </a:solidFill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3. </a:t>
            </a:r>
            <a:r>
              <a:rPr lang="zh-CN" altLang="en-US" i="0" dirty="0">
                <a:solidFill>
                  <a:schemeClr val="tx1"/>
                </a:solidFill>
              </a:rPr>
              <a:t>若</a:t>
            </a:r>
            <a:r>
              <a:rPr lang="en-US" altLang="zh-CN" i="0" dirty="0" smtClean="0">
                <a:solidFill>
                  <a:schemeClr val="tx1"/>
                </a:solidFill>
              </a:rPr>
              <a:t>A=(</a:t>
            </a:r>
            <a:r>
              <a:rPr lang="en-US" altLang="zh-CN" i="0" dirty="0" err="1" smtClean="0">
                <a:solidFill>
                  <a:schemeClr val="tx1"/>
                </a:solidFill>
              </a:rPr>
              <a:t>a</a:t>
            </a:r>
            <a:r>
              <a:rPr lang="en-US" altLang="zh-CN" i="0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i="0" dirty="0" smtClean="0">
                <a:solidFill>
                  <a:schemeClr val="tx1"/>
                </a:solidFill>
              </a:rPr>
              <a:t>)</a:t>
            </a:r>
            <a:r>
              <a:rPr lang="zh-CN" altLang="en-US" i="0" dirty="0" smtClean="0">
                <a:solidFill>
                  <a:schemeClr val="tx1"/>
                </a:solidFill>
              </a:rPr>
              <a:t>与</a:t>
            </a:r>
            <a:r>
              <a:rPr lang="en-US" altLang="zh-CN" i="0" dirty="0">
                <a:solidFill>
                  <a:schemeClr val="tx1"/>
                </a:solidFill>
              </a:rPr>
              <a:t>B</a:t>
            </a:r>
            <a:r>
              <a:rPr lang="en-US" altLang="zh-CN" i="0" dirty="0" smtClean="0">
                <a:solidFill>
                  <a:schemeClr val="tx1"/>
                </a:solidFill>
              </a:rPr>
              <a:t>=(</a:t>
            </a:r>
            <a:r>
              <a:rPr lang="en-US" altLang="zh-CN" i="0" dirty="0" err="1" smtClean="0">
                <a:solidFill>
                  <a:schemeClr val="tx1"/>
                </a:solidFill>
              </a:rPr>
              <a:t>b</a:t>
            </a:r>
            <a:r>
              <a:rPr lang="en-US" altLang="zh-CN" i="0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 smtClean="0">
                <a:solidFill>
                  <a:schemeClr val="tx1"/>
                </a:solidFill>
              </a:rPr>
              <a:t>正交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zh-CN" altLang="en-US" i="0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>
                <a:solidFill>
                  <a:schemeClr val="tx1"/>
                </a:solidFill>
              </a:rPr>
              <a:t>与</a:t>
            </a:r>
            <a:r>
              <a:rPr lang="en-US" altLang="zh-CN" i="0" dirty="0">
                <a:solidFill>
                  <a:schemeClr val="tx1"/>
                </a:solidFill>
              </a:rPr>
              <a:t>B</a:t>
            </a:r>
            <a:r>
              <a:rPr lang="zh-CN" altLang="en-US" i="0" dirty="0">
                <a:solidFill>
                  <a:schemeClr val="tx1"/>
                </a:solidFill>
              </a:rPr>
              <a:t>是否正交</a:t>
            </a:r>
            <a:r>
              <a:rPr lang="en-US" altLang="zh-CN" i="0" dirty="0">
                <a:solidFill>
                  <a:schemeClr val="tx1"/>
                </a:solidFill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    </a:t>
            </a:r>
            <a:r>
              <a:rPr lang="zh-CN" altLang="en-US" i="0" dirty="0">
                <a:solidFill>
                  <a:schemeClr val="tx1"/>
                </a:solidFill>
              </a:rPr>
              <a:t>由于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i="0" dirty="0">
                <a:solidFill>
                  <a:schemeClr val="tx1"/>
                </a:solidFill>
              </a:rPr>
              <a:t>是一一映射</a:t>
            </a:r>
            <a:r>
              <a:rPr lang="en-US" altLang="zh-CN" i="0" dirty="0">
                <a:solidFill>
                  <a:schemeClr val="tx1"/>
                </a:solidFill>
              </a:rPr>
              <a:t>,</a:t>
            </a:r>
            <a:r>
              <a:rPr lang="zh-CN" altLang="en-US" i="0" dirty="0">
                <a:solidFill>
                  <a:schemeClr val="tx1"/>
                </a:solidFill>
              </a:rPr>
              <a:t>所以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 dirty="0">
                <a:solidFill>
                  <a:schemeClr val="tx1"/>
                </a:solidFill>
              </a:rPr>
              <a:t>    </a:t>
            </a:r>
            <a:r>
              <a:rPr lang="en-US" altLang="zh-CN" i="0" dirty="0">
                <a:solidFill>
                  <a:schemeClr val="tx1"/>
                </a:solidFill>
              </a:rPr>
              <a:t> 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zh-CN" altLang="en-US" i="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>
                <a:solidFill>
                  <a:schemeClr val="tx1"/>
                </a:solidFill>
              </a:rPr>
              <a:t>    </a:t>
            </a:r>
            <a:r>
              <a:rPr lang="zh-CN" altLang="en-US" i="0" dirty="0" smtClean="0">
                <a:solidFill>
                  <a:schemeClr val="tx1"/>
                </a:solidFill>
              </a:rPr>
              <a:t>在   </a:t>
            </a:r>
            <a:r>
              <a:rPr lang="en-US" altLang="zh-CN" i="0" dirty="0" smtClean="0">
                <a:solidFill>
                  <a:schemeClr val="tx1"/>
                </a:solidFill>
              </a:rPr>
              <a:t>(</a:t>
            </a:r>
            <a:r>
              <a:rPr lang="en-US" altLang="zh-CN" i="0" dirty="0" err="1" smtClean="0">
                <a:solidFill>
                  <a:schemeClr val="tx1"/>
                </a:solidFill>
              </a:rPr>
              <a:t>a</a:t>
            </a:r>
            <a:r>
              <a:rPr lang="en-US" altLang="zh-CN" i="0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i="0" dirty="0" smtClean="0">
                <a:solidFill>
                  <a:schemeClr val="tx1"/>
                </a:solidFill>
              </a:rPr>
              <a:t>, </a:t>
            </a:r>
            <a:r>
              <a:rPr lang="en-US" altLang="zh-CN" i="0" dirty="0" err="1" smtClean="0">
                <a:solidFill>
                  <a:schemeClr val="tx1"/>
                </a:solidFill>
              </a:rPr>
              <a:t>b</a:t>
            </a:r>
            <a:r>
              <a:rPr lang="en-US" altLang="zh-CN" i="0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i="0" dirty="0" smtClean="0">
                <a:solidFill>
                  <a:schemeClr val="tx1"/>
                </a:solidFill>
              </a:rPr>
              <a:t>)</a:t>
            </a:r>
            <a:r>
              <a:rPr lang="zh-CN" altLang="en-US" i="0" dirty="0" smtClean="0">
                <a:solidFill>
                  <a:schemeClr val="tx1"/>
                </a:solidFill>
                <a:sym typeface="Symbol" pitchFamily="18" charset="2"/>
              </a:rPr>
              <a:t>   只</a:t>
            </a:r>
            <a:r>
              <a:rPr lang="zh-CN" altLang="en-US" i="0" dirty="0">
                <a:solidFill>
                  <a:schemeClr val="tx1"/>
                </a:solidFill>
                <a:sym typeface="Symbol" pitchFamily="18" charset="2"/>
              </a:rPr>
              <a:t>出现一次  </a:t>
            </a:r>
            <a:r>
              <a:rPr lang="en-US" altLang="zh-CN" i="0" dirty="0" smtClean="0">
                <a:solidFill>
                  <a:schemeClr val="tx1"/>
                </a:solidFill>
                <a:sym typeface="Symbol" pitchFamily="18" charset="2"/>
              </a:rPr>
              <a:t>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 dirty="0" smtClean="0">
                <a:solidFill>
                  <a:schemeClr val="tx1"/>
                </a:solidFill>
                <a:sym typeface="Symbol" pitchFamily="18" charset="2"/>
              </a:rPr>
              <a:t>     </a:t>
            </a:r>
            <a:r>
              <a:rPr lang="en-US" altLang="zh-CN" i="0" dirty="0">
                <a:solidFill>
                  <a:schemeClr val="tx1"/>
                </a:solidFill>
              </a:rPr>
              <a:t>(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i="0" dirty="0">
                <a:solidFill>
                  <a:schemeClr val="tx1"/>
                </a:solidFill>
              </a:rPr>
              <a:t>) , </a:t>
            </a:r>
            <a:r>
              <a:rPr lang="en-US" altLang="zh-CN" dirty="0">
                <a:solidFill>
                  <a:schemeClr val="tx1"/>
                </a:solidFill>
              </a:rPr>
              <a:t>b 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zh-CN" altLang="en-US" i="0" dirty="0">
                <a:solidFill>
                  <a:schemeClr val="tx1"/>
                </a:solidFill>
              </a:rPr>
              <a:t>   </a:t>
            </a:r>
            <a:r>
              <a:rPr lang="zh-CN" altLang="en-US" i="0" dirty="0" smtClean="0">
                <a:solidFill>
                  <a:schemeClr val="tx1"/>
                </a:solidFill>
              </a:rPr>
              <a:t>在 </a:t>
            </a:r>
            <a:r>
              <a:rPr lang="en-US" altLang="zh-CN" i="0" dirty="0" smtClean="0">
                <a:solidFill>
                  <a:schemeClr val="tx1"/>
                </a:solidFill>
              </a:rPr>
              <a:t>(p(</a:t>
            </a:r>
            <a:r>
              <a:rPr lang="en-US" altLang="zh-CN" i="0" dirty="0" err="1" smtClean="0">
                <a:solidFill>
                  <a:schemeClr val="tx1"/>
                </a:solidFill>
              </a:rPr>
              <a:t>a</a:t>
            </a:r>
            <a:r>
              <a:rPr lang="en-US" altLang="zh-CN" i="0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zh-CN" i="0" dirty="0" smtClean="0">
                <a:solidFill>
                  <a:schemeClr val="tx1"/>
                </a:solidFill>
              </a:rPr>
              <a:t>), </a:t>
            </a:r>
            <a:r>
              <a:rPr lang="en-US" altLang="zh-CN" i="0" dirty="0" err="1">
                <a:solidFill>
                  <a:schemeClr val="tx1"/>
                </a:solidFill>
              </a:rPr>
              <a:t>b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i="0" dirty="0" smtClean="0">
                <a:solidFill>
                  <a:schemeClr val="tx1"/>
                </a:solidFill>
              </a:rPr>
              <a:t>) </a:t>
            </a:r>
            <a:r>
              <a:rPr lang="zh-CN" altLang="en-US" i="0" dirty="0" smtClean="0">
                <a:solidFill>
                  <a:schemeClr val="tx1"/>
                </a:solidFill>
                <a:sym typeface="Symbol" pitchFamily="18" charset="2"/>
              </a:rPr>
              <a:t>只</a:t>
            </a:r>
            <a:r>
              <a:rPr lang="zh-CN" altLang="en-US" i="0" dirty="0">
                <a:solidFill>
                  <a:schemeClr val="tx1"/>
                </a:solidFill>
                <a:sym typeface="Symbol" pitchFamily="18" charset="2"/>
              </a:rPr>
              <a:t>出现一次 </a:t>
            </a:r>
            <a:endParaRPr lang="en-US" altLang="zh-CN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证明</a:t>
            </a:r>
            <a:r>
              <a:rPr lang="en-US" altLang="zh-CN" b="1" smtClean="0">
                <a:solidFill>
                  <a:schemeClr val="tx1"/>
                </a:solidFill>
              </a:rPr>
              <a:t>N(</a:t>
            </a:r>
            <a:r>
              <a:rPr lang="en-US" altLang="zh-CN" b="1" i="1" smtClean="0">
                <a:solidFill>
                  <a:schemeClr val="tx1"/>
                </a:solidFill>
              </a:rPr>
              <a:t>n</a:t>
            </a:r>
            <a:r>
              <a:rPr lang="en-US" altLang="zh-CN" b="1" smtClean="0">
                <a:solidFill>
                  <a:schemeClr val="tx1"/>
                </a:solidFill>
              </a:rPr>
              <a:t>) </a:t>
            </a:r>
            <a:r>
              <a:rPr lang="en-US" altLang="zh-CN" b="1" smtClean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lang="en-US" altLang="zh-CN" b="1" i="1" smtClean="0">
                <a:solidFill>
                  <a:schemeClr val="tx1"/>
                </a:solidFill>
              </a:rPr>
              <a:t>n</a:t>
            </a:r>
            <a:r>
              <a:rPr lang="en-US" altLang="zh-CN" b="1" smtClean="0">
                <a:solidFill>
                  <a:schemeClr val="tx1"/>
                </a:solidFill>
              </a:rPr>
              <a:t>-1</a:t>
            </a:r>
            <a:r>
              <a:rPr lang="en-US" altLang="zh-CN" sz="3200" b="1" smtClean="0">
                <a:solidFill>
                  <a:schemeClr val="accent2"/>
                </a:solidFill>
              </a:rPr>
              <a:t>(4-277,5-233,e376)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52400" y="1125538"/>
            <a:ext cx="86233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>
                <a:solidFill>
                  <a:schemeClr val="tx1"/>
                </a:solidFill>
              </a:rPr>
              <a:t>定理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两两正交的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阶拉丁方不超过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</a:t>
            </a:r>
            <a:r>
              <a:rPr lang="zh-CN" altLang="en-US" i="0">
                <a:solidFill>
                  <a:schemeClr val="tx1"/>
                </a:solidFill>
              </a:rPr>
              <a:t>个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>
                <a:solidFill>
                  <a:schemeClr val="tx1"/>
                </a:solidFill>
              </a:rPr>
              <a:t>证明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取</a:t>
            </a:r>
            <a:r>
              <a:rPr lang="en-US" altLang="zh-CN" i="0">
                <a:solidFill>
                  <a:schemeClr val="tx1"/>
                </a:solidFill>
              </a:rPr>
              <a:t>k</a:t>
            </a:r>
            <a:r>
              <a:rPr lang="zh-CN" altLang="en-US" i="0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阶</a:t>
            </a:r>
            <a:r>
              <a:rPr lang="en-US" altLang="zh-CN" i="0">
                <a:solidFill>
                  <a:schemeClr val="tx1"/>
                </a:solidFill>
              </a:rPr>
              <a:t>MOLS: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2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 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      </a:t>
            </a:r>
            <a:r>
              <a:rPr lang="zh-CN" altLang="en-US" i="0">
                <a:solidFill>
                  <a:schemeClr val="tx1"/>
                </a:solidFill>
              </a:rPr>
              <a:t>取置换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baseline="-25000">
                <a:solidFill>
                  <a:schemeClr val="tx1"/>
                </a:solidFill>
              </a:rPr>
              <a:t>i 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zh-CN" altLang="en-US" i="0">
                <a:solidFill>
                  <a:schemeClr val="tx1"/>
                </a:solidFill>
              </a:rPr>
              <a:t>使得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的第一行为</a:t>
            </a:r>
            <a:r>
              <a:rPr lang="en-US" altLang="zh-CN" i="0">
                <a:solidFill>
                  <a:schemeClr val="tx1"/>
                </a:solidFill>
              </a:rPr>
              <a:t>0,1,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-1: 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179388" y="3068638"/>
          <a:ext cx="27432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3" imgW="1193760" imgH="698400" progId="Equation.3">
                  <p:embed/>
                </p:oleObj>
              </mc:Choice>
              <mc:Fallback>
                <p:oleObj name="公式" r:id="rId3" imgW="119376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068638"/>
                        <a:ext cx="27432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2916238" y="3068638"/>
          <a:ext cx="28797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5" imgW="1193760" imgH="698400" progId="Equation.3">
                  <p:embed/>
                </p:oleObj>
              </mc:Choice>
              <mc:Fallback>
                <p:oleObj name="公式" r:id="rId5" imgW="1193760" imgH="69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68638"/>
                        <a:ext cx="28797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5657850" y="36258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i="0">
                <a:solidFill>
                  <a:schemeClr val="tx1"/>
                </a:solidFill>
              </a:rPr>
              <a:t>…</a:t>
            </a:r>
          </a:p>
        </p:txBody>
      </p:sp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6156325" y="3073400"/>
          <a:ext cx="2879725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7" imgW="1206360" imgH="698400" progId="Equation.3">
                  <p:embed/>
                </p:oleObj>
              </mc:Choice>
              <mc:Fallback>
                <p:oleObj name="公式" r:id="rId7" imgW="120636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73400"/>
                        <a:ext cx="2879725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320675" y="4868863"/>
            <a:ext cx="8139113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>
                <a:solidFill>
                  <a:schemeClr val="tx1"/>
                </a:solidFill>
              </a:rPr>
              <a:t>则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 i="0">
                <a:solidFill>
                  <a:schemeClr val="tx1"/>
                </a:solidFill>
              </a:rPr>
              <a:t>),…, 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两两正交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zh-CN" altLang="en-US" i="0">
                <a:solidFill>
                  <a:schemeClr val="tx1"/>
                </a:solidFill>
              </a:rPr>
              <a:t>且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i="0" baseline="-25000">
                <a:solidFill>
                  <a:srgbClr val="FF0000"/>
                </a:solidFill>
              </a:rPr>
              <a:t>1</a:t>
            </a:r>
            <a:r>
              <a:rPr lang="en-US" altLang="zh-CN" i="0">
                <a:solidFill>
                  <a:srgbClr val="FF0000"/>
                </a:solidFill>
              </a:rPr>
              <a:t>, 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i="0" baseline="-25000">
                <a:solidFill>
                  <a:srgbClr val="FF0000"/>
                </a:solidFill>
              </a:rPr>
              <a:t>2</a:t>
            </a:r>
            <a:r>
              <a:rPr lang="en-US" altLang="zh-CN" i="0">
                <a:solidFill>
                  <a:srgbClr val="FF0000"/>
                </a:solidFill>
              </a:rPr>
              <a:t>,…, 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zh-CN" altLang="en-US" i="0">
                <a:solidFill>
                  <a:schemeClr val="tx1"/>
                </a:solidFill>
              </a:rPr>
              <a:t>满足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>
                <a:solidFill>
                  <a:schemeClr val="tx1"/>
                </a:solidFill>
              </a:rPr>
              <a:t>   </a:t>
            </a:r>
            <a:r>
              <a:rPr lang="en-US" altLang="zh-CN" i="0">
                <a:solidFill>
                  <a:schemeClr val="tx1"/>
                </a:solidFill>
              </a:rPr>
              <a:t>1) </a:t>
            </a:r>
            <a:r>
              <a:rPr lang="zh-CN" altLang="en-US" i="0">
                <a:solidFill>
                  <a:schemeClr val="tx1"/>
                </a:solidFill>
              </a:rPr>
              <a:t>取值于</a:t>
            </a:r>
            <a:r>
              <a:rPr lang="en-US" altLang="zh-CN" i="0">
                <a:solidFill>
                  <a:schemeClr val="tx1"/>
                </a:solidFill>
              </a:rPr>
              <a:t>{1,2,…,n-1};        2) </a:t>
            </a:r>
            <a:r>
              <a:rPr lang="zh-CN" altLang="en-US" i="0">
                <a:solidFill>
                  <a:schemeClr val="tx1"/>
                </a:solidFill>
              </a:rPr>
              <a:t>互不相等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>
                <a:solidFill>
                  <a:schemeClr val="tx1"/>
                </a:solidFill>
              </a:rPr>
              <a:t>所以  </a:t>
            </a:r>
            <a:r>
              <a:rPr lang="en-US" altLang="zh-CN">
                <a:solidFill>
                  <a:schemeClr val="tx1"/>
                </a:solidFill>
              </a:rPr>
              <a:t>k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-1, </a:t>
            </a:r>
            <a:r>
              <a:rPr lang="zh-CN" altLang="en-US" i="0">
                <a:solidFill>
                  <a:schemeClr val="tx1"/>
                </a:solidFill>
              </a:rPr>
              <a:t>即</a:t>
            </a:r>
            <a:r>
              <a:rPr lang="en-US" altLang="zh-CN" i="0">
                <a:solidFill>
                  <a:schemeClr val="tx1"/>
                </a:solidFill>
              </a:rPr>
              <a:t>N(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90" grpId="0" autoUpdateAnimBg="0"/>
      <p:bldP spid="16999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观察</a:t>
            </a:r>
            <a:r>
              <a:rPr lang="en-US" altLang="zh-CN" sz="3200" b="1" smtClean="0">
                <a:solidFill>
                  <a:schemeClr val="accent2"/>
                </a:solidFill>
              </a:rPr>
              <a:t>(4-276,5-232,e374)</a:t>
            </a:r>
          </a:p>
        </p:txBody>
      </p:sp>
      <p:grpSp>
        <p:nvGrpSpPr>
          <p:cNvPr id="11272" name="Group 41"/>
          <p:cNvGrpSpPr>
            <a:grpSpLocks/>
          </p:cNvGrpSpPr>
          <p:nvPr/>
        </p:nvGrpSpPr>
        <p:grpSpPr bwMode="auto">
          <a:xfrm>
            <a:off x="250825" y="1196975"/>
            <a:ext cx="8426450" cy="2008188"/>
            <a:chOff x="158" y="850"/>
            <a:chExt cx="5308" cy="1265"/>
          </a:xfrm>
        </p:grpSpPr>
        <p:graphicFrame>
          <p:nvGraphicFramePr>
            <p:cNvPr id="11267" name="Object 17"/>
            <p:cNvGraphicFramePr>
              <a:graphicFrameLocks noChangeAspect="1"/>
            </p:cNvGraphicFramePr>
            <p:nvPr/>
          </p:nvGraphicFramePr>
          <p:xfrm>
            <a:off x="1519" y="867"/>
            <a:ext cx="1225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公式" r:id="rId4" imgW="2920680" imgH="2920680" progId="Equation.3">
                    <p:embed/>
                  </p:oleObj>
                </mc:Choice>
                <mc:Fallback>
                  <p:oleObj name="公式" r:id="rId4" imgW="2920680" imgH="2920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867"/>
                          <a:ext cx="1225" cy="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15"/>
            <p:cNvGraphicFramePr>
              <a:graphicFrameLocks noChangeAspect="1"/>
            </p:cNvGraphicFramePr>
            <p:nvPr/>
          </p:nvGraphicFramePr>
          <p:xfrm>
            <a:off x="158" y="867"/>
            <a:ext cx="124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4" name="公式" r:id="rId6" imgW="2920680" imgH="2920680" progId="Equation.3">
                    <p:embed/>
                  </p:oleObj>
                </mc:Choice>
                <mc:Fallback>
                  <p:oleObj name="公式" r:id="rId6" imgW="2920680" imgH="2920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867"/>
                          <a:ext cx="1248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19"/>
            <p:cNvGraphicFramePr>
              <a:graphicFrameLocks noChangeAspect="1"/>
            </p:cNvGraphicFramePr>
            <p:nvPr/>
          </p:nvGraphicFramePr>
          <p:xfrm>
            <a:off x="4218" y="850"/>
            <a:ext cx="124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公式" r:id="rId8" imgW="2920680" imgH="2920680" progId="Equation.3">
                    <p:embed/>
                  </p:oleObj>
                </mc:Choice>
                <mc:Fallback>
                  <p:oleObj name="公式" r:id="rId8" imgW="2920680" imgH="29206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850"/>
                          <a:ext cx="1248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20"/>
            <p:cNvGraphicFramePr>
              <a:graphicFrameLocks noChangeAspect="1"/>
            </p:cNvGraphicFramePr>
            <p:nvPr/>
          </p:nvGraphicFramePr>
          <p:xfrm>
            <a:off x="2857" y="850"/>
            <a:ext cx="124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公式" r:id="rId10" imgW="2920680" imgH="2920680" progId="Equation.3">
                    <p:embed/>
                  </p:oleObj>
                </mc:Choice>
                <mc:Fallback>
                  <p:oleObj name="公式" r:id="rId10" imgW="2920680" imgH="2920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850"/>
                          <a:ext cx="1248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378" name="Text Box 34"/>
          <p:cNvSpPr txBox="1">
            <a:spLocks noChangeArrowheads="1"/>
          </p:cNvSpPr>
          <p:nvPr/>
        </p:nvSpPr>
        <p:spPr bwMode="auto">
          <a:xfrm>
            <a:off x="250825" y="3608388"/>
            <a:ext cx="5628464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 dirty="0"/>
              <a:t>每行分别左移</a:t>
            </a:r>
            <a:r>
              <a:rPr lang="en-US" altLang="zh-CN" i="0" dirty="0"/>
              <a:t>1,2,3,4</a:t>
            </a:r>
            <a:r>
              <a:rPr lang="zh-CN" altLang="en-US" i="0" dirty="0"/>
              <a:t>格</a:t>
            </a:r>
            <a:endParaRPr lang="zh-CN" altLang="en-US" i="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p</a:t>
            </a:r>
            <a:r>
              <a:rPr lang="zh-CN" altLang="en-US" i="0" dirty="0">
                <a:solidFill>
                  <a:schemeClr val="tx1"/>
                </a:solidFill>
              </a:rPr>
              <a:t>阶方阵</a:t>
            </a:r>
            <a:r>
              <a:rPr lang="en-US" altLang="zh-CN" i="0" dirty="0">
                <a:solidFill>
                  <a:schemeClr val="tx1"/>
                </a:solidFill>
              </a:rPr>
              <a:t>A</a:t>
            </a:r>
            <a:r>
              <a:rPr lang="en-US" altLang="zh-CN" i="0" baseline="-25000" dirty="0">
                <a:solidFill>
                  <a:schemeClr val="tx1"/>
                </a:solidFill>
              </a:rPr>
              <a:t>1</a:t>
            </a:r>
            <a:r>
              <a:rPr lang="en-US" altLang="zh-CN" i="0" dirty="0">
                <a:solidFill>
                  <a:schemeClr val="tx1"/>
                </a:solidFill>
              </a:rPr>
              <a:t>,A</a:t>
            </a:r>
            <a:r>
              <a:rPr lang="en-US" altLang="zh-CN" i="0" baseline="-25000" dirty="0">
                <a:solidFill>
                  <a:schemeClr val="tx1"/>
                </a:solidFill>
              </a:rPr>
              <a:t>2</a:t>
            </a:r>
            <a:r>
              <a:rPr lang="en-US" altLang="zh-CN" i="0" dirty="0">
                <a:solidFill>
                  <a:schemeClr val="tx1"/>
                </a:solidFill>
              </a:rPr>
              <a:t>,</a:t>
            </a:r>
            <a:r>
              <a:rPr lang="en-US" altLang="zh-CN" i="0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 dirty="0">
                <a:solidFill>
                  <a:schemeClr val="tx1"/>
                </a:solidFill>
              </a:rPr>
              <a:t>,A</a:t>
            </a:r>
            <a:r>
              <a:rPr lang="en-US" altLang="zh-CN" i="0" baseline="-25000" dirty="0">
                <a:solidFill>
                  <a:schemeClr val="tx1"/>
                </a:solidFill>
              </a:rPr>
              <a:t>p-1</a:t>
            </a:r>
            <a:r>
              <a:rPr lang="en-US" altLang="zh-CN" i="0" dirty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   </a:t>
            </a:r>
            <a:r>
              <a:rPr lang="en-US" altLang="zh-CN" i="0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i="0" dirty="0" smtClean="0">
                <a:solidFill>
                  <a:schemeClr val="tx1"/>
                </a:solidFill>
              </a:rPr>
              <a:t>= (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p</a:t>
            </a:r>
            <a:r>
              <a:rPr lang="en-US" altLang="zh-CN" i="0" baseline="-25000" dirty="0" err="1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p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i="0" dirty="0">
                <a:solidFill>
                  <a:schemeClr val="tx1"/>
                </a:solidFill>
              </a:rPr>
              <a:t>=1,2,</a:t>
            </a:r>
            <a:r>
              <a:rPr lang="en-US" altLang="zh-CN" i="0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 dirty="0">
                <a:solidFill>
                  <a:schemeClr val="tx1"/>
                </a:solidFill>
              </a:rPr>
              <a:t>,p-1.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 smtClean="0">
                <a:solidFill>
                  <a:schemeClr val="tx1"/>
                </a:solidFill>
              </a:rPr>
              <a:t>) </a:t>
            </a:r>
            <a:r>
              <a:rPr lang="en-US" altLang="zh-CN" i="0" dirty="0" smtClean="0">
                <a:solidFill>
                  <a:schemeClr val="tx1"/>
                </a:solidFill>
              </a:rPr>
              <a:t>= </a:t>
            </a:r>
            <a:r>
              <a:rPr lang="en-US" altLang="zh-CN" dirty="0" err="1" smtClean="0">
                <a:solidFill>
                  <a:srgbClr val="FF0000"/>
                </a:solidFill>
              </a:rPr>
              <a:t>k</a:t>
            </a:r>
            <a:r>
              <a:rPr lang="en-US" altLang="zh-CN" i="0" dirty="0" err="1" smtClean="0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dirty="0" err="1" smtClean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zh-CN" i="0" dirty="0" smtClean="0">
                <a:solidFill>
                  <a:schemeClr val="tx1"/>
                </a:solidFill>
              </a:rPr>
              <a:t>+ 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r>
              <a:rPr lang="en-US" altLang="zh-CN" i="0" dirty="0" smtClean="0">
                <a:solidFill>
                  <a:schemeClr val="tx1"/>
                </a:solidFill>
              </a:rPr>
              <a:t> </a:t>
            </a:r>
            <a:r>
              <a:rPr lang="en-US" altLang="zh-CN" i="0" dirty="0">
                <a:solidFill>
                  <a:schemeClr val="tx1"/>
                </a:solidFill>
              </a:rPr>
              <a:t>mod p,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i="0" dirty="0" smtClean="0">
                <a:solidFill>
                  <a:schemeClr val="tx1"/>
                </a:solidFill>
                <a:sym typeface="Symbol" pitchFamily="18" charset="2"/>
              </a:rPr>
              <a:t>[0</a:t>
            </a:r>
            <a:r>
              <a:rPr lang="en-US" altLang="zh-CN" i="0" dirty="0" smtClean="0">
                <a:solidFill>
                  <a:schemeClr val="tx1"/>
                </a:solidFill>
              </a:rPr>
              <a:t>,p-1] </a:t>
            </a:r>
            <a:endParaRPr lang="en-US" altLang="zh-CN" i="0" dirty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i="0" dirty="0">
                <a:solidFill>
                  <a:schemeClr val="tx1"/>
                </a:solidFill>
              </a:rPr>
              <a:t>定理</a:t>
            </a:r>
            <a:r>
              <a:rPr lang="en-US" altLang="zh-CN" i="0" dirty="0">
                <a:solidFill>
                  <a:schemeClr val="tx1"/>
                </a:solidFill>
              </a:rPr>
              <a:t>: </a:t>
            </a:r>
            <a:r>
              <a:rPr lang="zh-CN" altLang="en-US" i="0" dirty="0">
                <a:solidFill>
                  <a:schemeClr val="tx1"/>
                </a:solidFill>
              </a:rPr>
              <a:t>设</a:t>
            </a:r>
            <a:r>
              <a:rPr lang="en-US" altLang="zh-CN" i="0" dirty="0">
                <a:solidFill>
                  <a:schemeClr val="tx1"/>
                </a:solidFill>
              </a:rPr>
              <a:t>p</a:t>
            </a:r>
            <a:r>
              <a:rPr lang="zh-CN" altLang="en-US" i="0" dirty="0">
                <a:solidFill>
                  <a:schemeClr val="tx1"/>
                </a:solidFill>
              </a:rPr>
              <a:t>为</a:t>
            </a:r>
            <a:r>
              <a:rPr lang="zh-CN" altLang="en-US" i="0" dirty="0">
                <a:solidFill>
                  <a:schemeClr val="tx1"/>
                </a:solidFill>
                <a:sym typeface="Symbol" pitchFamily="18" charset="2"/>
              </a:rPr>
              <a:t>素数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N(p</a:t>
            </a:r>
            <a:r>
              <a:rPr lang="en-US" altLang="zh-CN" i="0" dirty="0" smtClean="0">
                <a:solidFill>
                  <a:schemeClr val="tx1"/>
                </a:solidFill>
                <a:sym typeface="Symbol" pitchFamily="18" charset="2"/>
              </a:rPr>
              <a:t>) = p-1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550025" y="3787775"/>
            <a:ext cx="1766888" cy="2305050"/>
            <a:chOff x="4126" y="2296"/>
            <a:chExt cx="1113" cy="1452"/>
          </a:xfrm>
        </p:grpSpPr>
        <p:graphicFrame>
          <p:nvGraphicFramePr>
            <p:cNvPr id="11266" name="Object 39"/>
            <p:cNvGraphicFramePr>
              <a:graphicFrameLocks noChangeAspect="1"/>
            </p:cNvGraphicFramePr>
            <p:nvPr/>
          </p:nvGraphicFramePr>
          <p:xfrm>
            <a:off x="4126" y="2296"/>
            <a:ext cx="1113" cy="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公式" r:id="rId12" imgW="2336760" imgH="2311200" progId="Equation.3">
                    <p:embed/>
                  </p:oleObj>
                </mc:Choice>
                <mc:Fallback>
                  <p:oleObj name="公式" r:id="rId12" imgW="2336760" imgH="231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296"/>
                          <a:ext cx="1113" cy="1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Text Box 40"/>
            <p:cNvSpPr txBox="1">
              <a:spLocks noChangeArrowheads="1"/>
            </p:cNvSpPr>
            <p:nvPr/>
          </p:nvSpPr>
          <p:spPr bwMode="auto">
            <a:xfrm>
              <a:off x="4126" y="3322"/>
              <a:ext cx="1076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0">
                  <a:solidFill>
                    <a:srgbClr val="FF3300"/>
                  </a:solidFill>
                </a:rPr>
                <a:t>p=4, k=2</a:t>
              </a:r>
            </a:p>
          </p:txBody>
        </p:sp>
      </p:grp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252413" y="2968625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>
                <a:solidFill>
                  <a:srgbClr val="FF3300"/>
                </a:solidFill>
              </a:rPr>
              <a:t>  p=5,k=1       p=5,k=2       p=5,k=3      p=5,k=4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5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78" grpId="0" build="p"/>
      <p:bldP spid="1853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拉丁方</a:t>
            </a:r>
            <a:r>
              <a:rPr lang="en-US" altLang="zh-CN" sz="3200" b="1" smtClean="0">
                <a:solidFill>
                  <a:schemeClr val="accent2"/>
                </a:solidFill>
              </a:rPr>
              <a:t>(4-272,5-228,e369)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673100" y="1323975"/>
            <a:ext cx="8037513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i="0">
                <a:solidFill>
                  <a:schemeClr val="tx1"/>
                </a:solidFill>
              </a:rPr>
              <a:t>定义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若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zh-CN" altLang="en-US" i="0">
                <a:solidFill>
                  <a:schemeClr val="tx1"/>
                </a:solidFill>
              </a:rPr>
              <a:t>是由</a:t>
            </a:r>
            <a:r>
              <a:rPr lang="en-US" altLang="zh-CN" i="0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个元素构成的</a:t>
            </a:r>
            <a:r>
              <a:rPr lang="en-US" altLang="zh-CN" i="0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阶方阵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           </a:t>
            </a:r>
            <a:r>
              <a:rPr lang="zh-CN" altLang="en-US" i="0">
                <a:solidFill>
                  <a:schemeClr val="tx1"/>
                </a:solidFill>
              </a:rPr>
              <a:t>其中每个元素在每行每列各出现一次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           </a:t>
            </a:r>
            <a:r>
              <a:rPr lang="zh-CN" altLang="en-US" i="0">
                <a:solidFill>
                  <a:schemeClr val="tx1"/>
                </a:solidFill>
              </a:rPr>
              <a:t>则称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zh-CN" altLang="en-US" i="0">
                <a:solidFill>
                  <a:schemeClr val="tx1"/>
                </a:solidFill>
              </a:rPr>
              <a:t>是</a:t>
            </a:r>
            <a:r>
              <a:rPr lang="zh-CN" altLang="en-US" i="0">
                <a:solidFill>
                  <a:srgbClr val="FF0000"/>
                </a:solidFill>
              </a:rPr>
              <a:t>拉丁方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zh-CN" i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zh-CN" i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i="0">
                <a:solidFill>
                  <a:schemeClr val="tx1"/>
                </a:solidFill>
              </a:rPr>
              <a:t>记</a:t>
            </a:r>
            <a:r>
              <a:rPr lang="en-US" altLang="zh-CN" i="0">
                <a:solidFill>
                  <a:schemeClr val="tx1"/>
                </a:solidFill>
              </a:rPr>
              <a:t>A=(a</a:t>
            </a:r>
            <a:r>
              <a:rPr lang="en-US" altLang="zh-CN" i="0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), ‘</a:t>
            </a:r>
            <a:r>
              <a:rPr lang="zh-CN" altLang="en-US" i="0">
                <a:solidFill>
                  <a:schemeClr val="tx1"/>
                </a:solidFill>
              </a:rPr>
              <a:t>每个元素每行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zh-CN" altLang="en-US" i="0">
                <a:solidFill>
                  <a:schemeClr val="tx1"/>
                </a:solidFill>
              </a:rPr>
              <a:t>列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只出现一次’即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       </a:t>
            </a:r>
            <a:r>
              <a:rPr lang="en-US" altLang="zh-CN" i="0">
                <a:solidFill>
                  <a:srgbClr val="FF3300"/>
                </a:solidFill>
                <a:sym typeface="Symbol" pitchFamily="18" charset="2"/>
              </a:rPr>
              <a:t>ijk (</a:t>
            </a:r>
            <a:r>
              <a:rPr lang="en-US" altLang="zh-CN" i="0">
                <a:solidFill>
                  <a:srgbClr val="FF3300"/>
                </a:solidFill>
              </a:rPr>
              <a:t>a</a:t>
            </a:r>
            <a:r>
              <a:rPr lang="en-US" altLang="zh-CN" i="0" baseline="-25000">
                <a:solidFill>
                  <a:srgbClr val="FF3300"/>
                </a:solidFill>
              </a:rPr>
              <a:t>ij</a:t>
            </a:r>
            <a:r>
              <a:rPr lang="en-US" altLang="zh-CN" i="0">
                <a:solidFill>
                  <a:srgbClr val="FF3300"/>
                </a:solidFill>
              </a:rPr>
              <a:t>=a</a:t>
            </a:r>
            <a:r>
              <a:rPr lang="en-US" altLang="zh-CN" i="0" baseline="-25000">
                <a:solidFill>
                  <a:srgbClr val="FF3300"/>
                </a:solidFill>
              </a:rPr>
              <a:t>ik</a:t>
            </a:r>
            <a:r>
              <a:rPr lang="en-US" altLang="zh-CN" i="0">
                <a:solidFill>
                  <a:srgbClr val="FF3300"/>
                </a:solidFill>
              </a:rPr>
              <a:t> </a:t>
            </a:r>
            <a:r>
              <a:rPr lang="en-US" altLang="zh-CN" i="0">
                <a:solidFill>
                  <a:srgbClr val="FF3300"/>
                </a:solidFill>
                <a:sym typeface="Symbol" pitchFamily="18" charset="2"/>
              </a:rPr>
              <a:t> j=k)  ( </a:t>
            </a:r>
            <a:r>
              <a:rPr lang="en-US" altLang="zh-CN" i="0">
                <a:solidFill>
                  <a:srgbClr val="FF3300"/>
                </a:solidFill>
              </a:rPr>
              <a:t>a</a:t>
            </a:r>
            <a:r>
              <a:rPr lang="en-US" altLang="zh-CN" i="0" baseline="-25000">
                <a:solidFill>
                  <a:srgbClr val="FF3300"/>
                </a:solidFill>
              </a:rPr>
              <a:t>ji</a:t>
            </a:r>
            <a:r>
              <a:rPr lang="en-US" altLang="zh-CN" i="0">
                <a:solidFill>
                  <a:srgbClr val="FF3300"/>
                </a:solidFill>
              </a:rPr>
              <a:t>=a</a:t>
            </a:r>
            <a:r>
              <a:rPr lang="en-US" altLang="zh-CN" i="0" baseline="-25000">
                <a:solidFill>
                  <a:srgbClr val="FF3300"/>
                </a:solidFill>
              </a:rPr>
              <a:t>ki</a:t>
            </a:r>
            <a:r>
              <a:rPr lang="en-US" altLang="zh-CN" i="0">
                <a:solidFill>
                  <a:srgbClr val="FF3300"/>
                </a:solidFill>
              </a:rPr>
              <a:t> </a:t>
            </a:r>
            <a:r>
              <a:rPr lang="en-US" altLang="zh-CN" i="0">
                <a:solidFill>
                  <a:srgbClr val="FF3300"/>
                </a:solidFill>
                <a:sym typeface="Symbol" pitchFamily="18" charset="2"/>
              </a:rPr>
              <a:t> j=k )</a:t>
            </a:r>
          </a:p>
        </p:txBody>
      </p:sp>
      <p:graphicFrame>
        <p:nvGraphicFramePr>
          <p:cNvPr id="16077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5857875" y="2571750"/>
          <a:ext cx="1739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3" imgW="1765080" imgH="1714320" progId="Equation.3">
                  <p:embed/>
                </p:oleObj>
              </mc:Choice>
              <mc:Fallback>
                <p:oleObj name="公式" r:id="rId3" imgW="1765080" imgH="1714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2571750"/>
                        <a:ext cx="17399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</a:rPr>
              <a:t>p</a:t>
            </a:r>
            <a:r>
              <a:rPr lang="zh-CN" altLang="en-US" b="1" smtClean="0">
                <a:solidFill>
                  <a:schemeClr val="tx1"/>
                </a:solidFill>
                <a:sym typeface="Symbol" pitchFamily="18" charset="2"/>
              </a:rPr>
              <a:t>素数</a:t>
            </a:r>
            <a:r>
              <a:rPr lang="en-US" altLang="zh-CN" b="1" smtClean="0">
                <a:solidFill>
                  <a:schemeClr val="tx1"/>
                </a:solidFill>
                <a:sym typeface="Symbol" pitchFamily="18" charset="2"/>
              </a:rPr>
              <a:t>N(p)=p-1</a:t>
            </a:r>
            <a:r>
              <a:rPr lang="en-US" altLang="zh-CN" sz="3200" b="1" smtClean="0">
                <a:solidFill>
                  <a:schemeClr val="accent2"/>
                </a:solidFill>
              </a:rPr>
              <a:t>(4-276,5-232,e374)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04825" y="1125538"/>
            <a:ext cx="8177213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>
                <a:solidFill>
                  <a:schemeClr val="tx1"/>
                </a:solidFill>
              </a:rPr>
              <a:t>证明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令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=(a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 baseline="-25000">
                <a:solidFill>
                  <a:schemeClr val="tx1"/>
                </a:solidFill>
              </a:rPr>
              <a:t>p</a:t>
            </a:r>
            <a:r>
              <a:rPr lang="en-US" altLang="zh-CN" i="0" baseline="-2500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>
                <a:solidFill>
                  <a:schemeClr val="tx1"/>
                </a:solidFill>
              </a:rPr>
              <a:t>p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=1,2,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>
                <a:solidFill>
                  <a:schemeClr val="tx1"/>
                </a:solidFill>
              </a:rPr>
              <a:t>,p-1, </a:t>
            </a:r>
            <a:r>
              <a:rPr lang="zh-CN" altLang="en-US" i="0">
                <a:solidFill>
                  <a:schemeClr val="tx1"/>
                </a:solidFill>
              </a:rPr>
              <a:t>其中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>
                <a:solidFill>
                  <a:schemeClr val="tx1"/>
                </a:solidFill>
              </a:rPr>
              <a:t>          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 mod p, 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= 0,1,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>
                <a:solidFill>
                  <a:schemeClr val="tx1"/>
                </a:solidFill>
              </a:rPr>
              <a:t>,p-1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>
                <a:solidFill>
                  <a:schemeClr val="tx1"/>
                </a:solidFill>
              </a:rPr>
              <a:t>先证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i="0" baseline="-25000">
                <a:solidFill>
                  <a:schemeClr val="tx1"/>
                </a:solidFill>
              </a:rPr>
              <a:t>k</a:t>
            </a:r>
            <a:r>
              <a:rPr lang="zh-CN" altLang="en-US" i="0">
                <a:solidFill>
                  <a:schemeClr val="tx1"/>
                </a:solidFill>
              </a:rPr>
              <a:t>是拉丁方</a:t>
            </a:r>
            <a:r>
              <a:rPr lang="en-US" altLang="zh-CN" i="0">
                <a:solidFill>
                  <a:schemeClr val="tx1"/>
                </a:solidFill>
              </a:rPr>
              <a:t>: 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 = a</a:t>
            </a:r>
            <a:r>
              <a:rPr lang="en-US" altLang="zh-CN" baseline="-25000">
                <a:solidFill>
                  <a:srgbClr val="FF0000"/>
                </a:solidFill>
              </a:rPr>
              <a:t>it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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 i="0">
                <a:solidFill>
                  <a:schemeClr val="tx1"/>
                </a:solidFill>
              </a:rPr>
              <a:t> mod p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t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>
                <a:solidFill>
                  <a:schemeClr val="tx1"/>
                </a:solidFill>
              </a:rPr>
              <a:t>     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 = a</a:t>
            </a:r>
            <a:r>
              <a:rPr lang="en-US" altLang="zh-CN" baseline="-25000">
                <a:solidFill>
                  <a:srgbClr val="FF0000"/>
                </a:solidFill>
              </a:rPr>
              <a:t>sj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)</a:t>
            </a:r>
            <a:r>
              <a:rPr lang="en-US" altLang="zh-CN" i="0">
                <a:solidFill>
                  <a:schemeClr val="tx1"/>
                </a:solidFill>
              </a:rPr>
              <a:t>0 mod p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s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>
                <a:solidFill>
                  <a:schemeClr val="tx1"/>
                </a:solidFill>
              </a:rPr>
              <a:t>再证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g</a:t>
            </a:r>
            <a:r>
              <a:rPr lang="en-US" altLang="zh-CN" i="0">
                <a:solidFill>
                  <a:schemeClr val="tx1"/>
                </a:solidFill>
              </a:rPr>
              <a:t>,A</a:t>
            </a:r>
            <a:r>
              <a:rPr lang="en-US" altLang="zh-CN" baseline="-25000">
                <a:solidFill>
                  <a:srgbClr val="FF0000"/>
                </a:solidFill>
              </a:rPr>
              <a:t>h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若</a:t>
            </a:r>
            <a:r>
              <a:rPr lang="en-US" altLang="zh-CN" i="0">
                <a:solidFill>
                  <a:schemeClr val="tx1"/>
                </a:solidFill>
              </a:rPr>
              <a:t>(a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g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,a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h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)=(a</a:t>
            </a:r>
            <a:r>
              <a:rPr lang="en-US" altLang="zh-CN" baseline="-25000">
                <a:solidFill>
                  <a:srgbClr val="FF0000"/>
                </a:solidFill>
              </a:rPr>
              <a:t>rs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g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,a</a:t>
            </a:r>
            <a:r>
              <a:rPr lang="en-US" altLang="zh-CN" baseline="-25000">
                <a:solidFill>
                  <a:srgbClr val="FF0000"/>
                </a:solidFill>
              </a:rPr>
              <a:t>rs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h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>
                <a:solidFill>
                  <a:schemeClr val="tx1"/>
                </a:solidFill>
              </a:rPr>
              <a:t>    </a:t>
            </a:r>
            <a:r>
              <a:rPr lang="zh-CN" altLang="en-US" i="0">
                <a:solidFill>
                  <a:schemeClr val="tx1"/>
                </a:solidFill>
              </a:rPr>
              <a:t>则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)+(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)0 mod p,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        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h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)+(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)0 mod p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i="0">
                <a:solidFill>
                  <a:schemeClr val="tx1"/>
                </a:solidFill>
              </a:rPr>
              <a:t>得 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g</a:t>
            </a:r>
            <a:r>
              <a:rPr lang="en-US" altLang="zh-CN" i="0">
                <a:solidFill>
                  <a:schemeClr val="tx1"/>
                </a:solidFill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h</a:t>
            </a:r>
            <a:r>
              <a:rPr lang="en-US" altLang="zh-CN" i="0">
                <a:solidFill>
                  <a:schemeClr val="tx1"/>
                </a:solidFill>
              </a:rPr>
              <a:t>)(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</a:t>
            </a:r>
            <a:r>
              <a:rPr lang="en-US" altLang="zh-CN" i="0">
                <a:solidFill>
                  <a:schemeClr val="tx1"/>
                </a:solidFill>
              </a:rPr>
              <a:t>0 mod p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r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>
                <a:solidFill>
                  <a:schemeClr val="tx1"/>
                </a:solidFill>
              </a:rPr>
              <a:t>    得 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g</a:t>
            </a:r>
            <a:r>
              <a:rPr lang="en-US" altLang="zh-CN" i="0">
                <a:solidFill>
                  <a:schemeClr val="tx1"/>
                </a:solidFill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h</a:t>
            </a:r>
            <a:r>
              <a:rPr lang="en-US" altLang="zh-CN" i="0">
                <a:solidFill>
                  <a:schemeClr val="tx1"/>
                </a:solidFill>
              </a:rPr>
              <a:t>)(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</a:t>
            </a:r>
            <a:r>
              <a:rPr lang="en-US" altLang="zh-CN" i="0">
                <a:solidFill>
                  <a:schemeClr val="tx1"/>
                </a:solidFill>
              </a:rPr>
              <a:t>0 mod p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s   </a:t>
            </a:r>
            <a:r>
              <a:rPr lang="zh-CN" altLang="en-US" i="0">
                <a:solidFill>
                  <a:schemeClr val="tx1"/>
                </a:solidFill>
              </a:rPr>
              <a:t>得证</a:t>
            </a:r>
            <a:r>
              <a:rPr lang="en-US" altLang="zh-CN" i="0">
                <a:solidFill>
                  <a:schemeClr val="tx1"/>
                </a:solidFill>
              </a:rPr>
              <a:t>. (p</a:t>
            </a:r>
            <a:r>
              <a:rPr lang="zh-CN" altLang="en-US" i="0">
                <a:solidFill>
                  <a:schemeClr val="tx1"/>
                </a:solidFill>
              </a:rPr>
              <a:t>素</a:t>
            </a:r>
            <a:r>
              <a:rPr lang="en-US" altLang="zh-CN" i="0">
                <a:solidFill>
                  <a:schemeClr val="tx1"/>
                </a:solidFill>
              </a:rPr>
              <a:t>,4?) </a:t>
            </a:r>
            <a:endParaRPr lang="zh-CN" altLang="en-US" i="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>
                <a:solidFill>
                  <a:srgbClr val="FF3300"/>
                </a:solidFill>
              </a:rPr>
              <a:t>key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a·b0 mod p  a0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或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b0 mod p.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45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推论</a:t>
            </a:r>
            <a:r>
              <a:rPr lang="en-US" altLang="zh-CN" b="1" smtClean="0">
                <a:solidFill>
                  <a:schemeClr val="tx1"/>
                </a:solidFill>
              </a:rPr>
              <a:t>:n</a:t>
            </a:r>
            <a:r>
              <a:rPr lang="zh-CN" altLang="en-US" b="1" smtClean="0">
                <a:solidFill>
                  <a:schemeClr val="tx1"/>
                </a:solidFill>
              </a:rPr>
              <a:t>奇数</a:t>
            </a:r>
            <a:r>
              <a:rPr lang="zh-CN" altLang="en-US" b="1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b="1" smtClean="0">
                <a:solidFill>
                  <a:schemeClr val="tx1"/>
                </a:solidFill>
                <a:sym typeface="Symbol" pitchFamily="18" charset="2"/>
              </a:rPr>
              <a:t>N(n)2</a:t>
            </a:r>
            <a:r>
              <a:rPr lang="en-US" altLang="zh-CN" sz="3200" b="1" smtClean="0">
                <a:solidFill>
                  <a:schemeClr val="accent2"/>
                </a:solidFill>
              </a:rPr>
              <a:t>(4-278,5-233,e376)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04825" y="1125538"/>
            <a:ext cx="8169224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 dirty="0">
                <a:solidFill>
                  <a:schemeClr val="tx1"/>
                </a:solidFill>
              </a:rPr>
              <a:t>证明</a:t>
            </a:r>
            <a:r>
              <a:rPr lang="en-US" altLang="zh-CN" i="0" dirty="0">
                <a:solidFill>
                  <a:schemeClr val="tx1"/>
                </a:solidFill>
              </a:rPr>
              <a:t>: </a:t>
            </a:r>
            <a:r>
              <a:rPr lang="zh-CN" altLang="en-US" i="0" dirty="0">
                <a:solidFill>
                  <a:schemeClr val="tx1"/>
                </a:solidFill>
              </a:rPr>
              <a:t>令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i="0" dirty="0">
                <a:solidFill>
                  <a:schemeClr val="tx1"/>
                </a:solidFill>
              </a:rPr>
              <a:t>=(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i="0" baseline="-25000" dirty="0" err="1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i="0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i="0" dirty="0">
                <a:solidFill>
                  <a:schemeClr val="tx1"/>
                </a:solidFill>
              </a:rPr>
              <a:t>=1,2, </a:t>
            </a:r>
            <a:r>
              <a:rPr lang="zh-CN" altLang="en-US" i="0" dirty="0">
                <a:solidFill>
                  <a:schemeClr val="tx1"/>
                </a:solidFill>
              </a:rPr>
              <a:t>其中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 dirty="0">
                <a:solidFill>
                  <a:schemeClr val="tx1"/>
                </a:solidFill>
              </a:rPr>
              <a:t>          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k</a:t>
            </a:r>
            <a:r>
              <a:rPr lang="en-US" altLang="zh-CN" i="0" dirty="0" err="1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i="0" dirty="0" err="1">
                <a:solidFill>
                  <a:schemeClr val="tx1"/>
                </a:solidFill>
              </a:rPr>
              <a:t>+</a:t>
            </a:r>
            <a:r>
              <a:rPr lang="en-US" altLang="zh-CN" dirty="0" err="1">
                <a:solidFill>
                  <a:srgbClr val="FF0000"/>
                </a:solidFill>
              </a:rPr>
              <a:t>j</a:t>
            </a:r>
            <a:r>
              <a:rPr lang="en-US" altLang="zh-CN" i="0" dirty="0">
                <a:solidFill>
                  <a:schemeClr val="tx1"/>
                </a:solidFill>
              </a:rPr>
              <a:t> mod n,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i="0" dirty="0" err="1">
                <a:solidFill>
                  <a:schemeClr val="tx1"/>
                </a:solidFill>
              </a:rPr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j</a:t>
            </a:r>
            <a:r>
              <a:rPr lang="en-US" altLang="zh-CN" i="0" dirty="0">
                <a:solidFill>
                  <a:schemeClr val="tx1"/>
                </a:solidFill>
              </a:rPr>
              <a:t>= 0,1,</a:t>
            </a:r>
            <a:r>
              <a:rPr lang="en-US" altLang="zh-CN" i="0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lang="en-US" altLang="zh-CN" i="0" dirty="0">
                <a:solidFill>
                  <a:schemeClr val="tx1"/>
                </a:solidFill>
              </a:rPr>
              <a:t>,n-1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 dirty="0">
                <a:solidFill>
                  <a:schemeClr val="tx1"/>
                </a:solidFill>
              </a:rPr>
              <a:t>先证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i="0" dirty="0">
                <a:solidFill>
                  <a:schemeClr val="tx1"/>
                </a:solidFill>
              </a:rPr>
              <a:t>是拉丁方</a:t>
            </a:r>
            <a:r>
              <a:rPr lang="en-US" altLang="zh-CN" i="0" dirty="0">
                <a:solidFill>
                  <a:schemeClr val="tx1"/>
                </a:solidFill>
              </a:rPr>
              <a:t>: 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 = 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it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 dirty="0" err="1">
                <a:solidFill>
                  <a:srgbClr val="FF0000"/>
                </a:solidFill>
              </a:rPr>
              <a:t>j</a:t>
            </a:r>
            <a:r>
              <a:rPr lang="en-US" altLang="zh-CN" i="0" dirty="0" err="1">
                <a:solidFill>
                  <a:schemeClr val="tx1"/>
                </a:solidFill>
                <a:sym typeface="Symbol" pitchFamily="18" charset="2"/>
              </a:rPr>
              <a:t>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i="0" dirty="0">
                <a:solidFill>
                  <a:schemeClr val="tx1"/>
                </a:solidFill>
              </a:rPr>
              <a:t> mod </a:t>
            </a:r>
            <a:r>
              <a:rPr lang="en-US" altLang="zh-CN" i="0" dirty="0" err="1">
                <a:solidFill>
                  <a:schemeClr val="tx1"/>
                </a:solidFill>
              </a:rPr>
              <a:t>n</a:t>
            </a:r>
            <a:r>
              <a:rPr lang="en-US" altLang="zh-CN" i="0" dirty="0" err="1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t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     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 = 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sj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)</a:t>
            </a:r>
            <a:r>
              <a:rPr lang="en-US" altLang="zh-CN" i="0" dirty="0">
                <a:solidFill>
                  <a:schemeClr val="tx1"/>
                </a:solidFill>
              </a:rPr>
              <a:t>0 mod </a:t>
            </a:r>
            <a:r>
              <a:rPr lang="en-US" altLang="zh-CN" i="0" dirty="0" err="1">
                <a:solidFill>
                  <a:schemeClr val="tx1"/>
                </a:solidFill>
              </a:rPr>
              <a:t>n</a:t>
            </a:r>
            <a:r>
              <a:rPr lang="en-US" altLang="zh-CN" i="0" dirty="0" err="1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 dirty="0">
                <a:solidFill>
                  <a:schemeClr val="tx1"/>
                </a:solidFill>
              </a:rPr>
              <a:t>再证</a:t>
            </a:r>
            <a:r>
              <a:rPr lang="en-US" altLang="zh-CN" i="0" dirty="0">
                <a:solidFill>
                  <a:schemeClr val="tx1"/>
                </a:solidFill>
              </a:rPr>
              <a:t>A</a:t>
            </a:r>
            <a:r>
              <a:rPr lang="en-US" altLang="zh-CN" i="0" baseline="-25000" dirty="0">
                <a:solidFill>
                  <a:srgbClr val="FF0000"/>
                </a:solidFill>
              </a:rPr>
              <a:t>1</a:t>
            </a:r>
            <a:r>
              <a:rPr lang="en-US" altLang="zh-CN" i="0" dirty="0">
                <a:solidFill>
                  <a:schemeClr val="tx1"/>
                </a:solidFill>
              </a:rPr>
              <a:t>,A</a:t>
            </a:r>
            <a:r>
              <a:rPr lang="en-US" altLang="zh-CN" i="0" baseline="-25000" dirty="0">
                <a:solidFill>
                  <a:srgbClr val="FF0000"/>
                </a:solidFill>
              </a:rPr>
              <a:t>2</a:t>
            </a:r>
            <a:r>
              <a:rPr lang="zh-CN" altLang="en-US" i="0" dirty="0">
                <a:solidFill>
                  <a:schemeClr val="tx1"/>
                </a:solidFill>
              </a:rPr>
              <a:t>正交</a:t>
            </a:r>
            <a:r>
              <a:rPr lang="en-US" altLang="zh-CN" i="0" dirty="0">
                <a:solidFill>
                  <a:schemeClr val="tx1"/>
                </a:solidFill>
              </a:rPr>
              <a:t>: </a:t>
            </a:r>
            <a:r>
              <a:rPr lang="zh-CN" altLang="en-US" i="0" dirty="0">
                <a:solidFill>
                  <a:schemeClr val="tx1"/>
                </a:solidFill>
              </a:rPr>
              <a:t>若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i="0" baseline="30000" dirty="0">
                <a:solidFill>
                  <a:srgbClr val="FF3300"/>
                </a:solidFill>
              </a:rPr>
              <a:t>1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,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i="0" baseline="30000" dirty="0">
                <a:solidFill>
                  <a:srgbClr val="FF0000"/>
                </a:solidFill>
              </a:rPr>
              <a:t>2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)=(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rs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i="0" baseline="30000" dirty="0">
                <a:solidFill>
                  <a:srgbClr val="FF3300"/>
                </a:solidFill>
              </a:rPr>
              <a:t>1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,</a:t>
            </a:r>
            <a:r>
              <a:rPr lang="en-US" altLang="zh-CN" i="0" dirty="0" err="1">
                <a:solidFill>
                  <a:schemeClr val="tx1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rs</a:t>
            </a:r>
            <a:r>
              <a:rPr lang="en-US" altLang="zh-CN" i="0" baseline="30000" dirty="0">
                <a:solidFill>
                  <a:schemeClr val="tx1"/>
                </a:solidFill>
              </a:rPr>
              <a:t>(</a:t>
            </a:r>
            <a:r>
              <a:rPr lang="en-US" altLang="zh-CN" i="0" baseline="30000" dirty="0">
                <a:solidFill>
                  <a:srgbClr val="FF3300"/>
                </a:solidFill>
              </a:rPr>
              <a:t>2</a:t>
            </a:r>
            <a:r>
              <a:rPr lang="en-US" altLang="zh-CN" i="0" baseline="3000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 dirty="0">
                <a:solidFill>
                  <a:schemeClr val="tx1"/>
                </a:solidFill>
              </a:rPr>
              <a:t>    </a:t>
            </a:r>
            <a:r>
              <a:rPr lang="zh-CN" altLang="en-US" i="0" dirty="0">
                <a:solidFill>
                  <a:schemeClr val="tx1"/>
                </a:solidFill>
              </a:rPr>
              <a:t>则 </a:t>
            </a:r>
            <a:r>
              <a:rPr lang="en-US" altLang="zh-CN" i="0" dirty="0">
                <a:solidFill>
                  <a:srgbClr val="FF3300"/>
                </a:solidFill>
              </a:rPr>
              <a:t>1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)+(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)0 mod n,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         </a:t>
            </a:r>
            <a:r>
              <a:rPr lang="en-US" altLang="zh-CN" i="0" dirty="0">
                <a:solidFill>
                  <a:srgbClr val="FF3300"/>
                </a:solidFill>
                <a:sym typeface="Symbol" pitchFamily="18" charset="2"/>
              </a:rPr>
              <a:t>2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)+(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-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)0 mod n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i="0" dirty="0">
                <a:solidFill>
                  <a:schemeClr val="tx1"/>
                </a:solidFill>
              </a:rPr>
              <a:t>得 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i="0" dirty="0">
                <a:solidFill>
                  <a:srgbClr val="FF3300"/>
                </a:solidFill>
              </a:rPr>
              <a:t>1</a:t>
            </a:r>
            <a:r>
              <a:rPr lang="en-US" altLang="zh-CN" i="0" dirty="0">
                <a:solidFill>
                  <a:schemeClr val="tx1"/>
                </a:solidFill>
              </a:rPr>
              <a:t>-</a:t>
            </a:r>
            <a:r>
              <a:rPr lang="en-US" altLang="zh-CN" i="0" dirty="0">
                <a:solidFill>
                  <a:srgbClr val="FF3300"/>
                </a:solidFill>
              </a:rPr>
              <a:t>2</a:t>
            </a:r>
            <a:r>
              <a:rPr lang="en-US" altLang="zh-CN" i="0" dirty="0">
                <a:solidFill>
                  <a:schemeClr val="tx1"/>
                </a:solidFill>
              </a:rPr>
              <a:t>)(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i="0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</a:t>
            </a:r>
            <a:r>
              <a:rPr lang="en-US" altLang="zh-CN" i="0" dirty="0">
                <a:solidFill>
                  <a:schemeClr val="tx1"/>
                </a:solidFill>
              </a:rPr>
              <a:t>0 mod n 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r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i="0" dirty="0">
                <a:solidFill>
                  <a:schemeClr val="tx1"/>
                </a:solidFill>
              </a:rPr>
              <a:t>    得 </a:t>
            </a:r>
            <a:r>
              <a:rPr lang="en-US" altLang="zh-CN" i="0" dirty="0">
                <a:solidFill>
                  <a:schemeClr val="tx1"/>
                </a:solidFill>
              </a:rPr>
              <a:t>(</a:t>
            </a:r>
            <a:r>
              <a:rPr lang="en-US" altLang="zh-CN" i="0" dirty="0">
                <a:solidFill>
                  <a:srgbClr val="FF3300"/>
                </a:solidFill>
              </a:rPr>
              <a:t>1</a:t>
            </a:r>
            <a:r>
              <a:rPr lang="en-US" altLang="zh-CN" i="0" dirty="0">
                <a:solidFill>
                  <a:schemeClr val="tx1"/>
                </a:solidFill>
              </a:rPr>
              <a:t>-</a:t>
            </a:r>
            <a:r>
              <a:rPr lang="en-US" altLang="zh-CN" i="0" dirty="0">
                <a:solidFill>
                  <a:srgbClr val="FF3300"/>
                </a:solidFill>
              </a:rPr>
              <a:t>2</a:t>
            </a:r>
            <a:r>
              <a:rPr lang="en-US" altLang="zh-CN" i="0" dirty="0">
                <a:solidFill>
                  <a:schemeClr val="tx1"/>
                </a:solidFill>
              </a:rPr>
              <a:t>)(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i="0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i="0" dirty="0">
                <a:solidFill>
                  <a:schemeClr val="tx1"/>
                </a:solidFill>
              </a:rPr>
              <a:t>)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</a:t>
            </a:r>
            <a:r>
              <a:rPr lang="en-US" altLang="zh-CN" i="0" dirty="0">
                <a:solidFill>
                  <a:schemeClr val="tx1"/>
                </a:solidFill>
              </a:rPr>
              <a:t>0 mod n </a:t>
            </a:r>
            <a:r>
              <a:rPr lang="zh-CN" altLang="en-US" i="0" dirty="0">
                <a:solidFill>
                  <a:schemeClr val="tx1"/>
                </a:solidFill>
                <a:sym typeface="Symbol" pitchFamily="18" charset="2"/>
              </a:rPr>
              <a:t>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   </a:t>
            </a:r>
            <a:r>
              <a:rPr lang="zh-CN" altLang="en-US" i="0" dirty="0">
                <a:solidFill>
                  <a:schemeClr val="tx1"/>
                </a:solidFill>
              </a:rPr>
              <a:t>得证</a:t>
            </a:r>
            <a:r>
              <a:rPr lang="en-US" altLang="zh-CN" i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6156593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i="0" dirty="0">
                <a:solidFill>
                  <a:srgbClr val="FF3300"/>
                </a:solidFill>
              </a:rPr>
              <a:t>key</a:t>
            </a:r>
            <a:r>
              <a:rPr lang="en-US" altLang="zh-CN" i="0" dirty="0">
                <a:solidFill>
                  <a:schemeClr val="tx1"/>
                </a:solidFill>
              </a:rPr>
              <a:t>: 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a·b0 mod p  a0</a:t>
            </a:r>
            <a:r>
              <a:rPr lang="zh-CN" altLang="en-US" i="0" dirty="0">
                <a:solidFill>
                  <a:schemeClr val="tx1"/>
                </a:solidFill>
                <a:sym typeface="Symbol" pitchFamily="18" charset="2"/>
              </a:rPr>
              <a:t>或</a:t>
            </a:r>
            <a:r>
              <a:rPr lang="en-US" altLang="zh-CN" i="0" dirty="0">
                <a:solidFill>
                  <a:schemeClr val="tx1"/>
                </a:solidFill>
                <a:sym typeface="Symbol" pitchFamily="18" charset="2"/>
              </a:rPr>
              <a:t>b0 mod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en-US" altLang="zh-CN" b="1" i="1" smtClean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zh-CN" altLang="en-US" b="1" smtClean="0">
                <a:solidFill>
                  <a:schemeClr val="tx1"/>
                </a:solidFill>
                <a:sym typeface="Symbol" pitchFamily="18" charset="2"/>
              </a:rPr>
              <a:t>素</a:t>
            </a:r>
            <a:r>
              <a:rPr lang="en-US" altLang="zh-CN" b="1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b="1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b="1" smtClean="0">
                <a:solidFill>
                  <a:schemeClr val="tx1"/>
                </a:solidFill>
                <a:sym typeface="Symbol" pitchFamily="18" charset="2"/>
              </a:rPr>
              <a:t>&gt;0)</a:t>
            </a:r>
            <a:r>
              <a:rPr lang="en-US" altLang="zh-CN" b="1" smtClean="0">
                <a:sym typeface="Symbol" pitchFamily="18" charset="2"/>
              </a:rPr>
              <a:t>N(</a:t>
            </a:r>
            <a:r>
              <a:rPr lang="en-US" altLang="zh-CN" b="1" i="1" smtClean="0">
                <a:solidFill>
                  <a:schemeClr val="tx1"/>
                </a:solidFill>
              </a:rPr>
              <a:t>p</a:t>
            </a:r>
            <a:r>
              <a:rPr lang="en-US" altLang="zh-CN" b="1" i="1" baseline="30000" smtClean="0">
                <a:solidFill>
                  <a:schemeClr val="tx1"/>
                </a:solidFill>
              </a:rPr>
              <a:t>a</a:t>
            </a:r>
            <a:r>
              <a:rPr lang="en-US" altLang="zh-CN" b="1" smtClean="0">
                <a:sym typeface="Symbol" pitchFamily="18" charset="2"/>
              </a:rPr>
              <a:t>)=</a:t>
            </a:r>
            <a:r>
              <a:rPr lang="en-US" altLang="zh-CN" b="1" i="1" smtClean="0">
                <a:solidFill>
                  <a:schemeClr val="tx1"/>
                </a:solidFill>
              </a:rPr>
              <a:t>p</a:t>
            </a:r>
            <a:r>
              <a:rPr lang="en-US" altLang="zh-CN" b="1" i="1" baseline="30000" smtClean="0">
                <a:solidFill>
                  <a:schemeClr val="tx1"/>
                </a:solidFill>
              </a:rPr>
              <a:t>a</a:t>
            </a:r>
            <a:r>
              <a:rPr lang="en-US" altLang="zh-CN" b="1" smtClean="0">
                <a:sym typeface="Symbol" pitchFamily="18" charset="2"/>
              </a:rPr>
              <a:t>-1</a:t>
            </a:r>
            <a:r>
              <a:rPr lang="en-US" altLang="zh-CN" sz="3200" b="1" smtClean="0">
                <a:solidFill>
                  <a:schemeClr val="accent2"/>
                </a:solidFill>
              </a:rPr>
              <a:t>(4-277,5-232,e375)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07950" y="1196975"/>
            <a:ext cx="8387232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 dirty="0"/>
              <a:t>定义</a:t>
            </a:r>
            <a:r>
              <a:rPr lang="en-US" altLang="zh-CN" i="0" dirty="0"/>
              <a:t>: </a:t>
            </a:r>
            <a:r>
              <a:rPr lang="zh-CN" altLang="en-US" i="0" dirty="0"/>
              <a:t>设集合</a:t>
            </a:r>
            <a:r>
              <a:rPr lang="en-US" altLang="zh-CN" i="0" dirty="0"/>
              <a:t>F</a:t>
            </a:r>
            <a:r>
              <a:rPr lang="zh-CN" altLang="en-US" i="0" dirty="0"/>
              <a:t>对可交换运算</a:t>
            </a:r>
            <a:r>
              <a:rPr lang="en-US" altLang="zh-CN" i="0" dirty="0"/>
              <a:t>+</a:t>
            </a:r>
            <a:r>
              <a:rPr lang="zh-CN" altLang="en-US" i="0" dirty="0"/>
              <a:t>和</a:t>
            </a:r>
            <a:r>
              <a:rPr lang="zh-CN" altLang="en-US" i="0" dirty="0">
                <a:sym typeface="Symbol" pitchFamily="18" charset="2"/>
              </a:rPr>
              <a:t>封闭</a:t>
            </a:r>
            <a:r>
              <a:rPr lang="en-US" altLang="zh-CN" i="0" dirty="0">
                <a:sym typeface="Symbol" pitchFamily="18" charset="2"/>
              </a:rPr>
              <a:t>, </a:t>
            </a:r>
            <a:r>
              <a:rPr lang="zh-CN" altLang="en-US" i="0" dirty="0">
                <a:sym typeface="Symbol" pitchFamily="18" charset="2"/>
              </a:rPr>
              <a:t>满足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     </a:t>
            </a:r>
            <a:r>
              <a:rPr lang="en-US" altLang="zh-CN" i="0" dirty="0">
                <a:sym typeface="Symbol" pitchFamily="18" charset="2"/>
              </a:rPr>
              <a:t>(1) &lt;F,+&gt;</a:t>
            </a:r>
            <a:r>
              <a:rPr lang="zh-CN" altLang="en-US" i="0" dirty="0">
                <a:sym typeface="Symbol" pitchFamily="18" charset="2"/>
              </a:rPr>
              <a:t>是群</a:t>
            </a:r>
            <a:r>
              <a:rPr lang="en-US" altLang="zh-CN" i="0" dirty="0">
                <a:sym typeface="Symbol" pitchFamily="18" charset="2"/>
              </a:rPr>
              <a:t>(</a:t>
            </a:r>
            <a:r>
              <a:rPr lang="zh-CN" altLang="en-US" i="0" dirty="0">
                <a:sym typeface="Symbol" pitchFamily="18" charset="2"/>
              </a:rPr>
              <a:t>记其么元为</a:t>
            </a:r>
            <a:r>
              <a:rPr lang="en-US" altLang="zh-CN" i="0" dirty="0">
                <a:sym typeface="Symbol" pitchFamily="18" charset="2"/>
              </a:rPr>
              <a:t>0), </a:t>
            </a:r>
          </a:p>
          <a:p>
            <a:pPr eaLnBrk="1" hangingPunct="1"/>
            <a:r>
              <a:rPr lang="en-US" altLang="zh-CN" i="0" dirty="0">
                <a:sym typeface="Symbol" pitchFamily="18" charset="2"/>
              </a:rPr>
              <a:t>     (2) </a:t>
            </a:r>
            <a:r>
              <a:rPr lang="zh-CN" altLang="en-US" i="0" dirty="0">
                <a:sym typeface="Symbol" pitchFamily="18" charset="2"/>
              </a:rPr>
              <a:t>乘法分配律</a:t>
            </a:r>
            <a:r>
              <a:rPr lang="en-US" altLang="zh-CN" i="0" dirty="0">
                <a:sym typeface="Symbol" pitchFamily="18" charset="2"/>
              </a:rPr>
              <a:t>: a(</a:t>
            </a:r>
            <a:r>
              <a:rPr lang="en-US" altLang="zh-CN" i="0" dirty="0" err="1">
                <a:sym typeface="Symbol" pitchFamily="18" charset="2"/>
              </a:rPr>
              <a:t>b+c</a:t>
            </a:r>
            <a:r>
              <a:rPr lang="en-US" altLang="zh-CN" i="0" dirty="0">
                <a:sym typeface="Symbol" pitchFamily="18" charset="2"/>
              </a:rPr>
              <a:t>)=</a:t>
            </a:r>
            <a:r>
              <a:rPr lang="en-US" altLang="zh-CN" i="0" dirty="0" err="1">
                <a:sym typeface="Symbol" pitchFamily="18" charset="2"/>
              </a:rPr>
              <a:t>ab+ac</a:t>
            </a:r>
            <a:endParaRPr lang="en-US" altLang="zh-CN" i="0" dirty="0">
              <a:sym typeface="Symbol" pitchFamily="18" charset="2"/>
            </a:endParaRPr>
          </a:p>
          <a:p>
            <a:pPr eaLnBrk="1" hangingPunct="1"/>
            <a:r>
              <a:rPr lang="en-US" altLang="zh-CN" i="0" dirty="0">
                <a:sym typeface="Symbol" pitchFamily="18" charset="2"/>
              </a:rPr>
              <a:t>     (3) &lt;F,&gt;</a:t>
            </a:r>
            <a:r>
              <a:rPr lang="zh-CN" altLang="en-US" i="0" dirty="0">
                <a:sym typeface="Symbol" pitchFamily="18" charset="2"/>
              </a:rPr>
              <a:t>是</a:t>
            </a:r>
            <a:r>
              <a:rPr lang="zh-CN" altLang="en-US" i="0" dirty="0" smtClean="0">
                <a:sym typeface="Symbol" pitchFamily="18" charset="2"/>
              </a:rPr>
              <a:t>半群</a:t>
            </a:r>
            <a:r>
              <a:rPr lang="en-US" altLang="zh-CN" i="0" dirty="0" smtClean="0">
                <a:sym typeface="Symbol" pitchFamily="18" charset="2"/>
              </a:rPr>
              <a:t>(</a:t>
            </a:r>
            <a:r>
              <a:rPr lang="zh-CN" altLang="en-US" i="0" smtClean="0">
                <a:sym typeface="Symbol" pitchFamily="18" charset="2"/>
              </a:rPr>
              <a:t>结合律</a:t>
            </a:r>
            <a:r>
              <a:rPr lang="en-US" altLang="zh-CN" i="0" smtClean="0">
                <a:sym typeface="Symbol" pitchFamily="18" charset="2"/>
              </a:rPr>
              <a:t>),</a:t>
            </a:r>
            <a:endParaRPr lang="en-US" altLang="zh-CN" i="0">
              <a:sym typeface="Symbol" pitchFamily="18" charset="2"/>
            </a:endParaRPr>
          </a:p>
          <a:p>
            <a:pPr eaLnBrk="1" hangingPunct="1"/>
            <a:r>
              <a:rPr lang="en-US" altLang="zh-CN" i="0" dirty="0">
                <a:sym typeface="Symbol" pitchFamily="18" charset="2"/>
              </a:rPr>
              <a:t>     (4) </a:t>
            </a:r>
            <a:r>
              <a:rPr lang="zh-CN" altLang="en-US" i="0" dirty="0">
                <a:sym typeface="Symbol" pitchFamily="18" charset="2"/>
              </a:rPr>
              <a:t>消去律</a:t>
            </a:r>
            <a:r>
              <a:rPr lang="en-US" altLang="zh-CN" i="0" dirty="0">
                <a:sym typeface="Symbol" pitchFamily="18" charset="2"/>
              </a:rPr>
              <a:t>: </a:t>
            </a:r>
            <a:r>
              <a:rPr lang="en-US" altLang="zh-CN" i="0" dirty="0" err="1">
                <a:sym typeface="Symbol" pitchFamily="18" charset="2"/>
              </a:rPr>
              <a:t>ab</a:t>
            </a:r>
            <a:r>
              <a:rPr lang="en-US" altLang="zh-CN" i="0" dirty="0">
                <a:sym typeface="Symbol" pitchFamily="18" charset="2"/>
              </a:rPr>
              <a:t>=0  a=0</a:t>
            </a:r>
            <a:r>
              <a:rPr lang="zh-CN" altLang="en-US" i="0" dirty="0">
                <a:sym typeface="Symbol" pitchFamily="18" charset="2"/>
              </a:rPr>
              <a:t>或</a:t>
            </a:r>
            <a:r>
              <a:rPr lang="en-US" altLang="zh-CN" i="0" dirty="0">
                <a:sym typeface="Symbol" pitchFamily="18" charset="2"/>
              </a:rPr>
              <a:t>b=0.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则称</a:t>
            </a:r>
            <a:r>
              <a:rPr lang="en-US" altLang="zh-CN" i="0" dirty="0">
                <a:sym typeface="Symbol" pitchFamily="18" charset="2"/>
              </a:rPr>
              <a:t>&lt;F,+,&gt;</a:t>
            </a:r>
            <a:r>
              <a:rPr lang="zh-CN" altLang="en-US" i="0" dirty="0">
                <a:sym typeface="Symbol" pitchFamily="18" charset="2"/>
              </a:rPr>
              <a:t>是一个</a:t>
            </a:r>
            <a:r>
              <a:rPr lang="zh-CN" altLang="en-US" i="0" dirty="0">
                <a:solidFill>
                  <a:srgbClr val="FF3300"/>
                </a:solidFill>
                <a:sym typeface="Symbol" pitchFamily="18" charset="2"/>
              </a:rPr>
              <a:t>域</a:t>
            </a:r>
            <a:r>
              <a:rPr lang="en-US" altLang="zh-CN" i="0" dirty="0">
                <a:sym typeface="Symbol" pitchFamily="18" charset="2"/>
              </a:rPr>
              <a:t>.  </a:t>
            </a:r>
            <a:r>
              <a:rPr lang="zh-CN" altLang="en-US" i="0" dirty="0">
                <a:solidFill>
                  <a:srgbClr val="FF3300"/>
                </a:solidFill>
                <a:sym typeface="Symbol" pitchFamily="18" charset="2"/>
              </a:rPr>
              <a:t>有限域</a:t>
            </a:r>
            <a:r>
              <a:rPr lang="en-US" altLang="zh-CN" i="0" dirty="0">
                <a:sym typeface="Symbol" pitchFamily="18" charset="2"/>
              </a:rPr>
              <a:t>(Galois</a:t>
            </a:r>
            <a:r>
              <a:rPr lang="zh-CN" altLang="en-US" i="0" dirty="0">
                <a:sym typeface="Symbol" pitchFamily="18" charset="2"/>
              </a:rPr>
              <a:t>域</a:t>
            </a:r>
            <a:r>
              <a:rPr lang="en-US" altLang="zh-CN" i="0" dirty="0">
                <a:solidFill>
                  <a:srgbClr val="FF3300"/>
                </a:solidFill>
                <a:sym typeface="Symbol" pitchFamily="18" charset="2"/>
              </a:rPr>
              <a:t>GF</a:t>
            </a:r>
            <a:r>
              <a:rPr lang="en-US" altLang="zh-CN" i="0" dirty="0">
                <a:sym typeface="Symbol" pitchFamily="18" charset="2"/>
              </a:rPr>
              <a:t>)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注</a:t>
            </a:r>
            <a:r>
              <a:rPr lang="en-US" altLang="zh-CN" i="0" dirty="0">
                <a:sym typeface="Symbol" pitchFamily="18" charset="2"/>
              </a:rPr>
              <a:t>: (3)+(4)</a:t>
            </a:r>
            <a:r>
              <a:rPr lang="zh-CN" altLang="en-US" i="0" dirty="0">
                <a:sym typeface="Symbol" pitchFamily="18" charset="2"/>
              </a:rPr>
              <a:t>等价于</a:t>
            </a:r>
            <a:r>
              <a:rPr lang="en-US" altLang="zh-CN" i="0" dirty="0">
                <a:sym typeface="Symbol" pitchFamily="18" charset="2"/>
              </a:rPr>
              <a:t>&lt;F\{0},&gt;</a:t>
            </a:r>
            <a:r>
              <a:rPr lang="zh-CN" altLang="en-US" i="0" dirty="0">
                <a:sym typeface="Symbol" pitchFamily="18" charset="2"/>
              </a:rPr>
              <a:t>是群</a:t>
            </a:r>
            <a:r>
              <a:rPr lang="en-US" altLang="zh-CN" i="0" dirty="0">
                <a:sym typeface="Symbol" pitchFamily="18" charset="2"/>
              </a:rPr>
              <a:t>.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命题</a:t>
            </a:r>
            <a:r>
              <a:rPr lang="en-US" altLang="zh-CN" i="0" dirty="0">
                <a:sym typeface="Symbol" pitchFamily="18" charset="2"/>
              </a:rPr>
              <a:t>: </a:t>
            </a:r>
            <a:r>
              <a:rPr lang="zh-CN" altLang="en-US" i="0" dirty="0">
                <a:sym typeface="Symbol" pitchFamily="18" charset="2"/>
              </a:rPr>
              <a:t>若含</a:t>
            </a:r>
            <a:r>
              <a:rPr lang="en-US" altLang="zh-CN" i="0" dirty="0">
                <a:sym typeface="Symbol" pitchFamily="18" charset="2"/>
              </a:rPr>
              <a:t>n</a:t>
            </a:r>
            <a:r>
              <a:rPr lang="zh-CN" altLang="en-US" i="0" dirty="0">
                <a:sym typeface="Symbol" pitchFamily="18" charset="2"/>
              </a:rPr>
              <a:t>个元素的有限域存在</a:t>
            </a:r>
            <a:r>
              <a:rPr lang="en-US" altLang="zh-CN" i="0" dirty="0">
                <a:sym typeface="Symbol" pitchFamily="18" charset="2"/>
              </a:rPr>
              <a:t>, </a:t>
            </a:r>
            <a:r>
              <a:rPr lang="zh-CN" altLang="en-US" i="0" dirty="0">
                <a:sym typeface="Symbol" pitchFamily="18" charset="2"/>
              </a:rPr>
              <a:t>则</a:t>
            </a:r>
            <a:r>
              <a:rPr lang="en-US" altLang="zh-CN" i="0" dirty="0">
                <a:sym typeface="Symbol" pitchFamily="18" charset="2"/>
              </a:rPr>
              <a:t>N(n)=n-1.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定理</a:t>
            </a:r>
            <a:r>
              <a:rPr lang="en-US" altLang="zh-CN" i="0" dirty="0">
                <a:sym typeface="Symbol" pitchFamily="18" charset="2"/>
              </a:rPr>
              <a:t>: </a:t>
            </a:r>
            <a:r>
              <a:rPr lang="en-US" altLang="zh-CN" dirty="0">
                <a:sym typeface="Symbol" pitchFamily="18" charset="2"/>
              </a:rPr>
              <a:t>p</a:t>
            </a:r>
            <a:r>
              <a:rPr lang="zh-CN" altLang="en-US" i="0" dirty="0">
                <a:sym typeface="Symbol" pitchFamily="18" charset="2"/>
              </a:rPr>
              <a:t>素</a:t>
            </a:r>
            <a:r>
              <a:rPr lang="en-US" altLang="zh-CN" i="0" dirty="0">
                <a:sym typeface="Symbol" pitchFamily="18" charset="2"/>
              </a:rPr>
              <a:t>,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i="0" dirty="0">
                <a:sym typeface="Symbol" pitchFamily="18" charset="2"/>
              </a:rPr>
              <a:t>正</a:t>
            </a:r>
            <a:r>
              <a:rPr lang="en-US" altLang="zh-CN" i="0" dirty="0">
                <a:sym typeface="Symbol" pitchFamily="18" charset="2"/>
              </a:rPr>
              <a:t>, </a:t>
            </a:r>
            <a:r>
              <a:rPr lang="en-US" altLang="zh-CN" dirty="0">
                <a:sym typeface="Symbol" pitchFamily="18" charset="2"/>
              </a:rPr>
              <a:t>p</a:t>
            </a:r>
            <a:r>
              <a:rPr lang="en-US" altLang="zh-CN" baseline="30000" dirty="0">
                <a:sym typeface="Symbol" pitchFamily="18" charset="2"/>
              </a:rPr>
              <a:t>a</a:t>
            </a:r>
            <a:r>
              <a:rPr lang="zh-CN" altLang="en-US" i="0" dirty="0">
                <a:sym typeface="Symbol" pitchFamily="18" charset="2"/>
              </a:rPr>
              <a:t>阶</a:t>
            </a:r>
            <a:r>
              <a:rPr lang="en-US" altLang="zh-CN" i="0" dirty="0">
                <a:sym typeface="Symbol" pitchFamily="18" charset="2"/>
              </a:rPr>
              <a:t>GF</a:t>
            </a:r>
            <a:r>
              <a:rPr lang="zh-CN" altLang="en-US" i="0" dirty="0">
                <a:sym typeface="Symbol" pitchFamily="18" charset="2"/>
              </a:rPr>
              <a:t>存在</a:t>
            </a:r>
            <a:r>
              <a:rPr lang="en-US" altLang="zh-CN" i="0" dirty="0">
                <a:sym typeface="Symbol" pitchFamily="18" charset="2"/>
              </a:rPr>
              <a:t>. GF</a:t>
            </a:r>
            <a:r>
              <a:rPr lang="zh-CN" altLang="en-US" i="0" dirty="0">
                <a:sym typeface="Symbol" pitchFamily="18" charset="2"/>
              </a:rPr>
              <a:t>的阶是素数幂</a:t>
            </a:r>
            <a:r>
              <a:rPr lang="en-US" altLang="zh-CN" i="0" dirty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6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6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GF</a:t>
            </a:r>
            <a:r>
              <a:rPr lang="zh-CN" altLang="en-US" b="1" smtClean="0"/>
              <a:t>的构造方法</a:t>
            </a:r>
            <a:r>
              <a:rPr lang="en-US" altLang="zh-CN" sz="3200" b="1" smtClean="0">
                <a:solidFill>
                  <a:schemeClr val="accent2"/>
                </a:solidFill>
              </a:rPr>
              <a:t>(4-257,5-216,e350)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79388" y="1328738"/>
            <a:ext cx="883602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/>
              <a:t>以</a:t>
            </a:r>
            <a:r>
              <a:rPr lang="en-US" altLang="zh-CN" i="0"/>
              <a:t>GF(</a:t>
            </a:r>
            <a:r>
              <a:rPr lang="en-US" altLang="zh-CN"/>
              <a:t>n</a:t>
            </a:r>
            <a:r>
              <a:rPr lang="en-US" altLang="zh-CN" i="0"/>
              <a:t>)</a:t>
            </a:r>
            <a:r>
              <a:rPr lang="zh-CN" altLang="en-US" i="0"/>
              <a:t>记</a:t>
            </a:r>
            <a:r>
              <a:rPr lang="en-US" altLang="zh-CN"/>
              <a:t>n</a:t>
            </a:r>
            <a:r>
              <a:rPr lang="zh-CN" altLang="en-US" i="0"/>
              <a:t>阶有限域</a:t>
            </a:r>
            <a:r>
              <a:rPr lang="en-US" altLang="zh-CN" i="0"/>
              <a:t>.</a:t>
            </a:r>
          </a:p>
          <a:p>
            <a:pPr eaLnBrk="1" hangingPunct="1"/>
            <a:r>
              <a:rPr lang="zh-CN" altLang="en-US" i="0"/>
              <a:t>对素数</a:t>
            </a:r>
            <a:r>
              <a:rPr lang="en-US" altLang="zh-CN"/>
              <a:t>p, </a:t>
            </a:r>
            <a:r>
              <a:rPr lang="en-US" altLang="zh-CN" i="0"/>
              <a:t>GF(</a:t>
            </a:r>
            <a:r>
              <a:rPr lang="en-US" altLang="zh-CN"/>
              <a:t>p</a:t>
            </a:r>
            <a:r>
              <a:rPr lang="en-US" altLang="zh-CN" i="0"/>
              <a:t>)</a:t>
            </a:r>
            <a:r>
              <a:rPr lang="en-US" altLang="zh-CN"/>
              <a:t>=</a:t>
            </a:r>
            <a:r>
              <a:rPr lang="en-US" altLang="zh-CN" i="0"/>
              <a:t>&lt;{0,1,…,</a:t>
            </a:r>
            <a:r>
              <a:rPr lang="en-US" altLang="zh-CN"/>
              <a:t>p</a:t>
            </a:r>
            <a:r>
              <a:rPr lang="en-US" altLang="zh-CN" i="0"/>
              <a:t>-1}, + mod</a:t>
            </a:r>
            <a:r>
              <a:rPr lang="en-US" altLang="zh-CN"/>
              <a:t> p</a:t>
            </a:r>
            <a:r>
              <a:rPr lang="en-US" altLang="zh-CN" i="0"/>
              <a:t>, </a:t>
            </a:r>
            <a:r>
              <a:rPr lang="en-US" altLang="zh-CN" i="0">
                <a:sym typeface="Symbol" pitchFamily="18" charset="2"/>
              </a:rPr>
              <a:t> mod</a:t>
            </a:r>
            <a:r>
              <a:rPr lang="en-US" altLang="zh-CN">
                <a:sym typeface="Symbol" pitchFamily="18" charset="2"/>
              </a:rPr>
              <a:t> p</a:t>
            </a:r>
            <a:r>
              <a:rPr lang="en-US" altLang="zh-CN" i="0"/>
              <a:t>&gt; </a:t>
            </a:r>
          </a:p>
          <a:p>
            <a:pPr eaLnBrk="1" hangingPunct="1"/>
            <a:r>
              <a:rPr lang="zh-CN" altLang="en-US" i="0"/>
              <a:t>对</a:t>
            </a:r>
            <a:r>
              <a:rPr lang="en-US" altLang="zh-CN"/>
              <a:t>a</a:t>
            </a:r>
            <a:r>
              <a:rPr lang="en-US" altLang="zh-CN" i="0"/>
              <a:t>&gt;0, </a:t>
            </a:r>
            <a:r>
              <a:rPr lang="zh-CN" altLang="en-US" i="0"/>
              <a:t>取</a:t>
            </a:r>
            <a:r>
              <a:rPr lang="en-US" altLang="zh-CN"/>
              <a:t>a</a:t>
            </a:r>
            <a:r>
              <a:rPr lang="zh-CN" altLang="en-US" i="0"/>
              <a:t>阶多项式</a:t>
            </a:r>
            <a:r>
              <a:rPr lang="en-US" altLang="zh-CN"/>
              <a:t>x</a:t>
            </a:r>
            <a:r>
              <a:rPr lang="en-US" altLang="zh-CN" baseline="30000"/>
              <a:t>a</a:t>
            </a:r>
            <a:r>
              <a:rPr lang="en-US" altLang="zh-CN"/>
              <a:t>+c</a:t>
            </a:r>
            <a:r>
              <a:rPr lang="en-US" altLang="zh-CN" baseline="-25000"/>
              <a:t>1</a:t>
            </a:r>
            <a:r>
              <a:rPr lang="en-US" altLang="zh-CN"/>
              <a:t>x</a:t>
            </a:r>
            <a:r>
              <a:rPr lang="en-US" altLang="zh-CN" baseline="30000"/>
              <a:t>a-1</a:t>
            </a:r>
            <a:r>
              <a:rPr lang="en-US" altLang="zh-CN"/>
              <a:t>+…+c</a:t>
            </a:r>
            <a:r>
              <a:rPr lang="en-US" altLang="zh-CN" baseline="-25000"/>
              <a:t>a</a:t>
            </a:r>
            <a:r>
              <a:rPr lang="en-US" altLang="zh-CN" i="0"/>
              <a:t>, </a:t>
            </a:r>
            <a:r>
              <a:rPr lang="zh-CN" altLang="en-US" i="0"/>
              <a:t>满足</a:t>
            </a:r>
            <a:r>
              <a:rPr lang="en-US" altLang="zh-CN" i="0"/>
              <a:t>:</a:t>
            </a:r>
          </a:p>
          <a:p>
            <a:pPr eaLnBrk="1" hangingPunct="1">
              <a:buFontTx/>
              <a:buChar char="•"/>
            </a:pPr>
            <a:r>
              <a:rPr lang="en-US" altLang="zh-CN" i="0"/>
              <a:t> </a:t>
            </a:r>
            <a:r>
              <a:rPr lang="zh-CN" altLang="en-US" i="0"/>
              <a:t>各次项系数取值于</a:t>
            </a:r>
            <a:r>
              <a:rPr lang="en-US" altLang="zh-CN" i="0"/>
              <a:t>GF(</a:t>
            </a:r>
            <a:r>
              <a:rPr lang="en-US" altLang="zh-CN"/>
              <a:t>p</a:t>
            </a:r>
            <a:r>
              <a:rPr lang="en-US" altLang="zh-CN" i="0"/>
              <a:t>)</a:t>
            </a:r>
          </a:p>
          <a:p>
            <a:pPr eaLnBrk="1" hangingPunct="1">
              <a:buFontTx/>
              <a:buChar char="•"/>
            </a:pPr>
            <a:r>
              <a:rPr lang="en-US" altLang="zh-CN" i="0"/>
              <a:t> </a:t>
            </a:r>
            <a:r>
              <a:rPr lang="zh-CN" altLang="en-US" i="0"/>
              <a:t>在</a:t>
            </a:r>
            <a:r>
              <a:rPr lang="en-US" altLang="zh-CN" i="0"/>
              <a:t>GF(</a:t>
            </a:r>
            <a:r>
              <a:rPr lang="en-US" altLang="zh-CN"/>
              <a:t>p</a:t>
            </a:r>
            <a:r>
              <a:rPr lang="en-US" altLang="zh-CN" i="0"/>
              <a:t>)</a:t>
            </a:r>
            <a:r>
              <a:rPr lang="zh-CN" altLang="en-US" i="0"/>
              <a:t>上不能分解</a:t>
            </a:r>
          </a:p>
          <a:p>
            <a:pPr eaLnBrk="1" hangingPunct="1"/>
            <a:r>
              <a:rPr lang="zh-CN" altLang="en-US" i="0"/>
              <a:t>记其任一个根为</a:t>
            </a:r>
            <a:r>
              <a:rPr lang="zh-CN" altLang="en-US" i="0">
                <a:sym typeface="Symbol" pitchFamily="18" charset="2"/>
              </a:rPr>
              <a:t></a:t>
            </a:r>
            <a:r>
              <a:rPr lang="en-US" altLang="zh-CN" i="0">
                <a:sym typeface="Symbol" pitchFamily="18" charset="2"/>
              </a:rPr>
              <a:t>, </a:t>
            </a:r>
            <a:r>
              <a:rPr lang="zh-CN" altLang="en-US" i="0">
                <a:sym typeface="Symbol" pitchFamily="18" charset="2"/>
              </a:rPr>
              <a:t>令</a:t>
            </a:r>
          </a:p>
          <a:p>
            <a:pPr eaLnBrk="1" hangingPunct="1"/>
            <a:r>
              <a:rPr lang="zh-CN" altLang="en-US" i="0"/>
              <a:t>   </a:t>
            </a:r>
            <a:r>
              <a:rPr lang="en-US" altLang="zh-CN"/>
              <a:t>F </a:t>
            </a:r>
            <a:r>
              <a:rPr lang="en-US" altLang="zh-CN" i="0"/>
              <a:t>= {</a:t>
            </a:r>
            <a:r>
              <a:rPr lang="en-US" altLang="zh-CN"/>
              <a:t>b</a:t>
            </a:r>
            <a:r>
              <a:rPr lang="en-US" altLang="zh-CN" i="0" baseline="-25000"/>
              <a:t>0</a:t>
            </a:r>
            <a:r>
              <a:rPr lang="en-US" altLang="zh-CN" i="0"/>
              <a:t>+</a:t>
            </a:r>
            <a:r>
              <a:rPr lang="en-US" altLang="zh-CN"/>
              <a:t>b</a:t>
            </a:r>
            <a:r>
              <a:rPr lang="en-US" altLang="zh-CN" i="0" baseline="-25000"/>
              <a:t>1</a:t>
            </a:r>
            <a:r>
              <a:rPr lang="en-US" altLang="zh-CN" i="0">
                <a:sym typeface="Symbol" pitchFamily="18" charset="2"/>
              </a:rPr>
              <a:t> +…+ 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 baseline="-25000">
                <a:sym typeface="Symbol" pitchFamily="18" charset="2"/>
              </a:rPr>
              <a:t>a</a:t>
            </a:r>
            <a:r>
              <a:rPr lang="en-US" altLang="zh-CN" i="0" baseline="-25000">
                <a:sym typeface="Symbol" pitchFamily="18" charset="2"/>
              </a:rPr>
              <a:t>-1</a:t>
            </a:r>
            <a:r>
              <a:rPr lang="en-US" altLang="zh-CN" i="0">
                <a:sym typeface="Symbol" pitchFamily="18" charset="2"/>
              </a:rPr>
              <a:t></a:t>
            </a:r>
            <a:r>
              <a:rPr lang="en-US" altLang="zh-CN" baseline="30000">
                <a:sym typeface="Symbol" pitchFamily="18" charset="2"/>
              </a:rPr>
              <a:t>a</a:t>
            </a:r>
            <a:r>
              <a:rPr lang="en-US" altLang="zh-CN" i="0" baseline="30000">
                <a:sym typeface="Symbol" pitchFamily="18" charset="2"/>
              </a:rPr>
              <a:t>-1 </a:t>
            </a:r>
            <a:r>
              <a:rPr lang="en-US" altLang="zh-CN" i="0">
                <a:sym typeface="Symbol" pitchFamily="18" charset="2"/>
              </a:rPr>
              <a:t>: </a:t>
            </a:r>
            <a:r>
              <a:rPr lang="en-US" altLang="zh-CN"/>
              <a:t>b</a:t>
            </a:r>
            <a:r>
              <a:rPr lang="en-US" altLang="zh-CN" i="0" baseline="-25000"/>
              <a:t>0</a:t>
            </a:r>
            <a:r>
              <a:rPr lang="en-US" altLang="zh-CN" i="0"/>
              <a:t>,</a:t>
            </a:r>
            <a:r>
              <a:rPr lang="en-US" altLang="zh-CN"/>
              <a:t>b</a:t>
            </a:r>
            <a:r>
              <a:rPr lang="en-US" altLang="zh-CN" i="0" baseline="-25000"/>
              <a:t>1</a:t>
            </a:r>
            <a:r>
              <a:rPr lang="en-US" altLang="zh-CN" i="0">
                <a:sym typeface="Symbol" pitchFamily="18" charset="2"/>
              </a:rPr>
              <a:t>,…,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 baseline="-25000">
                <a:sym typeface="Symbol" pitchFamily="18" charset="2"/>
              </a:rPr>
              <a:t>a</a:t>
            </a:r>
            <a:r>
              <a:rPr lang="en-US" altLang="zh-CN" i="0" baseline="-25000">
                <a:sym typeface="Symbol" pitchFamily="18" charset="2"/>
              </a:rPr>
              <a:t>-1</a:t>
            </a:r>
            <a:r>
              <a:rPr lang="en-US" altLang="zh-CN" i="0">
                <a:sym typeface="Symbol" pitchFamily="18" charset="2"/>
              </a:rPr>
              <a:t>[0,</a:t>
            </a:r>
            <a:r>
              <a:rPr lang="en-US" altLang="zh-CN">
                <a:sym typeface="Symbol" pitchFamily="18" charset="2"/>
              </a:rPr>
              <a:t>p</a:t>
            </a:r>
            <a:r>
              <a:rPr lang="en-US" altLang="zh-CN" i="0">
                <a:sym typeface="Symbol" pitchFamily="18" charset="2"/>
              </a:rPr>
              <a:t>-1]</a:t>
            </a:r>
            <a:r>
              <a:rPr lang="en-US" altLang="zh-CN" i="0"/>
              <a:t>}</a:t>
            </a:r>
          </a:p>
          <a:p>
            <a:pPr eaLnBrk="1" hangingPunct="1"/>
            <a:r>
              <a:rPr lang="zh-CN" altLang="en-US" i="0"/>
              <a:t>则</a:t>
            </a:r>
            <a:r>
              <a:rPr lang="en-US" altLang="zh-CN" i="0"/>
              <a:t>GF(</a:t>
            </a:r>
            <a:r>
              <a:rPr lang="en-US" altLang="zh-CN"/>
              <a:t>p</a:t>
            </a:r>
            <a:r>
              <a:rPr lang="en-US" altLang="zh-CN" baseline="30000"/>
              <a:t>a</a:t>
            </a:r>
            <a:r>
              <a:rPr lang="en-US" altLang="zh-CN" i="0"/>
              <a:t>) = &lt;</a:t>
            </a:r>
            <a:r>
              <a:rPr lang="en-US" altLang="zh-CN"/>
              <a:t>F</a:t>
            </a:r>
            <a:r>
              <a:rPr lang="en-US" altLang="zh-CN" i="0"/>
              <a:t>, + mod</a:t>
            </a:r>
            <a:r>
              <a:rPr lang="en-US" altLang="zh-CN"/>
              <a:t> p</a:t>
            </a:r>
            <a:r>
              <a:rPr lang="en-US" altLang="zh-CN" i="0"/>
              <a:t>, </a:t>
            </a:r>
            <a:r>
              <a:rPr lang="en-US" altLang="zh-CN" i="0">
                <a:sym typeface="Symbol" pitchFamily="18" charset="2"/>
              </a:rPr>
              <a:t> mod</a:t>
            </a:r>
            <a:r>
              <a:rPr lang="en-US" altLang="zh-CN">
                <a:sym typeface="Symbol" pitchFamily="18" charset="2"/>
              </a:rPr>
              <a:t> p</a:t>
            </a:r>
            <a:r>
              <a:rPr lang="en-US" altLang="zh-CN"/>
              <a:t> </a:t>
            </a:r>
            <a:r>
              <a:rPr lang="en-US" altLang="zh-CN" i="0"/>
              <a:t>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阶为</a:t>
            </a:r>
            <a:r>
              <a:rPr lang="en-US" altLang="zh-CN" b="1" smtClean="0"/>
              <a:t>2</a:t>
            </a:r>
            <a:r>
              <a:rPr lang="en-US" altLang="zh-CN" b="1" baseline="30000" smtClean="0"/>
              <a:t>2</a:t>
            </a:r>
            <a:r>
              <a:rPr lang="zh-CN" altLang="en-US" b="1" smtClean="0"/>
              <a:t>的有限域</a:t>
            </a:r>
            <a:r>
              <a:rPr lang="en-US" altLang="zh-CN" sz="3200" b="1" smtClean="0">
                <a:solidFill>
                  <a:schemeClr val="accent2"/>
                </a:solidFill>
              </a:rPr>
              <a:t>(4-257,5-217,e351)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95288" y="1484313"/>
            <a:ext cx="85344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  <a:r>
              <a:rPr lang="en-US" altLang="zh-CN" i="0"/>
              <a:t>=2, </a:t>
            </a:r>
            <a:r>
              <a:rPr lang="en-US" altLang="zh-CN"/>
              <a:t>a</a:t>
            </a:r>
            <a:r>
              <a:rPr lang="en-US" altLang="zh-CN" i="0"/>
              <a:t>=2</a:t>
            </a:r>
          </a:p>
          <a:p>
            <a:pPr eaLnBrk="1" hangingPunct="1"/>
            <a:r>
              <a:rPr lang="en-US" altLang="zh-CN" i="0"/>
              <a:t>GF(</a:t>
            </a:r>
            <a:r>
              <a:rPr lang="en-US" altLang="zh-CN"/>
              <a:t>p</a:t>
            </a:r>
            <a:r>
              <a:rPr lang="en-US" altLang="zh-CN" i="0"/>
              <a:t>) =</a:t>
            </a:r>
            <a:r>
              <a:rPr lang="en-US" altLang="zh-CN"/>
              <a:t> </a:t>
            </a:r>
            <a:r>
              <a:rPr lang="en-US" altLang="zh-CN" i="0"/>
              <a:t>GF(2) = Z</a:t>
            </a:r>
            <a:r>
              <a:rPr lang="en-US" altLang="zh-CN" i="0" baseline="-25000"/>
              <a:t>2 </a:t>
            </a:r>
            <a:r>
              <a:rPr lang="en-US" altLang="zh-CN" i="0"/>
              <a:t>= &lt;{0,1}, </a:t>
            </a:r>
            <a:r>
              <a:rPr lang="en-US" altLang="zh-CN" i="0">
                <a:sym typeface="Symbol" pitchFamily="18" charset="2"/>
              </a:rPr>
              <a:t>+ mod 2,  mod 2&gt;</a:t>
            </a:r>
            <a:r>
              <a:rPr lang="en-US" altLang="zh-CN" i="0"/>
              <a:t>,</a:t>
            </a:r>
          </a:p>
          <a:p>
            <a:pPr eaLnBrk="1" hangingPunct="1"/>
            <a:r>
              <a:rPr lang="zh-CN" altLang="en-US" i="0"/>
              <a:t>取</a:t>
            </a:r>
            <a:r>
              <a:rPr lang="en-US" altLang="zh-CN"/>
              <a:t>a</a:t>
            </a:r>
            <a:r>
              <a:rPr lang="zh-CN" altLang="en-US" i="0"/>
              <a:t>阶多项式为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 baseline="30000">
                <a:sym typeface="Symbol" pitchFamily="18" charset="2"/>
              </a:rPr>
              <a:t>2</a:t>
            </a:r>
            <a:r>
              <a:rPr lang="en-US" altLang="zh-CN" i="0">
                <a:sym typeface="Symbol" pitchFamily="18" charset="2"/>
              </a:rPr>
              <a:t>+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>
                <a:sym typeface="Symbol" pitchFamily="18" charset="2"/>
              </a:rPr>
              <a:t>+1</a:t>
            </a:r>
            <a:r>
              <a:rPr lang="zh-CN" altLang="en-US" i="0">
                <a:sym typeface="Symbol" pitchFamily="18" charset="2"/>
              </a:rPr>
              <a:t>，</a:t>
            </a:r>
            <a:endParaRPr lang="zh-CN" altLang="en-US" i="0"/>
          </a:p>
          <a:p>
            <a:pPr eaLnBrk="1" hangingPunct="1"/>
            <a:r>
              <a:rPr lang="zh-CN" altLang="en-US" i="0"/>
              <a:t>令</a:t>
            </a:r>
            <a:r>
              <a:rPr lang="zh-CN" altLang="en-US" i="0">
                <a:sym typeface="Symbol" pitchFamily="18" charset="2"/>
              </a:rPr>
              <a:t>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 i="0">
                <a:sym typeface="Symbol" pitchFamily="18" charset="2"/>
              </a:rPr>
              <a:t>为方程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 baseline="30000">
                <a:sym typeface="Symbol" pitchFamily="18" charset="2"/>
              </a:rPr>
              <a:t>2</a:t>
            </a:r>
            <a:r>
              <a:rPr lang="en-US" altLang="zh-CN" i="0">
                <a:sym typeface="Symbol" pitchFamily="18" charset="2"/>
              </a:rPr>
              <a:t>+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>
                <a:sym typeface="Symbol" pitchFamily="18" charset="2"/>
              </a:rPr>
              <a:t>+1=0</a:t>
            </a:r>
            <a:r>
              <a:rPr lang="zh-CN" altLang="en-US" i="0">
                <a:sym typeface="Symbol" pitchFamily="18" charset="2"/>
              </a:rPr>
              <a:t>的根</a:t>
            </a:r>
            <a:r>
              <a:rPr lang="en-US" altLang="zh-CN" i="0">
                <a:sym typeface="Symbol" pitchFamily="18" charset="2"/>
              </a:rPr>
              <a:t>,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F</a:t>
            </a:r>
            <a:r>
              <a:rPr lang="en-US" altLang="zh-CN" i="0">
                <a:sym typeface="Symbol" pitchFamily="18" charset="2"/>
              </a:rPr>
              <a:t>(</a:t>
            </a:r>
            <a:r>
              <a:rPr lang="en-US" altLang="zh-CN">
                <a:sym typeface="Symbol" pitchFamily="18" charset="2"/>
              </a:rPr>
              <a:t>p</a:t>
            </a:r>
            <a:r>
              <a:rPr lang="en-US" altLang="zh-CN" baseline="30000">
                <a:sym typeface="Symbol" pitchFamily="18" charset="2"/>
              </a:rPr>
              <a:t>a</a:t>
            </a:r>
            <a:r>
              <a:rPr lang="en-US" altLang="zh-CN" i="0">
                <a:sym typeface="Symbol" pitchFamily="18" charset="2"/>
              </a:rPr>
              <a:t>) = </a:t>
            </a:r>
            <a:r>
              <a:rPr lang="en-US" altLang="zh-CN">
                <a:sym typeface="Symbol" pitchFamily="18" charset="2"/>
              </a:rPr>
              <a:t>F</a:t>
            </a:r>
            <a:r>
              <a:rPr lang="en-US" altLang="zh-CN" i="0">
                <a:sym typeface="Symbol" pitchFamily="18" charset="2"/>
              </a:rPr>
              <a:t>(4) = { </a:t>
            </a:r>
            <a:r>
              <a:rPr lang="en-US" altLang="zh-CN"/>
              <a:t>b</a:t>
            </a:r>
            <a:r>
              <a:rPr lang="en-US" altLang="zh-CN" i="0" baseline="-25000"/>
              <a:t>0</a:t>
            </a:r>
            <a:r>
              <a:rPr lang="en-US" altLang="zh-CN" i="0"/>
              <a:t>+</a:t>
            </a:r>
            <a:r>
              <a:rPr lang="en-US" altLang="zh-CN"/>
              <a:t>b</a:t>
            </a:r>
            <a:r>
              <a:rPr lang="en-US" altLang="zh-CN" i="0" baseline="-25000"/>
              <a:t>1</a:t>
            </a:r>
            <a:r>
              <a:rPr lang="en-US" altLang="zh-CN">
                <a:sym typeface="Symbol" pitchFamily="18" charset="2"/>
              </a:rPr>
              <a:t>  </a:t>
            </a:r>
            <a:r>
              <a:rPr lang="en-US" altLang="zh-CN" i="0">
                <a:sym typeface="Symbol" pitchFamily="18" charset="2"/>
              </a:rPr>
              <a:t>| 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 i="0" baseline="-25000">
                <a:sym typeface="Symbol" pitchFamily="18" charset="2"/>
              </a:rPr>
              <a:t>0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 i="0" baseline="-25000">
                <a:sym typeface="Symbol" pitchFamily="18" charset="2"/>
              </a:rPr>
              <a:t>1</a:t>
            </a:r>
            <a:r>
              <a:rPr lang="en-US" altLang="zh-CN" i="0">
                <a:sym typeface="Symbol" pitchFamily="18" charset="2"/>
              </a:rPr>
              <a:t>{0,1} }</a:t>
            </a:r>
          </a:p>
          <a:p>
            <a:pPr eaLnBrk="1" hangingPunct="1"/>
            <a:r>
              <a:rPr lang="en-US" altLang="zh-CN" i="0">
                <a:sym typeface="Symbol" pitchFamily="18" charset="2"/>
              </a:rPr>
              <a:t>                     = { 0, 1,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0">
                <a:sym typeface="Symbol" pitchFamily="18" charset="2"/>
              </a:rPr>
              <a:t>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0">
                <a:sym typeface="Symbol" pitchFamily="18" charset="2"/>
              </a:rPr>
              <a:t>, 1+</a:t>
            </a:r>
            <a:r>
              <a:rPr lang="en-US" altLang="zh-CN">
                <a:sym typeface="Symbol" pitchFamily="18" charset="2"/>
              </a:rPr>
              <a:t>  </a:t>
            </a:r>
            <a:r>
              <a:rPr lang="en-US" altLang="zh-CN" i="0">
                <a:sym typeface="Symbol" pitchFamily="18" charset="2"/>
              </a:rPr>
              <a:t>}</a:t>
            </a:r>
          </a:p>
          <a:p>
            <a:pPr eaLnBrk="1" hangingPunct="1"/>
            <a:r>
              <a:rPr lang="en-US" altLang="zh-CN" i="0">
                <a:sym typeface="Symbol" pitchFamily="18" charset="2"/>
              </a:rPr>
              <a:t>&lt;{0, 1, , 1+}, + mod 2,  mod 2&gt;</a:t>
            </a:r>
            <a:r>
              <a:rPr lang="zh-CN" altLang="en-US" i="0">
                <a:sym typeface="Symbol" pitchFamily="18" charset="2"/>
              </a:rPr>
              <a:t>是域</a:t>
            </a:r>
            <a:r>
              <a:rPr lang="en-US" altLang="zh-CN" i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阶为</a:t>
            </a:r>
            <a:r>
              <a:rPr lang="en-US" altLang="zh-CN" b="1" smtClean="0"/>
              <a:t>2</a:t>
            </a:r>
            <a:r>
              <a:rPr lang="en-US" altLang="zh-CN" b="1" baseline="30000" smtClean="0"/>
              <a:t>2</a:t>
            </a:r>
            <a:r>
              <a:rPr lang="zh-CN" altLang="en-US" b="1" smtClean="0"/>
              <a:t>的有限域</a:t>
            </a:r>
            <a:r>
              <a:rPr lang="en-US" altLang="zh-CN" sz="3200" b="1" smtClean="0">
                <a:solidFill>
                  <a:schemeClr val="accent2"/>
                </a:solidFill>
              </a:rPr>
              <a:t>(4-257,5-216,e351)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1470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>
                <a:sym typeface="Symbol" pitchFamily="18" charset="2"/>
              </a:rPr>
              <a:t>GF(4)=&lt;{0, 1, , 1+}, + mod 2,  mod 2&gt;</a:t>
            </a:r>
            <a:r>
              <a:rPr lang="zh-CN" altLang="en-US" i="0">
                <a:sym typeface="Symbol" pitchFamily="18" charset="2"/>
              </a:rPr>
              <a:t>是域</a:t>
            </a:r>
            <a:r>
              <a:rPr lang="en-US" altLang="zh-CN" i="0">
                <a:sym typeface="Symbol" pitchFamily="18" charset="2"/>
              </a:rPr>
              <a:t>.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其中</a:t>
            </a:r>
            <a:r>
              <a:rPr lang="zh-CN" altLang="en-US">
                <a:sym typeface="Symbol" pitchFamily="18" charset="2"/>
              </a:rPr>
              <a:t> </a:t>
            </a:r>
            <a:r>
              <a:rPr lang="zh-CN" altLang="en-US" i="0">
                <a:sym typeface="Symbol" pitchFamily="18" charset="2"/>
              </a:rPr>
              <a:t>为方程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 baseline="30000">
                <a:sym typeface="Symbol" pitchFamily="18" charset="2"/>
              </a:rPr>
              <a:t>2</a:t>
            </a:r>
            <a:r>
              <a:rPr lang="en-US" altLang="zh-CN" i="0">
                <a:sym typeface="Symbol" pitchFamily="18" charset="2"/>
              </a:rPr>
              <a:t>+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>
                <a:sym typeface="Symbol" pitchFamily="18" charset="2"/>
              </a:rPr>
              <a:t>+1 =0</a:t>
            </a:r>
            <a:r>
              <a:rPr lang="zh-CN" altLang="en-US" i="0">
                <a:sym typeface="Symbol" pitchFamily="18" charset="2"/>
              </a:rPr>
              <a:t>的根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0825" y="2465388"/>
            <a:ext cx="4033838" cy="3987800"/>
            <a:chOff x="158" y="1553"/>
            <a:chExt cx="2541" cy="2512"/>
          </a:xfrm>
        </p:grpSpPr>
        <p:sp>
          <p:nvSpPr>
            <p:cNvPr id="26646" name="Text Box 4"/>
            <p:cNvSpPr txBox="1">
              <a:spLocks noChangeArrowheads="1"/>
            </p:cNvSpPr>
            <p:nvPr/>
          </p:nvSpPr>
          <p:spPr bwMode="auto">
            <a:xfrm>
              <a:off x="431" y="1553"/>
              <a:ext cx="217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i="0"/>
                <a:t>加法表：</a:t>
              </a:r>
            </a:p>
          </p:txBody>
        </p:sp>
        <p:sp>
          <p:nvSpPr>
            <p:cNvPr id="26647" name="Line 5"/>
            <p:cNvSpPr>
              <a:spLocks noChangeShapeType="1"/>
            </p:cNvSpPr>
            <p:nvPr/>
          </p:nvSpPr>
          <p:spPr bwMode="auto">
            <a:xfrm>
              <a:off x="295" y="2414"/>
              <a:ext cx="24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8" name="Line 6"/>
            <p:cNvSpPr>
              <a:spLocks noChangeShapeType="1"/>
            </p:cNvSpPr>
            <p:nvPr/>
          </p:nvSpPr>
          <p:spPr bwMode="auto">
            <a:xfrm>
              <a:off x="703" y="2097"/>
              <a:ext cx="0" cy="19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9" name="Text Box 7"/>
            <p:cNvSpPr txBox="1">
              <a:spLocks noChangeArrowheads="1"/>
            </p:cNvSpPr>
            <p:nvPr/>
          </p:nvSpPr>
          <p:spPr bwMode="auto">
            <a:xfrm>
              <a:off x="793" y="2006"/>
              <a:ext cx="158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0    1       1+</a:t>
              </a:r>
            </a:p>
          </p:txBody>
        </p:sp>
        <p:sp>
          <p:nvSpPr>
            <p:cNvPr id="26650" name="Text Box 8"/>
            <p:cNvSpPr txBox="1">
              <a:spLocks noChangeArrowheads="1"/>
            </p:cNvSpPr>
            <p:nvPr/>
          </p:nvSpPr>
          <p:spPr bwMode="auto">
            <a:xfrm>
              <a:off x="158" y="2379"/>
              <a:ext cx="544" cy="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0 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1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  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1+</a:t>
              </a:r>
            </a:p>
          </p:txBody>
        </p:sp>
        <p:sp>
          <p:nvSpPr>
            <p:cNvPr id="26651" name="Text Box 11"/>
            <p:cNvSpPr txBox="1">
              <a:spLocks noChangeArrowheads="1"/>
            </p:cNvSpPr>
            <p:nvPr/>
          </p:nvSpPr>
          <p:spPr bwMode="auto">
            <a:xfrm>
              <a:off x="793" y="2369"/>
              <a:ext cx="186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0    1       1+</a:t>
              </a:r>
            </a:p>
          </p:txBody>
        </p:sp>
        <p:sp>
          <p:nvSpPr>
            <p:cNvPr id="26652" name="Text Box 12"/>
            <p:cNvSpPr txBox="1">
              <a:spLocks noChangeArrowheads="1"/>
            </p:cNvSpPr>
            <p:nvPr/>
          </p:nvSpPr>
          <p:spPr bwMode="auto">
            <a:xfrm>
              <a:off x="657" y="2822"/>
              <a:ext cx="49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0">
                  <a:sym typeface="Symbol" pitchFamily="18" charset="2"/>
                </a:rPr>
                <a:t>1</a:t>
              </a:r>
            </a:p>
            <a:p>
              <a:pPr algn="ctr" eaLnBrk="1" hangingPunct="1"/>
              <a:r>
                <a:rPr lang="en-US" altLang="zh-CN" i="0">
                  <a:sym typeface="Symbol" pitchFamily="18" charset="2"/>
                </a:rPr>
                <a:t>  </a:t>
              </a:r>
            </a:p>
            <a:p>
              <a:pPr algn="ctr" eaLnBrk="1" hangingPunct="1"/>
              <a:r>
                <a:rPr lang="en-US" altLang="zh-CN" i="0">
                  <a:sym typeface="Symbol" pitchFamily="18" charset="2"/>
                </a:rPr>
                <a:t>1+</a:t>
              </a:r>
            </a:p>
          </p:txBody>
        </p:sp>
        <p:sp>
          <p:nvSpPr>
            <p:cNvPr id="26653" name="Text Box 13"/>
            <p:cNvSpPr txBox="1">
              <a:spLocks noChangeArrowheads="1"/>
            </p:cNvSpPr>
            <p:nvPr/>
          </p:nvSpPr>
          <p:spPr bwMode="auto">
            <a:xfrm>
              <a:off x="1156" y="2822"/>
              <a:ext cx="31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0</a:t>
              </a:r>
            </a:p>
          </p:txBody>
        </p:sp>
        <p:sp>
          <p:nvSpPr>
            <p:cNvPr id="26654" name="Text Box 14"/>
            <p:cNvSpPr txBox="1">
              <a:spLocks noChangeArrowheads="1"/>
            </p:cNvSpPr>
            <p:nvPr/>
          </p:nvSpPr>
          <p:spPr bwMode="auto">
            <a:xfrm>
              <a:off x="1383" y="2777"/>
              <a:ext cx="635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1+ </a:t>
              </a:r>
              <a:r>
                <a:rPr lang="en-US" altLang="zh-CN" i="0">
                  <a:sym typeface="Symbol" pitchFamily="18" charset="2"/>
                </a:rPr>
                <a:t></a:t>
              </a:r>
            </a:p>
          </p:txBody>
        </p:sp>
        <p:sp>
          <p:nvSpPr>
            <p:cNvPr id="26655" name="Text Box 15"/>
            <p:cNvSpPr txBox="1">
              <a:spLocks noChangeArrowheads="1"/>
            </p:cNvSpPr>
            <p:nvPr/>
          </p:nvSpPr>
          <p:spPr bwMode="auto">
            <a:xfrm>
              <a:off x="2019" y="2732"/>
              <a:ext cx="31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</a:t>
              </a:r>
            </a:p>
          </p:txBody>
        </p:sp>
        <p:sp>
          <p:nvSpPr>
            <p:cNvPr id="26656" name="Text Box 16"/>
            <p:cNvSpPr txBox="1">
              <a:spLocks noChangeArrowheads="1"/>
            </p:cNvSpPr>
            <p:nvPr/>
          </p:nvSpPr>
          <p:spPr bwMode="auto">
            <a:xfrm>
              <a:off x="1020" y="3213"/>
              <a:ext cx="635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1+ </a:t>
              </a:r>
              <a:r>
                <a:rPr lang="en-US" altLang="zh-CN" i="0">
                  <a:sym typeface="Symbol" pitchFamily="18" charset="2"/>
                </a:rPr>
                <a:t></a:t>
              </a:r>
            </a:p>
          </p:txBody>
        </p:sp>
        <p:sp>
          <p:nvSpPr>
            <p:cNvPr id="26657" name="Text Box 17"/>
            <p:cNvSpPr txBox="1">
              <a:spLocks noChangeArrowheads="1"/>
            </p:cNvSpPr>
            <p:nvPr/>
          </p:nvSpPr>
          <p:spPr bwMode="auto">
            <a:xfrm>
              <a:off x="1610" y="3258"/>
              <a:ext cx="36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0</a:t>
              </a:r>
              <a:endParaRPr lang="en-US" altLang="zh-CN" i="0">
                <a:sym typeface="Symbol" pitchFamily="18" charset="2"/>
              </a:endParaRPr>
            </a:p>
          </p:txBody>
        </p:sp>
        <p:sp>
          <p:nvSpPr>
            <p:cNvPr id="26658" name="Text Box 18"/>
            <p:cNvSpPr txBox="1">
              <a:spLocks noChangeArrowheads="1"/>
            </p:cNvSpPr>
            <p:nvPr/>
          </p:nvSpPr>
          <p:spPr bwMode="auto">
            <a:xfrm>
              <a:off x="2018" y="3231"/>
              <a:ext cx="31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  <a:endParaRPr lang="en-US" altLang="zh-CN" i="0">
                <a:sym typeface="Symbol" pitchFamily="18" charset="2"/>
              </a:endParaRPr>
            </a:p>
          </p:txBody>
        </p:sp>
        <p:sp>
          <p:nvSpPr>
            <p:cNvPr id="26659" name="Text Box 19"/>
            <p:cNvSpPr txBox="1">
              <a:spLocks noChangeArrowheads="1"/>
            </p:cNvSpPr>
            <p:nvPr/>
          </p:nvSpPr>
          <p:spPr bwMode="auto">
            <a:xfrm>
              <a:off x="1156" y="3576"/>
              <a:ext cx="31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</a:t>
              </a:r>
            </a:p>
          </p:txBody>
        </p:sp>
        <p:sp>
          <p:nvSpPr>
            <p:cNvPr id="26660" name="Text Box 20"/>
            <p:cNvSpPr txBox="1">
              <a:spLocks noChangeArrowheads="1"/>
            </p:cNvSpPr>
            <p:nvPr/>
          </p:nvSpPr>
          <p:spPr bwMode="auto">
            <a:xfrm>
              <a:off x="1610" y="3621"/>
              <a:ext cx="31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  <a:endParaRPr lang="en-US" altLang="zh-CN" i="0">
                <a:sym typeface="Symbol" pitchFamily="18" charset="2"/>
              </a:endParaRPr>
            </a:p>
          </p:txBody>
        </p:sp>
        <p:sp>
          <p:nvSpPr>
            <p:cNvPr id="26661" name="Text Box 21"/>
            <p:cNvSpPr txBox="1">
              <a:spLocks noChangeArrowheads="1"/>
            </p:cNvSpPr>
            <p:nvPr/>
          </p:nvSpPr>
          <p:spPr bwMode="auto">
            <a:xfrm>
              <a:off x="2018" y="3639"/>
              <a:ext cx="27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0</a:t>
              </a:r>
              <a:endParaRPr lang="en-US" altLang="zh-CN" i="0">
                <a:sym typeface="Symbol" pitchFamily="18" charset="2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643438" y="2420938"/>
            <a:ext cx="4033837" cy="3889375"/>
            <a:chOff x="2925" y="1525"/>
            <a:chExt cx="2541" cy="2450"/>
          </a:xfrm>
        </p:grpSpPr>
        <p:sp>
          <p:nvSpPr>
            <p:cNvPr id="26630" name="Text Box 22"/>
            <p:cNvSpPr txBox="1">
              <a:spLocks noChangeArrowheads="1"/>
            </p:cNvSpPr>
            <p:nvPr/>
          </p:nvSpPr>
          <p:spPr bwMode="auto">
            <a:xfrm>
              <a:off x="3198" y="1525"/>
              <a:ext cx="217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i="0"/>
                <a:t>乘法表：</a:t>
              </a:r>
            </a:p>
          </p:txBody>
        </p:sp>
        <p:sp>
          <p:nvSpPr>
            <p:cNvPr id="26631" name="Line 24"/>
            <p:cNvSpPr>
              <a:spLocks noChangeShapeType="1"/>
            </p:cNvSpPr>
            <p:nvPr/>
          </p:nvSpPr>
          <p:spPr bwMode="auto">
            <a:xfrm>
              <a:off x="3062" y="2387"/>
              <a:ext cx="24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2" name="Line 25"/>
            <p:cNvSpPr>
              <a:spLocks noChangeShapeType="1"/>
            </p:cNvSpPr>
            <p:nvPr/>
          </p:nvSpPr>
          <p:spPr bwMode="auto">
            <a:xfrm>
              <a:off x="3470" y="2070"/>
              <a:ext cx="0" cy="19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3" name="Text Box 26"/>
            <p:cNvSpPr txBox="1">
              <a:spLocks noChangeArrowheads="1"/>
            </p:cNvSpPr>
            <p:nvPr/>
          </p:nvSpPr>
          <p:spPr bwMode="auto">
            <a:xfrm>
              <a:off x="3560" y="1979"/>
              <a:ext cx="158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0    1       1+</a:t>
              </a:r>
            </a:p>
          </p:txBody>
        </p:sp>
        <p:sp>
          <p:nvSpPr>
            <p:cNvPr id="26634" name="Text Box 27"/>
            <p:cNvSpPr txBox="1">
              <a:spLocks noChangeArrowheads="1"/>
            </p:cNvSpPr>
            <p:nvPr/>
          </p:nvSpPr>
          <p:spPr bwMode="auto">
            <a:xfrm>
              <a:off x="2925" y="2352"/>
              <a:ext cx="544" cy="1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0 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1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  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zh-CN" i="0">
                  <a:sym typeface="Symbol" pitchFamily="18" charset="2"/>
                </a:rPr>
                <a:t>1+</a:t>
              </a:r>
            </a:p>
          </p:txBody>
        </p:sp>
        <p:sp>
          <p:nvSpPr>
            <p:cNvPr id="26635" name="Text Box 28"/>
            <p:cNvSpPr txBox="1">
              <a:spLocks noChangeArrowheads="1"/>
            </p:cNvSpPr>
            <p:nvPr/>
          </p:nvSpPr>
          <p:spPr bwMode="auto">
            <a:xfrm>
              <a:off x="3560" y="2342"/>
              <a:ext cx="186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0    0    0    0</a:t>
              </a:r>
            </a:p>
          </p:txBody>
        </p:sp>
        <p:sp>
          <p:nvSpPr>
            <p:cNvPr id="26636" name="Text Box 29"/>
            <p:cNvSpPr txBox="1">
              <a:spLocks noChangeArrowheads="1"/>
            </p:cNvSpPr>
            <p:nvPr/>
          </p:nvSpPr>
          <p:spPr bwMode="auto">
            <a:xfrm>
              <a:off x="3424" y="2795"/>
              <a:ext cx="498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0">
                  <a:sym typeface="Symbol" pitchFamily="18" charset="2"/>
                </a:rPr>
                <a:t>0</a:t>
              </a:r>
            </a:p>
            <a:p>
              <a:pPr algn="ctr" eaLnBrk="1" hangingPunct="1"/>
              <a:r>
                <a:rPr lang="en-US" altLang="zh-CN" i="0">
                  <a:sym typeface="Symbol" pitchFamily="18" charset="2"/>
                </a:rPr>
                <a:t>0 </a:t>
              </a:r>
            </a:p>
            <a:p>
              <a:pPr algn="ctr" eaLnBrk="1" hangingPunct="1"/>
              <a:r>
                <a:rPr lang="en-US" altLang="zh-CN" i="0">
                  <a:sym typeface="Symbol" pitchFamily="18" charset="2"/>
                </a:rPr>
                <a:t>0</a:t>
              </a:r>
            </a:p>
          </p:txBody>
        </p:sp>
        <p:sp>
          <p:nvSpPr>
            <p:cNvPr id="26637" name="Text Box 30"/>
            <p:cNvSpPr txBox="1">
              <a:spLocks noChangeArrowheads="1"/>
            </p:cNvSpPr>
            <p:nvPr/>
          </p:nvSpPr>
          <p:spPr bwMode="auto">
            <a:xfrm>
              <a:off x="3923" y="2795"/>
              <a:ext cx="31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</a:p>
          </p:txBody>
        </p:sp>
        <p:sp>
          <p:nvSpPr>
            <p:cNvPr id="26638" name="Text Box 31"/>
            <p:cNvSpPr txBox="1">
              <a:spLocks noChangeArrowheads="1"/>
            </p:cNvSpPr>
            <p:nvPr/>
          </p:nvSpPr>
          <p:spPr bwMode="auto">
            <a:xfrm>
              <a:off x="4331" y="2723"/>
              <a:ext cx="31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</a:t>
              </a:r>
            </a:p>
          </p:txBody>
        </p:sp>
        <p:sp>
          <p:nvSpPr>
            <p:cNvPr id="26639" name="Text Box 32"/>
            <p:cNvSpPr txBox="1">
              <a:spLocks noChangeArrowheads="1"/>
            </p:cNvSpPr>
            <p:nvPr/>
          </p:nvSpPr>
          <p:spPr bwMode="auto">
            <a:xfrm>
              <a:off x="4604" y="2705"/>
              <a:ext cx="58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1+</a:t>
              </a:r>
            </a:p>
          </p:txBody>
        </p:sp>
        <p:sp>
          <p:nvSpPr>
            <p:cNvPr id="26640" name="Text Box 33"/>
            <p:cNvSpPr txBox="1">
              <a:spLocks noChangeArrowheads="1"/>
            </p:cNvSpPr>
            <p:nvPr/>
          </p:nvSpPr>
          <p:spPr bwMode="auto">
            <a:xfrm>
              <a:off x="3923" y="3086"/>
              <a:ext cx="36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</a:t>
              </a:r>
            </a:p>
          </p:txBody>
        </p:sp>
        <p:sp>
          <p:nvSpPr>
            <p:cNvPr id="26641" name="Text Box 34"/>
            <p:cNvSpPr txBox="1">
              <a:spLocks noChangeArrowheads="1"/>
            </p:cNvSpPr>
            <p:nvPr/>
          </p:nvSpPr>
          <p:spPr bwMode="auto">
            <a:xfrm>
              <a:off x="4195" y="3114"/>
              <a:ext cx="77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1+</a:t>
              </a:r>
            </a:p>
          </p:txBody>
        </p:sp>
        <p:sp>
          <p:nvSpPr>
            <p:cNvPr id="26642" name="Text Box 35"/>
            <p:cNvSpPr txBox="1">
              <a:spLocks noChangeArrowheads="1"/>
            </p:cNvSpPr>
            <p:nvPr/>
          </p:nvSpPr>
          <p:spPr bwMode="auto">
            <a:xfrm>
              <a:off x="4785" y="3131"/>
              <a:ext cx="318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  <a:endParaRPr lang="en-US" altLang="zh-CN" i="0">
                <a:sym typeface="Symbol" pitchFamily="18" charset="2"/>
              </a:endParaRPr>
            </a:p>
          </p:txBody>
        </p:sp>
        <p:sp>
          <p:nvSpPr>
            <p:cNvPr id="26643" name="Text Box 36"/>
            <p:cNvSpPr txBox="1">
              <a:spLocks noChangeArrowheads="1"/>
            </p:cNvSpPr>
            <p:nvPr/>
          </p:nvSpPr>
          <p:spPr bwMode="auto">
            <a:xfrm>
              <a:off x="3833" y="3549"/>
              <a:ext cx="544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1+</a:t>
              </a:r>
            </a:p>
          </p:txBody>
        </p:sp>
        <p:sp>
          <p:nvSpPr>
            <p:cNvPr id="26644" name="Text Box 37"/>
            <p:cNvSpPr txBox="1">
              <a:spLocks noChangeArrowheads="1"/>
            </p:cNvSpPr>
            <p:nvPr/>
          </p:nvSpPr>
          <p:spPr bwMode="auto">
            <a:xfrm>
              <a:off x="4377" y="3540"/>
              <a:ext cx="317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/>
                <a:t>1</a:t>
              </a:r>
              <a:endParaRPr lang="en-US" altLang="zh-CN" i="0">
                <a:sym typeface="Symbol" pitchFamily="18" charset="2"/>
              </a:endParaRPr>
            </a:p>
          </p:txBody>
        </p:sp>
        <p:sp>
          <p:nvSpPr>
            <p:cNvPr id="26645" name="Text Box 38"/>
            <p:cNvSpPr txBox="1">
              <a:spLocks noChangeArrowheads="1"/>
            </p:cNvSpPr>
            <p:nvPr/>
          </p:nvSpPr>
          <p:spPr bwMode="auto">
            <a:xfrm>
              <a:off x="4785" y="3494"/>
              <a:ext cx="27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0">
                  <a:sym typeface="Symbol" pitchFamily="18" charset="2"/>
                </a:rPr>
                <a:t>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阶为</a:t>
            </a:r>
            <a:r>
              <a:rPr lang="en-US" altLang="zh-CN" b="1" smtClean="0"/>
              <a:t>3</a:t>
            </a:r>
            <a:r>
              <a:rPr lang="en-US" altLang="zh-CN" b="1" baseline="30000" smtClean="0"/>
              <a:t>3</a:t>
            </a:r>
            <a:r>
              <a:rPr lang="zh-CN" altLang="en-US" b="1" smtClean="0"/>
              <a:t>的有限域</a:t>
            </a:r>
            <a:r>
              <a:rPr lang="en-US" altLang="zh-CN" sz="3200" b="1" smtClean="0">
                <a:solidFill>
                  <a:schemeClr val="accent2"/>
                </a:solidFill>
              </a:rPr>
              <a:t>(4-258,5-217,e352)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827088" y="1784350"/>
            <a:ext cx="74771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/>
              <a:t>GF(3)=Z</a:t>
            </a:r>
            <a:r>
              <a:rPr lang="en-US" altLang="zh-CN" i="0" baseline="-25000"/>
              <a:t>3</a:t>
            </a:r>
            <a:r>
              <a:rPr lang="en-US" altLang="zh-CN" i="0"/>
              <a:t>={0,1,2},</a:t>
            </a:r>
            <a:r>
              <a:rPr lang="zh-CN" altLang="en-US" i="0"/>
              <a:t>令</a:t>
            </a:r>
            <a:r>
              <a:rPr lang="zh-CN" altLang="en-US" i="0">
                <a:sym typeface="Symbol" pitchFamily="18" charset="2"/>
              </a:rPr>
              <a:t>为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 baseline="30000">
                <a:sym typeface="Symbol" pitchFamily="18" charset="2"/>
              </a:rPr>
              <a:t>3</a:t>
            </a:r>
            <a:r>
              <a:rPr lang="en-US" altLang="zh-CN" i="0">
                <a:sym typeface="Symbol" pitchFamily="18" charset="2"/>
              </a:rPr>
              <a:t>+2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en-US" altLang="zh-CN" i="0">
                <a:sym typeface="Symbol" pitchFamily="18" charset="2"/>
              </a:rPr>
              <a:t>+1=0</a:t>
            </a:r>
            <a:r>
              <a:rPr lang="zh-CN" altLang="en-US" i="0">
                <a:sym typeface="Symbol" pitchFamily="18" charset="2"/>
              </a:rPr>
              <a:t>的根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zh-CN" altLang="en-US" i="0">
                <a:sym typeface="Symbol" pitchFamily="18" charset="2"/>
              </a:rPr>
              <a:t>令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          </a:t>
            </a:r>
            <a:r>
              <a:rPr lang="en-US" altLang="zh-CN" i="0">
                <a:sym typeface="Symbol" pitchFamily="18" charset="2"/>
              </a:rPr>
              <a:t>F = { </a:t>
            </a:r>
            <a:r>
              <a:rPr lang="en-US" altLang="zh-CN">
                <a:sym typeface="Symbol" pitchFamily="18" charset="2"/>
              </a:rPr>
              <a:t>i</a:t>
            </a:r>
            <a:r>
              <a:rPr lang="en-US" altLang="zh-CN" i="0">
                <a:sym typeface="Symbol" pitchFamily="18" charset="2"/>
              </a:rPr>
              <a:t> + </a:t>
            </a:r>
            <a:r>
              <a:rPr lang="en-US" altLang="zh-CN">
                <a:sym typeface="Symbol" pitchFamily="18" charset="2"/>
              </a:rPr>
              <a:t>j</a:t>
            </a:r>
            <a:r>
              <a:rPr lang="en-US" altLang="zh-CN" i="0">
                <a:sym typeface="Symbol" pitchFamily="18" charset="2"/>
              </a:rPr>
              <a:t>  + </a:t>
            </a:r>
            <a:r>
              <a:rPr lang="en-US" altLang="zh-CN">
                <a:sym typeface="Symbol" pitchFamily="18" charset="2"/>
              </a:rPr>
              <a:t>k</a:t>
            </a:r>
            <a:r>
              <a:rPr lang="en-US" altLang="zh-CN" i="0">
                <a:sym typeface="Symbol" pitchFamily="18" charset="2"/>
              </a:rPr>
              <a:t> </a:t>
            </a:r>
            <a:r>
              <a:rPr lang="en-US" altLang="zh-CN" i="0" baseline="30000">
                <a:sym typeface="Symbol" pitchFamily="18" charset="2"/>
              </a:rPr>
              <a:t>2 </a:t>
            </a:r>
            <a:r>
              <a:rPr lang="en-US" altLang="zh-CN" i="0">
                <a:sym typeface="Symbol" pitchFamily="18" charset="2"/>
              </a:rPr>
              <a:t>: </a:t>
            </a:r>
            <a:r>
              <a:rPr lang="en-US" altLang="zh-CN">
                <a:sym typeface="Symbol" pitchFamily="18" charset="2"/>
              </a:rPr>
              <a:t>i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en-US" altLang="zh-CN">
                <a:sym typeface="Symbol" pitchFamily="18" charset="2"/>
              </a:rPr>
              <a:t>j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en-US" altLang="zh-CN">
                <a:sym typeface="Symbol" pitchFamily="18" charset="2"/>
              </a:rPr>
              <a:t>k</a:t>
            </a:r>
            <a:r>
              <a:rPr lang="en-US" altLang="zh-CN" i="0">
                <a:sym typeface="Symbol" pitchFamily="18" charset="2"/>
              </a:rPr>
              <a:t></a:t>
            </a:r>
            <a:r>
              <a:rPr lang="en-US" altLang="zh-CN" i="0"/>
              <a:t>Z</a:t>
            </a:r>
            <a:r>
              <a:rPr lang="en-US" altLang="zh-CN" i="0" baseline="-25000"/>
              <a:t>3 </a:t>
            </a:r>
            <a:r>
              <a:rPr lang="en-US" altLang="zh-CN" i="0">
                <a:sym typeface="Symbol" pitchFamily="18" charset="2"/>
              </a:rPr>
              <a:t>}</a:t>
            </a:r>
          </a:p>
          <a:p>
            <a:pPr eaLnBrk="1" hangingPunct="1"/>
            <a:r>
              <a:rPr lang="en-US" altLang="zh-CN" i="0">
                <a:sym typeface="Symbol" pitchFamily="18" charset="2"/>
              </a:rPr>
              <a:t>&lt;F, + mod 3,  mod 3&gt;</a:t>
            </a:r>
            <a:r>
              <a:rPr lang="zh-CN" altLang="en-US" i="0">
                <a:sym typeface="Symbol" pitchFamily="18" charset="2"/>
              </a:rPr>
              <a:t>是</a:t>
            </a:r>
            <a:r>
              <a:rPr lang="en-US" altLang="zh-CN" i="0">
                <a:sym typeface="Symbol" pitchFamily="18" charset="2"/>
              </a:rPr>
              <a:t>27</a:t>
            </a:r>
            <a:r>
              <a:rPr lang="zh-CN" altLang="en-US" i="0">
                <a:sym typeface="Symbol" pitchFamily="18" charset="2"/>
              </a:rPr>
              <a:t>阶有限域</a:t>
            </a:r>
            <a:r>
              <a:rPr lang="en-US" altLang="zh-CN" i="0">
                <a:sym typeface="Symbol" pitchFamily="18" charset="2"/>
              </a:rPr>
              <a:t>.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例</a:t>
            </a:r>
            <a:r>
              <a:rPr lang="en-US" altLang="zh-CN" i="0">
                <a:sym typeface="Symbol" pitchFamily="18" charset="2"/>
              </a:rPr>
              <a:t>: (1+ 2</a:t>
            </a:r>
            <a:r>
              <a:rPr lang="en-US" altLang="zh-CN" i="0" baseline="30000">
                <a:sym typeface="Symbol" pitchFamily="18" charset="2"/>
              </a:rPr>
              <a:t>2</a:t>
            </a:r>
            <a:r>
              <a:rPr lang="en-US" altLang="zh-CN" i="0">
                <a:sym typeface="Symbol" pitchFamily="18" charset="2"/>
              </a:rPr>
              <a:t>) =  + 2</a:t>
            </a:r>
            <a:r>
              <a:rPr lang="en-US" altLang="zh-CN" i="0" baseline="30000">
                <a:sym typeface="Symbol" pitchFamily="18" charset="2"/>
              </a:rPr>
              <a:t>3</a:t>
            </a:r>
            <a:r>
              <a:rPr lang="en-US" altLang="zh-CN" i="0">
                <a:sym typeface="Symbol" pitchFamily="18" charset="2"/>
              </a:rPr>
              <a:t>=  + 2 + 4 = 1.</a:t>
            </a:r>
          </a:p>
          <a:p>
            <a:pPr eaLnBrk="1" hangingPunct="1"/>
            <a:r>
              <a:rPr lang="en-US" altLang="zh-CN" i="0">
                <a:sym typeface="Symbol" pitchFamily="18" charset="2"/>
              </a:rPr>
              <a:t>      (2 +  + 2</a:t>
            </a:r>
            <a:r>
              <a:rPr lang="en-US" altLang="zh-CN" i="0" baseline="30000">
                <a:sym typeface="Symbol" pitchFamily="18" charset="2"/>
              </a:rPr>
              <a:t>2</a:t>
            </a:r>
            <a:r>
              <a:rPr lang="en-US" altLang="zh-CN" i="0">
                <a:sym typeface="Symbol" pitchFamily="18" charset="2"/>
              </a:rPr>
              <a:t>)(1 + </a:t>
            </a:r>
            <a:r>
              <a:rPr lang="en-US" altLang="zh-CN" i="0" baseline="30000">
                <a:sym typeface="Symbol" pitchFamily="18" charset="2"/>
              </a:rPr>
              <a:t>2</a:t>
            </a:r>
            <a:r>
              <a:rPr lang="en-US" altLang="zh-CN" i="0">
                <a:sym typeface="Symbol" pitchFamily="18" charset="2"/>
              </a:rPr>
              <a:t>)=1.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有限域构造</a:t>
            </a:r>
            <a:r>
              <a:rPr lang="en-US" altLang="zh-CN" b="1" smtClean="0"/>
              <a:t>MOLS</a:t>
            </a:r>
            <a:r>
              <a:rPr lang="en-US" altLang="zh-CN" sz="3200" b="1" smtClean="0">
                <a:solidFill>
                  <a:schemeClr val="accent2"/>
                </a:solidFill>
              </a:rPr>
              <a:t>(4-277,5-232,e375)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79388" y="1268413"/>
            <a:ext cx="8548687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zh-CN" altLang="en-US" i="0">
                <a:solidFill>
                  <a:schemeClr val="tx1"/>
                </a:solidFill>
              </a:rPr>
              <a:t>回顾 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=(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 mod p, 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=0,…,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 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zh-CN" altLang="en-US" i="0">
                <a:solidFill>
                  <a:schemeClr val="tx1"/>
                </a:solidFill>
              </a:rPr>
              <a:t>设有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阶有限域</a:t>
            </a:r>
            <a:r>
              <a:rPr lang="en-US" altLang="zh-CN" i="0">
                <a:solidFill>
                  <a:schemeClr val="tx1"/>
                </a:solidFill>
              </a:rPr>
              <a:t>&lt; F={0,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 i="0">
                <a:solidFill>
                  <a:schemeClr val="tx1"/>
                </a:solidFill>
              </a:rPr>
              <a:t>, … 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</a:rPr>
              <a:t>-1</a:t>
            </a:r>
            <a:r>
              <a:rPr lang="en-US" altLang="zh-CN" i="0">
                <a:solidFill>
                  <a:schemeClr val="tx1"/>
                </a:solidFill>
              </a:rPr>
              <a:t>} , +,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&gt;,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=(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=1,…,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-1,  </a:t>
            </a: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en-US" altLang="zh-CN" i="0">
                <a:solidFill>
                  <a:schemeClr val="tx1"/>
                </a:solidFill>
              </a:rPr>
              <a:t>   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ij</a:t>
            </a:r>
            <a:r>
              <a:rPr lang="en-US" altLang="zh-CN" i="0" baseline="30000">
                <a:solidFill>
                  <a:schemeClr val="tx1"/>
                </a:solidFill>
              </a:rPr>
              <a:t>(</a:t>
            </a:r>
            <a:r>
              <a:rPr lang="en-US" altLang="zh-CN" baseline="30000">
                <a:solidFill>
                  <a:srgbClr val="FF0000"/>
                </a:solidFill>
              </a:rPr>
              <a:t>k</a:t>
            </a:r>
            <a:r>
              <a:rPr lang="en-US" altLang="zh-CN" i="0" baseline="3000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en-US" altLang="zh-CN" baseline="-2500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rgbClr val="FF0000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 , </a:t>
            </a:r>
            <a:r>
              <a:rPr lang="zh-CN" altLang="en-US" i="0">
                <a:solidFill>
                  <a:schemeClr val="tx1"/>
                </a:solidFill>
              </a:rPr>
              <a:t>其中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i="0" baseline="-25000">
                <a:solidFill>
                  <a:schemeClr val="tx1"/>
                </a:solidFill>
              </a:rPr>
              <a:t>0</a:t>
            </a:r>
            <a:r>
              <a:rPr lang="en-US" altLang="zh-CN" i="0">
                <a:solidFill>
                  <a:schemeClr val="tx1"/>
                </a:solidFill>
              </a:rPr>
              <a:t>=0, 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[</a:t>
            </a:r>
            <a:r>
              <a:rPr lang="en-US" altLang="zh-CN" i="0">
                <a:solidFill>
                  <a:schemeClr val="tx1"/>
                </a:solidFill>
              </a:rPr>
              <a:t>0,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-1]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7950" y="3644900"/>
            <a:ext cx="8856663" cy="1400175"/>
            <a:chOff x="54" y="2296"/>
            <a:chExt cx="5502" cy="913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430" y="2390"/>
            <a:ext cx="1452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公式" r:id="rId3" imgW="4686120" imgH="2323800" progId="Equation.3">
                    <p:embed/>
                  </p:oleObj>
                </mc:Choice>
                <mc:Fallback>
                  <p:oleObj name="公式" r:id="rId3" imgW="4686120" imgH="232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2390"/>
                          <a:ext cx="1452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7"/>
            <p:cNvGraphicFramePr>
              <a:graphicFrameLocks noChangeAspect="1"/>
            </p:cNvGraphicFramePr>
            <p:nvPr/>
          </p:nvGraphicFramePr>
          <p:xfrm>
            <a:off x="2245" y="2401"/>
            <a:ext cx="1361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公式" r:id="rId5" imgW="4686120" imgH="2323800" progId="Equation.3">
                    <p:embed/>
                  </p:oleObj>
                </mc:Choice>
                <mc:Fallback>
                  <p:oleObj name="公式" r:id="rId5" imgW="4686120" imgH="2323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401"/>
                          <a:ext cx="1361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9"/>
            <p:cNvGraphicFramePr>
              <a:graphicFrameLocks noChangeAspect="1"/>
            </p:cNvGraphicFramePr>
            <p:nvPr/>
          </p:nvGraphicFramePr>
          <p:xfrm>
            <a:off x="3969" y="2296"/>
            <a:ext cx="1587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公式" r:id="rId7" imgW="4584600" imgH="2311200" progId="Equation.3">
                    <p:embed/>
                  </p:oleObj>
                </mc:Choice>
                <mc:Fallback>
                  <p:oleObj name="公式" r:id="rId7" imgW="4584600" imgH="231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96"/>
                          <a:ext cx="1587" cy="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Text Box 14"/>
            <p:cNvSpPr txBox="1">
              <a:spLocks noChangeArrowheads="1"/>
            </p:cNvSpPr>
            <p:nvPr/>
          </p:nvSpPr>
          <p:spPr bwMode="auto">
            <a:xfrm>
              <a:off x="54" y="2505"/>
              <a:ext cx="42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/>
                <a:t>A</a:t>
              </a:r>
              <a:r>
                <a:rPr lang="en-US" altLang="zh-CN" sz="2400" i="0" baseline="-25000"/>
                <a:t>1</a:t>
              </a:r>
              <a:r>
                <a:rPr lang="en-US" altLang="zh-CN" sz="2400" i="0"/>
                <a:t>=</a:t>
              </a:r>
            </a:p>
          </p:txBody>
        </p:sp>
        <p:sp>
          <p:nvSpPr>
            <p:cNvPr id="12301" name="Text Box 15"/>
            <p:cNvSpPr txBox="1">
              <a:spLocks noChangeArrowheads="1"/>
            </p:cNvSpPr>
            <p:nvPr/>
          </p:nvSpPr>
          <p:spPr bwMode="auto">
            <a:xfrm>
              <a:off x="1862" y="2512"/>
              <a:ext cx="42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/>
                <a:t>A</a:t>
              </a:r>
              <a:r>
                <a:rPr lang="en-US" altLang="zh-CN" sz="2400" i="0" baseline="-25000"/>
                <a:t>2</a:t>
              </a:r>
              <a:r>
                <a:rPr lang="en-US" altLang="zh-CN" sz="2400" i="0"/>
                <a:t>=</a:t>
              </a:r>
            </a:p>
          </p:txBody>
        </p:sp>
        <p:sp>
          <p:nvSpPr>
            <p:cNvPr id="12302" name="Text Box 16"/>
            <p:cNvSpPr txBox="1">
              <a:spLocks noChangeArrowheads="1"/>
            </p:cNvSpPr>
            <p:nvPr/>
          </p:nvSpPr>
          <p:spPr bwMode="auto">
            <a:xfrm>
              <a:off x="3586" y="2512"/>
              <a:ext cx="42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 i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/>
                <a:t>A</a:t>
              </a:r>
              <a:r>
                <a:rPr lang="en-US" altLang="zh-CN" sz="2400" i="0" baseline="-25000"/>
                <a:t>3</a:t>
              </a:r>
              <a:r>
                <a:rPr lang="en-US" altLang="zh-CN" sz="2400" i="0"/>
                <a:t>=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00125" y="5300663"/>
            <a:ext cx="7027863" cy="1389062"/>
            <a:chOff x="585" y="3372"/>
            <a:chExt cx="4291" cy="875"/>
          </a:xfrm>
        </p:grpSpPr>
        <p:graphicFrame>
          <p:nvGraphicFramePr>
            <p:cNvPr id="12290" name="Object 25"/>
            <p:cNvGraphicFramePr>
              <a:graphicFrameLocks noChangeAspect="1"/>
            </p:cNvGraphicFramePr>
            <p:nvPr/>
          </p:nvGraphicFramePr>
          <p:xfrm>
            <a:off x="585" y="3378"/>
            <a:ext cx="753" cy="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公式" r:id="rId9" imgW="2336760" imgH="2311200" progId="Equation.3">
                    <p:embed/>
                  </p:oleObj>
                </mc:Choice>
                <mc:Fallback>
                  <p:oleObj name="公式" r:id="rId9" imgW="2336760" imgH="231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3378"/>
                          <a:ext cx="753" cy="8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26"/>
            <p:cNvGraphicFramePr>
              <a:graphicFrameLocks noChangeAspect="1"/>
            </p:cNvGraphicFramePr>
            <p:nvPr/>
          </p:nvGraphicFramePr>
          <p:xfrm>
            <a:off x="2321" y="3376"/>
            <a:ext cx="695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name="公式" r:id="rId11" imgW="2336760" imgH="2311200" progId="Equation.3">
                    <p:embed/>
                  </p:oleObj>
                </mc:Choice>
                <mc:Fallback>
                  <p:oleObj name="公式" r:id="rId11" imgW="2336760" imgH="231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3376"/>
                          <a:ext cx="695" cy="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27"/>
            <p:cNvGraphicFramePr>
              <a:graphicFrameLocks noChangeAspect="1"/>
            </p:cNvGraphicFramePr>
            <p:nvPr/>
          </p:nvGraphicFramePr>
          <p:xfrm>
            <a:off x="4139" y="3372"/>
            <a:ext cx="737" cy="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3" name="公式" r:id="rId13" imgW="2336760" imgH="2311200" progId="Equation.3">
                    <p:embed/>
                  </p:oleObj>
                </mc:Choice>
                <mc:Fallback>
                  <p:oleObj name="公式" r:id="rId13" imgW="2336760" imgH="231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3372"/>
                          <a:ext cx="737" cy="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本章小结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87450" y="1341438"/>
            <a:ext cx="66182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正交拉丁方的构造</a:t>
            </a:r>
            <a:r>
              <a:rPr lang="en-US" altLang="zh-CN" i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乘积法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标准化法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代数法</a:t>
            </a:r>
          </a:p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有限域的构造</a:t>
            </a:r>
          </a:p>
          <a:p>
            <a:pPr eaLnBrk="1" hangingPunct="1"/>
            <a:r>
              <a:rPr lang="zh-CN" altLang="en-US" i="0"/>
              <a:t>思考</a:t>
            </a:r>
            <a:r>
              <a:rPr lang="en-US" altLang="zh-CN" i="0"/>
              <a:t>: </a:t>
            </a:r>
            <a:r>
              <a:rPr lang="zh-CN" altLang="en-US" i="0"/>
              <a:t>没有和下面矩阵正交的拉丁方 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203575" y="3913188"/>
          <a:ext cx="23495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3" imgW="2349360" imgH="2323800" progId="Equation.3">
                  <p:embed/>
                </p:oleObj>
              </mc:Choice>
              <mc:Fallback>
                <p:oleObj name="公式" r:id="rId3" imgW="2349360" imgH="232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13188"/>
                        <a:ext cx="23495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本章作业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36538" y="1412875"/>
            <a:ext cx="8612187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/>
              <a:t>Ex17. </a:t>
            </a:r>
            <a:r>
              <a:rPr lang="zh-CN" altLang="en-US" i="0"/>
              <a:t>证明</a:t>
            </a:r>
            <a:r>
              <a:rPr lang="en-US" altLang="zh-CN"/>
              <a:t>x</a:t>
            </a:r>
            <a:r>
              <a:rPr lang="en-US" altLang="zh-CN" i="0" baseline="30000"/>
              <a:t>3</a:t>
            </a:r>
            <a:r>
              <a:rPr lang="en-US" altLang="zh-CN" i="0"/>
              <a:t>+</a:t>
            </a:r>
            <a:r>
              <a:rPr lang="en-US" altLang="zh-CN"/>
              <a:t>x</a:t>
            </a:r>
            <a:r>
              <a:rPr lang="en-US" altLang="zh-CN" i="0"/>
              <a:t>+1</a:t>
            </a:r>
            <a:r>
              <a:rPr lang="zh-CN" altLang="en-US" i="0"/>
              <a:t>不能在域</a:t>
            </a:r>
            <a:r>
              <a:rPr lang="en-US" altLang="zh-CN" i="0"/>
              <a:t>Z</a:t>
            </a:r>
            <a:r>
              <a:rPr lang="en-US" altLang="zh-CN" i="0" baseline="-25000"/>
              <a:t>2</a:t>
            </a:r>
            <a:r>
              <a:rPr lang="zh-CN" altLang="en-US" i="0"/>
              <a:t>中分解</a:t>
            </a:r>
            <a:r>
              <a:rPr lang="en-US" altLang="zh-CN" i="0"/>
              <a:t>(</a:t>
            </a:r>
            <a:r>
              <a:rPr lang="zh-CN" altLang="en-US" i="0"/>
              <a:t>具有</a:t>
            </a:r>
            <a:r>
              <a:rPr lang="en-US" altLang="zh-CN" i="0"/>
              <a:t>Z</a:t>
            </a:r>
            <a:r>
              <a:rPr lang="en-US" altLang="zh-CN" i="0" baseline="-25000"/>
              <a:t>2</a:t>
            </a:r>
            <a:r>
              <a:rPr lang="zh-CN" altLang="en-US" i="0"/>
              <a:t>中</a:t>
            </a:r>
          </a:p>
          <a:p>
            <a:pPr eaLnBrk="1" hangingPunct="1"/>
            <a:r>
              <a:rPr lang="zh-CN" altLang="en-US" i="0"/>
              <a:t>系数的多项式的乘积</a:t>
            </a:r>
            <a:r>
              <a:rPr lang="en-US" altLang="zh-CN" i="0"/>
              <a:t>), </a:t>
            </a:r>
            <a:r>
              <a:rPr lang="zh-CN" altLang="en-US" i="0"/>
              <a:t>然后利用该多项式构造</a:t>
            </a:r>
          </a:p>
          <a:p>
            <a:pPr eaLnBrk="1" hangingPunct="1"/>
            <a:r>
              <a:rPr lang="zh-CN" altLang="en-US" i="0"/>
              <a:t>具有</a:t>
            </a:r>
            <a:r>
              <a:rPr lang="en-US" altLang="zh-CN" i="0"/>
              <a:t>2</a:t>
            </a:r>
            <a:r>
              <a:rPr lang="en-US" altLang="zh-CN" i="0" baseline="30000"/>
              <a:t>3</a:t>
            </a:r>
            <a:r>
              <a:rPr lang="en-US" altLang="zh-CN" i="0"/>
              <a:t>=8</a:t>
            </a:r>
            <a:r>
              <a:rPr lang="zh-CN" altLang="en-US" i="0"/>
              <a:t>个元素的域</a:t>
            </a:r>
            <a:r>
              <a:rPr lang="en-US" altLang="zh-CN" i="0"/>
              <a:t>.</a:t>
            </a:r>
            <a:r>
              <a:rPr lang="zh-CN" altLang="en-US" i="0"/>
              <a:t>令</a:t>
            </a:r>
            <a:r>
              <a:rPr lang="en-US" altLang="zh-CN"/>
              <a:t>i</a:t>
            </a:r>
            <a:r>
              <a:rPr lang="zh-CN" altLang="en-US" i="0"/>
              <a:t>为该多项式添加到</a:t>
            </a:r>
            <a:r>
              <a:rPr lang="en-US" altLang="zh-CN" i="0"/>
              <a:t>Z</a:t>
            </a:r>
            <a:r>
              <a:rPr lang="en-US" altLang="zh-CN" i="0" baseline="-25000"/>
              <a:t>2</a:t>
            </a:r>
            <a:r>
              <a:rPr lang="zh-CN" altLang="en-US" i="0"/>
              <a:t>中 </a:t>
            </a:r>
          </a:p>
          <a:p>
            <a:pPr eaLnBrk="1" hangingPunct="1"/>
            <a:r>
              <a:rPr lang="zh-CN" altLang="en-US" i="0"/>
              <a:t>的根</a:t>
            </a:r>
            <a:r>
              <a:rPr lang="en-US" altLang="zh-CN" i="0"/>
              <a:t>, </a:t>
            </a:r>
            <a:r>
              <a:rPr lang="zh-CN" altLang="en-US" i="0"/>
              <a:t>然后做下列计算</a:t>
            </a:r>
            <a:r>
              <a:rPr lang="en-US" altLang="zh-CN" i="0"/>
              <a:t>:</a:t>
            </a:r>
            <a:r>
              <a:rPr lang="en-US" altLang="zh-CN"/>
              <a:t> </a:t>
            </a:r>
            <a:r>
              <a:rPr lang="en-US" altLang="zh-CN" i="0"/>
              <a:t> </a:t>
            </a:r>
          </a:p>
          <a:p>
            <a:pPr eaLnBrk="1" hangingPunct="1"/>
            <a:r>
              <a:rPr lang="en-US" altLang="zh-CN" i="0"/>
              <a:t>(1) (1+</a:t>
            </a:r>
            <a:r>
              <a:rPr lang="en-US" altLang="zh-CN"/>
              <a:t>i</a:t>
            </a:r>
            <a:r>
              <a:rPr lang="en-US" altLang="zh-CN" i="0"/>
              <a:t>)+(1+</a:t>
            </a:r>
            <a:r>
              <a:rPr lang="en-US" altLang="zh-CN"/>
              <a:t>i</a:t>
            </a:r>
            <a:r>
              <a:rPr lang="en-US" altLang="zh-CN" i="0"/>
              <a:t>+</a:t>
            </a:r>
            <a:r>
              <a:rPr lang="en-US" altLang="zh-CN"/>
              <a:t>i</a:t>
            </a:r>
            <a:r>
              <a:rPr lang="en-US" altLang="zh-CN" i="0" baseline="30000"/>
              <a:t>2</a:t>
            </a:r>
            <a:r>
              <a:rPr lang="en-US" altLang="zh-CN" i="0"/>
              <a:t>),    (2) (1+</a:t>
            </a:r>
            <a:r>
              <a:rPr lang="en-US" altLang="zh-CN"/>
              <a:t>i</a:t>
            </a:r>
            <a:r>
              <a:rPr lang="en-US" altLang="zh-CN" i="0" baseline="30000"/>
              <a:t>2</a:t>
            </a:r>
            <a:r>
              <a:rPr lang="en-US" altLang="zh-CN" i="0"/>
              <a:t>)+(1+</a:t>
            </a:r>
            <a:r>
              <a:rPr lang="en-US" altLang="zh-CN"/>
              <a:t>i</a:t>
            </a:r>
            <a:r>
              <a:rPr lang="en-US" altLang="zh-CN" i="0" baseline="30000"/>
              <a:t>2</a:t>
            </a:r>
            <a:r>
              <a:rPr lang="en-US" altLang="zh-CN" i="0"/>
              <a:t>),</a:t>
            </a:r>
          </a:p>
          <a:p>
            <a:pPr eaLnBrk="1" hangingPunct="1"/>
            <a:r>
              <a:rPr lang="en-US" altLang="zh-CN" i="0"/>
              <a:t>(3)  </a:t>
            </a:r>
            <a:r>
              <a:rPr lang="en-US" altLang="zh-CN"/>
              <a:t>i</a:t>
            </a:r>
            <a:r>
              <a:rPr lang="en-US" altLang="zh-CN" i="0" baseline="30000"/>
              <a:t>-1</a:t>
            </a:r>
            <a:r>
              <a:rPr lang="en-US" altLang="zh-CN" i="0"/>
              <a:t>,                       (4)  </a:t>
            </a:r>
            <a:r>
              <a:rPr lang="en-US" altLang="zh-CN"/>
              <a:t>i</a:t>
            </a:r>
            <a:r>
              <a:rPr lang="en-US" altLang="zh-CN" i="0" baseline="30000"/>
              <a:t>2</a:t>
            </a:r>
            <a:r>
              <a:rPr lang="en-US" altLang="zh-CN" i="0">
                <a:sym typeface="Symbol" pitchFamily="18" charset="2"/>
              </a:rPr>
              <a:t></a:t>
            </a:r>
            <a:r>
              <a:rPr lang="en-US" altLang="zh-CN" i="0"/>
              <a:t>(1+</a:t>
            </a:r>
            <a:r>
              <a:rPr lang="en-US" altLang="zh-CN"/>
              <a:t>i</a:t>
            </a:r>
            <a:r>
              <a:rPr lang="en-US" altLang="zh-CN" i="0"/>
              <a:t>+</a:t>
            </a:r>
            <a:r>
              <a:rPr lang="en-US" altLang="zh-CN"/>
              <a:t>i</a:t>
            </a:r>
            <a:r>
              <a:rPr lang="en-US" altLang="zh-CN" i="0" baseline="30000"/>
              <a:t>2</a:t>
            </a:r>
            <a:r>
              <a:rPr lang="en-US" altLang="zh-CN" i="0"/>
              <a:t>), </a:t>
            </a:r>
          </a:p>
          <a:p>
            <a:pPr eaLnBrk="1" hangingPunct="1"/>
            <a:r>
              <a:rPr lang="en-US" altLang="zh-CN" i="0"/>
              <a:t>(5) (1+</a:t>
            </a:r>
            <a:r>
              <a:rPr lang="en-US" altLang="zh-CN"/>
              <a:t>i</a:t>
            </a:r>
            <a:r>
              <a:rPr lang="en-US" altLang="zh-CN" i="0"/>
              <a:t>)(1+</a:t>
            </a:r>
            <a:r>
              <a:rPr lang="en-US" altLang="zh-CN"/>
              <a:t>i</a:t>
            </a:r>
            <a:r>
              <a:rPr lang="en-US" altLang="zh-CN" i="0"/>
              <a:t>+</a:t>
            </a:r>
            <a:r>
              <a:rPr lang="en-US" altLang="zh-CN"/>
              <a:t>i</a:t>
            </a:r>
            <a:r>
              <a:rPr lang="en-US" altLang="zh-CN" i="0" baseline="30000"/>
              <a:t>2</a:t>
            </a:r>
            <a:r>
              <a:rPr lang="en-US" altLang="zh-CN" i="0"/>
              <a:t>),      (6) (1+</a:t>
            </a:r>
            <a:r>
              <a:rPr lang="en-US" altLang="zh-CN"/>
              <a:t>i</a:t>
            </a:r>
            <a:r>
              <a:rPr lang="en-US" altLang="zh-CN" i="0"/>
              <a:t>)</a:t>
            </a:r>
            <a:r>
              <a:rPr lang="en-US" altLang="zh-CN" i="0" baseline="30000"/>
              <a:t>-1</a:t>
            </a:r>
            <a:r>
              <a:rPr lang="en-US" altLang="zh-CN" i="0"/>
              <a:t>.</a:t>
            </a:r>
            <a:r>
              <a:rPr lang="en-US" altLang="zh-CN"/>
              <a:t> </a:t>
            </a:r>
            <a:endParaRPr lang="en-US" altLang="zh-CN" i="0"/>
          </a:p>
          <a:p>
            <a:pPr eaLnBrk="1" hangingPunct="1"/>
            <a:r>
              <a:rPr lang="en-US" altLang="zh-CN" i="0"/>
              <a:t>Ex46. </a:t>
            </a:r>
            <a:r>
              <a:rPr lang="zh-CN" altLang="en-US" i="0"/>
              <a:t>构造</a:t>
            </a:r>
            <a:r>
              <a:rPr lang="en-US" altLang="zh-CN" i="0"/>
              <a:t>2</a:t>
            </a:r>
            <a:r>
              <a:rPr lang="zh-CN" altLang="en-US" i="0"/>
              <a:t>个</a:t>
            </a:r>
            <a:r>
              <a:rPr lang="en-US" altLang="zh-CN" i="0"/>
              <a:t>8</a:t>
            </a:r>
            <a:r>
              <a:rPr lang="zh-CN" altLang="en-US" i="0"/>
              <a:t>阶正交拉丁方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36</a:t>
            </a:r>
            <a:r>
              <a:rPr lang="zh-CN" altLang="en-US" b="1" smtClean="0"/>
              <a:t>名军官问题</a:t>
            </a:r>
            <a:r>
              <a:rPr lang="en-US" altLang="zh-CN" sz="3200" b="1" smtClean="0">
                <a:solidFill>
                  <a:schemeClr val="accent2"/>
                </a:solidFill>
              </a:rPr>
              <a:t>(4-8,5-7,e11)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458788" y="1166813"/>
            <a:ext cx="8310562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(18</a:t>
            </a:r>
            <a:r>
              <a:rPr lang="zh-CN" altLang="en-US" i="0">
                <a:solidFill>
                  <a:schemeClr val="tx1"/>
                </a:solidFill>
              </a:rPr>
              <a:t>世纪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rgbClr val="FF0000"/>
                </a:solidFill>
              </a:rPr>
              <a:t>36</a:t>
            </a:r>
            <a:r>
              <a:rPr lang="zh-CN" altLang="en-US" i="0">
                <a:solidFill>
                  <a:srgbClr val="FF0000"/>
                </a:solidFill>
              </a:rPr>
              <a:t>军官</a:t>
            </a:r>
            <a:r>
              <a:rPr lang="zh-CN" altLang="en-US" i="0">
                <a:solidFill>
                  <a:schemeClr val="tx1"/>
                </a:solidFill>
              </a:rPr>
              <a:t>问题</a:t>
            </a:r>
            <a:r>
              <a:rPr lang="en-US" altLang="zh-CN" i="0">
                <a:solidFill>
                  <a:schemeClr val="tx1"/>
                </a:solidFill>
              </a:rPr>
              <a:t>: 6</a:t>
            </a:r>
            <a:r>
              <a:rPr lang="zh-CN" altLang="en-US" i="0">
                <a:solidFill>
                  <a:schemeClr val="tx1"/>
                </a:solidFill>
              </a:rPr>
              <a:t>个地区</a:t>
            </a:r>
            <a:r>
              <a:rPr lang="en-US" altLang="zh-CN" i="0">
                <a:solidFill>
                  <a:schemeClr val="tx1"/>
                </a:solidFill>
              </a:rPr>
              <a:t>, 6</a:t>
            </a:r>
            <a:r>
              <a:rPr lang="zh-CN" altLang="en-US" i="0">
                <a:solidFill>
                  <a:schemeClr val="tx1"/>
                </a:solidFill>
              </a:rPr>
              <a:t>种军衔各一名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将这</a:t>
            </a:r>
            <a:r>
              <a:rPr lang="en-US" altLang="zh-CN" i="0">
                <a:solidFill>
                  <a:schemeClr val="tx1"/>
                </a:solidFill>
              </a:rPr>
              <a:t>36</a:t>
            </a:r>
            <a:r>
              <a:rPr lang="zh-CN" altLang="en-US" i="0">
                <a:solidFill>
                  <a:schemeClr val="tx1"/>
                </a:solidFill>
              </a:rPr>
              <a:t>名军官排成</a:t>
            </a:r>
            <a:r>
              <a:rPr lang="en-US" altLang="zh-CN" i="0">
                <a:solidFill>
                  <a:schemeClr val="tx1"/>
                </a:solidFill>
              </a:rPr>
              <a:t>6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×6</a:t>
            </a:r>
            <a:r>
              <a:rPr lang="zh-CN" altLang="en-US" i="0">
                <a:solidFill>
                  <a:schemeClr val="tx1"/>
                </a:solidFill>
              </a:rPr>
              <a:t>方阵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使得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    </a:t>
            </a:r>
            <a:r>
              <a:rPr lang="en-US" altLang="zh-CN" i="0">
                <a:solidFill>
                  <a:schemeClr val="tx1"/>
                </a:solidFill>
              </a:rPr>
              <a:t>1)</a:t>
            </a:r>
            <a:r>
              <a:rPr lang="zh-CN" altLang="en-US" i="0">
                <a:solidFill>
                  <a:schemeClr val="tx1"/>
                </a:solidFill>
              </a:rPr>
              <a:t>每行每列都有任一地区的军官</a:t>
            </a:r>
            <a:r>
              <a:rPr lang="en-US" altLang="zh-CN" i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2)</a:t>
            </a:r>
            <a:r>
              <a:rPr lang="zh-CN" altLang="en-US" i="0">
                <a:solidFill>
                  <a:schemeClr val="tx1"/>
                </a:solidFill>
              </a:rPr>
              <a:t>每行每列都有任一军衔的军官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 :</a:t>
            </a:r>
            <a:r>
              <a:rPr lang="zh-CN" altLang="en-US" i="0">
                <a:solidFill>
                  <a:srgbClr val="FF0000"/>
                </a:solidFill>
              </a:rPr>
              <a:t>军衔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 :</a:t>
            </a:r>
            <a:r>
              <a:rPr lang="zh-CN" altLang="en-US" i="0">
                <a:solidFill>
                  <a:srgbClr val="FF0000"/>
                </a:solidFill>
              </a:rPr>
              <a:t>地区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军官对应数偶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), 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[0,5]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问题等价于构造数偶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zh-CN" altLang="en-US" i="0">
                <a:solidFill>
                  <a:schemeClr val="tx1"/>
                </a:solidFill>
              </a:rPr>
              <a:t>排成的</a:t>
            </a:r>
            <a:r>
              <a:rPr lang="en-US" altLang="zh-CN" i="0">
                <a:solidFill>
                  <a:schemeClr val="tx1"/>
                </a:solidFill>
              </a:rPr>
              <a:t>6</a:t>
            </a:r>
            <a:r>
              <a:rPr lang="zh-CN" altLang="en-US" i="0">
                <a:solidFill>
                  <a:schemeClr val="tx1"/>
                </a:solidFill>
              </a:rPr>
              <a:t>阶方阵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使得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    </a:t>
            </a:r>
            <a:r>
              <a:rPr lang="en-US" altLang="zh-CN" i="0">
                <a:solidFill>
                  <a:schemeClr val="tx1"/>
                </a:solidFill>
              </a:rPr>
              <a:t>1) </a:t>
            </a:r>
            <a:r>
              <a:rPr lang="zh-CN" altLang="en-US" i="0">
                <a:solidFill>
                  <a:schemeClr val="tx1"/>
                </a:solidFill>
              </a:rPr>
              <a:t>数偶第一个数字构成拉丁方</a:t>
            </a:r>
            <a:r>
              <a:rPr lang="en-US" altLang="zh-CN" i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2) </a:t>
            </a:r>
            <a:r>
              <a:rPr lang="zh-CN" altLang="en-US" i="0">
                <a:solidFill>
                  <a:schemeClr val="tx1"/>
                </a:solidFill>
              </a:rPr>
              <a:t>数偶第二个数字构成拉丁方</a:t>
            </a:r>
            <a:r>
              <a:rPr lang="en-US" altLang="zh-CN" i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3) </a:t>
            </a:r>
            <a:r>
              <a:rPr lang="zh-CN" altLang="en-US" i="0">
                <a:solidFill>
                  <a:schemeClr val="tx1"/>
                </a:solidFill>
              </a:rPr>
              <a:t>每个数偶只出现一次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Évariste Galois</a:t>
            </a:r>
            <a:r>
              <a:rPr lang="zh-CN" altLang="en-US" b="1" smtClean="0"/>
              <a:t>简介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8164512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ym typeface="Symbol" pitchFamily="18" charset="2"/>
              </a:rPr>
              <a:t>1811.10.25-1832.5.31, </a:t>
            </a:r>
            <a:r>
              <a:rPr lang="zh-CN" altLang="en-US" i="0" dirty="0">
                <a:sym typeface="Symbol" pitchFamily="18" charset="2"/>
              </a:rPr>
              <a:t>法国</a:t>
            </a:r>
            <a:r>
              <a:rPr lang="en-US" altLang="zh-CN" i="0" dirty="0">
                <a:sym typeface="Symbol" pitchFamily="18" charset="2"/>
              </a:rPr>
              <a:t>, </a:t>
            </a:r>
            <a:r>
              <a:rPr lang="zh-CN" altLang="en-US" i="0" dirty="0">
                <a:sym typeface="Symbol" pitchFamily="18" charset="2"/>
              </a:rPr>
              <a:t>最浪漫的数学家</a:t>
            </a:r>
            <a:r>
              <a:rPr lang="en-US" altLang="zh-CN" i="0" dirty="0">
                <a:sym typeface="Symbol" pitchFamily="18" charset="2"/>
              </a:rPr>
              <a:t>,  </a:t>
            </a:r>
          </a:p>
          <a:p>
            <a:pPr eaLnBrk="1" hangingPunct="1"/>
            <a:r>
              <a:rPr lang="en-US" altLang="zh-CN" i="0" dirty="0">
                <a:sym typeface="Symbol" pitchFamily="18" charset="2"/>
              </a:rPr>
              <a:t>1814-29,</a:t>
            </a:r>
            <a:r>
              <a:rPr lang="zh-CN" altLang="en-US" i="0" dirty="0">
                <a:sym typeface="Symbol" pitchFamily="18" charset="2"/>
              </a:rPr>
              <a:t>父任</a:t>
            </a:r>
            <a:r>
              <a:rPr lang="en-US" altLang="zh-CN" i="0" dirty="0">
                <a:sym typeface="Symbol" pitchFamily="18" charset="2"/>
              </a:rPr>
              <a:t>Bourg-la-</a:t>
            </a:r>
            <a:r>
              <a:rPr lang="en-US" altLang="zh-CN" i="0" dirty="0" err="1">
                <a:sym typeface="Symbol" pitchFamily="18" charset="2"/>
              </a:rPr>
              <a:t>Reine</a:t>
            </a:r>
            <a:r>
              <a:rPr lang="zh-CN" altLang="en-US" i="0" dirty="0">
                <a:sym typeface="Symbol" pitchFamily="18" charset="2"/>
              </a:rPr>
              <a:t>市长</a:t>
            </a:r>
            <a:r>
              <a:rPr lang="en-US" altLang="zh-CN" i="0" dirty="0">
                <a:sym typeface="Symbol" pitchFamily="18" charset="2"/>
              </a:rPr>
              <a:t>,</a:t>
            </a:r>
            <a:r>
              <a:rPr lang="zh-CN" altLang="en-US" i="0" dirty="0">
                <a:sym typeface="Symbol" pitchFamily="18" charset="2"/>
              </a:rPr>
              <a:t>受诽谤自杀 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母亲教育到</a:t>
            </a:r>
            <a:r>
              <a:rPr lang="en-US" altLang="zh-CN" i="0" dirty="0">
                <a:sym typeface="Symbol" pitchFamily="18" charset="2"/>
              </a:rPr>
              <a:t>12</a:t>
            </a:r>
            <a:r>
              <a:rPr lang="zh-CN" altLang="en-US" i="0" dirty="0">
                <a:sym typeface="Symbol" pitchFamily="18" charset="2"/>
              </a:rPr>
              <a:t>岁</a:t>
            </a:r>
            <a:r>
              <a:rPr lang="en-US" altLang="zh-CN" i="0" dirty="0">
                <a:sym typeface="Symbol" pitchFamily="18" charset="2"/>
              </a:rPr>
              <a:t>, </a:t>
            </a:r>
            <a:r>
              <a:rPr lang="zh-CN" altLang="en-US" i="0" dirty="0">
                <a:sym typeface="Symbol" pitchFamily="18" charset="2"/>
              </a:rPr>
              <a:t>中学很优秀</a:t>
            </a:r>
            <a:r>
              <a:rPr lang="en-US" altLang="zh-CN" i="0" dirty="0">
                <a:sym typeface="Symbol" pitchFamily="18" charset="2"/>
              </a:rPr>
              <a:t>, 14</a:t>
            </a:r>
            <a:r>
              <a:rPr lang="zh-CN" altLang="en-US" i="0" dirty="0">
                <a:sym typeface="Symbol" pitchFamily="18" charset="2"/>
              </a:rPr>
              <a:t>岁沉醉数学 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自学</a:t>
            </a:r>
            <a:r>
              <a:rPr lang="en-US" altLang="zh-CN" i="0" dirty="0" err="1">
                <a:sym typeface="Symbol" pitchFamily="18" charset="2"/>
              </a:rPr>
              <a:t>Legandre,Lagrange,Gause</a:t>
            </a:r>
            <a:r>
              <a:rPr lang="zh-CN" altLang="en-US" i="0" dirty="0">
                <a:sym typeface="Symbol" pitchFamily="18" charset="2"/>
              </a:rPr>
              <a:t>等人的作品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两次考</a:t>
            </a:r>
            <a:r>
              <a:rPr lang="en-US" altLang="zh-CN" i="0" dirty="0" err="1">
                <a:sym typeface="Symbol" pitchFamily="18" charset="2"/>
              </a:rPr>
              <a:t>École</a:t>
            </a:r>
            <a:r>
              <a:rPr lang="en-US" altLang="zh-CN" i="0" dirty="0">
                <a:sym typeface="Symbol" pitchFamily="18" charset="2"/>
              </a:rPr>
              <a:t> </a:t>
            </a:r>
            <a:r>
              <a:rPr lang="en-US" altLang="zh-CN" i="0" dirty="0" err="1">
                <a:sym typeface="Symbol" pitchFamily="18" charset="2"/>
              </a:rPr>
              <a:t>Polytech</a:t>
            </a:r>
            <a:r>
              <a:rPr lang="en-US" altLang="zh-CN" i="0" dirty="0">
                <a:sym typeface="Symbol" pitchFamily="18" charset="2"/>
              </a:rPr>
              <a:t>.</a:t>
            </a:r>
            <a:r>
              <a:rPr lang="zh-CN" altLang="en-US" i="0" dirty="0">
                <a:sym typeface="Symbol" pitchFamily="18" charset="2"/>
              </a:rPr>
              <a:t>失败</a:t>
            </a:r>
            <a:r>
              <a:rPr lang="en-US" altLang="zh-CN" i="0" dirty="0">
                <a:sym typeface="Symbol" pitchFamily="18" charset="2"/>
              </a:rPr>
              <a:t>, </a:t>
            </a:r>
            <a:r>
              <a:rPr lang="zh-CN" altLang="en-US" i="0" dirty="0">
                <a:sym typeface="Symbol" pitchFamily="18" charset="2"/>
              </a:rPr>
              <a:t>进</a:t>
            </a:r>
            <a:r>
              <a:rPr lang="en-US" altLang="zh-CN" i="0" dirty="0" err="1">
                <a:sym typeface="Symbol" pitchFamily="18" charset="2"/>
              </a:rPr>
              <a:t>École</a:t>
            </a:r>
            <a:r>
              <a:rPr lang="en-US" altLang="zh-CN" i="0" dirty="0">
                <a:sym typeface="Symbol" pitchFamily="18" charset="2"/>
              </a:rPr>
              <a:t> </a:t>
            </a:r>
            <a:r>
              <a:rPr lang="en-US" altLang="zh-CN" i="0" dirty="0" err="1">
                <a:sym typeface="Symbol" pitchFamily="18" charset="2"/>
              </a:rPr>
              <a:t>Normale</a:t>
            </a:r>
            <a:r>
              <a:rPr lang="en-US" altLang="zh-CN" i="0" dirty="0">
                <a:sym typeface="Symbol" pitchFamily="18" charset="2"/>
              </a:rPr>
              <a:t> 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论文遭遇</a:t>
            </a:r>
            <a:r>
              <a:rPr lang="en-US" altLang="zh-CN" i="0" dirty="0">
                <a:sym typeface="Symbol" pitchFamily="18" charset="2"/>
              </a:rPr>
              <a:t>: </a:t>
            </a:r>
            <a:r>
              <a:rPr lang="zh-CN" altLang="en-US" i="0" dirty="0">
                <a:sym typeface="Symbol" pitchFamily="18" charset="2"/>
              </a:rPr>
              <a:t>被</a:t>
            </a:r>
            <a:r>
              <a:rPr lang="en-US" altLang="zh-CN" i="0" dirty="0">
                <a:sym typeface="Symbol" pitchFamily="18" charset="2"/>
              </a:rPr>
              <a:t>Cauchy</a:t>
            </a:r>
            <a:r>
              <a:rPr lang="zh-CN" altLang="en-US" i="0" dirty="0">
                <a:sym typeface="Symbol" pitchFamily="18" charset="2"/>
              </a:rPr>
              <a:t>遗失、建议重写</a:t>
            </a:r>
            <a:r>
              <a:rPr lang="en-US" altLang="zh-CN" i="0" dirty="0">
                <a:sym typeface="Symbol" pitchFamily="18" charset="2"/>
              </a:rPr>
              <a:t>, </a:t>
            </a:r>
          </a:p>
          <a:p>
            <a:pPr eaLnBrk="1" hangingPunct="1"/>
            <a:r>
              <a:rPr lang="en-US" altLang="zh-CN" i="0" dirty="0">
                <a:sym typeface="Symbol" pitchFamily="18" charset="2"/>
              </a:rPr>
              <a:t>      Fourier</a:t>
            </a:r>
            <a:r>
              <a:rPr lang="zh-CN" altLang="en-US" i="0" dirty="0">
                <a:sym typeface="Symbol" pitchFamily="18" charset="2"/>
              </a:rPr>
              <a:t>收到就去世了</a:t>
            </a:r>
            <a:r>
              <a:rPr lang="en-US" altLang="zh-CN" i="0" dirty="0">
                <a:sym typeface="Symbol" pitchFamily="18" charset="2"/>
              </a:rPr>
              <a:t>, Poisson</a:t>
            </a:r>
            <a:r>
              <a:rPr lang="zh-CN" altLang="en-US" i="0" dirty="0">
                <a:sym typeface="Symbol" pitchFamily="18" charset="2"/>
              </a:rPr>
              <a:t>不能理解</a:t>
            </a:r>
          </a:p>
          <a:p>
            <a:pPr eaLnBrk="1" hangingPunct="1"/>
            <a:r>
              <a:rPr lang="zh-CN" altLang="en-US" i="0" dirty="0">
                <a:sym typeface="Symbol" pitchFamily="18" charset="2"/>
              </a:rPr>
              <a:t>      死后</a:t>
            </a:r>
            <a:r>
              <a:rPr lang="en-US" altLang="zh-CN" i="0" dirty="0">
                <a:sym typeface="Symbol" pitchFamily="18" charset="2"/>
              </a:rPr>
              <a:t>14</a:t>
            </a:r>
            <a:r>
              <a:rPr lang="zh-CN" altLang="en-US" i="0" dirty="0">
                <a:sym typeface="Symbol" pitchFamily="18" charset="2"/>
              </a:rPr>
              <a:t>年被</a:t>
            </a:r>
            <a:r>
              <a:rPr lang="en-US" altLang="zh-CN" i="0" dirty="0" err="1">
                <a:sym typeface="Symbol" pitchFamily="18" charset="2"/>
              </a:rPr>
              <a:t>Liouvelle</a:t>
            </a:r>
            <a:r>
              <a:rPr lang="zh-CN" altLang="en-US" i="0" dirty="0">
                <a:sym typeface="Symbol" pitchFamily="18" charset="2"/>
              </a:rPr>
              <a:t>发掘</a:t>
            </a:r>
            <a:r>
              <a:rPr lang="en-US" altLang="zh-CN" i="0" dirty="0">
                <a:sym typeface="Symbol" pitchFamily="18" charset="2"/>
              </a:rPr>
              <a:t>, </a:t>
            </a:r>
            <a:r>
              <a:rPr lang="zh-CN" altLang="en-US" i="0" dirty="0">
                <a:sym typeface="Symbol" pitchFamily="18" charset="2"/>
              </a:rPr>
              <a:t>神来之笔</a:t>
            </a:r>
            <a:r>
              <a:rPr lang="zh-CN" altLang="en-US" dirty="0">
                <a:sym typeface="Symbol" pitchFamily="18" charset="2"/>
              </a:rPr>
              <a:t> </a:t>
            </a:r>
          </a:p>
        </p:txBody>
      </p:sp>
      <p:sp>
        <p:nvSpPr>
          <p:cNvPr id="29700" name="Rectangle 4">
            <a:hlinkClick r:id="rId2" tooltip="Éléments de Géométrie (page does not exist)"/>
          </p:cNvPr>
          <p:cNvSpPr>
            <a:spLocks noChangeArrowheads="1"/>
          </p:cNvSpPr>
          <p:nvPr/>
        </p:nvSpPr>
        <p:spPr bwMode="auto">
          <a:xfrm>
            <a:off x="0" y="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b="0" i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1" name="Rectangle 5">
            <a:hlinkClick r:id="rId2" tooltip="Éléments de Géométrie (page does not exist)"/>
          </p:cNvPr>
          <p:cNvSpPr>
            <a:spLocks noChangeArrowheads="1"/>
          </p:cNvSpPr>
          <p:nvPr/>
        </p:nvSpPr>
        <p:spPr bwMode="auto">
          <a:xfrm>
            <a:off x="0" y="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b="0" i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2" name="Rectangle 6">
            <a:hlinkClick r:id="rId2" tooltip="Éléments de Géométrie (page does not exist)"/>
          </p:cNvPr>
          <p:cNvSpPr>
            <a:spLocks noChangeArrowheads="1"/>
          </p:cNvSpPr>
          <p:nvPr/>
        </p:nvSpPr>
        <p:spPr bwMode="auto">
          <a:xfrm>
            <a:off x="0" y="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b="0" i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3" name="Rectangle 7">
            <a:hlinkClick r:id="rId2" tooltip="Éléments de Géométrie (page does not exist)"/>
          </p:cNvPr>
          <p:cNvSpPr>
            <a:spLocks noChangeArrowheads="1"/>
          </p:cNvSpPr>
          <p:nvPr/>
        </p:nvSpPr>
        <p:spPr bwMode="auto">
          <a:xfrm>
            <a:off x="0" y="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b="0" i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4" name="Rectangle 8">
            <a:hlinkClick r:id="rId2" tooltip="Éléments de Géométrie (page does not exist)"/>
          </p:cNvPr>
          <p:cNvSpPr>
            <a:spLocks noChangeArrowheads="1"/>
          </p:cNvSpPr>
          <p:nvPr/>
        </p:nvSpPr>
        <p:spPr bwMode="auto">
          <a:xfrm>
            <a:off x="0" y="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400" b="0" i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区组设计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23850" y="1192213"/>
            <a:ext cx="5992813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/>
              <a:t>实验设计问题</a:t>
            </a:r>
            <a:r>
              <a:rPr lang="en-US" altLang="zh-CN" i="0"/>
              <a:t>:</a:t>
            </a:r>
          </a:p>
          <a:p>
            <a:pPr eaLnBrk="1" hangingPunct="1">
              <a:buFontTx/>
              <a:buChar char="•"/>
            </a:pPr>
            <a:r>
              <a:rPr lang="zh-CN" altLang="en-US" i="0"/>
              <a:t> 设有</a:t>
            </a:r>
            <a:r>
              <a:rPr lang="en-US" altLang="zh-CN" i="0"/>
              <a:t>7</a:t>
            </a:r>
            <a:r>
              <a:rPr lang="zh-CN" altLang="en-US" i="0"/>
              <a:t>种样品请顾客比较</a:t>
            </a:r>
            <a:r>
              <a:rPr lang="en-US" altLang="zh-CN" i="0"/>
              <a:t>(v=7) </a:t>
            </a:r>
          </a:p>
          <a:p>
            <a:pPr eaLnBrk="1" hangingPunct="1">
              <a:buFontTx/>
              <a:buChar char="•"/>
            </a:pPr>
            <a:r>
              <a:rPr lang="zh-CN" altLang="en-US" i="0"/>
              <a:t> 每人比较</a:t>
            </a:r>
            <a:r>
              <a:rPr lang="en-US" altLang="zh-CN" i="0"/>
              <a:t>3</a:t>
            </a:r>
            <a:r>
              <a:rPr lang="zh-CN" altLang="en-US" i="0"/>
              <a:t>对</a:t>
            </a:r>
            <a:r>
              <a:rPr lang="en-US" altLang="zh-CN" i="0"/>
              <a:t>(3</a:t>
            </a:r>
            <a:r>
              <a:rPr lang="zh-CN" altLang="en-US" i="0"/>
              <a:t>个样品</a:t>
            </a:r>
            <a:r>
              <a:rPr lang="en-US" altLang="zh-CN" i="0"/>
              <a:t>, k=3, t=2)</a:t>
            </a:r>
          </a:p>
          <a:p>
            <a:pPr eaLnBrk="1" hangingPunct="1">
              <a:buFontTx/>
              <a:buChar char="•"/>
            </a:pPr>
            <a:r>
              <a:rPr lang="zh-CN" altLang="en-US" i="0"/>
              <a:t> 每对被比较</a:t>
            </a:r>
            <a:r>
              <a:rPr lang="en-US" altLang="zh-CN" i="0"/>
              <a:t>1</a:t>
            </a:r>
            <a:r>
              <a:rPr lang="zh-CN" altLang="en-US" i="0"/>
              <a:t>次</a:t>
            </a:r>
            <a:r>
              <a:rPr lang="en-US" altLang="zh-CN" i="0"/>
              <a:t>(</a:t>
            </a:r>
            <a:r>
              <a:rPr lang="en-US" altLang="zh-CN" i="0">
                <a:sym typeface="Symbol" pitchFamily="18" charset="2"/>
              </a:rPr>
              <a:t></a:t>
            </a:r>
            <a:r>
              <a:rPr lang="en-US" altLang="zh-CN" i="0"/>
              <a:t>=1)</a:t>
            </a:r>
          </a:p>
          <a:p>
            <a:pPr eaLnBrk="1" hangingPunct="1"/>
            <a:r>
              <a:rPr lang="zh-CN" altLang="en-US" i="0"/>
              <a:t>如何设计方案</a:t>
            </a:r>
            <a:r>
              <a:rPr lang="en-US" altLang="zh-CN" i="0"/>
              <a:t>?</a:t>
            </a:r>
          </a:p>
          <a:p>
            <a:pPr eaLnBrk="1" hangingPunct="1">
              <a:buFontTx/>
              <a:buChar char="•"/>
            </a:pPr>
            <a:r>
              <a:rPr lang="zh-CN" altLang="en-US" i="0"/>
              <a:t> 顾客数</a:t>
            </a:r>
            <a:r>
              <a:rPr lang="en-US" altLang="zh-CN" i="0"/>
              <a:t>b  </a:t>
            </a:r>
          </a:p>
          <a:p>
            <a:pPr eaLnBrk="1" hangingPunct="1">
              <a:buFontTx/>
              <a:buChar char="•"/>
            </a:pPr>
            <a:r>
              <a:rPr lang="zh-CN" altLang="en-US" i="0"/>
              <a:t> 每种样品出现次数</a:t>
            </a:r>
            <a:r>
              <a:rPr lang="en-US" altLang="zh-CN" i="0"/>
              <a:t>r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894513" y="1268413"/>
            <a:ext cx="16383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/>
              <a:t>B</a:t>
            </a:r>
            <a:r>
              <a:rPr lang="en-US" altLang="zh-CN" i="0" baseline="-25000"/>
              <a:t>1</a:t>
            </a:r>
            <a:r>
              <a:rPr lang="en-US" altLang="zh-CN" i="0"/>
              <a:t>:0,1,2 </a:t>
            </a:r>
          </a:p>
          <a:p>
            <a:pPr eaLnBrk="1" hangingPunct="1"/>
            <a:r>
              <a:rPr lang="en-US" altLang="zh-CN" i="0"/>
              <a:t>B</a:t>
            </a:r>
            <a:r>
              <a:rPr lang="en-US" altLang="zh-CN" i="0" baseline="-25000"/>
              <a:t>2</a:t>
            </a:r>
            <a:r>
              <a:rPr lang="en-US" altLang="zh-CN" i="0"/>
              <a:t>:0,3,4</a:t>
            </a:r>
          </a:p>
          <a:p>
            <a:pPr eaLnBrk="1" hangingPunct="1"/>
            <a:r>
              <a:rPr lang="en-US" altLang="zh-CN" i="0"/>
              <a:t>B</a:t>
            </a:r>
            <a:r>
              <a:rPr lang="en-US" altLang="zh-CN" i="0" baseline="-25000"/>
              <a:t>3</a:t>
            </a:r>
            <a:r>
              <a:rPr lang="en-US" altLang="zh-CN" i="0"/>
              <a:t>:0,5,6</a:t>
            </a:r>
          </a:p>
          <a:p>
            <a:pPr eaLnBrk="1" hangingPunct="1"/>
            <a:r>
              <a:rPr lang="en-US" altLang="zh-CN" i="0"/>
              <a:t>B</a:t>
            </a:r>
            <a:r>
              <a:rPr lang="en-US" altLang="zh-CN" i="0" baseline="-25000"/>
              <a:t>4</a:t>
            </a:r>
            <a:r>
              <a:rPr lang="en-US" altLang="zh-CN" i="0"/>
              <a:t>:1,3,5</a:t>
            </a:r>
          </a:p>
          <a:p>
            <a:pPr eaLnBrk="1" hangingPunct="1"/>
            <a:r>
              <a:rPr lang="en-US" altLang="zh-CN" i="0"/>
              <a:t>B</a:t>
            </a:r>
            <a:r>
              <a:rPr lang="en-US" altLang="zh-CN" i="0" baseline="-25000"/>
              <a:t>5</a:t>
            </a:r>
            <a:r>
              <a:rPr lang="en-US" altLang="zh-CN" i="0"/>
              <a:t>:1,4,6</a:t>
            </a:r>
          </a:p>
          <a:p>
            <a:pPr eaLnBrk="1" hangingPunct="1"/>
            <a:r>
              <a:rPr lang="en-US" altLang="zh-CN" i="0"/>
              <a:t>B</a:t>
            </a:r>
            <a:r>
              <a:rPr lang="en-US" altLang="zh-CN" i="0" baseline="-25000"/>
              <a:t>6</a:t>
            </a:r>
            <a:r>
              <a:rPr lang="en-US" altLang="zh-CN" i="0"/>
              <a:t>:2,3,6</a:t>
            </a:r>
          </a:p>
          <a:p>
            <a:pPr eaLnBrk="1" hangingPunct="1"/>
            <a:r>
              <a:rPr lang="en-US" altLang="zh-CN" i="0"/>
              <a:t>B</a:t>
            </a:r>
            <a:r>
              <a:rPr lang="en-US" altLang="zh-CN" i="0" baseline="-25000"/>
              <a:t>7</a:t>
            </a:r>
            <a:r>
              <a:rPr lang="en-US" altLang="zh-CN" i="0"/>
              <a:t>:2,4,5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900113" y="5373688"/>
          <a:ext cx="13160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公式" r:id="rId3" imgW="749160" imgH="914400" progId="Equation.3">
                  <p:embed/>
                </p:oleObj>
              </mc:Choice>
              <mc:Fallback>
                <p:oleObj name="公式" r:id="rId3" imgW="7491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131603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132138" y="5589588"/>
          <a:ext cx="208756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公式" r:id="rId5" imgW="901440" imgH="406080" progId="Equation.3">
                  <p:embed/>
                </p:oleObj>
              </mc:Choice>
              <mc:Fallback>
                <p:oleObj name="公式" r:id="rId5" imgW="9014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589588"/>
                        <a:ext cx="208756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724525" y="5675313"/>
          <a:ext cx="15843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公式" r:id="rId7" imgW="507960" imgH="177480" progId="Equation.3">
                  <p:embed/>
                </p:oleObj>
              </mc:Choice>
              <mc:Fallback>
                <p:oleObj name="公式" r:id="rId7" imgW="50796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675313"/>
                        <a:ext cx="15843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均衡的不完全的区组设计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39750" y="1125538"/>
            <a:ext cx="8197850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Balanced Incomplete Block Design (BIBD)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定义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令</a:t>
            </a:r>
            <a:r>
              <a:rPr lang="en-US" altLang="zh-CN" i="0">
                <a:solidFill>
                  <a:schemeClr val="tx1"/>
                </a:solidFill>
              </a:rPr>
              <a:t>X={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en-US" altLang="zh-CN" i="0" baseline="-25000">
                <a:solidFill>
                  <a:schemeClr val="tx1"/>
                </a:solidFill>
              </a:rPr>
              <a:t>1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en-US" altLang="zh-CN" i="0" baseline="-25000">
                <a:solidFill>
                  <a:schemeClr val="tx1"/>
                </a:solidFill>
              </a:rPr>
              <a:t>2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…,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v</a:t>
            </a:r>
            <a:r>
              <a:rPr lang="en-US" altLang="zh-CN" i="0">
                <a:solidFill>
                  <a:schemeClr val="tx1"/>
                </a:solidFill>
              </a:rPr>
              <a:t>}.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 </a:t>
            </a:r>
            <a:r>
              <a:rPr lang="zh-CN" altLang="en-US" i="0">
                <a:solidFill>
                  <a:schemeClr val="tx1"/>
                </a:solidFill>
              </a:rPr>
              <a:t>在</a:t>
            </a:r>
            <a:r>
              <a:rPr lang="en-US" altLang="zh-CN" i="0">
                <a:solidFill>
                  <a:schemeClr val="tx1"/>
                </a:solidFill>
              </a:rPr>
              <a:t>X</a:t>
            </a:r>
            <a:r>
              <a:rPr lang="zh-CN" altLang="en-US" i="0">
                <a:solidFill>
                  <a:schemeClr val="tx1"/>
                </a:solidFill>
              </a:rPr>
              <a:t>中取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个子集</a:t>
            </a:r>
            <a:r>
              <a:rPr lang="en-US" altLang="zh-CN" i="0">
                <a:solidFill>
                  <a:schemeClr val="tx1"/>
                </a:solidFill>
              </a:rPr>
              <a:t>(</a:t>
            </a:r>
            <a:r>
              <a:rPr lang="zh-CN" altLang="en-US" i="0">
                <a:solidFill>
                  <a:schemeClr val="tx1"/>
                </a:solidFill>
              </a:rPr>
              <a:t>组</a:t>
            </a:r>
            <a:r>
              <a:rPr lang="en-US" altLang="zh-CN" i="0">
                <a:solidFill>
                  <a:schemeClr val="tx1"/>
                </a:solidFill>
              </a:rPr>
              <a:t>), </a:t>
            </a:r>
            <a:r>
              <a:rPr lang="zh-CN" altLang="en-US" i="0">
                <a:solidFill>
                  <a:schemeClr val="tx1"/>
                </a:solidFill>
              </a:rPr>
              <a:t>每组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 i="0">
                <a:solidFill>
                  <a:schemeClr val="tx1"/>
                </a:solidFill>
              </a:rPr>
              <a:t>个元素且满足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 (a) X</a:t>
            </a:r>
            <a:r>
              <a:rPr lang="zh-CN" altLang="en-US" i="0">
                <a:solidFill>
                  <a:schemeClr val="tx1"/>
                </a:solidFill>
              </a:rPr>
              <a:t>的每一个元素在</a:t>
            </a:r>
            <a:r>
              <a:rPr lang="en-US" altLang="zh-CN" i="0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组中正好出现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 i="0">
                <a:solidFill>
                  <a:schemeClr val="tx1"/>
                </a:solidFill>
              </a:rPr>
              <a:t>次</a:t>
            </a:r>
            <a:r>
              <a:rPr lang="en-US" altLang="zh-CN" i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 (b) </a:t>
            </a:r>
            <a:r>
              <a:rPr lang="zh-CN" altLang="en-US" i="0">
                <a:solidFill>
                  <a:schemeClr val="tx1"/>
                </a:solidFill>
              </a:rPr>
              <a:t>任一对元素在</a:t>
            </a:r>
            <a:r>
              <a:rPr lang="en-US" altLang="zh-CN" i="0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组中正好同时出现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zh-CN" altLang="en-US" i="0">
                <a:solidFill>
                  <a:schemeClr val="tx1"/>
                </a:solidFill>
              </a:rPr>
              <a:t>次</a:t>
            </a:r>
            <a:r>
              <a:rPr lang="en-US" altLang="zh-CN" i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     (c) 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&lt;</a:t>
            </a:r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均衡</a:t>
            </a:r>
            <a:r>
              <a:rPr lang="en-US" altLang="zh-CN" i="0">
                <a:solidFill>
                  <a:schemeClr val="tx1"/>
                </a:solidFill>
              </a:rPr>
              <a:t>:(a), (b); </a:t>
            </a:r>
            <a:r>
              <a:rPr lang="zh-CN" altLang="en-US" i="0">
                <a:solidFill>
                  <a:schemeClr val="tx1"/>
                </a:solidFill>
              </a:rPr>
              <a:t>不完全</a:t>
            </a:r>
            <a:r>
              <a:rPr lang="en-US" altLang="zh-CN" i="0">
                <a:solidFill>
                  <a:schemeClr val="tx1"/>
                </a:solidFill>
              </a:rPr>
              <a:t>: (c). (b,v,r,k,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US" altLang="zh-CN" i="0">
                <a:solidFill>
                  <a:schemeClr val="tx1"/>
                </a:solidFill>
              </a:rPr>
              <a:t>)-BIBD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</a:rPr>
              <a:t>S(t,k,v),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=1, Steiner system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S(2,3,v), =1, Steiner triple system, STS(v)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正交拉丁方</a:t>
            </a:r>
            <a:r>
              <a:rPr lang="en-US" altLang="zh-CN" sz="3200" b="1" smtClean="0">
                <a:solidFill>
                  <a:schemeClr val="accent2"/>
                </a:solidFill>
              </a:rPr>
              <a:t>(4-275,5-231,e373)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271463" y="1268413"/>
            <a:ext cx="8672512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zh-CN" altLang="en-US" i="0">
                <a:solidFill>
                  <a:srgbClr val="FF0000"/>
                </a:solidFill>
              </a:rPr>
              <a:t>定义</a:t>
            </a:r>
            <a:r>
              <a:rPr lang="en-US" altLang="zh-CN" i="0">
                <a:solidFill>
                  <a:schemeClr val="tx1"/>
                </a:solidFill>
              </a:rPr>
              <a:t>:</a:t>
            </a:r>
            <a:r>
              <a:rPr lang="zh-CN" altLang="en-US" i="0">
                <a:solidFill>
                  <a:schemeClr val="tx1"/>
                </a:solidFill>
              </a:rPr>
              <a:t>设</a:t>
            </a:r>
            <a:r>
              <a:rPr lang="en-US" altLang="zh-CN" i="0">
                <a:solidFill>
                  <a:schemeClr val="tx1"/>
                </a:solidFill>
              </a:rPr>
              <a:t>A=(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,B=(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是两个</a:t>
            </a:r>
            <a:r>
              <a:rPr lang="en-US" altLang="zh-CN" i="0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拉丁方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         </a:t>
            </a:r>
            <a:r>
              <a:rPr lang="zh-CN" altLang="en-US" i="0">
                <a:solidFill>
                  <a:schemeClr val="tx1"/>
                </a:solidFill>
              </a:rPr>
              <a:t>令</a:t>
            </a:r>
            <a:r>
              <a:rPr lang="en-US" altLang="zh-CN" i="0">
                <a:solidFill>
                  <a:schemeClr val="tx1"/>
                </a:solidFill>
              </a:rPr>
              <a:t>C=((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))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 baseline="-25000">
                <a:solidFill>
                  <a:schemeClr val="tx1"/>
                </a:solidFill>
                <a:cs typeface="Times New Roman" pitchFamily="18" charset="0"/>
              </a:rPr>
              <a:t>×</a:t>
            </a:r>
            <a:r>
              <a:rPr lang="en-US" altLang="zh-CN" i="0" baseline="-25000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zh-CN" altLang="en-US" i="0">
                <a:solidFill>
                  <a:schemeClr val="tx1"/>
                </a:solidFill>
              </a:rPr>
              <a:t>若</a:t>
            </a:r>
            <a:r>
              <a:rPr lang="en-US" altLang="zh-CN" i="0">
                <a:solidFill>
                  <a:schemeClr val="tx1"/>
                </a:solidFill>
              </a:rPr>
              <a:t>C</a:t>
            </a:r>
            <a:r>
              <a:rPr lang="zh-CN" altLang="en-US" i="0">
                <a:solidFill>
                  <a:schemeClr val="tx1"/>
                </a:solidFill>
              </a:rPr>
              <a:t>的</a:t>
            </a:r>
            <a:r>
              <a:rPr lang="en-US" altLang="zh-CN" i="0">
                <a:solidFill>
                  <a:schemeClr val="tx1"/>
                </a:solidFill>
              </a:rPr>
              <a:t>n</a:t>
            </a:r>
            <a:r>
              <a:rPr lang="en-US" altLang="zh-CN" i="0" baseline="30000">
                <a:solidFill>
                  <a:schemeClr val="tx1"/>
                </a:solidFill>
              </a:rPr>
              <a:t>2</a:t>
            </a:r>
            <a:r>
              <a:rPr lang="zh-CN" altLang="en-US" i="0">
                <a:solidFill>
                  <a:schemeClr val="tx1"/>
                </a:solidFill>
              </a:rPr>
              <a:t>对数偶互不相同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         </a:t>
            </a:r>
            <a:r>
              <a:rPr lang="zh-CN" altLang="en-US" i="0">
                <a:solidFill>
                  <a:schemeClr val="tx1"/>
                </a:solidFill>
              </a:rPr>
              <a:t>则称</a:t>
            </a:r>
            <a:r>
              <a:rPr lang="en-US" altLang="zh-CN" i="0">
                <a:solidFill>
                  <a:schemeClr val="tx1"/>
                </a:solidFill>
              </a:rPr>
              <a:t>A</a:t>
            </a:r>
            <a:r>
              <a:rPr lang="zh-CN" altLang="en-US" i="0">
                <a:solidFill>
                  <a:schemeClr val="tx1"/>
                </a:solidFill>
              </a:rPr>
              <a:t>与</a:t>
            </a:r>
            <a:r>
              <a:rPr lang="en-US" altLang="zh-CN" i="0">
                <a:solidFill>
                  <a:schemeClr val="tx1"/>
                </a:solidFill>
              </a:rPr>
              <a:t>B</a:t>
            </a:r>
            <a:r>
              <a:rPr lang="zh-CN" altLang="en-US" i="0">
                <a:solidFill>
                  <a:schemeClr val="tx1"/>
                </a:solidFill>
              </a:rPr>
              <a:t>正交</a:t>
            </a:r>
            <a:r>
              <a:rPr lang="en-US" altLang="zh-CN" i="0">
                <a:solidFill>
                  <a:schemeClr val="tx1"/>
                </a:solidFill>
              </a:rPr>
              <a:t>.   </a:t>
            </a:r>
            <a:r>
              <a:rPr lang="zh-CN" altLang="en-US" i="0">
                <a:solidFill>
                  <a:schemeClr val="tx1"/>
                </a:solidFill>
              </a:rPr>
              <a:t>数学描述</a:t>
            </a:r>
            <a:r>
              <a:rPr lang="en-US" altLang="zh-CN" i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altLang="zh-CN" i="0">
                <a:solidFill>
                  <a:schemeClr val="tx1"/>
                </a:solidFill>
              </a:rPr>
              <a:t>( 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ij 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ij</a:t>
            </a:r>
            <a:r>
              <a:rPr lang="en-US" altLang="zh-CN" i="0">
                <a:solidFill>
                  <a:schemeClr val="tx1"/>
                </a:solidFill>
              </a:rPr>
              <a:t>)=(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lk 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lk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 (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)=(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 )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i="0">
                <a:solidFill>
                  <a:schemeClr val="tx1"/>
                </a:solidFill>
              </a:rPr>
              <a:t>36</a:t>
            </a:r>
            <a:r>
              <a:rPr lang="zh-CN" altLang="en-US" i="0">
                <a:solidFill>
                  <a:schemeClr val="tx1"/>
                </a:solidFill>
              </a:rPr>
              <a:t>军官问题等价于构造两个正交的</a:t>
            </a:r>
            <a:r>
              <a:rPr lang="en-US" altLang="zh-CN" i="0">
                <a:solidFill>
                  <a:schemeClr val="tx1"/>
                </a:solidFill>
              </a:rPr>
              <a:t>6</a:t>
            </a:r>
            <a:r>
              <a:rPr lang="zh-CN" altLang="en-US" i="0">
                <a:solidFill>
                  <a:schemeClr val="tx1"/>
                </a:solidFill>
              </a:rPr>
              <a:t>阶拉丁方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i="0">
                <a:solidFill>
                  <a:schemeClr val="tx1"/>
                </a:solidFill>
              </a:rPr>
              <a:t>例</a:t>
            </a:r>
            <a:r>
              <a:rPr lang="en-US" altLang="zh-CN" i="0">
                <a:solidFill>
                  <a:schemeClr val="tx1"/>
                </a:solidFill>
              </a:rPr>
              <a:t>: 3</a:t>
            </a:r>
            <a:r>
              <a:rPr lang="zh-CN" altLang="en-US" i="0">
                <a:solidFill>
                  <a:schemeClr val="tx1"/>
                </a:solidFill>
              </a:rPr>
              <a:t>阶正交拉丁方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74625" y="5124450"/>
          <a:ext cx="2243138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3" imgW="2489040" imgH="1714320" progId="Equation.3">
                  <p:embed/>
                </p:oleObj>
              </mc:Choice>
              <mc:Fallback>
                <p:oleObj name="公式" r:id="rId3" imgW="2489040" imgH="1714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124450"/>
                        <a:ext cx="2243138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2555875" y="5083175"/>
          <a:ext cx="201612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5" imgW="2489040" imgH="1714320" progId="Equation.3">
                  <p:embed/>
                </p:oleObj>
              </mc:Choice>
              <mc:Fallback>
                <p:oleObj name="公式" r:id="rId5" imgW="2489040" imgH="1714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3175"/>
                        <a:ext cx="201612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4932363" y="5100638"/>
          <a:ext cx="38417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7" imgW="2006280" imgH="698400" progId="Equation.3">
                  <p:embed/>
                </p:oleObj>
              </mc:Choice>
              <mc:Fallback>
                <p:oleObj name="公式" r:id="rId7" imgW="2006280" imgH="69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100638"/>
                        <a:ext cx="38417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实际意义</a:t>
            </a:r>
            <a:r>
              <a:rPr lang="en-US" altLang="zh-CN" sz="3200" b="1" smtClean="0">
                <a:solidFill>
                  <a:schemeClr val="accent2"/>
                </a:solidFill>
              </a:rPr>
              <a:t>(4-275,5-231,e373)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244475" y="1382713"/>
            <a:ext cx="87185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i="0">
                <a:solidFill>
                  <a:schemeClr val="tx1"/>
                </a:solidFill>
              </a:rPr>
              <a:t>正交的拉丁方的一个应用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药物配合试验</a:t>
            </a:r>
            <a:br>
              <a:rPr lang="zh-CN" altLang="en-US" i="0">
                <a:solidFill>
                  <a:schemeClr val="tx1"/>
                </a:solidFill>
              </a:rPr>
            </a:br>
            <a:r>
              <a:rPr lang="zh-CN" altLang="en-US" i="0">
                <a:solidFill>
                  <a:schemeClr val="tx1"/>
                </a:solidFill>
              </a:rPr>
              <a:t>三种水量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三种肥料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在</a:t>
            </a:r>
            <a:r>
              <a:rPr lang="en-US" altLang="zh-CN" i="0">
                <a:solidFill>
                  <a:schemeClr val="tx1"/>
                </a:solidFill>
              </a:rPr>
              <a:t>3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3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的一块田上试验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i="0">
                <a:solidFill>
                  <a:schemeClr val="tx1"/>
                </a:solidFill>
              </a:rPr>
              <a:t>三种治发烧药和三种治感冒药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对三位病人试验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i="0">
                <a:solidFill>
                  <a:schemeClr val="tx1"/>
                </a:solidFill>
              </a:rPr>
              <a:t>这时就可用上面讨论过的</a:t>
            </a:r>
            <a:r>
              <a:rPr lang="en-US" altLang="zh-CN" i="0">
                <a:solidFill>
                  <a:schemeClr val="tx1"/>
                </a:solidFill>
              </a:rPr>
              <a:t>3</a:t>
            </a:r>
            <a:r>
              <a:rPr lang="zh-CN" altLang="en-US" i="0">
                <a:solidFill>
                  <a:schemeClr val="tx1"/>
                </a:solidFill>
              </a:rPr>
              <a:t>阶正交拉丁方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50825" y="3802063"/>
          <a:ext cx="4254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4254480" imgH="1714320" progId="Equation.3">
                  <p:embed/>
                </p:oleObj>
              </mc:Choice>
              <mc:Fallback>
                <p:oleObj name="Equation" r:id="rId4" imgW="4254480" imgH="1714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02063"/>
                        <a:ext cx="4254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900113" y="5675313"/>
            <a:ext cx="3568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i="0">
                <a:solidFill>
                  <a:schemeClr val="tx1"/>
                </a:solidFill>
              </a:rPr>
              <a:t>行</a:t>
            </a:r>
            <a:r>
              <a:rPr lang="en-US" altLang="zh-CN" i="0">
                <a:solidFill>
                  <a:schemeClr val="tx1"/>
                </a:solidFill>
              </a:rPr>
              <a:t>:</a:t>
            </a:r>
            <a:r>
              <a:rPr lang="zh-CN" altLang="en-US" i="0">
                <a:solidFill>
                  <a:schemeClr val="tx1"/>
                </a:solidFill>
              </a:rPr>
              <a:t>人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列</a:t>
            </a:r>
            <a:r>
              <a:rPr lang="en-US" altLang="zh-CN" i="0">
                <a:solidFill>
                  <a:schemeClr val="tx1"/>
                </a:solidFill>
              </a:rPr>
              <a:t>:</a:t>
            </a:r>
            <a:r>
              <a:rPr lang="zh-CN" altLang="en-US" i="0">
                <a:solidFill>
                  <a:schemeClr val="tx1"/>
                </a:solidFill>
              </a:rPr>
              <a:t>天</a:t>
            </a:r>
            <a:r>
              <a:rPr lang="en-US" altLang="zh-CN" i="0">
                <a:solidFill>
                  <a:schemeClr val="tx1"/>
                </a:solidFill>
              </a:rPr>
              <a:t>, (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):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 i="0">
                <a:solidFill>
                  <a:schemeClr val="tx1"/>
                </a:solidFill>
              </a:rPr>
              <a:t>,</a:t>
            </a:r>
            <a:r>
              <a:rPr lang="zh-CN" altLang="en-US" i="0">
                <a:solidFill>
                  <a:schemeClr val="tx1"/>
                </a:solidFill>
              </a:rPr>
              <a:t>发烧药</a:t>
            </a:r>
            <a:r>
              <a:rPr lang="en-US" altLang="zh-CN" i="0">
                <a:solidFill>
                  <a:schemeClr val="tx1"/>
                </a:solidFill>
              </a:rPr>
              <a:t>,  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zh-CN" altLang="en-US" i="0">
                <a:solidFill>
                  <a:schemeClr val="tx1"/>
                </a:solidFill>
              </a:rPr>
              <a:t>感冒药 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5076825" y="3889375"/>
            <a:ext cx="35369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每种配合都有 </a:t>
            </a:r>
          </a:p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每人都能服每种药 </a:t>
            </a:r>
          </a:p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每天每种药都出现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  <p:bldP spid="165893" grpId="0" autoUpdateAnimBg="0"/>
      <p:bldP spid="1658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举例 </a:t>
            </a:r>
            <a:r>
              <a:rPr lang="en-US" altLang="zh-CN" b="1" smtClean="0"/>
              <a:t>(N(5) = 4) </a:t>
            </a:r>
            <a:r>
              <a:rPr lang="en-US" altLang="zh-CN" sz="3200" b="1" smtClean="0">
                <a:solidFill>
                  <a:schemeClr val="accent2"/>
                </a:solidFill>
              </a:rPr>
              <a:t>(4-278,5-233,e376)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156325" y="1341438"/>
          <a:ext cx="24479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3" imgW="2920680" imgH="2920680" progId="Equation.3">
                  <p:embed/>
                </p:oleObj>
              </mc:Choice>
              <mc:Fallback>
                <p:oleObj name="公式" r:id="rId3" imgW="2920680" imgH="292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341438"/>
                        <a:ext cx="2447925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87675" y="1376363"/>
          <a:ext cx="248602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5" imgW="2920680" imgH="2920680" progId="Equation.3">
                  <p:embed/>
                </p:oleObj>
              </mc:Choice>
              <mc:Fallback>
                <p:oleObj name="公式" r:id="rId5" imgW="2920680" imgH="292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376363"/>
                        <a:ext cx="2486025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6156325" y="4005263"/>
          <a:ext cx="24479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7" imgW="2920680" imgH="2920680" progId="Equation.3">
                  <p:embed/>
                </p:oleObj>
              </mc:Choice>
              <mc:Fallback>
                <p:oleObj name="公式" r:id="rId7" imgW="2920680" imgH="292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05263"/>
                        <a:ext cx="2447925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2987675" y="4005263"/>
          <a:ext cx="2449513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9" imgW="2920680" imgH="2920680" progId="Equation.3">
                  <p:embed/>
                </p:oleObj>
              </mc:Choice>
              <mc:Fallback>
                <p:oleObj name="公式" r:id="rId9" imgW="2920680" imgH="292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05263"/>
                        <a:ext cx="2449513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4"/>
          <p:cNvSpPr txBox="1">
            <a:spLocks noChangeArrowheads="1"/>
          </p:cNvSpPr>
          <p:nvPr/>
        </p:nvSpPr>
        <p:spPr bwMode="auto">
          <a:xfrm>
            <a:off x="250825" y="1484313"/>
            <a:ext cx="223837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i="0">
                <a:solidFill>
                  <a:schemeClr val="tx1"/>
                </a:solidFill>
              </a:rPr>
              <a:t>令</a:t>
            </a:r>
            <a:r>
              <a:rPr lang="en-US" altLang="zh-CN" i="0">
                <a:solidFill>
                  <a:srgbClr val="FF3300"/>
                </a:solidFill>
              </a:rPr>
              <a:t>N(n)</a:t>
            </a:r>
            <a:r>
              <a:rPr lang="zh-CN" altLang="en-US" i="0">
                <a:solidFill>
                  <a:schemeClr val="tx1"/>
                </a:solidFill>
              </a:rPr>
              <a:t>为</a:t>
            </a:r>
          </a:p>
          <a:p>
            <a:pPr algn="ctr" eaLnBrk="1" hangingPunct="1"/>
            <a:r>
              <a:rPr lang="zh-CN" altLang="en-US" i="0">
                <a:solidFill>
                  <a:schemeClr val="tx1"/>
                </a:solidFill>
              </a:rPr>
              <a:t>两两正交</a:t>
            </a:r>
          </a:p>
          <a:p>
            <a:pPr algn="ctr" eaLnBrk="1" hangingPunct="1"/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阶</a:t>
            </a:r>
            <a:r>
              <a:rPr lang="zh-CN" altLang="en-US" i="0">
                <a:solidFill>
                  <a:schemeClr val="tx1"/>
                </a:solidFill>
              </a:rPr>
              <a:t>拉丁方 </a:t>
            </a:r>
          </a:p>
          <a:p>
            <a:pPr algn="ctr" eaLnBrk="1" hangingPunct="1"/>
            <a:r>
              <a:rPr lang="zh-CN" altLang="en-US" i="0">
                <a:solidFill>
                  <a:schemeClr val="tx1"/>
                </a:solidFill>
              </a:rPr>
              <a:t>最大个数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algn="ctr" eaLnBrk="1" hangingPunct="1"/>
            <a:r>
              <a:rPr lang="en-US" altLang="zh-CN" i="0">
                <a:solidFill>
                  <a:schemeClr val="tx1"/>
                </a:solidFill>
              </a:rPr>
              <a:t>N(1)=2</a:t>
            </a:r>
          </a:p>
          <a:p>
            <a:pPr algn="ctr" eaLnBrk="1" hangingPunct="1"/>
            <a:r>
              <a:rPr lang="en-US" altLang="zh-CN" i="0">
                <a:solidFill>
                  <a:schemeClr val="tx1"/>
                </a:solidFill>
              </a:rPr>
              <a:t>N(2)=1</a:t>
            </a:r>
          </a:p>
          <a:p>
            <a:pPr algn="ctr" eaLnBrk="1" hangingPunct="1"/>
            <a:r>
              <a:rPr lang="en-US" altLang="zh-CN" i="0">
                <a:solidFill>
                  <a:schemeClr val="tx1"/>
                </a:solidFill>
              </a:rPr>
              <a:t>N(3)=2</a:t>
            </a:r>
          </a:p>
          <a:p>
            <a:pPr algn="ctr" eaLnBrk="1" hangingPunct="1"/>
            <a:r>
              <a:rPr lang="en-US" altLang="zh-CN" i="0">
                <a:solidFill>
                  <a:schemeClr val="tx1"/>
                </a:solidFill>
              </a:rPr>
              <a:t>N(4)=3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Euler</a:t>
            </a:r>
            <a:r>
              <a:rPr lang="zh-CN" altLang="en-US" b="1" smtClean="0"/>
              <a:t>的猜测</a:t>
            </a:r>
            <a:r>
              <a:rPr lang="en-US" altLang="zh-CN" sz="3200" b="1" smtClean="0">
                <a:solidFill>
                  <a:schemeClr val="accent2"/>
                </a:solidFill>
              </a:rPr>
              <a:t>(4-280,5-236,e380)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179388" y="1196975"/>
            <a:ext cx="857885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记</a:t>
            </a:r>
            <a:r>
              <a:rPr lang="en-US" altLang="zh-CN" i="0">
                <a:solidFill>
                  <a:schemeClr val="tx1"/>
                </a:solidFill>
              </a:rPr>
              <a:t>N(n)</a:t>
            </a:r>
            <a:r>
              <a:rPr lang="zh-CN" altLang="en-US" i="0">
                <a:solidFill>
                  <a:schemeClr val="tx1"/>
                </a:solidFill>
              </a:rPr>
              <a:t>为两两正交的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阶</a:t>
            </a:r>
            <a:r>
              <a:rPr lang="zh-CN" altLang="en-US" i="0">
                <a:solidFill>
                  <a:schemeClr val="tx1"/>
                </a:solidFill>
              </a:rPr>
              <a:t>拉丁方的最大个数</a:t>
            </a:r>
            <a:r>
              <a:rPr lang="en-US" altLang="zh-CN" i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定理</a:t>
            </a:r>
            <a:r>
              <a:rPr lang="en-US" altLang="zh-CN" i="0">
                <a:solidFill>
                  <a:schemeClr val="tx1"/>
                </a:solidFill>
              </a:rPr>
              <a:t>1: </a:t>
            </a:r>
            <a:r>
              <a:rPr lang="zh-CN" altLang="en-US" i="0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&gt;1,</a:t>
            </a:r>
            <a:r>
              <a:rPr lang="zh-CN" altLang="en-US" i="0">
                <a:solidFill>
                  <a:schemeClr val="tx1"/>
                </a:solidFill>
              </a:rPr>
              <a:t>则</a:t>
            </a:r>
            <a:r>
              <a:rPr lang="en-US" altLang="zh-CN" i="0">
                <a:solidFill>
                  <a:schemeClr val="tx1"/>
                </a:solidFill>
              </a:rPr>
              <a:t>N(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)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-1.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chemeClr val="tx1"/>
                </a:solidFill>
              </a:rPr>
              <a:t>定理</a:t>
            </a:r>
            <a:r>
              <a:rPr lang="en-US" altLang="zh-CN" i="0">
                <a:solidFill>
                  <a:schemeClr val="tx1"/>
                </a:solidFill>
              </a:rPr>
              <a:t>2: </a:t>
            </a:r>
            <a:r>
              <a:rPr lang="zh-CN" altLang="en-US" i="0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是素数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N(n)=n-1.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rgbClr val="FF3300"/>
                </a:solidFill>
                <a:sym typeface="Symbol" pitchFamily="18" charset="2"/>
              </a:rPr>
              <a:t>定理</a:t>
            </a:r>
            <a:r>
              <a:rPr lang="en-US" altLang="zh-CN" i="0">
                <a:solidFill>
                  <a:srgbClr val="FF3300"/>
                </a:solidFill>
                <a:sym typeface="Symbol" pitchFamily="18" charset="2"/>
              </a:rPr>
              <a:t>3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:  N(4)2, N(8)</a:t>
            </a:r>
            <a:r>
              <a:rPr lang="en-US" altLang="zh-CN" i="0">
                <a:sym typeface="Symbol" pitchFamily="18" charset="2"/>
              </a:rPr>
              <a:t>2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eaLnBrk="1" hangingPunct="1"/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en-US" altLang="zh-CN" i="0">
                <a:solidFill>
                  <a:srgbClr val="FF3300"/>
                </a:solidFill>
              </a:rPr>
              <a:t>4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  <a:r>
              <a:rPr lang="zh-CN" altLang="en-US" i="0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是奇数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N(n)2.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rgbClr val="FF3300"/>
                </a:solidFill>
                <a:sym typeface="Symbol" pitchFamily="18" charset="2"/>
              </a:rPr>
              <a:t>定理</a:t>
            </a:r>
            <a:r>
              <a:rPr lang="en-US" altLang="zh-CN" i="0">
                <a:solidFill>
                  <a:srgbClr val="FF3300"/>
                </a:solidFill>
                <a:sym typeface="Symbol" pitchFamily="18" charset="2"/>
              </a:rPr>
              <a:t>5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若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N(m)2,N(n)2,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N(mn)2.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i="0">
                <a:solidFill>
                  <a:srgbClr val="FF3300"/>
                </a:solidFill>
                <a:sym typeface="Symbol" pitchFamily="18" charset="2"/>
              </a:rPr>
              <a:t>推论</a:t>
            </a:r>
            <a:r>
              <a:rPr lang="en-US" altLang="zh-CN" i="0">
                <a:solidFill>
                  <a:srgbClr val="FF3300"/>
                </a:solidFill>
                <a:sym typeface="Symbol" pitchFamily="18" charset="2"/>
              </a:rPr>
              <a:t>6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若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n2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且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n4k+2, k0,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N(n)2.(?) </a:t>
            </a:r>
          </a:p>
          <a:p>
            <a:pPr eaLnBrk="1" hangingPunct="1"/>
            <a:r>
              <a:rPr lang="en-US" altLang="zh-CN" i="0">
                <a:solidFill>
                  <a:schemeClr val="tx1"/>
                </a:solidFill>
              </a:rPr>
              <a:t>Euler(1707~1783)</a:t>
            </a:r>
            <a:r>
              <a:rPr lang="zh-CN" altLang="en-US" i="0">
                <a:solidFill>
                  <a:schemeClr val="tx1"/>
                </a:solidFill>
              </a:rPr>
              <a:t>猜测</a:t>
            </a:r>
            <a:r>
              <a:rPr lang="en-US" altLang="zh-CN" i="0">
                <a:solidFill>
                  <a:schemeClr val="tx1"/>
                </a:solidFill>
              </a:rPr>
              <a:t>: </a:t>
            </a:r>
          </a:p>
          <a:p>
            <a:pPr eaLnBrk="1" hangingPunct="1"/>
            <a:r>
              <a:rPr lang="en-US" altLang="zh-CN" i="0">
                <a:solidFill>
                  <a:schemeClr val="tx1"/>
                </a:solidFill>
              </a:rPr>
              <a:t>    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N(n)=1</a:t>
            </a:r>
            <a:r>
              <a:rPr lang="zh-CN" altLang="en-US" i="0">
                <a:solidFill>
                  <a:schemeClr val="tx1"/>
                </a:solidFill>
              </a:rPr>
              <a:t>对任意</a:t>
            </a:r>
            <a:r>
              <a:rPr lang="en-US" altLang="zh-CN" i="0">
                <a:solidFill>
                  <a:schemeClr val="tx1"/>
                </a:solidFill>
              </a:rPr>
              <a:t>n=4k+2, k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0(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即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n=2,6,10,14,…)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Euler</a:t>
            </a:r>
            <a:r>
              <a:rPr lang="zh-CN" altLang="en-US" b="1" smtClean="0"/>
              <a:t>猜测的解决</a:t>
            </a:r>
            <a:r>
              <a:rPr lang="en-US" altLang="zh-CN" sz="3200" b="1" smtClean="0">
                <a:solidFill>
                  <a:schemeClr val="accent2"/>
                </a:solidFill>
              </a:rPr>
              <a:t>(4-280,5-236,e380)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958850" y="1773238"/>
            <a:ext cx="7429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i="0">
                <a:solidFill>
                  <a:schemeClr val="tx1"/>
                </a:solidFill>
              </a:rPr>
              <a:t>1900</a:t>
            </a:r>
            <a:r>
              <a:rPr lang="zh-CN" altLang="en-US" i="0">
                <a:solidFill>
                  <a:schemeClr val="tx1"/>
                </a:solidFill>
              </a:rPr>
              <a:t>年 </a:t>
            </a:r>
            <a:r>
              <a:rPr lang="en-US" altLang="zh-CN" i="0">
                <a:solidFill>
                  <a:schemeClr val="tx1"/>
                </a:solidFill>
              </a:rPr>
              <a:t>Tarry(</a:t>
            </a:r>
            <a:r>
              <a:rPr lang="zh-CN" altLang="en-US" i="0">
                <a:solidFill>
                  <a:schemeClr val="tx1"/>
                </a:solidFill>
              </a:rPr>
              <a:t>法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zh-CN" altLang="en-US" i="0">
                <a:solidFill>
                  <a:schemeClr val="tx1"/>
                </a:solidFill>
              </a:rPr>
              <a:t>验证了</a:t>
            </a:r>
            <a:r>
              <a:rPr lang="en-US" altLang="zh-CN" i="0">
                <a:solidFill>
                  <a:schemeClr val="tx1"/>
                </a:solidFill>
              </a:rPr>
              <a:t>N(6)=1.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i="0">
                <a:solidFill>
                  <a:schemeClr val="tx1"/>
                </a:solidFill>
              </a:rPr>
              <a:t>1959</a:t>
            </a:r>
            <a:r>
              <a:rPr lang="zh-CN" altLang="en-US" i="0">
                <a:solidFill>
                  <a:schemeClr val="tx1"/>
                </a:solidFill>
              </a:rPr>
              <a:t>年 </a:t>
            </a:r>
            <a:r>
              <a:rPr lang="en-US" altLang="zh-CN" i="0">
                <a:solidFill>
                  <a:schemeClr val="tx1"/>
                </a:solidFill>
              </a:rPr>
              <a:t>Parker(</a:t>
            </a:r>
            <a:r>
              <a:rPr lang="zh-CN" altLang="en-US" i="0">
                <a:solidFill>
                  <a:schemeClr val="tx1"/>
                </a:solidFill>
              </a:rPr>
              <a:t>美</a:t>
            </a:r>
            <a:r>
              <a:rPr lang="en-US" altLang="zh-CN" i="0">
                <a:solidFill>
                  <a:schemeClr val="tx1"/>
                </a:solidFill>
              </a:rPr>
              <a:t>) </a:t>
            </a:r>
            <a:r>
              <a:rPr lang="zh-CN" altLang="en-US" i="0">
                <a:solidFill>
                  <a:schemeClr val="tx1"/>
                </a:solidFill>
              </a:rPr>
              <a:t>证明 </a:t>
            </a:r>
            <a:r>
              <a:rPr lang="en-US" altLang="zh-CN" i="0">
                <a:solidFill>
                  <a:schemeClr val="tx1"/>
                </a:solidFill>
              </a:rPr>
              <a:t>N(10)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2.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1959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年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Bose(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印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), Parker, Shrikhande(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印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            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证明 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N(4k+2)2,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任意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k&gt;1.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定理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7:</a:t>
            </a:r>
            <a:r>
              <a:rPr lang="zh-CN" altLang="en-US" i="0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p</a:t>
            </a:r>
            <a:r>
              <a:rPr lang="en-US" altLang="zh-CN" baseline="30000">
                <a:solidFill>
                  <a:schemeClr val="tx1"/>
                </a:solidFill>
              </a:rPr>
              <a:t>a</a:t>
            </a:r>
            <a:r>
              <a:rPr lang="en-US" altLang="zh-CN" i="0">
                <a:solidFill>
                  <a:schemeClr val="tx1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是素数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&gt;0, </a:t>
            </a:r>
            <a:r>
              <a:rPr lang="zh-CN" altLang="en-US" i="0">
                <a:solidFill>
                  <a:schemeClr val="tx1"/>
                </a:solidFill>
                <a:sym typeface="Symbol" pitchFamily="18" charset="2"/>
              </a:rPr>
              <a:t>则</a:t>
            </a:r>
            <a:r>
              <a:rPr lang="en-US" altLang="zh-CN" i="0">
                <a:solidFill>
                  <a:schemeClr val="tx1"/>
                </a:solidFill>
                <a:sym typeface="Symbol" pitchFamily="18" charset="2"/>
              </a:rPr>
              <a:t>N(n)=n-1.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ym typeface="Symbol" pitchFamily="18" charset="2"/>
              </a:rPr>
              <a:t>Leonhard</a:t>
            </a:r>
            <a:r>
              <a:rPr lang="en-US" altLang="zh-CN" smtClean="0"/>
              <a:t> </a:t>
            </a:r>
            <a:r>
              <a:rPr lang="en-US" altLang="zh-CN" b="1" smtClean="0"/>
              <a:t>Euler</a:t>
            </a:r>
            <a:r>
              <a:rPr lang="zh-CN" altLang="en-US" b="1" smtClean="0"/>
              <a:t>简介</a:t>
            </a:r>
            <a:r>
              <a:rPr lang="en-US" altLang="zh-CN" sz="3200" b="1" smtClean="0">
                <a:solidFill>
                  <a:schemeClr val="accent2"/>
                </a:solidFill>
              </a:rPr>
              <a:t>(</a:t>
            </a:r>
            <a:r>
              <a:rPr lang="zh-CN" altLang="en-US" sz="3200" b="1" smtClean="0">
                <a:solidFill>
                  <a:schemeClr val="accent2"/>
                </a:solidFill>
              </a:rPr>
              <a:t>补充</a:t>
            </a:r>
            <a:r>
              <a:rPr lang="en-US" altLang="zh-CN" sz="3200" b="1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41388" y="1557338"/>
            <a:ext cx="737552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>
                <a:sym typeface="Symbol" pitchFamily="18" charset="2"/>
              </a:rPr>
              <a:t>1707-1783, </a:t>
            </a:r>
            <a:r>
              <a:rPr lang="zh-CN" altLang="en-US" i="0">
                <a:sym typeface="Symbol" pitchFamily="18" charset="2"/>
              </a:rPr>
              <a:t>瑞士德国数学和物理学家</a:t>
            </a:r>
            <a:r>
              <a:rPr lang="en-US" altLang="zh-CN" i="0">
                <a:sym typeface="Symbol" pitchFamily="18" charset="2"/>
              </a:rPr>
              <a:t>, 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最多产的数学家</a:t>
            </a:r>
            <a:r>
              <a:rPr lang="en-US" altLang="zh-CN" i="0">
                <a:sym typeface="Symbol" pitchFamily="18" charset="2"/>
              </a:rPr>
              <a:t>, </a:t>
            </a:r>
            <a:r>
              <a:rPr lang="zh-CN" altLang="en-US" i="0">
                <a:sym typeface="Symbol" pitchFamily="18" charset="2"/>
              </a:rPr>
              <a:t>最伟大的数学家之一 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分析的化身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zh-CN" altLang="en-US" i="0">
                <a:sym typeface="Symbol" pitchFamily="18" charset="2"/>
              </a:rPr>
              <a:t>计算象呼吸一样容易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失明的</a:t>
            </a:r>
            <a:r>
              <a:rPr lang="en-US" altLang="zh-CN" i="0">
                <a:sym typeface="Symbol" pitchFamily="18" charset="2"/>
              </a:rPr>
              <a:t>17</a:t>
            </a:r>
            <a:r>
              <a:rPr lang="zh-CN" altLang="en-US" i="0">
                <a:sym typeface="Symbol" pitchFamily="18" charset="2"/>
              </a:rPr>
              <a:t>年写出了一半的作品 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圣彼得堡科学院</a:t>
            </a:r>
            <a:r>
              <a:rPr lang="en-US" altLang="zh-CN" i="0">
                <a:sym typeface="Symbol" pitchFamily="18" charset="2"/>
              </a:rPr>
              <a:t>(10+17), </a:t>
            </a:r>
            <a:r>
              <a:rPr lang="zh-CN" altLang="en-US" i="0">
                <a:sym typeface="Symbol" pitchFamily="18" charset="2"/>
              </a:rPr>
              <a:t>柏林科学院</a:t>
            </a:r>
            <a:r>
              <a:rPr lang="en-US" altLang="zh-CN" i="0">
                <a:sym typeface="Symbol" pitchFamily="18" charset="2"/>
              </a:rPr>
              <a:t>(24) </a:t>
            </a:r>
          </a:p>
          <a:p>
            <a:pPr eaLnBrk="1" hangingPunct="1"/>
            <a:r>
              <a:rPr lang="en-US" altLang="zh-CN" i="0">
                <a:sym typeface="Symbol" pitchFamily="18" charset="2"/>
              </a:rPr>
              <a:t>* </a:t>
            </a:r>
            <a:r>
              <a:rPr lang="zh-CN" altLang="en-US" i="0">
                <a:sym typeface="Symbol" pitchFamily="18" charset="2"/>
              </a:rPr>
              <a:t>提出函数的概念 *建立图论基础</a:t>
            </a:r>
          </a:p>
          <a:p>
            <a:pPr eaLnBrk="1" hangingPunct="1"/>
            <a:r>
              <a:rPr lang="zh-CN" altLang="en-US" i="0">
                <a:sym typeface="Symbol" pitchFamily="18" charset="2"/>
              </a:rPr>
              <a:t>* 创立分析力学</a:t>
            </a:r>
            <a:r>
              <a:rPr lang="en-US" altLang="zh-CN" i="0">
                <a:sym typeface="Symbol" pitchFamily="18" charset="2"/>
              </a:rPr>
              <a:t>(</a:t>
            </a:r>
            <a:r>
              <a:rPr lang="zh-CN" altLang="en-US" i="0">
                <a:sym typeface="Symbol" pitchFamily="18" charset="2"/>
              </a:rPr>
              <a:t>刚体力学</a:t>
            </a:r>
            <a:r>
              <a:rPr lang="en-US" altLang="zh-CN" i="0">
                <a:sym typeface="Symbol" pitchFamily="18" charset="2"/>
              </a:rPr>
              <a:t>, </a:t>
            </a:r>
            <a:r>
              <a:rPr lang="zh-CN" altLang="en-US" i="0">
                <a:sym typeface="Symbol" pitchFamily="18" charset="2"/>
              </a:rPr>
              <a:t>流体力学</a:t>
            </a:r>
            <a:r>
              <a:rPr lang="en-US" altLang="zh-CN" i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i="0">
                <a:sym typeface="Symbol" pitchFamily="18" charset="2"/>
              </a:rPr>
              <a:t>* </a:t>
            </a:r>
            <a:r>
              <a:rPr lang="zh-CN" altLang="en-US" i="0">
                <a:sym typeface="Symbol" pitchFamily="18" charset="2"/>
              </a:rPr>
              <a:t>欧拉</a:t>
            </a:r>
            <a:r>
              <a:rPr lang="en-US" altLang="zh-CN" i="0">
                <a:sym typeface="Symbol" pitchFamily="18" charset="2"/>
              </a:rPr>
              <a:t>--</a:t>
            </a:r>
            <a:r>
              <a:rPr lang="zh-CN" altLang="en-US" i="0">
                <a:sym typeface="Symbol" pitchFamily="18" charset="2"/>
              </a:rPr>
              <a:t>角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zh-CN" altLang="en-US" i="0">
                <a:sym typeface="Symbol" pitchFamily="18" charset="2"/>
              </a:rPr>
              <a:t>公式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zh-CN" altLang="en-US" i="0">
                <a:sym typeface="Symbol" pitchFamily="18" charset="2"/>
              </a:rPr>
              <a:t>常数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zh-CN" altLang="en-US" i="0">
                <a:sym typeface="Symbol" pitchFamily="18" charset="2"/>
              </a:rPr>
              <a:t>函数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zh-CN" altLang="en-US" i="0">
                <a:sym typeface="Symbol" pitchFamily="18" charset="2"/>
              </a:rPr>
              <a:t>方程</a:t>
            </a:r>
            <a:r>
              <a:rPr lang="en-US" altLang="zh-CN" i="0">
                <a:sym typeface="Symbol" pitchFamily="18" charset="2"/>
              </a:rPr>
              <a:t>,</a:t>
            </a:r>
            <a:r>
              <a:rPr lang="zh-CN" altLang="en-US" i="0">
                <a:sym typeface="Symbol" pitchFamily="18" charset="2"/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1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10869</TotalTime>
  <Words>2943</Words>
  <Application>Microsoft Office PowerPoint</Application>
  <PresentationFormat>全屏显示(4:3)</PresentationFormat>
  <Paragraphs>317</Paragraphs>
  <Slides>32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空白版</vt:lpstr>
      <vt:lpstr>公式</vt:lpstr>
      <vt:lpstr>Equation</vt:lpstr>
      <vt:lpstr>组合数学 第十章 组合设计 拉丁方</vt:lpstr>
      <vt:lpstr>拉丁方(4-272,5-228,e369)</vt:lpstr>
      <vt:lpstr>36名军官问题(4-8,5-7,e11)</vt:lpstr>
      <vt:lpstr>正交拉丁方(4-275,5-231,e373)</vt:lpstr>
      <vt:lpstr>实际意义(4-275,5-231,e373)</vt:lpstr>
      <vt:lpstr>举例 (N(5) = 4) (4-278,5-233,e376)</vt:lpstr>
      <vt:lpstr>Euler的猜测(4-280,5-236,e380)</vt:lpstr>
      <vt:lpstr>Euler猜测的解决(4-280,5-236,e380)</vt:lpstr>
      <vt:lpstr>Leonhard Euler简介(补充)</vt:lpstr>
      <vt:lpstr>正交拉丁方的构造方法</vt:lpstr>
      <vt:lpstr>AB (4-279,5-234,e377)</vt:lpstr>
      <vt:lpstr>举例(补充)</vt:lpstr>
      <vt:lpstr>N(m),N(n)2N(mn)2(4-280,5-235,e378)</vt:lpstr>
      <vt:lpstr>证明(4-280,5-235,e378)</vt:lpstr>
      <vt:lpstr>置换(4-278,5-233,e376)</vt:lpstr>
      <vt:lpstr>置换(补充)</vt:lpstr>
      <vt:lpstr>p(A)性质讨论(补充)</vt:lpstr>
      <vt:lpstr>证明N(n)  n-1(4-277,5-233,e376)</vt:lpstr>
      <vt:lpstr>观察(4-276,5-232,e374)</vt:lpstr>
      <vt:lpstr>p素数N(p)=p-1(4-276,5-232,e374)</vt:lpstr>
      <vt:lpstr>推论:n奇数N(n)2(4-278,5-233,e376)</vt:lpstr>
      <vt:lpstr>(p素,a&gt;0)N(pa)=pa-1(4-277,5-232,e375)</vt:lpstr>
      <vt:lpstr>GF的构造方法(4-257,5-216,e350)</vt:lpstr>
      <vt:lpstr>阶为22的有限域(4-257,5-217,e351)</vt:lpstr>
      <vt:lpstr>阶为22的有限域(4-257,5-216,e351)</vt:lpstr>
      <vt:lpstr>阶为33的有限域(4-258,5-217,e352)</vt:lpstr>
      <vt:lpstr>有限域构造MOLS(4-277,5-232,e375)</vt:lpstr>
      <vt:lpstr>本章小结</vt:lpstr>
      <vt:lpstr>本章作业</vt:lpstr>
      <vt:lpstr>Évariste Galois简介</vt:lpstr>
      <vt:lpstr>区组设计</vt:lpstr>
      <vt:lpstr>均衡的不完全的区组设计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wang</dc:creator>
  <cp:lastModifiedBy>User</cp:lastModifiedBy>
  <cp:revision>553</cp:revision>
  <dcterms:created xsi:type="dcterms:W3CDTF">2002-01-21T12:59:37Z</dcterms:created>
  <dcterms:modified xsi:type="dcterms:W3CDTF">2016-06-01T15:40:47Z</dcterms:modified>
</cp:coreProperties>
</file>