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2"/>
  </p:notesMasterIdLst>
  <p:handoutMasterIdLst>
    <p:handoutMasterId r:id="rId23"/>
  </p:handoutMasterIdLst>
  <p:sldIdLst>
    <p:sldId id="259" r:id="rId2"/>
    <p:sldId id="422" r:id="rId3"/>
    <p:sldId id="425" r:id="rId4"/>
    <p:sldId id="426" r:id="rId5"/>
    <p:sldId id="435" r:id="rId6"/>
    <p:sldId id="417" r:id="rId7"/>
    <p:sldId id="418" r:id="rId8"/>
    <p:sldId id="421" r:id="rId9"/>
    <p:sldId id="373" r:id="rId10"/>
    <p:sldId id="384" r:id="rId11"/>
    <p:sldId id="414" r:id="rId12"/>
    <p:sldId id="427" r:id="rId13"/>
    <p:sldId id="383" r:id="rId14"/>
    <p:sldId id="430" r:id="rId15"/>
    <p:sldId id="431" r:id="rId16"/>
    <p:sldId id="432" r:id="rId17"/>
    <p:sldId id="433" r:id="rId18"/>
    <p:sldId id="438" r:id="rId19"/>
    <p:sldId id="349" r:id="rId20"/>
    <p:sldId id="436" r:id="rId21"/>
  </p:sldIdLst>
  <p:sldSz cx="9144000" cy="6858000" type="screen4x3"/>
  <p:notesSz cx="6858000" cy="9144000"/>
  <p:defaultTextStyle>
    <a:defPPr>
      <a:defRPr lang="zh-CN"/>
    </a:defPPr>
    <a:lvl1pPr algn="l" rtl="0" fontAlgn="base">
      <a:lnSpc>
        <a:spcPct val="120000"/>
      </a:lnSpc>
      <a:spcBef>
        <a:spcPct val="0"/>
      </a:spcBef>
      <a:spcAft>
        <a:spcPct val="0"/>
      </a:spcAft>
      <a:defRPr kumimoji="1" sz="3200" b="1" kern="1200">
        <a:solidFill>
          <a:schemeClr val="tx2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lnSpc>
        <a:spcPct val="120000"/>
      </a:lnSpc>
      <a:spcBef>
        <a:spcPct val="0"/>
      </a:spcBef>
      <a:spcAft>
        <a:spcPct val="0"/>
      </a:spcAft>
      <a:defRPr kumimoji="1" sz="3200" b="1" kern="1200">
        <a:solidFill>
          <a:schemeClr val="tx2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lnSpc>
        <a:spcPct val="120000"/>
      </a:lnSpc>
      <a:spcBef>
        <a:spcPct val="0"/>
      </a:spcBef>
      <a:spcAft>
        <a:spcPct val="0"/>
      </a:spcAft>
      <a:defRPr kumimoji="1" sz="3200" b="1" kern="1200">
        <a:solidFill>
          <a:schemeClr val="tx2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lnSpc>
        <a:spcPct val="120000"/>
      </a:lnSpc>
      <a:spcBef>
        <a:spcPct val="0"/>
      </a:spcBef>
      <a:spcAft>
        <a:spcPct val="0"/>
      </a:spcAft>
      <a:defRPr kumimoji="1" sz="3200" b="1" kern="1200">
        <a:solidFill>
          <a:schemeClr val="tx2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lnSpc>
        <a:spcPct val="120000"/>
      </a:lnSpc>
      <a:spcBef>
        <a:spcPct val="0"/>
      </a:spcBef>
      <a:spcAft>
        <a:spcPct val="0"/>
      </a:spcAft>
      <a:defRPr kumimoji="1" sz="3200" b="1" kern="1200">
        <a:solidFill>
          <a:schemeClr val="tx2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kumimoji="1" sz="3200" b="1" kern="1200">
        <a:solidFill>
          <a:schemeClr val="tx2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kumimoji="1" sz="3200" b="1" kern="1200">
        <a:solidFill>
          <a:schemeClr val="tx2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kumimoji="1" sz="3200" b="1" kern="1200">
        <a:solidFill>
          <a:schemeClr val="tx2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kumimoji="1" sz="3200" b="1" kern="1200">
        <a:solidFill>
          <a:schemeClr val="tx2"/>
        </a:solidFill>
        <a:latin typeface="Times New Roman" pitchFamily="18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8000"/>
    <a:srgbClr val="FF99FF"/>
    <a:srgbClr val="CCECFF"/>
    <a:srgbClr val="00CC00"/>
    <a:srgbClr val="66FF33"/>
    <a:srgbClr val="FF3300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7" autoAdjust="0"/>
    <p:restoredTop sz="94680" autoAdjust="0"/>
  </p:normalViewPr>
  <p:slideViewPr>
    <p:cSldViewPr>
      <p:cViewPr>
        <p:scale>
          <a:sx n="80" d="100"/>
          <a:sy n="80" d="100"/>
        </p:scale>
        <p:origin x="-1662" y="-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071EC821-BD71-4864-9EEF-B49613EE7B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91856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D22E9A3C-E466-4C2C-BD3E-A1F31512F5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52327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897F63A3-9971-4C73-A5D7-B6E0E4B5AD7C}" type="slidenum">
              <a:rPr lang="en-US" altLang="zh-CN" smtClean="0"/>
              <a:pPr eaLnBrk="1" hangingPunct="1">
                <a:spcBef>
                  <a:spcPct val="0"/>
                </a:spcBef>
              </a:pPr>
              <a:t>8</a:t>
            </a:fld>
            <a:endParaRPr lang="en-US" altLang="zh-CN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 </a:t>
            </a:r>
            <a:r>
              <a:rPr lang="en-US" altLang="zh-CN" b="1" smtClean="0">
                <a:ea typeface="宋体" charset="-122"/>
              </a:rPr>
              <a:t>f[n_]:=Simplify[((1+Sqrt[5])/2)^(n+1)/Sqrt[5]-((1-Sqrt[5])/2)^(n+1)/Sqrt[5]],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E45103BF-9BD9-42F2-B967-2AD66D689009}" type="slidenum">
              <a:rPr lang="en-US" altLang="zh-CN" smtClean="0"/>
              <a:pPr eaLnBrk="1" hangingPunct="1">
                <a:spcBef>
                  <a:spcPct val="0"/>
                </a:spcBef>
              </a:pPr>
              <a:t>10</a:t>
            </a:fld>
            <a:endParaRPr lang="en-US" altLang="zh-CN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?: </a:t>
            </a:r>
            <a:r>
              <a:rPr lang="zh-CN" altLang="en-US" dirty="0" smtClean="0">
                <a:ea typeface="宋体" charset="-122"/>
              </a:rPr>
              <a:t>为什么是非平衡，</a:t>
            </a:r>
            <a:r>
              <a:rPr lang="en-US" altLang="zh-CN" dirty="0" smtClean="0">
                <a:ea typeface="宋体" charset="-122"/>
              </a:rPr>
              <a:t>!</a:t>
            </a:r>
            <a:r>
              <a:rPr lang="zh-CN" altLang="en-US" dirty="0" smtClean="0">
                <a:ea typeface="宋体" charset="-122"/>
              </a:rPr>
              <a:t>有什么</a:t>
            </a:r>
            <a:r>
              <a:rPr lang="zh-CN" altLang="en-US" dirty="0" smtClean="0">
                <a:ea typeface="宋体" charset="-122"/>
              </a:rPr>
              <a:t>启发。</a:t>
            </a:r>
            <a:r>
              <a:rPr lang="en-US" altLang="zh-CN" dirty="0" smtClean="0">
                <a:ea typeface="宋体" charset="-122"/>
              </a:rPr>
              <a:t>(4,6), (1,2,3)</a:t>
            </a:r>
            <a:r>
              <a:rPr lang="zh-CN" altLang="en-US" dirty="0" smtClean="0">
                <a:ea typeface="宋体" charset="-122"/>
              </a:rPr>
              <a:t>是否平衡</a:t>
            </a:r>
            <a:r>
              <a:rPr lang="en-US" altLang="zh-CN" dirty="0" smtClean="0">
                <a:ea typeface="宋体" charset="-122"/>
              </a:rPr>
              <a:t>?</a:t>
            </a:r>
            <a:endParaRPr lang="zh-CN" altLang="en-US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CA71DB60-F51F-4F1F-A255-307DB78174F6}" type="slidenum">
              <a:rPr lang="en-US" altLang="zh-CN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zh-CN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先说明对两堆硬币是很好理解的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9B1D254D-9823-454A-85DC-4106EC3F5ED9}" type="slidenum">
              <a:rPr lang="en-US" altLang="zh-CN" smtClean="0"/>
              <a:pPr eaLnBrk="1" hangingPunct="1">
                <a:spcBef>
                  <a:spcPct val="0"/>
                </a:spcBef>
              </a:pPr>
              <a:t>12</a:t>
            </a:fld>
            <a:endParaRPr lang="en-US" altLang="zh-CN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对于堆</a:t>
            </a:r>
            <a:r>
              <a:rPr lang="en-US" altLang="zh-CN" smtClean="0">
                <a:ea typeface="宋体" charset="-122"/>
              </a:rPr>
              <a:t>1</a:t>
            </a:r>
            <a:r>
              <a:rPr lang="zh-CN" altLang="en-US" smtClean="0">
                <a:ea typeface="宋体" charset="-122"/>
              </a:rPr>
              <a:t>，先问需要取几枚硬币，再问目标是什么，再显示目标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7D97F2B1-17F8-4AA8-A8E5-A28F76A9CE07}" type="slidenum">
              <a:rPr lang="en-US" altLang="zh-CN" smtClean="0"/>
              <a:pPr eaLnBrk="1" hangingPunct="1">
                <a:spcBef>
                  <a:spcPct val="0"/>
                </a:spcBef>
              </a:pPr>
              <a:t>16</a:t>
            </a:fld>
            <a:endParaRPr lang="en-US" altLang="zh-CN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启发介绍图论最小</a:t>
            </a:r>
            <a:r>
              <a:rPr lang="en-US" altLang="zh-CN" smtClean="0">
                <a:ea typeface="宋体" charset="-122"/>
              </a:rPr>
              <a:t>Steiner</a:t>
            </a:r>
            <a:r>
              <a:rPr lang="zh-CN" altLang="en-US" smtClean="0">
                <a:ea typeface="宋体" charset="-122"/>
              </a:rPr>
              <a:t>树的定义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267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183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096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096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665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30525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118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69408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513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93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671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915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37345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73076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4" r:id="rId2"/>
    <p:sldLayoutId id="2147483663" r:id="rId3"/>
    <p:sldLayoutId id="2147483662" r:id="rId4"/>
    <p:sldLayoutId id="2147483661" r:id="rId5"/>
    <p:sldLayoutId id="2147483660" r:id="rId6"/>
    <p:sldLayoutId id="2147483659" r:id="rId7"/>
    <p:sldLayoutId id="2147483658" r:id="rId8"/>
    <p:sldLayoutId id="2147483657" r:id="rId9"/>
    <p:sldLayoutId id="2147483656" r:id="rId10"/>
    <p:sldLayoutId id="2147483655" r:id="rId11"/>
    <p:sldLayoutId id="214748365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1"/>
          <p:cNvSpPr txBox="1">
            <a:spLocks noChangeArrowheads="1"/>
          </p:cNvSpPr>
          <p:nvPr/>
        </p:nvSpPr>
        <p:spPr bwMode="auto">
          <a:xfrm>
            <a:off x="142875" y="1325563"/>
            <a:ext cx="8893175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800"/>
              <a:t>教材</a:t>
            </a:r>
            <a:r>
              <a:rPr lang="en-US" altLang="zh-CN" sz="2800"/>
              <a:t>: R. A. Brualdi, </a:t>
            </a:r>
            <a:r>
              <a:rPr lang="zh-CN" altLang="en-US" sz="2800"/>
              <a:t>组合数学</a:t>
            </a:r>
            <a:r>
              <a:rPr lang="en-US" altLang="zh-CN" sz="2800"/>
              <a:t>, (</a:t>
            </a:r>
            <a:r>
              <a:rPr lang="zh-CN" altLang="en-US" sz="2800"/>
              <a:t>影印版</a:t>
            </a:r>
            <a:r>
              <a:rPr lang="en-US" altLang="zh-CN" sz="2800"/>
              <a:t>, </a:t>
            </a:r>
            <a:r>
              <a:rPr lang="zh-CN" altLang="en-US" sz="2800"/>
              <a:t>中译第</a:t>
            </a:r>
            <a:r>
              <a:rPr lang="en-US" altLang="zh-CN" sz="2800"/>
              <a:t>5</a:t>
            </a:r>
            <a:r>
              <a:rPr lang="zh-CN" altLang="en-US" sz="2800"/>
              <a:t>版</a:t>
            </a:r>
            <a:r>
              <a:rPr lang="en-US" altLang="zh-CN" sz="2800"/>
              <a:t>) </a:t>
            </a:r>
          </a:p>
          <a:p>
            <a:pPr eaLnBrk="1" hangingPunct="1">
              <a:buFontTx/>
              <a:buNone/>
            </a:pPr>
            <a:r>
              <a:rPr lang="en-US" altLang="zh-CN" sz="2800"/>
              <a:t>          </a:t>
            </a:r>
            <a:r>
              <a:rPr lang="zh-CN" altLang="en-US" sz="2800"/>
              <a:t>机械工业出版社</a:t>
            </a:r>
          </a:p>
          <a:p>
            <a:pPr eaLnBrk="1" hangingPunct="1">
              <a:buFontTx/>
              <a:buNone/>
            </a:pPr>
            <a:r>
              <a:rPr lang="zh-CN" altLang="en-US" sz="2800"/>
              <a:t>参考</a:t>
            </a:r>
            <a:r>
              <a:rPr lang="en-US" altLang="zh-CN" sz="2800"/>
              <a:t>:1. </a:t>
            </a:r>
            <a:r>
              <a:rPr lang="zh-CN" altLang="en-US" sz="2800"/>
              <a:t>卢开澄等</a:t>
            </a:r>
            <a:r>
              <a:rPr lang="en-US" altLang="zh-CN" sz="2800"/>
              <a:t>,</a:t>
            </a:r>
            <a:r>
              <a:rPr lang="zh-CN" altLang="en-US" sz="2800"/>
              <a:t>组合数学</a:t>
            </a:r>
            <a:r>
              <a:rPr lang="en-US" altLang="zh-CN" sz="2800"/>
              <a:t>,</a:t>
            </a:r>
            <a:r>
              <a:rPr lang="zh-CN" altLang="en-US" sz="2400"/>
              <a:t>清华大学出版社</a:t>
            </a:r>
          </a:p>
          <a:p>
            <a:pPr eaLnBrk="1" hangingPunct="1">
              <a:buFontTx/>
              <a:buNone/>
            </a:pPr>
            <a:r>
              <a:rPr lang="zh-CN" altLang="en-US" sz="2800">
                <a:solidFill>
                  <a:schemeClr val="tx2"/>
                </a:solidFill>
              </a:rPr>
              <a:t>         </a:t>
            </a:r>
            <a:r>
              <a:rPr lang="en-US" altLang="zh-CN" sz="2800">
                <a:solidFill>
                  <a:schemeClr val="tx2"/>
                </a:solidFill>
              </a:rPr>
              <a:t>2. Lint, Wilson, </a:t>
            </a:r>
            <a:r>
              <a:rPr lang="zh-CN" altLang="en-US" sz="2800">
                <a:solidFill>
                  <a:schemeClr val="tx2"/>
                </a:solidFill>
              </a:rPr>
              <a:t>组合数学教程</a:t>
            </a:r>
            <a:r>
              <a:rPr lang="en-US" altLang="zh-CN" sz="2800">
                <a:solidFill>
                  <a:schemeClr val="tx2"/>
                </a:solidFill>
              </a:rPr>
              <a:t>, </a:t>
            </a:r>
            <a:r>
              <a:rPr lang="zh-CN" altLang="en-US" sz="2400">
                <a:solidFill>
                  <a:schemeClr val="tx2"/>
                </a:solidFill>
              </a:rPr>
              <a:t>机械工业出版社 </a:t>
            </a:r>
          </a:p>
          <a:p>
            <a:pPr eaLnBrk="1" hangingPunct="1">
              <a:buFontTx/>
              <a:buNone/>
            </a:pPr>
            <a:r>
              <a:rPr lang="zh-CN" altLang="en-US" sz="2400">
                <a:solidFill>
                  <a:schemeClr val="tx2"/>
                </a:solidFill>
              </a:rPr>
              <a:t>           </a:t>
            </a:r>
            <a:r>
              <a:rPr lang="en-US" altLang="zh-CN" sz="2400">
                <a:solidFill>
                  <a:schemeClr val="tx2"/>
                </a:solidFill>
              </a:rPr>
              <a:t>3. Stanley, </a:t>
            </a:r>
            <a:r>
              <a:rPr lang="zh-CN" altLang="en-US" sz="2400">
                <a:solidFill>
                  <a:schemeClr val="tx2"/>
                </a:solidFill>
              </a:rPr>
              <a:t>计数组合学</a:t>
            </a:r>
            <a:r>
              <a:rPr lang="en-US" altLang="zh-CN" sz="2400">
                <a:solidFill>
                  <a:schemeClr val="tx2"/>
                </a:solidFill>
              </a:rPr>
              <a:t>(</a:t>
            </a:r>
            <a:r>
              <a:rPr lang="zh-CN" altLang="en-US" sz="2400">
                <a:solidFill>
                  <a:schemeClr val="tx2"/>
                </a:solidFill>
              </a:rPr>
              <a:t>两卷</a:t>
            </a:r>
            <a:r>
              <a:rPr lang="en-US" altLang="zh-CN" sz="2400">
                <a:solidFill>
                  <a:schemeClr val="tx2"/>
                </a:solidFill>
              </a:rPr>
              <a:t>), </a:t>
            </a:r>
            <a:r>
              <a:rPr lang="zh-CN" altLang="en-US" sz="2400">
                <a:solidFill>
                  <a:schemeClr val="tx2"/>
                </a:solidFill>
              </a:rPr>
              <a:t>高教、机械工业出版社</a:t>
            </a:r>
            <a:endParaRPr lang="zh-CN" altLang="en-US" sz="2400"/>
          </a:p>
          <a:p>
            <a:pPr eaLnBrk="1" hangingPunct="1">
              <a:buFontTx/>
              <a:buNone/>
            </a:pPr>
            <a:r>
              <a:rPr lang="zh-CN" altLang="en-US" sz="2800"/>
              <a:t>网络教室</a:t>
            </a:r>
            <a:r>
              <a:rPr lang="en-US" altLang="zh-CN" sz="2800"/>
              <a:t>:  </a:t>
            </a:r>
            <a:r>
              <a:rPr lang="zh-CN" altLang="en-US" sz="2800"/>
              <a:t>组合数学</a:t>
            </a:r>
          </a:p>
          <a:p>
            <a:pPr eaLnBrk="1" hangingPunct="1">
              <a:buFontTx/>
              <a:buNone/>
            </a:pPr>
            <a:r>
              <a:rPr lang="zh-CN" altLang="en-US" sz="2800"/>
              <a:t>课件制作：刘庆晖 王贵珍 李建武 </a:t>
            </a:r>
            <a:r>
              <a:rPr lang="en-US" altLang="zh-CN" sz="2800"/>
              <a:t>(</a:t>
            </a:r>
            <a:r>
              <a:rPr lang="zh-CN" altLang="en-US" sz="2800"/>
              <a:t>计算机学院</a:t>
            </a:r>
            <a:r>
              <a:rPr lang="en-US" altLang="zh-CN" sz="2800"/>
              <a:t>)</a:t>
            </a:r>
          </a:p>
        </p:txBody>
      </p:sp>
      <p:sp>
        <p:nvSpPr>
          <p:cNvPr id="2051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zh-CN" altLang="en-US" sz="4800" b="1" smtClean="0">
                <a:solidFill>
                  <a:schemeClr val="tx1"/>
                </a:solidFill>
              </a:rPr>
              <a:t>组合数学</a:t>
            </a:r>
          </a:p>
        </p:txBody>
      </p:sp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179388" y="5838825"/>
            <a:ext cx="8893175" cy="614363"/>
          </a:xfrm>
          <a:prstGeom prst="rect">
            <a:avLst/>
          </a:prstGeom>
          <a:solidFill>
            <a:srgbClr val="333399"/>
          </a:solidFill>
          <a:ln w="9525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333399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 eaLnBrk="0" hangingPunct="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Email</a:t>
            </a:r>
            <a:r>
              <a: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：</a:t>
            </a:r>
            <a:r>
              <a:rPr lang="en-US" altLang="zh-CN" sz="2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qhliu@bit.edu.cn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/>
              <a:t>二进制、平衡态</a:t>
            </a:r>
            <a:r>
              <a:rPr lang="en-US" altLang="zh-CN" b="1" dirty="0" smtClean="0"/>
              <a:t>(P12)</a:t>
            </a:r>
            <a:endParaRPr lang="zh-CN" altLang="en-US" b="1" dirty="0" smtClean="0"/>
          </a:p>
        </p:txBody>
      </p:sp>
      <p:sp>
        <p:nvSpPr>
          <p:cNvPr id="158724" name="Text Box 4"/>
          <p:cNvSpPr txBox="1">
            <a:spLocks noChangeArrowheads="1"/>
          </p:cNvSpPr>
          <p:nvPr/>
        </p:nvSpPr>
        <p:spPr bwMode="auto">
          <a:xfrm>
            <a:off x="107504" y="1124744"/>
            <a:ext cx="8424862" cy="289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chemeClr val="tx2"/>
                </a:solidFill>
              </a:rPr>
              <a:t>设有游戏</a:t>
            </a:r>
            <a:r>
              <a:rPr lang="en-US" altLang="zh-CN" sz="2800" dirty="0">
                <a:solidFill>
                  <a:schemeClr val="tx2"/>
                </a:solidFill>
              </a:rPr>
              <a:t>(n</a:t>
            </a:r>
            <a:r>
              <a:rPr lang="en-US" altLang="zh-CN" sz="2800" baseline="-25000" dirty="0">
                <a:solidFill>
                  <a:schemeClr val="tx2"/>
                </a:solidFill>
              </a:rPr>
              <a:t>1</a:t>
            </a:r>
            <a:r>
              <a:rPr lang="en-US" altLang="zh-CN" sz="2800" dirty="0">
                <a:solidFill>
                  <a:schemeClr val="tx2"/>
                </a:solidFill>
              </a:rPr>
              <a:t>,n</a:t>
            </a:r>
            <a:r>
              <a:rPr lang="en-US" altLang="zh-CN" sz="2800" baseline="-25000" dirty="0">
                <a:solidFill>
                  <a:schemeClr val="tx2"/>
                </a:solidFill>
              </a:rPr>
              <a:t>2</a:t>
            </a:r>
            <a:r>
              <a:rPr lang="en-US" altLang="zh-CN" sz="2800" dirty="0">
                <a:solidFill>
                  <a:schemeClr val="tx2"/>
                </a:solidFill>
              </a:rPr>
              <a:t>,…,</a:t>
            </a:r>
            <a:r>
              <a:rPr lang="en-US" altLang="zh-CN" sz="2800" dirty="0" err="1">
                <a:solidFill>
                  <a:schemeClr val="tx2"/>
                </a:solidFill>
              </a:rPr>
              <a:t>n</a:t>
            </a:r>
            <a:r>
              <a:rPr lang="en-US" altLang="zh-CN" sz="2800" baseline="-25000" dirty="0" err="1">
                <a:solidFill>
                  <a:schemeClr val="tx2"/>
                </a:solidFill>
              </a:rPr>
              <a:t>k</a:t>
            </a:r>
            <a:r>
              <a:rPr lang="en-US" altLang="zh-CN" sz="2800" dirty="0">
                <a:solidFill>
                  <a:schemeClr val="tx2"/>
                </a:solidFill>
              </a:rPr>
              <a:t>), </a:t>
            </a:r>
            <a:r>
              <a:rPr lang="zh-CN" altLang="en-US" sz="2800" dirty="0">
                <a:solidFill>
                  <a:schemeClr val="tx2"/>
                </a:solidFill>
              </a:rPr>
              <a:t>且各数的二进制展开是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chemeClr val="tx2"/>
                </a:solidFill>
              </a:rPr>
              <a:t>      </a:t>
            </a:r>
            <a:r>
              <a:rPr lang="en-US" altLang="zh-CN" sz="2800" dirty="0" err="1">
                <a:solidFill>
                  <a:schemeClr val="tx2"/>
                </a:solidFill>
              </a:rPr>
              <a:t>n</a:t>
            </a:r>
            <a:r>
              <a:rPr lang="en-US" altLang="zh-CN" sz="2800" baseline="-25000" dirty="0" err="1">
                <a:solidFill>
                  <a:schemeClr val="tx2"/>
                </a:solidFill>
              </a:rPr>
              <a:t>i</a:t>
            </a:r>
            <a:r>
              <a:rPr lang="en-US" altLang="zh-CN" sz="2800" dirty="0">
                <a:solidFill>
                  <a:schemeClr val="tx2"/>
                </a:solidFill>
              </a:rPr>
              <a:t>=</a:t>
            </a:r>
            <a:r>
              <a:rPr lang="en-US" altLang="zh-CN" sz="2800" dirty="0" err="1">
                <a:solidFill>
                  <a:schemeClr val="tx2"/>
                </a:solidFill>
              </a:rPr>
              <a:t>a</a:t>
            </a:r>
            <a:r>
              <a:rPr lang="en-US" altLang="zh-CN" sz="2800" baseline="-25000" dirty="0" err="1">
                <a:solidFill>
                  <a:schemeClr val="tx2"/>
                </a:solidFill>
              </a:rPr>
              <a:t>is</a:t>
            </a:r>
            <a:r>
              <a:rPr lang="en-US" altLang="zh-CN" sz="2800" dirty="0" err="1">
                <a:solidFill>
                  <a:schemeClr val="tx2"/>
                </a:solidFill>
              </a:rPr>
              <a:t>a</a:t>
            </a:r>
            <a:r>
              <a:rPr lang="en-US" altLang="zh-CN" sz="2800" baseline="-25000" dirty="0" err="1">
                <a:solidFill>
                  <a:schemeClr val="tx2"/>
                </a:solidFill>
              </a:rPr>
              <a:t>i</a:t>
            </a:r>
            <a:r>
              <a:rPr lang="en-US" altLang="zh-CN" sz="2800" baseline="-25000" dirty="0">
                <a:solidFill>
                  <a:schemeClr val="tx2"/>
                </a:solidFill>
              </a:rPr>
              <a:t>(s-1)</a:t>
            </a:r>
            <a:r>
              <a:rPr lang="en-US" altLang="zh-CN" sz="2800" dirty="0">
                <a:solidFill>
                  <a:schemeClr val="tx2"/>
                </a:solidFill>
              </a:rPr>
              <a:t>…a</a:t>
            </a:r>
            <a:r>
              <a:rPr lang="en-US" altLang="zh-CN" sz="2800" baseline="-25000" dirty="0">
                <a:solidFill>
                  <a:schemeClr val="tx2"/>
                </a:solidFill>
              </a:rPr>
              <a:t>i1</a:t>
            </a:r>
            <a:r>
              <a:rPr lang="en-US" altLang="zh-CN" sz="2800" dirty="0">
                <a:solidFill>
                  <a:schemeClr val="tx2"/>
                </a:solidFill>
              </a:rPr>
              <a:t>, </a:t>
            </a:r>
            <a:r>
              <a:rPr lang="en-US" altLang="zh-CN" sz="2800" dirty="0" err="1">
                <a:solidFill>
                  <a:schemeClr val="tx2"/>
                </a:solidFill>
              </a:rPr>
              <a:t>i</a:t>
            </a:r>
            <a:r>
              <a:rPr lang="en-US" altLang="zh-CN" sz="2800" dirty="0">
                <a:solidFill>
                  <a:schemeClr val="tx2"/>
                </a:solidFill>
              </a:rPr>
              <a:t>=1,2,…,k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chemeClr val="tx2"/>
                </a:solidFill>
              </a:rPr>
              <a:t>若         </a:t>
            </a:r>
            <a:r>
              <a:rPr lang="en-US" altLang="zh-CN" sz="2800" dirty="0">
                <a:solidFill>
                  <a:schemeClr val="tx2"/>
                </a:solidFill>
              </a:rPr>
              <a:t>a</a:t>
            </a:r>
            <a:r>
              <a:rPr lang="en-US" altLang="zh-CN" sz="2800" baseline="-25000" dirty="0">
                <a:solidFill>
                  <a:schemeClr val="tx2"/>
                </a:solidFill>
              </a:rPr>
              <a:t>11</a:t>
            </a:r>
            <a:r>
              <a:rPr lang="en-US" altLang="zh-CN" sz="2800" dirty="0">
                <a:solidFill>
                  <a:schemeClr val="tx2"/>
                </a:solidFill>
              </a:rPr>
              <a:t>+a</a:t>
            </a:r>
            <a:r>
              <a:rPr lang="en-US" altLang="zh-CN" sz="2800" baseline="-25000" dirty="0">
                <a:solidFill>
                  <a:schemeClr val="tx2"/>
                </a:solidFill>
              </a:rPr>
              <a:t>21</a:t>
            </a:r>
            <a:r>
              <a:rPr lang="en-US" altLang="zh-CN" sz="2800" dirty="0">
                <a:solidFill>
                  <a:schemeClr val="tx2"/>
                </a:solidFill>
              </a:rPr>
              <a:t>+…+a</a:t>
            </a:r>
            <a:r>
              <a:rPr lang="en-US" altLang="zh-CN" sz="2800" baseline="-25000" dirty="0">
                <a:solidFill>
                  <a:schemeClr val="tx2"/>
                </a:solidFill>
              </a:rPr>
              <a:t>k1</a:t>
            </a:r>
            <a:r>
              <a:rPr lang="en-US" altLang="zh-CN" sz="2800" dirty="0">
                <a:solidFill>
                  <a:schemeClr val="tx2"/>
                </a:solidFill>
              </a:rPr>
              <a:t> (</a:t>
            </a:r>
            <a:r>
              <a:rPr lang="zh-CN" altLang="en-US" sz="2800" dirty="0">
                <a:solidFill>
                  <a:schemeClr val="tx2"/>
                </a:solidFill>
              </a:rPr>
              <a:t>各数第</a:t>
            </a:r>
            <a:r>
              <a:rPr lang="en-US" altLang="zh-CN" sz="2800" dirty="0">
                <a:solidFill>
                  <a:schemeClr val="tx2"/>
                </a:solidFill>
              </a:rPr>
              <a:t>1</a:t>
            </a:r>
            <a:r>
              <a:rPr lang="zh-CN" altLang="en-US" sz="2800" dirty="0">
                <a:solidFill>
                  <a:schemeClr val="tx2"/>
                </a:solidFill>
              </a:rPr>
              <a:t>位之和</a:t>
            </a:r>
            <a:r>
              <a:rPr lang="en-US" altLang="zh-CN" sz="2800" dirty="0">
                <a:solidFill>
                  <a:schemeClr val="tx2"/>
                </a:solidFill>
              </a:rPr>
              <a:t>),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tx2"/>
                </a:solidFill>
              </a:rPr>
              <a:t>                      …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tx2"/>
                </a:solidFill>
              </a:rPr>
              <a:t>             a</a:t>
            </a:r>
            <a:r>
              <a:rPr lang="en-US" altLang="zh-CN" sz="2800" baseline="-25000" dirty="0">
                <a:solidFill>
                  <a:schemeClr val="tx2"/>
                </a:solidFill>
              </a:rPr>
              <a:t>1s</a:t>
            </a:r>
            <a:r>
              <a:rPr lang="en-US" altLang="zh-CN" sz="2800" dirty="0">
                <a:solidFill>
                  <a:schemeClr val="tx2"/>
                </a:solidFill>
              </a:rPr>
              <a:t>+a</a:t>
            </a:r>
            <a:r>
              <a:rPr lang="en-US" altLang="zh-CN" sz="2800" baseline="-25000" dirty="0">
                <a:solidFill>
                  <a:schemeClr val="tx2"/>
                </a:solidFill>
              </a:rPr>
              <a:t>2s</a:t>
            </a:r>
            <a:r>
              <a:rPr lang="en-US" altLang="zh-CN" sz="2800" dirty="0">
                <a:solidFill>
                  <a:schemeClr val="tx2"/>
                </a:solidFill>
              </a:rPr>
              <a:t>+…+</a:t>
            </a:r>
            <a:r>
              <a:rPr lang="en-US" altLang="zh-CN" sz="2800" dirty="0" err="1">
                <a:solidFill>
                  <a:schemeClr val="tx2"/>
                </a:solidFill>
              </a:rPr>
              <a:t>a</a:t>
            </a:r>
            <a:r>
              <a:rPr lang="en-US" altLang="zh-CN" sz="2800" baseline="-25000" dirty="0" err="1">
                <a:solidFill>
                  <a:schemeClr val="tx2"/>
                </a:solidFill>
              </a:rPr>
              <a:t>ks</a:t>
            </a:r>
            <a:r>
              <a:rPr lang="en-US" altLang="zh-CN" sz="2800" baseline="-25000" dirty="0">
                <a:solidFill>
                  <a:schemeClr val="tx2"/>
                </a:solidFill>
              </a:rPr>
              <a:t>  </a:t>
            </a:r>
            <a:r>
              <a:rPr lang="en-US" altLang="zh-CN" sz="2800" dirty="0">
                <a:solidFill>
                  <a:schemeClr val="tx2"/>
                </a:solidFill>
              </a:rPr>
              <a:t>(</a:t>
            </a:r>
            <a:r>
              <a:rPr lang="zh-CN" altLang="en-US" sz="2800" dirty="0">
                <a:solidFill>
                  <a:schemeClr val="tx2"/>
                </a:solidFill>
              </a:rPr>
              <a:t>各数第</a:t>
            </a:r>
            <a:r>
              <a:rPr lang="en-US" altLang="zh-CN" sz="2800" dirty="0">
                <a:solidFill>
                  <a:schemeClr val="tx2"/>
                </a:solidFill>
              </a:rPr>
              <a:t>s</a:t>
            </a:r>
            <a:r>
              <a:rPr lang="zh-CN" altLang="en-US" sz="2800" dirty="0">
                <a:solidFill>
                  <a:schemeClr val="tx2"/>
                </a:solidFill>
              </a:rPr>
              <a:t>位之和</a:t>
            </a:r>
            <a:r>
              <a:rPr lang="en-US" altLang="zh-CN" sz="2800" dirty="0">
                <a:solidFill>
                  <a:schemeClr val="tx2"/>
                </a:solidFill>
              </a:rPr>
              <a:t>)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chemeClr val="tx2"/>
                </a:solidFill>
              </a:rPr>
              <a:t>都是偶数</a:t>
            </a:r>
            <a:r>
              <a:rPr lang="en-US" altLang="zh-CN" sz="2800" dirty="0">
                <a:solidFill>
                  <a:schemeClr val="tx2"/>
                </a:solidFill>
              </a:rPr>
              <a:t>, </a:t>
            </a:r>
            <a:r>
              <a:rPr lang="zh-CN" altLang="en-US" sz="2800" dirty="0">
                <a:solidFill>
                  <a:schemeClr val="tx2"/>
                </a:solidFill>
              </a:rPr>
              <a:t>则称游戏处于平衡态</a:t>
            </a:r>
            <a:r>
              <a:rPr lang="en-US" altLang="zh-CN" sz="2800" dirty="0">
                <a:solidFill>
                  <a:schemeClr val="tx2"/>
                </a:solidFill>
              </a:rPr>
              <a:t>.   </a:t>
            </a:r>
          </a:p>
        </p:txBody>
      </p:sp>
      <p:sp>
        <p:nvSpPr>
          <p:cNvPr id="158725" name="Text Box 5"/>
          <p:cNvSpPr txBox="1">
            <a:spLocks noChangeArrowheads="1"/>
          </p:cNvSpPr>
          <p:nvPr/>
        </p:nvSpPr>
        <p:spPr bwMode="auto">
          <a:xfrm>
            <a:off x="4599112" y="4869161"/>
            <a:ext cx="2519362" cy="186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chemeClr val="tx2"/>
                </a:solidFill>
              </a:rPr>
              <a:t>(3,4,7):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chemeClr val="tx2"/>
                </a:solidFill>
              </a:rPr>
              <a:t>(100,389):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dirty="0" smtClean="0">
                <a:solidFill>
                  <a:schemeClr val="tx2"/>
                </a:solidFill>
              </a:rPr>
              <a:t>(</a:t>
            </a:r>
            <a:r>
              <a:rPr lang="en-US" altLang="zh-CN" dirty="0">
                <a:solidFill>
                  <a:schemeClr val="tx2"/>
                </a:solidFill>
              </a:rPr>
              <a:t>7,12,13):</a:t>
            </a:r>
          </a:p>
        </p:txBody>
      </p:sp>
      <p:sp>
        <p:nvSpPr>
          <p:cNvPr id="158726" name="Text Box 6"/>
          <p:cNvSpPr txBox="1">
            <a:spLocks noChangeArrowheads="1"/>
          </p:cNvSpPr>
          <p:nvPr/>
        </p:nvSpPr>
        <p:spPr bwMode="auto">
          <a:xfrm>
            <a:off x="6371530" y="4869160"/>
            <a:ext cx="1871663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chemeClr val="tx2"/>
                </a:solidFill>
              </a:rPr>
              <a:t>平衡态</a:t>
            </a:r>
          </a:p>
        </p:txBody>
      </p:sp>
      <p:sp>
        <p:nvSpPr>
          <p:cNvPr id="158727" name="Text Box 7"/>
          <p:cNvSpPr txBox="1">
            <a:spLocks noChangeArrowheads="1"/>
          </p:cNvSpPr>
          <p:nvPr/>
        </p:nvSpPr>
        <p:spPr bwMode="auto">
          <a:xfrm>
            <a:off x="6371530" y="5489030"/>
            <a:ext cx="25209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chemeClr val="tx2"/>
                </a:solidFill>
              </a:rPr>
              <a:t>非平衡态</a:t>
            </a:r>
            <a:r>
              <a:rPr lang="en-US" altLang="zh-CN" dirty="0">
                <a:solidFill>
                  <a:schemeClr val="tx2"/>
                </a:solidFill>
              </a:rPr>
              <a:t>?!</a:t>
            </a:r>
          </a:p>
        </p:txBody>
      </p:sp>
      <p:sp>
        <p:nvSpPr>
          <p:cNvPr id="158728" name="Text Box 8"/>
          <p:cNvSpPr txBox="1">
            <a:spLocks noChangeArrowheads="1"/>
          </p:cNvSpPr>
          <p:nvPr/>
        </p:nvSpPr>
        <p:spPr bwMode="auto">
          <a:xfrm>
            <a:off x="6372200" y="6065093"/>
            <a:ext cx="20891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chemeClr val="tx2"/>
                </a:solidFill>
              </a:rPr>
              <a:t>非平衡态</a:t>
            </a:r>
          </a:p>
        </p:txBody>
      </p:sp>
      <p:pic>
        <p:nvPicPr>
          <p:cNvPr id="1127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891359"/>
            <a:ext cx="4419600" cy="299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386685" y="1196752"/>
            <a:ext cx="1649811" cy="206210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altLang="zh-CN" dirty="0" smtClean="0"/>
              <a:t>3 =    1 1</a:t>
            </a:r>
          </a:p>
          <a:p>
            <a:pPr algn="r">
              <a:lnSpc>
                <a:spcPct val="100000"/>
              </a:lnSpc>
            </a:pPr>
            <a:r>
              <a:rPr lang="en-US" altLang="zh-CN" dirty="0" smtClean="0"/>
              <a:t>4 = 1 0 0</a:t>
            </a:r>
          </a:p>
          <a:p>
            <a:pPr algn="r">
              <a:lnSpc>
                <a:spcPct val="100000"/>
              </a:lnSpc>
            </a:pPr>
            <a:r>
              <a:rPr lang="en-US" altLang="zh-CN" u="sng" dirty="0" smtClean="0"/>
              <a:t>7 = 1 1 1</a:t>
            </a:r>
          </a:p>
          <a:p>
            <a:pPr algn="r">
              <a:lnSpc>
                <a:spcPct val="100000"/>
              </a:lnSpc>
            </a:pPr>
            <a:r>
              <a:rPr lang="en-US" altLang="zh-CN" dirty="0" smtClean="0"/>
              <a:t> 0 0 0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67351" y="3284984"/>
            <a:ext cx="2162772" cy="206210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altLang="zh-CN" dirty="0"/>
              <a:t>7</a:t>
            </a:r>
            <a:r>
              <a:rPr lang="en-US" altLang="zh-CN" dirty="0" smtClean="0"/>
              <a:t> =    1 1 1</a:t>
            </a:r>
          </a:p>
          <a:p>
            <a:pPr algn="r">
              <a:lnSpc>
                <a:spcPct val="100000"/>
              </a:lnSpc>
            </a:pPr>
            <a:r>
              <a:rPr lang="en-US" altLang="zh-CN" dirty="0" smtClean="0"/>
              <a:t>12 = 1 1 0 0</a:t>
            </a:r>
          </a:p>
          <a:p>
            <a:pPr algn="r">
              <a:lnSpc>
                <a:spcPct val="100000"/>
              </a:lnSpc>
            </a:pPr>
            <a:r>
              <a:rPr lang="en-US" altLang="zh-CN" u="sng" dirty="0" smtClean="0"/>
              <a:t>13 = 1 1 0 1</a:t>
            </a:r>
          </a:p>
          <a:p>
            <a:pPr algn="r">
              <a:lnSpc>
                <a:spcPct val="100000"/>
              </a:lnSpc>
            </a:pPr>
            <a:r>
              <a:rPr lang="en-US" altLang="zh-CN" dirty="0" smtClean="0"/>
              <a:t> 0 1 1 0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8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8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8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8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8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8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8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8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8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8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8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8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58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158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5" dur="500"/>
                                        <p:tgtEl>
                                          <p:spTgt spid="15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4" grpId="0" build="p"/>
      <p:bldP spid="158725" grpId="0"/>
      <p:bldP spid="158726" grpId="0"/>
      <p:bldP spid="158727" grpId="0"/>
      <p:bldP spid="158728" grpId="0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平衡态与非平衡态的转化</a:t>
            </a:r>
          </a:p>
        </p:txBody>
      </p:sp>
      <p:grpSp>
        <p:nvGrpSpPr>
          <p:cNvPr id="12291" name="Group 13"/>
          <p:cNvGrpSpPr>
            <a:grpSpLocks/>
          </p:cNvGrpSpPr>
          <p:nvPr/>
        </p:nvGrpSpPr>
        <p:grpSpPr bwMode="auto">
          <a:xfrm>
            <a:off x="323850" y="1268413"/>
            <a:ext cx="4392613" cy="2881312"/>
            <a:chOff x="839" y="799"/>
            <a:chExt cx="2767" cy="1815"/>
          </a:xfrm>
        </p:grpSpPr>
        <p:sp>
          <p:nvSpPr>
            <p:cNvPr id="12294" name="Text Box 5"/>
            <p:cNvSpPr txBox="1">
              <a:spLocks noChangeArrowheads="1"/>
            </p:cNvSpPr>
            <p:nvPr/>
          </p:nvSpPr>
          <p:spPr bwMode="auto">
            <a:xfrm>
              <a:off x="1336" y="799"/>
              <a:ext cx="2220" cy="13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dirty="0">
                  <a:solidFill>
                    <a:schemeClr val="tx2"/>
                  </a:solidFill>
                </a:rPr>
                <a:t>n</a:t>
              </a:r>
              <a:r>
                <a:rPr lang="en-US" altLang="zh-CN" baseline="-25000" dirty="0">
                  <a:solidFill>
                    <a:schemeClr val="tx2"/>
                  </a:solidFill>
                </a:rPr>
                <a:t>1 </a:t>
              </a:r>
              <a:r>
                <a:rPr lang="en-US" altLang="zh-CN" dirty="0">
                  <a:solidFill>
                    <a:schemeClr val="tx2"/>
                  </a:solidFill>
                </a:rPr>
                <a:t>= a</a:t>
              </a:r>
              <a:r>
                <a:rPr lang="en-US" altLang="zh-CN" baseline="-25000" dirty="0">
                  <a:solidFill>
                    <a:schemeClr val="tx2"/>
                  </a:solidFill>
                </a:rPr>
                <a:t>1s   </a:t>
              </a:r>
              <a:r>
                <a:rPr lang="en-US" altLang="zh-CN" dirty="0">
                  <a:solidFill>
                    <a:schemeClr val="tx2"/>
                  </a:solidFill>
                </a:rPr>
                <a:t>a</a:t>
              </a:r>
              <a:r>
                <a:rPr lang="en-US" altLang="zh-CN" baseline="-25000" dirty="0">
                  <a:solidFill>
                    <a:schemeClr val="tx2"/>
                  </a:solidFill>
                </a:rPr>
                <a:t>1(s-1) </a:t>
              </a:r>
              <a:r>
                <a:rPr lang="en-US" altLang="zh-CN" dirty="0">
                  <a:solidFill>
                    <a:schemeClr val="tx2"/>
                  </a:solidFill>
                </a:rPr>
                <a:t>… a</a:t>
              </a:r>
              <a:r>
                <a:rPr lang="en-US" altLang="zh-CN" baseline="-25000" dirty="0">
                  <a:solidFill>
                    <a:schemeClr val="tx2"/>
                  </a:solidFill>
                </a:rPr>
                <a:t>11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dirty="0">
                  <a:solidFill>
                    <a:schemeClr val="tx2"/>
                  </a:solidFill>
                </a:rPr>
                <a:t>n</a:t>
              </a:r>
              <a:r>
                <a:rPr lang="en-US" altLang="zh-CN" baseline="-25000" dirty="0">
                  <a:solidFill>
                    <a:schemeClr val="tx2"/>
                  </a:solidFill>
                </a:rPr>
                <a:t>2 </a:t>
              </a:r>
              <a:r>
                <a:rPr lang="en-US" altLang="zh-CN" dirty="0">
                  <a:solidFill>
                    <a:schemeClr val="tx2"/>
                  </a:solidFill>
                </a:rPr>
                <a:t>= a</a:t>
              </a:r>
              <a:r>
                <a:rPr lang="en-US" altLang="zh-CN" baseline="-25000" dirty="0">
                  <a:solidFill>
                    <a:schemeClr val="tx2"/>
                  </a:solidFill>
                </a:rPr>
                <a:t>2s   </a:t>
              </a:r>
              <a:r>
                <a:rPr lang="en-US" altLang="zh-CN" dirty="0">
                  <a:solidFill>
                    <a:schemeClr val="tx2"/>
                  </a:solidFill>
                </a:rPr>
                <a:t>a</a:t>
              </a:r>
              <a:r>
                <a:rPr lang="en-US" altLang="zh-CN" baseline="-25000" dirty="0">
                  <a:solidFill>
                    <a:schemeClr val="tx2"/>
                  </a:solidFill>
                </a:rPr>
                <a:t>2(s-1) </a:t>
              </a:r>
              <a:r>
                <a:rPr lang="en-US" altLang="zh-CN" dirty="0">
                  <a:solidFill>
                    <a:schemeClr val="tx2"/>
                  </a:solidFill>
                </a:rPr>
                <a:t>… a</a:t>
              </a:r>
              <a:r>
                <a:rPr lang="en-US" altLang="zh-CN" baseline="-25000" dirty="0">
                  <a:solidFill>
                    <a:schemeClr val="tx2"/>
                  </a:solidFill>
                </a:rPr>
                <a:t>21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dirty="0" err="1">
                  <a:solidFill>
                    <a:schemeClr val="tx2"/>
                  </a:solidFill>
                </a:rPr>
                <a:t>n</a:t>
              </a:r>
              <a:r>
                <a:rPr lang="en-US" altLang="zh-CN" baseline="-25000" dirty="0" err="1">
                  <a:solidFill>
                    <a:schemeClr val="tx2"/>
                  </a:solidFill>
                </a:rPr>
                <a:t>k</a:t>
              </a:r>
              <a:r>
                <a:rPr lang="en-US" altLang="zh-CN" baseline="-25000" dirty="0">
                  <a:solidFill>
                    <a:schemeClr val="tx2"/>
                  </a:solidFill>
                </a:rPr>
                <a:t> </a:t>
              </a:r>
              <a:r>
                <a:rPr lang="en-US" altLang="zh-CN" dirty="0">
                  <a:solidFill>
                    <a:schemeClr val="tx2"/>
                  </a:solidFill>
                </a:rPr>
                <a:t>= </a:t>
              </a:r>
              <a:r>
                <a:rPr lang="en-US" altLang="zh-CN" dirty="0" err="1">
                  <a:solidFill>
                    <a:schemeClr val="tx2"/>
                  </a:solidFill>
                </a:rPr>
                <a:t>a</a:t>
              </a:r>
              <a:r>
                <a:rPr lang="en-US" altLang="zh-CN" baseline="-25000" dirty="0" err="1">
                  <a:solidFill>
                    <a:schemeClr val="tx2"/>
                  </a:solidFill>
                </a:rPr>
                <a:t>ks</a:t>
              </a:r>
              <a:r>
                <a:rPr lang="en-US" altLang="zh-CN" baseline="-25000" dirty="0">
                  <a:solidFill>
                    <a:schemeClr val="tx2"/>
                  </a:solidFill>
                </a:rPr>
                <a:t>   </a:t>
              </a:r>
              <a:r>
                <a:rPr lang="en-US" altLang="zh-CN" dirty="0" err="1">
                  <a:solidFill>
                    <a:schemeClr val="tx2"/>
                  </a:solidFill>
                </a:rPr>
                <a:t>a</a:t>
              </a:r>
              <a:r>
                <a:rPr lang="en-US" altLang="zh-CN" baseline="-25000" dirty="0" err="1">
                  <a:solidFill>
                    <a:schemeClr val="tx2"/>
                  </a:solidFill>
                </a:rPr>
                <a:t>k</a:t>
              </a:r>
              <a:r>
                <a:rPr lang="en-US" altLang="zh-CN" baseline="-25000" dirty="0">
                  <a:solidFill>
                    <a:schemeClr val="tx2"/>
                  </a:solidFill>
                </a:rPr>
                <a:t>(s-1) </a:t>
              </a:r>
              <a:r>
                <a:rPr lang="en-US" altLang="zh-CN" dirty="0">
                  <a:solidFill>
                    <a:schemeClr val="tx2"/>
                  </a:solidFill>
                </a:rPr>
                <a:t>… a</a:t>
              </a:r>
              <a:r>
                <a:rPr lang="en-US" altLang="zh-CN" baseline="-25000" dirty="0">
                  <a:solidFill>
                    <a:schemeClr val="tx2"/>
                  </a:solidFill>
                </a:rPr>
                <a:t>k1</a:t>
              </a:r>
            </a:p>
          </p:txBody>
        </p:sp>
        <p:sp>
          <p:nvSpPr>
            <p:cNvPr id="12295" name="Text Box 6"/>
            <p:cNvSpPr txBox="1">
              <a:spLocks noChangeArrowheads="1"/>
            </p:cNvSpPr>
            <p:nvPr/>
          </p:nvSpPr>
          <p:spPr bwMode="auto">
            <a:xfrm>
              <a:off x="1292" y="1389"/>
              <a:ext cx="2228" cy="4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dirty="0">
                  <a:solidFill>
                    <a:schemeClr val="tx2"/>
                  </a:solidFill>
                </a:rPr>
                <a:t>…    …    …    … …</a:t>
              </a:r>
            </a:p>
          </p:txBody>
        </p:sp>
        <p:sp>
          <p:nvSpPr>
            <p:cNvPr id="12296" name="Line 7"/>
            <p:cNvSpPr>
              <a:spLocks noChangeShapeType="1"/>
            </p:cNvSpPr>
            <p:nvPr/>
          </p:nvSpPr>
          <p:spPr bwMode="auto">
            <a:xfrm>
              <a:off x="839" y="2205"/>
              <a:ext cx="27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2297" name="Text Box 8"/>
            <p:cNvSpPr txBox="1">
              <a:spLocks noChangeArrowheads="1"/>
            </p:cNvSpPr>
            <p:nvPr/>
          </p:nvSpPr>
          <p:spPr bwMode="auto">
            <a:xfrm>
              <a:off x="942" y="2142"/>
              <a:ext cx="2544" cy="4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</a:rPr>
                <a:t>Label</a:t>
              </a:r>
              <a:r>
                <a:rPr lang="en-US" altLang="zh-CN" baseline="-25000">
                  <a:solidFill>
                    <a:schemeClr val="tx2"/>
                  </a:solidFill>
                </a:rPr>
                <a:t> </a:t>
              </a:r>
              <a:r>
                <a:rPr lang="en-US" altLang="zh-CN">
                  <a:solidFill>
                    <a:schemeClr val="tx2"/>
                  </a:solidFill>
                </a:rPr>
                <a:t>=  c</a:t>
              </a:r>
              <a:r>
                <a:rPr lang="en-US" altLang="zh-CN" baseline="-25000">
                  <a:solidFill>
                    <a:schemeClr val="tx2"/>
                  </a:solidFill>
                </a:rPr>
                <a:t>s      </a:t>
              </a:r>
              <a:r>
                <a:rPr lang="en-US" altLang="zh-CN">
                  <a:solidFill>
                    <a:schemeClr val="tx2"/>
                  </a:solidFill>
                </a:rPr>
                <a:t>c</a:t>
              </a:r>
              <a:r>
                <a:rPr lang="en-US" altLang="zh-CN" baseline="-25000">
                  <a:solidFill>
                    <a:schemeClr val="tx2"/>
                  </a:solidFill>
                </a:rPr>
                <a:t>(s-1) </a:t>
              </a:r>
              <a:r>
                <a:rPr lang="en-US" altLang="zh-CN">
                  <a:solidFill>
                    <a:schemeClr val="tx2"/>
                  </a:solidFill>
                </a:rPr>
                <a:t>…  c</a:t>
              </a:r>
              <a:r>
                <a:rPr lang="en-US" altLang="zh-CN" baseline="-2500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12298" name="Rectangle 10"/>
            <p:cNvSpPr>
              <a:spLocks noChangeArrowheads="1"/>
            </p:cNvSpPr>
            <p:nvPr/>
          </p:nvSpPr>
          <p:spPr bwMode="auto">
            <a:xfrm>
              <a:off x="1837" y="845"/>
              <a:ext cx="363" cy="17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12299" name="Rectangle 11"/>
            <p:cNvSpPr>
              <a:spLocks noChangeArrowheads="1"/>
            </p:cNvSpPr>
            <p:nvPr/>
          </p:nvSpPr>
          <p:spPr bwMode="auto">
            <a:xfrm>
              <a:off x="2245" y="845"/>
              <a:ext cx="590" cy="17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12300" name="Rectangle 12"/>
            <p:cNvSpPr>
              <a:spLocks noChangeArrowheads="1"/>
            </p:cNvSpPr>
            <p:nvPr/>
          </p:nvSpPr>
          <p:spPr bwMode="auto">
            <a:xfrm>
              <a:off x="3107" y="845"/>
              <a:ext cx="408" cy="17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</p:grpSp>
      <p:sp>
        <p:nvSpPr>
          <p:cNvPr id="12292" name="Text Box 14"/>
          <p:cNvSpPr txBox="1">
            <a:spLocks noChangeArrowheads="1"/>
          </p:cNvSpPr>
          <p:nvPr/>
        </p:nvSpPr>
        <p:spPr bwMode="auto">
          <a:xfrm>
            <a:off x="5220072" y="1196752"/>
            <a:ext cx="3575018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chemeClr val="tx2"/>
                </a:solidFill>
              </a:rPr>
              <a:t>   </a:t>
            </a:r>
            <a:r>
              <a:rPr lang="en-US" altLang="zh-CN" dirty="0" smtClean="0">
                <a:solidFill>
                  <a:schemeClr val="tx2"/>
                </a:solidFill>
              </a:rPr>
              <a:t>(3,4,7):</a:t>
            </a:r>
            <a:r>
              <a:rPr lang="zh-CN" altLang="en-US" dirty="0">
                <a:solidFill>
                  <a:schemeClr val="tx2"/>
                </a:solidFill>
              </a:rPr>
              <a:t>平衡态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chemeClr val="tx2"/>
                </a:solidFill>
              </a:rPr>
              <a:t>(100,389):</a:t>
            </a:r>
            <a:r>
              <a:rPr lang="zh-CN" altLang="en-US" dirty="0">
                <a:solidFill>
                  <a:schemeClr val="tx2"/>
                </a:solidFill>
              </a:rPr>
              <a:t>非平衡态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(</a:t>
            </a:r>
            <a:r>
              <a:rPr lang="en-US" altLang="zh-CN" dirty="0" smtClean="0">
                <a:solidFill>
                  <a:schemeClr val="tx2"/>
                </a:solidFill>
              </a:rPr>
              <a:t>7,12,13</a:t>
            </a:r>
            <a:r>
              <a:rPr lang="en-US" altLang="zh-CN" dirty="0">
                <a:solidFill>
                  <a:schemeClr val="tx2"/>
                </a:solidFill>
              </a:rPr>
              <a:t>):</a:t>
            </a:r>
            <a:r>
              <a:rPr lang="zh-CN" altLang="en-US" dirty="0">
                <a:solidFill>
                  <a:schemeClr val="tx2"/>
                </a:solidFill>
              </a:rPr>
              <a:t>非平衡态</a:t>
            </a:r>
          </a:p>
        </p:txBody>
      </p:sp>
      <p:sp>
        <p:nvSpPr>
          <p:cNvPr id="203791" name="Text Box 15"/>
          <p:cNvSpPr txBox="1">
            <a:spLocks noChangeArrowheads="1"/>
          </p:cNvSpPr>
          <p:nvPr/>
        </p:nvSpPr>
        <p:spPr bwMode="auto">
          <a:xfrm>
            <a:off x="107504" y="4653136"/>
            <a:ext cx="9042860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zh-CN" altLang="en-US" dirty="0">
                <a:solidFill>
                  <a:schemeClr val="tx2"/>
                </a:solidFill>
              </a:rPr>
              <a:t>游戏终止时是平衡态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dirty="0">
                <a:solidFill>
                  <a:schemeClr val="tx2"/>
                </a:solidFill>
              </a:rPr>
              <a:t> 平衡态不能经一次取子达到</a:t>
            </a:r>
            <a:r>
              <a:rPr lang="zh-CN" altLang="en-US" dirty="0" smtClean="0">
                <a:solidFill>
                  <a:schemeClr val="tx2"/>
                </a:solidFill>
              </a:rPr>
              <a:t>平衡态</a:t>
            </a:r>
            <a:r>
              <a:rPr lang="en-US" altLang="zh-CN" dirty="0" smtClean="0">
                <a:solidFill>
                  <a:schemeClr val="tx2"/>
                </a:solidFill>
              </a:rPr>
              <a:t>(2</a:t>
            </a:r>
            <a:r>
              <a:rPr lang="zh-CN" altLang="en-US" dirty="0" smtClean="0">
                <a:solidFill>
                  <a:schemeClr val="tx2"/>
                </a:solidFill>
              </a:rPr>
              <a:t>堆</a:t>
            </a:r>
            <a:r>
              <a:rPr lang="en-US" altLang="zh-CN" dirty="0" smtClean="0">
                <a:solidFill>
                  <a:schemeClr val="tx2"/>
                </a:solidFill>
              </a:rPr>
              <a:t>? </a:t>
            </a:r>
            <a:r>
              <a:rPr lang="zh-CN" altLang="en-US" dirty="0" smtClean="0">
                <a:solidFill>
                  <a:schemeClr val="tx2"/>
                </a:solidFill>
              </a:rPr>
              <a:t>多堆</a:t>
            </a:r>
            <a:r>
              <a:rPr lang="en-US" altLang="zh-CN" dirty="0" smtClean="0">
                <a:solidFill>
                  <a:schemeClr val="tx2"/>
                </a:solidFill>
              </a:rPr>
              <a:t>?)</a:t>
            </a:r>
            <a:endParaRPr lang="zh-CN" altLang="en-US" dirty="0">
              <a:solidFill>
                <a:schemeClr val="tx2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 dirty="0">
                <a:solidFill>
                  <a:schemeClr val="tx2"/>
                </a:solidFill>
              </a:rPr>
              <a:t> 非平衡态可经一次取子达到平衡态</a:t>
            </a:r>
            <a:r>
              <a:rPr lang="en-US" altLang="zh-CN" dirty="0">
                <a:solidFill>
                  <a:schemeClr val="tx2"/>
                </a:solidFill>
              </a:rPr>
              <a:t>(?)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84168" y="3068960"/>
            <a:ext cx="164981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altLang="zh-CN" dirty="0" smtClean="0"/>
              <a:t>3 =    1 1</a:t>
            </a:r>
          </a:p>
          <a:p>
            <a:pPr algn="r">
              <a:lnSpc>
                <a:spcPct val="100000"/>
              </a:lnSpc>
            </a:pPr>
            <a:r>
              <a:rPr lang="en-US" altLang="zh-CN" dirty="0" smtClean="0"/>
              <a:t>4 = 1 0 0</a:t>
            </a:r>
          </a:p>
          <a:p>
            <a:pPr algn="r">
              <a:lnSpc>
                <a:spcPct val="100000"/>
              </a:lnSpc>
            </a:pPr>
            <a:r>
              <a:rPr lang="en-US" altLang="zh-CN" u="sng" dirty="0" smtClean="0"/>
              <a:t>7 = 1 1 1</a:t>
            </a:r>
          </a:p>
          <a:p>
            <a:pPr algn="r">
              <a:lnSpc>
                <a:spcPct val="100000"/>
              </a:lnSpc>
            </a:pPr>
            <a:r>
              <a:rPr lang="en-US" altLang="zh-CN" dirty="0" smtClean="0"/>
              <a:t> 0 0 0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37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37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37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37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37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37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9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取子目标分析</a:t>
            </a:r>
          </a:p>
        </p:txBody>
      </p:sp>
      <p:grpSp>
        <p:nvGrpSpPr>
          <p:cNvPr id="13315" name="Group 26"/>
          <p:cNvGrpSpPr>
            <a:grpSpLocks/>
          </p:cNvGrpSpPr>
          <p:nvPr/>
        </p:nvGrpSpPr>
        <p:grpSpPr bwMode="auto">
          <a:xfrm>
            <a:off x="107950" y="1125538"/>
            <a:ext cx="3816350" cy="2870200"/>
            <a:chOff x="68" y="1186"/>
            <a:chExt cx="2404" cy="1808"/>
          </a:xfrm>
        </p:grpSpPr>
        <p:sp>
          <p:nvSpPr>
            <p:cNvPr id="13325" name="Text Box 4"/>
            <p:cNvSpPr txBox="1">
              <a:spLocks noChangeArrowheads="1"/>
            </p:cNvSpPr>
            <p:nvPr/>
          </p:nvSpPr>
          <p:spPr bwMode="auto">
            <a:xfrm>
              <a:off x="1157" y="1186"/>
              <a:ext cx="1204" cy="14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hangingPunct="1">
                <a:lnSpc>
                  <a:spcPct val="11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dirty="0">
                  <a:solidFill>
                    <a:schemeClr val="tx2"/>
                  </a:solidFill>
                </a:rPr>
                <a:t> 1   0   0</a:t>
              </a:r>
            </a:p>
            <a:p>
              <a:pPr algn="r" eaLnBrk="1" hangingPunct="1">
                <a:lnSpc>
                  <a:spcPct val="11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dirty="0">
                  <a:solidFill>
                    <a:schemeClr val="tx2"/>
                  </a:solidFill>
                </a:rPr>
                <a:t> 1   0   1</a:t>
              </a:r>
            </a:p>
            <a:p>
              <a:pPr algn="r" eaLnBrk="1" hangingPunct="1">
                <a:lnSpc>
                  <a:spcPct val="11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dirty="0">
                  <a:solidFill>
                    <a:schemeClr val="tx2"/>
                  </a:solidFill>
                </a:rPr>
                <a:t>1   0   0   0</a:t>
              </a:r>
            </a:p>
            <a:p>
              <a:pPr algn="r" eaLnBrk="1" hangingPunct="1">
                <a:lnSpc>
                  <a:spcPct val="11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dirty="0">
                  <a:solidFill>
                    <a:schemeClr val="tx2"/>
                  </a:solidFill>
                </a:rPr>
                <a:t>1   1   1   1</a:t>
              </a:r>
            </a:p>
          </p:txBody>
        </p:sp>
        <p:sp>
          <p:nvSpPr>
            <p:cNvPr id="13326" name="Line 6"/>
            <p:cNvSpPr>
              <a:spLocks noChangeShapeType="1"/>
            </p:cNvSpPr>
            <p:nvPr/>
          </p:nvSpPr>
          <p:spPr bwMode="auto">
            <a:xfrm flipV="1">
              <a:off x="68" y="2614"/>
              <a:ext cx="240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27" name="Text Box 7"/>
            <p:cNvSpPr txBox="1">
              <a:spLocks noChangeArrowheads="1"/>
            </p:cNvSpPr>
            <p:nvPr/>
          </p:nvSpPr>
          <p:spPr bwMode="auto">
            <a:xfrm>
              <a:off x="173" y="2568"/>
              <a:ext cx="2188" cy="4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</a:rPr>
                <a:t>Label</a:t>
              </a:r>
              <a:r>
                <a:rPr lang="en-US" altLang="zh-CN" baseline="-25000">
                  <a:solidFill>
                    <a:schemeClr val="tx2"/>
                  </a:solidFill>
                </a:rPr>
                <a:t>  </a:t>
              </a:r>
              <a:r>
                <a:rPr lang="en-US" altLang="zh-CN">
                  <a:solidFill>
                    <a:schemeClr val="tx2"/>
                  </a:solidFill>
                </a:rPr>
                <a:t>=  0   1   1   0</a:t>
              </a:r>
              <a:endParaRPr lang="en-US" altLang="zh-CN" baseline="-25000">
                <a:solidFill>
                  <a:schemeClr val="tx2"/>
                </a:solidFill>
              </a:endParaRPr>
            </a:p>
          </p:txBody>
        </p:sp>
        <p:sp>
          <p:nvSpPr>
            <p:cNvPr id="13328" name="Rectangle 8"/>
            <p:cNvSpPr>
              <a:spLocks noChangeArrowheads="1"/>
            </p:cNvSpPr>
            <p:nvPr/>
          </p:nvSpPr>
          <p:spPr bwMode="auto">
            <a:xfrm>
              <a:off x="1454" y="1253"/>
              <a:ext cx="272" cy="17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13329" name="Rectangle 11"/>
            <p:cNvSpPr>
              <a:spLocks noChangeArrowheads="1"/>
            </p:cNvSpPr>
            <p:nvPr/>
          </p:nvSpPr>
          <p:spPr bwMode="auto">
            <a:xfrm>
              <a:off x="1772" y="1253"/>
              <a:ext cx="272" cy="17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13330" name="Text Box 12"/>
            <p:cNvSpPr txBox="1">
              <a:spLocks noChangeArrowheads="1"/>
            </p:cNvSpPr>
            <p:nvPr/>
          </p:nvSpPr>
          <p:spPr bwMode="auto">
            <a:xfrm>
              <a:off x="88" y="1298"/>
              <a:ext cx="1204" cy="4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solidFill>
                    <a:schemeClr val="tx2"/>
                  </a:solidFill>
                </a:rPr>
                <a:t>非平衡位 </a:t>
              </a:r>
            </a:p>
          </p:txBody>
        </p:sp>
        <p:sp>
          <p:nvSpPr>
            <p:cNvPr id="13331" name="Line 13"/>
            <p:cNvSpPr>
              <a:spLocks noChangeShapeType="1"/>
            </p:cNvSpPr>
            <p:nvPr/>
          </p:nvSpPr>
          <p:spPr bwMode="auto">
            <a:xfrm>
              <a:off x="1156" y="1525"/>
              <a:ext cx="318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2" name="Line 14"/>
            <p:cNvSpPr>
              <a:spLocks noChangeShapeType="1"/>
            </p:cNvSpPr>
            <p:nvPr/>
          </p:nvSpPr>
          <p:spPr bwMode="auto">
            <a:xfrm>
              <a:off x="1156" y="1525"/>
              <a:ext cx="681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30417" name="Text Box 17"/>
          <p:cNvSpPr txBox="1">
            <a:spLocks noChangeArrowheads="1"/>
          </p:cNvSpPr>
          <p:nvPr/>
        </p:nvSpPr>
        <p:spPr bwMode="auto">
          <a:xfrm>
            <a:off x="4113213" y="1268413"/>
            <a:ext cx="2259012" cy="1174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chemeClr val="tx2"/>
                </a:solidFill>
              </a:rPr>
              <a:t>堆</a:t>
            </a:r>
            <a:r>
              <a:rPr lang="en-US" altLang="zh-CN">
                <a:solidFill>
                  <a:schemeClr val="tx2"/>
                </a:solidFill>
              </a:rPr>
              <a:t>1:  </a:t>
            </a:r>
            <a:r>
              <a:rPr lang="en-US" altLang="zh-CN">
                <a:solidFill>
                  <a:srgbClr val="FF3300"/>
                </a:solidFill>
              </a:rPr>
              <a:t>1</a:t>
            </a:r>
            <a:r>
              <a:rPr lang="en-US" altLang="zh-CN">
                <a:solidFill>
                  <a:schemeClr val="tx2"/>
                </a:solidFill>
              </a:rPr>
              <a:t> </a:t>
            </a:r>
            <a:r>
              <a:rPr lang="en-US" altLang="zh-CN">
                <a:solidFill>
                  <a:srgbClr val="FF3300"/>
                </a:solidFill>
              </a:rPr>
              <a:t>0</a:t>
            </a:r>
            <a:r>
              <a:rPr lang="en-US" altLang="zh-CN">
                <a:solidFill>
                  <a:schemeClr val="tx2"/>
                </a:solidFill>
              </a:rPr>
              <a:t> 0 </a:t>
            </a:r>
          </a:p>
          <a:p>
            <a:pPr algn="r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chemeClr val="tx2"/>
                </a:solidFill>
              </a:rPr>
              <a:t>目标</a:t>
            </a:r>
            <a:r>
              <a:rPr lang="en-US" altLang="zh-CN">
                <a:solidFill>
                  <a:schemeClr val="tx2"/>
                </a:solidFill>
              </a:rPr>
              <a:t>:  </a:t>
            </a:r>
            <a:r>
              <a:rPr lang="en-US" altLang="zh-CN">
                <a:solidFill>
                  <a:srgbClr val="FF3300"/>
                </a:solidFill>
              </a:rPr>
              <a:t>0</a:t>
            </a:r>
            <a:r>
              <a:rPr lang="en-US" altLang="zh-CN">
                <a:solidFill>
                  <a:schemeClr val="tx2"/>
                </a:solidFill>
              </a:rPr>
              <a:t> </a:t>
            </a:r>
            <a:r>
              <a:rPr lang="en-US" altLang="zh-CN">
                <a:solidFill>
                  <a:srgbClr val="FF3300"/>
                </a:solidFill>
              </a:rPr>
              <a:t>1</a:t>
            </a:r>
            <a:r>
              <a:rPr lang="en-US" altLang="zh-CN">
                <a:solidFill>
                  <a:schemeClr val="tx2"/>
                </a:solidFill>
              </a:rPr>
              <a:t> 0 </a:t>
            </a:r>
          </a:p>
        </p:txBody>
      </p:sp>
      <p:sp>
        <p:nvSpPr>
          <p:cNvPr id="230418" name="Text Box 18"/>
          <p:cNvSpPr txBox="1">
            <a:spLocks noChangeArrowheads="1"/>
          </p:cNvSpPr>
          <p:nvPr/>
        </p:nvSpPr>
        <p:spPr bwMode="auto">
          <a:xfrm>
            <a:off x="6588125" y="1268413"/>
            <a:ext cx="2259013" cy="1174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chemeClr val="tx2"/>
                </a:solidFill>
              </a:rPr>
              <a:t>堆</a:t>
            </a:r>
            <a:r>
              <a:rPr lang="en-US" altLang="zh-CN">
                <a:solidFill>
                  <a:schemeClr val="tx2"/>
                </a:solidFill>
              </a:rPr>
              <a:t>2:  </a:t>
            </a:r>
            <a:r>
              <a:rPr lang="en-US" altLang="zh-CN">
                <a:solidFill>
                  <a:srgbClr val="FF3300"/>
                </a:solidFill>
              </a:rPr>
              <a:t>1</a:t>
            </a:r>
            <a:r>
              <a:rPr lang="en-US" altLang="zh-CN">
                <a:solidFill>
                  <a:schemeClr val="tx2"/>
                </a:solidFill>
              </a:rPr>
              <a:t> </a:t>
            </a:r>
            <a:r>
              <a:rPr lang="en-US" altLang="zh-CN">
                <a:solidFill>
                  <a:srgbClr val="FF3300"/>
                </a:solidFill>
              </a:rPr>
              <a:t>0</a:t>
            </a:r>
            <a:r>
              <a:rPr lang="en-US" altLang="zh-CN">
                <a:solidFill>
                  <a:schemeClr val="tx2"/>
                </a:solidFill>
              </a:rPr>
              <a:t> 1 </a:t>
            </a:r>
          </a:p>
          <a:p>
            <a:pPr algn="r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chemeClr val="tx2"/>
                </a:solidFill>
              </a:rPr>
              <a:t>目标</a:t>
            </a:r>
            <a:r>
              <a:rPr lang="en-US" altLang="zh-CN">
                <a:solidFill>
                  <a:schemeClr val="tx2"/>
                </a:solidFill>
              </a:rPr>
              <a:t>:  </a:t>
            </a:r>
            <a:r>
              <a:rPr lang="en-US" altLang="zh-CN">
                <a:solidFill>
                  <a:srgbClr val="FF3300"/>
                </a:solidFill>
              </a:rPr>
              <a:t>0</a:t>
            </a:r>
            <a:r>
              <a:rPr lang="en-US" altLang="zh-CN">
                <a:solidFill>
                  <a:schemeClr val="tx2"/>
                </a:solidFill>
              </a:rPr>
              <a:t> </a:t>
            </a:r>
            <a:r>
              <a:rPr lang="en-US" altLang="zh-CN">
                <a:solidFill>
                  <a:srgbClr val="FF3300"/>
                </a:solidFill>
              </a:rPr>
              <a:t>1</a:t>
            </a:r>
            <a:r>
              <a:rPr lang="en-US" altLang="zh-CN">
                <a:solidFill>
                  <a:schemeClr val="tx2"/>
                </a:solidFill>
              </a:rPr>
              <a:t> 1 </a:t>
            </a:r>
          </a:p>
        </p:txBody>
      </p:sp>
      <p:sp>
        <p:nvSpPr>
          <p:cNvPr id="230420" name="Text Box 20"/>
          <p:cNvSpPr txBox="1">
            <a:spLocks noChangeArrowheads="1"/>
          </p:cNvSpPr>
          <p:nvPr/>
        </p:nvSpPr>
        <p:spPr bwMode="auto">
          <a:xfrm>
            <a:off x="3924300" y="2565400"/>
            <a:ext cx="2563813" cy="1174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chemeClr val="tx2"/>
                </a:solidFill>
              </a:rPr>
              <a:t>堆</a:t>
            </a:r>
            <a:r>
              <a:rPr lang="en-US" altLang="zh-CN">
                <a:solidFill>
                  <a:schemeClr val="tx2"/>
                </a:solidFill>
              </a:rPr>
              <a:t>3:  1 </a:t>
            </a:r>
            <a:r>
              <a:rPr lang="en-US" altLang="zh-CN">
                <a:solidFill>
                  <a:srgbClr val="FF3300"/>
                </a:solidFill>
              </a:rPr>
              <a:t>0</a:t>
            </a:r>
            <a:r>
              <a:rPr lang="en-US" altLang="zh-CN">
                <a:solidFill>
                  <a:schemeClr val="tx2"/>
                </a:solidFill>
              </a:rPr>
              <a:t> </a:t>
            </a:r>
            <a:r>
              <a:rPr lang="en-US" altLang="zh-CN">
                <a:solidFill>
                  <a:srgbClr val="FF3300"/>
                </a:solidFill>
              </a:rPr>
              <a:t>0</a:t>
            </a:r>
            <a:r>
              <a:rPr lang="en-US" altLang="zh-CN">
                <a:solidFill>
                  <a:schemeClr val="tx2"/>
                </a:solidFill>
              </a:rPr>
              <a:t> 0 </a:t>
            </a:r>
          </a:p>
          <a:p>
            <a:pPr algn="r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chemeClr val="tx2"/>
                </a:solidFill>
              </a:rPr>
              <a:t>目标</a:t>
            </a:r>
            <a:r>
              <a:rPr lang="en-US" altLang="zh-CN">
                <a:solidFill>
                  <a:schemeClr val="tx2"/>
                </a:solidFill>
              </a:rPr>
              <a:t>:  1 </a:t>
            </a:r>
            <a:r>
              <a:rPr lang="en-US" altLang="zh-CN">
                <a:solidFill>
                  <a:srgbClr val="FF3300"/>
                </a:solidFill>
              </a:rPr>
              <a:t>1</a:t>
            </a:r>
            <a:r>
              <a:rPr lang="en-US" altLang="zh-CN">
                <a:solidFill>
                  <a:schemeClr val="tx2"/>
                </a:solidFill>
              </a:rPr>
              <a:t> </a:t>
            </a:r>
            <a:r>
              <a:rPr lang="en-US" altLang="zh-CN">
                <a:solidFill>
                  <a:srgbClr val="FF3300"/>
                </a:solidFill>
              </a:rPr>
              <a:t>1</a:t>
            </a:r>
            <a:r>
              <a:rPr lang="en-US" altLang="zh-CN">
                <a:solidFill>
                  <a:schemeClr val="tx2"/>
                </a:solidFill>
              </a:rPr>
              <a:t> 0 </a:t>
            </a:r>
          </a:p>
        </p:txBody>
      </p:sp>
      <p:sp>
        <p:nvSpPr>
          <p:cNvPr id="230421" name="Text Box 21"/>
          <p:cNvSpPr txBox="1">
            <a:spLocks noChangeArrowheads="1"/>
          </p:cNvSpPr>
          <p:nvPr/>
        </p:nvSpPr>
        <p:spPr bwMode="auto">
          <a:xfrm>
            <a:off x="6545263" y="2565400"/>
            <a:ext cx="2563812" cy="1174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chemeClr val="tx2"/>
                </a:solidFill>
              </a:rPr>
              <a:t>堆</a:t>
            </a:r>
            <a:r>
              <a:rPr lang="en-US" altLang="zh-CN">
                <a:solidFill>
                  <a:schemeClr val="tx2"/>
                </a:solidFill>
              </a:rPr>
              <a:t>4:  1 </a:t>
            </a:r>
            <a:r>
              <a:rPr lang="en-US" altLang="zh-CN">
                <a:solidFill>
                  <a:srgbClr val="FF3300"/>
                </a:solidFill>
              </a:rPr>
              <a:t>1</a:t>
            </a:r>
            <a:r>
              <a:rPr lang="en-US" altLang="zh-CN">
                <a:solidFill>
                  <a:schemeClr val="tx2"/>
                </a:solidFill>
              </a:rPr>
              <a:t> </a:t>
            </a:r>
            <a:r>
              <a:rPr lang="en-US" altLang="zh-CN">
                <a:solidFill>
                  <a:srgbClr val="FF3300"/>
                </a:solidFill>
              </a:rPr>
              <a:t>1</a:t>
            </a:r>
            <a:r>
              <a:rPr lang="en-US" altLang="zh-CN">
                <a:solidFill>
                  <a:schemeClr val="tx2"/>
                </a:solidFill>
              </a:rPr>
              <a:t> 1 </a:t>
            </a:r>
          </a:p>
          <a:p>
            <a:pPr algn="r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chemeClr val="tx2"/>
                </a:solidFill>
              </a:rPr>
              <a:t>目标</a:t>
            </a:r>
            <a:r>
              <a:rPr lang="en-US" altLang="zh-CN">
                <a:solidFill>
                  <a:schemeClr val="tx2"/>
                </a:solidFill>
              </a:rPr>
              <a:t>:  1 </a:t>
            </a:r>
            <a:r>
              <a:rPr lang="en-US" altLang="zh-CN">
                <a:solidFill>
                  <a:srgbClr val="FF3300"/>
                </a:solidFill>
              </a:rPr>
              <a:t>0</a:t>
            </a:r>
            <a:r>
              <a:rPr lang="en-US" altLang="zh-CN">
                <a:solidFill>
                  <a:schemeClr val="tx2"/>
                </a:solidFill>
              </a:rPr>
              <a:t> </a:t>
            </a:r>
            <a:r>
              <a:rPr lang="en-US" altLang="zh-CN">
                <a:solidFill>
                  <a:srgbClr val="FF3300"/>
                </a:solidFill>
              </a:rPr>
              <a:t>0</a:t>
            </a:r>
            <a:r>
              <a:rPr lang="en-US" altLang="zh-CN">
                <a:solidFill>
                  <a:schemeClr val="tx2"/>
                </a:solidFill>
              </a:rPr>
              <a:t> 1 </a:t>
            </a:r>
          </a:p>
        </p:txBody>
      </p:sp>
      <p:grpSp>
        <p:nvGrpSpPr>
          <p:cNvPr id="230424" name="Group 24"/>
          <p:cNvGrpSpPr>
            <a:grpSpLocks/>
          </p:cNvGrpSpPr>
          <p:nvPr/>
        </p:nvGrpSpPr>
        <p:grpSpPr bwMode="auto">
          <a:xfrm>
            <a:off x="1200150" y="3500438"/>
            <a:ext cx="2724150" cy="1181100"/>
            <a:chOff x="703" y="3203"/>
            <a:chExt cx="1716" cy="744"/>
          </a:xfrm>
        </p:grpSpPr>
        <p:sp>
          <p:nvSpPr>
            <p:cNvPr id="13323" name="Text Box 15"/>
            <p:cNvSpPr txBox="1">
              <a:spLocks noChangeArrowheads="1"/>
            </p:cNvSpPr>
            <p:nvPr/>
          </p:nvSpPr>
          <p:spPr bwMode="auto">
            <a:xfrm>
              <a:off x="703" y="3521"/>
              <a:ext cx="1716" cy="4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solidFill>
                    <a:schemeClr val="tx2"/>
                  </a:solidFill>
                </a:rPr>
                <a:t>最大非平衡位 </a:t>
              </a:r>
            </a:p>
          </p:txBody>
        </p:sp>
        <p:sp>
          <p:nvSpPr>
            <p:cNvPr id="13324" name="Line 23"/>
            <p:cNvSpPr>
              <a:spLocks noChangeShapeType="1"/>
            </p:cNvSpPr>
            <p:nvPr/>
          </p:nvSpPr>
          <p:spPr bwMode="auto">
            <a:xfrm flipH="1" flipV="1">
              <a:off x="1610" y="3203"/>
              <a:ext cx="45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30425" name="Text Box 25"/>
          <p:cNvSpPr txBox="1">
            <a:spLocks noChangeArrowheads="1"/>
          </p:cNvSpPr>
          <p:nvPr/>
        </p:nvSpPr>
        <p:spPr bwMode="auto">
          <a:xfrm>
            <a:off x="179388" y="4652963"/>
            <a:ext cx="7759700" cy="180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FF3300"/>
                </a:solidFill>
              </a:rPr>
              <a:t>命题</a:t>
            </a:r>
            <a:r>
              <a:rPr lang="en-US" altLang="zh-CN"/>
              <a:t>:</a:t>
            </a:r>
            <a:r>
              <a:rPr lang="en-US" altLang="zh-CN">
                <a:solidFill>
                  <a:schemeClr val="tx2"/>
                </a:solidFill>
              </a:rPr>
              <a:t> </a:t>
            </a:r>
            <a:r>
              <a:rPr lang="zh-CN" altLang="en-US">
                <a:solidFill>
                  <a:schemeClr val="tx2"/>
                </a:solidFill>
              </a:rPr>
              <a:t>可从某堆取币变为平衡态 </a:t>
            </a:r>
            <a:r>
              <a:rPr lang="zh-CN" altLang="en-US">
                <a:solidFill>
                  <a:srgbClr val="FF3300"/>
                </a:solidFill>
              </a:rPr>
              <a:t>当且仅当</a:t>
            </a:r>
            <a:r>
              <a:rPr lang="zh-CN" altLang="en-US">
                <a:solidFill>
                  <a:schemeClr val="tx2"/>
                </a:solidFill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chemeClr val="tx2"/>
                </a:solidFill>
              </a:rPr>
              <a:t>          其最大非平衡位是</a:t>
            </a:r>
            <a:r>
              <a:rPr lang="en-US" altLang="zh-CN">
                <a:solidFill>
                  <a:schemeClr val="tx2"/>
                </a:solidFill>
              </a:rPr>
              <a:t>1.  (</a:t>
            </a:r>
            <a:r>
              <a:rPr lang="zh-CN" altLang="en-US">
                <a:solidFill>
                  <a:schemeClr val="tx2"/>
                </a:solidFill>
              </a:rPr>
              <a:t>比较习题</a:t>
            </a:r>
            <a:r>
              <a:rPr lang="en-US" altLang="zh-CN">
                <a:solidFill>
                  <a:schemeClr val="tx2"/>
                </a:solidFill>
              </a:rPr>
              <a:t>1.32)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chemeClr val="tx2"/>
                </a:solidFill>
              </a:rPr>
              <a:t>推论</a:t>
            </a:r>
            <a:r>
              <a:rPr lang="en-US" altLang="zh-CN">
                <a:solidFill>
                  <a:schemeClr val="tx2"/>
                </a:solidFill>
              </a:rPr>
              <a:t>:</a:t>
            </a:r>
            <a:r>
              <a:rPr lang="zh-CN" altLang="en-US">
                <a:solidFill>
                  <a:srgbClr val="FF3300"/>
                </a:solidFill>
              </a:rPr>
              <a:t>非平衡态</a:t>
            </a:r>
            <a:r>
              <a:rPr lang="zh-CN" altLang="en-US">
                <a:solidFill>
                  <a:schemeClr val="tx2"/>
                </a:solidFill>
              </a:rPr>
              <a:t>可经一次取子达到</a:t>
            </a:r>
            <a:r>
              <a:rPr lang="zh-CN" altLang="en-US">
                <a:solidFill>
                  <a:srgbClr val="FF3300"/>
                </a:solidFill>
              </a:rPr>
              <a:t>平衡态</a:t>
            </a:r>
            <a:r>
              <a:rPr lang="en-US" altLang="zh-CN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230427" name="Text Box 27"/>
          <p:cNvSpPr txBox="1">
            <a:spLocks noChangeArrowheads="1"/>
          </p:cNvSpPr>
          <p:nvPr/>
        </p:nvSpPr>
        <p:spPr bwMode="auto">
          <a:xfrm>
            <a:off x="4508500" y="3832225"/>
            <a:ext cx="32321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chemeClr val="tx2"/>
                </a:solidFill>
              </a:rPr>
              <a:t>一堆能取的判据</a:t>
            </a:r>
            <a:r>
              <a:rPr lang="en-US" altLang="zh-CN">
                <a:solidFill>
                  <a:schemeClr val="tx2"/>
                </a:solidFill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04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04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0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0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04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04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041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041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0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0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0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0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042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042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0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0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0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0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042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042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0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0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04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04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30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30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230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30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30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304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304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304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304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17" grpId="0" build="p" animBg="1"/>
      <p:bldP spid="230418" grpId="0" build="p" animBg="1"/>
      <p:bldP spid="230420" grpId="0" build="p" animBg="1"/>
      <p:bldP spid="230421" grpId="0" build="p" animBg="1"/>
      <p:bldP spid="230425" grpId="0" build="p"/>
      <p:bldP spid="2304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结论</a:t>
            </a:r>
          </a:p>
        </p:txBody>
      </p:sp>
      <p:sp>
        <p:nvSpPr>
          <p:cNvPr id="157700" name="Text Box 4"/>
          <p:cNvSpPr txBox="1">
            <a:spLocks noChangeArrowheads="1"/>
          </p:cNvSpPr>
          <p:nvPr/>
        </p:nvSpPr>
        <p:spPr bwMode="auto">
          <a:xfrm>
            <a:off x="611188" y="1600200"/>
            <a:ext cx="7826375" cy="389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2"/>
                </a:solidFill>
              </a:rPr>
              <a:t> </a:t>
            </a:r>
            <a:r>
              <a:rPr lang="zh-CN" altLang="en-US">
                <a:solidFill>
                  <a:schemeClr val="tx2"/>
                </a:solidFill>
              </a:rPr>
              <a:t>游戏终止时是平衡态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2"/>
                </a:solidFill>
              </a:rPr>
              <a:t> 平衡态不能经一次取子达到平衡态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2"/>
                </a:solidFill>
              </a:rPr>
              <a:t> 非平衡态可经一次取子达到平衡态</a:t>
            </a:r>
            <a:endParaRPr lang="zh-CN" altLang="en-US">
              <a:solidFill>
                <a:srgbClr val="FF3300"/>
              </a:solidFill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FF3300"/>
                </a:solidFill>
              </a:rPr>
              <a:t>定理</a:t>
            </a:r>
            <a:r>
              <a:rPr lang="en-US" altLang="zh-CN">
                <a:solidFill>
                  <a:schemeClr val="tx2"/>
                </a:solidFill>
              </a:rPr>
              <a:t>: </a:t>
            </a:r>
            <a:r>
              <a:rPr lang="zh-CN" altLang="en-US">
                <a:solidFill>
                  <a:schemeClr val="tx2"/>
                </a:solidFill>
              </a:rPr>
              <a:t>若游戏非平衡</a:t>
            </a:r>
            <a:r>
              <a:rPr lang="en-US" altLang="zh-CN">
                <a:solidFill>
                  <a:schemeClr val="tx2"/>
                </a:solidFill>
              </a:rPr>
              <a:t>, </a:t>
            </a:r>
            <a:r>
              <a:rPr lang="zh-CN" altLang="en-US">
                <a:solidFill>
                  <a:schemeClr val="tx2"/>
                </a:solidFill>
              </a:rPr>
              <a:t>则游戏人</a:t>
            </a:r>
            <a:r>
              <a:rPr lang="en-US" altLang="zh-CN">
                <a:solidFill>
                  <a:schemeClr val="tx2"/>
                </a:solidFill>
              </a:rPr>
              <a:t>I</a:t>
            </a:r>
            <a:r>
              <a:rPr lang="zh-CN" altLang="en-US">
                <a:solidFill>
                  <a:schemeClr val="tx2"/>
                </a:solidFill>
              </a:rPr>
              <a:t>有必胜策略</a:t>
            </a:r>
            <a:r>
              <a:rPr lang="en-US" altLang="zh-CN">
                <a:solidFill>
                  <a:schemeClr val="tx2"/>
                </a:solidFill>
              </a:rPr>
              <a:t>;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tx2"/>
                </a:solidFill>
              </a:rPr>
              <a:t>           </a:t>
            </a:r>
            <a:r>
              <a:rPr lang="zh-CN" altLang="en-US">
                <a:solidFill>
                  <a:schemeClr val="tx2"/>
                </a:solidFill>
              </a:rPr>
              <a:t>若游戏平衡</a:t>
            </a:r>
            <a:r>
              <a:rPr lang="en-US" altLang="zh-CN">
                <a:solidFill>
                  <a:schemeClr val="tx2"/>
                </a:solidFill>
              </a:rPr>
              <a:t>, </a:t>
            </a:r>
            <a:r>
              <a:rPr lang="zh-CN" altLang="en-US">
                <a:solidFill>
                  <a:schemeClr val="tx2"/>
                </a:solidFill>
              </a:rPr>
              <a:t>则游戏人</a:t>
            </a:r>
            <a:r>
              <a:rPr lang="en-US" altLang="zh-CN">
                <a:solidFill>
                  <a:schemeClr val="tx2"/>
                </a:solidFill>
              </a:rPr>
              <a:t>II</a:t>
            </a:r>
            <a:r>
              <a:rPr lang="zh-CN" altLang="en-US">
                <a:solidFill>
                  <a:schemeClr val="tx2"/>
                </a:solidFill>
              </a:rPr>
              <a:t>有必胜策略</a:t>
            </a:r>
            <a:r>
              <a:rPr lang="en-US" altLang="zh-CN">
                <a:solidFill>
                  <a:schemeClr val="tx2"/>
                </a:solidFill>
              </a:rPr>
              <a:t>.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chemeClr val="tx2"/>
                </a:solidFill>
              </a:rPr>
              <a:t>编程题</a:t>
            </a:r>
            <a:r>
              <a:rPr lang="en-US" altLang="zh-CN">
                <a:solidFill>
                  <a:schemeClr val="tx2"/>
                </a:solidFill>
              </a:rPr>
              <a:t>nim</a:t>
            </a:r>
            <a:r>
              <a:rPr lang="zh-CN" altLang="en-US">
                <a:solidFill>
                  <a:schemeClr val="tx2"/>
                </a:solidFill>
              </a:rPr>
              <a:t>介绍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7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7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7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7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7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7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7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7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7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7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7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7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0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最短网络问题</a:t>
            </a:r>
          </a:p>
        </p:txBody>
      </p:sp>
      <p:sp>
        <p:nvSpPr>
          <p:cNvPr id="234499" name="Text Box 3"/>
          <p:cNvSpPr txBox="1">
            <a:spLocks noChangeArrowheads="1"/>
          </p:cNvSpPr>
          <p:nvPr/>
        </p:nvSpPr>
        <p:spPr bwMode="auto">
          <a:xfrm>
            <a:off x="681038" y="3952875"/>
            <a:ext cx="7419975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/>
              <a:t>如何用最短的线路将三部电话连起来？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/>
              <a:t>此问题可抽象为设△</a:t>
            </a:r>
            <a:r>
              <a:rPr kumimoji="0" lang="en-US" altLang="zh-CN"/>
              <a:t>ABC</a:t>
            </a:r>
            <a:r>
              <a:rPr kumimoji="0" lang="zh-CN" altLang="en-US"/>
              <a:t>为等边三角形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/>
              <a:t>求将三顶点连起来的最短线路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/>
              <a:t>最短路线者显然是二边之和</a:t>
            </a:r>
            <a:r>
              <a:rPr kumimoji="0" lang="en-US" altLang="zh-CN"/>
              <a:t>(</a:t>
            </a:r>
            <a:r>
              <a:rPr kumimoji="0" lang="zh-CN" altLang="en-US"/>
              <a:t>如</a:t>
            </a:r>
            <a:r>
              <a:rPr kumimoji="0" lang="en-US" altLang="zh-CN"/>
              <a:t>AB∪AC) </a:t>
            </a:r>
          </a:p>
        </p:txBody>
      </p:sp>
      <p:pic>
        <p:nvPicPr>
          <p:cNvPr id="15364" name="Picture 4" descr="j0283524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492375"/>
            <a:ext cx="95250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 descr="j02835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288" y="2873375"/>
            <a:ext cx="873125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6" descr="j0303383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088" y="1425575"/>
            <a:ext cx="903287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367" name="AutoShape 7"/>
          <p:cNvCxnSpPr>
            <a:cxnSpLocks noChangeShapeType="1"/>
            <a:stCxn id="15366" idx="3"/>
            <a:endCxn id="15365" idx="1"/>
          </p:cNvCxnSpPr>
          <p:nvPr/>
        </p:nvCxnSpPr>
        <p:spPr bwMode="auto">
          <a:xfrm>
            <a:off x="3254375" y="1739900"/>
            <a:ext cx="696913" cy="1627188"/>
          </a:xfrm>
          <a:prstGeom prst="curvedConnector3">
            <a:avLst>
              <a:gd name="adj1" fmla="val 49884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68" name="AutoShape 8"/>
          <p:cNvCxnSpPr>
            <a:cxnSpLocks noChangeShapeType="1"/>
            <a:stCxn id="15366" idx="1"/>
            <a:endCxn id="15364" idx="3"/>
          </p:cNvCxnSpPr>
          <p:nvPr/>
        </p:nvCxnSpPr>
        <p:spPr bwMode="auto">
          <a:xfrm rot="10800000" flipV="1">
            <a:off x="1779588" y="1739900"/>
            <a:ext cx="571500" cy="12192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369" name="Line 9"/>
          <p:cNvSpPr>
            <a:spLocks noChangeShapeType="1"/>
          </p:cNvSpPr>
          <p:nvPr/>
        </p:nvSpPr>
        <p:spPr bwMode="auto">
          <a:xfrm flipH="1">
            <a:off x="5940425" y="1773238"/>
            <a:ext cx="990600" cy="16764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370" name="Line 10"/>
          <p:cNvSpPr>
            <a:spLocks noChangeShapeType="1"/>
          </p:cNvSpPr>
          <p:nvPr/>
        </p:nvSpPr>
        <p:spPr bwMode="auto">
          <a:xfrm>
            <a:off x="5969000" y="3470275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>
            <a:off x="6883400" y="1793875"/>
            <a:ext cx="990600" cy="16764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6654800" y="1412875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0"/>
              <a:t>A</a:t>
            </a:r>
          </a:p>
        </p:txBody>
      </p:sp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5435600" y="3241675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0"/>
              <a:t>B</a:t>
            </a:r>
          </a:p>
        </p:txBody>
      </p:sp>
      <p:sp>
        <p:nvSpPr>
          <p:cNvPr id="15374" name="Text Box 14"/>
          <p:cNvSpPr txBox="1">
            <a:spLocks noChangeArrowheads="1"/>
          </p:cNvSpPr>
          <p:nvPr/>
        </p:nvSpPr>
        <p:spPr bwMode="auto">
          <a:xfrm>
            <a:off x="7721600" y="3394075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0"/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4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4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4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4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4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4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4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4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49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最小生成树</a:t>
            </a:r>
          </a:p>
        </p:txBody>
      </p:sp>
      <p:sp>
        <p:nvSpPr>
          <p:cNvPr id="235523" name="Text Box 3"/>
          <p:cNvSpPr txBox="1">
            <a:spLocks noChangeArrowheads="1"/>
          </p:cNvSpPr>
          <p:nvPr/>
        </p:nvSpPr>
        <p:spPr bwMode="auto">
          <a:xfrm>
            <a:off x="508000" y="1768475"/>
            <a:ext cx="8037513" cy="389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chemeClr val="tx2"/>
                </a:solidFill>
              </a:rPr>
              <a:t>对于带权无向连通图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chemeClr val="tx2"/>
                </a:solidFill>
              </a:rPr>
              <a:t>其无回路且连接所有顶点的子图称为生成树 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chemeClr val="tx2"/>
                </a:solidFill>
              </a:rPr>
              <a:t>边权之和最小的生成树称为</a:t>
            </a:r>
            <a:r>
              <a:rPr lang="zh-CN" altLang="en-US">
                <a:solidFill>
                  <a:srgbClr val="FF3300"/>
                </a:solidFill>
              </a:rPr>
              <a:t>最小生成树</a:t>
            </a:r>
            <a:r>
              <a:rPr lang="en-US" altLang="zh-CN">
                <a:solidFill>
                  <a:schemeClr val="tx2"/>
                </a:solidFill>
              </a:rPr>
              <a:t>. 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0" lang="zh-CN" altLang="en-US"/>
              <a:t>贝尔公司最初按网点最小生成树的长度收费 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0" lang="en-US" altLang="zh-CN"/>
              <a:t>1967</a:t>
            </a:r>
            <a:r>
              <a:rPr kumimoji="0" lang="zh-CN" altLang="en-US"/>
              <a:t>年</a:t>
            </a:r>
            <a:r>
              <a:rPr kumimoji="0" lang="en-US" altLang="zh-CN"/>
              <a:t>,</a:t>
            </a:r>
            <a:r>
              <a:rPr kumimoji="0" lang="zh-CN" altLang="en-US"/>
              <a:t>一企业要求贝尔公司增加网点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0" lang="zh-CN" altLang="en-US"/>
              <a:t>使得贝尔公司既要增加网点</a:t>
            </a:r>
            <a:r>
              <a:rPr kumimoji="0" lang="en-US" altLang="zh-CN"/>
              <a:t>, </a:t>
            </a:r>
            <a:r>
              <a:rPr kumimoji="0" lang="zh-CN" altLang="en-US"/>
              <a:t>又要减少收费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5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5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5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5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几何最小</a:t>
            </a:r>
            <a:r>
              <a:rPr lang="en-US" altLang="zh-CN" b="1" smtClean="0"/>
              <a:t>Steiner</a:t>
            </a:r>
            <a:r>
              <a:rPr lang="zh-CN" altLang="en-US" b="1" smtClean="0"/>
              <a:t>树</a:t>
            </a:r>
          </a:p>
        </p:txBody>
      </p:sp>
      <p:sp>
        <p:nvSpPr>
          <p:cNvPr id="236547" name="Text Box 3"/>
          <p:cNvSpPr txBox="1">
            <a:spLocks noChangeArrowheads="1"/>
          </p:cNvSpPr>
          <p:nvPr/>
        </p:nvSpPr>
        <p:spPr bwMode="auto">
          <a:xfrm>
            <a:off x="539750" y="4149725"/>
            <a:ext cx="8492197" cy="2012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chemeClr val="tx2"/>
                </a:solidFill>
              </a:rPr>
              <a:t>如上</a:t>
            </a:r>
            <a:r>
              <a:rPr lang="en-US" altLang="zh-CN" dirty="0">
                <a:solidFill>
                  <a:schemeClr val="tx2"/>
                </a:solidFill>
              </a:rPr>
              <a:t>, </a:t>
            </a:r>
            <a:r>
              <a:rPr lang="zh-CN" altLang="en-US" dirty="0">
                <a:solidFill>
                  <a:schemeClr val="tx2"/>
                </a:solidFill>
              </a:rPr>
              <a:t>左边长度为</a:t>
            </a:r>
            <a:r>
              <a:rPr lang="en-US" altLang="zh-CN" dirty="0">
                <a:solidFill>
                  <a:schemeClr val="tx2"/>
                </a:solidFill>
              </a:rPr>
              <a:t>2,  </a:t>
            </a:r>
            <a:r>
              <a:rPr lang="zh-CN" altLang="en-US" dirty="0">
                <a:solidFill>
                  <a:schemeClr val="tx2"/>
                </a:solidFill>
              </a:rPr>
              <a:t>右边长度是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chemeClr val="tx2"/>
                </a:solidFill>
              </a:rPr>
              <a:t>平面点集</a:t>
            </a:r>
            <a:r>
              <a:rPr lang="en-US" altLang="zh-CN" dirty="0">
                <a:solidFill>
                  <a:schemeClr val="tx2"/>
                </a:solidFill>
              </a:rPr>
              <a:t>P, </a:t>
            </a:r>
            <a:r>
              <a:rPr lang="zh-CN" altLang="en-US" dirty="0">
                <a:solidFill>
                  <a:schemeClr val="tx2"/>
                </a:solidFill>
              </a:rPr>
              <a:t>任取点集</a:t>
            </a:r>
            <a:r>
              <a:rPr lang="en-US" altLang="zh-CN" dirty="0">
                <a:solidFill>
                  <a:schemeClr val="tx2"/>
                </a:solidFill>
              </a:rPr>
              <a:t>Q, </a:t>
            </a:r>
            <a:r>
              <a:rPr lang="zh-CN" altLang="en-US" dirty="0" smtClean="0">
                <a:solidFill>
                  <a:schemeClr val="tx2"/>
                </a:solidFill>
              </a:rPr>
              <a:t>取</a:t>
            </a:r>
            <a:r>
              <a:rPr lang="en-US" altLang="zh-CN" dirty="0" smtClean="0">
                <a:solidFill>
                  <a:schemeClr val="tx2"/>
                </a:solidFill>
              </a:rPr>
              <a:t>P</a:t>
            </a:r>
            <a:r>
              <a:rPr kumimoji="0" lang="en-US" altLang="zh-CN" dirty="0"/>
              <a:t>∪Q</a:t>
            </a:r>
            <a:r>
              <a:rPr lang="zh-CN" altLang="en-US" dirty="0">
                <a:solidFill>
                  <a:schemeClr val="tx2"/>
                </a:solidFill>
              </a:rPr>
              <a:t>的最小生成树</a:t>
            </a:r>
            <a:r>
              <a:rPr lang="en-US" altLang="zh-CN" dirty="0">
                <a:solidFill>
                  <a:schemeClr val="tx2"/>
                </a:solidFill>
              </a:rPr>
              <a:t>, 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chemeClr val="tx2"/>
                </a:solidFill>
              </a:rPr>
              <a:t>这样的总长最小的树</a:t>
            </a:r>
            <a:r>
              <a:rPr lang="en-US" altLang="zh-CN" dirty="0">
                <a:solidFill>
                  <a:schemeClr val="tx2"/>
                </a:solidFill>
              </a:rPr>
              <a:t>, </a:t>
            </a:r>
            <a:r>
              <a:rPr lang="zh-CN" altLang="en-US" dirty="0">
                <a:solidFill>
                  <a:schemeClr val="tx2"/>
                </a:solidFill>
              </a:rPr>
              <a:t>称为</a:t>
            </a:r>
            <a:r>
              <a:rPr lang="zh-CN" altLang="en-US" dirty="0">
                <a:solidFill>
                  <a:srgbClr val="FF3300"/>
                </a:solidFill>
              </a:rPr>
              <a:t>最小</a:t>
            </a:r>
            <a:r>
              <a:rPr lang="en-US" altLang="zh-CN" dirty="0">
                <a:solidFill>
                  <a:srgbClr val="FF3300"/>
                </a:solidFill>
              </a:rPr>
              <a:t>Steiner</a:t>
            </a:r>
            <a:r>
              <a:rPr lang="zh-CN" altLang="en-US" dirty="0">
                <a:solidFill>
                  <a:srgbClr val="FF3300"/>
                </a:solidFill>
              </a:rPr>
              <a:t>树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7412" name="Line 4"/>
          <p:cNvSpPr>
            <a:spLocks noChangeShapeType="1"/>
          </p:cNvSpPr>
          <p:nvPr/>
        </p:nvSpPr>
        <p:spPr bwMode="auto">
          <a:xfrm flipH="1">
            <a:off x="5638800" y="1430338"/>
            <a:ext cx="129540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>
            <a:off x="6934200" y="1430338"/>
            <a:ext cx="144780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>
            <a:off x="5638800" y="3792538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>
            <a:off x="6934200" y="1430338"/>
            <a:ext cx="76200" cy="1447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 flipH="1">
            <a:off x="5638800" y="2878138"/>
            <a:ext cx="1371600" cy="9144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>
            <a:off x="7010400" y="2878138"/>
            <a:ext cx="1371600" cy="9144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6858000" y="1125538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0"/>
              <a:t>A</a:t>
            </a:r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5410200" y="3716338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0"/>
              <a:t>B</a:t>
            </a:r>
          </a:p>
        </p:txBody>
      </p:sp>
      <p:sp>
        <p:nvSpPr>
          <p:cNvPr id="17420" name="Text Box 12"/>
          <p:cNvSpPr txBox="1">
            <a:spLocks noChangeArrowheads="1"/>
          </p:cNvSpPr>
          <p:nvPr/>
        </p:nvSpPr>
        <p:spPr bwMode="auto">
          <a:xfrm>
            <a:off x="8153400" y="3716338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0"/>
              <a:t>C</a:t>
            </a:r>
          </a:p>
        </p:txBody>
      </p:sp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6858000" y="3030538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0"/>
              <a:t>P</a:t>
            </a:r>
          </a:p>
        </p:txBody>
      </p:sp>
      <p:sp>
        <p:nvSpPr>
          <p:cNvPr id="17422" name="Line 20"/>
          <p:cNvSpPr>
            <a:spLocks noChangeShapeType="1"/>
          </p:cNvSpPr>
          <p:nvPr/>
        </p:nvSpPr>
        <p:spPr bwMode="auto">
          <a:xfrm flipH="1">
            <a:off x="939800" y="1430338"/>
            <a:ext cx="1295400" cy="23622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23" name="Line 21"/>
          <p:cNvSpPr>
            <a:spLocks noChangeShapeType="1"/>
          </p:cNvSpPr>
          <p:nvPr/>
        </p:nvSpPr>
        <p:spPr bwMode="auto">
          <a:xfrm>
            <a:off x="2235200" y="1430338"/>
            <a:ext cx="1447800" cy="23622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24" name="Line 22"/>
          <p:cNvSpPr>
            <a:spLocks noChangeShapeType="1"/>
          </p:cNvSpPr>
          <p:nvPr/>
        </p:nvSpPr>
        <p:spPr bwMode="auto">
          <a:xfrm>
            <a:off x="939800" y="3792538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25" name="Text Box 26"/>
          <p:cNvSpPr txBox="1">
            <a:spLocks noChangeArrowheads="1"/>
          </p:cNvSpPr>
          <p:nvPr/>
        </p:nvSpPr>
        <p:spPr bwMode="auto">
          <a:xfrm>
            <a:off x="2159000" y="1125538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0"/>
              <a:t>A</a:t>
            </a:r>
          </a:p>
        </p:txBody>
      </p:sp>
      <p:sp>
        <p:nvSpPr>
          <p:cNvPr id="17426" name="Text Box 27"/>
          <p:cNvSpPr txBox="1">
            <a:spLocks noChangeArrowheads="1"/>
          </p:cNvSpPr>
          <p:nvPr/>
        </p:nvSpPr>
        <p:spPr bwMode="auto">
          <a:xfrm>
            <a:off x="711200" y="3716338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0"/>
              <a:t>B</a:t>
            </a:r>
          </a:p>
        </p:txBody>
      </p:sp>
      <p:sp>
        <p:nvSpPr>
          <p:cNvPr id="17427" name="Text Box 28"/>
          <p:cNvSpPr txBox="1">
            <a:spLocks noChangeArrowheads="1"/>
          </p:cNvSpPr>
          <p:nvPr/>
        </p:nvSpPr>
        <p:spPr bwMode="auto">
          <a:xfrm>
            <a:off x="3454400" y="3716338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0"/>
              <a:t>C</a:t>
            </a:r>
          </a:p>
        </p:txBody>
      </p:sp>
      <p:graphicFrame>
        <p:nvGraphicFramePr>
          <p:cNvPr id="236576" name="Object 32"/>
          <p:cNvGraphicFramePr>
            <a:graphicFrameLocks noChangeAspect="1"/>
          </p:cNvGraphicFramePr>
          <p:nvPr/>
        </p:nvGraphicFramePr>
        <p:xfrm>
          <a:off x="6443663" y="4221163"/>
          <a:ext cx="649287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1" name="Equation" r:id="rId4" imgW="190500" imgH="190500" progId="Equation.3">
                  <p:embed/>
                </p:oleObj>
              </mc:Choice>
              <mc:Fallback>
                <p:oleObj name="Equation" r:id="rId4" imgW="190500" imgH="1905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4221163"/>
                        <a:ext cx="649287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/>
              <a:t>Pollak-Gilbert</a:t>
            </a:r>
            <a:r>
              <a:rPr lang="zh-CN" altLang="en-US" b="1" smtClean="0"/>
              <a:t>猜想</a:t>
            </a:r>
          </a:p>
        </p:txBody>
      </p:sp>
      <p:sp>
        <p:nvSpPr>
          <p:cNvPr id="238595" name="Text Box 3"/>
          <p:cNvSpPr txBox="1">
            <a:spLocks noChangeArrowheads="1"/>
          </p:cNvSpPr>
          <p:nvPr/>
        </p:nvSpPr>
        <p:spPr bwMode="auto">
          <a:xfrm>
            <a:off x="409575" y="1679575"/>
            <a:ext cx="8435975" cy="423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kumimoji="0" lang="en-US" altLang="zh-CN"/>
              <a:t>  1968</a:t>
            </a:r>
            <a:r>
              <a:rPr kumimoji="0" lang="zh-CN" altLang="en-US"/>
              <a:t>年贝尔实验室</a:t>
            </a:r>
            <a:r>
              <a:rPr kumimoji="0" lang="en-US" altLang="zh-CN"/>
              <a:t>Pollak</a:t>
            </a:r>
            <a:r>
              <a:rPr kumimoji="0" lang="zh-CN" altLang="en-US"/>
              <a:t>和</a:t>
            </a:r>
            <a:r>
              <a:rPr kumimoji="0" lang="en-US" altLang="zh-CN"/>
              <a:t>Gilbert</a:t>
            </a:r>
            <a:r>
              <a:rPr kumimoji="0" lang="zh-CN" altLang="en-US"/>
              <a:t>提出猜想</a:t>
            </a:r>
            <a:r>
              <a:rPr kumimoji="0" lang="en-US" altLang="zh-CN"/>
              <a:t>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/>
              <a:t>   </a:t>
            </a:r>
            <a:r>
              <a:rPr kumimoji="0" lang="zh-CN" altLang="en-US"/>
              <a:t>平面任意</a:t>
            </a:r>
            <a:r>
              <a:rPr kumimoji="0" lang="en-US" altLang="zh-CN"/>
              <a:t>n</a:t>
            </a:r>
            <a:r>
              <a:rPr kumimoji="0" lang="zh-CN" altLang="en-US"/>
              <a:t>点集</a:t>
            </a:r>
            <a:r>
              <a:rPr kumimoji="0" lang="en-US" altLang="zh-CN"/>
              <a:t>, Steiner</a:t>
            </a:r>
            <a:r>
              <a:rPr kumimoji="0" lang="zh-CN" altLang="en-US"/>
              <a:t>最小树与最小生成树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/>
              <a:t>   之长的比值的最小值是</a:t>
            </a:r>
          </a:p>
          <a:p>
            <a:pPr eaLnBrk="1" hangingPunct="1">
              <a:spcBef>
                <a:spcPct val="0"/>
              </a:spcBef>
            </a:pPr>
            <a:r>
              <a:rPr kumimoji="0" lang="zh-CN" altLang="en-US"/>
              <a:t>  </a:t>
            </a:r>
            <a:r>
              <a:rPr kumimoji="0" lang="en-US" altLang="zh-CN"/>
              <a:t>1990</a:t>
            </a:r>
            <a:r>
              <a:rPr kumimoji="0" lang="zh-CN" altLang="en-US"/>
              <a:t>年</a:t>
            </a:r>
            <a:r>
              <a:rPr kumimoji="0" lang="en-US" altLang="zh-CN"/>
              <a:t>,</a:t>
            </a:r>
            <a:r>
              <a:rPr kumimoji="0" lang="zh-CN" altLang="en-US"/>
              <a:t>堵丁柱</a:t>
            </a:r>
            <a:r>
              <a:rPr kumimoji="0" lang="en-US" altLang="zh-CN"/>
              <a:t>(</a:t>
            </a:r>
            <a:r>
              <a:rPr kumimoji="0" lang="zh-CN" altLang="en-US"/>
              <a:t>中</a:t>
            </a:r>
            <a:r>
              <a:rPr kumimoji="0" lang="en-US" altLang="zh-CN"/>
              <a:t>)</a:t>
            </a:r>
            <a:r>
              <a:rPr kumimoji="0" lang="zh-CN" altLang="en-US"/>
              <a:t>黄光明</a:t>
            </a:r>
            <a:r>
              <a:rPr kumimoji="0" lang="en-US" altLang="zh-CN"/>
              <a:t>(</a:t>
            </a:r>
            <a:r>
              <a:rPr kumimoji="0" lang="zh-CN" altLang="en-US"/>
              <a:t>美</a:t>
            </a:r>
            <a:r>
              <a:rPr kumimoji="0" lang="en-US" altLang="zh-CN"/>
              <a:t>)</a:t>
            </a:r>
            <a:r>
              <a:rPr kumimoji="0" lang="zh-CN" altLang="en-US"/>
              <a:t>证明了该猜想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/>
              <a:t>   列为</a:t>
            </a:r>
            <a:r>
              <a:rPr kumimoji="0" lang="en-US" altLang="zh-CN"/>
              <a:t>1989-1990</a:t>
            </a:r>
            <a:r>
              <a:rPr kumimoji="0" lang="zh-CN" altLang="en-US"/>
              <a:t>年度美国离散数学界与</a:t>
            </a:r>
            <a:br>
              <a:rPr kumimoji="0" lang="zh-CN" altLang="en-US"/>
            </a:br>
            <a:r>
              <a:rPr kumimoji="0" lang="zh-CN" altLang="en-US"/>
              <a:t>   理论计算机科学界的两项重大成果之一</a:t>
            </a:r>
          </a:p>
          <a:p>
            <a:pPr eaLnBrk="1" hangingPunct="1">
              <a:spcBef>
                <a:spcPct val="0"/>
              </a:spcBef>
            </a:pPr>
            <a:r>
              <a:rPr kumimoji="0" lang="zh-CN" altLang="en-US"/>
              <a:t>  后来被发现有漏洞</a:t>
            </a:r>
            <a:r>
              <a:rPr kumimoji="0" lang="en-US" altLang="zh-CN"/>
              <a:t>, </a:t>
            </a:r>
            <a:r>
              <a:rPr kumimoji="0" lang="zh-CN" altLang="en-US"/>
              <a:t>现在仍未解决</a:t>
            </a:r>
          </a:p>
        </p:txBody>
      </p:sp>
      <p:graphicFrame>
        <p:nvGraphicFramePr>
          <p:cNvPr id="238598" name="Object 6"/>
          <p:cNvGraphicFramePr>
            <a:graphicFrameLocks noChangeAspect="1"/>
          </p:cNvGraphicFramePr>
          <p:nvPr/>
        </p:nvGraphicFramePr>
        <p:xfrm>
          <a:off x="4860925" y="2897188"/>
          <a:ext cx="935038" cy="74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9" name="Equation" r:id="rId3" imgW="219075" imgH="390525" progId="Equation.3">
                  <p:embed/>
                </p:oleObj>
              </mc:Choice>
              <mc:Fallback>
                <p:oleObj name="Equation" r:id="rId3" imgW="219075" imgH="39052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925" y="2897188"/>
                        <a:ext cx="935038" cy="747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8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8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/>
              <a:t>堵丁柱</a:t>
            </a:r>
          </a:p>
        </p:txBody>
      </p:sp>
      <p:sp>
        <p:nvSpPr>
          <p:cNvPr id="238595" name="Text Box 3"/>
          <p:cNvSpPr txBox="1">
            <a:spLocks noChangeArrowheads="1"/>
          </p:cNvSpPr>
          <p:nvPr/>
        </p:nvSpPr>
        <p:spPr bwMode="auto">
          <a:xfrm>
            <a:off x="611560" y="1268760"/>
            <a:ext cx="7481535" cy="2973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kumimoji="0" lang="en-US" altLang="zh-CN" sz="2400" dirty="0" smtClean="0"/>
              <a:t> 1982</a:t>
            </a:r>
            <a:r>
              <a:rPr kumimoji="0" lang="zh-CN" altLang="en-US" sz="2400" dirty="0"/>
              <a:t>年获中国科学院硕士</a:t>
            </a:r>
            <a:r>
              <a:rPr kumimoji="0" lang="zh-CN" altLang="en-US" sz="2400" dirty="0" smtClean="0"/>
              <a:t>学位</a:t>
            </a:r>
            <a:endParaRPr kumimoji="0" lang="en-US" altLang="zh-CN" sz="2400" dirty="0" smtClean="0"/>
          </a:p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kumimoji="0" lang="en-US" altLang="zh-CN" sz="2400" dirty="0"/>
              <a:t> </a:t>
            </a:r>
            <a:r>
              <a:rPr kumimoji="0" lang="en-US" altLang="zh-CN" sz="2400" dirty="0" smtClean="0"/>
              <a:t>1985</a:t>
            </a:r>
            <a:r>
              <a:rPr kumimoji="0" lang="zh-CN" altLang="en-US" sz="2400" dirty="0" smtClean="0"/>
              <a:t>年获美国</a:t>
            </a:r>
            <a:r>
              <a:rPr kumimoji="0" lang="zh-CN" altLang="en-US" sz="2400" dirty="0"/>
              <a:t>加里弗尼亚大学圣巴巴拉分校</a:t>
            </a:r>
            <a:r>
              <a:rPr kumimoji="0" lang="zh-CN" altLang="en-US" sz="2400" dirty="0" smtClean="0"/>
              <a:t>博士学位</a:t>
            </a:r>
            <a:endParaRPr kumimoji="0" lang="en-US" altLang="zh-CN" sz="2400" dirty="0" smtClean="0"/>
          </a:p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kumimoji="0" lang="en-US" altLang="zh-CN" sz="2400" dirty="0"/>
              <a:t> </a:t>
            </a:r>
            <a:r>
              <a:rPr kumimoji="0" lang="en-US" altLang="zh-CN" sz="2400" dirty="0" smtClean="0"/>
              <a:t>1985-86</a:t>
            </a:r>
            <a:r>
              <a:rPr kumimoji="0" lang="zh-CN" altLang="en-US" sz="2400" dirty="0" smtClean="0"/>
              <a:t>年 美国</a:t>
            </a:r>
            <a:r>
              <a:rPr kumimoji="0" lang="zh-CN" altLang="en-US" sz="2400" dirty="0"/>
              <a:t>加州伯克利数学科学研究院作</a:t>
            </a:r>
            <a:r>
              <a:rPr kumimoji="0" lang="zh-CN" altLang="en-US" sz="2400" dirty="0" smtClean="0"/>
              <a:t>博士后</a:t>
            </a:r>
            <a:endParaRPr kumimoji="0" lang="en-US" altLang="zh-CN" sz="2400" dirty="0" smtClean="0"/>
          </a:p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kumimoji="0" lang="en-US" altLang="zh-CN" sz="2400" dirty="0"/>
              <a:t> </a:t>
            </a:r>
            <a:r>
              <a:rPr kumimoji="0" lang="en-US" altLang="zh-CN" sz="2400" dirty="0" smtClean="0"/>
              <a:t>1986-87</a:t>
            </a:r>
            <a:r>
              <a:rPr kumimoji="0" lang="zh-CN" altLang="en-US" sz="2400" dirty="0" smtClean="0"/>
              <a:t>年 美国麻省理工大学</a:t>
            </a:r>
            <a:r>
              <a:rPr kumimoji="0" lang="zh-CN" altLang="en-US" sz="2400" dirty="0"/>
              <a:t>数学系作</a:t>
            </a:r>
            <a:r>
              <a:rPr kumimoji="0" lang="zh-CN" altLang="en-US" sz="2400" dirty="0" smtClean="0"/>
              <a:t>访问学者</a:t>
            </a:r>
            <a:endParaRPr kumimoji="0" lang="en-US" altLang="zh-CN" sz="2400" dirty="0" smtClean="0"/>
          </a:p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kumimoji="0" lang="en-US" altLang="zh-CN" sz="2400" dirty="0"/>
              <a:t> </a:t>
            </a:r>
            <a:r>
              <a:rPr kumimoji="0" lang="en-US" altLang="zh-CN" sz="2400" dirty="0" smtClean="0"/>
              <a:t>1987-2002</a:t>
            </a:r>
            <a:r>
              <a:rPr kumimoji="0" lang="zh-CN" altLang="en-US" sz="2400" dirty="0" smtClean="0"/>
              <a:t>年 中国科学院</a:t>
            </a:r>
            <a:r>
              <a:rPr kumimoji="0" lang="zh-CN" altLang="en-US" sz="2400" dirty="0"/>
              <a:t>应用数学所</a:t>
            </a:r>
            <a:r>
              <a:rPr kumimoji="0" lang="zh-CN" altLang="en-US" sz="2400" dirty="0" smtClean="0"/>
              <a:t>教授 </a:t>
            </a:r>
            <a:endParaRPr kumimoji="0" lang="en-US" altLang="zh-CN" sz="2400" dirty="0" smtClean="0"/>
          </a:p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kumimoji="0" lang="en-US" altLang="zh-CN" sz="2400" dirty="0"/>
              <a:t> </a:t>
            </a:r>
            <a:r>
              <a:rPr kumimoji="0" lang="zh-CN" altLang="en-US" sz="2400" dirty="0" smtClean="0"/>
              <a:t>未能获得</a:t>
            </a:r>
            <a:r>
              <a:rPr kumimoji="0" lang="zh-CN" altLang="en-US" sz="2400" dirty="0"/>
              <a:t>中科院</a:t>
            </a:r>
            <a:r>
              <a:rPr kumimoji="0" lang="zh-CN" altLang="en-US" sz="2400" dirty="0" smtClean="0"/>
              <a:t>院士头衔</a:t>
            </a:r>
            <a:r>
              <a:rPr kumimoji="0" lang="en-US" altLang="zh-CN" sz="2400" dirty="0" smtClean="0"/>
              <a:t>, </a:t>
            </a:r>
            <a:r>
              <a:rPr kumimoji="0" lang="zh-CN" altLang="en-US" sz="2400" dirty="0" smtClean="0"/>
              <a:t>后在国外工作</a:t>
            </a:r>
            <a:r>
              <a:rPr kumimoji="0" lang="en-US" altLang="zh-CN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106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8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8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作业</a:t>
            </a:r>
          </a:p>
        </p:txBody>
      </p:sp>
      <p:sp>
        <p:nvSpPr>
          <p:cNvPr id="20483" name="Text Box 7"/>
          <p:cNvSpPr txBox="1">
            <a:spLocks noChangeArrowheads="1"/>
          </p:cNvSpPr>
          <p:nvPr/>
        </p:nvSpPr>
        <p:spPr bwMode="auto">
          <a:xfrm>
            <a:off x="1260475" y="2216150"/>
            <a:ext cx="6480175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chemeClr val="tx2"/>
                </a:solidFill>
              </a:rPr>
              <a:t>第</a:t>
            </a:r>
            <a:r>
              <a:rPr lang="en-US" altLang="zh-CN" dirty="0">
                <a:solidFill>
                  <a:schemeClr val="tx2"/>
                </a:solidFill>
              </a:rPr>
              <a:t>1</a:t>
            </a:r>
            <a:r>
              <a:rPr lang="zh-CN" altLang="en-US" dirty="0">
                <a:solidFill>
                  <a:schemeClr val="tx2"/>
                </a:solidFill>
              </a:rPr>
              <a:t>章</a:t>
            </a:r>
            <a:r>
              <a:rPr lang="en-US" altLang="zh-CN" dirty="0">
                <a:solidFill>
                  <a:schemeClr val="tx2"/>
                </a:solidFill>
              </a:rPr>
              <a:t>P13: </a:t>
            </a:r>
            <a:r>
              <a:rPr lang="en-US" altLang="zh-CN" u="sng" dirty="0">
                <a:solidFill>
                  <a:schemeClr val="tx2"/>
                </a:solidFill>
              </a:rPr>
              <a:t>3</a:t>
            </a:r>
            <a:r>
              <a:rPr lang="en-US" altLang="zh-CN" dirty="0">
                <a:solidFill>
                  <a:schemeClr val="tx2"/>
                </a:solidFill>
              </a:rPr>
              <a:t>, </a:t>
            </a:r>
            <a:r>
              <a:rPr lang="en-US" altLang="zh-CN" u="sng" dirty="0">
                <a:solidFill>
                  <a:schemeClr val="tx2"/>
                </a:solidFill>
              </a:rPr>
              <a:t>4</a:t>
            </a:r>
            <a:r>
              <a:rPr lang="en-US" altLang="zh-CN" dirty="0">
                <a:solidFill>
                  <a:schemeClr val="tx2"/>
                </a:solidFill>
              </a:rPr>
              <a:t>, </a:t>
            </a:r>
            <a:r>
              <a:rPr lang="en-US" altLang="zh-CN" u="sng" dirty="0">
                <a:solidFill>
                  <a:schemeClr val="tx2"/>
                </a:solidFill>
              </a:rPr>
              <a:t>7</a:t>
            </a:r>
            <a:r>
              <a:rPr lang="en-US" altLang="zh-CN" dirty="0">
                <a:solidFill>
                  <a:schemeClr val="tx2"/>
                </a:solidFill>
              </a:rPr>
              <a:t>, </a:t>
            </a:r>
            <a:r>
              <a:rPr lang="en-US" altLang="zh-CN" u="sng" dirty="0">
                <a:solidFill>
                  <a:schemeClr val="tx2"/>
                </a:solidFill>
              </a:rPr>
              <a:t>30</a:t>
            </a:r>
            <a:r>
              <a:rPr lang="en-US" altLang="zh-CN" dirty="0">
                <a:solidFill>
                  <a:schemeClr val="tx2"/>
                </a:solidFill>
              </a:rPr>
              <a:t>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chemeClr val="tx2"/>
                </a:solidFill>
              </a:rPr>
              <a:t>编程题</a:t>
            </a:r>
            <a:r>
              <a:rPr lang="en-US" altLang="zh-CN" dirty="0">
                <a:solidFill>
                  <a:schemeClr val="tx2"/>
                </a:solidFill>
              </a:rPr>
              <a:t>:</a:t>
            </a:r>
            <a:r>
              <a:rPr lang="en-US" altLang="zh-CN" dirty="0" err="1">
                <a:solidFill>
                  <a:schemeClr val="tx2"/>
                </a:solidFill>
              </a:rPr>
              <a:t>nim</a:t>
            </a:r>
            <a:r>
              <a:rPr lang="zh-CN" altLang="en-US" dirty="0">
                <a:solidFill>
                  <a:schemeClr val="tx2"/>
                </a:solidFill>
              </a:rPr>
              <a:t>和</a:t>
            </a:r>
            <a:r>
              <a:rPr lang="en-US" altLang="zh-CN" dirty="0">
                <a:solidFill>
                  <a:schemeClr val="tx2"/>
                </a:solidFill>
              </a:rPr>
              <a:t>nim2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 smtClean="0">
                <a:solidFill>
                  <a:schemeClr val="tx2"/>
                </a:solidFill>
              </a:rPr>
              <a:t>每章交一次作业</a:t>
            </a:r>
            <a:r>
              <a:rPr lang="en-US" altLang="zh-CN" dirty="0" smtClean="0">
                <a:solidFill>
                  <a:schemeClr val="tx2"/>
                </a:solidFill>
              </a:rPr>
              <a:t>(</a:t>
            </a:r>
            <a:r>
              <a:rPr lang="zh-CN" altLang="en-US" dirty="0" smtClean="0">
                <a:solidFill>
                  <a:schemeClr val="tx2"/>
                </a:solidFill>
              </a:rPr>
              <a:t>第七章交两次</a:t>
            </a:r>
            <a:r>
              <a:rPr lang="en-US" altLang="zh-CN" dirty="0" smtClean="0">
                <a:solidFill>
                  <a:schemeClr val="tx2"/>
                </a:solidFill>
              </a:rPr>
              <a:t>)</a:t>
            </a:r>
            <a:endParaRPr lang="zh-CN" altLang="en-US" dirty="0">
              <a:solidFill>
                <a:schemeClr val="tx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chemeClr val="tx2"/>
                </a:solidFill>
              </a:rPr>
              <a:t>编程题总共选作</a:t>
            </a:r>
            <a:r>
              <a:rPr lang="en-US" altLang="zh-CN" dirty="0">
                <a:solidFill>
                  <a:schemeClr val="tx2"/>
                </a:solidFill>
              </a:rPr>
              <a:t>6</a:t>
            </a:r>
            <a:r>
              <a:rPr lang="zh-CN" altLang="en-US" dirty="0">
                <a:solidFill>
                  <a:schemeClr val="tx2"/>
                </a:solidFill>
              </a:rPr>
              <a:t>题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chemeClr val="tx2"/>
                </a:solidFill>
              </a:rPr>
              <a:t>平时成绩占</a:t>
            </a:r>
            <a:r>
              <a:rPr lang="en-US" altLang="zh-CN" dirty="0">
                <a:solidFill>
                  <a:schemeClr val="tx2"/>
                </a:solidFill>
              </a:rPr>
              <a:t>30</a:t>
            </a:r>
            <a:r>
              <a:rPr lang="zh-CN" altLang="en-US" dirty="0">
                <a:solidFill>
                  <a:schemeClr val="tx2"/>
                </a:solidFill>
              </a:rPr>
              <a:t>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课程安排</a:t>
            </a:r>
          </a:p>
        </p:txBody>
      </p:sp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468313" y="1196975"/>
            <a:ext cx="8420100" cy="2601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10000"/>
              </a:spcBef>
              <a:buClr>
                <a:schemeClr val="hlink"/>
              </a:buClr>
              <a:buSzPct val="75000"/>
              <a:buFont typeface="Monotype Sorts" pitchFamily="2" charset="2"/>
              <a:buNone/>
            </a:pPr>
            <a:r>
              <a:rPr kumimoji="0" lang="zh-CN" altLang="en-US" sz="3600">
                <a:latin typeface="宋体" charset="-122"/>
              </a:rPr>
              <a:t>课程特点及最后成绩</a:t>
            </a:r>
          </a:p>
          <a:p>
            <a:pPr>
              <a:spcBef>
                <a:spcPct val="10000"/>
              </a:spcBef>
              <a:buClr>
                <a:schemeClr val="hlink"/>
              </a:buClr>
              <a:buSzPct val="75000"/>
              <a:buFont typeface="Monotype Sorts" pitchFamily="2" charset="2"/>
              <a:buNone/>
            </a:pPr>
            <a:r>
              <a:rPr kumimoji="0" lang="zh-CN" altLang="en-US" sz="3000">
                <a:latin typeface="宋体" charset="-122"/>
              </a:rPr>
              <a:t>   </a:t>
            </a:r>
            <a:r>
              <a:rPr kumimoji="0" lang="en-US" altLang="zh-CN"/>
              <a:t>1.</a:t>
            </a:r>
            <a:r>
              <a:rPr kumimoji="0" lang="en-US" altLang="zh-CN">
                <a:latin typeface="宋体" charset="-122"/>
              </a:rPr>
              <a:t> </a:t>
            </a:r>
            <a:r>
              <a:rPr kumimoji="0" lang="zh-CN" altLang="en-US">
                <a:latin typeface="宋体" charset="-122"/>
              </a:rPr>
              <a:t>特点：技巧性强</a:t>
            </a:r>
            <a:r>
              <a:rPr kumimoji="0" lang="en-US" altLang="zh-CN">
                <a:latin typeface="宋体" charset="-122"/>
              </a:rPr>
              <a:t>, </a:t>
            </a:r>
            <a:r>
              <a:rPr kumimoji="0" lang="zh-CN" altLang="en-US">
                <a:latin typeface="宋体" charset="-122"/>
              </a:rPr>
              <a:t>思想是核心。</a:t>
            </a:r>
          </a:p>
          <a:p>
            <a:pPr>
              <a:spcBef>
                <a:spcPct val="10000"/>
              </a:spcBef>
              <a:buClr>
                <a:schemeClr val="hlink"/>
              </a:buClr>
              <a:buSzPct val="75000"/>
              <a:buFont typeface="Monotype Sorts" pitchFamily="2" charset="2"/>
              <a:buNone/>
            </a:pPr>
            <a:r>
              <a:rPr kumimoji="0" lang="zh-CN" altLang="en-US"/>
              <a:t>      </a:t>
            </a:r>
            <a:r>
              <a:rPr kumimoji="0" lang="en-US" altLang="zh-CN"/>
              <a:t>2.  </a:t>
            </a:r>
            <a:r>
              <a:rPr kumimoji="0" lang="zh-CN" altLang="en-US">
                <a:latin typeface="宋体" charset="-122"/>
                <a:cs typeface="Times New Roman" pitchFamily="18" charset="0"/>
              </a:rPr>
              <a:t>成绩</a:t>
            </a:r>
            <a:r>
              <a:rPr kumimoji="0" lang="zh-CN" altLang="en-US">
                <a:latin typeface="宋体" charset="-122"/>
              </a:rPr>
              <a:t>：作业、程序设计</a:t>
            </a:r>
            <a:r>
              <a:rPr kumimoji="0" lang="zh-CN" altLang="en-US"/>
              <a:t>占</a:t>
            </a:r>
            <a:r>
              <a:rPr kumimoji="0" lang="en-US" altLang="zh-CN"/>
              <a:t>30</a:t>
            </a:r>
            <a:r>
              <a:rPr kumimoji="0" lang="zh-CN" altLang="en-US"/>
              <a:t>％</a:t>
            </a:r>
            <a:br>
              <a:rPr kumimoji="0" lang="zh-CN" altLang="en-US"/>
            </a:br>
            <a:r>
              <a:rPr kumimoji="0" lang="zh-CN" altLang="en-US"/>
              <a:t>                       期末闭卷考试，成绩占</a:t>
            </a:r>
            <a:r>
              <a:rPr kumimoji="0" lang="en-US" altLang="zh-CN"/>
              <a:t>70</a:t>
            </a:r>
            <a:r>
              <a:rPr kumimoji="0" lang="zh-CN" altLang="en-US"/>
              <a:t>％。</a:t>
            </a:r>
            <a:r>
              <a:rPr kumimoji="0" lang="zh-CN" altLang="en-US">
                <a:latin typeface="宋体" charset="-122"/>
              </a:rPr>
              <a:t>  </a:t>
            </a:r>
          </a:p>
        </p:txBody>
      </p:sp>
      <p:sp>
        <p:nvSpPr>
          <p:cNvPr id="220166" name="Text Box 6"/>
          <p:cNvSpPr txBox="1">
            <a:spLocks noChangeArrowheads="1"/>
          </p:cNvSpPr>
          <p:nvPr/>
        </p:nvSpPr>
        <p:spPr bwMode="auto">
          <a:xfrm>
            <a:off x="328613" y="3860800"/>
            <a:ext cx="8420100" cy="265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10000"/>
              </a:spcBef>
              <a:buClr>
                <a:schemeClr val="hlink"/>
              </a:buClr>
              <a:buSzPct val="75000"/>
              <a:buFont typeface="Monotype Sorts" pitchFamily="2" charset="2"/>
              <a:buNone/>
            </a:pPr>
            <a:r>
              <a:rPr lang="en-US" altLang="zh-CN" sz="3600">
                <a:solidFill>
                  <a:srgbClr val="FF3300"/>
                </a:solidFill>
                <a:sym typeface="MS Outlook" pitchFamily="2" charset="2"/>
              </a:rPr>
              <a:t> </a:t>
            </a:r>
            <a:r>
              <a:rPr lang="en-US" altLang="zh-CN" sz="3600">
                <a:sym typeface="MS Outlook" pitchFamily="2" charset="2"/>
              </a:rPr>
              <a:t>   </a:t>
            </a:r>
            <a:r>
              <a:rPr lang="zh-CN" altLang="en-US" sz="3600">
                <a:sym typeface="MS Outlook" pitchFamily="2" charset="2"/>
              </a:rPr>
              <a:t>提示： </a:t>
            </a:r>
          </a:p>
          <a:p>
            <a:pPr>
              <a:spcBef>
                <a:spcPct val="10000"/>
              </a:spcBef>
              <a:buClr>
                <a:schemeClr val="hlink"/>
              </a:buClr>
              <a:buSzPct val="75000"/>
              <a:buFont typeface="Monotype Sorts" pitchFamily="2" charset="2"/>
              <a:buNone/>
            </a:pPr>
            <a:r>
              <a:rPr lang="zh-CN" altLang="en-US">
                <a:sym typeface="MS Outlook" pitchFamily="2" charset="2"/>
              </a:rPr>
              <a:t>          通过习题掌握技巧</a:t>
            </a:r>
          </a:p>
          <a:p>
            <a:pPr>
              <a:spcBef>
                <a:spcPct val="10000"/>
              </a:spcBef>
              <a:buClr>
                <a:schemeClr val="hlink"/>
              </a:buClr>
              <a:buSzPct val="75000"/>
              <a:buFont typeface="Monotype Sorts" pitchFamily="2" charset="2"/>
              <a:buNone/>
            </a:pPr>
            <a:r>
              <a:rPr lang="zh-CN" altLang="en-US">
                <a:sym typeface="MS Outlook" pitchFamily="2" charset="2"/>
              </a:rPr>
              <a:t>          通过思考领悟思想</a:t>
            </a:r>
          </a:p>
          <a:p>
            <a:pPr>
              <a:spcBef>
                <a:spcPct val="10000"/>
              </a:spcBef>
              <a:buClr>
                <a:schemeClr val="hlink"/>
              </a:buClr>
              <a:buSzPct val="75000"/>
              <a:buFont typeface="Monotype Sorts" pitchFamily="2" charset="2"/>
              <a:buNone/>
            </a:pPr>
            <a:r>
              <a:rPr lang="zh-CN" altLang="en-US">
                <a:sym typeface="MS Outlook" pitchFamily="2" charset="2"/>
              </a:rPr>
              <a:t>          通过编程题让知识成为自己的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0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0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6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/>
              <a:t>作业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2580" y="1268760"/>
            <a:ext cx="8303876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ex3. </a:t>
            </a:r>
            <a:r>
              <a:rPr lang="zh-CN" altLang="zh-CN" sz="2000" dirty="0"/>
              <a:t>想象一座有</a:t>
            </a:r>
            <a:r>
              <a:rPr lang="en-US" altLang="zh-CN" sz="2000" dirty="0"/>
              <a:t>64</a:t>
            </a:r>
            <a:r>
              <a:rPr lang="zh-CN" altLang="zh-CN" sz="2000" dirty="0"/>
              <a:t>个囚室组成的</a:t>
            </a:r>
            <a:r>
              <a:rPr lang="zh-CN" altLang="zh-CN" sz="2000" dirty="0" smtClean="0"/>
              <a:t>监狱，</a:t>
            </a:r>
            <a:r>
              <a:rPr lang="zh-CN" altLang="zh-CN" sz="2000" dirty="0"/>
              <a:t>这些囚室被排列成</a:t>
            </a:r>
            <a:r>
              <a:rPr lang="en-US" altLang="zh-CN" sz="2000" dirty="0"/>
              <a:t>8</a:t>
            </a:r>
            <a:r>
              <a:rPr lang="en-US" altLang="zh-CN" sz="2000" dirty="0">
                <a:sym typeface="Symbol"/>
              </a:rPr>
              <a:t></a:t>
            </a:r>
            <a:r>
              <a:rPr lang="en-US" altLang="zh-CN" sz="2000" dirty="0"/>
              <a:t>8</a:t>
            </a:r>
            <a:r>
              <a:rPr lang="zh-CN" altLang="zh-CN" sz="2000" dirty="0"/>
              <a:t>棋盘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r>
              <a:rPr lang="en-US" altLang="zh-CN" sz="2000" dirty="0" smtClean="0"/>
              <a:t>       </a:t>
            </a:r>
            <a:r>
              <a:rPr lang="zh-CN" altLang="zh-CN" sz="2000" dirty="0" smtClean="0"/>
              <a:t>所有</a:t>
            </a:r>
            <a:r>
              <a:rPr lang="zh-CN" altLang="zh-CN" sz="2000" dirty="0"/>
              <a:t>相邻的囚室间都有门。某角落处意见囚室例的囚犯被告知</a:t>
            </a:r>
            <a:r>
              <a:rPr lang="zh-CN" altLang="zh-CN" sz="2000" dirty="0" smtClean="0"/>
              <a:t>，</a:t>
            </a:r>
            <a:endParaRPr lang="en-US" altLang="zh-CN" sz="2000" dirty="0" smtClean="0"/>
          </a:p>
          <a:p>
            <a:r>
              <a:rPr lang="en-US" altLang="zh-CN" sz="2000" dirty="0" smtClean="0"/>
              <a:t>      </a:t>
            </a:r>
            <a:r>
              <a:rPr lang="zh-CN" altLang="zh-CN" sz="2000" dirty="0" smtClean="0"/>
              <a:t>如果</a:t>
            </a:r>
            <a:r>
              <a:rPr lang="zh-CN" altLang="zh-CN" sz="2000" dirty="0"/>
              <a:t>他能够经过其它每一个囚室正好一次之后，达到对角线</a:t>
            </a:r>
            <a:r>
              <a:rPr lang="zh-CN" altLang="zh-CN" sz="2000" dirty="0" smtClean="0"/>
              <a:t>上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</a:t>
            </a:r>
            <a:r>
              <a:rPr lang="zh-CN" altLang="zh-CN" sz="2000" dirty="0" smtClean="0"/>
              <a:t>相对的</a:t>
            </a:r>
            <a:r>
              <a:rPr lang="zh-CN" altLang="zh-CN" sz="2000" dirty="0"/>
              <a:t>另一间囚室，那么他就可以获释。他能获得自由吗？</a:t>
            </a:r>
          </a:p>
          <a:p>
            <a:r>
              <a:rPr lang="en-US" altLang="zh-CN" sz="2000" dirty="0"/>
              <a:t>ex4. (a) </a:t>
            </a:r>
            <a:r>
              <a:rPr lang="zh-CN" altLang="zh-CN" sz="2000" dirty="0"/>
              <a:t>设</a:t>
            </a:r>
            <a:r>
              <a:rPr lang="en-US" altLang="zh-CN" sz="2000" dirty="0"/>
              <a:t>f(n)</a:t>
            </a:r>
            <a:r>
              <a:rPr lang="zh-CN" altLang="zh-CN" sz="2000" dirty="0"/>
              <a:t>是用多米诺牌</a:t>
            </a:r>
            <a:r>
              <a:rPr lang="en-US" altLang="zh-CN" sz="2000" dirty="0"/>
              <a:t>(2-</a:t>
            </a:r>
            <a:r>
              <a:rPr lang="zh-CN" altLang="zh-CN" sz="2000" dirty="0"/>
              <a:t>牌</a:t>
            </a:r>
            <a:r>
              <a:rPr lang="en-US" altLang="zh-CN" sz="2000" dirty="0"/>
              <a:t>)</a:t>
            </a:r>
            <a:r>
              <a:rPr lang="zh-CN" altLang="zh-CN" sz="2000" dirty="0"/>
              <a:t>对</a:t>
            </a:r>
            <a:r>
              <a:rPr lang="en-US" altLang="zh-CN" sz="2000" dirty="0"/>
              <a:t>2</a:t>
            </a:r>
            <a:r>
              <a:rPr lang="zh-CN" altLang="zh-CN" sz="2000" dirty="0"/>
              <a:t>×</a:t>
            </a:r>
            <a:r>
              <a:rPr lang="en-US" altLang="zh-CN" sz="2000" dirty="0"/>
              <a:t>n</a:t>
            </a:r>
            <a:r>
              <a:rPr lang="zh-CN" altLang="zh-CN" sz="2000" dirty="0"/>
              <a:t>棋盘作完美覆盖的个数</a:t>
            </a:r>
            <a:r>
              <a:rPr lang="zh-CN" altLang="zh-CN" sz="2000" dirty="0" smtClean="0"/>
              <a:t>。估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</a:t>
            </a:r>
            <a:r>
              <a:rPr lang="zh-CN" altLang="zh-CN" sz="2000" dirty="0" smtClean="0"/>
              <a:t>计</a:t>
            </a:r>
            <a:r>
              <a:rPr lang="zh-CN" altLang="zh-CN" sz="2000" dirty="0"/>
              <a:t>一下</a:t>
            </a:r>
            <a:r>
              <a:rPr lang="en-US" altLang="zh-CN" sz="2000" dirty="0"/>
              <a:t>f(1),f(2),f(3),f(4)</a:t>
            </a:r>
            <a:r>
              <a:rPr lang="zh-CN" altLang="zh-CN" sz="2000" dirty="0"/>
              <a:t>和</a:t>
            </a:r>
            <a:r>
              <a:rPr lang="en-US" altLang="zh-CN" sz="2000" dirty="0"/>
              <a:t>f(5). </a:t>
            </a:r>
            <a:r>
              <a:rPr lang="zh-CN" altLang="zh-CN" sz="2000" dirty="0"/>
              <a:t>试寻找</a:t>
            </a:r>
            <a:r>
              <a:rPr lang="en-US" altLang="zh-CN" sz="2000" dirty="0"/>
              <a:t>(</a:t>
            </a:r>
            <a:r>
              <a:rPr lang="zh-CN" altLang="zh-CN" sz="2000" dirty="0"/>
              <a:t>或证明</a:t>
            </a:r>
            <a:r>
              <a:rPr lang="en-US" altLang="zh-CN" sz="2000" dirty="0"/>
              <a:t>)</a:t>
            </a:r>
            <a:r>
              <a:rPr lang="zh-CN" altLang="zh-CN" sz="2000" dirty="0"/>
              <a:t>这个计数函数</a:t>
            </a:r>
            <a:r>
              <a:rPr lang="en-US" altLang="zh-CN" sz="2000" dirty="0"/>
              <a:t>f</a:t>
            </a:r>
            <a:r>
              <a:rPr lang="zh-CN" altLang="zh-CN" sz="2000" dirty="0" smtClean="0"/>
              <a:t>满足</a:t>
            </a:r>
            <a:endParaRPr lang="en-US" altLang="zh-CN" sz="2000" dirty="0" smtClean="0"/>
          </a:p>
          <a:p>
            <a:r>
              <a:rPr lang="en-US" altLang="zh-CN" sz="2000" dirty="0" smtClean="0"/>
              <a:t>       </a:t>
            </a:r>
            <a:r>
              <a:rPr lang="zh-CN" altLang="zh-CN" sz="2000" dirty="0" smtClean="0"/>
              <a:t>的</a:t>
            </a:r>
            <a:r>
              <a:rPr lang="zh-CN" altLang="zh-CN" sz="2000" dirty="0"/>
              <a:t>简单关系。利用这个关系计算</a:t>
            </a:r>
            <a:r>
              <a:rPr lang="en-US" altLang="zh-CN" sz="2000" dirty="0"/>
              <a:t>f(12)</a:t>
            </a:r>
            <a:r>
              <a:rPr lang="zh-CN" altLang="zh-CN" sz="2000" dirty="0"/>
              <a:t>。</a:t>
            </a:r>
          </a:p>
          <a:p>
            <a:r>
              <a:rPr lang="en-US" altLang="zh-CN" sz="2000" dirty="0" smtClean="0"/>
              <a:t>       (</a:t>
            </a:r>
            <a:r>
              <a:rPr lang="en-US" altLang="zh-CN" sz="2000" dirty="0"/>
              <a:t>b) </a:t>
            </a:r>
            <a:r>
              <a:rPr lang="zh-CN" altLang="zh-CN" sz="2000" dirty="0"/>
              <a:t>设</a:t>
            </a:r>
            <a:r>
              <a:rPr lang="en-US" altLang="zh-CN" sz="2000" dirty="0"/>
              <a:t>g(n)</a:t>
            </a:r>
            <a:r>
              <a:rPr lang="zh-CN" altLang="zh-CN" sz="2000" dirty="0"/>
              <a:t>是用多米诺牌</a:t>
            </a:r>
            <a:r>
              <a:rPr lang="en-US" altLang="zh-CN" sz="2000" dirty="0"/>
              <a:t>(2-</a:t>
            </a:r>
            <a:r>
              <a:rPr lang="zh-CN" altLang="zh-CN" sz="2000" dirty="0"/>
              <a:t>牌</a:t>
            </a:r>
            <a:r>
              <a:rPr lang="en-US" altLang="zh-CN" sz="2000" dirty="0"/>
              <a:t>)</a:t>
            </a:r>
            <a:r>
              <a:rPr lang="zh-CN" altLang="zh-CN" sz="2000" dirty="0"/>
              <a:t>对</a:t>
            </a:r>
            <a:r>
              <a:rPr lang="en-US" altLang="zh-CN" sz="2000" dirty="0"/>
              <a:t>3</a:t>
            </a:r>
            <a:r>
              <a:rPr lang="zh-CN" altLang="zh-CN" sz="2000" dirty="0"/>
              <a:t>×</a:t>
            </a:r>
            <a:r>
              <a:rPr lang="en-US" altLang="zh-CN" sz="2000" dirty="0"/>
              <a:t>n</a:t>
            </a:r>
            <a:r>
              <a:rPr lang="zh-CN" altLang="zh-CN" sz="2000" dirty="0"/>
              <a:t>棋盘作完美覆盖的个数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 </a:t>
            </a:r>
            <a:r>
              <a:rPr lang="zh-CN" altLang="zh-CN" sz="2000" dirty="0" smtClean="0"/>
              <a:t>估计</a:t>
            </a:r>
            <a:r>
              <a:rPr lang="en-US" altLang="zh-CN" sz="2000" dirty="0"/>
              <a:t>g(1),g(2),…,g(6).</a:t>
            </a:r>
            <a:endParaRPr lang="zh-CN" altLang="zh-CN" sz="2000" dirty="0"/>
          </a:p>
          <a:p>
            <a:r>
              <a:rPr lang="en-US" altLang="zh-CN" sz="2000" dirty="0"/>
              <a:t>ex7. </a:t>
            </a:r>
            <a:r>
              <a:rPr lang="zh-CN" altLang="zh-CN" sz="2000" dirty="0"/>
              <a:t>设</a:t>
            </a:r>
            <a:r>
              <a:rPr lang="en-US" altLang="zh-CN" sz="2000" dirty="0"/>
              <a:t>a</a:t>
            </a:r>
            <a:r>
              <a:rPr lang="zh-CN" altLang="zh-CN" sz="2000" dirty="0"/>
              <a:t>和</a:t>
            </a:r>
            <a:r>
              <a:rPr lang="en-US" altLang="zh-CN" sz="2000" dirty="0"/>
              <a:t>b</a:t>
            </a:r>
            <a:r>
              <a:rPr lang="zh-CN" altLang="zh-CN" sz="2000" dirty="0"/>
              <a:t>是正整数，且</a:t>
            </a:r>
            <a:r>
              <a:rPr lang="en-US" altLang="zh-CN" sz="2000" dirty="0"/>
              <a:t>a</a:t>
            </a:r>
            <a:r>
              <a:rPr lang="zh-CN" altLang="zh-CN" sz="2000" dirty="0"/>
              <a:t>是</a:t>
            </a:r>
            <a:r>
              <a:rPr lang="en-US" altLang="zh-CN" sz="2000" dirty="0"/>
              <a:t>b</a:t>
            </a:r>
            <a:r>
              <a:rPr lang="zh-CN" altLang="zh-CN" sz="2000" dirty="0"/>
              <a:t>的因子。证明</a:t>
            </a:r>
            <a:r>
              <a:rPr lang="en-US" altLang="zh-CN" sz="2000" dirty="0"/>
              <a:t>m</a:t>
            </a:r>
            <a:r>
              <a:rPr lang="zh-CN" altLang="zh-CN" sz="2000" dirty="0"/>
              <a:t>×</a:t>
            </a:r>
            <a:r>
              <a:rPr lang="en-US" altLang="zh-CN" sz="2000" dirty="0"/>
              <a:t>n</a:t>
            </a:r>
            <a:r>
              <a:rPr lang="zh-CN" altLang="zh-CN" sz="2000" dirty="0"/>
              <a:t>棋盘有</a:t>
            </a:r>
            <a:r>
              <a:rPr lang="en-US" altLang="zh-CN" sz="2000" dirty="0"/>
              <a:t>a</a:t>
            </a:r>
            <a:r>
              <a:rPr lang="zh-CN" altLang="zh-CN" sz="2000" dirty="0"/>
              <a:t>×</a:t>
            </a:r>
            <a:r>
              <a:rPr lang="en-US" altLang="zh-CN" sz="2000" dirty="0"/>
              <a:t>b</a:t>
            </a:r>
            <a:r>
              <a:rPr lang="zh-CN" altLang="zh-CN" sz="2000" dirty="0"/>
              <a:t>的完美</a:t>
            </a:r>
            <a:r>
              <a:rPr lang="zh-CN" altLang="zh-CN" sz="2000" dirty="0" smtClean="0"/>
              <a:t>覆盖</a:t>
            </a:r>
            <a:endParaRPr lang="en-US" altLang="zh-CN" sz="2000" dirty="0" smtClean="0"/>
          </a:p>
          <a:p>
            <a:r>
              <a:rPr lang="en-US" altLang="zh-CN" sz="2000" dirty="0" smtClean="0"/>
              <a:t>        </a:t>
            </a:r>
            <a:r>
              <a:rPr lang="zh-CN" altLang="zh-CN" sz="2000" dirty="0" smtClean="0"/>
              <a:t>当且仅当</a:t>
            </a:r>
            <a:r>
              <a:rPr lang="en-US" altLang="zh-CN" sz="2000" dirty="0"/>
              <a:t>a</a:t>
            </a:r>
            <a:r>
              <a:rPr lang="zh-CN" altLang="zh-CN" sz="2000" dirty="0"/>
              <a:t>既是</a:t>
            </a:r>
            <a:r>
              <a:rPr lang="en-US" altLang="zh-CN" sz="2000" dirty="0"/>
              <a:t>m</a:t>
            </a:r>
            <a:r>
              <a:rPr lang="zh-CN" altLang="zh-CN" sz="2000" dirty="0"/>
              <a:t>又是</a:t>
            </a:r>
            <a:r>
              <a:rPr lang="en-US" altLang="zh-CN" sz="2000" dirty="0"/>
              <a:t>n</a:t>
            </a:r>
            <a:r>
              <a:rPr lang="zh-CN" altLang="zh-CN" sz="2000" dirty="0"/>
              <a:t>的因子，而</a:t>
            </a:r>
            <a:r>
              <a:rPr lang="en-US" altLang="zh-CN" sz="2000" dirty="0"/>
              <a:t>b</a:t>
            </a:r>
            <a:r>
              <a:rPr lang="zh-CN" altLang="zh-CN" sz="2000" dirty="0"/>
              <a:t>是</a:t>
            </a:r>
            <a:r>
              <a:rPr lang="en-US" altLang="zh-CN" sz="2000" dirty="0"/>
              <a:t>m</a:t>
            </a:r>
            <a:r>
              <a:rPr lang="zh-CN" altLang="zh-CN" sz="2000" dirty="0"/>
              <a:t>或</a:t>
            </a:r>
            <a:r>
              <a:rPr lang="en-US" altLang="zh-CN" sz="2000" dirty="0"/>
              <a:t>n</a:t>
            </a:r>
            <a:r>
              <a:rPr lang="zh-CN" altLang="zh-CN" sz="2000" dirty="0"/>
              <a:t>的因子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r>
              <a:rPr lang="en-US" altLang="zh-CN" sz="2000" dirty="0" smtClean="0"/>
              <a:t>        (</a:t>
            </a:r>
            <a:r>
              <a:rPr lang="zh-CN" altLang="zh-CN" sz="2000" dirty="0"/>
              <a:t>提示</a:t>
            </a:r>
            <a:r>
              <a:rPr lang="en-US" altLang="zh-CN" sz="2000" dirty="0"/>
              <a:t>: </a:t>
            </a:r>
            <a:r>
              <a:rPr lang="zh-CN" altLang="zh-CN" sz="2000" dirty="0"/>
              <a:t>把</a:t>
            </a:r>
            <a:r>
              <a:rPr lang="en-US" altLang="zh-CN" sz="2000" dirty="0"/>
              <a:t>a</a:t>
            </a:r>
            <a:r>
              <a:rPr lang="zh-CN" altLang="zh-CN" sz="2000" dirty="0"/>
              <a:t>×</a:t>
            </a:r>
            <a:r>
              <a:rPr lang="en-US" altLang="zh-CN" sz="2000" dirty="0"/>
              <a:t>b</a:t>
            </a:r>
            <a:r>
              <a:rPr lang="zh-CN" altLang="zh-CN" sz="2000" dirty="0"/>
              <a:t>牌分割成</a:t>
            </a:r>
            <a:r>
              <a:rPr lang="en-US" altLang="zh-CN" sz="2000" dirty="0"/>
              <a:t>a</a:t>
            </a:r>
            <a:r>
              <a:rPr lang="zh-CN" altLang="zh-CN" sz="2000" dirty="0"/>
              <a:t>个</a:t>
            </a:r>
            <a:r>
              <a:rPr lang="en-US" altLang="zh-CN" sz="2000" dirty="0"/>
              <a:t>1</a:t>
            </a:r>
            <a:r>
              <a:rPr lang="zh-CN" altLang="zh-CN" sz="2000" dirty="0"/>
              <a:t>×</a:t>
            </a:r>
            <a:r>
              <a:rPr lang="en-US" altLang="zh-CN" sz="2000" dirty="0"/>
              <a:t>b</a:t>
            </a:r>
            <a:r>
              <a:rPr lang="zh-CN" altLang="zh-CN" sz="2000" dirty="0"/>
              <a:t>牌。</a:t>
            </a:r>
            <a:r>
              <a:rPr lang="en-US" altLang="zh-CN" sz="2000" dirty="0"/>
              <a:t>)</a:t>
            </a:r>
            <a:endParaRPr lang="zh-CN" altLang="zh-CN" sz="2000" dirty="0"/>
          </a:p>
          <a:p>
            <a:r>
              <a:rPr lang="en-US" altLang="zh-CN" sz="2000" dirty="0"/>
              <a:t>ex30. </a:t>
            </a:r>
            <a:r>
              <a:rPr lang="zh-CN" altLang="zh-CN" sz="2000" dirty="0"/>
              <a:t>考虑堆的大小分别为</a:t>
            </a:r>
            <a:r>
              <a:rPr lang="en-US" altLang="zh-CN" sz="2000" dirty="0"/>
              <a:t>10,20,30,40,50</a:t>
            </a:r>
            <a:r>
              <a:rPr lang="zh-CN" altLang="zh-CN" sz="2000" dirty="0"/>
              <a:t>的</a:t>
            </a:r>
            <a:r>
              <a:rPr lang="en-US" altLang="zh-CN" sz="2000" dirty="0"/>
              <a:t>5</a:t>
            </a:r>
            <a:r>
              <a:rPr lang="zh-CN" altLang="zh-CN" sz="2000" dirty="0"/>
              <a:t>堆</a:t>
            </a:r>
            <a:r>
              <a:rPr lang="en-US" altLang="zh-CN" sz="2000" dirty="0" err="1"/>
              <a:t>Nim</a:t>
            </a:r>
            <a:r>
              <a:rPr lang="zh-CN" altLang="zh-CN" sz="2000" dirty="0"/>
              <a:t>游戏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r>
              <a:rPr lang="en-US" altLang="zh-CN" sz="2000" smtClean="0"/>
              <a:t>       </a:t>
            </a:r>
            <a:r>
              <a:rPr lang="zh-CN" altLang="zh-CN" sz="2000" smtClean="0"/>
              <a:t>这</a:t>
            </a:r>
            <a:r>
              <a:rPr lang="zh-CN" altLang="zh-CN" sz="2000" dirty="0"/>
              <a:t>局游戏是平衡的吗？确定玩家</a:t>
            </a:r>
            <a:r>
              <a:rPr lang="en-US" altLang="zh-CN" sz="2000" dirty="0"/>
              <a:t>I</a:t>
            </a:r>
            <a:r>
              <a:rPr lang="zh-CN" altLang="zh-CN" sz="2000" dirty="0"/>
              <a:t>的第一次取子方案。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3202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组合数学研究内容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827088" y="1916113"/>
            <a:ext cx="6983412" cy="186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4000">
                <a:solidFill>
                  <a:schemeClr val="tx2"/>
                </a:solidFill>
              </a:rPr>
              <a:t>离散结构的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4000">
                <a:solidFill>
                  <a:schemeClr val="tx2"/>
                </a:solidFill>
              </a:rPr>
              <a:t>存在、</a:t>
            </a:r>
            <a:r>
              <a:rPr lang="zh-CN" altLang="en-US" sz="4000">
                <a:solidFill>
                  <a:srgbClr val="FF3300"/>
                </a:solidFill>
              </a:rPr>
              <a:t>计数</a:t>
            </a:r>
            <a:r>
              <a:rPr lang="zh-CN" altLang="en-US" sz="4000">
                <a:solidFill>
                  <a:schemeClr val="tx2"/>
                </a:solidFill>
              </a:rPr>
              <a:t>、分析和优化。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课程内容简介</a:t>
            </a:r>
          </a:p>
        </p:txBody>
      </p:sp>
      <p:sp>
        <p:nvSpPr>
          <p:cNvPr id="5123" name="Text Box 4"/>
          <p:cNvSpPr txBox="1">
            <a:spLocks noChangeArrowheads="1"/>
          </p:cNvSpPr>
          <p:nvPr/>
        </p:nvSpPr>
        <p:spPr bwMode="auto">
          <a:xfrm>
            <a:off x="1979613" y="1733550"/>
            <a:ext cx="535940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>
                <a:solidFill>
                  <a:schemeClr val="tx2"/>
                </a:solidFill>
              </a:rPr>
              <a:t> </a:t>
            </a:r>
            <a:r>
              <a:rPr lang="zh-CN" altLang="en-US">
                <a:solidFill>
                  <a:schemeClr val="tx2"/>
                </a:solidFill>
              </a:rPr>
              <a:t>排列组合</a:t>
            </a:r>
            <a:endParaRPr lang="en-US" altLang="zh-CN">
              <a:solidFill>
                <a:schemeClr val="tx2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>
                <a:solidFill>
                  <a:schemeClr val="tx2"/>
                </a:solidFill>
              </a:rPr>
              <a:t> 鸽巢原理 </a:t>
            </a:r>
            <a:r>
              <a:rPr lang="en-US" altLang="zh-CN">
                <a:solidFill>
                  <a:schemeClr val="tx2"/>
                </a:solidFill>
              </a:rPr>
              <a:t>(</a:t>
            </a:r>
            <a:r>
              <a:rPr lang="zh-CN" altLang="en-US">
                <a:solidFill>
                  <a:schemeClr val="tx2"/>
                </a:solidFill>
              </a:rPr>
              <a:t>例 </a:t>
            </a:r>
            <a:r>
              <a:rPr lang="en-US" altLang="zh-CN">
                <a:solidFill>
                  <a:schemeClr val="tx2"/>
                </a:solidFill>
              </a:rPr>
              <a:t>Ramsey</a:t>
            </a:r>
            <a:r>
              <a:rPr lang="zh-CN" altLang="en-US">
                <a:solidFill>
                  <a:schemeClr val="tx2"/>
                </a:solidFill>
              </a:rPr>
              <a:t>定理</a:t>
            </a:r>
            <a:r>
              <a:rPr lang="en-US" altLang="zh-CN">
                <a:solidFill>
                  <a:schemeClr val="tx2"/>
                </a:solidFill>
              </a:rPr>
              <a:t>)</a:t>
            </a:r>
            <a:endParaRPr lang="zh-CN" altLang="en-US">
              <a:solidFill>
                <a:schemeClr val="tx2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>
                <a:solidFill>
                  <a:schemeClr val="tx2"/>
                </a:solidFill>
              </a:rPr>
              <a:t> 容斥原理 </a:t>
            </a:r>
            <a:r>
              <a:rPr lang="en-US" altLang="zh-CN">
                <a:solidFill>
                  <a:schemeClr val="tx2"/>
                </a:solidFill>
              </a:rPr>
              <a:t>(</a:t>
            </a:r>
            <a:r>
              <a:rPr lang="zh-CN" altLang="en-US">
                <a:solidFill>
                  <a:schemeClr val="tx2"/>
                </a:solidFill>
              </a:rPr>
              <a:t>例 </a:t>
            </a:r>
            <a:r>
              <a:rPr lang="en-US" altLang="zh-CN">
                <a:solidFill>
                  <a:schemeClr val="tx2"/>
                </a:solidFill>
              </a:rPr>
              <a:t>Euler</a:t>
            </a:r>
            <a:r>
              <a:rPr lang="zh-CN" altLang="en-US">
                <a:solidFill>
                  <a:schemeClr val="tx2"/>
                </a:solidFill>
              </a:rPr>
              <a:t>函数</a:t>
            </a:r>
            <a:r>
              <a:rPr lang="en-US" altLang="zh-CN">
                <a:solidFill>
                  <a:schemeClr val="tx2"/>
                </a:solidFill>
              </a:rPr>
              <a:t>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>
                <a:solidFill>
                  <a:schemeClr val="tx2"/>
                </a:solidFill>
              </a:rPr>
              <a:t> </a:t>
            </a:r>
            <a:r>
              <a:rPr lang="zh-CN" altLang="en-US">
                <a:solidFill>
                  <a:schemeClr val="tx2"/>
                </a:solidFill>
              </a:rPr>
              <a:t>递推关系与生成函数 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>
                <a:solidFill>
                  <a:schemeClr val="tx2"/>
                </a:solidFill>
              </a:rPr>
              <a:t> 图论相关算法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>
                <a:solidFill>
                  <a:schemeClr val="tx2"/>
                </a:solidFill>
              </a:rPr>
              <a:t> 组合设计 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>
                <a:solidFill>
                  <a:schemeClr val="tx2"/>
                </a:solidFill>
              </a:rPr>
              <a:t> </a:t>
            </a:r>
            <a:r>
              <a:rPr lang="en-US" altLang="zh-CN">
                <a:solidFill>
                  <a:schemeClr val="tx2"/>
                </a:solidFill>
              </a:rPr>
              <a:t>Polya</a:t>
            </a:r>
            <a:r>
              <a:rPr lang="zh-CN" altLang="en-US">
                <a:solidFill>
                  <a:schemeClr val="tx2"/>
                </a:solidFill>
              </a:rPr>
              <a:t>计数定理 </a:t>
            </a:r>
            <a:r>
              <a:rPr lang="en-US" altLang="zh-CN">
                <a:solidFill>
                  <a:schemeClr val="tx2"/>
                </a:solidFill>
              </a:rPr>
              <a:t>(</a:t>
            </a:r>
            <a:r>
              <a:rPr lang="zh-CN" altLang="en-US">
                <a:solidFill>
                  <a:schemeClr val="tx2"/>
                </a:solidFill>
              </a:rPr>
              <a:t>例</a:t>
            </a:r>
            <a:r>
              <a:rPr lang="en-US" altLang="zh-CN">
                <a:solidFill>
                  <a:schemeClr val="tx2"/>
                </a:solidFill>
              </a:rPr>
              <a:t>: </a:t>
            </a:r>
            <a:r>
              <a:rPr lang="zh-CN" altLang="en-US">
                <a:solidFill>
                  <a:schemeClr val="tx2"/>
                </a:solidFill>
              </a:rPr>
              <a:t>圆排列</a:t>
            </a:r>
            <a:r>
              <a:rPr lang="en-US" altLang="zh-CN">
                <a:solidFill>
                  <a:schemeClr val="tx2"/>
                </a:solidFill>
              </a:rPr>
              <a:t>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为什么要学习组合数学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2781300" y="2276475"/>
            <a:ext cx="1343025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>
                <a:solidFill>
                  <a:schemeClr val="tx2"/>
                </a:solidFill>
              </a:rPr>
              <a:t> </a:t>
            </a:r>
            <a:r>
              <a:rPr lang="zh-CN" altLang="en-US">
                <a:solidFill>
                  <a:schemeClr val="tx2"/>
                </a:solidFill>
              </a:rPr>
              <a:t>技巧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>
                <a:solidFill>
                  <a:schemeClr val="tx2"/>
                </a:solidFill>
              </a:rPr>
              <a:t> 方法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>
                <a:solidFill>
                  <a:schemeClr val="tx2"/>
                </a:solidFill>
              </a:rPr>
              <a:t> 应用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>
                <a:solidFill>
                  <a:schemeClr val="tx2"/>
                </a:solidFill>
              </a:rPr>
              <a:t> 有趣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例</a:t>
            </a:r>
            <a:r>
              <a:rPr lang="en-US" altLang="zh-CN" b="1" smtClean="0"/>
              <a:t>:</a:t>
            </a:r>
            <a:r>
              <a:rPr lang="zh-CN" altLang="en-US" b="1" smtClean="0"/>
              <a:t>棋盘的完美覆盖</a:t>
            </a:r>
            <a:r>
              <a:rPr lang="en-US" altLang="zh-CN" b="1" smtClean="0"/>
              <a:t>(P2-4)</a:t>
            </a:r>
            <a:endParaRPr lang="zh-CN" altLang="en-US" b="1" smtClean="0"/>
          </a:p>
        </p:txBody>
      </p:sp>
      <p:sp>
        <p:nvSpPr>
          <p:cNvPr id="208899" name="Text Box 3"/>
          <p:cNvSpPr txBox="1">
            <a:spLocks noChangeArrowheads="1"/>
          </p:cNvSpPr>
          <p:nvPr/>
        </p:nvSpPr>
        <p:spPr bwMode="auto">
          <a:xfrm>
            <a:off x="152400" y="1279525"/>
            <a:ext cx="8466138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3300"/>
                </a:solidFill>
              </a:rPr>
              <a:t>m×n</a:t>
            </a:r>
            <a:r>
              <a:rPr lang="zh-CN" altLang="en-US">
                <a:solidFill>
                  <a:srgbClr val="FF3300"/>
                </a:solidFill>
              </a:rPr>
              <a:t>棋盘</a:t>
            </a:r>
            <a:r>
              <a:rPr lang="en-US" altLang="zh-CN">
                <a:solidFill>
                  <a:schemeClr val="tx2"/>
                </a:solidFill>
              </a:rPr>
              <a:t>: m</a:t>
            </a:r>
            <a:r>
              <a:rPr lang="zh-CN" altLang="en-US">
                <a:solidFill>
                  <a:schemeClr val="tx2"/>
                </a:solidFill>
              </a:rPr>
              <a:t>行</a:t>
            </a:r>
            <a:r>
              <a:rPr lang="en-US" altLang="zh-CN">
                <a:solidFill>
                  <a:schemeClr val="tx2"/>
                </a:solidFill>
              </a:rPr>
              <a:t>n</a:t>
            </a:r>
            <a:r>
              <a:rPr lang="zh-CN" altLang="en-US">
                <a:solidFill>
                  <a:schemeClr val="tx2"/>
                </a:solidFill>
              </a:rPr>
              <a:t>列方格</a:t>
            </a:r>
            <a:r>
              <a:rPr lang="en-US" altLang="zh-CN">
                <a:solidFill>
                  <a:schemeClr val="tx2"/>
                </a:solidFill>
              </a:rPr>
              <a:t>, </a:t>
            </a:r>
            <a:r>
              <a:rPr lang="en-US" altLang="zh-CN">
                <a:solidFill>
                  <a:srgbClr val="FF3300"/>
                </a:solidFill>
              </a:rPr>
              <a:t>b-</a:t>
            </a:r>
            <a:r>
              <a:rPr lang="zh-CN" altLang="en-US">
                <a:solidFill>
                  <a:srgbClr val="FF3300"/>
                </a:solidFill>
              </a:rPr>
              <a:t>牌</a:t>
            </a:r>
            <a:r>
              <a:rPr lang="en-US" altLang="zh-CN">
                <a:solidFill>
                  <a:schemeClr val="tx2"/>
                </a:solidFill>
              </a:rPr>
              <a:t>:1</a:t>
            </a:r>
            <a:r>
              <a:rPr lang="zh-CN" altLang="en-US">
                <a:solidFill>
                  <a:schemeClr val="tx2"/>
                </a:solidFill>
              </a:rPr>
              <a:t>行</a:t>
            </a:r>
            <a:r>
              <a:rPr lang="en-US" altLang="zh-CN">
                <a:solidFill>
                  <a:schemeClr val="tx2"/>
                </a:solidFill>
              </a:rPr>
              <a:t>b</a:t>
            </a:r>
            <a:r>
              <a:rPr lang="zh-CN" altLang="en-US">
                <a:solidFill>
                  <a:schemeClr val="tx2"/>
                </a:solidFill>
              </a:rPr>
              <a:t>格的方格条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tx2"/>
                </a:solidFill>
              </a:rPr>
              <a:t>m×n</a:t>
            </a:r>
            <a:r>
              <a:rPr lang="zh-CN" altLang="en-US">
                <a:solidFill>
                  <a:schemeClr val="tx2"/>
                </a:solidFill>
              </a:rPr>
              <a:t>棋盘被</a:t>
            </a:r>
            <a:r>
              <a:rPr lang="en-US" altLang="zh-CN">
                <a:solidFill>
                  <a:schemeClr val="tx2"/>
                </a:solidFill>
              </a:rPr>
              <a:t>b-</a:t>
            </a:r>
            <a:r>
              <a:rPr lang="zh-CN" altLang="en-US">
                <a:solidFill>
                  <a:schemeClr val="tx2"/>
                </a:solidFill>
              </a:rPr>
              <a:t>牌的一个</a:t>
            </a:r>
            <a:r>
              <a:rPr lang="zh-CN" altLang="en-US">
                <a:solidFill>
                  <a:srgbClr val="FF3300"/>
                </a:solidFill>
              </a:rPr>
              <a:t>完美覆盖</a:t>
            </a:r>
            <a:r>
              <a:rPr lang="zh-CN" altLang="en-US">
                <a:solidFill>
                  <a:schemeClr val="tx2"/>
                </a:solidFill>
              </a:rPr>
              <a:t>是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tx2"/>
                </a:solidFill>
              </a:rPr>
              <a:t>b-</a:t>
            </a:r>
            <a:r>
              <a:rPr lang="zh-CN" altLang="en-US">
                <a:solidFill>
                  <a:schemeClr val="tx2"/>
                </a:solidFill>
              </a:rPr>
              <a:t>牌在棋盘上的一个排列</a:t>
            </a:r>
            <a:r>
              <a:rPr lang="en-US" altLang="zh-CN">
                <a:solidFill>
                  <a:schemeClr val="tx2"/>
                </a:solidFill>
              </a:rPr>
              <a:t>, </a:t>
            </a:r>
            <a:r>
              <a:rPr lang="zh-CN" altLang="en-US">
                <a:solidFill>
                  <a:schemeClr val="tx2"/>
                </a:solidFill>
              </a:rPr>
              <a:t>满足</a:t>
            </a:r>
            <a:r>
              <a:rPr lang="en-US" altLang="zh-CN">
                <a:solidFill>
                  <a:schemeClr val="tx2"/>
                </a:solidFill>
              </a:rPr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tx2"/>
                </a:solidFill>
              </a:rPr>
              <a:t>(1) </a:t>
            </a:r>
            <a:r>
              <a:rPr lang="zh-CN" altLang="en-US">
                <a:solidFill>
                  <a:schemeClr val="tx2"/>
                </a:solidFill>
              </a:rPr>
              <a:t>每个格子恰好只被一张牌覆盖</a:t>
            </a:r>
            <a:r>
              <a:rPr lang="en-US" altLang="zh-CN">
                <a:solidFill>
                  <a:schemeClr val="tx2"/>
                </a:solidFill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tx2"/>
                </a:solidFill>
              </a:rPr>
              <a:t>(2) </a:t>
            </a:r>
            <a:r>
              <a:rPr lang="zh-CN" altLang="en-US">
                <a:solidFill>
                  <a:schemeClr val="tx2"/>
                </a:solidFill>
              </a:rPr>
              <a:t>每个</a:t>
            </a:r>
            <a:r>
              <a:rPr lang="en-US" altLang="zh-CN">
                <a:solidFill>
                  <a:schemeClr val="tx2"/>
                </a:solidFill>
              </a:rPr>
              <a:t>b-</a:t>
            </a:r>
            <a:r>
              <a:rPr lang="zh-CN" altLang="en-US">
                <a:solidFill>
                  <a:schemeClr val="tx2"/>
                </a:solidFill>
              </a:rPr>
              <a:t>牌覆盖</a:t>
            </a:r>
            <a:r>
              <a:rPr lang="en-US" altLang="zh-CN">
                <a:solidFill>
                  <a:schemeClr val="tx2"/>
                </a:solidFill>
              </a:rPr>
              <a:t>b</a:t>
            </a:r>
            <a:r>
              <a:rPr lang="zh-CN" altLang="en-US">
                <a:solidFill>
                  <a:schemeClr val="tx2"/>
                </a:solidFill>
              </a:rPr>
              <a:t>个方格</a:t>
            </a:r>
            <a:r>
              <a:rPr lang="en-US" altLang="zh-CN">
                <a:solidFill>
                  <a:schemeClr val="tx2"/>
                </a:solidFill>
              </a:rPr>
              <a:t>.</a:t>
            </a:r>
          </a:p>
        </p:txBody>
      </p:sp>
      <p:grpSp>
        <p:nvGrpSpPr>
          <p:cNvPr id="208900" name="Group 4"/>
          <p:cNvGrpSpPr>
            <a:grpSpLocks/>
          </p:cNvGrpSpPr>
          <p:nvPr/>
        </p:nvGrpSpPr>
        <p:grpSpPr bwMode="auto">
          <a:xfrm>
            <a:off x="395288" y="4357688"/>
            <a:ext cx="2301875" cy="1592262"/>
            <a:chOff x="4150" y="1389"/>
            <a:chExt cx="1450" cy="1003"/>
          </a:xfrm>
        </p:grpSpPr>
        <p:sp>
          <p:nvSpPr>
            <p:cNvPr id="7185" name="Line 5"/>
            <p:cNvSpPr>
              <a:spLocks noChangeShapeType="1"/>
            </p:cNvSpPr>
            <p:nvPr/>
          </p:nvSpPr>
          <p:spPr bwMode="auto">
            <a:xfrm>
              <a:off x="4150" y="1389"/>
              <a:ext cx="145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7186" name="Line 6"/>
            <p:cNvSpPr>
              <a:spLocks noChangeShapeType="1"/>
            </p:cNvSpPr>
            <p:nvPr/>
          </p:nvSpPr>
          <p:spPr bwMode="auto">
            <a:xfrm>
              <a:off x="4150" y="1723"/>
              <a:ext cx="14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7187" name="Line 7"/>
            <p:cNvSpPr>
              <a:spLocks noChangeShapeType="1"/>
            </p:cNvSpPr>
            <p:nvPr/>
          </p:nvSpPr>
          <p:spPr bwMode="auto">
            <a:xfrm>
              <a:off x="4150" y="2058"/>
              <a:ext cx="14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7188" name="Line 8"/>
            <p:cNvSpPr>
              <a:spLocks noChangeShapeType="1"/>
            </p:cNvSpPr>
            <p:nvPr/>
          </p:nvSpPr>
          <p:spPr bwMode="auto">
            <a:xfrm>
              <a:off x="4150" y="2392"/>
              <a:ext cx="145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7189" name="Line 9"/>
            <p:cNvSpPr>
              <a:spLocks noChangeShapeType="1"/>
            </p:cNvSpPr>
            <p:nvPr/>
          </p:nvSpPr>
          <p:spPr bwMode="auto">
            <a:xfrm>
              <a:off x="4150" y="1389"/>
              <a:ext cx="0" cy="100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7190" name="Line 10"/>
            <p:cNvSpPr>
              <a:spLocks noChangeShapeType="1"/>
            </p:cNvSpPr>
            <p:nvPr/>
          </p:nvSpPr>
          <p:spPr bwMode="auto">
            <a:xfrm>
              <a:off x="4513" y="1389"/>
              <a:ext cx="0" cy="10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7191" name="Line 11"/>
            <p:cNvSpPr>
              <a:spLocks noChangeShapeType="1"/>
            </p:cNvSpPr>
            <p:nvPr/>
          </p:nvSpPr>
          <p:spPr bwMode="auto">
            <a:xfrm>
              <a:off x="4875" y="1389"/>
              <a:ext cx="0" cy="10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7192" name="Line 12"/>
            <p:cNvSpPr>
              <a:spLocks noChangeShapeType="1"/>
            </p:cNvSpPr>
            <p:nvPr/>
          </p:nvSpPr>
          <p:spPr bwMode="auto">
            <a:xfrm>
              <a:off x="5238" y="1389"/>
              <a:ext cx="0" cy="10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7193" name="Line 13"/>
            <p:cNvSpPr>
              <a:spLocks noChangeShapeType="1"/>
            </p:cNvSpPr>
            <p:nvPr/>
          </p:nvSpPr>
          <p:spPr bwMode="auto">
            <a:xfrm>
              <a:off x="5600" y="1389"/>
              <a:ext cx="0" cy="100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08910" name="Group 14"/>
          <p:cNvGrpSpPr>
            <a:grpSpLocks/>
          </p:cNvGrpSpPr>
          <p:nvPr/>
        </p:nvGrpSpPr>
        <p:grpSpPr bwMode="auto">
          <a:xfrm>
            <a:off x="468313" y="4438650"/>
            <a:ext cx="2160587" cy="1439863"/>
            <a:chOff x="4241" y="1389"/>
            <a:chExt cx="1361" cy="907"/>
          </a:xfrm>
        </p:grpSpPr>
        <p:sp>
          <p:nvSpPr>
            <p:cNvPr id="7179" name="Rectangle 15"/>
            <p:cNvSpPr>
              <a:spLocks noChangeArrowheads="1"/>
            </p:cNvSpPr>
            <p:nvPr/>
          </p:nvSpPr>
          <p:spPr bwMode="auto">
            <a:xfrm>
              <a:off x="4241" y="1389"/>
              <a:ext cx="635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7180" name="Rectangle 16"/>
            <p:cNvSpPr>
              <a:spLocks noChangeArrowheads="1"/>
            </p:cNvSpPr>
            <p:nvPr/>
          </p:nvSpPr>
          <p:spPr bwMode="auto">
            <a:xfrm>
              <a:off x="4967" y="1389"/>
              <a:ext cx="635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7181" name="Rectangle 17"/>
            <p:cNvSpPr>
              <a:spLocks noChangeArrowheads="1"/>
            </p:cNvSpPr>
            <p:nvPr/>
          </p:nvSpPr>
          <p:spPr bwMode="auto">
            <a:xfrm>
              <a:off x="4604" y="1707"/>
              <a:ext cx="635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7182" name="Rectangle 18"/>
            <p:cNvSpPr>
              <a:spLocks noChangeArrowheads="1"/>
            </p:cNvSpPr>
            <p:nvPr/>
          </p:nvSpPr>
          <p:spPr bwMode="auto">
            <a:xfrm>
              <a:off x="4604" y="2024"/>
              <a:ext cx="635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7183" name="Rectangle 19"/>
            <p:cNvSpPr>
              <a:spLocks noChangeArrowheads="1"/>
            </p:cNvSpPr>
            <p:nvPr/>
          </p:nvSpPr>
          <p:spPr bwMode="auto">
            <a:xfrm rot="-5400000">
              <a:off x="4082" y="1865"/>
              <a:ext cx="590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7184" name="Rectangle 20"/>
            <p:cNvSpPr>
              <a:spLocks noChangeArrowheads="1"/>
            </p:cNvSpPr>
            <p:nvPr/>
          </p:nvSpPr>
          <p:spPr bwMode="auto">
            <a:xfrm rot="-5400000">
              <a:off x="5171" y="1865"/>
              <a:ext cx="590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</p:grpSp>
      <p:sp>
        <p:nvSpPr>
          <p:cNvPr id="208917" name="Text Box 21"/>
          <p:cNvSpPr txBox="1">
            <a:spLocks noChangeArrowheads="1"/>
          </p:cNvSpPr>
          <p:nvPr/>
        </p:nvSpPr>
        <p:spPr bwMode="auto">
          <a:xfrm>
            <a:off x="87313" y="5992813"/>
            <a:ext cx="8345487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FF3300"/>
                </a:solidFill>
              </a:rPr>
              <a:t>定理</a:t>
            </a:r>
            <a:r>
              <a:rPr lang="en-US" altLang="zh-CN">
                <a:solidFill>
                  <a:schemeClr val="tx2"/>
                </a:solidFill>
              </a:rPr>
              <a:t>: m×n</a:t>
            </a:r>
            <a:r>
              <a:rPr lang="zh-CN" altLang="en-US">
                <a:solidFill>
                  <a:schemeClr val="tx2"/>
                </a:solidFill>
              </a:rPr>
              <a:t>棋盘有</a:t>
            </a:r>
            <a:r>
              <a:rPr lang="en-US" altLang="zh-CN">
                <a:solidFill>
                  <a:schemeClr val="tx2"/>
                </a:solidFill>
              </a:rPr>
              <a:t>b-</a:t>
            </a:r>
            <a:r>
              <a:rPr lang="zh-CN" altLang="en-US">
                <a:solidFill>
                  <a:schemeClr val="tx2"/>
                </a:solidFill>
              </a:rPr>
              <a:t>牌的完美覆盖</a:t>
            </a:r>
            <a:r>
              <a:rPr lang="zh-CN" altLang="en-US">
                <a:solidFill>
                  <a:schemeClr val="tx2"/>
                </a:solidFill>
                <a:sym typeface="Symbol" pitchFamily="18" charset="2"/>
              </a:rPr>
              <a:t></a:t>
            </a:r>
            <a:r>
              <a:rPr lang="en-US" altLang="zh-CN">
                <a:solidFill>
                  <a:schemeClr val="tx2"/>
                </a:solidFill>
              </a:rPr>
              <a:t>b|m</a:t>
            </a:r>
            <a:r>
              <a:rPr lang="zh-CN" altLang="en-US">
                <a:solidFill>
                  <a:schemeClr val="tx2"/>
                </a:solidFill>
              </a:rPr>
              <a:t>或</a:t>
            </a:r>
            <a:r>
              <a:rPr lang="en-US" altLang="zh-CN">
                <a:solidFill>
                  <a:schemeClr val="tx2"/>
                </a:solidFill>
              </a:rPr>
              <a:t>b|n.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843213" y="4365625"/>
            <a:ext cx="2808782" cy="62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chemeClr val="tx2"/>
                </a:solidFill>
              </a:rPr>
              <a:t>3</a:t>
            </a:r>
            <a:r>
              <a:rPr lang="en-US" altLang="zh-CN" dirty="0">
                <a:solidFill>
                  <a:schemeClr val="tx2"/>
                </a:solidFill>
                <a:sym typeface="Symbol" pitchFamily="18" charset="2"/>
              </a:rPr>
              <a:t>4</a:t>
            </a:r>
            <a:r>
              <a:rPr lang="zh-CN" altLang="en-US" dirty="0">
                <a:solidFill>
                  <a:schemeClr val="tx2"/>
                </a:solidFill>
                <a:sym typeface="Symbol" pitchFamily="18" charset="2"/>
              </a:rPr>
              <a:t>棋盘</a:t>
            </a:r>
            <a:r>
              <a:rPr lang="en-US" altLang="zh-CN" dirty="0">
                <a:solidFill>
                  <a:schemeClr val="tx2"/>
                </a:solidFill>
                <a:sym typeface="Symbol" pitchFamily="18" charset="2"/>
              </a:rPr>
              <a:t>,</a:t>
            </a:r>
            <a:r>
              <a:rPr lang="en-US" altLang="zh-CN" dirty="0" smtClean="0">
                <a:solidFill>
                  <a:schemeClr val="tx2"/>
                </a:solidFill>
                <a:sym typeface="Symbol" pitchFamily="18" charset="2"/>
              </a:rPr>
              <a:t>2-</a:t>
            </a:r>
            <a:r>
              <a:rPr lang="zh-CN" altLang="en-US" dirty="0" smtClean="0">
                <a:solidFill>
                  <a:schemeClr val="tx2"/>
                </a:solidFill>
                <a:sym typeface="Symbol" pitchFamily="18" charset="2"/>
              </a:rPr>
              <a:t>牌</a:t>
            </a:r>
            <a:r>
              <a:rPr lang="en-US" altLang="zh-CN" dirty="0">
                <a:solidFill>
                  <a:schemeClr val="tx2"/>
                </a:solidFill>
                <a:sym typeface="Symbol" pitchFamily="18" charset="2"/>
              </a:rPr>
              <a:t>? 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5572125" y="4365625"/>
            <a:ext cx="2808782" cy="62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chemeClr val="tx2"/>
                </a:solidFill>
              </a:rPr>
              <a:t>3</a:t>
            </a:r>
            <a:r>
              <a:rPr lang="en-US" altLang="zh-CN" dirty="0">
                <a:solidFill>
                  <a:schemeClr val="tx2"/>
                </a:solidFill>
                <a:sym typeface="Symbol" pitchFamily="18" charset="2"/>
              </a:rPr>
              <a:t>5</a:t>
            </a:r>
            <a:r>
              <a:rPr lang="zh-CN" altLang="en-US" dirty="0">
                <a:solidFill>
                  <a:schemeClr val="tx2"/>
                </a:solidFill>
                <a:sym typeface="Symbol" pitchFamily="18" charset="2"/>
              </a:rPr>
              <a:t>棋盘</a:t>
            </a:r>
            <a:r>
              <a:rPr lang="en-US" altLang="zh-CN" dirty="0">
                <a:solidFill>
                  <a:schemeClr val="tx2"/>
                </a:solidFill>
                <a:sym typeface="Symbol" pitchFamily="18" charset="2"/>
              </a:rPr>
              <a:t>,</a:t>
            </a:r>
            <a:r>
              <a:rPr lang="en-US" altLang="zh-CN" dirty="0" smtClean="0">
                <a:solidFill>
                  <a:schemeClr val="tx2"/>
                </a:solidFill>
                <a:sym typeface="Symbol" pitchFamily="18" charset="2"/>
              </a:rPr>
              <a:t>2-</a:t>
            </a:r>
            <a:r>
              <a:rPr lang="zh-CN" altLang="en-US" dirty="0" smtClean="0">
                <a:solidFill>
                  <a:schemeClr val="tx2"/>
                </a:solidFill>
                <a:sym typeface="Symbol" pitchFamily="18" charset="2"/>
              </a:rPr>
              <a:t>牌</a:t>
            </a:r>
            <a:r>
              <a:rPr lang="en-US" altLang="zh-CN" dirty="0">
                <a:solidFill>
                  <a:schemeClr val="tx2"/>
                </a:solidFill>
                <a:sym typeface="Symbol" pitchFamily="18" charset="2"/>
              </a:rPr>
              <a:t>? 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7177" name="TextBox 24"/>
          <p:cNvSpPr txBox="1">
            <a:spLocks noChangeArrowheads="1"/>
          </p:cNvSpPr>
          <p:nvPr/>
        </p:nvSpPr>
        <p:spPr bwMode="auto">
          <a:xfrm>
            <a:off x="2835275" y="5084763"/>
            <a:ext cx="2831224" cy="62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chemeClr val="tx2"/>
                </a:solidFill>
              </a:rPr>
              <a:t>3</a:t>
            </a:r>
            <a:r>
              <a:rPr lang="en-US" altLang="zh-CN" dirty="0">
                <a:solidFill>
                  <a:schemeClr val="tx2"/>
                </a:solidFill>
                <a:sym typeface="Symbol" pitchFamily="18" charset="2"/>
              </a:rPr>
              <a:t>n</a:t>
            </a:r>
            <a:r>
              <a:rPr lang="zh-CN" altLang="en-US" dirty="0">
                <a:solidFill>
                  <a:schemeClr val="tx2"/>
                </a:solidFill>
                <a:sym typeface="Symbol" pitchFamily="18" charset="2"/>
              </a:rPr>
              <a:t>棋盘</a:t>
            </a:r>
            <a:r>
              <a:rPr lang="en-US" altLang="zh-CN" dirty="0">
                <a:solidFill>
                  <a:schemeClr val="tx2"/>
                </a:solidFill>
                <a:sym typeface="Symbol" pitchFamily="18" charset="2"/>
              </a:rPr>
              <a:t>,</a:t>
            </a:r>
            <a:r>
              <a:rPr lang="en-US" altLang="zh-CN" dirty="0" smtClean="0">
                <a:solidFill>
                  <a:schemeClr val="tx2"/>
                </a:solidFill>
                <a:sym typeface="Symbol" pitchFamily="18" charset="2"/>
              </a:rPr>
              <a:t>2-</a:t>
            </a:r>
            <a:r>
              <a:rPr lang="zh-CN" altLang="en-US" dirty="0" smtClean="0">
                <a:solidFill>
                  <a:schemeClr val="tx2"/>
                </a:solidFill>
                <a:sym typeface="Symbol" pitchFamily="18" charset="2"/>
              </a:rPr>
              <a:t>牌</a:t>
            </a:r>
            <a:r>
              <a:rPr lang="en-US" altLang="zh-CN" dirty="0">
                <a:solidFill>
                  <a:schemeClr val="tx2"/>
                </a:solidFill>
                <a:sym typeface="Symbol" pitchFamily="18" charset="2"/>
              </a:rPr>
              <a:t>? 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5572125" y="5084763"/>
            <a:ext cx="2808782" cy="62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chemeClr val="tx2"/>
                </a:solidFill>
                <a:sym typeface="Symbol" pitchFamily="18" charset="2"/>
              </a:rPr>
              <a:t>66</a:t>
            </a:r>
            <a:r>
              <a:rPr lang="zh-CN" altLang="en-US" dirty="0">
                <a:solidFill>
                  <a:schemeClr val="tx2"/>
                </a:solidFill>
                <a:sym typeface="Symbol" pitchFamily="18" charset="2"/>
              </a:rPr>
              <a:t>棋盘</a:t>
            </a:r>
            <a:r>
              <a:rPr lang="en-US" altLang="zh-CN" dirty="0">
                <a:solidFill>
                  <a:schemeClr val="tx2"/>
                </a:solidFill>
                <a:sym typeface="Symbol" pitchFamily="18" charset="2"/>
              </a:rPr>
              <a:t>,</a:t>
            </a:r>
            <a:r>
              <a:rPr lang="en-US" altLang="zh-CN" dirty="0" smtClean="0">
                <a:solidFill>
                  <a:schemeClr val="tx2"/>
                </a:solidFill>
                <a:sym typeface="Symbol" pitchFamily="18" charset="2"/>
              </a:rPr>
              <a:t>4-</a:t>
            </a:r>
            <a:r>
              <a:rPr lang="zh-CN" altLang="en-US" dirty="0" smtClean="0">
                <a:solidFill>
                  <a:schemeClr val="tx2"/>
                </a:solidFill>
                <a:sym typeface="Symbol" pitchFamily="18" charset="2"/>
              </a:rPr>
              <a:t>牌</a:t>
            </a:r>
            <a:r>
              <a:rPr lang="en-US" altLang="zh-CN" dirty="0">
                <a:solidFill>
                  <a:schemeClr val="tx2"/>
                </a:solidFill>
                <a:sym typeface="Symbol" pitchFamily="18" charset="2"/>
              </a:rPr>
              <a:t>? 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8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8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899" grpId="0" build="p" autoUpdateAnimBg="0"/>
      <p:bldP spid="208917" grpId="0"/>
      <p:bldP spid="2" grpId="0"/>
      <p:bldP spid="24" grpId="0"/>
      <p:bldP spid="7177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棋盘覆盖及其变化</a:t>
            </a:r>
            <a:r>
              <a:rPr lang="en-US" altLang="zh-CN" b="1" smtClean="0"/>
              <a:t>(P4)</a:t>
            </a:r>
            <a:endParaRPr lang="zh-CN" altLang="en-US" b="1" smtClean="0"/>
          </a:p>
        </p:txBody>
      </p:sp>
      <p:graphicFrame>
        <p:nvGraphicFramePr>
          <p:cNvPr id="210039" name="Group 119"/>
          <p:cNvGraphicFramePr>
            <a:graphicFrameLocks noGrp="1"/>
          </p:cNvGraphicFramePr>
          <p:nvPr>
            <p:ph idx="1"/>
          </p:nvPr>
        </p:nvGraphicFramePr>
        <p:xfrm>
          <a:off x="2555875" y="1196975"/>
          <a:ext cx="3816350" cy="3475038"/>
        </p:xfrm>
        <a:graphic>
          <a:graphicData uri="http://schemas.openxmlformats.org/drawingml/2006/table">
            <a:tbl>
              <a:tblPr/>
              <a:tblGrid>
                <a:gridCol w="638175"/>
                <a:gridCol w="633413"/>
                <a:gridCol w="639762"/>
                <a:gridCol w="633413"/>
                <a:gridCol w="633412"/>
                <a:gridCol w="638175"/>
              </a:tblGrid>
              <a:tr h="5791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</a:tr>
              <a:tr h="5791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</a:tr>
              <a:tr h="5791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</a:tr>
              <a:tr h="5791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</a:tr>
              <a:tr h="5791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1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9974" name="Text Box 54"/>
          <p:cNvSpPr txBox="1">
            <a:spLocks noChangeArrowheads="1"/>
          </p:cNvSpPr>
          <p:nvPr/>
        </p:nvSpPr>
        <p:spPr bwMode="auto">
          <a:xfrm>
            <a:off x="827088" y="4797425"/>
            <a:ext cx="7705725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zh-CN" altLang="en-US" dirty="0">
                <a:solidFill>
                  <a:schemeClr val="tx2"/>
                </a:solidFill>
              </a:rPr>
              <a:t>对</a:t>
            </a:r>
            <a:r>
              <a:rPr lang="en-US" altLang="zh-CN" dirty="0">
                <a:solidFill>
                  <a:schemeClr val="tx2"/>
                </a:solidFill>
              </a:rPr>
              <a:t>6</a:t>
            </a:r>
            <a:r>
              <a:rPr lang="en-US" altLang="zh-CN" dirty="0">
                <a:solidFill>
                  <a:schemeClr val="tx2"/>
                </a:solidFill>
                <a:sym typeface="Symbol" pitchFamily="18" charset="2"/>
              </a:rPr>
              <a:t>6</a:t>
            </a:r>
            <a:r>
              <a:rPr lang="zh-CN" altLang="en-US" dirty="0">
                <a:solidFill>
                  <a:schemeClr val="tx2"/>
                </a:solidFill>
                <a:sym typeface="Symbol" pitchFamily="18" charset="2"/>
              </a:rPr>
              <a:t>棋盘用</a:t>
            </a:r>
            <a:r>
              <a:rPr lang="en-US" altLang="zh-CN" dirty="0">
                <a:solidFill>
                  <a:schemeClr val="tx2"/>
                </a:solidFill>
                <a:sym typeface="Symbol" pitchFamily="18" charset="2"/>
              </a:rPr>
              <a:t>1,2,3,4</a:t>
            </a:r>
            <a:r>
              <a:rPr lang="zh-CN" altLang="en-US" dirty="0">
                <a:solidFill>
                  <a:schemeClr val="tx2"/>
                </a:solidFill>
                <a:sym typeface="Symbol" pitchFamily="18" charset="2"/>
              </a:rPr>
              <a:t>如图</a:t>
            </a:r>
            <a:r>
              <a:rPr lang="zh-CN" altLang="en-US" dirty="0">
                <a:solidFill>
                  <a:srgbClr val="FF3300"/>
                </a:solidFill>
                <a:sym typeface="Symbol" pitchFamily="18" charset="2"/>
              </a:rPr>
              <a:t>填</a:t>
            </a:r>
            <a:r>
              <a:rPr lang="zh-CN" altLang="en-US" dirty="0" smtClean="0">
                <a:solidFill>
                  <a:srgbClr val="FF3300"/>
                </a:solidFill>
                <a:sym typeface="Symbol" pitchFamily="18" charset="2"/>
              </a:rPr>
              <a:t>数</a:t>
            </a:r>
            <a:r>
              <a:rPr lang="en-US" altLang="zh-CN" dirty="0" smtClean="0">
                <a:sym typeface="Symbol" pitchFamily="18" charset="2"/>
              </a:rPr>
              <a:t>(</a:t>
            </a:r>
            <a:r>
              <a:rPr lang="zh-CN" altLang="en-US" dirty="0" smtClean="0">
                <a:sym typeface="Symbol" pitchFamily="18" charset="2"/>
              </a:rPr>
              <a:t>作用</a:t>
            </a:r>
            <a:r>
              <a:rPr lang="en-US" altLang="zh-CN" dirty="0" smtClean="0">
                <a:sym typeface="Symbol" pitchFamily="18" charset="2"/>
              </a:rPr>
              <a:t>?)</a:t>
            </a:r>
            <a:endParaRPr lang="zh-CN" altLang="en-US" dirty="0">
              <a:sym typeface="Symbol" pitchFamily="18" charset="2"/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 dirty="0">
                <a:solidFill>
                  <a:schemeClr val="tx2"/>
                </a:solidFill>
                <a:sym typeface="Symbol" pitchFamily="18" charset="2"/>
              </a:rPr>
              <a:t> 一个</a:t>
            </a:r>
            <a:r>
              <a:rPr lang="en-US" altLang="zh-CN" dirty="0">
                <a:solidFill>
                  <a:schemeClr val="tx2"/>
                </a:solidFill>
                <a:sym typeface="Symbol" pitchFamily="18" charset="2"/>
              </a:rPr>
              <a:t>4</a:t>
            </a:r>
            <a:r>
              <a:rPr lang="zh-CN" altLang="en-US" dirty="0">
                <a:solidFill>
                  <a:schemeClr val="tx2"/>
                </a:solidFill>
                <a:sym typeface="Symbol" pitchFamily="18" charset="2"/>
              </a:rPr>
              <a:t>牌在任何位置都覆盖一组</a:t>
            </a:r>
            <a:r>
              <a:rPr lang="en-US" altLang="zh-CN" dirty="0">
                <a:solidFill>
                  <a:schemeClr val="tx2"/>
                </a:solidFill>
                <a:sym typeface="Symbol" pitchFamily="18" charset="2"/>
              </a:rPr>
              <a:t>1,2,3,4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>
                <a:solidFill>
                  <a:schemeClr val="tx2"/>
                </a:solidFill>
                <a:sym typeface="Symbol" pitchFamily="18" charset="2"/>
              </a:rPr>
              <a:t> </a:t>
            </a:r>
            <a:r>
              <a:rPr lang="zh-CN" altLang="en-US" dirty="0">
                <a:solidFill>
                  <a:schemeClr val="tx2"/>
                </a:solidFill>
                <a:sym typeface="Symbol" pitchFamily="18" charset="2"/>
              </a:rPr>
              <a:t>去掉成组</a:t>
            </a:r>
            <a:r>
              <a:rPr lang="en-US" altLang="zh-CN" dirty="0">
                <a:solidFill>
                  <a:schemeClr val="tx2"/>
                </a:solidFill>
                <a:sym typeface="Symbol" pitchFamily="18" charset="2"/>
              </a:rPr>
              <a:t>1,2,3,4, </a:t>
            </a:r>
            <a:r>
              <a:rPr lang="zh-CN" altLang="en-US" dirty="0">
                <a:solidFill>
                  <a:schemeClr val="tx2"/>
                </a:solidFill>
                <a:sym typeface="Symbol" pitchFamily="18" charset="2"/>
              </a:rPr>
              <a:t>剩余 </a:t>
            </a:r>
            <a:r>
              <a:rPr lang="en-US" altLang="zh-CN" dirty="0">
                <a:solidFill>
                  <a:schemeClr val="tx2"/>
                </a:solidFill>
                <a:sym typeface="Symbol" pitchFamily="18" charset="2"/>
              </a:rPr>
              <a:t>1,1,2,4 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9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9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99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99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99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99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7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完美覆盖</a:t>
            </a:r>
          </a:p>
        </p:txBody>
      </p:sp>
      <p:sp>
        <p:nvSpPr>
          <p:cNvPr id="218115" name="Text Box 3"/>
          <p:cNvSpPr txBox="1">
            <a:spLocks noChangeArrowheads="1"/>
          </p:cNvSpPr>
          <p:nvPr/>
        </p:nvSpPr>
        <p:spPr bwMode="auto">
          <a:xfrm>
            <a:off x="468313" y="1196975"/>
            <a:ext cx="73279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ym typeface="Symbol" pitchFamily="18" charset="2"/>
              </a:rPr>
              <a:t>变化</a:t>
            </a:r>
            <a:r>
              <a:rPr lang="en-US" altLang="zh-CN">
                <a:sym typeface="Symbol" pitchFamily="18" charset="2"/>
              </a:rPr>
              <a:t>: </a:t>
            </a:r>
            <a:r>
              <a:rPr lang="zh-CN" altLang="en-US">
                <a:sym typeface="Symbol" pitchFamily="18" charset="2"/>
              </a:rPr>
              <a:t>带禁止方格</a:t>
            </a:r>
            <a:r>
              <a:rPr lang="en-US" altLang="zh-CN">
                <a:sym typeface="Symbol" pitchFamily="18" charset="2"/>
              </a:rPr>
              <a:t>, </a:t>
            </a:r>
            <a:r>
              <a:rPr lang="zh-CN" altLang="en-US">
                <a:sym typeface="Symbol" pitchFamily="18" charset="2"/>
              </a:rPr>
              <a:t>用多米诺牌</a:t>
            </a:r>
            <a:r>
              <a:rPr lang="en-US" altLang="zh-CN">
                <a:sym typeface="Symbol" pitchFamily="18" charset="2"/>
              </a:rPr>
              <a:t>(2-</a:t>
            </a:r>
            <a:r>
              <a:rPr lang="zh-CN" altLang="en-US">
                <a:sym typeface="Symbol" pitchFamily="18" charset="2"/>
              </a:rPr>
              <a:t>牌</a:t>
            </a:r>
            <a:r>
              <a:rPr lang="en-US" altLang="zh-CN">
                <a:sym typeface="Symbol" pitchFamily="18" charset="2"/>
              </a:rPr>
              <a:t>)</a:t>
            </a:r>
            <a:r>
              <a:rPr lang="zh-CN" altLang="en-US">
                <a:sym typeface="Symbol" pitchFamily="18" charset="2"/>
              </a:rPr>
              <a:t>覆盖</a:t>
            </a:r>
          </a:p>
        </p:txBody>
      </p:sp>
      <p:grpSp>
        <p:nvGrpSpPr>
          <p:cNvPr id="218116" name="Group 4"/>
          <p:cNvGrpSpPr>
            <a:grpSpLocks/>
          </p:cNvGrpSpPr>
          <p:nvPr/>
        </p:nvGrpSpPr>
        <p:grpSpPr bwMode="auto">
          <a:xfrm>
            <a:off x="695325" y="1916113"/>
            <a:ext cx="6900863" cy="2828925"/>
            <a:chOff x="485" y="2478"/>
            <a:chExt cx="4154" cy="1605"/>
          </a:xfrm>
        </p:grpSpPr>
        <p:sp>
          <p:nvSpPr>
            <p:cNvPr id="9222" name="Rectangle 5"/>
            <p:cNvSpPr>
              <a:spLocks noChangeArrowheads="1"/>
            </p:cNvSpPr>
            <p:nvPr/>
          </p:nvSpPr>
          <p:spPr bwMode="auto">
            <a:xfrm>
              <a:off x="1791" y="3213"/>
              <a:ext cx="238" cy="23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FontTx/>
                <a:buNone/>
              </a:pPr>
              <a:r>
                <a:rPr lang="en-US" altLang="zh-CN" sz="1800" b="0"/>
                <a:t>×</a:t>
              </a:r>
            </a:p>
          </p:txBody>
        </p:sp>
        <p:sp>
          <p:nvSpPr>
            <p:cNvPr id="9223" name="Rectangle 6"/>
            <p:cNvSpPr>
              <a:spLocks noChangeArrowheads="1"/>
            </p:cNvSpPr>
            <p:nvPr/>
          </p:nvSpPr>
          <p:spPr bwMode="auto">
            <a:xfrm>
              <a:off x="1553" y="3213"/>
              <a:ext cx="23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FontTx/>
                <a:buNone/>
              </a:pPr>
              <a:endParaRPr lang="zh-CN" altLang="zh-CN" sz="1800" b="0"/>
            </a:p>
          </p:txBody>
        </p:sp>
        <p:sp>
          <p:nvSpPr>
            <p:cNvPr id="9224" name="Rectangle 7"/>
            <p:cNvSpPr>
              <a:spLocks noChangeArrowheads="1"/>
            </p:cNvSpPr>
            <p:nvPr/>
          </p:nvSpPr>
          <p:spPr bwMode="auto">
            <a:xfrm>
              <a:off x="1314" y="3213"/>
              <a:ext cx="239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FontTx/>
                <a:buNone/>
              </a:pPr>
              <a:endParaRPr lang="zh-CN" altLang="zh-CN" sz="1800" b="0"/>
            </a:p>
          </p:txBody>
        </p:sp>
        <p:sp>
          <p:nvSpPr>
            <p:cNvPr id="9225" name="Rectangle 8"/>
            <p:cNvSpPr>
              <a:spLocks noChangeArrowheads="1"/>
            </p:cNvSpPr>
            <p:nvPr/>
          </p:nvSpPr>
          <p:spPr bwMode="auto">
            <a:xfrm>
              <a:off x="1076" y="3213"/>
              <a:ext cx="23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FontTx/>
                <a:buNone/>
              </a:pPr>
              <a:endParaRPr lang="zh-CN" altLang="zh-CN" sz="1800" b="0"/>
            </a:p>
          </p:txBody>
        </p:sp>
        <p:sp>
          <p:nvSpPr>
            <p:cNvPr id="9226" name="Rectangle 9"/>
            <p:cNvSpPr>
              <a:spLocks noChangeArrowheads="1"/>
            </p:cNvSpPr>
            <p:nvPr/>
          </p:nvSpPr>
          <p:spPr bwMode="auto">
            <a:xfrm>
              <a:off x="1791" y="2983"/>
              <a:ext cx="23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FontTx/>
                <a:buNone/>
              </a:pPr>
              <a:endParaRPr lang="zh-CN" altLang="zh-CN" sz="1800" b="0"/>
            </a:p>
          </p:txBody>
        </p:sp>
        <p:sp>
          <p:nvSpPr>
            <p:cNvPr id="9227" name="Rectangle 10"/>
            <p:cNvSpPr>
              <a:spLocks noChangeArrowheads="1"/>
            </p:cNvSpPr>
            <p:nvPr/>
          </p:nvSpPr>
          <p:spPr bwMode="auto">
            <a:xfrm>
              <a:off x="1553" y="2983"/>
              <a:ext cx="23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FontTx/>
                <a:buNone/>
              </a:pPr>
              <a:endParaRPr lang="zh-CN" altLang="zh-CN" sz="1800" b="0"/>
            </a:p>
          </p:txBody>
        </p:sp>
        <p:sp>
          <p:nvSpPr>
            <p:cNvPr id="9228" name="Rectangle 11"/>
            <p:cNvSpPr>
              <a:spLocks noChangeArrowheads="1"/>
            </p:cNvSpPr>
            <p:nvPr/>
          </p:nvSpPr>
          <p:spPr bwMode="auto">
            <a:xfrm>
              <a:off x="1314" y="2983"/>
              <a:ext cx="239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FontTx/>
                <a:buNone/>
              </a:pPr>
              <a:endParaRPr lang="zh-CN" altLang="zh-CN" sz="1800" b="0"/>
            </a:p>
          </p:txBody>
        </p:sp>
        <p:sp>
          <p:nvSpPr>
            <p:cNvPr id="9229" name="Rectangle 12"/>
            <p:cNvSpPr>
              <a:spLocks noChangeArrowheads="1"/>
            </p:cNvSpPr>
            <p:nvPr/>
          </p:nvSpPr>
          <p:spPr bwMode="auto">
            <a:xfrm>
              <a:off x="1076" y="2983"/>
              <a:ext cx="23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FontTx/>
                <a:buNone/>
              </a:pPr>
              <a:endParaRPr lang="zh-CN" altLang="zh-CN" sz="1800" b="0"/>
            </a:p>
          </p:txBody>
        </p:sp>
        <p:sp>
          <p:nvSpPr>
            <p:cNvPr id="9230" name="Rectangle 13"/>
            <p:cNvSpPr>
              <a:spLocks noChangeArrowheads="1"/>
            </p:cNvSpPr>
            <p:nvPr/>
          </p:nvSpPr>
          <p:spPr bwMode="auto">
            <a:xfrm>
              <a:off x="1791" y="2753"/>
              <a:ext cx="23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FontTx/>
                <a:buNone/>
              </a:pPr>
              <a:endParaRPr lang="zh-CN" altLang="zh-CN" sz="1800" b="0"/>
            </a:p>
          </p:txBody>
        </p:sp>
        <p:sp>
          <p:nvSpPr>
            <p:cNvPr id="9231" name="Rectangle 14"/>
            <p:cNvSpPr>
              <a:spLocks noChangeArrowheads="1"/>
            </p:cNvSpPr>
            <p:nvPr/>
          </p:nvSpPr>
          <p:spPr bwMode="auto">
            <a:xfrm>
              <a:off x="1553" y="2753"/>
              <a:ext cx="23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FontTx/>
                <a:buNone/>
              </a:pPr>
              <a:endParaRPr lang="zh-CN" altLang="zh-CN" sz="1800" b="0"/>
            </a:p>
          </p:txBody>
        </p:sp>
        <p:sp>
          <p:nvSpPr>
            <p:cNvPr id="9232" name="Rectangle 15"/>
            <p:cNvSpPr>
              <a:spLocks noChangeArrowheads="1"/>
            </p:cNvSpPr>
            <p:nvPr/>
          </p:nvSpPr>
          <p:spPr bwMode="auto">
            <a:xfrm>
              <a:off x="1314" y="2753"/>
              <a:ext cx="239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FontTx/>
                <a:buNone/>
              </a:pPr>
              <a:endParaRPr lang="zh-CN" altLang="zh-CN" sz="1800" b="0"/>
            </a:p>
          </p:txBody>
        </p:sp>
        <p:sp>
          <p:nvSpPr>
            <p:cNvPr id="9233" name="Rectangle 16"/>
            <p:cNvSpPr>
              <a:spLocks noChangeArrowheads="1"/>
            </p:cNvSpPr>
            <p:nvPr/>
          </p:nvSpPr>
          <p:spPr bwMode="auto">
            <a:xfrm>
              <a:off x="1076" y="2753"/>
              <a:ext cx="23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FontTx/>
                <a:buNone/>
              </a:pPr>
              <a:endParaRPr lang="zh-CN" altLang="zh-CN" sz="1800" b="0"/>
            </a:p>
          </p:txBody>
        </p:sp>
        <p:sp>
          <p:nvSpPr>
            <p:cNvPr id="9234" name="Rectangle 17"/>
            <p:cNvSpPr>
              <a:spLocks noChangeArrowheads="1"/>
            </p:cNvSpPr>
            <p:nvPr/>
          </p:nvSpPr>
          <p:spPr bwMode="auto">
            <a:xfrm>
              <a:off x="1791" y="2523"/>
              <a:ext cx="23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FontTx/>
                <a:buNone/>
              </a:pPr>
              <a:endParaRPr lang="zh-CN" altLang="zh-CN" sz="1800" b="0"/>
            </a:p>
          </p:txBody>
        </p:sp>
        <p:sp>
          <p:nvSpPr>
            <p:cNvPr id="9235" name="Rectangle 18"/>
            <p:cNvSpPr>
              <a:spLocks noChangeArrowheads="1"/>
            </p:cNvSpPr>
            <p:nvPr/>
          </p:nvSpPr>
          <p:spPr bwMode="auto">
            <a:xfrm>
              <a:off x="1553" y="2523"/>
              <a:ext cx="23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FontTx/>
                <a:buNone/>
              </a:pPr>
              <a:endParaRPr lang="zh-CN" altLang="zh-CN" sz="1800" b="0"/>
            </a:p>
          </p:txBody>
        </p:sp>
        <p:sp>
          <p:nvSpPr>
            <p:cNvPr id="9236" name="Rectangle 19"/>
            <p:cNvSpPr>
              <a:spLocks noChangeArrowheads="1"/>
            </p:cNvSpPr>
            <p:nvPr/>
          </p:nvSpPr>
          <p:spPr bwMode="auto">
            <a:xfrm>
              <a:off x="1314" y="2523"/>
              <a:ext cx="239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FontTx/>
                <a:buNone/>
              </a:pPr>
              <a:endParaRPr lang="zh-CN" altLang="zh-CN" sz="1800" b="0"/>
            </a:p>
          </p:txBody>
        </p:sp>
        <p:sp>
          <p:nvSpPr>
            <p:cNvPr id="9237" name="Rectangle 20"/>
            <p:cNvSpPr>
              <a:spLocks noChangeArrowheads="1"/>
            </p:cNvSpPr>
            <p:nvPr/>
          </p:nvSpPr>
          <p:spPr bwMode="auto">
            <a:xfrm>
              <a:off x="1076" y="2523"/>
              <a:ext cx="238" cy="23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FontTx/>
                <a:buNone/>
              </a:pPr>
              <a:r>
                <a:rPr lang="en-US" altLang="zh-CN" sz="1800" b="0"/>
                <a:t>×</a:t>
              </a:r>
            </a:p>
          </p:txBody>
        </p:sp>
        <p:sp>
          <p:nvSpPr>
            <p:cNvPr id="9238" name="Line 21"/>
            <p:cNvSpPr>
              <a:spLocks noChangeShapeType="1"/>
            </p:cNvSpPr>
            <p:nvPr/>
          </p:nvSpPr>
          <p:spPr bwMode="auto">
            <a:xfrm>
              <a:off x="1076" y="2523"/>
              <a:ext cx="95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9239" name="Line 22"/>
            <p:cNvSpPr>
              <a:spLocks noChangeShapeType="1"/>
            </p:cNvSpPr>
            <p:nvPr/>
          </p:nvSpPr>
          <p:spPr bwMode="auto">
            <a:xfrm>
              <a:off x="1076" y="2753"/>
              <a:ext cx="95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9240" name="Line 23"/>
            <p:cNvSpPr>
              <a:spLocks noChangeShapeType="1"/>
            </p:cNvSpPr>
            <p:nvPr/>
          </p:nvSpPr>
          <p:spPr bwMode="auto">
            <a:xfrm>
              <a:off x="1076" y="2983"/>
              <a:ext cx="95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9241" name="Line 24"/>
            <p:cNvSpPr>
              <a:spLocks noChangeShapeType="1"/>
            </p:cNvSpPr>
            <p:nvPr/>
          </p:nvSpPr>
          <p:spPr bwMode="auto">
            <a:xfrm>
              <a:off x="1076" y="3213"/>
              <a:ext cx="95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9242" name="Line 25"/>
            <p:cNvSpPr>
              <a:spLocks noChangeShapeType="1"/>
            </p:cNvSpPr>
            <p:nvPr/>
          </p:nvSpPr>
          <p:spPr bwMode="auto">
            <a:xfrm>
              <a:off x="1076" y="3443"/>
              <a:ext cx="95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9243" name="Line 26"/>
            <p:cNvSpPr>
              <a:spLocks noChangeShapeType="1"/>
            </p:cNvSpPr>
            <p:nvPr/>
          </p:nvSpPr>
          <p:spPr bwMode="auto">
            <a:xfrm>
              <a:off x="1076" y="2523"/>
              <a:ext cx="0" cy="92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9244" name="Line 27"/>
            <p:cNvSpPr>
              <a:spLocks noChangeShapeType="1"/>
            </p:cNvSpPr>
            <p:nvPr/>
          </p:nvSpPr>
          <p:spPr bwMode="auto">
            <a:xfrm>
              <a:off x="1314" y="2523"/>
              <a:ext cx="0" cy="9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9245" name="Line 28"/>
            <p:cNvSpPr>
              <a:spLocks noChangeShapeType="1"/>
            </p:cNvSpPr>
            <p:nvPr/>
          </p:nvSpPr>
          <p:spPr bwMode="auto">
            <a:xfrm>
              <a:off x="1553" y="2523"/>
              <a:ext cx="0" cy="9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9246" name="Line 29"/>
            <p:cNvSpPr>
              <a:spLocks noChangeShapeType="1"/>
            </p:cNvSpPr>
            <p:nvPr/>
          </p:nvSpPr>
          <p:spPr bwMode="auto">
            <a:xfrm>
              <a:off x="1791" y="2523"/>
              <a:ext cx="0" cy="9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9247" name="Line 30"/>
            <p:cNvSpPr>
              <a:spLocks noChangeShapeType="1"/>
            </p:cNvSpPr>
            <p:nvPr/>
          </p:nvSpPr>
          <p:spPr bwMode="auto">
            <a:xfrm>
              <a:off x="2029" y="2523"/>
              <a:ext cx="0" cy="92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9248" name="Text Box 31"/>
            <p:cNvSpPr txBox="1">
              <a:spLocks noChangeArrowheads="1"/>
            </p:cNvSpPr>
            <p:nvPr/>
          </p:nvSpPr>
          <p:spPr bwMode="auto">
            <a:xfrm>
              <a:off x="485" y="3443"/>
              <a:ext cx="2145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chemeClr val="tx2"/>
                  </a:solidFill>
                </a:rPr>
                <a:t>4×4</a:t>
              </a:r>
              <a:r>
                <a:rPr lang="zh-CN" altLang="en-US" sz="2800">
                  <a:solidFill>
                    <a:schemeClr val="tx2"/>
                  </a:solidFill>
                </a:rPr>
                <a:t>棋盘去掉</a:t>
              </a:r>
              <a:r>
                <a:rPr lang="en-US" altLang="zh-CN" sz="2800">
                  <a:solidFill>
                    <a:schemeClr val="tx2"/>
                  </a:solidFill>
                </a:rPr>
                <a:t>2</a:t>
              </a:r>
              <a:r>
                <a:rPr lang="zh-CN" altLang="en-US" sz="2800">
                  <a:solidFill>
                    <a:schemeClr val="tx2"/>
                  </a:solidFill>
                </a:rPr>
                <a:t>格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solidFill>
                    <a:schemeClr val="tx2"/>
                  </a:solidFill>
                </a:rPr>
                <a:t>用多米诺牌</a:t>
              </a:r>
              <a:r>
                <a:rPr lang="en-US" altLang="zh-CN" sz="2800">
                  <a:solidFill>
                    <a:schemeClr val="tx2"/>
                  </a:solidFill>
                </a:rPr>
                <a:t>(2-</a:t>
              </a:r>
              <a:r>
                <a:rPr lang="zh-CN" altLang="en-US" sz="2800">
                  <a:solidFill>
                    <a:schemeClr val="tx2"/>
                  </a:solidFill>
                </a:rPr>
                <a:t>牌</a:t>
              </a:r>
              <a:r>
                <a:rPr lang="en-US" altLang="zh-CN" sz="2800">
                  <a:solidFill>
                    <a:schemeClr val="tx2"/>
                  </a:solidFill>
                </a:rPr>
                <a:t>)</a:t>
              </a:r>
              <a:r>
                <a:rPr lang="zh-CN" altLang="en-US" sz="2800">
                  <a:solidFill>
                    <a:schemeClr val="tx2"/>
                  </a:solidFill>
                </a:rPr>
                <a:t>覆盖</a:t>
              </a:r>
            </a:p>
          </p:txBody>
        </p:sp>
        <p:sp>
          <p:nvSpPr>
            <p:cNvPr id="9249" name="Rectangle 32"/>
            <p:cNvSpPr>
              <a:spLocks noChangeArrowheads="1"/>
            </p:cNvSpPr>
            <p:nvPr/>
          </p:nvSpPr>
          <p:spPr bwMode="auto">
            <a:xfrm>
              <a:off x="4128" y="3233"/>
              <a:ext cx="244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FontTx/>
                <a:buNone/>
              </a:pPr>
              <a:endParaRPr lang="zh-CN" altLang="zh-CN" sz="1800" b="0"/>
            </a:p>
          </p:txBody>
        </p:sp>
        <p:sp>
          <p:nvSpPr>
            <p:cNvPr id="9250" name="Rectangle 33"/>
            <p:cNvSpPr>
              <a:spLocks noChangeArrowheads="1"/>
            </p:cNvSpPr>
            <p:nvPr/>
          </p:nvSpPr>
          <p:spPr bwMode="auto">
            <a:xfrm>
              <a:off x="3884" y="3233"/>
              <a:ext cx="244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FontTx/>
                <a:buNone/>
              </a:pPr>
              <a:endParaRPr lang="zh-CN" altLang="zh-CN" sz="1800" b="0"/>
            </a:p>
          </p:txBody>
        </p:sp>
        <p:sp>
          <p:nvSpPr>
            <p:cNvPr id="9251" name="Rectangle 34"/>
            <p:cNvSpPr>
              <a:spLocks noChangeArrowheads="1"/>
            </p:cNvSpPr>
            <p:nvPr/>
          </p:nvSpPr>
          <p:spPr bwMode="auto">
            <a:xfrm>
              <a:off x="3641" y="3233"/>
              <a:ext cx="243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FontTx/>
                <a:buNone/>
              </a:pPr>
              <a:endParaRPr lang="zh-CN" altLang="zh-CN" sz="1800" b="0"/>
            </a:p>
          </p:txBody>
        </p:sp>
        <p:sp>
          <p:nvSpPr>
            <p:cNvPr id="9252" name="Rectangle 35"/>
            <p:cNvSpPr>
              <a:spLocks noChangeArrowheads="1"/>
            </p:cNvSpPr>
            <p:nvPr/>
          </p:nvSpPr>
          <p:spPr bwMode="auto">
            <a:xfrm>
              <a:off x="3397" y="3233"/>
              <a:ext cx="244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FontTx/>
                <a:buNone/>
              </a:pPr>
              <a:endParaRPr lang="zh-CN" altLang="zh-CN" sz="1800" b="0"/>
            </a:p>
          </p:txBody>
        </p:sp>
        <p:sp>
          <p:nvSpPr>
            <p:cNvPr id="9253" name="Rectangle 36"/>
            <p:cNvSpPr>
              <a:spLocks noChangeArrowheads="1"/>
            </p:cNvSpPr>
            <p:nvPr/>
          </p:nvSpPr>
          <p:spPr bwMode="auto">
            <a:xfrm>
              <a:off x="3153" y="3233"/>
              <a:ext cx="244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FontTx/>
                <a:buNone/>
              </a:pPr>
              <a:endParaRPr lang="zh-CN" altLang="zh-CN" sz="1800" b="0"/>
            </a:p>
          </p:txBody>
        </p:sp>
        <p:sp>
          <p:nvSpPr>
            <p:cNvPr id="9254" name="Rectangle 37"/>
            <p:cNvSpPr>
              <a:spLocks noChangeArrowheads="1"/>
            </p:cNvSpPr>
            <p:nvPr/>
          </p:nvSpPr>
          <p:spPr bwMode="auto">
            <a:xfrm>
              <a:off x="4128" y="2994"/>
              <a:ext cx="244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FontTx/>
                <a:buNone/>
              </a:pPr>
              <a:endParaRPr lang="zh-CN" altLang="zh-CN" sz="1800" b="0"/>
            </a:p>
          </p:txBody>
        </p:sp>
        <p:sp>
          <p:nvSpPr>
            <p:cNvPr id="9255" name="Rectangle 38"/>
            <p:cNvSpPr>
              <a:spLocks noChangeArrowheads="1"/>
            </p:cNvSpPr>
            <p:nvPr/>
          </p:nvSpPr>
          <p:spPr bwMode="auto">
            <a:xfrm>
              <a:off x="3884" y="2994"/>
              <a:ext cx="244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FontTx/>
                <a:buNone/>
              </a:pPr>
              <a:endParaRPr lang="zh-CN" altLang="zh-CN" sz="1800" b="0"/>
            </a:p>
          </p:txBody>
        </p:sp>
        <p:sp>
          <p:nvSpPr>
            <p:cNvPr id="9256" name="Rectangle 39"/>
            <p:cNvSpPr>
              <a:spLocks noChangeArrowheads="1"/>
            </p:cNvSpPr>
            <p:nvPr/>
          </p:nvSpPr>
          <p:spPr bwMode="auto">
            <a:xfrm>
              <a:off x="3641" y="2994"/>
              <a:ext cx="243" cy="2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FontTx/>
                <a:buNone/>
              </a:pPr>
              <a:r>
                <a:rPr lang="en-US" altLang="zh-CN" sz="1800" b="0"/>
                <a:t>×</a:t>
              </a:r>
            </a:p>
          </p:txBody>
        </p:sp>
        <p:sp>
          <p:nvSpPr>
            <p:cNvPr id="9257" name="Rectangle 40"/>
            <p:cNvSpPr>
              <a:spLocks noChangeArrowheads="1"/>
            </p:cNvSpPr>
            <p:nvPr/>
          </p:nvSpPr>
          <p:spPr bwMode="auto">
            <a:xfrm>
              <a:off x="3397" y="2994"/>
              <a:ext cx="244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FontTx/>
                <a:buNone/>
              </a:pPr>
              <a:endParaRPr lang="zh-CN" altLang="zh-CN" sz="1800" b="0"/>
            </a:p>
          </p:txBody>
        </p:sp>
        <p:sp>
          <p:nvSpPr>
            <p:cNvPr id="9258" name="Rectangle 41"/>
            <p:cNvSpPr>
              <a:spLocks noChangeArrowheads="1"/>
            </p:cNvSpPr>
            <p:nvPr/>
          </p:nvSpPr>
          <p:spPr bwMode="auto">
            <a:xfrm>
              <a:off x="3153" y="2994"/>
              <a:ext cx="244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FontTx/>
                <a:buNone/>
              </a:pPr>
              <a:endParaRPr lang="zh-CN" altLang="zh-CN" sz="1800" b="0"/>
            </a:p>
          </p:txBody>
        </p:sp>
        <p:sp>
          <p:nvSpPr>
            <p:cNvPr id="9259" name="Rectangle 42"/>
            <p:cNvSpPr>
              <a:spLocks noChangeArrowheads="1"/>
            </p:cNvSpPr>
            <p:nvPr/>
          </p:nvSpPr>
          <p:spPr bwMode="auto">
            <a:xfrm>
              <a:off x="4128" y="2731"/>
              <a:ext cx="244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FontTx/>
                <a:buNone/>
              </a:pPr>
              <a:endParaRPr lang="zh-CN" altLang="zh-CN" sz="1800" b="0"/>
            </a:p>
          </p:txBody>
        </p:sp>
        <p:sp>
          <p:nvSpPr>
            <p:cNvPr id="9260" name="Rectangle 43"/>
            <p:cNvSpPr>
              <a:spLocks noChangeArrowheads="1"/>
            </p:cNvSpPr>
            <p:nvPr/>
          </p:nvSpPr>
          <p:spPr bwMode="auto">
            <a:xfrm>
              <a:off x="3884" y="2731"/>
              <a:ext cx="244" cy="26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FontTx/>
                <a:buNone/>
              </a:pPr>
              <a:r>
                <a:rPr lang="en-US" altLang="zh-CN" sz="1800" b="0"/>
                <a:t>×</a:t>
              </a:r>
            </a:p>
          </p:txBody>
        </p:sp>
        <p:sp>
          <p:nvSpPr>
            <p:cNvPr id="9261" name="Rectangle 44"/>
            <p:cNvSpPr>
              <a:spLocks noChangeArrowheads="1"/>
            </p:cNvSpPr>
            <p:nvPr/>
          </p:nvSpPr>
          <p:spPr bwMode="auto">
            <a:xfrm>
              <a:off x="3641" y="2731"/>
              <a:ext cx="243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FontTx/>
                <a:buNone/>
              </a:pPr>
              <a:endParaRPr lang="zh-CN" altLang="zh-CN" sz="1800" b="0"/>
            </a:p>
          </p:txBody>
        </p:sp>
        <p:sp>
          <p:nvSpPr>
            <p:cNvPr id="9262" name="Rectangle 45"/>
            <p:cNvSpPr>
              <a:spLocks noChangeArrowheads="1"/>
            </p:cNvSpPr>
            <p:nvPr/>
          </p:nvSpPr>
          <p:spPr bwMode="auto">
            <a:xfrm>
              <a:off x="3397" y="2731"/>
              <a:ext cx="244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FontTx/>
                <a:buNone/>
              </a:pPr>
              <a:endParaRPr lang="zh-CN" altLang="zh-CN" sz="1800" b="0"/>
            </a:p>
          </p:txBody>
        </p:sp>
        <p:sp>
          <p:nvSpPr>
            <p:cNvPr id="9263" name="Rectangle 46"/>
            <p:cNvSpPr>
              <a:spLocks noChangeArrowheads="1"/>
            </p:cNvSpPr>
            <p:nvPr/>
          </p:nvSpPr>
          <p:spPr bwMode="auto">
            <a:xfrm>
              <a:off x="3153" y="2731"/>
              <a:ext cx="244" cy="26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FontTx/>
                <a:buNone/>
              </a:pPr>
              <a:r>
                <a:rPr lang="en-US" altLang="zh-CN" sz="1800" b="0"/>
                <a:t>×</a:t>
              </a:r>
            </a:p>
          </p:txBody>
        </p:sp>
        <p:sp>
          <p:nvSpPr>
            <p:cNvPr id="9264" name="Rectangle 47"/>
            <p:cNvSpPr>
              <a:spLocks noChangeArrowheads="1"/>
            </p:cNvSpPr>
            <p:nvPr/>
          </p:nvSpPr>
          <p:spPr bwMode="auto">
            <a:xfrm>
              <a:off x="4128" y="2478"/>
              <a:ext cx="244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FontTx/>
                <a:buNone/>
              </a:pPr>
              <a:endParaRPr lang="zh-CN" altLang="zh-CN" sz="1800" b="0"/>
            </a:p>
          </p:txBody>
        </p:sp>
        <p:sp>
          <p:nvSpPr>
            <p:cNvPr id="9265" name="Rectangle 48"/>
            <p:cNvSpPr>
              <a:spLocks noChangeArrowheads="1"/>
            </p:cNvSpPr>
            <p:nvPr/>
          </p:nvSpPr>
          <p:spPr bwMode="auto">
            <a:xfrm>
              <a:off x="3884" y="2478"/>
              <a:ext cx="244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FontTx/>
                <a:buNone/>
              </a:pPr>
              <a:endParaRPr lang="zh-CN" altLang="zh-CN" sz="1800" b="0"/>
            </a:p>
          </p:txBody>
        </p:sp>
        <p:sp>
          <p:nvSpPr>
            <p:cNvPr id="9266" name="Rectangle 49"/>
            <p:cNvSpPr>
              <a:spLocks noChangeArrowheads="1"/>
            </p:cNvSpPr>
            <p:nvPr/>
          </p:nvSpPr>
          <p:spPr bwMode="auto">
            <a:xfrm>
              <a:off x="3641" y="2478"/>
              <a:ext cx="243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FontTx/>
                <a:buNone/>
              </a:pPr>
              <a:endParaRPr lang="zh-CN" altLang="zh-CN" sz="1800" b="0"/>
            </a:p>
          </p:txBody>
        </p:sp>
        <p:sp>
          <p:nvSpPr>
            <p:cNvPr id="9267" name="Rectangle 50"/>
            <p:cNvSpPr>
              <a:spLocks noChangeArrowheads="1"/>
            </p:cNvSpPr>
            <p:nvPr/>
          </p:nvSpPr>
          <p:spPr bwMode="auto">
            <a:xfrm>
              <a:off x="3397" y="2478"/>
              <a:ext cx="244" cy="2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FontTx/>
                <a:buNone/>
              </a:pPr>
              <a:r>
                <a:rPr lang="en-US" altLang="zh-CN" sz="1800" b="0"/>
                <a:t>×</a:t>
              </a:r>
            </a:p>
          </p:txBody>
        </p:sp>
        <p:sp>
          <p:nvSpPr>
            <p:cNvPr id="9268" name="Rectangle 51"/>
            <p:cNvSpPr>
              <a:spLocks noChangeArrowheads="1"/>
            </p:cNvSpPr>
            <p:nvPr/>
          </p:nvSpPr>
          <p:spPr bwMode="auto">
            <a:xfrm>
              <a:off x="3153" y="2478"/>
              <a:ext cx="244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FontTx/>
                <a:buNone/>
              </a:pPr>
              <a:endParaRPr lang="zh-CN" altLang="zh-CN" sz="1800" b="0"/>
            </a:p>
          </p:txBody>
        </p:sp>
        <p:sp>
          <p:nvSpPr>
            <p:cNvPr id="9269" name="Line 52"/>
            <p:cNvSpPr>
              <a:spLocks noChangeShapeType="1"/>
            </p:cNvSpPr>
            <p:nvPr/>
          </p:nvSpPr>
          <p:spPr bwMode="auto">
            <a:xfrm>
              <a:off x="3153" y="2478"/>
              <a:ext cx="121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9270" name="Line 53"/>
            <p:cNvSpPr>
              <a:spLocks noChangeShapeType="1"/>
            </p:cNvSpPr>
            <p:nvPr/>
          </p:nvSpPr>
          <p:spPr bwMode="auto">
            <a:xfrm>
              <a:off x="3153" y="2731"/>
              <a:ext cx="121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9271" name="Line 54"/>
            <p:cNvSpPr>
              <a:spLocks noChangeShapeType="1"/>
            </p:cNvSpPr>
            <p:nvPr/>
          </p:nvSpPr>
          <p:spPr bwMode="auto">
            <a:xfrm>
              <a:off x="3153" y="2994"/>
              <a:ext cx="121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9272" name="Line 55"/>
            <p:cNvSpPr>
              <a:spLocks noChangeShapeType="1"/>
            </p:cNvSpPr>
            <p:nvPr/>
          </p:nvSpPr>
          <p:spPr bwMode="auto">
            <a:xfrm>
              <a:off x="3153" y="3233"/>
              <a:ext cx="121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9273" name="Line 56"/>
            <p:cNvSpPr>
              <a:spLocks noChangeShapeType="1"/>
            </p:cNvSpPr>
            <p:nvPr/>
          </p:nvSpPr>
          <p:spPr bwMode="auto">
            <a:xfrm>
              <a:off x="3153" y="3472"/>
              <a:ext cx="121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9274" name="Line 57"/>
            <p:cNvSpPr>
              <a:spLocks noChangeShapeType="1"/>
            </p:cNvSpPr>
            <p:nvPr/>
          </p:nvSpPr>
          <p:spPr bwMode="auto">
            <a:xfrm>
              <a:off x="3153" y="2478"/>
              <a:ext cx="0" cy="99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9275" name="Line 58"/>
            <p:cNvSpPr>
              <a:spLocks noChangeShapeType="1"/>
            </p:cNvSpPr>
            <p:nvPr/>
          </p:nvSpPr>
          <p:spPr bwMode="auto">
            <a:xfrm>
              <a:off x="3397" y="2478"/>
              <a:ext cx="0" cy="9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9276" name="Line 59"/>
            <p:cNvSpPr>
              <a:spLocks noChangeShapeType="1"/>
            </p:cNvSpPr>
            <p:nvPr/>
          </p:nvSpPr>
          <p:spPr bwMode="auto">
            <a:xfrm>
              <a:off x="3641" y="2478"/>
              <a:ext cx="0" cy="9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9277" name="Line 60"/>
            <p:cNvSpPr>
              <a:spLocks noChangeShapeType="1"/>
            </p:cNvSpPr>
            <p:nvPr/>
          </p:nvSpPr>
          <p:spPr bwMode="auto">
            <a:xfrm>
              <a:off x="3884" y="2478"/>
              <a:ext cx="0" cy="9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9278" name="Line 61"/>
            <p:cNvSpPr>
              <a:spLocks noChangeShapeType="1"/>
            </p:cNvSpPr>
            <p:nvPr/>
          </p:nvSpPr>
          <p:spPr bwMode="auto">
            <a:xfrm>
              <a:off x="4128" y="2478"/>
              <a:ext cx="0" cy="9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9279" name="Line 62"/>
            <p:cNvSpPr>
              <a:spLocks noChangeShapeType="1"/>
            </p:cNvSpPr>
            <p:nvPr/>
          </p:nvSpPr>
          <p:spPr bwMode="auto">
            <a:xfrm>
              <a:off x="4372" y="2478"/>
              <a:ext cx="0" cy="99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9280" name="Text Box 63"/>
            <p:cNvSpPr txBox="1">
              <a:spLocks noChangeArrowheads="1"/>
            </p:cNvSpPr>
            <p:nvPr/>
          </p:nvSpPr>
          <p:spPr bwMode="auto">
            <a:xfrm>
              <a:off x="2923" y="3449"/>
              <a:ext cx="1716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chemeClr val="tx2"/>
                  </a:solidFill>
                </a:rPr>
                <a:t>4×5</a:t>
              </a:r>
              <a:r>
                <a:rPr lang="zh-CN" altLang="en-US" sz="2800">
                  <a:solidFill>
                    <a:schemeClr val="tx2"/>
                  </a:solidFill>
                </a:rPr>
                <a:t>棋盘去掉</a:t>
              </a:r>
              <a:r>
                <a:rPr lang="en-US" altLang="zh-CN" sz="2800">
                  <a:solidFill>
                    <a:schemeClr val="tx2"/>
                  </a:solidFill>
                </a:rPr>
                <a:t>4</a:t>
              </a:r>
              <a:r>
                <a:rPr lang="zh-CN" altLang="en-US" sz="2800">
                  <a:solidFill>
                    <a:schemeClr val="tx2"/>
                  </a:solidFill>
                </a:rPr>
                <a:t>格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solidFill>
                    <a:schemeClr val="tx2"/>
                  </a:solidFill>
                </a:rPr>
                <a:t>用多米诺牌覆盖</a:t>
              </a:r>
            </a:p>
          </p:txBody>
        </p:sp>
      </p:grpSp>
      <p:sp>
        <p:nvSpPr>
          <p:cNvPr id="218176" name="Text Box 64"/>
          <p:cNvSpPr txBox="1">
            <a:spLocks noChangeArrowheads="1"/>
          </p:cNvSpPr>
          <p:nvPr/>
        </p:nvSpPr>
        <p:spPr bwMode="auto">
          <a:xfrm>
            <a:off x="665163" y="4752975"/>
            <a:ext cx="6931025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>
                <a:solidFill>
                  <a:schemeClr val="tx2"/>
                </a:solidFill>
              </a:rPr>
              <a:t> </a:t>
            </a:r>
            <a:r>
              <a:rPr lang="zh-CN" altLang="en-US">
                <a:solidFill>
                  <a:schemeClr val="tx2"/>
                </a:solidFill>
              </a:rPr>
              <a:t>转化为二分图</a:t>
            </a:r>
            <a:r>
              <a:rPr lang="en-US" altLang="zh-CN">
                <a:solidFill>
                  <a:schemeClr val="tx2"/>
                </a:solidFill>
              </a:rPr>
              <a:t>, </a:t>
            </a:r>
            <a:r>
              <a:rPr lang="zh-CN" altLang="en-US">
                <a:solidFill>
                  <a:schemeClr val="tx2"/>
                </a:solidFill>
              </a:rPr>
              <a:t>应用二分图匹配算法</a:t>
            </a:r>
            <a:r>
              <a:rPr lang="en-US" altLang="zh-CN">
                <a:solidFill>
                  <a:schemeClr val="tx2"/>
                </a:solidFill>
              </a:rPr>
              <a:t>. 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>
                <a:solidFill>
                  <a:schemeClr val="tx2"/>
                </a:solidFill>
              </a:rPr>
              <a:t> 2</a:t>
            </a:r>
            <a:r>
              <a:rPr lang="en-US" altLang="zh-CN">
                <a:solidFill>
                  <a:schemeClr val="tx2"/>
                </a:solidFill>
                <a:sym typeface="Symbol" pitchFamily="18" charset="2"/>
              </a:rPr>
              <a:t></a:t>
            </a:r>
            <a:r>
              <a:rPr lang="en-US" altLang="zh-CN">
                <a:solidFill>
                  <a:schemeClr val="tx2"/>
                </a:solidFill>
              </a:rPr>
              <a:t>n</a:t>
            </a:r>
            <a:r>
              <a:rPr lang="zh-CN" altLang="en-US">
                <a:solidFill>
                  <a:schemeClr val="tx2"/>
                </a:solidFill>
              </a:rPr>
              <a:t>棋盘用</a:t>
            </a:r>
            <a:r>
              <a:rPr lang="en-US" altLang="zh-CN">
                <a:solidFill>
                  <a:schemeClr val="tx2"/>
                </a:solidFill>
              </a:rPr>
              <a:t>2-</a:t>
            </a:r>
            <a:r>
              <a:rPr lang="zh-CN" altLang="en-US">
                <a:solidFill>
                  <a:schemeClr val="tx2"/>
                </a:solidFill>
              </a:rPr>
              <a:t>牌覆盖有多少种方案</a:t>
            </a:r>
            <a:r>
              <a:rPr lang="en-US" altLang="zh-CN">
                <a:solidFill>
                  <a:schemeClr val="tx2"/>
                </a:solidFill>
              </a:rPr>
              <a:t>?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>
                <a:solidFill>
                  <a:schemeClr val="tx2"/>
                </a:solidFill>
              </a:rPr>
              <a:t> 3</a:t>
            </a:r>
            <a:r>
              <a:rPr lang="en-US" altLang="zh-CN">
                <a:solidFill>
                  <a:schemeClr val="tx2"/>
                </a:solidFill>
                <a:sym typeface="Symbol" pitchFamily="18" charset="2"/>
              </a:rPr>
              <a:t>2</a:t>
            </a:r>
            <a:r>
              <a:rPr lang="en-US" altLang="zh-CN">
                <a:solidFill>
                  <a:schemeClr val="tx2"/>
                </a:solidFill>
              </a:rPr>
              <a:t>n</a:t>
            </a:r>
            <a:r>
              <a:rPr lang="zh-CN" altLang="en-US">
                <a:solidFill>
                  <a:schemeClr val="tx2"/>
                </a:solidFill>
              </a:rPr>
              <a:t>棋盘用</a:t>
            </a:r>
            <a:r>
              <a:rPr lang="en-US" altLang="zh-CN">
                <a:solidFill>
                  <a:schemeClr val="tx2"/>
                </a:solidFill>
              </a:rPr>
              <a:t>2-</a:t>
            </a:r>
            <a:r>
              <a:rPr lang="zh-CN" altLang="en-US">
                <a:solidFill>
                  <a:schemeClr val="tx2"/>
                </a:solidFill>
              </a:rPr>
              <a:t>牌覆盖有多少种方案</a:t>
            </a:r>
            <a:r>
              <a:rPr lang="en-US" altLang="zh-CN">
                <a:solidFill>
                  <a:schemeClr val="tx2"/>
                </a:solidFill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8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8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8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8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8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8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5" grpId="0" build="p"/>
      <p:bldP spid="21817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例</a:t>
            </a:r>
            <a:r>
              <a:rPr lang="en-US" altLang="zh-CN" b="1" smtClean="0"/>
              <a:t>:Nim</a:t>
            </a:r>
            <a:r>
              <a:rPr lang="zh-CN" altLang="en-US" b="1" smtClean="0"/>
              <a:t>取子游戏</a:t>
            </a:r>
            <a:r>
              <a:rPr lang="en-US" altLang="zh-CN" b="1" smtClean="0"/>
              <a:t>(P11)</a:t>
            </a:r>
            <a:endParaRPr lang="zh-CN" altLang="en-US" b="1" smtClean="0"/>
          </a:p>
        </p:txBody>
      </p:sp>
      <p:sp>
        <p:nvSpPr>
          <p:cNvPr id="144388" name="Text Box 4"/>
          <p:cNvSpPr txBox="1">
            <a:spLocks noChangeArrowheads="1"/>
          </p:cNvSpPr>
          <p:nvPr/>
        </p:nvSpPr>
        <p:spPr bwMode="auto">
          <a:xfrm>
            <a:off x="304800" y="1219200"/>
            <a:ext cx="7870825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dirty="0">
                <a:solidFill>
                  <a:schemeClr val="tx2"/>
                </a:solidFill>
              </a:rPr>
              <a:t>设有</a:t>
            </a:r>
            <a:r>
              <a:rPr lang="en-US" altLang="zh-CN" dirty="0">
                <a:solidFill>
                  <a:schemeClr val="tx2"/>
                </a:solidFill>
              </a:rPr>
              <a:t>k</a:t>
            </a:r>
            <a:r>
              <a:rPr lang="en-US" altLang="zh-CN" dirty="0">
                <a:solidFill>
                  <a:schemeClr val="tx2"/>
                </a:solidFill>
                <a:sym typeface="Symbol" pitchFamily="18" charset="2"/>
              </a:rPr>
              <a:t>1</a:t>
            </a:r>
            <a:r>
              <a:rPr lang="zh-CN" altLang="en-US" dirty="0">
                <a:solidFill>
                  <a:schemeClr val="tx2"/>
                </a:solidFill>
                <a:sym typeface="Symbol" pitchFamily="18" charset="2"/>
              </a:rPr>
              <a:t>堆硬币</a:t>
            </a:r>
            <a:r>
              <a:rPr lang="en-US" altLang="zh-CN" dirty="0">
                <a:solidFill>
                  <a:schemeClr val="tx2"/>
                </a:solidFill>
                <a:sym typeface="Symbol" pitchFamily="18" charset="2"/>
              </a:rPr>
              <a:t>,</a:t>
            </a:r>
            <a:r>
              <a:rPr lang="zh-CN" altLang="en-US" dirty="0">
                <a:solidFill>
                  <a:schemeClr val="tx2"/>
                </a:solidFill>
                <a:sym typeface="Symbol" pitchFamily="18" charset="2"/>
              </a:rPr>
              <a:t>各有</a:t>
            </a:r>
            <a:r>
              <a:rPr lang="en-US" altLang="zh-CN" dirty="0">
                <a:solidFill>
                  <a:schemeClr val="tx2"/>
                </a:solidFill>
                <a:sym typeface="Symbol" pitchFamily="18" charset="2"/>
              </a:rPr>
              <a:t>n</a:t>
            </a:r>
            <a:r>
              <a:rPr lang="en-US" altLang="zh-CN" baseline="-25000" dirty="0">
                <a:solidFill>
                  <a:schemeClr val="tx2"/>
                </a:solidFill>
                <a:sym typeface="Symbol" pitchFamily="18" charset="2"/>
              </a:rPr>
              <a:t>1</a:t>
            </a:r>
            <a:r>
              <a:rPr lang="en-US" altLang="zh-CN" dirty="0">
                <a:solidFill>
                  <a:schemeClr val="tx2"/>
                </a:solidFill>
                <a:sym typeface="Symbol" pitchFamily="18" charset="2"/>
              </a:rPr>
              <a:t>,n</a:t>
            </a:r>
            <a:r>
              <a:rPr lang="en-US" altLang="zh-CN" baseline="-25000" dirty="0">
                <a:solidFill>
                  <a:schemeClr val="tx2"/>
                </a:solidFill>
                <a:sym typeface="Symbol" pitchFamily="18" charset="2"/>
              </a:rPr>
              <a:t>2</a:t>
            </a:r>
            <a:r>
              <a:rPr lang="en-US" altLang="zh-CN" dirty="0">
                <a:solidFill>
                  <a:schemeClr val="tx2"/>
                </a:solidFill>
                <a:sym typeface="Symbol" pitchFamily="18" charset="2"/>
              </a:rPr>
              <a:t>,…,</a:t>
            </a:r>
            <a:r>
              <a:rPr lang="en-US" altLang="zh-CN" dirty="0" err="1">
                <a:solidFill>
                  <a:schemeClr val="tx2"/>
                </a:solidFill>
                <a:sym typeface="Symbol" pitchFamily="18" charset="2"/>
              </a:rPr>
              <a:t>n</a:t>
            </a:r>
            <a:r>
              <a:rPr lang="en-US" altLang="zh-CN" baseline="-25000" dirty="0" err="1">
                <a:solidFill>
                  <a:schemeClr val="tx2"/>
                </a:solidFill>
                <a:sym typeface="Symbol" pitchFamily="18" charset="2"/>
              </a:rPr>
              <a:t>k</a:t>
            </a:r>
            <a:r>
              <a:rPr lang="zh-CN" altLang="en-US" dirty="0">
                <a:solidFill>
                  <a:schemeClr val="tx2"/>
                </a:solidFill>
                <a:sym typeface="Symbol" pitchFamily="18" charset="2"/>
              </a:rPr>
              <a:t>枚</a:t>
            </a:r>
            <a:r>
              <a:rPr lang="en-US" altLang="zh-CN" dirty="0">
                <a:solidFill>
                  <a:schemeClr val="tx2"/>
                </a:solidFill>
                <a:sym typeface="Symbol" pitchFamily="18" charset="2"/>
              </a:rPr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dirty="0">
                <a:solidFill>
                  <a:schemeClr val="tx2"/>
                </a:solidFill>
                <a:sym typeface="Symbol" pitchFamily="18" charset="2"/>
              </a:rPr>
              <a:t>游戏规则</a:t>
            </a:r>
            <a:endParaRPr lang="en-US" altLang="zh-CN" dirty="0">
              <a:solidFill>
                <a:schemeClr val="tx2"/>
              </a:solidFill>
              <a:sym typeface="Symbol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chemeClr val="tx2"/>
                </a:solidFill>
                <a:sym typeface="Symbol" pitchFamily="18" charset="2"/>
              </a:rPr>
              <a:t>(1)</a:t>
            </a:r>
            <a:r>
              <a:rPr lang="zh-CN" altLang="en-US" dirty="0">
                <a:solidFill>
                  <a:schemeClr val="tx2"/>
                </a:solidFill>
                <a:sym typeface="Symbol" pitchFamily="18" charset="2"/>
              </a:rPr>
              <a:t>两游戏人交替取子</a:t>
            </a:r>
            <a:r>
              <a:rPr lang="en-US" altLang="zh-CN" dirty="0">
                <a:solidFill>
                  <a:schemeClr val="tx2"/>
                </a:solidFill>
                <a:sym typeface="Symbol" pitchFamily="18" charset="2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chemeClr val="tx2"/>
                </a:solidFill>
                <a:sym typeface="Symbol" pitchFamily="18" charset="2"/>
              </a:rPr>
              <a:t>(2)</a:t>
            </a:r>
            <a:r>
              <a:rPr lang="zh-CN" altLang="en-US" dirty="0">
                <a:solidFill>
                  <a:schemeClr val="tx2"/>
                </a:solidFill>
                <a:sym typeface="Symbol" pitchFamily="18" charset="2"/>
              </a:rPr>
              <a:t>每人在一次取子时只能取一堆中的硬币</a:t>
            </a:r>
            <a:r>
              <a:rPr lang="en-US" altLang="zh-CN" dirty="0">
                <a:solidFill>
                  <a:schemeClr val="tx2"/>
                </a:solidFill>
                <a:sym typeface="Symbol" pitchFamily="18" charset="2"/>
              </a:rPr>
              <a:t>, </a:t>
            </a:r>
            <a:br>
              <a:rPr lang="en-US" altLang="zh-CN" dirty="0">
                <a:solidFill>
                  <a:schemeClr val="tx2"/>
                </a:solidFill>
                <a:sym typeface="Symbol" pitchFamily="18" charset="2"/>
              </a:rPr>
            </a:br>
            <a:r>
              <a:rPr lang="en-US" altLang="zh-CN" dirty="0">
                <a:solidFill>
                  <a:schemeClr val="tx2"/>
                </a:solidFill>
                <a:sym typeface="Symbol" pitchFamily="18" charset="2"/>
              </a:rPr>
              <a:t>     </a:t>
            </a:r>
            <a:r>
              <a:rPr lang="zh-CN" altLang="en-US" dirty="0">
                <a:solidFill>
                  <a:schemeClr val="tx2"/>
                </a:solidFill>
                <a:sym typeface="Symbol" pitchFamily="18" charset="2"/>
              </a:rPr>
              <a:t>取至少一枚</a:t>
            </a:r>
            <a:r>
              <a:rPr lang="en-US" altLang="zh-CN" dirty="0">
                <a:solidFill>
                  <a:schemeClr val="tx2"/>
                </a:solidFill>
                <a:sym typeface="Symbol" pitchFamily="18" charset="2"/>
              </a:rPr>
              <a:t>,</a:t>
            </a:r>
            <a:r>
              <a:rPr lang="zh-CN" altLang="en-US" dirty="0">
                <a:solidFill>
                  <a:schemeClr val="tx2"/>
                </a:solidFill>
                <a:sym typeface="Symbol" pitchFamily="18" charset="2"/>
              </a:rPr>
              <a:t>至多全堆硬币</a:t>
            </a:r>
            <a:r>
              <a:rPr lang="en-US" altLang="zh-CN" dirty="0">
                <a:solidFill>
                  <a:schemeClr val="tx2"/>
                </a:solidFill>
                <a:sym typeface="Symbol" pitchFamily="18" charset="2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chemeClr val="tx2"/>
                </a:solidFill>
                <a:sym typeface="Symbol" pitchFamily="18" charset="2"/>
              </a:rPr>
              <a:t>(3)</a:t>
            </a:r>
            <a:r>
              <a:rPr lang="zh-CN" altLang="en-US" dirty="0">
                <a:solidFill>
                  <a:schemeClr val="tx2"/>
                </a:solidFill>
                <a:sym typeface="Symbol" pitchFamily="18" charset="2"/>
              </a:rPr>
              <a:t>所有堆都变成空堆时</a:t>
            </a:r>
            <a:r>
              <a:rPr lang="en-US" altLang="zh-CN" dirty="0">
                <a:solidFill>
                  <a:schemeClr val="tx2"/>
                </a:solidFill>
                <a:sym typeface="Symbol" pitchFamily="18" charset="2"/>
              </a:rPr>
              <a:t>, </a:t>
            </a:r>
            <a:r>
              <a:rPr lang="zh-CN" altLang="en-US" dirty="0">
                <a:solidFill>
                  <a:schemeClr val="tx2"/>
                </a:solidFill>
                <a:sym typeface="Symbol" pitchFamily="18" charset="2"/>
              </a:rPr>
              <a:t>游戏结束</a:t>
            </a:r>
            <a:r>
              <a:rPr lang="en-US" altLang="zh-CN" dirty="0">
                <a:solidFill>
                  <a:schemeClr val="tx2"/>
                </a:solidFill>
                <a:sym typeface="Symbol" pitchFamily="18" charset="2"/>
              </a:rPr>
              <a:t>,</a:t>
            </a:r>
            <a:br>
              <a:rPr lang="en-US" altLang="zh-CN" dirty="0">
                <a:solidFill>
                  <a:schemeClr val="tx2"/>
                </a:solidFill>
                <a:sym typeface="Symbol" pitchFamily="18" charset="2"/>
              </a:rPr>
            </a:br>
            <a:r>
              <a:rPr lang="en-US" altLang="zh-CN" dirty="0">
                <a:solidFill>
                  <a:schemeClr val="tx2"/>
                </a:solidFill>
                <a:sym typeface="Symbol" pitchFamily="18" charset="2"/>
              </a:rPr>
              <a:t>    </a:t>
            </a:r>
            <a:r>
              <a:rPr lang="zh-CN" altLang="en-US" dirty="0">
                <a:solidFill>
                  <a:schemeClr val="tx2"/>
                </a:solidFill>
                <a:sym typeface="Symbol" pitchFamily="18" charset="2"/>
              </a:rPr>
              <a:t>最后取子的人获胜</a:t>
            </a:r>
            <a:r>
              <a:rPr lang="en-US" altLang="zh-CN" dirty="0">
                <a:solidFill>
                  <a:schemeClr val="tx2"/>
                </a:solidFill>
                <a:sym typeface="Symbol" pitchFamily="18" charset="2"/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chemeClr val="tx2"/>
                </a:solidFill>
                <a:sym typeface="Symbol" pitchFamily="18" charset="2"/>
              </a:rPr>
              <a:t>例</a:t>
            </a:r>
            <a:r>
              <a:rPr lang="en-US" altLang="zh-CN" dirty="0">
                <a:solidFill>
                  <a:schemeClr val="tx2"/>
                </a:solidFill>
                <a:sym typeface="Symbol" pitchFamily="18" charset="2"/>
              </a:rPr>
              <a:t>1.  </a:t>
            </a:r>
            <a:r>
              <a:rPr lang="en-US" altLang="zh-CN" dirty="0" smtClean="0">
                <a:solidFill>
                  <a:schemeClr val="tx2"/>
                </a:solidFill>
                <a:sym typeface="Symbol" pitchFamily="18" charset="2"/>
              </a:rPr>
              <a:t>(4, 6) </a:t>
            </a:r>
            <a:endParaRPr lang="en-US" altLang="zh-CN" dirty="0">
              <a:solidFill>
                <a:schemeClr val="tx2"/>
              </a:solidFill>
              <a:sym typeface="Symbol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chemeClr val="tx2"/>
                </a:solidFill>
                <a:sym typeface="Symbol" pitchFamily="18" charset="2"/>
              </a:rPr>
              <a:t>例</a:t>
            </a:r>
            <a:r>
              <a:rPr lang="en-US" altLang="zh-CN" dirty="0">
                <a:solidFill>
                  <a:schemeClr val="tx2"/>
                </a:solidFill>
                <a:sym typeface="Symbol" pitchFamily="18" charset="2"/>
              </a:rPr>
              <a:t>2.  </a:t>
            </a:r>
            <a:r>
              <a:rPr lang="en-US" altLang="zh-CN" dirty="0" smtClean="0">
                <a:solidFill>
                  <a:schemeClr val="tx2"/>
                </a:solidFill>
                <a:sym typeface="Symbol" pitchFamily="18" charset="2"/>
              </a:rPr>
              <a:t>(1, 2, </a:t>
            </a:r>
            <a:r>
              <a:rPr lang="en-US" altLang="zh-CN" dirty="0" smtClean="0">
                <a:solidFill>
                  <a:schemeClr val="tx2"/>
                </a:solidFill>
                <a:sym typeface="Symbol" pitchFamily="18" charset="2"/>
              </a:rPr>
              <a:t>3) </a:t>
            </a:r>
            <a:endParaRPr lang="en-US" altLang="zh-CN" dirty="0">
              <a:solidFill>
                <a:schemeClr val="tx2"/>
              </a:solidFill>
              <a:sym typeface="Symbol" pitchFamily="18" charset="2"/>
            </a:endParaRPr>
          </a:p>
        </p:txBody>
      </p:sp>
      <p:sp>
        <p:nvSpPr>
          <p:cNvPr id="144391" name="Text Box 7"/>
          <p:cNvSpPr txBox="1">
            <a:spLocks noChangeArrowheads="1"/>
          </p:cNvSpPr>
          <p:nvPr/>
        </p:nvSpPr>
        <p:spPr bwMode="auto">
          <a:xfrm>
            <a:off x="2987675" y="5337175"/>
            <a:ext cx="4057650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chemeClr val="tx2"/>
                </a:solidFill>
                <a:sym typeface="Symbol" pitchFamily="18" charset="2"/>
              </a:rPr>
              <a:t>游戏人 </a:t>
            </a:r>
            <a:r>
              <a:rPr lang="en-US" altLang="zh-CN">
                <a:solidFill>
                  <a:schemeClr val="tx2"/>
                </a:solidFill>
                <a:sym typeface="Symbol" pitchFamily="18" charset="2"/>
              </a:rPr>
              <a:t>I  </a:t>
            </a:r>
            <a:r>
              <a:rPr lang="zh-CN" altLang="en-US">
                <a:solidFill>
                  <a:schemeClr val="tx2"/>
                </a:solidFill>
                <a:sym typeface="Symbol" pitchFamily="18" charset="2"/>
              </a:rPr>
              <a:t>有必胜策略 </a:t>
            </a:r>
            <a:br>
              <a:rPr lang="zh-CN" altLang="en-US">
                <a:solidFill>
                  <a:schemeClr val="tx2"/>
                </a:solidFill>
                <a:sym typeface="Symbol" pitchFamily="18" charset="2"/>
              </a:rPr>
            </a:br>
            <a:r>
              <a:rPr lang="zh-CN" altLang="en-US">
                <a:solidFill>
                  <a:schemeClr val="tx2"/>
                </a:solidFill>
                <a:sym typeface="Symbol" pitchFamily="18" charset="2"/>
              </a:rPr>
              <a:t>游戏人 </a:t>
            </a:r>
            <a:r>
              <a:rPr lang="en-US" altLang="zh-CN">
                <a:solidFill>
                  <a:schemeClr val="tx2"/>
                </a:solidFill>
                <a:sym typeface="Symbol" pitchFamily="18" charset="2"/>
              </a:rPr>
              <a:t>II </a:t>
            </a:r>
            <a:r>
              <a:rPr lang="zh-CN" altLang="en-US">
                <a:solidFill>
                  <a:schemeClr val="tx2"/>
                </a:solidFill>
                <a:sym typeface="Symbol" pitchFamily="18" charset="2"/>
              </a:rPr>
              <a:t>有必胜策略 </a:t>
            </a:r>
            <a:endParaRPr lang="zh-CN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4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4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4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4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4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4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4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4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4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4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4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4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4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4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4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4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8" grpId="0" build="p"/>
      <p:bldP spid="144391" grpId="0"/>
    </p:bldLst>
  </p:timing>
</p:sld>
</file>

<file path=ppt/theme/theme1.xml><?xml version="1.0" encoding="utf-8"?>
<a:theme xmlns:a="http://schemas.openxmlformats.org/drawingml/2006/main" name="空白版">
  <a:themeElements>
    <a:clrScheme name="空白版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空白版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空白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白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C:\WINDOWS\Application Data\Microsoft\Templates\空白版.pot</Template>
  <TotalTime>10956</TotalTime>
  <Words>1642</Words>
  <Application>Microsoft Office PowerPoint</Application>
  <PresentationFormat>全屏显示(4:3)</PresentationFormat>
  <Paragraphs>243</Paragraphs>
  <Slides>20</Slides>
  <Notes>5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2" baseType="lpstr">
      <vt:lpstr>空白版</vt:lpstr>
      <vt:lpstr>Equation</vt:lpstr>
      <vt:lpstr>组合数学</vt:lpstr>
      <vt:lpstr>课程安排</vt:lpstr>
      <vt:lpstr>组合数学研究内容</vt:lpstr>
      <vt:lpstr>课程内容简介</vt:lpstr>
      <vt:lpstr>为什么要学习组合数学</vt:lpstr>
      <vt:lpstr>例:棋盘的完美覆盖(P2-4)</vt:lpstr>
      <vt:lpstr>棋盘覆盖及其变化(P4)</vt:lpstr>
      <vt:lpstr>完美覆盖</vt:lpstr>
      <vt:lpstr>例:Nim取子游戏(P11)</vt:lpstr>
      <vt:lpstr>二进制、平衡态(P12)</vt:lpstr>
      <vt:lpstr>平衡态与非平衡态的转化</vt:lpstr>
      <vt:lpstr>取子目标分析</vt:lpstr>
      <vt:lpstr>结论</vt:lpstr>
      <vt:lpstr>最短网络问题</vt:lpstr>
      <vt:lpstr>最小生成树</vt:lpstr>
      <vt:lpstr>几何最小Steiner树</vt:lpstr>
      <vt:lpstr>Pollak-Gilbert猜想</vt:lpstr>
      <vt:lpstr>堵丁柱</vt:lpstr>
      <vt:lpstr>作业</vt:lpstr>
      <vt:lpstr>作业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组合数学</dc:title>
  <dc:creator>wang</dc:creator>
  <cp:lastModifiedBy>User</cp:lastModifiedBy>
  <cp:revision>511</cp:revision>
  <dcterms:created xsi:type="dcterms:W3CDTF">2002-01-21T12:59:37Z</dcterms:created>
  <dcterms:modified xsi:type="dcterms:W3CDTF">2016-04-25T06:55:57Z</dcterms:modified>
</cp:coreProperties>
</file>