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264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88427" autoAdjust="0"/>
  </p:normalViewPr>
  <p:slideViewPr>
    <p:cSldViewPr>
      <p:cViewPr varScale="1">
        <p:scale>
          <a:sx n="78" d="100"/>
          <a:sy n="78" d="100"/>
        </p:scale>
        <p:origin x="-17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99BDF823-00B2-47A3-AA8B-411087739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188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298F34-1707-4B62-A416-49DBFB987223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Two basic counting principles addition principle multiplication principle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1D47EE8-E873-41B6-9EE5-5D33A5E13B76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Permutation and combination of sets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证明用乘法原理</a:t>
            </a:r>
            <a:r>
              <a:rPr lang="en-US" altLang="zh-CN" dirty="0" smtClean="0"/>
              <a:t>: P(</a:t>
            </a:r>
            <a:r>
              <a:rPr lang="en-US" altLang="zh-CN" dirty="0" err="1" smtClean="0"/>
              <a:t>n,r</a:t>
            </a:r>
            <a:r>
              <a:rPr lang="en-US" altLang="zh-CN" dirty="0" smtClean="0"/>
              <a:t>)=n (n-1) … (n-r+1).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: P(</a:t>
            </a:r>
            <a:r>
              <a:rPr lang="en-US" altLang="zh-CN" dirty="0" err="1" smtClean="0"/>
              <a:t>n,r</a:t>
            </a:r>
            <a:r>
              <a:rPr lang="en-US" altLang="zh-CN" dirty="0" smtClean="0"/>
              <a:t>) = C(</a:t>
            </a:r>
            <a:r>
              <a:rPr lang="en-US" altLang="zh-CN" dirty="0" err="1" smtClean="0"/>
              <a:t>n,r</a:t>
            </a:r>
            <a:r>
              <a:rPr lang="en-US" altLang="zh-CN" dirty="0" smtClean="0"/>
              <a:t>) r!. 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证明方法一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直接用公式；</a:t>
            </a:r>
            <a:endParaRPr lang="en-US" altLang="zh-CN" dirty="0" smtClean="0"/>
          </a:p>
          <a:p>
            <a:r>
              <a:rPr lang="zh-CN" altLang="en-US" dirty="0" smtClean="0"/>
              <a:t>方法二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任一个</a:t>
            </a:r>
            <a:r>
              <a:rPr lang="en-US" altLang="zh-CN" baseline="0" dirty="0" smtClean="0"/>
              <a:t>r</a:t>
            </a:r>
            <a:r>
              <a:rPr lang="zh-CN" altLang="en-US" baseline="0" dirty="0" smtClean="0"/>
              <a:t>组合的余集是一个</a:t>
            </a:r>
            <a:r>
              <a:rPr lang="en-US" altLang="zh-CN" baseline="0" dirty="0" smtClean="0"/>
              <a:t>n-r</a:t>
            </a:r>
            <a:r>
              <a:rPr lang="zh-CN" altLang="en-US" baseline="0" dirty="0" smtClean="0"/>
              <a:t>组合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定理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证明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左边 </a:t>
            </a:r>
            <a:r>
              <a:rPr lang="en-US" altLang="zh-CN" baseline="0" dirty="0" smtClean="0"/>
              <a:t>= </a:t>
            </a:r>
            <a:r>
              <a:rPr lang="zh-CN" altLang="en-US" baseline="0" dirty="0" smtClean="0"/>
              <a:t>全体组合个数 </a:t>
            </a:r>
            <a:r>
              <a:rPr lang="en-US" altLang="zh-CN" baseline="0" dirty="0" smtClean="0"/>
              <a:t>= </a:t>
            </a:r>
            <a:r>
              <a:rPr lang="zh-CN" altLang="en-US" baseline="0" dirty="0" smtClean="0"/>
              <a:t>右边，因为每个元素都有取或不取两种选择，根据乘法原理，总共有</a:t>
            </a:r>
            <a:r>
              <a:rPr lang="en-US" altLang="zh-CN" baseline="0" dirty="0" smtClean="0"/>
              <a:t>2^n</a:t>
            </a:r>
            <a:r>
              <a:rPr lang="zh-CN" altLang="en-US" baseline="0" dirty="0" smtClean="0"/>
              <a:t>种选择。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DF823-00B2-47A3-AA8B-411087739C0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89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AEC95BE-E637-4CFF-8205-A2765846EE64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2:</a:t>
            </a:r>
            <a:r>
              <a:rPr lang="zh-CN" altLang="en-US" dirty="0" smtClean="0">
                <a:ea typeface="宋体" charset="-122"/>
              </a:rPr>
              <a:t>第一步：</a:t>
            </a:r>
            <a:r>
              <a:rPr lang="en-US" altLang="zh-CN" dirty="0" err="1" smtClean="0">
                <a:ea typeface="宋体" charset="-122"/>
              </a:rPr>
              <a:t>a,e,i,o,u</a:t>
            </a:r>
            <a:r>
              <a:rPr lang="zh-CN" altLang="en-US" dirty="0" smtClean="0">
                <a:ea typeface="宋体" charset="-122"/>
              </a:rPr>
              <a:t>以外的</a:t>
            </a:r>
            <a:r>
              <a:rPr lang="en-US" altLang="zh-CN" dirty="0" smtClean="0">
                <a:ea typeface="宋体" charset="-122"/>
              </a:rPr>
              <a:t>21</a:t>
            </a:r>
            <a:r>
              <a:rPr lang="zh-CN" altLang="en-US" dirty="0" smtClean="0">
                <a:ea typeface="宋体" charset="-122"/>
              </a:rPr>
              <a:t>个字母全排列</a:t>
            </a:r>
            <a:r>
              <a:rPr lang="en-US" altLang="zh-CN" dirty="0" smtClean="0">
                <a:ea typeface="宋体" charset="-122"/>
              </a:rPr>
              <a:t>21</a:t>
            </a:r>
            <a:r>
              <a:rPr lang="zh-CN" altLang="en-US" dirty="0" smtClean="0">
                <a:ea typeface="宋体" charset="-122"/>
              </a:rPr>
              <a:t>！；第二步，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个字母插入</a:t>
            </a:r>
            <a:r>
              <a:rPr lang="en-US" altLang="zh-CN" dirty="0" smtClean="0">
                <a:ea typeface="宋体" charset="-122"/>
              </a:rPr>
              <a:t>22</a:t>
            </a:r>
            <a:r>
              <a:rPr lang="zh-CN" altLang="en-US" dirty="0" smtClean="0">
                <a:ea typeface="宋体" charset="-122"/>
              </a:rPr>
              <a:t>个空挡</a:t>
            </a:r>
            <a:r>
              <a:rPr lang="en-US" altLang="zh-CN" dirty="0" smtClean="0">
                <a:ea typeface="宋体" charset="-122"/>
              </a:rPr>
              <a:t>C(22,5).</a:t>
            </a:r>
            <a:r>
              <a:rPr lang="zh-CN" altLang="en-US" dirty="0" smtClean="0">
                <a:ea typeface="宋体" charset="-122"/>
              </a:rPr>
              <a:t>所以总共有</a:t>
            </a:r>
            <a:r>
              <a:rPr lang="en-US" altLang="zh-CN" dirty="0" smtClean="0">
                <a:ea typeface="宋体" charset="-122"/>
              </a:rPr>
              <a:t>21!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C(22,5)</a:t>
            </a:r>
            <a:r>
              <a:rPr lang="zh-CN" altLang="en-US" dirty="0" smtClean="0">
                <a:ea typeface="宋体" charset="-122"/>
              </a:rPr>
              <a:t>种方案。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Circular permutation. 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3: 7!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7!/2</a:t>
            </a:r>
            <a:r>
              <a:rPr lang="zh-CN" altLang="en-US" dirty="0" smtClean="0">
                <a:ea typeface="宋体" charset="-122"/>
              </a:rPr>
              <a:t>，考题会严格说明是否考虑反转。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4. 1. 9! - 2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8! = 7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！</a:t>
            </a:r>
            <a:r>
              <a:rPr lang="en-US" altLang="zh-CN" dirty="0" smtClean="0">
                <a:ea typeface="宋体" charset="-122"/>
              </a:rPr>
              <a:t>, 2.7!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C(8,2)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2, 3. (10! - 2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9! – 2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8!)/10, 4. 8!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(C(9,2)-1)</a:t>
            </a:r>
            <a:r>
              <a:rPr lang="en-US" altLang="zh-CN" dirty="0" smtClean="0">
                <a:ea typeface="宋体" charset="-122"/>
                <a:sym typeface="Symbol"/>
              </a:rPr>
              <a:t></a:t>
            </a:r>
            <a:r>
              <a:rPr lang="en-US" altLang="zh-CN" dirty="0" smtClean="0">
                <a:ea typeface="宋体" charset="-122"/>
              </a:rPr>
              <a:t>2/10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5BEDD7-7BF3-487A-82CA-9BB20A12B62B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multisets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DF823-00B2-47A3-AA8B-411087739C0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47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D82B978-97A7-4DE7-B5B3-BC472007AF75}" type="slidenum">
              <a:rPr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1. {M,2*P,4*I,4*S} 11!/1!/2!/4!/4!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2. 8</a:t>
            </a:r>
            <a:r>
              <a:rPr lang="zh-CN" altLang="en-US" dirty="0" smtClean="0">
                <a:ea typeface="宋体" charset="-122"/>
              </a:rPr>
              <a:t>组合</a:t>
            </a:r>
            <a:r>
              <a:rPr lang="en-US" altLang="zh-CN" dirty="0" smtClean="0"/>
              <a:t>{2</a:t>
            </a:r>
            <a:r>
              <a:rPr lang="en-US" altLang="zh-CN" dirty="0" smtClean="0">
                <a:sym typeface="Symbol" pitchFamily="18" charset="2"/>
              </a:rPr>
              <a:t>a,2b,4c</a:t>
            </a:r>
            <a:r>
              <a:rPr lang="en-US" altLang="zh-CN" dirty="0" smtClean="0"/>
              <a:t>},{3</a:t>
            </a:r>
            <a:r>
              <a:rPr lang="en-US" altLang="zh-CN" dirty="0" smtClean="0">
                <a:sym typeface="Symbol" pitchFamily="18" charset="2"/>
              </a:rPr>
              <a:t>a,1b,4c</a:t>
            </a:r>
            <a:r>
              <a:rPr lang="en-US" altLang="zh-CN" dirty="0" smtClean="0"/>
              <a:t>},{3</a:t>
            </a:r>
            <a:r>
              <a:rPr lang="en-US" altLang="zh-CN" dirty="0" smtClean="0">
                <a:sym typeface="Symbol" pitchFamily="18" charset="2"/>
              </a:rPr>
              <a:t>a,2b,3c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排列个数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 8!/(2!2!4!) + 8!/(3!1!4!) + 8!/(3!2!3!)</a:t>
            </a:r>
          </a:p>
          <a:p>
            <a:pPr eaLnBrk="1" hangingPunct="1"/>
            <a:r>
              <a:rPr lang="zh-CN" altLang="en-US" baseline="0" dirty="0" smtClean="0">
                <a:ea typeface="宋体" charset="-122"/>
              </a:rPr>
              <a:t>例</a:t>
            </a:r>
            <a:r>
              <a:rPr lang="en-US" altLang="zh-CN" baseline="0" dirty="0" smtClean="0">
                <a:ea typeface="宋体" charset="-122"/>
              </a:rPr>
              <a:t>3. 12</a:t>
            </a:r>
            <a:r>
              <a:rPr lang="zh-CN" altLang="en-US" baseline="0" dirty="0" smtClean="0">
                <a:ea typeface="宋体" charset="-122"/>
              </a:rPr>
              <a:t>个球与</a:t>
            </a:r>
            <a:r>
              <a:rPr lang="en-US" altLang="zh-CN" baseline="0" dirty="0" smtClean="0">
                <a:ea typeface="宋体" charset="-122"/>
              </a:rPr>
              <a:t>7</a:t>
            </a:r>
            <a:r>
              <a:rPr lang="zh-CN" altLang="en-US" baseline="0" dirty="0" smtClean="0">
                <a:ea typeface="宋体" charset="-122"/>
              </a:rPr>
              <a:t>个间隔的全排列 </a:t>
            </a:r>
            <a:r>
              <a:rPr lang="en-US" altLang="zh-CN" baseline="0" dirty="0" smtClean="0">
                <a:ea typeface="宋体" charset="-122"/>
              </a:rPr>
              <a:t>C(12+7,12)</a:t>
            </a:r>
          </a:p>
          <a:p>
            <a:pPr eaLnBrk="1" hangingPunct="1"/>
            <a:r>
              <a:rPr lang="zh-CN" altLang="en-US" baseline="0" dirty="0" smtClean="0">
                <a:ea typeface="宋体" charset="-122"/>
              </a:rPr>
              <a:t>例</a:t>
            </a:r>
            <a:r>
              <a:rPr lang="en-US" altLang="zh-CN" baseline="0" dirty="0" smtClean="0">
                <a:ea typeface="宋体" charset="-122"/>
              </a:rPr>
              <a:t>4. 4</a:t>
            </a:r>
            <a:r>
              <a:rPr lang="zh-CN" altLang="en-US" baseline="0" dirty="0" smtClean="0">
                <a:ea typeface="宋体" charset="-122"/>
              </a:rPr>
              <a:t>种面包圈，</a:t>
            </a:r>
            <a:r>
              <a:rPr lang="en-US" altLang="zh-CN" baseline="0" dirty="0" smtClean="0">
                <a:ea typeface="宋体" charset="-122"/>
              </a:rPr>
              <a:t>20</a:t>
            </a:r>
            <a:r>
              <a:rPr lang="zh-CN" altLang="en-US" baseline="0" dirty="0" smtClean="0">
                <a:ea typeface="宋体" charset="-122"/>
              </a:rPr>
              <a:t>个</a:t>
            </a:r>
            <a:r>
              <a:rPr lang="en-US" altLang="zh-CN" baseline="0" dirty="0" smtClean="0">
                <a:ea typeface="宋体" charset="-122"/>
              </a:rPr>
              <a:t>1</a:t>
            </a:r>
            <a:r>
              <a:rPr lang="zh-CN" altLang="en-US" baseline="0" dirty="0" smtClean="0">
                <a:ea typeface="宋体" charset="-122"/>
              </a:rPr>
              <a:t>盒。第一种先放入</a:t>
            </a:r>
            <a:r>
              <a:rPr lang="en-US" altLang="zh-CN" baseline="0" dirty="0" smtClean="0">
                <a:ea typeface="宋体" charset="-122"/>
              </a:rPr>
              <a:t>3</a:t>
            </a:r>
            <a:r>
              <a:rPr lang="zh-CN" altLang="en-US" baseline="0" dirty="0" smtClean="0">
                <a:ea typeface="宋体" charset="-122"/>
              </a:rPr>
              <a:t>个，第二种放入</a:t>
            </a:r>
            <a:r>
              <a:rPr lang="en-US" altLang="zh-CN" baseline="0" dirty="0" smtClean="0">
                <a:ea typeface="宋体" charset="-122"/>
              </a:rPr>
              <a:t>1</a:t>
            </a:r>
            <a:r>
              <a:rPr lang="zh-CN" altLang="en-US" baseline="0" dirty="0" smtClean="0">
                <a:ea typeface="宋体" charset="-122"/>
              </a:rPr>
              <a:t>个，第三种放入</a:t>
            </a:r>
            <a:r>
              <a:rPr lang="en-US" altLang="zh-CN" baseline="0" dirty="0" smtClean="0">
                <a:ea typeface="宋体" charset="-122"/>
              </a:rPr>
              <a:t>5</a:t>
            </a:r>
            <a:r>
              <a:rPr lang="zh-CN" altLang="en-US" baseline="0" dirty="0" smtClean="0">
                <a:ea typeface="宋体" charset="-122"/>
              </a:rPr>
              <a:t>个。剩余</a:t>
            </a:r>
            <a:r>
              <a:rPr lang="en-US" altLang="zh-CN" baseline="0" dirty="0" smtClean="0">
                <a:ea typeface="宋体" charset="-122"/>
              </a:rPr>
              <a:t>11</a:t>
            </a:r>
            <a:r>
              <a:rPr lang="zh-CN" altLang="en-US" baseline="0" dirty="0" smtClean="0">
                <a:ea typeface="宋体" charset="-122"/>
              </a:rPr>
              <a:t>个位置，用</a:t>
            </a:r>
            <a:r>
              <a:rPr lang="en-US" altLang="zh-CN" baseline="0" dirty="0" smtClean="0">
                <a:ea typeface="宋体" charset="-122"/>
              </a:rPr>
              <a:t>4</a:t>
            </a:r>
            <a:r>
              <a:rPr lang="zh-CN" altLang="en-US" baseline="0" dirty="0" smtClean="0">
                <a:ea typeface="宋体" charset="-122"/>
              </a:rPr>
              <a:t>种面包圈，</a:t>
            </a:r>
            <a:r>
              <a:rPr lang="en-US" altLang="zh-CN" baseline="0" dirty="0" smtClean="0">
                <a:ea typeface="宋体" charset="-122"/>
              </a:rPr>
              <a:t>C(11+3,11)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2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65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5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8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8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1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993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1166813"/>
            <a:ext cx="7772400" cy="1974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000" b="1" smtClean="0"/>
              <a:t>组合数学</a:t>
            </a:r>
            <a:br>
              <a:rPr lang="zh-CN" altLang="en-US" sz="4000" b="1" smtClean="0"/>
            </a:br>
            <a:r>
              <a:rPr lang="zh-CN" altLang="en-US" sz="4000" b="1" smtClean="0"/>
              <a:t/>
            </a:r>
            <a:br>
              <a:rPr lang="zh-CN" altLang="en-US" sz="4000" b="1" smtClean="0"/>
            </a:br>
            <a:r>
              <a:rPr lang="zh-CN" altLang="en-US" sz="4000" b="1" smtClean="0"/>
              <a:t>第</a:t>
            </a:r>
            <a:r>
              <a:rPr lang="en-US" altLang="zh-CN" sz="4000" b="1" smtClean="0"/>
              <a:t>2</a:t>
            </a:r>
            <a:r>
              <a:rPr lang="zh-CN" altLang="en-US" sz="4000" b="1" smtClean="0"/>
              <a:t>章 排列与组合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005013" y="3683000"/>
            <a:ext cx="5087937" cy="205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主要内容：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基本的计数原理及其应用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集合的排列与组合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3. </a:t>
            </a:r>
            <a:r>
              <a:rPr lang="zh-CN" altLang="en-US"/>
              <a:t>多重集的排列与组合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两个简单情况</a:t>
            </a:r>
            <a:r>
              <a:rPr lang="en-US" altLang="zh-CN" b="1" smtClean="0"/>
              <a:t>(P28,32)</a:t>
            </a:r>
            <a:endParaRPr lang="zh-CN" altLang="en-US" b="1" smtClean="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51520" y="908720"/>
            <a:ext cx="871424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定理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: </a:t>
            </a:r>
            <a:r>
              <a:rPr lang="zh-CN" altLang="en-US" sz="2800" dirty="0">
                <a:sym typeface="Symbol" pitchFamily="18" charset="2"/>
              </a:rPr>
              <a:t>设</a:t>
            </a:r>
            <a:r>
              <a:rPr lang="en-US" altLang="zh-CN" sz="2800" dirty="0">
                <a:sym typeface="Symbol" pitchFamily="18" charset="2"/>
              </a:rPr>
              <a:t>S={n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a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,n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>
                <a:sym typeface="Symbol" pitchFamily="18" charset="2"/>
              </a:rPr>
              <a:t>a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>
                <a:sym typeface="Symbol" pitchFamily="18" charset="2"/>
              </a:rPr>
              <a:t>,…,</a:t>
            </a:r>
            <a:r>
              <a:rPr lang="en-US" altLang="zh-CN" sz="2800" dirty="0" err="1">
                <a:sym typeface="Symbol" pitchFamily="18" charset="2"/>
              </a:rPr>
              <a:t>n</a:t>
            </a:r>
            <a:r>
              <a:rPr lang="en-US" altLang="zh-CN" sz="2800" baseline="-25000" dirty="0" err="1">
                <a:sym typeface="Symbol" pitchFamily="18" charset="2"/>
              </a:rPr>
              <a:t>k</a:t>
            </a:r>
            <a:r>
              <a:rPr lang="en-US" altLang="zh-CN" sz="2800" dirty="0" err="1">
                <a:sym typeface="Symbol" pitchFamily="18" charset="2"/>
              </a:rPr>
              <a:t>a</a:t>
            </a:r>
            <a:r>
              <a:rPr lang="en-US" altLang="zh-CN" sz="2800" baseline="-25000" dirty="0" err="1">
                <a:sym typeface="Symbol" pitchFamily="18" charset="2"/>
              </a:rPr>
              <a:t>k</a:t>
            </a:r>
            <a:r>
              <a:rPr lang="en-US" altLang="zh-CN" sz="2800" dirty="0">
                <a:sym typeface="Symbol" pitchFamily="18" charset="2"/>
              </a:rPr>
              <a:t>},</a:t>
            </a:r>
            <a:r>
              <a:rPr lang="zh-CN" altLang="en-US" sz="2800" dirty="0">
                <a:sym typeface="Symbol" pitchFamily="18" charset="2"/>
              </a:rPr>
              <a:t>且</a:t>
            </a:r>
            <a:r>
              <a:rPr lang="en-US" altLang="zh-CN" sz="2800" dirty="0">
                <a:sym typeface="Symbol" pitchFamily="18" charset="2"/>
              </a:rPr>
              <a:t>|S|=n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+…+</a:t>
            </a:r>
            <a:r>
              <a:rPr lang="en-US" altLang="zh-CN" sz="2800" dirty="0" err="1">
                <a:sym typeface="Symbol" pitchFamily="18" charset="2"/>
              </a:rPr>
              <a:t>n</a:t>
            </a:r>
            <a:r>
              <a:rPr lang="en-US" altLang="zh-CN" sz="2800" baseline="-25000" dirty="0" err="1">
                <a:sym typeface="Symbol" pitchFamily="18" charset="2"/>
              </a:rPr>
              <a:t>k</a:t>
            </a:r>
            <a:r>
              <a:rPr lang="en-US" altLang="zh-CN" sz="2800" dirty="0">
                <a:sym typeface="Symbol" pitchFamily="18" charset="2"/>
              </a:rPr>
              <a:t>=n,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     </a:t>
            </a:r>
            <a:r>
              <a:rPr lang="zh-CN" altLang="en-US" sz="2800" dirty="0">
                <a:sym typeface="Symbol" pitchFamily="18" charset="2"/>
              </a:rPr>
              <a:t>则 </a:t>
            </a:r>
            <a:r>
              <a:rPr lang="en-US" altLang="zh-CN" sz="2800" dirty="0">
                <a:sym typeface="Symbol" pitchFamily="18" charset="2"/>
              </a:rPr>
              <a:t>S </a:t>
            </a:r>
            <a:r>
              <a:rPr lang="zh-CN" altLang="en-US" sz="2800" dirty="0">
                <a:sym typeface="Symbol" pitchFamily="18" charset="2"/>
              </a:rPr>
              <a:t>的全排列数是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sym typeface="Symbol"/>
              </a:rPr>
              <a:t> = C(</a:t>
            </a:r>
            <a:r>
              <a:rPr lang="en-US" altLang="zh-CN" sz="2800" i="1" dirty="0" smtClean="0">
                <a:sym typeface="Symbol"/>
              </a:rPr>
              <a:t>n</a:t>
            </a:r>
            <a:r>
              <a:rPr lang="en-US" altLang="zh-CN" sz="2800" dirty="0" smtClean="0">
                <a:sym typeface="Symbol"/>
              </a:rPr>
              <a:t>,</a:t>
            </a:r>
            <a:r>
              <a:rPr lang="en-US" altLang="zh-CN" sz="2800" i="1" dirty="0" smtClean="0">
                <a:sym typeface="Symbol"/>
              </a:rPr>
              <a:t>n</a:t>
            </a:r>
            <a:r>
              <a:rPr lang="en-US" altLang="zh-CN" sz="2800" baseline="-25000" dirty="0" smtClean="0">
                <a:sym typeface="Symbol"/>
              </a:rPr>
              <a:t>1</a:t>
            </a:r>
            <a:r>
              <a:rPr lang="en-US" altLang="zh-CN" sz="2800" dirty="0" smtClean="0">
                <a:sym typeface="Symbol"/>
              </a:rPr>
              <a:t>)C(</a:t>
            </a:r>
            <a:r>
              <a:rPr lang="en-US" altLang="zh-CN" sz="2800" i="1" dirty="0" smtClean="0">
                <a:sym typeface="Symbol"/>
              </a:rPr>
              <a:t>n</a:t>
            </a:r>
            <a:r>
              <a:rPr lang="en-US" altLang="zh-CN" sz="2800" dirty="0" smtClean="0">
                <a:sym typeface="Symbol"/>
              </a:rPr>
              <a:t>-</a:t>
            </a:r>
            <a:r>
              <a:rPr lang="en-US" altLang="zh-CN" sz="2800" i="1" dirty="0" smtClean="0">
                <a:sym typeface="Symbol"/>
              </a:rPr>
              <a:t>n</a:t>
            </a:r>
            <a:r>
              <a:rPr lang="en-US" altLang="zh-CN" sz="2800" baseline="-25000" dirty="0" smtClean="0">
                <a:sym typeface="Symbol"/>
              </a:rPr>
              <a:t>1</a:t>
            </a:r>
            <a:r>
              <a:rPr lang="en-US" altLang="zh-CN" sz="2800" dirty="0" smtClean="0">
                <a:sym typeface="Symbol"/>
              </a:rPr>
              <a:t>,</a:t>
            </a:r>
            <a:r>
              <a:rPr lang="en-US" altLang="zh-CN" sz="2800" i="1" dirty="0" smtClean="0">
                <a:sym typeface="Symbol"/>
              </a:rPr>
              <a:t>n</a:t>
            </a:r>
            <a:r>
              <a:rPr lang="en-US" altLang="zh-CN" sz="2800" baseline="-25000" dirty="0" smtClean="0">
                <a:sym typeface="Symbol"/>
              </a:rPr>
              <a:t>2</a:t>
            </a:r>
            <a:r>
              <a:rPr lang="en-US" altLang="zh-CN" sz="2800" dirty="0" smtClean="0">
                <a:sym typeface="Symbol"/>
              </a:rPr>
              <a:t>)…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定理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/>
              <a:t>: </a:t>
            </a:r>
            <a:r>
              <a:rPr lang="zh-CN" altLang="en-US" sz="2800" dirty="0"/>
              <a:t>设 </a:t>
            </a:r>
            <a:r>
              <a:rPr lang="en-US" altLang="zh-CN" sz="2800" dirty="0"/>
              <a:t>S = { </a:t>
            </a:r>
            <a:r>
              <a:rPr lang="en-US" altLang="zh-CN" sz="2800" dirty="0">
                <a:sym typeface="Symbol" pitchFamily="18" charset="2"/>
              </a:rPr>
              <a:t>a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, a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>
                <a:sym typeface="Symbol" pitchFamily="18" charset="2"/>
              </a:rPr>
              <a:t>, …, </a:t>
            </a:r>
            <a:r>
              <a:rPr lang="en-US" altLang="zh-CN" sz="2800" dirty="0" err="1">
                <a:sym typeface="Symbol" pitchFamily="18" charset="2"/>
              </a:rPr>
              <a:t>a</a:t>
            </a:r>
            <a:r>
              <a:rPr lang="en-US" altLang="zh-CN" sz="2800" baseline="-25000" dirty="0" err="1">
                <a:sym typeface="Symbol" pitchFamily="18" charset="2"/>
              </a:rPr>
              <a:t>k</a:t>
            </a:r>
            <a:r>
              <a:rPr lang="en-US" altLang="zh-CN" sz="2800" baseline="-25000" dirty="0">
                <a:sym typeface="Symbol" pitchFamily="18" charset="2"/>
              </a:rPr>
              <a:t> </a:t>
            </a:r>
            <a:r>
              <a:rPr lang="en-US" altLang="zh-CN" sz="2800" dirty="0"/>
              <a:t>}, r </a:t>
            </a:r>
            <a:r>
              <a:rPr lang="en-US" altLang="zh-CN" sz="2800" dirty="0">
                <a:sym typeface="Symbol" pitchFamily="18" charset="2"/>
              </a:rPr>
              <a:t> 0,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zh-CN" altLang="en-US" sz="2800" dirty="0" smtClean="0">
                <a:sym typeface="Symbol" pitchFamily="18" charset="2"/>
              </a:rPr>
              <a:t>则</a:t>
            </a:r>
            <a:r>
              <a:rPr lang="en-US" altLang="zh-CN" sz="2800" dirty="0">
                <a:sym typeface="Symbol" pitchFamily="18" charset="2"/>
              </a:rPr>
              <a:t>S</a:t>
            </a:r>
            <a:r>
              <a:rPr lang="zh-CN" altLang="en-US" sz="2800" dirty="0">
                <a:sym typeface="Symbol" pitchFamily="18" charset="2"/>
              </a:rPr>
              <a:t>的</a:t>
            </a:r>
            <a:r>
              <a:rPr lang="en-US" altLang="zh-CN" sz="2800" dirty="0">
                <a:sym typeface="Symbol" pitchFamily="18" charset="2"/>
              </a:rPr>
              <a:t>r-</a:t>
            </a:r>
            <a:r>
              <a:rPr lang="zh-CN" altLang="en-US" sz="2800" dirty="0">
                <a:sym typeface="Symbol" pitchFamily="18" charset="2"/>
              </a:rPr>
              <a:t>排列个数是</a:t>
            </a:r>
            <a:r>
              <a:rPr lang="en-US" altLang="zh-CN" sz="2800" dirty="0" err="1">
                <a:sym typeface="Symbol" pitchFamily="18" charset="2"/>
              </a:rPr>
              <a:t>k</a:t>
            </a:r>
            <a:r>
              <a:rPr lang="en-US" altLang="zh-CN" sz="2800" baseline="30000" dirty="0" err="1">
                <a:sym typeface="Symbol" pitchFamily="18" charset="2"/>
              </a:rPr>
              <a:t>r</a:t>
            </a:r>
            <a:r>
              <a:rPr lang="en-US" altLang="zh-CN" sz="2800" dirty="0" smtClean="0">
                <a:sym typeface="Symbol" pitchFamily="18" charset="2"/>
              </a:rPr>
              <a:t>,  S</a:t>
            </a:r>
            <a:r>
              <a:rPr lang="zh-CN" altLang="en-US" sz="2800" dirty="0">
                <a:sym typeface="Symbol" pitchFamily="18" charset="2"/>
              </a:rPr>
              <a:t>的</a:t>
            </a:r>
            <a:r>
              <a:rPr lang="en-US" altLang="zh-CN" sz="2800" dirty="0">
                <a:sym typeface="Symbol" pitchFamily="18" charset="2"/>
              </a:rPr>
              <a:t>r-</a:t>
            </a:r>
            <a:r>
              <a:rPr lang="zh-CN" altLang="en-US" sz="2800" dirty="0">
                <a:sym typeface="Symbol" pitchFamily="18" charset="2"/>
              </a:rPr>
              <a:t>组合个数是</a:t>
            </a:r>
            <a:r>
              <a:rPr lang="en-US" altLang="zh-CN" sz="2800" dirty="0">
                <a:sym typeface="Symbol" pitchFamily="18" charset="2"/>
              </a:rPr>
              <a:t>C(r+k-1,r).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sym typeface="Symbol"/>
              </a:rPr>
              <a:t></a:t>
            </a:r>
            <a:r>
              <a:rPr lang="en-US" altLang="zh-CN" sz="2800" dirty="0" smtClean="0"/>
              <a:t> r-</a:t>
            </a:r>
            <a:r>
              <a:rPr lang="zh-CN" altLang="en-US" sz="2800" dirty="0" smtClean="0"/>
              <a:t>排列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等价于</a:t>
            </a:r>
            <a:r>
              <a:rPr lang="en-US" altLang="zh-CN" sz="2800" dirty="0" smtClean="0"/>
              <a:t>r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位置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每个</a:t>
            </a:r>
            <a:r>
              <a:rPr lang="zh-CN" altLang="en-US" sz="2800" dirty="0"/>
              <a:t>位置</a:t>
            </a:r>
            <a:r>
              <a:rPr lang="en-US" altLang="zh-CN" sz="2800" dirty="0"/>
              <a:t>k</a:t>
            </a:r>
            <a:r>
              <a:rPr lang="zh-CN" altLang="en-US" sz="2800" dirty="0"/>
              <a:t>种</a:t>
            </a:r>
            <a:r>
              <a:rPr lang="zh-CN" altLang="en-US" sz="2800" dirty="0" smtClean="0"/>
              <a:t>选择 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sym typeface="Symbol"/>
              </a:rPr>
              <a:t> r-</a:t>
            </a:r>
            <a:r>
              <a:rPr lang="zh-CN" altLang="en-US" sz="2800" dirty="0" smtClean="0">
                <a:sym typeface="Symbol"/>
              </a:rPr>
              <a:t>组合数  </a:t>
            </a:r>
            <a:r>
              <a:rPr lang="zh-CN" altLang="en-US" sz="2800" dirty="0" smtClean="0">
                <a:solidFill>
                  <a:srgbClr val="FF0000"/>
                </a:solidFill>
                <a:sym typeface="Symbol"/>
              </a:rPr>
              <a:t>依次等价于 </a:t>
            </a:r>
            <a:endParaRPr lang="en-US" altLang="zh-CN" sz="2800" dirty="0" smtClean="0">
              <a:solidFill>
                <a:srgbClr val="FF0000"/>
              </a:solidFill>
              <a:sym typeface="Symbol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1. </a:t>
            </a:r>
            <a:r>
              <a:rPr lang="zh-CN" altLang="en-US" sz="2800" dirty="0" smtClean="0"/>
              <a:t>不定方程 </a:t>
            </a:r>
            <a:r>
              <a:rPr lang="en-US" altLang="zh-CN" sz="2800" i="1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+…+</a:t>
            </a:r>
            <a:r>
              <a:rPr lang="en-US" altLang="zh-CN" sz="2800" i="1" dirty="0"/>
              <a:t> </a:t>
            </a:r>
            <a:r>
              <a:rPr lang="en-US" altLang="zh-CN" sz="2800" i="1" dirty="0" err="1" smtClean="0"/>
              <a:t>x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r </a:t>
            </a:r>
            <a:r>
              <a:rPr lang="zh-CN" altLang="en-US" sz="2800" dirty="0" smtClean="0">
                <a:sym typeface="Symbol"/>
              </a:rPr>
              <a:t>的非负整数解个数</a:t>
            </a:r>
            <a:r>
              <a:rPr lang="en-US" altLang="zh-CN" sz="2800" dirty="0" smtClean="0">
                <a:sym typeface="Symbol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smtClean="0">
                <a:sym typeface="Symbol"/>
              </a:rPr>
              <a:t>2. </a:t>
            </a:r>
            <a:r>
              <a:rPr lang="zh-CN" altLang="en-US" sz="2800" dirty="0" smtClean="0">
                <a:sym typeface="Symbol"/>
              </a:rPr>
              <a:t>将</a:t>
            </a:r>
            <a:r>
              <a:rPr lang="en-US" altLang="zh-CN" sz="2800" dirty="0" smtClean="0">
                <a:sym typeface="Symbol"/>
              </a:rPr>
              <a:t>r</a:t>
            </a:r>
            <a:r>
              <a:rPr lang="zh-CN" altLang="en-US" sz="2800" dirty="0" smtClean="0">
                <a:sym typeface="Symbol"/>
              </a:rPr>
              <a:t>个相同球放入</a:t>
            </a:r>
            <a:r>
              <a:rPr lang="en-US" altLang="zh-CN" sz="2800" dirty="0" smtClean="0">
                <a:sym typeface="Symbol"/>
              </a:rPr>
              <a:t>k</a:t>
            </a:r>
            <a:r>
              <a:rPr lang="zh-CN" altLang="en-US" sz="2800" dirty="0" smtClean="0">
                <a:sym typeface="Symbol"/>
              </a:rPr>
              <a:t>个不同盒子的方案数 </a:t>
            </a:r>
            <a:endParaRPr lang="en-US" altLang="zh-CN" sz="2800" dirty="0" smtClean="0">
              <a:sym typeface="Symbol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smtClean="0">
                <a:sym typeface="Symbol"/>
              </a:rPr>
              <a:t>3. </a:t>
            </a:r>
            <a:r>
              <a:rPr lang="zh-CN" altLang="en-US" sz="2800" dirty="0" smtClean="0">
                <a:sym typeface="Symbol"/>
              </a:rPr>
              <a:t>将</a:t>
            </a:r>
            <a:r>
              <a:rPr lang="en-US" altLang="zh-CN" sz="2800" dirty="0" smtClean="0">
                <a:sym typeface="Symbol"/>
              </a:rPr>
              <a:t>r</a:t>
            </a:r>
            <a:r>
              <a:rPr lang="zh-CN" altLang="en-US" sz="2800" dirty="0" smtClean="0">
                <a:sym typeface="Symbol"/>
              </a:rPr>
              <a:t>个相同球</a:t>
            </a:r>
            <a:r>
              <a:rPr lang="en-US" altLang="zh-CN" sz="2800" dirty="0" smtClean="0">
                <a:sym typeface="Symbol"/>
              </a:rPr>
              <a:t>(0)</a:t>
            </a:r>
            <a:r>
              <a:rPr lang="zh-CN" altLang="en-US" sz="2800" dirty="0" smtClean="0">
                <a:sym typeface="Symbol"/>
              </a:rPr>
              <a:t>与</a:t>
            </a:r>
            <a:r>
              <a:rPr lang="en-US" altLang="zh-CN" sz="2800" dirty="0" smtClean="0">
                <a:sym typeface="Symbol"/>
              </a:rPr>
              <a:t>k-1</a:t>
            </a:r>
            <a:r>
              <a:rPr lang="zh-CN" altLang="en-US" sz="2800" dirty="0" smtClean="0">
                <a:sym typeface="Symbol"/>
              </a:rPr>
              <a:t>个相同间隔</a:t>
            </a:r>
            <a:r>
              <a:rPr lang="en-US" altLang="zh-CN" sz="2800" dirty="0" smtClean="0">
                <a:sym typeface="Symbol"/>
              </a:rPr>
              <a:t>(1)</a:t>
            </a:r>
            <a:r>
              <a:rPr lang="zh-CN" altLang="en-US" sz="2800" dirty="0" smtClean="0">
                <a:sym typeface="Symbol"/>
              </a:rPr>
              <a:t>全排列的方案数 </a:t>
            </a:r>
            <a:endParaRPr lang="en-US" altLang="zh-CN" sz="2800" dirty="0" smtClean="0">
              <a:sym typeface="Symbol" pitchFamily="18" charset="2"/>
            </a:endParaRPr>
          </a:p>
        </p:txBody>
      </p:sp>
      <p:graphicFrame>
        <p:nvGraphicFramePr>
          <p:cNvPr id="9318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073071"/>
              </p:ext>
            </p:extLst>
          </p:nvPr>
        </p:nvGraphicFramePr>
        <p:xfrm>
          <a:off x="4788024" y="1510374"/>
          <a:ext cx="1800200" cy="98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公式" r:id="rId4" imgW="1930400" imgH="1054100" progId="Equation.3">
                  <p:embed/>
                </p:oleObj>
              </mc:Choice>
              <mc:Fallback>
                <p:oleObj name="公式" r:id="rId4" imgW="1930400" imgH="105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10374"/>
                        <a:ext cx="1800200" cy="982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(P29,31,34)</a:t>
            </a:r>
            <a:endParaRPr lang="zh-CN" altLang="en-US" b="1" smtClean="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7504" y="1263650"/>
            <a:ext cx="893545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zh-CN" altLang="en-US" dirty="0"/>
              <a:t>求</a:t>
            </a:r>
            <a:r>
              <a:rPr lang="en-US" altLang="zh-CN" dirty="0"/>
              <a:t>MISSISSIPPI</a:t>
            </a:r>
            <a:r>
              <a:rPr lang="zh-CN" altLang="en-US" dirty="0"/>
              <a:t>中字母的排列数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 </a:t>
            </a:r>
            <a:r>
              <a:rPr lang="en-US" altLang="zh-CN" dirty="0"/>
              <a:t>S = {3</a:t>
            </a:r>
            <a:r>
              <a:rPr lang="en-US" altLang="zh-CN" dirty="0">
                <a:sym typeface="Symbol" pitchFamily="18" charset="2"/>
              </a:rPr>
              <a:t>a, 2b, 4c</a:t>
            </a:r>
            <a:r>
              <a:rPr lang="en-US" altLang="zh-CN" dirty="0"/>
              <a:t>}, </a:t>
            </a:r>
            <a:r>
              <a:rPr lang="zh-CN" altLang="en-US" dirty="0"/>
              <a:t>求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排列的个数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/>
              <a:t>一面包房生产</a:t>
            </a:r>
            <a:r>
              <a:rPr lang="en-US" altLang="zh-CN" dirty="0"/>
              <a:t>8</a:t>
            </a:r>
            <a:r>
              <a:rPr lang="zh-CN" altLang="en-US" dirty="0"/>
              <a:t>种炸面包圈</a:t>
            </a:r>
            <a:r>
              <a:rPr lang="en-US" altLang="zh-CN" dirty="0"/>
              <a:t>, </a:t>
            </a:r>
            <a:r>
              <a:rPr lang="zh-CN" altLang="en-US" dirty="0"/>
              <a:t>若一打面包一盒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求不同盒数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/>
              <a:t>不定方程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 x</a:t>
            </a:r>
            <a:r>
              <a:rPr lang="en-US" altLang="zh-CN" baseline="-25000" dirty="0"/>
              <a:t>2</a:t>
            </a:r>
            <a:r>
              <a:rPr lang="en-US" altLang="zh-CN" dirty="0"/>
              <a:t>+ x</a:t>
            </a:r>
            <a:r>
              <a:rPr lang="en-US" altLang="zh-CN" baseline="-25000" dirty="0"/>
              <a:t>3</a:t>
            </a:r>
            <a:r>
              <a:rPr lang="en-US" altLang="zh-CN" dirty="0"/>
              <a:t>+ x</a:t>
            </a:r>
            <a:r>
              <a:rPr lang="en-US" altLang="zh-CN" baseline="-25000" dirty="0"/>
              <a:t>4 </a:t>
            </a:r>
            <a:r>
              <a:rPr lang="en-US" altLang="zh-CN" dirty="0"/>
              <a:t>= 20, 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其中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3,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itchFamily="18" charset="2"/>
              </a:rPr>
              <a:t>1, </a:t>
            </a:r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itchFamily="18" charset="2"/>
              </a:rPr>
              <a:t>0, </a:t>
            </a:r>
            <a:r>
              <a:rPr lang="en-US" altLang="zh-CN" dirty="0"/>
              <a:t>x</a:t>
            </a:r>
            <a:r>
              <a:rPr lang="en-US" altLang="zh-CN" baseline="-25000" dirty="0"/>
              <a:t>4</a:t>
            </a:r>
            <a:r>
              <a:rPr lang="en-US" altLang="zh-CN" dirty="0">
                <a:sym typeface="Symbol" pitchFamily="18" charset="2"/>
              </a:rPr>
              <a:t>5, </a:t>
            </a:r>
            <a:br>
              <a:rPr lang="en-US" altLang="zh-CN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      </a:t>
            </a:r>
            <a:r>
              <a:rPr lang="zh-CN" altLang="en-US" dirty="0">
                <a:sym typeface="Symbol" pitchFamily="18" charset="2"/>
              </a:rPr>
              <a:t>求其整数解的数目</a:t>
            </a:r>
            <a:r>
              <a:rPr lang="en-US" altLang="zh-CN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本章小结与作业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79475" y="1544638"/>
            <a:ext cx="73977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集合</a:t>
            </a:r>
            <a:r>
              <a:rPr lang="en-US" altLang="zh-CN"/>
              <a:t>: </a:t>
            </a:r>
            <a:r>
              <a:rPr lang="zh-CN" altLang="en-US"/>
              <a:t>排列组合 容易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多重集</a:t>
            </a:r>
            <a:r>
              <a:rPr lang="en-US" altLang="zh-CN"/>
              <a:t>: </a:t>
            </a:r>
            <a:r>
              <a:rPr lang="zh-CN" altLang="en-US"/>
              <a:t>无个数限制的排列组合 容易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          有限多重集的全排列 容易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          有限多重集的部分排列组合 困难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作业</a:t>
            </a:r>
            <a:r>
              <a:rPr lang="en-US" altLang="zh-CN"/>
              <a:t>: 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P37: ex5,11,27,32,37,51.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编程题</a:t>
            </a:r>
            <a:r>
              <a:rPr lang="en-US" altLang="zh-CN"/>
              <a:t>: crazy tea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07504" y="916830"/>
            <a:ext cx="8924238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None/>
            </a:pPr>
            <a:r>
              <a:rPr lang="en-US" altLang="zh-CN" sz="2400" dirty="0" smtClean="0"/>
              <a:t>P37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ex5</a:t>
            </a:r>
            <a:r>
              <a:rPr lang="en-US" altLang="zh-CN" sz="2400" dirty="0"/>
              <a:t>. </a:t>
            </a:r>
            <a:r>
              <a:rPr lang="zh-CN" altLang="zh-CN" sz="2400" dirty="0"/>
              <a:t>确定作为下列各数的因子的</a:t>
            </a:r>
            <a:r>
              <a:rPr lang="en-US" altLang="zh-CN" sz="2400" dirty="0"/>
              <a:t>10</a:t>
            </a:r>
            <a:r>
              <a:rPr lang="zh-CN" altLang="zh-CN" sz="2400" dirty="0"/>
              <a:t>的最大</a:t>
            </a:r>
            <a:r>
              <a:rPr lang="zh-CN" altLang="zh-CN" sz="2400" dirty="0" smtClean="0"/>
              <a:t>幂</a:t>
            </a:r>
            <a:r>
              <a:rPr lang="en-US" altLang="zh-CN" sz="2400" dirty="0" smtClean="0"/>
              <a:t>(</a:t>
            </a:r>
            <a:r>
              <a:rPr lang="zh-CN" altLang="zh-CN" sz="2400" dirty="0"/>
              <a:t>等价于用</a:t>
            </a:r>
            <a:r>
              <a:rPr lang="zh-CN" altLang="zh-CN" sz="2400" dirty="0" smtClean="0"/>
              <a:t>通常</a:t>
            </a:r>
            <a:endParaRPr lang="en-US" altLang="zh-CN" sz="2400" dirty="0" smtClean="0"/>
          </a:p>
          <a:p>
            <a:pPr>
              <a:buNone/>
            </a:pPr>
            <a:r>
              <a:rPr lang="zh-CN" altLang="zh-CN" sz="2400" dirty="0" smtClean="0"/>
              <a:t>的</a:t>
            </a:r>
            <a:r>
              <a:rPr lang="en-US" altLang="zh-CN" sz="2400" dirty="0"/>
              <a:t>10</a:t>
            </a:r>
            <a:r>
              <a:rPr lang="zh-CN" altLang="zh-CN" sz="2400" dirty="0"/>
              <a:t>进制表示时尾部</a:t>
            </a:r>
            <a:r>
              <a:rPr lang="en-US" altLang="zh-CN" sz="2400" dirty="0"/>
              <a:t>0</a:t>
            </a:r>
            <a:r>
              <a:rPr lang="zh-CN" altLang="zh-CN" sz="2400" dirty="0"/>
              <a:t>的个数</a:t>
            </a:r>
            <a:r>
              <a:rPr lang="en-US" altLang="zh-CN" sz="2400" dirty="0"/>
              <a:t>)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(</a:t>
            </a:r>
            <a:r>
              <a:rPr lang="en-US" altLang="zh-CN" sz="2400" dirty="0"/>
              <a:t>a) 50!,   (b) </a:t>
            </a:r>
            <a:r>
              <a:rPr lang="en-US" altLang="zh-CN" sz="2400" dirty="0" smtClean="0"/>
              <a:t>1000!</a:t>
            </a:r>
          </a:p>
          <a:p>
            <a:pPr>
              <a:buNone/>
            </a:pPr>
            <a:r>
              <a:rPr lang="en-US" altLang="zh-CN" sz="2400" dirty="0" smtClean="0"/>
              <a:t>ex11</a:t>
            </a:r>
            <a:r>
              <a:rPr lang="en-US" altLang="zh-CN" sz="2400" dirty="0"/>
              <a:t>.</a:t>
            </a:r>
            <a:r>
              <a:rPr lang="zh-CN" altLang="zh-CN" sz="2400" dirty="0"/>
              <a:t>从数集</a:t>
            </a:r>
            <a:r>
              <a:rPr lang="en-US" altLang="zh-CN" sz="2400" dirty="0"/>
              <a:t>{1,2,…,20}</a:t>
            </a:r>
            <a:r>
              <a:rPr lang="zh-CN" altLang="zh-CN" sz="2400" dirty="0"/>
              <a:t>中形成</a:t>
            </a:r>
            <a:r>
              <a:rPr lang="en-US" altLang="zh-CN" sz="2400" dirty="0"/>
              <a:t>3</a:t>
            </a:r>
            <a:r>
              <a:rPr lang="zh-CN" altLang="zh-CN" sz="2400" dirty="0"/>
              <a:t>个数的集合</a:t>
            </a:r>
            <a:r>
              <a:rPr lang="zh-CN" altLang="zh-CN" sz="2400" dirty="0" smtClean="0"/>
              <a:t>，如果</a:t>
            </a:r>
            <a:r>
              <a:rPr lang="zh-CN" altLang="zh-CN" sz="2400" dirty="0"/>
              <a:t>没有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  <a:r>
              <a:rPr lang="zh-CN" altLang="zh-CN" sz="2400" dirty="0" smtClean="0"/>
              <a:t>相连</a:t>
            </a:r>
            <a:endParaRPr lang="en-US" altLang="zh-CN" sz="2400" dirty="0" smtClean="0"/>
          </a:p>
          <a:p>
            <a:pPr>
              <a:buNone/>
            </a:pPr>
            <a:r>
              <a:rPr lang="zh-CN" altLang="zh-CN" sz="2400" dirty="0" smtClean="0"/>
              <a:t>的</a:t>
            </a:r>
            <a:r>
              <a:rPr lang="zh-CN" altLang="zh-CN" sz="2400" dirty="0"/>
              <a:t>数字在同一个集合中</a:t>
            </a:r>
            <a:r>
              <a:rPr lang="zh-CN" altLang="zh-CN" sz="2400" dirty="0" smtClean="0"/>
              <a:t>，那么</a:t>
            </a:r>
            <a:r>
              <a:rPr lang="zh-CN" altLang="zh-CN" sz="2400" dirty="0"/>
              <a:t>能形成多少个</a:t>
            </a:r>
            <a:r>
              <a:rPr lang="en-US" altLang="zh-CN" sz="2400" dirty="0"/>
              <a:t>3</a:t>
            </a:r>
            <a:r>
              <a:rPr lang="zh-CN" altLang="zh-CN" sz="2400" dirty="0"/>
              <a:t>个数的集合。</a:t>
            </a:r>
          </a:p>
          <a:p>
            <a:r>
              <a:rPr lang="en-US" altLang="zh-CN" sz="2400" dirty="0"/>
              <a:t>ex27. 5</a:t>
            </a:r>
            <a:r>
              <a:rPr lang="zh-CN" altLang="zh-CN" sz="2400" dirty="0"/>
              <a:t>个没有区别的车放在</a:t>
            </a:r>
            <a:r>
              <a:rPr lang="en-US" altLang="zh-CN" sz="2400" dirty="0"/>
              <a:t>8</a:t>
            </a:r>
            <a:r>
              <a:rPr lang="en-US" altLang="zh-CN" sz="2400" dirty="0">
                <a:sym typeface="Symbol"/>
              </a:rPr>
              <a:t></a:t>
            </a:r>
            <a:r>
              <a:rPr lang="en-US" altLang="zh-CN" sz="2400" dirty="0"/>
              <a:t>8</a:t>
            </a:r>
            <a:r>
              <a:rPr lang="zh-CN" altLang="zh-CN" sz="2400" dirty="0"/>
              <a:t>棋盘上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使得</a:t>
            </a:r>
            <a:r>
              <a:rPr lang="zh-CN" altLang="zh-CN" sz="2400" dirty="0" smtClean="0"/>
              <a:t>没有</a:t>
            </a:r>
            <a:r>
              <a:rPr lang="zh-CN" altLang="zh-CN" sz="2400" dirty="0"/>
              <a:t>车能够</a:t>
            </a:r>
            <a:r>
              <a:rPr lang="zh-CN" altLang="zh-CN" sz="2400" dirty="0" smtClean="0"/>
              <a:t>攻击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别的车并且</a:t>
            </a:r>
            <a:r>
              <a:rPr lang="zh-CN" altLang="zh-CN" sz="2400" dirty="0"/>
              <a:t>第一行和第一列都不空的放置方式有多少？</a:t>
            </a:r>
          </a:p>
          <a:p>
            <a:r>
              <a:rPr lang="en-US" altLang="zh-CN" sz="2400" dirty="0"/>
              <a:t>ex32. </a:t>
            </a:r>
            <a:r>
              <a:rPr lang="zh-CN" altLang="zh-CN" sz="2400" dirty="0"/>
              <a:t>确定下面的多重集合的</a:t>
            </a:r>
            <a:r>
              <a:rPr lang="en-US" altLang="zh-CN" sz="2400" dirty="0"/>
              <a:t>11</a:t>
            </a:r>
            <a:r>
              <a:rPr lang="zh-CN" altLang="zh-CN" sz="2400" dirty="0"/>
              <a:t>排列的数目：</a:t>
            </a:r>
            <a:r>
              <a:rPr lang="en-US" altLang="zh-CN" sz="2400" dirty="0"/>
              <a:t> S={3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dirty="0"/>
              <a:t>a,4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dirty="0"/>
              <a:t>b,5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dirty="0"/>
              <a:t>c}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/>
              <a:t>ex37. </a:t>
            </a:r>
            <a:r>
              <a:rPr lang="zh-CN" altLang="zh-CN" sz="2400" dirty="0"/>
              <a:t>一家面包店销售</a:t>
            </a:r>
            <a:r>
              <a:rPr lang="en-US" altLang="zh-CN" sz="2400" dirty="0"/>
              <a:t>6</a:t>
            </a:r>
            <a:r>
              <a:rPr lang="zh-CN" altLang="zh-CN" sz="2400" dirty="0"/>
              <a:t>种不同类型的酥皮糕点。如果该店每</a:t>
            </a:r>
            <a:r>
              <a:rPr lang="zh-CN" altLang="zh-CN" sz="2400" dirty="0" smtClean="0"/>
              <a:t>种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zh-CN" altLang="zh-CN" sz="2400" dirty="0" smtClean="0"/>
              <a:t>糕点</a:t>
            </a:r>
            <a:r>
              <a:rPr lang="zh-CN" altLang="zh-CN" sz="2400" dirty="0"/>
              <a:t>至少有一打，那么可能配置成多少打不同类型的酥皮糕点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>
              <a:buNone/>
            </a:pPr>
            <a:r>
              <a:rPr lang="zh-CN" altLang="zh-CN" sz="2400" dirty="0" smtClean="0"/>
              <a:t>如果</a:t>
            </a:r>
            <a:r>
              <a:rPr lang="zh-CN" altLang="zh-CN" sz="2400" dirty="0"/>
              <a:t>在一盒中每种糕点至少有一块，又能有多少打？</a:t>
            </a:r>
          </a:p>
          <a:p>
            <a:r>
              <a:rPr lang="en-US" altLang="zh-CN" sz="2400" dirty="0"/>
              <a:t>ex51. </a:t>
            </a:r>
            <a:r>
              <a:rPr lang="zh-CN" altLang="zh-CN" sz="2400" dirty="0"/>
              <a:t>考虑大小为</a:t>
            </a:r>
            <a:r>
              <a:rPr lang="en-US" altLang="zh-CN" sz="2400" dirty="0"/>
              <a:t>3n+1</a:t>
            </a:r>
            <a:r>
              <a:rPr lang="zh-CN" altLang="zh-CN" sz="2400" dirty="0"/>
              <a:t>的多重集合</a:t>
            </a:r>
            <a:r>
              <a:rPr lang="en-US" altLang="zh-CN" sz="2400" dirty="0"/>
              <a:t>{n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dirty="0"/>
              <a:t>a,n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dirty="0"/>
              <a:t>b,1,2,3,…,n+1}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确定</a:t>
            </a:r>
            <a:r>
              <a:rPr lang="zh-CN" altLang="zh-CN" sz="2400" dirty="0"/>
              <a:t>它的</a:t>
            </a:r>
            <a:r>
              <a:rPr lang="en-US" altLang="zh-CN" sz="2400" dirty="0"/>
              <a:t>n</a:t>
            </a:r>
            <a:r>
              <a:rPr lang="zh-CN" altLang="zh-CN" sz="2400" dirty="0"/>
              <a:t>组合</a:t>
            </a:r>
            <a:r>
              <a:rPr lang="zh-CN" altLang="zh-CN" sz="2400"/>
              <a:t>数</a:t>
            </a:r>
            <a:r>
              <a:rPr lang="zh-CN" altLang="zh-CN" sz="240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74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基本计数原理</a:t>
            </a:r>
            <a:r>
              <a:rPr lang="en-US" altLang="zh-CN" b="1" smtClean="0"/>
              <a:t>(P16-17)</a:t>
            </a:r>
            <a:endParaRPr lang="zh-CN" altLang="en-US" b="1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1188" y="1308100"/>
            <a:ext cx="75565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加法原理</a:t>
            </a:r>
            <a:r>
              <a:rPr lang="en-US" altLang="zh-CN"/>
              <a:t>: </a:t>
            </a:r>
          </a:p>
          <a:p>
            <a:pPr eaLnBrk="1" hangingPunct="1">
              <a:buFontTx/>
              <a:buNone/>
            </a:pPr>
            <a:r>
              <a:rPr lang="en-US" altLang="zh-CN"/>
              <a:t>      </a:t>
            </a:r>
            <a:r>
              <a:rPr lang="zh-CN" altLang="en-US"/>
              <a:t>设 </a:t>
            </a:r>
            <a:r>
              <a:rPr lang="en-US" altLang="zh-CN"/>
              <a:t>S = S</a:t>
            </a:r>
            <a:r>
              <a:rPr lang="en-US" altLang="zh-CN" baseline="-25000"/>
              <a:t>1 </a:t>
            </a:r>
            <a:r>
              <a:rPr lang="en-US" altLang="zh-CN">
                <a:sym typeface="Symbol" pitchFamily="18" charset="2"/>
              </a:rPr>
              <a:t> …  </a:t>
            </a:r>
            <a:r>
              <a:rPr lang="en-US" altLang="zh-CN"/>
              <a:t>S</a:t>
            </a:r>
            <a:r>
              <a:rPr lang="en-US" altLang="zh-CN" baseline="-25000"/>
              <a:t>m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en-US" altLang="zh-CN"/>
              <a:t>S</a:t>
            </a:r>
            <a:r>
              <a:rPr lang="en-US" altLang="zh-CN" baseline="-25000"/>
              <a:t>i </a:t>
            </a:r>
            <a:r>
              <a:rPr lang="en-US" altLang="zh-CN">
                <a:sym typeface="Symbol" pitchFamily="18" charset="2"/>
              </a:rPr>
              <a:t> </a:t>
            </a:r>
            <a:r>
              <a:rPr lang="en-US" altLang="zh-CN"/>
              <a:t>S</a:t>
            </a:r>
            <a:r>
              <a:rPr lang="en-US" altLang="zh-CN" baseline="-25000"/>
              <a:t>j </a:t>
            </a:r>
            <a:r>
              <a:rPr lang="en-US" altLang="zh-CN">
                <a:sym typeface="Symbol" pitchFamily="18" charset="2"/>
              </a:rPr>
              <a:t>=  (ij)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</a:t>
            </a:r>
            <a:r>
              <a:rPr lang="zh-CN" altLang="en-US">
                <a:sym typeface="Symbol" pitchFamily="18" charset="2"/>
              </a:rPr>
              <a:t>则 </a:t>
            </a:r>
            <a:r>
              <a:rPr lang="en-US" altLang="zh-CN">
                <a:sym typeface="Symbol" pitchFamily="18" charset="2"/>
              </a:rPr>
              <a:t>|S| = |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| + … + |</a:t>
            </a:r>
            <a:r>
              <a:rPr lang="en-US" altLang="zh-CN"/>
              <a:t>S</a:t>
            </a:r>
            <a:r>
              <a:rPr lang="en-US" altLang="zh-CN" baseline="-25000"/>
              <a:t>m</a:t>
            </a:r>
            <a:r>
              <a:rPr lang="en-US" altLang="zh-CN">
                <a:sym typeface="Symbol" pitchFamily="18" charset="2"/>
              </a:rPr>
              <a:t>| .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乘法原理</a:t>
            </a:r>
            <a:r>
              <a:rPr lang="en-US" altLang="zh-CN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</a:t>
            </a: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是由</a:t>
            </a:r>
            <a:r>
              <a:rPr lang="en-US" altLang="zh-CN">
                <a:sym typeface="Symbol" pitchFamily="18" charset="2"/>
              </a:rPr>
              <a:t>(a,b)</a:t>
            </a:r>
            <a:r>
              <a:rPr lang="zh-CN" altLang="en-US">
                <a:sym typeface="Symbol" pitchFamily="18" charset="2"/>
              </a:rPr>
              <a:t>组成的集合</a:t>
            </a:r>
            <a:r>
              <a:rPr lang="en-US" altLang="zh-CN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     </a:t>
            </a:r>
            <a:r>
              <a:rPr lang="zh-CN" altLang="en-US">
                <a:sym typeface="Symbol" pitchFamily="18" charset="2"/>
              </a:rPr>
              <a:t>其中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有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zh-CN" altLang="en-US">
                <a:sym typeface="Symbol" pitchFamily="18" charset="2"/>
              </a:rPr>
              <a:t>种选择</a:t>
            </a:r>
            <a:r>
              <a:rPr lang="en-US" altLang="zh-CN">
                <a:sym typeface="Symbol" pitchFamily="18" charset="2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     </a:t>
            </a:r>
            <a:r>
              <a:rPr lang="zh-CN" altLang="en-US">
                <a:sym typeface="Symbol" pitchFamily="18" charset="2"/>
              </a:rPr>
              <a:t>且对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的每种选择</a:t>
            </a:r>
            <a:r>
              <a:rPr lang="en-US" altLang="zh-CN">
                <a:sym typeface="Symbol" pitchFamily="18" charset="2"/>
              </a:rPr>
              <a:t>,b</a:t>
            </a:r>
            <a:r>
              <a:rPr lang="zh-CN" altLang="en-US">
                <a:sym typeface="Symbol" pitchFamily="18" charset="2"/>
              </a:rPr>
              <a:t>有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zh-CN" altLang="en-US">
                <a:sym typeface="Symbol" pitchFamily="18" charset="2"/>
              </a:rPr>
              <a:t>种选择</a:t>
            </a:r>
            <a:r>
              <a:rPr lang="en-US" altLang="zh-CN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</a:t>
            </a:r>
            <a:r>
              <a:rPr lang="zh-CN" altLang="en-US">
                <a:sym typeface="Symbol" pitchFamily="18" charset="2"/>
              </a:rPr>
              <a:t>则 </a:t>
            </a:r>
            <a:r>
              <a:rPr lang="en-US" altLang="zh-CN">
                <a:sym typeface="Symbol" pitchFamily="18" charset="2"/>
              </a:rPr>
              <a:t>|S| =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>
                <a:sym typeface="Symbol" pitchFamily="18" charset="2"/>
              </a:rPr>
              <a:t> 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zh-CN">
                <a:sym typeface="Symbol" pitchFamily="18" charset="2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乘法原理应用</a:t>
            </a:r>
            <a:r>
              <a:rPr lang="en-US" altLang="zh-CN" b="1" smtClean="0"/>
              <a:t>(P17)</a:t>
            </a:r>
            <a:endParaRPr lang="zh-CN" altLang="en-US" b="1" smtClean="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66750" y="1431925"/>
            <a:ext cx="7901330" cy="52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确定</a:t>
            </a:r>
            <a:r>
              <a:rPr lang="en-US" altLang="zh-CN" dirty="0"/>
              <a:t>3</a:t>
            </a:r>
            <a:r>
              <a:rPr lang="en-US" altLang="zh-CN" baseline="30000" dirty="0"/>
              <a:t>4</a:t>
            </a:r>
            <a:r>
              <a:rPr lang="en-US" altLang="zh-CN" dirty="0">
                <a:sym typeface="Symbol" pitchFamily="18" charset="2"/>
              </a:rPr>
              <a:t>5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11</a:t>
            </a:r>
            <a:r>
              <a:rPr lang="en-US" altLang="zh-CN" baseline="30000" dirty="0">
                <a:sym typeface="Symbol" pitchFamily="18" charset="2"/>
              </a:rPr>
              <a:t>7</a:t>
            </a:r>
            <a:r>
              <a:rPr lang="en-US" altLang="zh-CN" dirty="0">
                <a:sym typeface="Symbol" pitchFamily="18" charset="2"/>
              </a:rPr>
              <a:t>13</a:t>
            </a:r>
            <a:r>
              <a:rPr lang="en-US" altLang="zh-CN" baseline="30000" dirty="0">
                <a:sym typeface="Symbol" pitchFamily="18" charset="2"/>
              </a:rPr>
              <a:t>8</a:t>
            </a:r>
            <a:r>
              <a:rPr lang="zh-CN" altLang="en-US" dirty="0">
                <a:sym typeface="Symbol" pitchFamily="18" charset="2"/>
              </a:rPr>
              <a:t>的正整数因子的个数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解</a:t>
            </a:r>
            <a:r>
              <a:rPr lang="en-US" altLang="zh-CN" dirty="0">
                <a:sym typeface="Symbol" pitchFamily="18" charset="2"/>
              </a:rPr>
              <a:t>: </a:t>
            </a:r>
            <a:r>
              <a:rPr lang="zh-CN" altLang="en-US" dirty="0">
                <a:sym typeface="Symbol" pitchFamily="18" charset="2"/>
              </a:rPr>
              <a:t>其正整数因子的形式为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            </a:t>
            </a:r>
            <a:r>
              <a:rPr lang="en-US" altLang="zh-CN" dirty="0">
                <a:sym typeface="Symbol" pitchFamily="18" charset="2"/>
              </a:rPr>
              <a:t>3</a:t>
            </a:r>
            <a:r>
              <a:rPr lang="en-US" altLang="zh-CN" baseline="30000" dirty="0">
                <a:sym typeface="Symbol" pitchFamily="18" charset="2"/>
              </a:rPr>
              <a:t>i </a:t>
            </a:r>
            <a:r>
              <a:rPr lang="en-US" altLang="zh-CN" dirty="0">
                <a:sym typeface="Symbol" pitchFamily="18" charset="2"/>
              </a:rPr>
              <a:t>5</a:t>
            </a:r>
            <a:r>
              <a:rPr lang="en-US" altLang="zh-CN" baseline="30000" dirty="0">
                <a:sym typeface="Symbol" pitchFamily="18" charset="2"/>
              </a:rPr>
              <a:t>j </a:t>
            </a:r>
            <a:r>
              <a:rPr lang="en-US" altLang="zh-CN" dirty="0">
                <a:sym typeface="Symbol" pitchFamily="18" charset="2"/>
              </a:rPr>
              <a:t>11</a:t>
            </a:r>
            <a:r>
              <a:rPr lang="en-US" altLang="zh-CN" baseline="30000" dirty="0">
                <a:sym typeface="Symbol" pitchFamily="18" charset="2"/>
              </a:rPr>
              <a:t>m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baseline="30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13</a:t>
            </a:r>
            <a:r>
              <a:rPr lang="en-US" altLang="zh-CN" baseline="30000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其中  </a:t>
            </a:r>
            <a:r>
              <a:rPr lang="en-US" altLang="zh-CN" dirty="0">
                <a:sym typeface="Symbol" pitchFamily="18" charset="2"/>
              </a:rPr>
              <a:t>0   </a:t>
            </a:r>
            <a:r>
              <a:rPr lang="en-US" altLang="zh-CN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   4,  0   j  2,</a:t>
            </a:r>
            <a:br>
              <a:rPr lang="en-US" altLang="zh-CN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          0  m  7,  0  n  </a:t>
            </a:r>
            <a:r>
              <a:rPr lang="en-US" altLang="zh-CN" dirty="0" smtClean="0">
                <a:sym typeface="Symbol" pitchFamily="18" charset="2"/>
              </a:rPr>
              <a:t>8.</a:t>
            </a:r>
          </a:p>
          <a:p>
            <a:pPr eaLnBrk="1" hangingPunct="1">
              <a:buFontTx/>
              <a:buNone/>
            </a:pP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en-US" altLang="zh-CN" dirty="0" smtClean="0">
                <a:sym typeface="Symbol" pitchFamily="18" charset="2"/>
              </a:rPr>
              <a:t>5</a:t>
            </a:r>
            <a:r>
              <a:rPr lang="zh-CN" altLang="en-US" dirty="0" smtClean="0">
                <a:sym typeface="Symbol" pitchFamily="18" charset="2"/>
              </a:rPr>
              <a:t>种选择</a:t>
            </a:r>
            <a:r>
              <a:rPr lang="en-US" altLang="zh-CN" dirty="0" smtClean="0">
                <a:sym typeface="Symbol" pitchFamily="18" charset="2"/>
              </a:rPr>
              <a:t>; </a:t>
            </a:r>
            <a:r>
              <a:rPr lang="zh-CN" altLang="en-US" dirty="0" smtClean="0">
                <a:sym typeface="Symbol" pitchFamily="18" charset="2"/>
              </a:rPr>
              <a:t>对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en-US" dirty="0" smtClean="0">
                <a:sym typeface="Symbol" pitchFamily="18" charset="2"/>
              </a:rPr>
              <a:t>的每种选择</a:t>
            </a:r>
            <a:r>
              <a:rPr lang="en-US" altLang="zh-CN" dirty="0" smtClean="0">
                <a:sym typeface="Symbol" pitchFamily="18" charset="2"/>
              </a:rPr>
              <a:t>, j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en-US" altLang="zh-CN" dirty="0" smtClean="0">
                <a:sym typeface="Symbol" pitchFamily="18" charset="2"/>
              </a:rPr>
              <a:t>3</a:t>
            </a:r>
            <a:r>
              <a:rPr lang="zh-CN" altLang="en-US" dirty="0" smtClean="0">
                <a:sym typeface="Symbol" pitchFamily="18" charset="2"/>
              </a:rPr>
              <a:t>种选择</a:t>
            </a:r>
            <a:r>
              <a:rPr lang="en-US" altLang="zh-CN" dirty="0" smtClean="0">
                <a:sym typeface="Symbol" pitchFamily="18" charset="2"/>
              </a:rPr>
              <a:t>;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ym typeface="Symbol" pitchFamily="18" charset="2"/>
              </a:rPr>
              <a:t>对</a:t>
            </a:r>
            <a:r>
              <a:rPr lang="en-US" altLang="zh-CN" dirty="0" smtClean="0">
                <a:sym typeface="Symbol" pitchFamily="18" charset="2"/>
              </a:rPr>
              <a:t>j</a:t>
            </a:r>
            <a:r>
              <a:rPr lang="zh-CN" altLang="en-US" dirty="0" smtClean="0">
                <a:sym typeface="Symbol" pitchFamily="18" charset="2"/>
              </a:rPr>
              <a:t>的每种选择</a:t>
            </a:r>
            <a:r>
              <a:rPr lang="en-US" altLang="zh-CN" dirty="0" smtClean="0">
                <a:sym typeface="Symbol" pitchFamily="18" charset="2"/>
              </a:rPr>
              <a:t>, m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en-US" altLang="zh-CN" dirty="0" smtClean="0">
                <a:sym typeface="Symbol" pitchFamily="18" charset="2"/>
              </a:rPr>
              <a:t>8</a:t>
            </a:r>
            <a:r>
              <a:rPr lang="zh-CN" altLang="en-US" dirty="0" smtClean="0">
                <a:sym typeface="Symbol" pitchFamily="18" charset="2"/>
              </a:rPr>
              <a:t>种选择</a:t>
            </a:r>
            <a:r>
              <a:rPr lang="en-US" altLang="zh-CN" dirty="0" smtClean="0">
                <a:sym typeface="Symbol" pitchFamily="18" charset="2"/>
              </a:rPr>
              <a:t>;…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sym typeface="Symbol" pitchFamily="18" charset="2"/>
              </a:rPr>
              <a:t>所以根据</a:t>
            </a:r>
            <a:r>
              <a:rPr lang="zh-CN" altLang="en-US" dirty="0">
                <a:sym typeface="Symbol" pitchFamily="18" charset="2"/>
              </a:rPr>
              <a:t>乘法</a:t>
            </a:r>
            <a:r>
              <a:rPr lang="zh-CN" altLang="en-US" dirty="0" smtClean="0">
                <a:sym typeface="Symbol" pitchFamily="18" charset="2"/>
              </a:rPr>
              <a:t>原理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zh-CN" altLang="en-US" dirty="0" smtClean="0">
                <a:sym typeface="Symbol" pitchFamily="18" charset="2"/>
              </a:rPr>
              <a:t>正整数</a:t>
            </a:r>
            <a:r>
              <a:rPr lang="zh-CN" altLang="en-US" dirty="0">
                <a:sym typeface="Symbol" pitchFamily="18" charset="2"/>
              </a:rPr>
              <a:t>因子的个数是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           </a:t>
            </a:r>
            <a:r>
              <a:rPr lang="en-US" altLang="zh-CN" dirty="0">
                <a:sym typeface="Symbol" pitchFamily="18" charset="2"/>
              </a:rPr>
              <a:t>5389=1080.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(P19)</a:t>
            </a:r>
            <a:endParaRPr lang="zh-CN" altLang="en-US" b="1" smtClean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12725" y="980728"/>
            <a:ext cx="8836073" cy="57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. </a:t>
            </a:r>
            <a:r>
              <a:rPr lang="zh-CN" altLang="en-US" dirty="0"/>
              <a:t>求</a:t>
            </a:r>
            <a:r>
              <a:rPr lang="en-US" altLang="zh-CN" dirty="0"/>
              <a:t>1000~9999</a:t>
            </a:r>
            <a:r>
              <a:rPr lang="zh-CN" altLang="en-US" dirty="0"/>
              <a:t>之间具有不同数字的奇数的个数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解</a:t>
            </a:r>
            <a:r>
              <a:rPr lang="en-US" altLang="zh-CN" dirty="0"/>
              <a:t>:1.</a:t>
            </a:r>
            <a:r>
              <a:rPr lang="zh-CN" altLang="en-US" dirty="0">
                <a:solidFill>
                  <a:srgbClr val="FF0000"/>
                </a:solidFill>
              </a:rPr>
              <a:t>个位</a:t>
            </a:r>
            <a:r>
              <a:rPr lang="zh-CN" altLang="en-US" dirty="0"/>
              <a:t>有   </a:t>
            </a:r>
            <a:r>
              <a:rPr lang="en-US" altLang="zh-CN" dirty="0"/>
              <a:t>|{1,3,5,7,9}|       = 5 </a:t>
            </a:r>
            <a:r>
              <a:rPr lang="zh-CN" altLang="en-US" dirty="0"/>
              <a:t>种选择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千位</a:t>
            </a:r>
            <a:r>
              <a:rPr lang="zh-CN" altLang="en-US" dirty="0"/>
              <a:t>有      </a:t>
            </a:r>
            <a:r>
              <a:rPr lang="en-US" altLang="zh-CN" dirty="0"/>
              <a:t>|{1,…,9}|   -1  = 8 </a:t>
            </a:r>
            <a:r>
              <a:rPr lang="zh-CN" altLang="en-US" dirty="0"/>
              <a:t>种选择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3.</a:t>
            </a:r>
            <a:r>
              <a:rPr lang="zh-CN" altLang="en-US" dirty="0">
                <a:solidFill>
                  <a:srgbClr val="FF0000"/>
                </a:solidFill>
              </a:rPr>
              <a:t>百位</a:t>
            </a:r>
            <a:r>
              <a:rPr lang="zh-CN" altLang="en-US" dirty="0"/>
              <a:t>有    </a:t>
            </a:r>
            <a:r>
              <a:rPr lang="en-US" altLang="zh-CN" dirty="0"/>
              <a:t>|{0,1,…,9}|  -2  = 8 </a:t>
            </a:r>
            <a:r>
              <a:rPr lang="zh-CN" altLang="en-US" dirty="0"/>
              <a:t>种选择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4.</a:t>
            </a:r>
            <a:r>
              <a:rPr lang="zh-CN" altLang="en-US" dirty="0">
                <a:solidFill>
                  <a:srgbClr val="FF0000"/>
                </a:solidFill>
              </a:rPr>
              <a:t>十位</a:t>
            </a:r>
            <a:r>
              <a:rPr lang="zh-CN" altLang="en-US" dirty="0"/>
              <a:t>有    </a:t>
            </a:r>
            <a:r>
              <a:rPr lang="en-US" altLang="zh-CN" dirty="0"/>
              <a:t>|{0,1,…,9}|  -3  = 7 </a:t>
            </a:r>
            <a:r>
              <a:rPr lang="zh-CN" altLang="en-US" dirty="0"/>
              <a:t>种选择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            总个数 </a:t>
            </a:r>
            <a:r>
              <a:rPr lang="en-US" altLang="zh-CN" dirty="0"/>
              <a:t>= 5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8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8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7= 2240.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换次序</a:t>
            </a:r>
            <a:r>
              <a:rPr lang="en-US" altLang="zh-CN" dirty="0"/>
              <a:t>:  1. </a:t>
            </a:r>
            <a:r>
              <a:rPr lang="zh-CN" altLang="en-US" dirty="0"/>
              <a:t>百位有  </a:t>
            </a:r>
            <a:r>
              <a:rPr lang="en-US" altLang="zh-CN" dirty="0"/>
              <a:t>|{0,1,…,9}|   = 10 </a:t>
            </a:r>
            <a:r>
              <a:rPr lang="zh-CN" altLang="en-US" dirty="0"/>
              <a:t>种选择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2. </a:t>
            </a:r>
            <a:r>
              <a:rPr lang="zh-CN" altLang="en-US" dirty="0"/>
              <a:t>个位有  </a:t>
            </a:r>
            <a:r>
              <a:rPr lang="en-US" altLang="zh-CN" dirty="0"/>
              <a:t>|{1,3,5,7,9}| -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en-US" altLang="zh-CN" dirty="0"/>
              <a:t>     </a:t>
            </a:r>
            <a:r>
              <a:rPr lang="zh-CN" altLang="en-US" dirty="0"/>
              <a:t>种</a:t>
            </a:r>
            <a:r>
              <a:rPr lang="zh-CN" altLang="en-US" dirty="0" smtClean="0"/>
              <a:t>选择 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dirty="0" smtClean="0"/>
              <a:t>当百位是偶数时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个位有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种选择</a:t>
            </a:r>
            <a:r>
              <a:rPr lang="en-US" altLang="zh-CN" dirty="0" smtClean="0"/>
              <a:t>;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百位</a:t>
            </a:r>
            <a:r>
              <a:rPr lang="zh-CN" altLang="en-US" dirty="0" smtClean="0"/>
              <a:t>是奇数时</a:t>
            </a:r>
            <a:r>
              <a:rPr lang="en-US" altLang="zh-CN" dirty="0"/>
              <a:t>, </a:t>
            </a:r>
            <a:r>
              <a:rPr lang="zh-CN" altLang="en-US" dirty="0"/>
              <a:t>个位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种选择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88224" y="5517232"/>
            <a:ext cx="22445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不能直接用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乘法原理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集合与多重集的记法</a:t>
            </a:r>
            <a:r>
              <a:rPr lang="en-US" altLang="zh-CN" b="1" smtClean="0"/>
              <a:t>(P19)</a:t>
            </a:r>
            <a:endParaRPr lang="zh-CN" altLang="en-US" b="1" smtClean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095375" y="1617663"/>
            <a:ext cx="7281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集合</a:t>
            </a:r>
            <a:r>
              <a:rPr lang="en-US" altLang="zh-CN"/>
              <a:t>: </a:t>
            </a:r>
            <a:r>
              <a:rPr lang="zh-CN" altLang="en-US"/>
              <a:t>不能重复</a:t>
            </a:r>
            <a:r>
              <a:rPr lang="en-US" altLang="zh-CN"/>
              <a:t>,</a:t>
            </a:r>
            <a:r>
              <a:rPr lang="zh-CN" altLang="en-US"/>
              <a:t>没有次序</a:t>
            </a:r>
            <a:br>
              <a:rPr lang="zh-CN" altLang="en-US"/>
            </a:br>
            <a:r>
              <a:rPr lang="zh-CN" altLang="en-US"/>
              <a:t>                </a:t>
            </a:r>
            <a:r>
              <a:rPr lang="en-US" altLang="zh-CN"/>
              <a:t>{ a, b, b } = { a, b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多重集</a:t>
            </a:r>
            <a:r>
              <a:rPr lang="en-US" altLang="zh-CN"/>
              <a:t>: </a:t>
            </a:r>
            <a:r>
              <a:rPr lang="zh-CN" altLang="en-US"/>
              <a:t>可以重复</a:t>
            </a:r>
            <a:r>
              <a:rPr lang="en-US" altLang="zh-CN"/>
              <a:t>, </a:t>
            </a:r>
            <a:r>
              <a:rPr lang="zh-CN" altLang="en-US"/>
              <a:t>没有次序</a:t>
            </a:r>
            <a:br>
              <a:rPr lang="zh-CN" altLang="en-US"/>
            </a:br>
            <a:r>
              <a:rPr lang="zh-CN" altLang="en-US"/>
              <a:t>              </a:t>
            </a:r>
            <a:r>
              <a:rPr lang="en-US" altLang="zh-CN"/>
              <a:t>{ a, b, b } = { b, a, b } </a:t>
            </a:r>
            <a:r>
              <a:rPr lang="en-US" altLang="zh-CN">
                <a:sym typeface="Symbol" pitchFamily="18" charset="2"/>
              </a:rPr>
              <a:t> </a:t>
            </a:r>
            <a:r>
              <a:rPr lang="en-US" altLang="zh-CN"/>
              <a:t>{ a, b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多重集的记法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  M={a,a,a,b,c,c,d,d,d,d}:={3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/>
              <a:t>a,b,2</a:t>
            </a:r>
            <a:r>
              <a:rPr lang="en-US" altLang="zh-CN">
                <a:sym typeface="Symbol" pitchFamily="18" charset="2"/>
              </a:rPr>
              <a:t>c</a:t>
            </a:r>
            <a:r>
              <a:rPr lang="en-US" altLang="zh-CN"/>
              <a:t>,4</a:t>
            </a:r>
            <a:r>
              <a:rPr lang="en-US" altLang="zh-CN">
                <a:sym typeface="Symbol" pitchFamily="18" charset="2"/>
              </a:rPr>
              <a:t>d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 N={</a:t>
            </a:r>
            <a:r>
              <a:rPr lang="en-US" altLang="zh-CN">
                <a:sym typeface="Symbol" pitchFamily="18" charset="2"/>
              </a:rPr>
              <a:t></a:t>
            </a:r>
            <a:r>
              <a:rPr lang="en-US" altLang="zh-CN"/>
              <a:t>a, 2</a:t>
            </a:r>
            <a:r>
              <a:rPr lang="en-US" altLang="zh-CN">
                <a:sym typeface="Symbol" pitchFamily="18" charset="2"/>
              </a:rPr>
              <a:t>b</a:t>
            </a:r>
            <a:r>
              <a:rPr lang="en-US" altLang="zh-CN"/>
              <a:t>, </a:t>
            </a:r>
            <a:r>
              <a:rPr lang="en-US" altLang="zh-CN">
                <a:sym typeface="Symbol" pitchFamily="18" charset="2"/>
              </a:rPr>
              <a:t>c</a:t>
            </a:r>
            <a:r>
              <a:rPr lang="en-US" altLang="zh-CN"/>
              <a:t>, 4</a:t>
            </a:r>
            <a:r>
              <a:rPr lang="en-US" altLang="zh-CN">
                <a:sym typeface="Symbol" pitchFamily="18" charset="2"/>
              </a:rPr>
              <a:t>d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集合的排列与组合</a:t>
            </a:r>
            <a:r>
              <a:rPr lang="en-US" altLang="zh-CN" b="1" smtClean="0"/>
              <a:t>(P21,24)</a:t>
            </a:r>
            <a:endParaRPr lang="zh-CN" altLang="en-US" b="1" smtClean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30225" y="1025525"/>
            <a:ext cx="75565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令</a:t>
            </a:r>
            <a:r>
              <a:rPr lang="en-US" altLang="zh-CN"/>
              <a:t>S</a:t>
            </a:r>
            <a:r>
              <a:rPr lang="zh-CN" altLang="en-US"/>
              <a:t>是集合</a:t>
            </a:r>
            <a:r>
              <a:rPr lang="en-US" altLang="zh-CN"/>
              <a:t>, |S| = n, r </a:t>
            </a:r>
            <a:r>
              <a:rPr lang="en-US" altLang="zh-CN">
                <a:sym typeface="Symbol" pitchFamily="18" charset="2"/>
              </a:rPr>
              <a:t> 0,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的一个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r-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排列</a:t>
            </a:r>
            <a:r>
              <a:rPr lang="zh-CN" altLang="en-US">
                <a:sym typeface="Symbol" pitchFamily="18" charset="2"/>
              </a:rPr>
              <a:t>是  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中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个元素的有序摆放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的一个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r-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组合</a:t>
            </a:r>
            <a:r>
              <a:rPr lang="zh-CN" altLang="en-US">
                <a:sym typeface="Symbol" pitchFamily="18" charset="2"/>
              </a:rPr>
              <a:t>是  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中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个元素的无序选择</a:t>
            </a:r>
            <a:r>
              <a:rPr lang="en-US" altLang="zh-CN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              </a:t>
            </a:r>
            <a:r>
              <a:rPr lang="zh-CN" altLang="en-US">
                <a:sym typeface="Symbol" pitchFamily="18" charset="2"/>
              </a:rPr>
              <a:t>或者说是 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个元素的子集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468313" y="3365500"/>
            <a:ext cx="82974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ym typeface="Symbol" pitchFamily="18" charset="2"/>
              </a:rPr>
              <a:t>例</a:t>
            </a:r>
            <a:r>
              <a:rPr lang="en-US" altLang="zh-CN" dirty="0">
                <a:sym typeface="Symbol" pitchFamily="18" charset="2"/>
              </a:rPr>
              <a:t>: S={</a:t>
            </a:r>
            <a:r>
              <a:rPr lang="en-US" altLang="zh-CN" dirty="0" err="1">
                <a:sym typeface="Symbol" pitchFamily="18" charset="2"/>
              </a:rPr>
              <a:t>a,b,c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1-</a:t>
            </a:r>
            <a:r>
              <a:rPr lang="zh-CN" altLang="en-US" dirty="0">
                <a:sym typeface="Symbol" pitchFamily="18" charset="2"/>
              </a:rPr>
              <a:t>排列</a:t>
            </a:r>
            <a:r>
              <a:rPr lang="en-US" altLang="zh-CN" dirty="0">
                <a:sym typeface="Symbol" pitchFamily="18" charset="2"/>
              </a:rPr>
              <a:t>: </a:t>
            </a:r>
            <a:r>
              <a:rPr lang="en-US" altLang="zh-CN" dirty="0" err="1">
                <a:sym typeface="Symbol" pitchFamily="18" charset="2"/>
              </a:rPr>
              <a:t>a,b,c</a:t>
            </a:r>
            <a:r>
              <a:rPr lang="en-US" altLang="zh-CN" dirty="0">
                <a:sym typeface="Symbol" pitchFamily="18" charset="2"/>
              </a:rPr>
              <a:t>,        1-</a:t>
            </a:r>
            <a:r>
              <a:rPr lang="zh-CN" altLang="en-US" dirty="0">
                <a:sym typeface="Symbol" pitchFamily="18" charset="2"/>
              </a:rPr>
              <a:t>组合</a:t>
            </a:r>
            <a:r>
              <a:rPr lang="en-US" altLang="zh-CN" dirty="0">
                <a:sym typeface="Symbol" pitchFamily="18" charset="2"/>
              </a:rPr>
              <a:t>: {a}, {b}, {c}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2-</a:t>
            </a:r>
            <a:r>
              <a:rPr lang="zh-CN" altLang="en-US" dirty="0">
                <a:sym typeface="Symbol" pitchFamily="18" charset="2"/>
              </a:rPr>
              <a:t>排列</a:t>
            </a:r>
            <a:r>
              <a:rPr lang="en-US" altLang="zh-CN" dirty="0">
                <a:sym typeface="Symbol" pitchFamily="18" charset="2"/>
              </a:rPr>
              <a:t>: ab, ca,…, 2-</a:t>
            </a:r>
            <a:r>
              <a:rPr lang="zh-CN" altLang="en-US" dirty="0">
                <a:sym typeface="Symbol" pitchFamily="18" charset="2"/>
              </a:rPr>
              <a:t>组合</a:t>
            </a:r>
            <a:r>
              <a:rPr lang="en-US" altLang="zh-CN" dirty="0">
                <a:sym typeface="Symbol" pitchFamily="18" charset="2"/>
              </a:rPr>
              <a:t>: {</a:t>
            </a:r>
            <a:r>
              <a:rPr lang="en-US" altLang="zh-CN" dirty="0" err="1">
                <a:sym typeface="Symbol" pitchFamily="18" charset="2"/>
              </a:rPr>
              <a:t>a,b</a:t>
            </a:r>
            <a:r>
              <a:rPr lang="en-US" altLang="zh-CN" dirty="0">
                <a:sym typeface="Symbol" pitchFamily="18" charset="2"/>
              </a:rPr>
              <a:t>}, {</a:t>
            </a:r>
            <a:r>
              <a:rPr lang="en-US" altLang="zh-CN" dirty="0" err="1">
                <a:sym typeface="Symbol" pitchFamily="18" charset="2"/>
              </a:rPr>
              <a:t>b,c</a:t>
            </a:r>
            <a:r>
              <a:rPr lang="en-US" altLang="zh-CN" dirty="0">
                <a:sym typeface="Symbol" pitchFamily="18" charset="2"/>
              </a:rPr>
              <a:t>}, {</a:t>
            </a:r>
            <a:r>
              <a:rPr lang="en-US" altLang="zh-CN" dirty="0" err="1">
                <a:sym typeface="Symbol" pitchFamily="18" charset="2"/>
              </a:rPr>
              <a:t>a,c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3-</a:t>
            </a:r>
            <a:r>
              <a:rPr lang="zh-CN" altLang="en-US" dirty="0">
                <a:sym typeface="Symbol" pitchFamily="18" charset="2"/>
              </a:rPr>
              <a:t>排列</a:t>
            </a:r>
            <a:r>
              <a:rPr lang="en-US" altLang="zh-CN" dirty="0">
                <a:sym typeface="Symbol" pitchFamily="18" charset="2"/>
              </a:rPr>
              <a:t>: cab,…,     3-</a:t>
            </a:r>
            <a:r>
              <a:rPr lang="zh-CN" altLang="en-US" dirty="0">
                <a:sym typeface="Symbol" pitchFamily="18" charset="2"/>
              </a:rPr>
              <a:t>组合</a:t>
            </a:r>
            <a:r>
              <a:rPr lang="en-US" altLang="zh-CN" dirty="0">
                <a:sym typeface="Symbol" pitchFamily="18" charset="2"/>
              </a:rPr>
              <a:t>: {</a:t>
            </a:r>
            <a:r>
              <a:rPr lang="en-US" altLang="zh-CN" dirty="0" err="1">
                <a:sym typeface="Symbol" pitchFamily="18" charset="2"/>
              </a:rPr>
              <a:t>a,b,c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4-</a:t>
            </a:r>
            <a:r>
              <a:rPr lang="zh-CN" altLang="en-US" dirty="0">
                <a:sym typeface="Symbol" pitchFamily="18" charset="2"/>
              </a:rPr>
              <a:t>排列</a:t>
            </a:r>
            <a:r>
              <a:rPr lang="en-US" altLang="zh-CN" dirty="0">
                <a:sym typeface="Symbol" pitchFamily="18" charset="2"/>
              </a:rPr>
              <a:t>: ?               4-</a:t>
            </a:r>
            <a:r>
              <a:rPr lang="zh-CN" altLang="en-US" dirty="0">
                <a:sym typeface="Symbol" pitchFamily="18" charset="2"/>
              </a:rPr>
              <a:t>组合</a:t>
            </a:r>
            <a:r>
              <a:rPr lang="en-US" altLang="zh-CN" dirty="0">
                <a:sym typeface="Symbol" pitchFamily="18" charset="2"/>
              </a:rPr>
              <a:t>: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0-</a:t>
            </a:r>
            <a:r>
              <a:rPr lang="zh-CN" altLang="en-US" dirty="0">
                <a:sym typeface="Symbol" pitchFamily="18" charset="2"/>
              </a:rPr>
              <a:t>排列</a:t>
            </a:r>
            <a:r>
              <a:rPr lang="en-US" altLang="zh-CN" dirty="0">
                <a:sym typeface="Symbol" pitchFamily="18" charset="2"/>
              </a:rPr>
              <a:t>: ?               0-</a:t>
            </a:r>
            <a:r>
              <a:rPr lang="zh-CN" altLang="en-US" dirty="0">
                <a:sym typeface="Symbol" pitchFamily="18" charset="2"/>
              </a:rPr>
              <a:t>组合</a:t>
            </a:r>
            <a:r>
              <a:rPr lang="en-US" altLang="zh-CN" dirty="0">
                <a:sym typeface="Symbol" pitchFamily="18" charset="2"/>
              </a:rPr>
              <a:t>: </a:t>
            </a:r>
            <a:r>
              <a:rPr lang="en-US" altLang="zh-CN" dirty="0" smtClean="0">
                <a:sym typeface="Symbol" pitchFamily="18" charset="2"/>
              </a:rPr>
              <a:t>, 1</a:t>
            </a:r>
            <a:r>
              <a:rPr lang="zh-CN" altLang="en-US" dirty="0" smtClean="0">
                <a:sym typeface="Symbol" pitchFamily="18" charset="2"/>
              </a:rPr>
              <a:t>个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  <p:bldP spid="880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排列数与组合数</a:t>
            </a:r>
            <a:r>
              <a:rPr lang="en-US" altLang="zh-CN" b="1" smtClean="0"/>
              <a:t>(P21-27)</a:t>
            </a:r>
            <a:endParaRPr lang="zh-CN" altLang="en-US" b="1" smtClean="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11200" y="1384300"/>
            <a:ext cx="8161786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/>
              <a:t>用</a:t>
            </a:r>
            <a:r>
              <a:rPr lang="en-US" altLang="zh-CN" dirty="0"/>
              <a:t>P(</a:t>
            </a:r>
            <a:r>
              <a:rPr lang="en-US" altLang="zh-CN" dirty="0" err="1"/>
              <a:t>n,r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元素集合的</a:t>
            </a:r>
            <a:r>
              <a:rPr lang="en-US" altLang="zh-CN" dirty="0"/>
              <a:t>r-</a:t>
            </a:r>
            <a:r>
              <a:rPr lang="zh-CN" altLang="en-US" dirty="0"/>
              <a:t>排列的个数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用</a:t>
            </a:r>
            <a:r>
              <a:rPr lang="en-US" altLang="zh-CN" dirty="0"/>
              <a:t>C(</a:t>
            </a:r>
            <a:r>
              <a:rPr lang="en-US" altLang="zh-CN" dirty="0" err="1"/>
              <a:t>n,r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元素集合的</a:t>
            </a:r>
            <a:r>
              <a:rPr lang="en-US" altLang="zh-CN" dirty="0"/>
              <a:t>r-</a:t>
            </a:r>
            <a:r>
              <a:rPr lang="zh-CN" altLang="en-US" dirty="0"/>
              <a:t>组合的个数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1: </a:t>
            </a:r>
            <a:r>
              <a:rPr lang="en-US" altLang="zh-CN" dirty="0"/>
              <a:t>0 </a:t>
            </a:r>
            <a:r>
              <a:rPr lang="en-US" altLang="zh-CN" dirty="0">
                <a:sym typeface="Symbol" pitchFamily="18" charset="2"/>
              </a:rPr>
              <a:t> r  n, P(</a:t>
            </a:r>
            <a:r>
              <a:rPr lang="en-US" altLang="zh-CN" dirty="0" err="1">
                <a:sym typeface="Symbol" pitchFamily="18" charset="2"/>
              </a:rPr>
              <a:t>n,r</a:t>
            </a:r>
            <a:r>
              <a:rPr lang="en-US" altLang="zh-CN" dirty="0">
                <a:sym typeface="Symbol" pitchFamily="18" charset="2"/>
              </a:rPr>
              <a:t>) = n!/(n-r</a:t>
            </a:r>
            <a:r>
              <a:rPr lang="en-US" altLang="zh-CN" dirty="0" smtClean="0">
                <a:sym typeface="Symbol" pitchFamily="18" charset="2"/>
              </a:rPr>
              <a:t>)! (</a:t>
            </a:r>
            <a:r>
              <a:rPr lang="zh-CN" altLang="en-US" dirty="0" smtClean="0">
                <a:sym typeface="Symbol" pitchFamily="18" charset="2"/>
              </a:rPr>
              <a:t>乘法原理</a:t>
            </a:r>
            <a:r>
              <a:rPr lang="en-US" altLang="zh-CN" dirty="0" smtClean="0">
                <a:sym typeface="Symbol" pitchFamily="18" charset="2"/>
              </a:rPr>
              <a:t>) 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sym typeface="Symbol" pitchFamily="18" charset="2"/>
              </a:rPr>
              <a:t>定理</a:t>
            </a:r>
            <a:r>
              <a:rPr lang="en-US" altLang="zh-CN" dirty="0" smtClean="0">
                <a:sym typeface="Symbol" pitchFamily="18" charset="2"/>
              </a:rPr>
              <a:t>2: </a:t>
            </a:r>
            <a:r>
              <a:rPr lang="en-US" altLang="zh-CN" dirty="0">
                <a:sym typeface="Symbol" pitchFamily="18" charset="2"/>
              </a:rPr>
              <a:t>0  r  n, C(</a:t>
            </a:r>
            <a:r>
              <a:rPr lang="en-US" altLang="zh-CN" dirty="0" err="1">
                <a:sym typeface="Symbol" pitchFamily="18" charset="2"/>
              </a:rPr>
              <a:t>n,r</a:t>
            </a:r>
            <a:r>
              <a:rPr lang="en-US" altLang="zh-CN" dirty="0">
                <a:sym typeface="Symbol" pitchFamily="18" charset="2"/>
              </a:rPr>
              <a:t>) = n!/(n-r)!/r</a:t>
            </a:r>
            <a:r>
              <a:rPr lang="en-US" altLang="zh-CN" dirty="0" smtClean="0">
                <a:sym typeface="Symbol" pitchFamily="18" charset="2"/>
              </a:rPr>
              <a:t>! (</a:t>
            </a:r>
            <a:r>
              <a:rPr lang="zh-CN" altLang="en-US" dirty="0" smtClean="0">
                <a:sym typeface="Symbol" pitchFamily="18" charset="2"/>
              </a:rPr>
              <a:t>双计数</a:t>
            </a:r>
            <a:r>
              <a:rPr lang="en-US" altLang="zh-CN" dirty="0" smtClean="0">
                <a:sym typeface="Symbol" pitchFamily="18" charset="2"/>
              </a:rPr>
              <a:t>) 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通常记</a:t>
            </a:r>
            <a:r>
              <a:rPr lang="en-US" altLang="zh-CN" dirty="0">
                <a:sym typeface="Symbol" pitchFamily="18" charset="2"/>
              </a:rPr>
              <a:t>C(</a:t>
            </a:r>
            <a:r>
              <a:rPr lang="en-US" altLang="zh-CN" dirty="0" err="1">
                <a:sym typeface="Symbol" pitchFamily="18" charset="2"/>
              </a:rPr>
              <a:t>n,r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为</a:t>
            </a:r>
          </a:p>
        </p:txBody>
      </p:sp>
      <p:graphicFrame>
        <p:nvGraphicFramePr>
          <p:cNvPr id="890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779838" y="3876675"/>
          <a:ext cx="2616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4" imgW="2603500" imgH="1104900" progId="Equation.3">
                  <p:embed/>
                </p:oleObj>
              </mc:Choice>
              <mc:Fallback>
                <p:oleObj name="公式" r:id="rId4" imgW="2603500" imgH="1104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76675"/>
                        <a:ext cx="2616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55650" y="5026025"/>
            <a:ext cx="741581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3: </a:t>
            </a:r>
            <a:r>
              <a:rPr lang="en-US" altLang="zh-CN" dirty="0"/>
              <a:t>C(</a:t>
            </a:r>
            <a:r>
              <a:rPr lang="en-US" altLang="zh-CN" dirty="0" err="1"/>
              <a:t>n,r</a:t>
            </a:r>
            <a:r>
              <a:rPr lang="en-US" altLang="zh-CN" dirty="0" smtClean="0"/>
              <a:t>) = C(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-r).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4: </a:t>
            </a:r>
            <a:r>
              <a:rPr lang="en-US" altLang="zh-CN" dirty="0"/>
              <a:t>C(n,0</a:t>
            </a:r>
            <a:r>
              <a:rPr lang="en-US" altLang="zh-CN" dirty="0" smtClean="0"/>
              <a:t>) + C(n,1) + … + C(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 = 2</a:t>
            </a:r>
            <a:r>
              <a:rPr lang="en-US" altLang="zh-CN" baseline="30000" dirty="0" smtClean="0"/>
              <a:t>n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  <p:bldP spid="890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(P22-25)</a:t>
            </a:r>
            <a:endParaRPr lang="zh-CN" altLang="en-US" b="1" smtClean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07950" y="1196975"/>
            <a:ext cx="89662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1: </a:t>
            </a:r>
            <a:r>
              <a:rPr lang="zh-CN" altLang="en-US" dirty="0"/>
              <a:t>平面上</a:t>
            </a:r>
            <a:r>
              <a:rPr lang="en-US" altLang="zh-CN" dirty="0"/>
              <a:t>25</a:t>
            </a:r>
            <a:r>
              <a:rPr lang="zh-CN" altLang="en-US" dirty="0"/>
              <a:t>个点</a:t>
            </a:r>
            <a:r>
              <a:rPr lang="en-US" altLang="zh-CN" dirty="0"/>
              <a:t>, </a:t>
            </a:r>
            <a:r>
              <a:rPr lang="zh-CN" altLang="en-US" dirty="0"/>
              <a:t>无</a:t>
            </a:r>
            <a:r>
              <a:rPr lang="en-US" altLang="zh-CN" dirty="0"/>
              <a:t>3</a:t>
            </a:r>
            <a:r>
              <a:rPr lang="zh-CN" altLang="en-US" dirty="0"/>
              <a:t>点共线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求他们所确定的直线数和三角形数</a:t>
            </a:r>
            <a:r>
              <a:rPr lang="en-US" altLang="zh-CN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2: </a:t>
            </a:r>
            <a:r>
              <a:rPr lang="zh-CN" altLang="en-US" dirty="0"/>
              <a:t>排列</a:t>
            </a:r>
            <a:r>
              <a:rPr lang="en-US" altLang="zh-CN" dirty="0"/>
              <a:t>26</a:t>
            </a:r>
            <a:r>
              <a:rPr lang="zh-CN" altLang="en-US" dirty="0"/>
              <a:t>个字母</a:t>
            </a:r>
            <a:r>
              <a:rPr lang="en-US" altLang="zh-CN" dirty="0"/>
              <a:t>, </a:t>
            </a:r>
            <a:r>
              <a:rPr lang="en-US" altLang="zh-CN" dirty="0" err="1"/>
              <a:t>a,e,i,o,u</a:t>
            </a:r>
            <a:r>
              <a:rPr lang="zh-CN" altLang="en-US" dirty="0"/>
              <a:t>两两不相邻</a:t>
            </a:r>
            <a:r>
              <a:rPr lang="en-US" altLang="zh-CN" dirty="0"/>
              <a:t>, </a:t>
            </a:r>
            <a:r>
              <a:rPr lang="zh-CN" altLang="en-US" dirty="0"/>
              <a:t>求方案数</a:t>
            </a:r>
            <a:r>
              <a:rPr lang="en-US" altLang="zh-CN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: </a:t>
            </a:r>
            <a:r>
              <a:rPr lang="zh-CN" altLang="en-US" dirty="0"/>
              <a:t>循环排列</a:t>
            </a:r>
            <a:r>
              <a:rPr lang="en-US" altLang="zh-CN" dirty="0"/>
              <a:t>, </a:t>
            </a:r>
            <a:r>
              <a:rPr lang="zh-CN" altLang="en-US" dirty="0"/>
              <a:t>即沿圆圈排列</a:t>
            </a:r>
            <a:r>
              <a:rPr lang="en-US" altLang="zh-CN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定理</a:t>
            </a:r>
            <a:r>
              <a:rPr lang="en-US" altLang="zh-CN" dirty="0"/>
              <a:t>: n</a:t>
            </a:r>
            <a:r>
              <a:rPr lang="zh-CN" altLang="en-US" dirty="0"/>
              <a:t>元素集合的循环</a:t>
            </a:r>
            <a:r>
              <a:rPr lang="en-US" altLang="zh-CN" dirty="0"/>
              <a:t>r-</a:t>
            </a:r>
            <a:r>
              <a:rPr lang="zh-CN" altLang="en-US" dirty="0"/>
              <a:t>排列的个数是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                    </a:t>
            </a:r>
            <a:r>
              <a:rPr lang="en-US" altLang="zh-CN" dirty="0"/>
              <a:t>P(</a:t>
            </a:r>
            <a:r>
              <a:rPr lang="en-US" altLang="zh-CN" dirty="0" err="1"/>
              <a:t>n,r</a:t>
            </a:r>
            <a:r>
              <a:rPr lang="en-US" altLang="zh-CN" dirty="0"/>
              <a:t>)/r.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3. 8</a:t>
            </a:r>
            <a:r>
              <a:rPr lang="zh-CN" altLang="en-US" dirty="0"/>
              <a:t>个不同颜色念珠穿成一条项链</a:t>
            </a:r>
            <a:r>
              <a:rPr lang="en-US" altLang="zh-CN" dirty="0"/>
              <a:t>, </a:t>
            </a:r>
            <a:r>
              <a:rPr lang="zh-CN" altLang="en-US" dirty="0"/>
              <a:t>求方案数</a:t>
            </a:r>
            <a:r>
              <a:rPr lang="en-US" altLang="zh-CN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4. 10</a:t>
            </a:r>
            <a:r>
              <a:rPr lang="zh-CN" altLang="en-US" dirty="0"/>
              <a:t>人围坐一圆桌</a:t>
            </a:r>
            <a:r>
              <a:rPr lang="en-US" altLang="zh-CN" dirty="0"/>
              <a:t>, </a:t>
            </a:r>
            <a:r>
              <a:rPr lang="zh-CN" altLang="en-US" dirty="0"/>
              <a:t>其中两个不相邻</a:t>
            </a:r>
            <a:r>
              <a:rPr lang="en-US" altLang="zh-CN" dirty="0"/>
              <a:t>, </a:t>
            </a:r>
            <a:r>
              <a:rPr lang="zh-CN" altLang="en-US" dirty="0"/>
              <a:t>求方案数</a:t>
            </a:r>
            <a:r>
              <a:rPr lang="en-US" altLang="zh-CN" dirty="0"/>
              <a:t>.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与例</a:t>
            </a:r>
            <a:r>
              <a:rPr lang="en-US" altLang="zh-CN" dirty="0"/>
              <a:t>2</a:t>
            </a:r>
            <a:r>
              <a:rPr lang="zh-CN" altLang="en-US" dirty="0"/>
              <a:t>比较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多重集的排列和组合</a:t>
            </a:r>
            <a:r>
              <a:rPr lang="en-US" altLang="zh-CN" b="1" smtClean="0"/>
              <a:t>(P28)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258888" y="1477963"/>
            <a:ext cx="6048375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特点</a:t>
            </a:r>
            <a:r>
              <a:rPr lang="en-US" altLang="zh-CN"/>
              <a:t>: </a:t>
            </a:r>
            <a:r>
              <a:rPr lang="zh-CN" altLang="en-US"/>
              <a:t>每个元素可以出现</a:t>
            </a:r>
            <a:r>
              <a:rPr lang="en-US" altLang="zh-CN"/>
              <a:t>0</a:t>
            </a:r>
            <a:r>
              <a:rPr lang="zh-CN" altLang="en-US"/>
              <a:t>到多次</a:t>
            </a:r>
            <a:r>
              <a:rPr lang="en-US" altLang="zh-CN"/>
              <a:t>.</a:t>
            </a:r>
          </a:p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: S={2</a:t>
            </a:r>
            <a:r>
              <a:rPr lang="en-US" altLang="zh-CN">
                <a:sym typeface="Symbol" pitchFamily="18" charset="2"/>
              </a:rPr>
              <a:t>a</a:t>
            </a:r>
            <a:r>
              <a:rPr lang="en-US" altLang="zh-CN"/>
              <a:t>, b, 3</a:t>
            </a:r>
            <a:r>
              <a:rPr lang="en-US" altLang="zh-CN">
                <a:sym typeface="Symbol" pitchFamily="18" charset="2"/>
              </a:rPr>
              <a:t>c}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4-</a:t>
            </a:r>
            <a:r>
              <a:rPr lang="zh-CN" altLang="en-US">
                <a:sym typeface="Symbol" pitchFamily="18" charset="2"/>
              </a:rPr>
              <a:t>排列有 </a:t>
            </a:r>
            <a:r>
              <a:rPr lang="en-US" altLang="zh-CN">
                <a:sym typeface="Symbol" pitchFamily="18" charset="2"/>
              </a:rPr>
              <a:t>abac, cacc </a:t>
            </a:r>
            <a:r>
              <a:rPr lang="zh-CN" altLang="en-US">
                <a:sym typeface="Symbol" pitchFamily="18" charset="2"/>
              </a:rPr>
              <a:t>等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4-</a:t>
            </a:r>
            <a:r>
              <a:rPr lang="zh-CN" altLang="en-US">
                <a:sym typeface="Symbol" pitchFamily="18" charset="2"/>
              </a:rPr>
              <a:t>组合有 </a:t>
            </a:r>
            <a:r>
              <a:rPr lang="en-US" altLang="zh-CN">
                <a:sym typeface="Symbol" pitchFamily="18" charset="2"/>
              </a:rPr>
              <a:t>{2a, b, c}, {a, </a:t>
            </a:r>
            <a:r>
              <a:rPr lang="en-US" altLang="zh-CN"/>
              <a:t>3</a:t>
            </a:r>
            <a:r>
              <a:rPr lang="en-US" altLang="zh-CN">
                <a:sym typeface="Symbol" pitchFamily="18" charset="2"/>
              </a:rPr>
              <a:t>c} </a:t>
            </a:r>
            <a:r>
              <a:rPr lang="zh-CN" altLang="en-US">
                <a:sym typeface="Symbol" pitchFamily="18" charset="2"/>
              </a:rPr>
              <a:t>等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6-</a:t>
            </a:r>
            <a:r>
              <a:rPr lang="zh-CN" altLang="en-US">
                <a:sym typeface="Symbol" pitchFamily="18" charset="2"/>
              </a:rPr>
              <a:t>排列有 </a:t>
            </a:r>
            <a:r>
              <a:rPr lang="en-US" altLang="zh-CN">
                <a:sym typeface="Symbol" pitchFamily="18" charset="2"/>
              </a:rPr>
              <a:t>abccac </a:t>
            </a:r>
            <a:r>
              <a:rPr lang="zh-CN" altLang="en-US">
                <a:sym typeface="Symbol" pitchFamily="18" charset="2"/>
              </a:rPr>
              <a:t>等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6-</a:t>
            </a:r>
            <a:r>
              <a:rPr lang="zh-CN" altLang="en-US">
                <a:sym typeface="Symbol" pitchFamily="18" charset="2"/>
              </a:rPr>
              <a:t>组合有 </a:t>
            </a:r>
            <a:r>
              <a:rPr lang="en-US" altLang="zh-CN"/>
              <a:t>{2</a:t>
            </a:r>
            <a:r>
              <a:rPr lang="en-US" altLang="zh-CN">
                <a:sym typeface="Symbol" pitchFamily="18" charset="2"/>
              </a:rPr>
              <a:t>a</a:t>
            </a:r>
            <a:r>
              <a:rPr lang="en-US" altLang="zh-CN"/>
              <a:t>, b, 3</a:t>
            </a:r>
            <a:r>
              <a:rPr lang="en-US" altLang="zh-CN">
                <a:sym typeface="Symbol" pitchFamily="18" charset="2"/>
              </a:rPr>
              <a:t>c}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7-</a:t>
            </a:r>
            <a:r>
              <a:rPr lang="zh-CN" altLang="en-US">
                <a:sym typeface="Symbol" pitchFamily="18" charset="2"/>
              </a:rPr>
              <a:t>排列 无</a:t>
            </a:r>
            <a:r>
              <a:rPr lang="en-US" altLang="zh-CN">
                <a:sym typeface="Symbol" pitchFamily="18" charset="2"/>
              </a:rPr>
              <a:t>,     S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en-US" altLang="zh-CN">
                <a:sym typeface="Symbol" pitchFamily="18" charset="2"/>
              </a:rPr>
              <a:t>7-</a:t>
            </a:r>
            <a:r>
              <a:rPr lang="zh-CN" altLang="en-US">
                <a:sym typeface="Symbol" pitchFamily="18" charset="2"/>
              </a:rPr>
              <a:t>组合 无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1584</Words>
  <Application>Microsoft Office PowerPoint</Application>
  <PresentationFormat>全屏显示(4:3)</PresentationFormat>
  <Paragraphs>136</Paragraphs>
  <Slides>13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默认设计模板</vt:lpstr>
      <vt:lpstr>公式</vt:lpstr>
      <vt:lpstr>组合数学  第2章 排列与组合</vt:lpstr>
      <vt:lpstr>基本计数原理(P16-17)</vt:lpstr>
      <vt:lpstr>乘法原理应用(P17)</vt:lpstr>
      <vt:lpstr>例(P19)</vt:lpstr>
      <vt:lpstr>集合与多重集的记法(P19)</vt:lpstr>
      <vt:lpstr>集合的排列与组合(P21,24)</vt:lpstr>
      <vt:lpstr>排列数与组合数(P21-27)</vt:lpstr>
      <vt:lpstr>例(P22-25)</vt:lpstr>
      <vt:lpstr>多重集的排列和组合(P28)</vt:lpstr>
      <vt:lpstr>两个简单情况(P28,32)</vt:lpstr>
      <vt:lpstr>例(P29,31,34)</vt:lpstr>
      <vt:lpstr>本章小结与作业</vt:lpstr>
      <vt:lpstr>作业</vt:lpstr>
    </vt:vector>
  </TitlesOfParts>
  <Company>BIT901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User</cp:lastModifiedBy>
  <cp:revision>191</cp:revision>
  <dcterms:created xsi:type="dcterms:W3CDTF">2003-04-15T07:14:38Z</dcterms:created>
  <dcterms:modified xsi:type="dcterms:W3CDTF">2016-04-25T07:26:16Z</dcterms:modified>
</cp:coreProperties>
</file>