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1"/>
  </p:notesMasterIdLst>
  <p:sldIdLst>
    <p:sldId id="313" r:id="rId3"/>
    <p:sldId id="264" r:id="rId4"/>
    <p:sldId id="407" r:id="rId5"/>
    <p:sldId id="408" r:id="rId6"/>
    <p:sldId id="410" r:id="rId7"/>
    <p:sldId id="345" r:id="rId8"/>
    <p:sldId id="346" r:id="rId9"/>
    <p:sldId id="387" r:id="rId10"/>
    <p:sldId id="348" r:id="rId11"/>
    <p:sldId id="349" r:id="rId12"/>
    <p:sldId id="350" r:id="rId13"/>
    <p:sldId id="385" r:id="rId14"/>
    <p:sldId id="352" r:id="rId15"/>
    <p:sldId id="353" r:id="rId16"/>
    <p:sldId id="354" r:id="rId17"/>
    <p:sldId id="369" r:id="rId18"/>
    <p:sldId id="356" r:id="rId19"/>
    <p:sldId id="406" r:id="rId20"/>
    <p:sldId id="378" r:id="rId21"/>
    <p:sldId id="382" r:id="rId22"/>
    <p:sldId id="414" r:id="rId23"/>
    <p:sldId id="413" r:id="rId24"/>
    <p:sldId id="377" r:id="rId25"/>
    <p:sldId id="358" r:id="rId26"/>
    <p:sldId id="359" r:id="rId27"/>
    <p:sldId id="366" r:id="rId28"/>
    <p:sldId id="412" r:id="rId29"/>
    <p:sldId id="379" r:id="rId30"/>
    <p:sldId id="360" r:id="rId31"/>
    <p:sldId id="411" r:id="rId32"/>
    <p:sldId id="393" r:id="rId33"/>
    <p:sldId id="363" r:id="rId34"/>
    <p:sldId id="405" r:id="rId35"/>
    <p:sldId id="364" r:id="rId36"/>
    <p:sldId id="372" r:id="rId37"/>
    <p:sldId id="374" r:id="rId38"/>
    <p:sldId id="391" r:id="rId39"/>
    <p:sldId id="375" r:id="rId40"/>
    <p:sldId id="368" r:id="rId41"/>
    <p:sldId id="376" r:id="rId42"/>
    <p:sldId id="380" r:id="rId43"/>
    <p:sldId id="381" r:id="rId44"/>
    <p:sldId id="386" r:id="rId45"/>
    <p:sldId id="392" r:id="rId46"/>
    <p:sldId id="332" r:id="rId47"/>
    <p:sldId id="415" r:id="rId48"/>
    <p:sldId id="395" r:id="rId49"/>
    <p:sldId id="383" r:id="rId50"/>
    <p:sldId id="384" r:id="rId51"/>
    <p:sldId id="394" r:id="rId52"/>
    <p:sldId id="397" r:id="rId53"/>
    <p:sldId id="404" r:id="rId54"/>
    <p:sldId id="396" r:id="rId55"/>
    <p:sldId id="398" r:id="rId56"/>
    <p:sldId id="399" r:id="rId57"/>
    <p:sldId id="400" r:id="rId58"/>
    <p:sldId id="401" r:id="rId59"/>
    <p:sldId id="402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80" autoAdjust="0"/>
  </p:normalViewPr>
  <p:slideViewPr>
    <p:cSldViewPr>
      <p:cViewPr varScale="1">
        <p:scale>
          <a:sx n="84" d="100"/>
          <a:sy n="84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BF4A481-85D4-4DA5-A340-C58DBCB8AB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548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24D87-9F88-4689-ADE1-CD752EB12DF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令</a:t>
            </a:r>
            <a:r>
              <a:rPr lang="en-US" altLang="zh-CN"/>
              <a:t>Q(x)=x^n-a_1 x^(n-1)-…-a_k x^(n-k), Q(x)=(x-q)^2 P(x), Q(x)’=(x-q)T(x)=nx^n-a_1 (n-1)x^(n-1)-…-a_k (n-k)x^(n-k)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9B2E2-DBCC-4C75-9A12-CE11817F021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h_n-15h_(n-2)+10h_(n-3)+60h_(n-4)-72h_(n-5), (x-2)^3(x+3)^2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7DF59-11D0-44B7-88A4-03A7B766845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h_n-15h_(n-2)+10h_(n-3)+60h_(n-4)-72h_(n-5), (x-2)^3(x+3)^2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4F6F2-EC4B-48BD-8341-34850986CBD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AC3A1-846C-431C-A27F-E517A15877D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3E9AE-6711-400F-B63A-15D77ED2D64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生成函数形式的证明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76AF8-2454-44E8-92B8-3F5481F892D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Newton’s binomial theorem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8E515-E658-46EA-9CB4-6EAF325842F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Newton’s binomial theorem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CDE20-6EC7-4866-93EF-CF7A71E2C7C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D</a:t>
            </a:r>
            <a:r>
              <a:rPr lang="zh-CN" altLang="en-US"/>
              <a:t>分有空盒和无空盒两种情况。</a:t>
            </a:r>
            <a:r>
              <a:rPr lang="en-US" altLang="zh-CN"/>
              <a:t>F</a:t>
            </a:r>
            <a:r>
              <a:rPr lang="zh-CN" altLang="en-US"/>
              <a:t>分</a:t>
            </a:r>
            <a:r>
              <a:rPr lang="zh-CN" altLang="en-US">
                <a:solidFill>
                  <a:srgbClr val="FF0000"/>
                </a:solidFill>
              </a:rPr>
              <a:t>有一盒中只有一个球和</a:t>
            </a:r>
            <a:r>
              <a:rPr lang="zh-CN" altLang="en-US">
                <a:solidFill>
                  <a:schemeClr val="accent2"/>
                </a:solidFill>
              </a:rPr>
              <a:t>每盒至少有两个球两种情况。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7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7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2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56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8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5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0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0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906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529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08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80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920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77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7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18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33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61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3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7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1166813"/>
            <a:ext cx="7772400" cy="1974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000" b="1"/>
              <a:t>组合数学</a:t>
            </a:r>
            <a:br>
              <a:rPr lang="zh-CN" altLang="en-US" sz="4000" b="1"/>
            </a:br>
            <a:r>
              <a:rPr lang="zh-CN" altLang="en-US" sz="4000" b="1"/>
              <a:t/>
            </a:r>
            <a:br>
              <a:rPr lang="zh-CN" altLang="en-US" sz="4000" b="1"/>
            </a:br>
            <a:r>
              <a:rPr lang="zh-CN" altLang="en-US" sz="4000" b="1"/>
              <a:t>第七章 递推关系和生成函数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428875" y="3455988"/>
            <a:ext cx="4664075" cy="253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第一部分</a:t>
            </a:r>
            <a:r>
              <a:rPr lang="en-US" altLang="zh-CN"/>
              <a:t>: </a:t>
            </a:r>
            <a:r>
              <a:rPr lang="zh-CN" altLang="en-US"/>
              <a:t>递推关系</a:t>
            </a:r>
          </a:p>
          <a:p>
            <a:r>
              <a:rPr lang="en-US" altLang="zh-CN"/>
              <a:t>1. </a:t>
            </a:r>
            <a:r>
              <a:rPr lang="zh-CN" altLang="en-US"/>
              <a:t>特殊数列举例</a:t>
            </a:r>
          </a:p>
          <a:p>
            <a:r>
              <a:rPr lang="en-US" altLang="zh-CN"/>
              <a:t>2. </a:t>
            </a:r>
            <a:r>
              <a:rPr lang="zh-CN" altLang="en-US"/>
              <a:t>线性递推关系</a:t>
            </a:r>
          </a:p>
          <a:p>
            <a:r>
              <a:rPr lang="en-US" altLang="zh-CN"/>
              <a:t>3. </a:t>
            </a:r>
            <a:r>
              <a:rPr lang="zh-CN" altLang="en-US"/>
              <a:t>线性常系数齐次情形</a:t>
            </a:r>
          </a:p>
          <a:p>
            <a:r>
              <a:rPr lang="en-US" altLang="zh-CN"/>
              <a:t>4. </a:t>
            </a:r>
            <a:r>
              <a:rPr lang="zh-CN" altLang="en-US"/>
              <a:t>线性常系数非齐次情形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1. </a:t>
            </a:r>
            <a:r>
              <a:rPr lang="zh-CN" altLang="en-US" b="1"/>
              <a:t>特征根不同</a:t>
            </a:r>
            <a:r>
              <a:rPr lang="en-US" altLang="zh-CN" sz="3200" b="1">
                <a:solidFill>
                  <a:schemeClr val="accent2"/>
                </a:solidFill>
              </a:rPr>
              <a:t>(C144;E233)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71550" y="1327150"/>
            <a:ext cx="7253288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对于递推关系</a:t>
            </a:r>
            <a:r>
              <a:rPr lang="en-US" altLang="zh-CN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baseline="-25000"/>
              <a:t>n</a:t>
            </a:r>
            <a:r>
              <a:rPr lang="en-US" altLang="zh-CN"/>
              <a:t> - 5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+ 6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 = 0,        -------(1)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=1,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=5,                          -------(2)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(1)</a:t>
            </a:r>
            <a:r>
              <a:rPr lang="zh-CN" altLang="en-US"/>
              <a:t>的一般解为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/>
              <a:t> ,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/>
              <a:t>(1)+(2)</a:t>
            </a:r>
            <a:r>
              <a:rPr lang="zh-CN" altLang="en-US"/>
              <a:t>必须  </a:t>
            </a:r>
            <a:r>
              <a:rPr lang="en-US" altLang="zh-CN"/>
              <a:t>2 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/>
              <a:t>+ 3 </a:t>
            </a:r>
            <a:r>
              <a:rPr lang="en-US" altLang="zh-CN" i="1"/>
              <a:t>c</a:t>
            </a:r>
            <a:r>
              <a:rPr lang="en-US" altLang="zh-CN" baseline="-25000"/>
              <a:t>2 </a:t>
            </a:r>
            <a:r>
              <a:rPr lang="en-US" altLang="zh-CN"/>
              <a:t>= 1,</a:t>
            </a:r>
            <a:br>
              <a:rPr lang="en-US" altLang="zh-CN"/>
            </a:br>
            <a:r>
              <a:rPr lang="en-US" altLang="zh-CN"/>
              <a:t>                      4 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/>
              <a:t>+ 9 </a:t>
            </a:r>
            <a:r>
              <a:rPr lang="en-US" altLang="zh-CN" i="1"/>
              <a:t>c</a:t>
            </a:r>
            <a:r>
              <a:rPr lang="en-US" altLang="zh-CN" baseline="-25000"/>
              <a:t>2 </a:t>
            </a:r>
            <a:r>
              <a:rPr lang="en-US" altLang="zh-CN"/>
              <a:t>= 5,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从而</a:t>
            </a:r>
            <a:r>
              <a:rPr lang="en-US" altLang="zh-CN"/>
              <a:t>(1)+(2)</a:t>
            </a:r>
            <a:r>
              <a:rPr lang="zh-CN" altLang="en-US"/>
              <a:t>的解为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3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- 2</a:t>
            </a:r>
            <a:r>
              <a:rPr lang="en-US" altLang="zh-CN" i="1" baseline="30000"/>
              <a:t>n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2. </a:t>
            </a:r>
            <a:r>
              <a:rPr lang="zh-CN" altLang="en-US" b="1"/>
              <a:t>特征根有重根</a:t>
            </a:r>
            <a:r>
              <a:rPr lang="en-US" altLang="zh-CN" sz="3200" b="1">
                <a:solidFill>
                  <a:schemeClr val="accent2"/>
                </a:solidFill>
              </a:rPr>
              <a:t>(C147;E238)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919163" y="1111250"/>
            <a:ext cx="7253287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对于递推关系</a:t>
            </a:r>
            <a:r>
              <a:rPr lang="en-US" altLang="zh-CN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- 4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+ 4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 = 0,        -------(1)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=2,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=6,                          -------(2)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(1)</a:t>
            </a:r>
            <a:r>
              <a:rPr lang="zh-CN" altLang="en-US"/>
              <a:t>的一般解为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2 </a:t>
            </a:r>
            <a:r>
              <a:rPr lang="en-US" altLang="zh-CN" i="1"/>
              <a:t>n</a:t>
            </a:r>
            <a:r>
              <a:rPr lang="en-US" altLang="zh-CN"/>
              <a:t> 2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(1)+(2)</a:t>
            </a:r>
            <a:r>
              <a:rPr lang="zh-CN" altLang="en-US"/>
              <a:t>必须     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/>
              <a:t>          = 2,</a:t>
            </a:r>
            <a:br>
              <a:rPr lang="en-US" altLang="zh-CN"/>
            </a:br>
            <a:r>
              <a:rPr lang="en-US" altLang="zh-CN"/>
              <a:t>                      2 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/>
              <a:t>+ 2 </a:t>
            </a:r>
            <a:r>
              <a:rPr lang="en-US" altLang="zh-CN" i="1"/>
              <a:t>c</a:t>
            </a:r>
            <a:r>
              <a:rPr lang="en-US" altLang="zh-CN" baseline="-25000"/>
              <a:t>2 </a:t>
            </a:r>
            <a:r>
              <a:rPr lang="en-US" altLang="zh-CN"/>
              <a:t>= 6,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从而</a:t>
            </a:r>
            <a:r>
              <a:rPr lang="en-US" altLang="zh-CN"/>
              <a:t>(1)+(2)</a:t>
            </a:r>
            <a:r>
              <a:rPr lang="zh-CN" altLang="en-US"/>
              <a:t>的解为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</a:t>
            </a:r>
            <a:r>
              <a:rPr lang="en-US" altLang="zh-CN" i="1"/>
              <a:t>n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一般情况</a:t>
            </a:r>
            <a:r>
              <a:rPr lang="en-US" altLang="zh-CN" sz="3200" b="1">
                <a:solidFill>
                  <a:schemeClr val="accent2"/>
                </a:solidFill>
              </a:rPr>
              <a:t>(C149;E239)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79438" y="1327150"/>
            <a:ext cx="809625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对于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线性</a:t>
            </a:r>
            <a:r>
              <a:rPr lang="zh-CN" altLang="en-US">
                <a:solidFill>
                  <a:srgbClr val="FF00FF"/>
                </a:solidFill>
                <a:sym typeface="Symbol" pitchFamily="18" charset="2"/>
              </a:rPr>
              <a:t>常系数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齐次</a:t>
            </a:r>
            <a:r>
              <a:rPr lang="zh-CN" altLang="en-US">
                <a:sym typeface="Symbol" pitchFamily="18" charset="2"/>
              </a:rPr>
              <a:t>递推关系 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olidFill>
                  <a:srgbClr val="FF0000"/>
                </a:solidFill>
              </a:rPr>
              <a:t>    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– 15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 </a:t>
            </a:r>
            <a:r>
              <a:rPr lang="en-US" altLang="zh-CN"/>
              <a:t>– 10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-3 </a:t>
            </a:r>
            <a:r>
              <a:rPr lang="en-US" altLang="zh-CN"/>
              <a:t>+ 60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-4 </a:t>
            </a:r>
            <a:r>
              <a:rPr lang="en-US" altLang="zh-CN"/>
              <a:t>+ 72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-5 </a:t>
            </a:r>
            <a:r>
              <a:rPr lang="en-US" altLang="zh-CN"/>
              <a:t>=0 ---(1)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的特征方程为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en-US" altLang="zh-CN" i="1"/>
              <a:t>x</a:t>
            </a:r>
            <a:r>
              <a:rPr lang="en-US" altLang="zh-CN" baseline="30000"/>
              <a:t>5</a:t>
            </a:r>
            <a:r>
              <a:rPr lang="en-US" altLang="zh-CN" baseline="-25000"/>
              <a:t> </a:t>
            </a:r>
            <a:r>
              <a:rPr lang="en-US" altLang="zh-CN"/>
              <a:t>– 15 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 – 10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  + 60</a:t>
            </a:r>
            <a:r>
              <a:rPr lang="en-US" altLang="zh-CN" i="1"/>
              <a:t>x</a:t>
            </a:r>
            <a:r>
              <a:rPr lang="en-US" altLang="zh-CN"/>
              <a:t>    +   72    = 0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分解因式得到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-3)</a:t>
            </a:r>
            <a:r>
              <a:rPr lang="en-US" altLang="zh-CN" baseline="30000"/>
              <a:t>2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+2)</a:t>
            </a:r>
            <a:r>
              <a:rPr lang="en-US" altLang="zh-CN" baseline="30000"/>
              <a:t>3</a:t>
            </a:r>
            <a:r>
              <a:rPr lang="en-US" altLang="zh-CN"/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/>
              <a:t>(1)</a:t>
            </a:r>
            <a:r>
              <a:rPr lang="zh-CN" altLang="en-US"/>
              <a:t>的解是      </a:t>
            </a:r>
            <a:r>
              <a:rPr lang="en-US" altLang="zh-CN"/>
              <a:t>3</a:t>
            </a:r>
            <a:r>
              <a:rPr lang="en-US" altLang="zh-CN" i="1" baseline="30000"/>
              <a:t>n  </a:t>
            </a:r>
            <a:r>
              <a:rPr lang="en-US" altLang="zh-CN"/>
              <a:t>,    </a:t>
            </a:r>
            <a:r>
              <a:rPr lang="en-US" altLang="zh-CN" i="1"/>
              <a:t>n 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/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      (-2)</a:t>
            </a:r>
            <a:r>
              <a:rPr lang="en-US" altLang="zh-CN" i="1" baseline="30000"/>
              <a:t>n </a:t>
            </a:r>
            <a:r>
              <a:rPr lang="en-US" altLang="zh-CN"/>
              <a:t>,   </a:t>
            </a:r>
            <a:r>
              <a:rPr lang="en-US" altLang="zh-CN" i="1"/>
              <a:t>n </a:t>
            </a:r>
            <a:r>
              <a:rPr lang="en-US" altLang="zh-CN"/>
              <a:t>(-2)</a:t>
            </a:r>
            <a:r>
              <a:rPr lang="en-US" altLang="zh-CN" i="1" baseline="30000"/>
              <a:t>n</a:t>
            </a:r>
            <a:r>
              <a:rPr lang="en-US" altLang="zh-CN"/>
              <a:t>,  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r>
              <a:rPr lang="en-US" altLang="zh-CN"/>
              <a:t>(-2)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一般情况</a:t>
            </a:r>
            <a:r>
              <a:rPr lang="en-US" altLang="zh-CN" sz="3200" b="1">
                <a:solidFill>
                  <a:schemeClr val="accent2"/>
                </a:solidFill>
              </a:rPr>
              <a:t>(C149;E239)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34234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chemeClr val="accent2"/>
                </a:solidFill>
                <a:sym typeface="Symbol" pitchFamily="18" charset="2"/>
              </a:rPr>
              <a:t>线性</a:t>
            </a:r>
            <a:r>
              <a:rPr lang="zh-CN" altLang="en-US" dirty="0">
                <a:solidFill>
                  <a:srgbClr val="FF00FF"/>
                </a:solidFill>
                <a:sym typeface="Symbol" pitchFamily="18" charset="2"/>
              </a:rPr>
              <a:t>常系数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齐次</a:t>
            </a:r>
            <a:r>
              <a:rPr lang="zh-CN" altLang="en-US" dirty="0">
                <a:sym typeface="Symbol" pitchFamily="18" charset="2"/>
              </a:rPr>
              <a:t>递推关系 </a:t>
            </a: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FF0000"/>
                </a:solidFill>
              </a:rPr>
              <a:t>      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 </a:t>
            </a:r>
            <a:r>
              <a:rPr lang="en-US" altLang="zh-CN" dirty="0"/>
              <a:t>+ … +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-</a:t>
            </a:r>
            <a:r>
              <a:rPr lang="en-US" altLang="zh-CN" i="1" baseline="-25000" dirty="0"/>
              <a:t>k</a:t>
            </a:r>
            <a:r>
              <a:rPr lang="en-US" altLang="zh-CN" dirty="0"/>
              <a:t>=0   -----(1)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,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s</a:t>
            </a:r>
            <a:r>
              <a:rPr lang="zh-CN" altLang="en-US" dirty="0"/>
              <a:t>是其不同特征根</a:t>
            </a:r>
            <a:r>
              <a:rPr lang="en-US" altLang="zh-CN" dirty="0"/>
              <a:t>, </a:t>
            </a:r>
            <a:r>
              <a:rPr lang="zh-CN" altLang="en-US" dirty="0"/>
              <a:t>且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是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r>
              <a:rPr lang="zh-CN" altLang="en-US" dirty="0"/>
              <a:t>的重数</a:t>
            </a:r>
            <a:r>
              <a:rPr lang="en-US" altLang="zh-CN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                     r</a:t>
            </a:r>
            <a:r>
              <a:rPr lang="en-US" altLang="zh-CN" baseline="-25000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+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dirty="0"/>
              <a:t>+ … + 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k</a:t>
            </a:r>
            <a:r>
              <a:rPr lang="en-US" altLang="zh-CN" dirty="0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则   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dirty="0"/>
              <a:t>,…, </a:t>
            </a:r>
            <a:r>
              <a:rPr lang="en-US" altLang="zh-CN" i="1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r</a:t>
            </a:r>
            <a:r>
              <a:rPr lang="en-US" altLang="zh-CN" sz="2000" baseline="30000" dirty="0">
                <a:solidFill>
                  <a:srgbClr val="FF0000"/>
                </a:solidFill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,…, </a:t>
            </a:r>
            <a:r>
              <a:rPr lang="en-US" altLang="zh-CN" i="1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r</a:t>
            </a:r>
            <a:r>
              <a:rPr lang="en-US" altLang="zh-CN" sz="2000" baseline="30000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,…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      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s</a:t>
            </a:r>
            <a:r>
              <a:rPr lang="en-US" altLang="zh-CN" i="1" baseline="30000" dirty="0" err="1"/>
              <a:t>n</a:t>
            </a:r>
            <a:r>
              <a:rPr lang="en-US" altLang="zh-CN" dirty="0"/>
              <a:t>, </a:t>
            </a:r>
            <a:r>
              <a:rPr lang="en-US" altLang="zh-CN" i="1" dirty="0" err="1"/>
              <a:t>n</a:t>
            </a:r>
            <a:r>
              <a:rPr lang="en-US" altLang="zh-CN" dirty="0" err="1">
                <a:cs typeface="Times New Roman" pitchFamily="18" charset="0"/>
              </a:rPr>
              <a:t>·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s</a:t>
            </a:r>
            <a:r>
              <a:rPr lang="en-US" altLang="zh-CN" i="1" baseline="30000" dirty="0" err="1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s</a:t>
            </a:r>
            <a:r>
              <a:rPr lang="en-US" altLang="zh-CN" i="1" baseline="30000" dirty="0"/>
              <a:t>n</a:t>
            </a:r>
            <a:r>
              <a:rPr lang="en-US" altLang="zh-CN" dirty="0"/>
              <a:t>,…, </a:t>
            </a:r>
            <a:r>
              <a:rPr lang="en-US" altLang="zh-CN" i="1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r</a:t>
            </a:r>
            <a:r>
              <a:rPr lang="en-US" altLang="zh-CN" sz="2000" i="1" baseline="30000" dirty="0">
                <a:solidFill>
                  <a:srgbClr val="FF0000"/>
                </a:solidFill>
              </a:rPr>
              <a:t>s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cs typeface="Times New Roman" pitchFamily="18" charset="0"/>
              </a:rPr>
              <a:t>·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s</a:t>
            </a:r>
            <a:r>
              <a:rPr lang="en-US" altLang="zh-CN" i="1" baseline="30000" dirty="0"/>
              <a:t>n</a:t>
            </a:r>
            <a:r>
              <a:rPr lang="en-US" altLang="zh-CN" i="1" baseline="30000" dirty="0">
                <a:solidFill>
                  <a:srgbClr val="FF0000"/>
                </a:solidFill>
              </a:rPr>
              <a:t>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i="1" dirty="0"/>
              <a:t>k</a:t>
            </a:r>
            <a:r>
              <a:rPr lang="zh-CN" altLang="en-US" dirty="0"/>
              <a:t>个解</a:t>
            </a:r>
            <a:r>
              <a:rPr lang="en-US" altLang="zh-CN" dirty="0"/>
              <a:t>, (1)</a:t>
            </a:r>
            <a:r>
              <a:rPr lang="zh-CN" altLang="en-US" dirty="0"/>
              <a:t>的解是它们的线性组合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其对应系数由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>
                <a:sym typeface="Symbol" pitchFamily="18" charset="2"/>
              </a:rPr>
              <a:t>,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zh-CN" altLang="en-US" dirty="0"/>
              <a:t>确定</a:t>
            </a:r>
            <a:r>
              <a:rPr lang="en-US" altLang="zh-CN"/>
              <a:t>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Hanoi</a:t>
            </a:r>
            <a:r>
              <a:rPr lang="zh-CN" altLang="en-US" b="1">
                <a:solidFill>
                  <a:schemeClr val="tx1"/>
                </a:solidFill>
              </a:rPr>
              <a:t>塔</a:t>
            </a:r>
            <a:r>
              <a:rPr lang="en-US" altLang="zh-CN" sz="3200" b="1">
                <a:solidFill>
                  <a:schemeClr val="accent2"/>
                </a:solidFill>
              </a:rPr>
              <a:t>(C153;E245)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65125" y="1100138"/>
            <a:ext cx="85471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n</a:t>
            </a:r>
            <a:r>
              <a:rPr lang="zh-CN" altLang="en-US"/>
              <a:t>个圆盘依其半径大小</a:t>
            </a:r>
            <a:r>
              <a:rPr lang="en-US" altLang="zh-CN"/>
              <a:t>, </a:t>
            </a:r>
            <a:r>
              <a:rPr lang="zh-CN" altLang="en-US"/>
              <a:t>从下而上套在柱</a:t>
            </a:r>
            <a:r>
              <a:rPr lang="en-US" altLang="zh-CN"/>
              <a:t>A</a:t>
            </a:r>
            <a:r>
              <a:rPr lang="zh-CN" altLang="en-US"/>
              <a:t>上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每次取一盘移到其它两柱</a:t>
            </a:r>
            <a:r>
              <a:rPr lang="en-US" altLang="zh-CN"/>
              <a:t>,</a:t>
            </a:r>
            <a:r>
              <a:rPr lang="zh-CN" altLang="en-US"/>
              <a:t>不能大盘放在小盘上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目标</a:t>
            </a:r>
            <a:r>
              <a:rPr lang="en-US" altLang="zh-CN"/>
              <a:t>:</a:t>
            </a:r>
            <a:r>
              <a:rPr lang="zh-CN" altLang="en-US"/>
              <a:t>将柱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en-US" altLang="zh-CN"/>
              <a:t>n</a:t>
            </a:r>
            <a:r>
              <a:rPr lang="zh-CN" altLang="en-US"/>
              <a:t>个盘转移到柱</a:t>
            </a:r>
            <a:r>
              <a:rPr lang="en-US" altLang="zh-CN"/>
              <a:t>C</a:t>
            </a:r>
            <a:r>
              <a:rPr lang="zh-CN" altLang="en-US"/>
              <a:t>上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问题</a:t>
            </a:r>
            <a:r>
              <a:rPr lang="en-US" altLang="zh-CN"/>
              <a:t>:</a:t>
            </a:r>
            <a:r>
              <a:rPr lang="zh-CN" altLang="en-US"/>
              <a:t>设计移动方法并估计移动盘次</a:t>
            </a:r>
            <a:r>
              <a:rPr lang="en-US" altLang="zh-CN"/>
              <a:t>.</a:t>
            </a:r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450850" y="3806825"/>
            <a:ext cx="7778750" cy="2286000"/>
            <a:chOff x="284" y="2832"/>
            <a:chExt cx="4900" cy="1440"/>
          </a:xfrm>
        </p:grpSpPr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>
              <a:off x="2592" y="4272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3072" y="2928"/>
              <a:ext cx="96" cy="13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3168" y="283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4080" y="4272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4560" y="2928"/>
              <a:ext cx="96" cy="13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4656" y="283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9820" name="Text Box 12"/>
            <p:cNvSpPr txBox="1">
              <a:spLocks noChangeArrowheads="1"/>
            </p:cNvSpPr>
            <p:nvPr/>
          </p:nvSpPr>
          <p:spPr bwMode="auto">
            <a:xfrm>
              <a:off x="1584" y="283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1008" y="4272"/>
              <a:ext cx="10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1488" y="2928"/>
              <a:ext cx="96" cy="13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1076" y="4032"/>
              <a:ext cx="91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1182" y="3792"/>
              <a:ext cx="700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1260" y="3552"/>
              <a:ext cx="546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Rectangle 18"/>
            <p:cNvSpPr>
              <a:spLocks noChangeArrowheads="1"/>
            </p:cNvSpPr>
            <p:nvPr/>
          </p:nvSpPr>
          <p:spPr bwMode="auto">
            <a:xfrm>
              <a:off x="1346" y="3312"/>
              <a:ext cx="37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284" y="3235"/>
              <a:ext cx="5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n=4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递归算法</a:t>
            </a:r>
            <a:r>
              <a:rPr lang="en-US" altLang="zh-CN" sz="3200" b="1">
                <a:solidFill>
                  <a:schemeClr val="accent2"/>
                </a:solidFill>
              </a:rPr>
              <a:t>(C153;E245)</a:t>
            </a:r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671513" y="885825"/>
            <a:ext cx="7696200" cy="1447800"/>
            <a:chOff x="240" y="528"/>
            <a:chExt cx="4848" cy="912"/>
          </a:xfrm>
        </p:grpSpPr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240" y="624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n=1</a:t>
              </a:r>
            </a:p>
          </p:txBody>
        </p:sp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1344" y="52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21863" name="Line 7"/>
            <p:cNvSpPr>
              <a:spLocks noChangeShapeType="1"/>
            </p:cNvSpPr>
            <p:nvPr/>
          </p:nvSpPr>
          <p:spPr bwMode="auto">
            <a:xfrm>
              <a:off x="768" y="1440"/>
              <a:ext cx="10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1248" y="672"/>
              <a:ext cx="96" cy="7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836" y="1200"/>
              <a:ext cx="91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3040" y="52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2464" y="1440"/>
              <a:ext cx="10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2944" y="672"/>
              <a:ext cx="96" cy="7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Text Box 13"/>
            <p:cNvSpPr txBox="1">
              <a:spLocks noChangeArrowheads="1"/>
            </p:cNvSpPr>
            <p:nvPr/>
          </p:nvSpPr>
          <p:spPr bwMode="auto">
            <a:xfrm>
              <a:off x="4624" y="52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21870" name="Line 14"/>
            <p:cNvSpPr>
              <a:spLocks noChangeShapeType="1"/>
            </p:cNvSpPr>
            <p:nvPr/>
          </p:nvSpPr>
          <p:spPr bwMode="auto">
            <a:xfrm>
              <a:off x="4048" y="1440"/>
              <a:ext cx="10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4528" y="672"/>
              <a:ext cx="96" cy="7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611188" y="2343150"/>
            <a:ext cx="7905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/>
              <a:t>假设</a:t>
            </a:r>
            <a:r>
              <a:rPr lang="en-US" altLang="zh-CN" sz="3200"/>
              <a:t>n-1</a:t>
            </a:r>
            <a:r>
              <a:rPr lang="zh-CN" altLang="en-US" sz="3200"/>
              <a:t>个圆盘的转移算法已确定</a:t>
            </a:r>
            <a:r>
              <a:rPr lang="en-US" altLang="zh-CN" sz="320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讨论</a:t>
            </a:r>
            <a:r>
              <a:rPr lang="en-US" altLang="zh-CN" sz="3200"/>
              <a:t>n</a:t>
            </a:r>
            <a:r>
              <a:rPr lang="zh-CN" altLang="en-US" sz="3200"/>
              <a:t>个圆盘的问题</a:t>
            </a:r>
            <a:r>
              <a:rPr lang="en-US" altLang="zh-CN" sz="3200"/>
              <a:t>: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3200"/>
              <a:t>将</a:t>
            </a:r>
            <a:r>
              <a:rPr lang="en-US" altLang="zh-CN" sz="3200"/>
              <a:t>n-1</a:t>
            </a:r>
            <a:r>
              <a:rPr lang="zh-CN" altLang="en-US" sz="3200"/>
              <a:t>个圆盘转移到柱</a:t>
            </a:r>
            <a:r>
              <a:rPr lang="en-US" altLang="zh-CN" sz="3200"/>
              <a:t>B</a:t>
            </a:r>
            <a:r>
              <a:rPr lang="zh-CN" altLang="en-US" sz="3200"/>
              <a:t>上</a:t>
            </a:r>
            <a:r>
              <a:rPr lang="en-US" altLang="zh-CN" sz="3200"/>
              <a:t>;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3200"/>
              <a:t>将柱</a:t>
            </a:r>
            <a:r>
              <a:rPr lang="en-US" altLang="zh-CN" sz="3200"/>
              <a:t>A</a:t>
            </a:r>
            <a:r>
              <a:rPr lang="zh-CN" altLang="en-US" sz="3200"/>
              <a:t>上剩下的一个圆盘转移到柱</a:t>
            </a:r>
            <a:r>
              <a:rPr lang="en-US" altLang="zh-CN" sz="3200"/>
              <a:t>C</a:t>
            </a:r>
            <a:r>
              <a:rPr lang="zh-CN" altLang="en-US" sz="3200"/>
              <a:t>上</a:t>
            </a:r>
            <a:r>
              <a:rPr lang="en-US" altLang="zh-CN" sz="3200"/>
              <a:t>;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3200"/>
              <a:t>将柱</a:t>
            </a:r>
            <a:r>
              <a:rPr lang="en-US" altLang="zh-CN" sz="3200"/>
              <a:t>B</a:t>
            </a:r>
            <a:r>
              <a:rPr lang="zh-CN" altLang="en-US" sz="3200"/>
              <a:t>上的</a:t>
            </a:r>
            <a:r>
              <a:rPr lang="en-US" altLang="zh-CN" sz="3200"/>
              <a:t>n-1</a:t>
            </a:r>
            <a:r>
              <a:rPr lang="zh-CN" altLang="en-US" sz="3200"/>
              <a:t>个圆盘转移到柱</a:t>
            </a:r>
            <a:r>
              <a:rPr lang="en-US" altLang="zh-CN" sz="3200"/>
              <a:t>C</a:t>
            </a:r>
            <a:r>
              <a:rPr lang="zh-CN" altLang="en-US" sz="3200"/>
              <a:t>上</a:t>
            </a:r>
            <a:r>
              <a:rPr lang="en-US" altLang="zh-CN" sz="320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令</a:t>
            </a:r>
            <a:r>
              <a:rPr lang="en-US" altLang="zh-CN" sz="3200" i="1"/>
              <a:t>h</a:t>
            </a:r>
            <a:r>
              <a:rPr lang="en-US" altLang="zh-CN" sz="3200"/>
              <a:t>(</a:t>
            </a:r>
            <a:r>
              <a:rPr lang="en-US" altLang="zh-CN" sz="3200" i="1"/>
              <a:t>n</a:t>
            </a:r>
            <a:r>
              <a:rPr lang="en-US" altLang="zh-CN" sz="3200"/>
              <a:t>)</a:t>
            </a:r>
            <a:r>
              <a:rPr lang="zh-CN" altLang="en-US" sz="3200"/>
              <a:t>表示</a:t>
            </a:r>
            <a:r>
              <a:rPr lang="en-US" altLang="zh-CN" sz="3200" i="1"/>
              <a:t>n</a:t>
            </a:r>
            <a:r>
              <a:rPr lang="zh-CN" altLang="en-US" sz="3200"/>
              <a:t>个圆盘所需的转移盘次</a:t>
            </a:r>
            <a:r>
              <a:rPr lang="en-US" altLang="zh-CN" sz="3200"/>
              <a:t>, </a:t>
            </a:r>
            <a:r>
              <a:rPr lang="zh-CN" altLang="en-US" sz="3200"/>
              <a:t>则</a:t>
            </a:r>
          </a:p>
          <a:p>
            <a:pPr>
              <a:lnSpc>
                <a:spcPct val="120000"/>
              </a:lnSpc>
            </a:pPr>
            <a:r>
              <a:rPr lang="zh-CN" altLang="en-US" sz="3200" i="1"/>
              <a:t>     </a:t>
            </a:r>
            <a:r>
              <a:rPr lang="en-US" altLang="zh-CN" sz="3200" i="1"/>
              <a:t>h</a:t>
            </a:r>
            <a:r>
              <a:rPr lang="en-US" altLang="zh-CN" sz="3200"/>
              <a:t>(</a:t>
            </a:r>
            <a:r>
              <a:rPr lang="en-US" altLang="zh-CN" sz="3200" i="1"/>
              <a:t>n</a:t>
            </a:r>
            <a:r>
              <a:rPr lang="en-US" altLang="zh-CN" sz="3200"/>
              <a:t>)=2 </a:t>
            </a:r>
            <a:r>
              <a:rPr lang="en-US" altLang="zh-CN" sz="3200" i="1"/>
              <a:t>h</a:t>
            </a:r>
            <a:r>
              <a:rPr lang="en-US" altLang="zh-CN" sz="3200"/>
              <a:t>(</a:t>
            </a:r>
            <a:r>
              <a:rPr lang="en-US" altLang="zh-CN" sz="3200" i="1"/>
              <a:t>n</a:t>
            </a:r>
            <a:r>
              <a:rPr lang="en-US" altLang="zh-CN" sz="3200"/>
              <a:t>-1)+1,  </a:t>
            </a:r>
            <a:r>
              <a:rPr lang="en-US" altLang="zh-CN" sz="3200" i="1"/>
              <a:t>h</a:t>
            </a:r>
            <a:r>
              <a:rPr lang="en-US" altLang="zh-CN" sz="3200"/>
              <a:t>(1)=1,  </a:t>
            </a:r>
            <a:r>
              <a:rPr lang="en-US" altLang="zh-CN" sz="3200">
                <a:sym typeface="Symbol" pitchFamily="18" charset="2"/>
              </a:rPr>
              <a:t>  h(n) = 2</a:t>
            </a:r>
            <a:r>
              <a:rPr lang="en-US" altLang="zh-CN" sz="3200" baseline="30000">
                <a:sym typeface="Symbol" pitchFamily="18" charset="2"/>
              </a:rPr>
              <a:t>n </a:t>
            </a:r>
            <a:r>
              <a:rPr lang="en-US" altLang="zh-CN" sz="3200">
                <a:sym typeface="Symbol" pitchFamily="18" charset="2"/>
              </a:rPr>
              <a:t>- 1.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叠加原理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09613" y="1295400"/>
            <a:ext cx="7672387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,… </a:t>
            </a:r>
            <a:r>
              <a:rPr lang="zh-CN" altLang="en-US"/>
              <a:t>满足</a:t>
            </a:r>
            <a:r>
              <a:rPr lang="zh-CN" altLang="en-US">
                <a:sym typeface="Symbol" pitchFamily="18" charset="2"/>
              </a:rPr>
              <a:t>递推关系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olidFill>
                  <a:srgbClr val="FF0000"/>
                </a:solidFill>
              </a:rPr>
              <a:t>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+…+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</a:t>
            </a:r>
            <a:r>
              <a:rPr lang="en-US" altLang="zh-CN" i="1" baseline="-25000"/>
              <a:t>k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n</a:t>
            </a:r>
            <a:r>
              <a:rPr lang="en-US" altLang="zh-CN"/>
              <a:t>,        (1)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,… </a:t>
            </a:r>
            <a:r>
              <a:rPr lang="zh-CN" altLang="en-US"/>
              <a:t>满足</a:t>
            </a:r>
            <a:r>
              <a:rPr lang="zh-CN" altLang="en-US">
                <a:sym typeface="Symbol" pitchFamily="18" charset="2"/>
              </a:rPr>
              <a:t>递推关系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olidFill>
                  <a:srgbClr val="FF0000"/>
                </a:solidFill>
              </a:rPr>
              <a:t>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+…+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</a:t>
            </a:r>
            <a:r>
              <a:rPr lang="en-US" altLang="zh-CN" i="1" baseline="-25000"/>
              <a:t>k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accent1"/>
                </a:solidFill>
              </a:rPr>
              <a:t>d</a:t>
            </a:r>
            <a:r>
              <a:rPr lang="en-US" altLang="zh-CN" i="1" baseline="-25000">
                <a:solidFill>
                  <a:schemeClr val="accent1"/>
                </a:solidFill>
              </a:rPr>
              <a:t>n</a:t>
            </a:r>
            <a:r>
              <a:rPr lang="en-US" altLang="zh-CN"/>
              <a:t>,        (2)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则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 baseline="-25000">
                <a:solidFill>
                  <a:schemeClr val="accent1"/>
                </a:solidFill>
              </a:rPr>
              <a:t> </a:t>
            </a:r>
            <a:r>
              <a:rPr lang="en-US" altLang="zh-CN">
                <a:sym typeface="Symbol" pitchFamily="18" charset="2"/>
              </a:rPr>
              <a:t>,… </a:t>
            </a:r>
            <a:r>
              <a:rPr lang="zh-CN" altLang="en-US"/>
              <a:t>满足</a:t>
            </a:r>
            <a:r>
              <a:rPr lang="zh-CN" altLang="en-US">
                <a:sym typeface="Symbol" pitchFamily="18" charset="2"/>
              </a:rPr>
              <a:t>递推关系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olidFill>
                  <a:srgbClr val="FF0000"/>
                </a:solidFill>
              </a:rPr>
              <a:t>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+…+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</a:t>
            </a:r>
            <a:r>
              <a:rPr lang="en-US" altLang="zh-CN" i="1" baseline="-25000"/>
              <a:t>k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n </a:t>
            </a:r>
            <a:r>
              <a:rPr lang="en-US" altLang="zh-CN"/>
              <a:t>+ </a:t>
            </a:r>
            <a:r>
              <a:rPr lang="en-US" altLang="zh-CN" i="1">
                <a:solidFill>
                  <a:schemeClr val="accent1"/>
                </a:solidFill>
              </a:rPr>
              <a:t>d</a:t>
            </a:r>
            <a:r>
              <a:rPr lang="en-US" altLang="zh-CN" i="1" baseline="-25000">
                <a:solidFill>
                  <a:schemeClr val="accent1"/>
                </a:solidFill>
              </a:rPr>
              <a:t>n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特别的</a:t>
            </a:r>
            <a:r>
              <a:rPr lang="en-US" altLang="zh-CN"/>
              <a:t>,</a:t>
            </a:r>
            <a:r>
              <a:rPr lang="zh-CN" altLang="en-US"/>
              <a:t>令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n</a:t>
            </a:r>
            <a:r>
              <a:rPr lang="en-US" altLang="zh-CN"/>
              <a:t>=0, </a:t>
            </a:r>
            <a:r>
              <a:rPr lang="zh-CN" altLang="en-US"/>
              <a:t>则有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</a:t>
            </a:r>
            <a:r>
              <a:rPr lang="en-US" altLang="zh-CN"/>
              <a:t>(2)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特解</a:t>
            </a:r>
            <a:r>
              <a:rPr lang="en-US" altLang="zh-CN"/>
              <a:t>+(1)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通解 </a:t>
            </a:r>
            <a:r>
              <a:rPr lang="en-US" altLang="zh-CN"/>
              <a:t>= (2)</a:t>
            </a:r>
            <a:r>
              <a:rPr lang="zh-CN" altLang="en-US"/>
              <a:t>的通解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Symbol" pitchFamily="18" charset="2"/>
              </a:rPr>
              <a:t>特解的求法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19138" y="989013"/>
            <a:ext cx="7925568" cy="580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定理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zh-CN" altLang="en-US" dirty="0"/>
              <a:t>次多项式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dirty="0"/>
              <a:t>是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i="1" dirty="0">
                <a:solidFill>
                  <a:srgbClr val="FF0000"/>
                </a:solidFill>
              </a:rPr>
              <a:t>    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dirty="0"/>
              <a:t>+…+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p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-</a:t>
            </a:r>
            <a:r>
              <a:rPr lang="en-US" altLang="zh-CN" i="1" baseline="-25000" dirty="0"/>
              <a:t>p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sz="2000" i="1" baseline="30000" dirty="0"/>
              <a:t>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 ----(1)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的特征方程的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zh-CN" altLang="en-US" dirty="0"/>
              <a:t>重根</a:t>
            </a:r>
            <a:r>
              <a:rPr lang="en-US" altLang="zh-CN" dirty="0"/>
              <a:t>, </a:t>
            </a:r>
            <a:r>
              <a:rPr lang="zh-CN" altLang="en-US" dirty="0"/>
              <a:t>则将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i="1" dirty="0"/>
              <a:t>              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i="1" baseline="30000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1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 </a:t>
            </a:r>
            <a:r>
              <a:rPr lang="en-US" altLang="zh-CN" dirty="0"/>
              <a:t>+ … +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q</a:t>
            </a:r>
            <a:r>
              <a:rPr lang="en-US" altLang="zh-CN" i="1" dirty="0" err="1" smtClean="0"/>
              <a:t>n</a:t>
            </a:r>
            <a:r>
              <a:rPr lang="en-US" altLang="zh-CN" i="1" baseline="30000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i="1" smtClean="0"/>
              <a:t>n</a:t>
            </a:r>
            <a:r>
              <a:rPr lang="en-US" altLang="zh-CN" i="1" baseline="30000" smtClean="0"/>
              <a:t>m</a:t>
            </a:r>
            <a:r>
              <a:rPr lang="en-US" altLang="zh-CN" i="1" smtClean="0"/>
              <a:t>r</a:t>
            </a:r>
            <a:r>
              <a:rPr lang="en-US" altLang="zh-CN" i="1" baseline="30000" smtClean="0"/>
              <a:t>n</a:t>
            </a:r>
            <a:endParaRPr lang="en-US" altLang="zh-CN" dirty="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带入</a:t>
            </a:r>
            <a:r>
              <a:rPr lang="en-US" altLang="zh-CN" dirty="0"/>
              <a:t>(1)</a:t>
            </a:r>
            <a:r>
              <a:rPr lang="zh-CN" altLang="en-US" dirty="0"/>
              <a:t>可得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特解</a:t>
            </a:r>
            <a:r>
              <a:rPr lang="en-US" altLang="zh-CN" dirty="0"/>
              <a:t>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例</a:t>
            </a:r>
            <a:r>
              <a:rPr lang="en-US" altLang="zh-CN" dirty="0"/>
              <a:t>.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2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+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的特解</a:t>
            </a:r>
            <a:r>
              <a:rPr lang="en-US" altLang="zh-CN" dirty="0"/>
              <a:t>?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由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=2, </a:t>
            </a:r>
            <a:r>
              <a:rPr lang="en-US" altLang="zh-CN" i="1" dirty="0"/>
              <a:t>r</a:t>
            </a:r>
            <a:r>
              <a:rPr lang="en-US" altLang="zh-CN" dirty="0"/>
              <a:t>=1, </a:t>
            </a:r>
            <a:r>
              <a:rPr lang="en-US" altLang="zh-CN" i="1" dirty="0"/>
              <a:t>m</a:t>
            </a:r>
            <a:r>
              <a:rPr lang="en-US" altLang="zh-CN" dirty="0"/>
              <a:t>=0,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    </a:t>
            </a:r>
            <a:r>
              <a:rPr lang="zh-CN" altLang="en-US" dirty="0"/>
              <a:t>得特解有形式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baseline="-25000" dirty="0"/>
              <a:t>0</a:t>
            </a:r>
            <a:r>
              <a:rPr lang="en-US" altLang="zh-CN" i="1" dirty="0"/>
              <a:t>n</a:t>
            </a:r>
            <a:r>
              <a:rPr lang="en-US" altLang="zh-CN" baseline="30000" dirty="0"/>
              <a:t>0</a:t>
            </a:r>
            <a:r>
              <a:rPr lang="en-US" altLang="zh-CN" i="1" baseline="30000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n</a:t>
            </a:r>
            <a:r>
              <a:rPr lang="en-US" altLang="zh-CN" baseline="30000" dirty="0"/>
              <a:t>1</a:t>
            </a:r>
            <a:r>
              <a:rPr lang="en-US" altLang="zh-CN" i="1" baseline="30000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    </a:t>
            </a:r>
            <a:r>
              <a:rPr lang="zh-CN" altLang="en-US" dirty="0"/>
              <a:t>带入比较系数得</a:t>
            </a:r>
            <a:r>
              <a:rPr lang="en-US" altLang="zh-CN" i="1" dirty="0"/>
              <a:t>c</a:t>
            </a:r>
            <a:r>
              <a:rPr lang="en-US" altLang="zh-CN" baseline="-25000" dirty="0"/>
              <a:t>0</a:t>
            </a:r>
            <a:r>
              <a:rPr lang="en-US" altLang="zh-CN" dirty="0"/>
              <a:t>=-6,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=-4,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=-6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即特解为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-</a:t>
            </a:r>
            <a:r>
              <a:rPr lang="en-US" altLang="zh-CN" i="1" dirty="0"/>
              <a:t>n</a:t>
            </a:r>
            <a:r>
              <a:rPr lang="en-US" altLang="zh-CN" baseline="30000" dirty="0"/>
              <a:t>2 </a:t>
            </a:r>
            <a:r>
              <a:rPr lang="en-US" altLang="zh-CN" dirty="0"/>
              <a:t>- 4</a:t>
            </a:r>
            <a:r>
              <a:rPr lang="en-US" altLang="zh-CN" i="1" dirty="0"/>
              <a:t>n</a:t>
            </a:r>
            <a:r>
              <a:rPr lang="en-US" altLang="zh-CN" dirty="0"/>
              <a:t> - 6.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Symbol" pitchFamily="18" charset="2"/>
              </a:rPr>
              <a:t>特解的求法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981075"/>
            <a:ext cx="8355013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例</a:t>
            </a:r>
            <a:r>
              <a:rPr lang="en-US" altLang="zh-CN"/>
              <a:t>. </a:t>
            </a:r>
            <a:r>
              <a:rPr lang="zh-CN" altLang="en-US"/>
              <a:t>求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3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 + 3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+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4</a:t>
            </a:r>
            <a:r>
              <a:rPr lang="en-US" altLang="zh-CN" i="1" baseline="30000"/>
              <a:t>n </a:t>
            </a:r>
            <a:r>
              <a:rPr lang="zh-CN" altLang="en-US"/>
              <a:t>的通解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ym typeface="Symbol" pitchFamily="18" charset="2"/>
              </a:rPr>
              <a:t> </a:t>
            </a:r>
            <a:r>
              <a:rPr lang="zh-CN" altLang="en-US"/>
              <a:t>齐次部分通解为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= </a:t>
            </a:r>
            <a:r>
              <a:rPr lang="en-US" altLang="zh-CN" i="1"/>
              <a:t>c 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              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+ </a:t>
            </a:r>
            <a:r>
              <a:rPr lang="en-US" altLang="zh-CN" i="1"/>
              <a:t>n</a:t>
            </a:r>
            <a:r>
              <a:rPr lang="en-US" altLang="zh-CN"/>
              <a:t> 3</a:t>
            </a:r>
            <a:r>
              <a:rPr lang="en-US" altLang="zh-CN" i="1" baseline="30000"/>
              <a:t>n</a:t>
            </a:r>
            <a:r>
              <a:rPr lang="en-US" altLang="zh-CN" baseline="30000"/>
              <a:t>  </a:t>
            </a:r>
            <a:r>
              <a:rPr lang="en-US" altLang="zh-CN"/>
              <a:t>+ 4</a:t>
            </a:r>
            <a:r>
              <a:rPr lang="en-US" altLang="zh-CN" i="1" baseline="30000"/>
              <a:t>n</a:t>
            </a:r>
            <a:r>
              <a:rPr lang="en-US" altLang="zh-CN"/>
              <a:t>(4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r>
              <a:rPr lang="en-US" altLang="zh-CN"/>
              <a:t>- 24</a:t>
            </a:r>
            <a:r>
              <a:rPr lang="en-US" altLang="zh-CN" i="1"/>
              <a:t>n</a:t>
            </a:r>
            <a:r>
              <a:rPr lang="en-US" altLang="zh-CN"/>
              <a:t> + 84)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ym typeface="Symbol" pitchFamily="18" charset="2"/>
              </a:rPr>
              <a:t>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=3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+3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zh-CN" altLang="en-US"/>
              <a:t>的特解</a:t>
            </a:r>
            <a:r>
              <a:rPr lang="en-US" altLang="zh-CN"/>
              <a:t>. </a:t>
            </a:r>
            <a:r>
              <a:rPr lang="zh-CN" altLang="en-US"/>
              <a:t>由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=1, </a:t>
            </a:r>
            <a:r>
              <a:rPr lang="en-US" altLang="zh-CN" i="1"/>
              <a:t>q</a:t>
            </a:r>
            <a:r>
              <a:rPr lang="en-US" altLang="zh-CN"/>
              <a:t>=0, </a:t>
            </a:r>
            <a:r>
              <a:rPr lang="en-US" altLang="zh-CN" i="1"/>
              <a:t>r</a:t>
            </a:r>
            <a:r>
              <a:rPr lang="en-US" altLang="zh-CN"/>
              <a:t>=3, </a:t>
            </a:r>
            <a:r>
              <a:rPr lang="en-US" altLang="zh-CN" i="1"/>
              <a:t>m</a:t>
            </a:r>
            <a:r>
              <a:rPr lang="en-US" altLang="zh-CN"/>
              <a:t>=1,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   </a:t>
            </a:r>
            <a:r>
              <a:rPr lang="zh-CN" altLang="en-US"/>
              <a:t>得特解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 i="1"/>
              <a:t>n</a:t>
            </a:r>
            <a:r>
              <a:rPr lang="en-US" altLang="zh-CN" baseline="30000"/>
              <a:t>1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  <a:r>
              <a:rPr lang="en-US" altLang="zh-CN" i="1"/>
              <a:t>  </a:t>
            </a:r>
            <a:r>
              <a:rPr lang="zh-CN" altLang="en-US"/>
              <a:t>带入得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=1, </a:t>
            </a:r>
            <a:r>
              <a:rPr lang="zh-CN" altLang="en-US"/>
              <a:t>即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</a:t>
            </a:r>
            <a:r>
              <a:rPr lang="en-US" altLang="zh-CN" i="1"/>
              <a:t>n 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/>
              <a:t>.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ym typeface="Symbol" pitchFamily="18" charset="2"/>
              </a:rPr>
              <a:t>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=3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4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zh-CN" altLang="en-US"/>
              <a:t>的特解</a:t>
            </a:r>
            <a:r>
              <a:rPr lang="en-US" altLang="zh-CN"/>
              <a:t>. </a:t>
            </a:r>
            <a:r>
              <a:rPr lang="zh-CN" altLang="en-US"/>
              <a:t>由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=2, </a:t>
            </a:r>
            <a:r>
              <a:rPr lang="en-US" altLang="zh-CN" i="1"/>
              <a:t>r</a:t>
            </a:r>
            <a:r>
              <a:rPr lang="en-US" altLang="zh-CN"/>
              <a:t>=4, </a:t>
            </a:r>
            <a:r>
              <a:rPr lang="en-US" altLang="zh-CN" i="1"/>
              <a:t>m</a:t>
            </a:r>
            <a:r>
              <a:rPr lang="en-US" altLang="zh-CN"/>
              <a:t>=0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   </a:t>
            </a:r>
            <a:r>
              <a:rPr lang="zh-CN" altLang="en-US"/>
              <a:t>得特解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 i="1"/>
              <a:t>n</a:t>
            </a:r>
            <a:r>
              <a:rPr lang="en-US" altLang="zh-CN" baseline="30000"/>
              <a:t>0</a:t>
            </a:r>
            <a:r>
              <a:rPr lang="en-US" altLang="zh-CN"/>
              <a:t>4</a:t>
            </a:r>
            <a:r>
              <a:rPr lang="en-US" altLang="zh-CN" i="1" baseline="30000"/>
              <a:t>n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n</a:t>
            </a:r>
            <a:r>
              <a:rPr lang="en-US" altLang="zh-CN" baseline="30000"/>
              <a:t>1</a:t>
            </a:r>
            <a:r>
              <a:rPr lang="en-US" altLang="zh-CN"/>
              <a:t>4</a:t>
            </a:r>
            <a:r>
              <a:rPr lang="en-US" altLang="zh-CN" i="1" baseline="30000"/>
              <a:t>n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4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  <a:r>
              <a:rPr lang="en-US" altLang="zh-CN" i="1"/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i="1"/>
              <a:t>   </a:t>
            </a:r>
            <a:r>
              <a:rPr lang="zh-CN" altLang="en-US"/>
              <a:t>带入得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=84,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=-24, 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r>
              <a:rPr lang="en-US" altLang="zh-CN"/>
              <a:t>=4,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   </a:t>
            </a:r>
            <a:r>
              <a:rPr lang="zh-CN" altLang="en-US"/>
              <a:t>即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= 4</a:t>
            </a:r>
            <a:r>
              <a:rPr lang="en-US" altLang="zh-CN" i="1" baseline="30000"/>
              <a:t>n</a:t>
            </a:r>
            <a:r>
              <a:rPr lang="en-US" altLang="zh-CN"/>
              <a:t>(4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r>
              <a:rPr lang="en-US" altLang="zh-CN"/>
              <a:t>- 24</a:t>
            </a:r>
            <a:r>
              <a:rPr lang="en-US" altLang="zh-CN" i="1"/>
              <a:t>n</a:t>
            </a:r>
            <a:r>
              <a:rPr lang="en-US" altLang="zh-CN"/>
              <a:t> + 84).</a:t>
            </a:r>
            <a:r>
              <a:rPr lang="en-US" altLang="zh-CN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本章第一部分小结与作业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1473200" y="1833563"/>
            <a:ext cx="663098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Fibonacci</a:t>
            </a:r>
            <a:r>
              <a:rPr lang="zh-CN" altLang="en-US"/>
              <a:t>数列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线性常系数齐次递推关系的求解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线性常系数非齐次关系的求解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作业</a:t>
            </a:r>
            <a:r>
              <a:rPr lang="en-US" altLang="zh-CN"/>
              <a:t>: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第七章 </a:t>
            </a:r>
            <a:r>
              <a:rPr lang="en-US" altLang="zh-CN"/>
              <a:t>ex9,ex46, ex47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编程题 </a:t>
            </a:r>
            <a:r>
              <a:rPr lang="en-US" altLang="zh-CN"/>
              <a:t>Tri Tiling, a decorative fence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数列举例</a:t>
            </a:r>
            <a:r>
              <a:rPr lang="en-US" altLang="zh-CN" sz="3200" b="1">
                <a:solidFill>
                  <a:schemeClr val="accent2"/>
                </a:solidFill>
              </a:rPr>
              <a:t>(C140,E206)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19200" y="1336675"/>
            <a:ext cx="6448425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数列</a:t>
            </a:r>
            <a:r>
              <a:rPr lang="en-US" altLang="zh-CN"/>
              <a:t>(</a:t>
            </a:r>
            <a:r>
              <a:rPr lang="zh-CN" altLang="en-US"/>
              <a:t>序列</a:t>
            </a:r>
            <a:r>
              <a:rPr lang="en-US" altLang="zh-CN"/>
              <a:t>) 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算术序列</a:t>
            </a:r>
            <a:r>
              <a:rPr lang="en-US" altLang="zh-CN"/>
              <a:t>(</a:t>
            </a:r>
            <a:r>
              <a:rPr lang="zh-CN" altLang="en-US"/>
              <a:t>等差数列</a:t>
            </a:r>
            <a:r>
              <a:rPr lang="en-US" altLang="zh-CN"/>
              <a:t>), </a:t>
            </a:r>
            <a:r>
              <a:rPr lang="zh-CN" altLang="en-US"/>
              <a:t>如</a:t>
            </a:r>
            <a:r>
              <a:rPr lang="en-US" altLang="zh-CN"/>
              <a:t>1,3,5,7,9,…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几何序列</a:t>
            </a:r>
            <a:r>
              <a:rPr lang="en-US" altLang="zh-CN"/>
              <a:t>(</a:t>
            </a:r>
            <a:r>
              <a:rPr lang="zh-CN" altLang="en-US"/>
              <a:t>等比数列</a:t>
            </a:r>
            <a:r>
              <a:rPr lang="en-US" altLang="zh-CN"/>
              <a:t>), </a:t>
            </a:r>
            <a:r>
              <a:rPr lang="zh-CN" altLang="en-US"/>
              <a:t>如</a:t>
            </a:r>
            <a:r>
              <a:rPr lang="en-US" altLang="zh-CN"/>
              <a:t>1,2,4,8,16,…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3</a:t>
            </a:r>
            <a:r>
              <a:rPr lang="en-US" altLang="zh-CN"/>
              <a:t>,…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部分和序列</a:t>
            </a:r>
            <a:r>
              <a:rPr lang="zh-CN" altLang="en-US"/>
              <a:t>是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, S</a:t>
            </a:r>
            <a:r>
              <a:rPr lang="en-US" altLang="zh-CN" baseline="-25000"/>
              <a:t>1</a:t>
            </a:r>
            <a:r>
              <a:rPr lang="en-US" altLang="zh-CN"/>
              <a:t>, S</a:t>
            </a:r>
            <a:r>
              <a:rPr lang="en-US" altLang="zh-CN" baseline="-25000"/>
              <a:t>2</a:t>
            </a:r>
            <a:r>
              <a:rPr lang="en-US" altLang="zh-CN"/>
              <a:t>, S</a:t>
            </a:r>
            <a:r>
              <a:rPr lang="en-US" altLang="zh-CN" baseline="-25000"/>
              <a:t>3</a:t>
            </a:r>
            <a:r>
              <a:rPr lang="en-US" altLang="zh-CN"/>
              <a:t>,…,S</a:t>
            </a:r>
            <a:r>
              <a:rPr lang="en-US" altLang="zh-CN" i="1" baseline="-25000"/>
              <a:t>n</a:t>
            </a:r>
            <a:r>
              <a:rPr lang="en-US" altLang="zh-CN"/>
              <a:t>,…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其中</a:t>
            </a:r>
            <a:r>
              <a:rPr lang="en-US" altLang="zh-CN"/>
              <a:t>S</a:t>
            </a:r>
            <a:r>
              <a:rPr lang="en-US" altLang="zh-CN" i="1" baseline="-25000"/>
              <a:t>n</a:t>
            </a:r>
            <a:r>
              <a:rPr lang="en-US" altLang="zh-CN" baseline="-25000"/>
              <a:t> </a:t>
            </a:r>
            <a:r>
              <a:rPr lang="en-US" altLang="zh-CN"/>
              <a:t>= </a:t>
            </a:r>
            <a:r>
              <a:rPr lang="en-US" altLang="zh-CN" i="1"/>
              <a:t>h</a:t>
            </a:r>
            <a:r>
              <a:rPr lang="en-US" altLang="zh-CN" baseline="-25000"/>
              <a:t>0 </a:t>
            </a:r>
            <a:r>
              <a:rPr lang="en-US" altLang="zh-CN"/>
              <a:t>+ </a:t>
            </a:r>
            <a:r>
              <a:rPr lang="en-US" altLang="zh-CN" i="1"/>
              <a:t>h</a:t>
            </a:r>
            <a:r>
              <a:rPr lang="en-US" altLang="zh-CN" baseline="-25000"/>
              <a:t>1 </a:t>
            </a:r>
            <a:r>
              <a:rPr lang="en-US" altLang="zh-CN"/>
              <a:t>+ … +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/>
              <a:t>=0,1,…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转移矩阵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85788" y="1046163"/>
            <a:ext cx="749935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对于线性齐次常系数递推关系</a:t>
            </a:r>
            <a:r>
              <a:rPr lang="en-US" altLang="zh-CN"/>
              <a:t>, </a:t>
            </a:r>
            <a:r>
              <a:rPr lang="zh-CN" altLang="en-US"/>
              <a:t>以</a:t>
            </a:r>
            <a:r>
              <a:rPr lang="en-US" altLang="zh-CN"/>
              <a:t>4</a:t>
            </a:r>
            <a:r>
              <a:rPr lang="zh-CN" altLang="en-US"/>
              <a:t>阶为例</a:t>
            </a:r>
          </a:p>
          <a:p>
            <a:pPr>
              <a:lnSpc>
                <a:spcPct val="140000"/>
              </a:lnSpc>
            </a:pPr>
            <a:r>
              <a:rPr lang="en-US" altLang="zh-CN"/>
              <a:t>h</a:t>
            </a:r>
            <a:r>
              <a:rPr lang="en-US" altLang="zh-CN" baseline="-25000"/>
              <a:t>n </a:t>
            </a:r>
            <a:r>
              <a:rPr lang="en-US" altLang="zh-CN"/>
              <a:t>- a</a:t>
            </a:r>
            <a:r>
              <a:rPr lang="en-US" altLang="zh-CN" baseline="-25000"/>
              <a:t>1</a:t>
            </a:r>
            <a:r>
              <a:rPr lang="en-US" altLang="zh-CN"/>
              <a:t> h</a:t>
            </a:r>
            <a:r>
              <a:rPr lang="en-US" altLang="zh-CN" baseline="-25000"/>
              <a:t>n-1</a:t>
            </a:r>
            <a:r>
              <a:rPr lang="en-US" altLang="zh-CN"/>
              <a:t> - a</a:t>
            </a:r>
            <a:r>
              <a:rPr lang="en-US" altLang="zh-CN" baseline="-25000"/>
              <a:t>2</a:t>
            </a:r>
            <a:r>
              <a:rPr lang="en-US" altLang="zh-CN"/>
              <a:t> h</a:t>
            </a:r>
            <a:r>
              <a:rPr lang="en-US" altLang="zh-CN" baseline="-25000"/>
              <a:t>n-2</a:t>
            </a:r>
            <a:r>
              <a:rPr lang="en-US" altLang="zh-CN"/>
              <a:t> - a</a:t>
            </a:r>
            <a:r>
              <a:rPr lang="en-US" altLang="zh-CN" baseline="-25000"/>
              <a:t>3</a:t>
            </a:r>
            <a:r>
              <a:rPr lang="en-US" altLang="zh-CN"/>
              <a:t> h</a:t>
            </a:r>
            <a:r>
              <a:rPr lang="en-US" altLang="zh-CN" baseline="-25000"/>
              <a:t>n-3</a:t>
            </a:r>
            <a:r>
              <a:rPr lang="en-US" altLang="zh-CN"/>
              <a:t> … - a</a:t>
            </a:r>
            <a:r>
              <a:rPr lang="en-US" altLang="zh-CN" baseline="-25000"/>
              <a:t>4</a:t>
            </a:r>
            <a:r>
              <a:rPr lang="en-US" altLang="zh-CN"/>
              <a:t> h</a:t>
            </a:r>
            <a:r>
              <a:rPr lang="en-US" altLang="zh-CN" baseline="-25000"/>
              <a:t>n-4</a:t>
            </a:r>
            <a:r>
              <a:rPr lang="en-US" altLang="zh-CN"/>
              <a:t> = 0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我们有如下计算的</a:t>
            </a:r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zh-CN" altLang="en-US"/>
              <a:t>方法</a:t>
            </a:r>
            <a:r>
              <a:rPr lang="en-US" altLang="zh-CN"/>
              <a:t>,</a:t>
            </a:r>
          </a:p>
        </p:txBody>
      </p:sp>
      <p:graphicFrame>
        <p:nvGraphicFramePr>
          <p:cNvPr id="16896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0825" y="3262313"/>
          <a:ext cx="475138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2" name="公式" r:id="rId3" imgW="5473440" imgH="2349360" progId="Equation.3">
                  <p:embed/>
                </p:oleObj>
              </mc:Choice>
              <mc:Fallback>
                <p:oleObj name="公式" r:id="rId3" imgW="5473440" imgH="234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62313"/>
                        <a:ext cx="4751388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5076825" y="3184525"/>
          <a:ext cx="3922713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3" name="公式" r:id="rId5" imgW="4520880" imgH="2412720" progId="Equation.3">
                  <p:embed/>
                </p:oleObj>
              </mc:Choice>
              <mc:Fallback>
                <p:oleObj name="公式" r:id="rId5" imgW="4520880" imgH="241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184525"/>
                        <a:ext cx="3922713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539750" y="5661025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矩阵幂乘有快速算法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第一部分作业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6594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9. </a:t>
            </a:r>
            <a:r>
              <a:rPr lang="zh-CN" altLang="zh-CN" sz="2000" dirty="0"/>
              <a:t>令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等于</a:t>
            </a:r>
            <a:r>
              <a:rPr lang="en-US" altLang="zh-CN" sz="2000" dirty="0"/>
              <a:t>1</a:t>
            </a:r>
            <a:r>
              <a:rPr lang="zh-CN" altLang="zh-CN" sz="2000" dirty="0"/>
              <a:t>行</a:t>
            </a:r>
            <a:r>
              <a:rPr lang="en-US" altLang="zh-CN" sz="2000" dirty="0"/>
              <a:t>n</a:t>
            </a:r>
            <a:r>
              <a:rPr lang="zh-CN" altLang="zh-CN" sz="2000" dirty="0"/>
              <a:t>列棋盘的方格能够用红、白和蓝色着色并使得</a:t>
            </a:r>
            <a:r>
              <a:rPr lang="zh-CN" altLang="zh-CN" sz="2000" dirty="0" smtClean="0"/>
              <a:t>没有</a:t>
            </a:r>
            <a:endParaRPr lang="en-US" altLang="zh-CN" sz="2000" dirty="0" smtClean="0"/>
          </a:p>
          <a:p>
            <a:r>
              <a:rPr lang="zh-CN" altLang="zh-CN" sz="2000" dirty="0" smtClean="0"/>
              <a:t>两</a:t>
            </a:r>
            <a:r>
              <a:rPr lang="zh-CN" altLang="zh-CN" sz="2000" dirty="0"/>
              <a:t>个涂成红色的方格相邻的着色方案数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求</a:t>
            </a:r>
            <a:r>
              <a:rPr lang="zh-CN" altLang="zh-CN" sz="2000" dirty="0"/>
              <a:t>出并验证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所满足的递推关系。然后找出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的公式。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46. </a:t>
            </a:r>
            <a:r>
              <a:rPr lang="zh-CN" altLang="zh-CN" sz="2000" dirty="0"/>
              <a:t>求解非齐次递推关系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 = 6h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- 9h</a:t>
            </a:r>
            <a:r>
              <a:rPr lang="en-US" altLang="zh-CN" sz="2000" baseline="-25000" dirty="0"/>
              <a:t>n-2</a:t>
            </a:r>
            <a:r>
              <a:rPr lang="en-US" altLang="zh-CN" sz="2000" dirty="0"/>
              <a:t>+2n, (n</a:t>
            </a:r>
            <a:r>
              <a:rPr lang="en-US" altLang="zh-CN" sz="2000" dirty="0">
                <a:sym typeface="Symbol"/>
              </a:rPr>
              <a:t></a:t>
            </a:r>
            <a:r>
              <a:rPr lang="en-US" altLang="zh-CN" sz="2000" dirty="0"/>
              <a:t>2), h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= 1, h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= 0.</a:t>
            </a:r>
            <a:endParaRPr lang="zh-CN" altLang="zh-CN" sz="2000" dirty="0"/>
          </a:p>
          <a:p>
            <a:r>
              <a:rPr lang="pt-BR" altLang="zh-CN" sz="2000" dirty="0"/>
              <a:t> </a:t>
            </a:r>
            <a:endParaRPr lang="zh-CN" altLang="zh-CN" sz="2000" dirty="0"/>
          </a:p>
          <a:p>
            <a:r>
              <a:rPr lang="pt-BR" altLang="zh-CN" sz="2000" dirty="0"/>
              <a:t>47. </a:t>
            </a:r>
            <a:r>
              <a:rPr lang="zh-CN" altLang="zh-CN" sz="2000" dirty="0"/>
              <a:t>求解非齐次递推关系 </a:t>
            </a:r>
            <a:r>
              <a:rPr lang="pt-BR" altLang="zh-CN" sz="2000" dirty="0"/>
              <a:t>h</a:t>
            </a:r>
            <a:r>
              <a:rPr lang="pt-BR" altLang="zh-CN" sz="2000" baseline="-25000" dirty="0"/>
              <a:t>n</a:t>
            </a:r>
            <a:r>
              <a:rPr lang="pt-BR" altLang="zh-CN" sz="2000" dirty="0"/>
              <a:t> = 4h</a:t>
            </a:r>
            <a:r>
              <a:rPr lang="pt-BR" altLang="zh-CN" sz="2000" baseline="-25000" dirty="0"/>
              <a:t>n-1</a:t>
            </a:r>
            <a:r>
              <a:rPr lang="pt-BR" altLang="zh-CN" sz="2000" dirty="0"/>
              <a:t>- 4h</a:t>
            </a:r>
            <a:r>
              <a:rPr lang="pt-BR" altLang="zh-CN" sz="2000" baseline="-25000" dirty="0"/>
              <a:t>n-2</a:t>
            </a:r>
            <a:r>
              <a:rPr lang="pt-BR" altLang="zh-CN" sz="2000" dirty="0"/>
              <a:t>+3n+1, (n</a:t>
            </a:r>
            <a:r>
              <a:rPr lang="en-US" altLang="zh-CN" sz="2000" dirty="0">
                <a:sym typeface="Symbol"/>
              </a:rPr>
              <a:t></a:t>
            </a:r>
            <a:r>
              <a:rPr lang="pt-BR" altLang="zh-CN" sz="2000" dirty="0"/>
              <a:t>2), h</a:t>
            </a:r>
            <a:r>
              <a:rPr lang="pt-BR" altLang="zh-CN" sz="2000" baseline="-25000" dirty="0"/>
              <a:t>0</a:t>
            </a:r>
            <a:r>
              <a:rPr lang="pt-BR" altLang="zh-CN" sz="2000" dirty="0"/>
              <a:t> = 1, h</a:t>
            </a:r>
            <a:r>
              <a:rPr lang="pt-BR" altLang="zh-CN" sz="2000" baseline="-25000" dirty="0"/>
              <a:t>1</a:t>
            </a:r>
            <a:r>
              <a:rPr lang="pt-BR" altLang="zh-CN" sz="2000" dirty="0"/>
              <a:t> = 2.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08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幂</a:t>
            </a:r>
            <a:r>
              <a:rPr lang="zh-CN" altLang="en-US" b="1" dirty="0" smtClean="0">
                <a:solidFill>
                  <a:schemeClr val="tx1"/>
                </a:solidFill>
              </a:rPr>
              <a:t>乘快速算法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250825" y="1268760"/>
            <a:ext cx="57613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求幂问题</a:t>
            </a:r>
            <a:r>
              <a:rPr lang="en-US" altLang="zh-CN" dirty="0"/>
              <a:t>: </a:t>
            </a:r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;  </a:t>
            </a:r>
            <a:r>
              <a:rPr lang="zh-CN" altLang="en-US" dirty="0"/>
              <a:t>输出</a:t>
            </a:r>
            <a:r>
              <a:rPr lang="en-US" altLang="zh-CN" dirty="0"/>
              <a:t>: 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n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设二进制表示</a:t>
            </a:r>
            <a:r>
              <a:rPr lang="en-US" altLang="zh-CN" i="1" dirty="0"/>
              <a:t>n</a:t>
            </a:r>
            <a:r>
              <a:rPr lang="en-US" altLang="zh-CN" dirty="0"/>
              <a:t>=(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…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i="1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</a:p>
        </p:txBody>
      </p:sp>
      <p:graphicFrame>
        <p:nvGraphicFramePr>
          <p:cNvPr id="2212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56722"/>
              </p:ext>
            </p:extLst>
          </p:nvPr>
        </p:nvGraphicFramePr>
        <p:xfrm>
          <a:off x="331465" y="2492896"/>
          <a:ext cx="5673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8" name="公式" r:id="rId3" imgW="2361960" imgH="253800" progId="Equation.3">
                  <p:embed/>
                </p:oleObj>
              </mc:Choice>
              <mc:Fallback>
                <p:oleObj name="公式" r:id="rId3" imgW="236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65" y="2492896"/>
                        <a:ext cx="5673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10139"/>
              </p:ext>
            </p:extLst>
          </p:nvPr>
        </p:nvGraphicFramePr>
        <p:xfrm>
          <a:off x="323528" y="2878658"/>
          <a:ext cx="546576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公式" r:id="rId5" imgW="2019240" imgH="520560" progId="Equation.3">
                  <p:embed/>
                </p:oleObj>
              </mc:Choice>
              <mc:Fallback>
                <p:oleObj name="公式" r:id="rId5" imgW="2019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78658"/>
                        <a:ext cx="5465762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28" name="Text Box 44"/>
          <p:cNvSpPr txBox="1">
            <a:spLocks noChangeArrowheads="1"/>
          </p:cNvSpPr>
          <p:nvPr/>
        </p:nvSpPr>
        <p:spPr bwMode="auto">
          <a:xfrm>
            <a:off x="1907704" y="4383336"/>
            <a:ext cx="44999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/>
              <a:t>乘法由</a:t>
            </a:r>
            <a:r>
              <a:rPr lang="en-US" altLang="zh-CN" i="1" dirty="0"/>
              <a:t>n</a:t>
            </a:r>
            <a:r>
              <a:rPr lang="zh-CN" altLang="en-US" dirty="0" smtClean="0"/>
              <a:t>次降</a:t>
            </a:r>
            <a:r>
              <a:rPr lang="zh-CN" altLang="en-US" dirty="0"/>
              <a:t>为</a:t>
            </a:r>
            <a:r>
              <a:rPr lang="en-US" altLang="zh-CN" dirty="0"/>
              <a:t>2log</a:t>
            </a:r>
            <a:r>
              <a:rPr lang="en-US" altLang="zh-CN" i="1" dirty="0"/>
              <a:t>n</a:t>
            </a:r>
            <a:r>
              <a:rPr lang="zh-CN" altLang="en-US" dirty="0"/>
              <a:t>次 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 smtClean="0"/>
              <a:t>更进一步的动态规划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1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9" grpId="0"/>
      <p:bldP spid="22122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1166813"/>
            <a:ext cx="7772400" cy="1974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000" b="1"/>
              <a:t>组合数学</a:t>
            </a:r>
            <a:br>
              <a:rPr lang="zh-CN" altLang="en-US" sz="4000" b="1"/>
            </a:br>
            <a:r>
              <a:rPr lang="zh-CN" altLang="en-US" sz="4000" b="1"/>
              <a:t/>
            </a:r>
            <a:br>
              <a:rPr lang="zh-CN" altLang="en-US" sz="4000" b="1"/>
            </a:br>
            <a:r>
              <a:rPr lang="zh-CN" altLang="en-US" sz="4000" b="1"/>
              <a:t>第七章 递推关系和生成函数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979613" y="3455988"/>
            <a:ext cx="5981700" cy="205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第二部分</a:t>
            </a:r>
            <a:r>
              <a:rPr lang="en-US" altLang="zh-CN"/>
              <a:t>: </a:t>
            </a:r>
            <a:r>
              <a:rPr lang="zh-CN" altLang="en-US"/>
              <a:t>生成函数</a:t>
            </a:r>
          </a:p>
          <a:p>
            <a:r>
              <a:rPr lang="en-US" altLang="zh-CN"/>
              <a:t>1. </a:t>
            </a:r>
            <a:r>
              <a:rPr lang="zh-CN" altLang="en-US"/>
              <a:t>生成函数</a:t>
            </a:r>
            <a:r>
              <a:rPr lang="en-US" altLang="zh-CN"/>
              <a:t>(generating function)</a:t>
            </a:r>
          </a:p>
          <a:p>
            <a:r>
              <a:rPr lang="en-US" altLang="zh-CN"/>
              <a:t>2. </a:t>
            </a:r>
            <a:r>
              <a:rPr lang="zh-CN" altLang="en-US"/>
              <a:t>递推关系与生成函数</a:t>
            </a:r>
          </a:p>
          <a:p>
            <a:r>
              <a:rPr lang="en-US" altLang="zh-CN"/>
              <a:t>3. </a:t>
            </a:r>
            <a:r>
              <a:rPr lang="zh-CN" altLang="en-US"/>
              <a:t>指数生成函数</a:t>
            </a:r>
            <a:r>
              <a:rPr lang="en-US" altLang="zh-CN"/>
              <a:t>(exponential GF)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生成函数</a:t>
            </a:r>
            <a:r>
              <a:rPr lang="en-US" altLang="zh-CN" sz="3200" b="1">
                <a:solidFill>
                  <a:schemeClr val="accent2"/>
                </a:solidFill>
              </a:rPr>
              <a:t>(C134,E215)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774700" y="1992313"/>
            <a:ext cx="76136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数列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dirty="0"/>
              <a:t>,…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FF0000"/>
                </a:solidFill>
              </a:rPr>
              <a:t>生成函数</a:t>
            </a:r>
            <a:r>
              <a:rPr lang="zh-CN" altLang="en-US" dirty="0"/>
              <a:t>定义为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h</a:t>
            </a:r>
            <a:r>
              <a:rPr lang="en-US" altLang="zh-CN" baseline="-25000" dirty="0"/>
              <a:t>0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i="1" dirty="0"/>
              <a:t>x</a:t>
            </a:r>
            <a:r>
              <a:rPr lang="en-US" altLang="zh-CN" baseline="30000" dirty="0"/>
              <a:t>3 </a:t>
            </a:r>
            <a:r>
              <a:rPr lang="en-US" altLang="zh-CN" dirty="0"/>
              <a:t>+ 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有限序列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m</a:t>
            </a:r>
            <a:r>
              <a:rPr lang="zh-CN" altLang="en-US" dirty="0"/>
              <a:t>可补</a:t>
            </a:r>
            <a:r>
              <a:rPr lang="en-US" altLang="zh-CN" dirty="0"/>
              <a:t>0</a:t>
            </a:r>
            <a:r>
              <a:rPr lang="zh-CN" altLang="en-US" dirty="0"/>
              <a:t>看作无限序列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  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dirty="0"/>
              <a:t>, …,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, 0, 0,…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其生成函数为多项式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h</a:t>
            </a:r>
            <a:r>
              <a:rPr lang="en-US" altLang="zh-CN" baseline="-25000" dirty="0"/>
              <a:t>0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… +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m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m</a:t>
            </a:r>
            <a:r>
              <a:rPr lang="en-US" altLang="zh-CN" baseline="30000" dirty="0"/>
              <a:t> 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生成函数</a:t>
            </a:r>
            <a:r>
              <a:rPr lang="en-US" altLang="zh-CN" b="1"/>
              <a:t>(GF)</a:t>
            </a:r>
            <a:r>
              <a:rPr lang="zh-CN" altLang="en-US" b="1"/>
              <a:t>举例</a:t>
            </a:r>
            <a:r>
              <a:rPr lang="en-US" altLang="zh-CN" sz="3200" b="1">
                <a:solidFill>
                  <a:schemeClr val="accent2"/>
                </a:solidFill>
              </a:rPr>
              <a:t>(C135,E216)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31788" y="2205038"/>
            <a:ext cx="84693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1. </a:t>
            </a:r>
            <a:r>
              <a:rPr lang="zh-CN" altLang="en-US"/>
              <a:t>每项都是</a:t>
            </a:r>
            <a:r>
              <a:rPr lang="en-US" altLang="zh-CN"/>
              <a:t>1</a:t>
            </a:r>
            <a:r>
              <a:rPr lang="zh-CN" altLang="en-US"/>
              <a:t>的无限序列</a:t>
            </a:r>
            <a:r>
              <a:rPr lang="en-US" altLang="zh-CN"/>
              <a:t>1, 1, …, 1, …</a:t>
            </a:r>
            <a:r>
              <a:rPr lang="zh-CN" altLang="en-US"/>
              <a:t>的</a:t>
            </a:r>
            <a:r>
              <a:rPr lang="en-US" altLang="zh-CN"/>
              <a:t>GF</a:t>
            </a:r>
            <a:r>
              <a:rPr lang="zh-CN" altLang="en-US"/>
              <a:t>是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1 + </a:t>
            </a:r>
            <a:r>
              <a:rPr lang="en-US" altLang="zh-CN" i="1"/>
              <a:t>x</a:t>
            </a:r>
            <a:r>
              <a:rPr lang="en-US" altLang="zh-CN"/>
              <a:t> + </a:t>
            </a:r>
            <a:r>
              <a:rPr lang="en-US" altLang="zh-CN" i="1"/>
              <a:t>x</a:t>
            </a:r>
            <a:r>
              <a:rPr lang="en-US" altLang="zh-CN" baseline="30000"/>
              <a:t>2 </a:t>
            </a:r>
            <a:r>
              <a:rPr lang="en-US" altLang="zh-CN"/>
              <a:t>+ … + </a:t>
            </a:r>
            <a:r>
              <a:rPr lang="en-US" altLang="zh-CN" i="1"/>
              <a:t>x</a:t>
            </a:r>
            <a:r>
              <a:rPr lang="en-US" altLang="zh-CN" i="1" baseline="30000"/>
              <a:t>n</a:t>
            </a:r>
            <a:r>
              <a:rPr lang="en-US" altLang="zh-CN"/>
              <a:t> + …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</a:t>
            </a:r>
            <a:r>
              <a:rPr lang="en-US" altLang="zh-CN"/>
              <a:t>|</a:t>
            </a:r>
            <a:r>
              <a:rPr lang="en-US" altLang="zh-CN" i="1"/>
              <a:t>x</a:t>
            </a:r>
            <a:r>
              <a:rPr lang="en-US" altLang="zh-CN"/>
              <a:t>|&lt;1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上式为     </a:t>
            </a:r>
            <a:r>
              <a:rPr lang="en-US" altLang="zh-CN"/>
              <a:t>g(</a:t>
            </a:r>
            <a:r>
              <a:rPr lang="en-US" altLang="zh-CN" i="1"/>
              <a:t>x</a:t>
            </a:r>
            <a:r>
              <a:rPr lang="en-US" altLang="zh-CN"/>
              <a:t>) = 1/(1-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设</a:t>
            </a:r>
            <a:r>
              <a:rPr lang="en-US" altLang="zh-CN" i="1"/>
              <a:t>h</a:t>
            </a:r>
            <a:r>
              <a:rPr lang="en-US" altLang="zh-CN" i="1" baseline="-25000"/>
              <a:t>k </a:t>
            </a:r>
            <a:r>
              <a:rPr lang="en-US" altLang="zh-CN"/>
              <a:t>= C(</a:t>
            </a:r>
            <a:r>
              <a:rPr lang="en-US" altLang="zh-CN" i="1"/>
              <a:t>m</a:t>
            </a:r>
            <a:r>
              <a:rPr lang="en-US" altLang="zh-CN"/>
              <a:t>,</a:t>
            </a:r>
            <a:r>
              <a:rPr lang="en-US" altLang="zh-CN" i="1"/>
              <a:t>k</a:t>
            </a:r>
            <a:r>
              <a:rPr lang="en-US" altLang="zh-CN"/>
              <a:t>), </a:t>
            </a:r>
            <a:r>
              <a:rPr lang="zh-CN" altLang="en-US"/>
              <a:t>其中整数</a:t>
            </a:r>
            <a:r>
              <a:rPr lang="en-US" altLang="zh-CN" i="1"/>
              <a:t>m</a:t>
            </a:r>
            <a:r>
              <a:rPr lang="en-US" altLang="zh-CN"/>
              <a:t>&gt;0, </a:t>
            </a:r>
            <a:r>
              <a:rPr lang="en-US" altLang="zh-CN" i="1"/>
              <a:t>k</a:t>
            </a:r>
            <a:r>
              <a:rPr lang="en-US" altLang="zh-CN">
                <a:sym typeface="Symbol" pitchFamily="18" charset="2"/>
              </a:rPr>
              <a:t>0,</a:t>
            </a:r>
          </a:p>
          <a:p>
            <a:pPr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               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 = (1+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 i="1" baseline="30000">
                <a:sym typeface="Symbol" pitchFamily="18" charset="2"/>
              </a:rPr>
              <a:t>m</a:t>
            </a:r>
            <a:r>
              <a:rPr lang="en-US" altLang="zh-CN" baseline="30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常见函数幂级数展开</a:t>
            </a:r>
            <a:r>
              <a:rPr lang="en-US" altLang="zh-CN" sz="3200" b="1">
                <a:solidFill>
                  <a:schemeClr val="accent2"/>
                </a:solidFill>
              </a:rPr>
              <a:t>(C135/8,E216/222)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621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除多项式外</a:t>
            </a:r>
            <a:r>
              <a:rPr lang="en-US" altLang="zh-CN"/>
              <a:t>,</a:t>
            </a:r>
            <a:r>
              <a:rPr lang="zh-CN" altLang="en-US"/>
              <a:t>经常用到的函数还有</a:t>
            </a:r>
            <a:r>
              <a:rPr lang="en-US" altLang="zh-CN"/>
              <a:t>: </a:t>
            </a: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715963" y="1866900"/>
          <a:ext cx="3568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1" name="Equation" r:id="rId3" imgW="3568680" imgH="952200" progId="Equation.3">
                  <p:embed/>
                </p:oleObj>
              </mc:Choice>
              <mc:Fallback>
                <p:oleObj name="Equation" r:id="rId3" imgW="356868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866900"/>
                        <a:ext cx="3568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304800" y="2971800"/>
          <a:ext cx="5308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2" name="Equation" r:id="rId5" imgW="5308560" imgH="1028520" progId="Equation.3">
                  <p:embed/>
                </p:oleObj>
              </mc:Choice>
              <mc:Fallback>
                <p:oleObj name="Equation" r:id="rId5" imgW="530856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5308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5715000" y="31877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3" name="Equation" r:id="rId7" imgW="3098520" imgH="431640" progId="Equation.3">
                  <p:embed/>
                </p:oleObj>
              </mc:Choice>
              <mc:Fallback>
                <p:oleObj name="Equation" r:id="rId7" imgW="3098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87700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254000" y="4064000"/>
          <a:ext cx="3670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4" name="Equation" r:id="rId9" imgW="3670200" imgH="1028520" progId="Equation.3">
                  <p:embed/>
                </p:oleObj>
              </mc:Choice>
              <mc:Fallback>
                <p:oleObj name="Equation" r:id="rId9" imgW="367020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064000"/>
                        <a:ext cx="3670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3995738" y="4013200"/>
          <a:ext cx="3060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5" name="公式" r:id="rId11" imgW="3060360" imgH="1104840" progId="Equation.3">
                  <p:embed/>
                </p:oleObj>
              </mc:Choice>
              <mc:Fallback>
                <p:oleObj name="公式" r:id="rId11" imgW="306036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013200"/>
                        <a:ext cx="3060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1116013" y="5257800"/>
          <a:ext cx="4025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06" name="Equation" r:id="rId13" imgW="4025880" imgH="990360" progId="Equation.3">
                  <p:embed/>
                </p:oleObj>
              </mc:Choice>
              <mc:Fallback>
                <p:oleObj name="Equation" r:id="rId13" imgW="402588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57800"/>
                        <a:ext cx="4025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一个函数</a:t>
            </a:r>
            <a:r>
              <a:rPr lang="zh-CN" altLang="en-US" b="1" dirty="0"/>
              <a:t>幂级数</a:t>
            </a:r>
            <a:r>
              <a:rPr lang="zh-CN" altLang="en-US" b="1" dirty="0" smtClean="0"/>
              <a:t>展开的证明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)</a:t>
            </a:r>
            <a:endParaRPr lang="en-US" altLang="zh-CN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58862"/>
              </p:ext>
            </p:extLst>
          </p:nvPr>
        </p:nvGraphicFramePr>
        <p:xfrm>
          <a:off x="649882" y="1031528"/>
          <a:ext cx="3670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0" name="Equation" r:id="rId3" imgW="3670200" imgH="1028520" progId="Equation.3">
                  <p:embed/>
                </p:oleObj>
              </mc:Choice>
              <mc:Fallback>
                <p:oleObj name="Equation" r:id="rId3" imgW="3670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82" y="1031528"/>
                        <a:ext cx="3670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74408"/>
              </p:ext>
            </p:extLst>
          </p:nvPr>
        </p:nvGraphicFramePr>
        <p:xfrm>
          <a:off x="4391620" y="980728"/>
          <a:ext cx="3060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1" name="公式" r:id="rId5" imgW="3060360" imgH="1104840" progId="Equation.3">
                  <p:embed/>
                </p:oleObj>
              </mc:Choice>
              <mc:Fallback>
                <p:oleObj name="公式" r:id="rId5" imgW="306036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620" y="980728"/>
                        <a:ext cx="3060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2394056"/>
            <a:ext cx="7984878" cy="2956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求导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比较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n</a:t>
            </a:r>
            <a:r>
              <a:rPr lang="zh-CN" altLang="en-US" dirty="0" smtClean="0"/>
              <a:t>项系数</a:t>
            </a:r>
            <a:r>
              <a:rPr lang="en-US" altLang="zh-CN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左边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n</a:t>
            </a:r>
            <a:r>
              <a:rPr lang="zh-CN" altLang="en-US" dirty="0"/>
              <a:t>项</a:t>
            </a:r>
            <a:r>
              <a:rPr lang="zh-CN" altLang="en-US" dirty="0" smtClean="0"/>
              <a:t>系数 </a:t>
            </a:r>
            <a:r>
              <a:rPr lang="en-US" altLang="zh-CN" dirty="0" smtClean="0"/>
              <a:t>=</a:t>
            </a:r>
            <a:r>
              <a:rPr lang="zh-CN" altLang="en-US" dirty="0" smtClean="0"/>
              <a:t>下面不定方程整数解的个数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</a:t>
            </a:r>
            <a:r>
              <a:rPr lang="en-US" altLang="zh-CN" i="1" dirty="0" smtClean="0">
                <a:solidFill>
                  <a:schemeClr val="accent2"/>
                </a:solidFill>
              </a:rPr>
              <a:t>e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 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e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 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en-US" altLang="zh-CN" dirty="0" smtClean="0">
                <a:solidFill>
                  <a:schemeClr val="accent2"/>
                </a:solidFill>
              </a:rPr>
              <a:t> …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+ 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= 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,  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/>
              </a:rPr>
              <a:t> 0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4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多重集组合与</a:t>
            </a:r>
            <a:r>
              <a:rPr lang="en-US" altLang="zh-CN" b="1"/>
              <a:t>GF</a:t>
            </a:r>
            <a:r>
              <a:rPr lang="en-US" altLang="zh-CN" sz="3200" b="1">
                <a:solidFill>
                  <a:schemeClr val="accent2"/>
                </a:solidFill>
              </a:rPr>
              <a:t>(C135/6,E217/8)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7569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S={3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dirty="0"/>
              <a:t>,3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b</a:t>
            </a:r>
            <a:r>
              <a:rPr lang="en-US" altLang="zh-CN" dirty="0"/>
              <a:t>,3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c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组合数</a:t>
            </a:r>
            <a:r>
              <a:rPr lang="en-US" altLang="zh-CN" i="1" dirty="0" err="1">
                <a:solidFill>
                  <a:srgbClr val="FF0000"/>
                </a:solidFill>
              </a:rPr>
              <a:t>h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dirty="0"/>
              <a:t>对应不定方程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  </a:t>
            </a:r>
            <a:r>
              <a:rPr lang="en-US" altLang="zh-CN" i="1" dirty="0" err="1">
                <a:solidFill>
                  <a:schemeClr val="accent2"/>
                </a:solidFill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+   </a:t>
            </a:r>
            <a:r>
              <a:rPr lang="en-US" altLang="zh-CN" i="1" dirty="0" err="1">
                <a:solidFill>
                  <a:schemeClr val="accent2"/>
                </a:solidFill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b</a:t>
            </a:r>
            <a:r>
              <a:rPr lang="en-US" altLang="zh-CN" baseline="-25000" dirty="0">
                <a:solidFill>
                  <a:schemeClr val="accent2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+   </a:t>
            </a:r>
            <a:r>
              <a:rPr lang="en-US" altLang="zh-CN" i="1" dirty="0" err="1">
                <a:solidFill>
                  <a:schemeClr val="accent2"/>
                </a:solidFill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c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= 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,   0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i="1" dirty="0" err="1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3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解的个数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又对应</a:t>
            </a:r>
            <a:endParaRPr lang="zh-CN" altLang="en-US" dirty="0"/>
          </a:p>
        </p:txBody>
      </p:sp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947738" y="2662238"/>
          <a:ext cx="60896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" name="公式" r:id="rId4" imgW="2349360" imgH="317160" progId="Equation.3">
                  <p:embed/>
                </p:oleObj>
              </mc:Choice>
              <mc:Fallback>
                <p:oleObj name="公式" r:id="rId4" imgW="23493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662238"/>
                        <a:ext cx="60896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88938" y="3429000"/>
            <a:ext cx="78359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次项系数</a:t>
            </a:r>
            <a:r>
              <a:rPr lang="en-US" altLang="zh-CN"/>
              <a:t>, </a:t>
            </a:r>
            <a:r>
              <a:rPr lang="zh-CN" altLang="en-US"/>
              <a:t>从而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的生成函数是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 =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)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)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250825" y="4797425"/>
            <a:ext cx="8589963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记</a:t>
            </a:r>
            <a:r>
              <a:rPr lang="en-US" altLang="zh-CN"/>
              <a:t>S={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…, </a:t>
            </a:r>
            <a:r>
              <a:rPr lang="en-US" altLang="zh-CN" i="1"/>
              <a:t>n</a:t>
            </a:r>
            <a:r>
              <a:rPr lang="en-US" altLang="zh-CN" i="1" baseline="-25000"/>
              <a:t>k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zh-CN" altLang="en-US"/>
              <a:t>组合数为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则序列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的生成函数为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         </a:t>
            </a:r>
            <a:r>
              <a:rPr lang="en-US" altLang="zh-CN">
                <a:solidFill>
                  <a:schemeClr val="accent2"/>
                </a:solidFill>
              </a:rPr>
              <a:t>g(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 =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baseline="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…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i="1" baseline="30000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9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57" grpId="0" build="p"/>
      <p:bldP spid="1597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组合数与生成函数举例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50825" y="1125538"/>
            <a:ext cx="8589963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记</a:t>
            </a:r>
            <a:r>
              <a:rPr lang="en-US" altLang="zh-CN"/>
              <a:t>S={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…, </a:t>
            </a:r>
            <a:r>
              <a:rPr lang="en-US" altLang="zh-CN" i="1"/>
              <a:t>n</a:t>
            </a:r>
            <a:r>
              <a:rPr lang="en-US" altLang="zh-CN" i="1" baseline="-25000"/>
              <a:t>k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zh-CN" altLang="en-US"/>
              <a:t>组合数为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则序列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的生成函数为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         </a:t>
            </a:r>
            <a:r>
              <a:rPr lang="en-US" altLang="zh-CN">
                <a:solidFill>
                  <a:schemeClr val="accent2"/>
                </a:solidFill>
              </a:rPr>
              <a:t>g(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 =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baseline="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…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i="1" baseline="30000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.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50825" y="3068638"/>
            <a:ext cx="8123238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/>
              <a:t>推论</a:t>
            </a:r>
            <a:r>
              <a:rPr lang="en-US" altLang="zh-CN" dirty="0"/>
              <a:t>: </a:t>
            </a:r>
            <a:r>
              <a:rPr lang="zh-CN" altLang="en-US" dirty="0"/>
              <a:t>记</a:t>
            </a:r>
            <a:r>
              <a:rPr lang="en-US" altLang="zh-CN" dirty="0"/>
              <a:t>S={1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</a:rPr>
              <a:t>…, 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zh-CN" altLang="en-US" dirty="0"/>
              <a:t>组合数为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则序列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</a:rPr>
              <a:t>…</a:t>
            </a:r>
            <a:r>
              <a:rPr lang="zh-CN" altLang="en-US" dirty="0"/>
              <a:t>的生成函数为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                       </a:t>
            </a:r>
            <a:r>
              <a:rPr lang="en-US" altLang="zh-CN" dirty="0">
                <a:solidFill>
                  <a:schemeClr val="accent2"/>
                </a:solidFill>
              </a:rPr>
              <a:t>g(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) = (1+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i="1" baseline="30000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.</a:t>
            </a:r>
          </a:p>
        </p:txBody>
      </p:sp>
      <p:graphicFrame>
        <p:nvGraphicFramePr>
          <p:cNvPr id="13108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331913" y="5157788"/>
          <a:ext cx="5753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5" name="公式" r:id="rId3" imgW="5752800" imgH="1104840" progId="Equation.3">
                  <p:embed/>
                </p:oleObj>
              </mc:Choice>
              <mc:Fallback>
                <p:oleObj name="公式" r:id="rId3" imgW="575280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5753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35000" y="908050"/>
            <a:ext cx="7154863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初始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zh-CN" altLang="en-US" sz="2800" smtClean="0">
                <a:solidFill>
                  <a:srgbClr val="000000"/>
                </a:solidFill>
              </a:rPr>
              <a:t>有雌雄新生兔子一对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假定</a:t>
            </a:r>
            <a:r>
              <a:rPr lang="en-US" altLang="zh-CN" sz="2800" smtClean="0">
                <a:solidFill>
                  <a:srgbClr val="000000"/>
                </a:solidFill>
              </a:rPr>
              <a:t>: 1</a:t>
            </a:r>
            <a:r>
              <a:rPr lang="zh-CN" altLang="en-US" sz="2800" smtClean="0">
                <a:solidFill>
                  <a:srgbClr val="000000"/>
                </a:solidFill>
              </a:rPr>
              <a:t>月成熟期</a:t>
            </a:r>
            <a:r>
              <a:rPr lang="en-US" altLang="zh-CN" sz="2800" smtClean="0">
                <a:solidFill>
                  <a:srgbClr val="000000"/>
                </a:solidFill>
              </a:rPr>
              <a:t>, </a:t>
            </a:r>
            <a:r>
              <a:rPr lang="zh-CN" altLang="en-US" sz="2800" smtClean="0">
                <a:solidFill>
                  <a:srgbClr val="000000"/>
                </a:solidFill>
              </a:rPr>
              <a:t>此后每月繁殖雌雄小兔各</a:t>
            </a:r>
            <a:r>
              <a:rPr lang="en-US" altLang="zh-CN" sz="2800" smtClean="0">
                <a:solidFill>
                  <a:srgbClr val="000000"/>
                </a:solidFill>
              </a:rPr>
              <a:t>1.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问题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  <a:r>
              <a:rPr lang="zh-CN" altLang="en-US" sz="2800" smtClean="0">
                <a:solidFill>
                  <a:srgbClr val="000000"/>
                </a:solidFill>
              </a:rPr>
              <a:t>求第</a:t>
            </a:r>
            <a:r>
              <a:rPr lang="en-US" altLang="zh-CN" sz="2800" smtClean="0">
                <a:solidFill>
                  <a:srgbClr val="000000"/>
                </a:solidFill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</a:rPr>
              <a:t>个月开始时有多少对兔子</a:t>
            </a:r>
            <a:r>
              <a:rPr lang="en-US" altLang="zh-CN" sz="2800" smtClean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设第</a:t>
            </a:r>
            <a:r>
              <a:rPr lang="en-US" altLang="zh-CN" sz="2800" i="1" smtClean="0">
                <a:solidFill>
                  <a:srgbClr val="000000"/>
                </a:solidFill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</a:rPr>
              <a:t>个月开始时兔子对数为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设其中有新生兔</a:t>
            </a:r>
            <a:r>
              <a:rPr lang="en-US" altLang="zh-CN" sz="2800" i="1" smtClean="0">
                <a:solidFill>
                  <a:srgbClr val="000000"/>
                </a:solidFill>
              </a:rPr>
              <a:t>New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</a:rPr>
              <a:t>对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</a:rPr>
              <a:t>成熟兔</a:t>
            </a:r>
            <a:r>
              <a:rPr lang="en-US" altLang="zh-CN" sz="2800" i="1" smtClean="0">
                <a:solidFill>
                  <a:srgbClr val="000000"/>
                </a:solidFill>
              </a:rPr>
              <a:t>Old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zh-CN" altLang="en-US" sz="2800" smtClean="0">
                <a:solidFill>
                  <a:srgbClr val="000000"/>
                </a:solidFill>
              </a:rPr>
              <a:t>对</a:t>
            </a:r>
            <a:r>
              <a:rPr lang="en-US" altLang="zh-CN" sz="280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      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= </a:t>
            </a:r>
            <a:r>
              <a:rPr lang="en-US" altLang="zh-CN" sz="2800" i="1" smtClean="0">
                <a:solidFill>
                  <a:srgbClr val="000000"/>
                </a:solidFill>
              </a:rPr>
              <a:t>New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 </a:t>
            </a:r>
            <a:r>
              <a:rPr lang="en-US" altLang="zh-CN" sz="2800" i="1" smtClean="0">
                <a:solidFill>
                  <a:srgbClr val="000000"/>
                </a:solidFill>
              </a:rPr>
              <a:t>+ Old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i="1" smtClean="0">
                <a:solidFill>
                  <a:srgbClr val="000000"/>
                </a:solidFill>
              </a:rPr>
              <a:t>  Old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 </a:t>
            </a:r>
            <a:r>
              <a:rPr lang="en-US" altLang="zh-CN" sz="2800" smtClean="0">
                <a:solidFill>
                  <a:srgbClr val="000000"/>
                </a:solidFill>
              </a:rPr>
              <a:t>= 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-1</a:t>
            </a:r>
            <a:r>
              <a:rPr lang="en-US" altLang="zh-CN" sz="2800" smtClean="0">
                <a:solidFill>
                  <a:srgbClr val="000000"/>
                </a:solidFill>
              </a:rPr>
              <a:t>,</a:t>
            </a:r>
            <a:r>
              <a:rPr lang="en-US" altLang="zh-CN" sz="2800" i="1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i="1" smtClean="0">
                <a:solidFill>
                  <a:srgbClr val="000000"/>
                </a:solidFill>
              </a:rPr>
              <a:t> New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 </a:t>
            </a:r>
            <a:r>
              <a:rPr lang="en-US" altLang="zh-CN" sz="2800" i="1" smtClean="0">
                <a:solidFill>
                  <a:srgbClr val="000000"/>
                </a:solidFill>
              </a:rPr>
              <a:t>= Old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-1 </a:t>
            </a:r>
            <a:r>
              <a:rPr lang="en-US" altLang="zh-CN" sz="2800" smtClean="0">
                <a:solidFill>
                  <a:srgbClr val="000000"/>
                </a:solidFill>
              </a:rPr>
              <a:t>= 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-2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i="1" smtClean="0">
                <a:solidFill>
                  <a:srgbClr val="000000"/>
                </a:solidFill>
              </a:rPr>
              <a:t>               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smtClean="0">
                <a:solidFill>
                  <a:srgbClr val="000000"/>
                </a:solidFill>
              </a:rPr>
              <a:t>=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-1</a:t>
            </a:r>
            <a:r>
              <a:rPr lang="en-US" altLang="zh-CN" sz="2800" i="1" smtClean="0">
                <a:solidFill>
                  <a:srgbClr val="000000"/>
                </a:solidFill>
              </a:rPr>
              <a:t>+F</a:t>
            </a:r>
            <a:r>
              <a:rPr lang="en-US" altLang="zh-CN" sz="2800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-2</a:t>
            </a:r>
            <a:r>
              <a:rPr lang="en-US" altLang="zh-CN" sz="2800" smtClean="0">
                <a:solidFill>
                  <a:srgbClr val="000000"/>
                </a:solidFill>
              </a:rPr>
              <a:t>  ,  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800" smtClean="0">
                <a:solidFill>
                  <a:srgbClr val="000000"/>
                </a:solidFill>
              </a:rPr>
              <a:t>=</a:t>
            </a:r>
            <a:r>
              <a:rPr lang="en-US" altLang="zh-CN" sz="2800" i="1" smtClean="0">
                <a:solidFill>
                  <a:srgbClr val="000000"/>
                </a:solidFill>
              </a:rPr>
              <a:t>F</a:t>
            </a:r>
            <a:r>
              <a:rPr lang="en-US" altLang="zh-CN" sz="28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</a:rPr>
              <a:t>=1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rgbClr val="000000"/>
                </a:solidFill>
              </a:rPr>
              <a:t>定理</a:t>
            </a:r>
            <a:r>
              <a:rPr lang="en-US" altLang="zh-CN" sz="2800" smtClean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Fibonacci</a:t>
            </a:r>
            <a:r>
              <a:rPr lang="zh-CN" altLang="en-US" b="1" smtClean="0"/>
              <a:t>数列</a:t>
            </a:r>
            <a:r>
              <a:rPr lang="en-US" altLang="zh-CN" sz="3200" b="1" smtClean="0">
                <a:solidFill>
                  <a:schemeClr val="accent2"/>
                </a:solidFill>
              </a:rPr>
              <a:t>(C143,E208)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124075" y="5589588"/>
          <a:ext cx="47529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2" name="公式" r:id="rId3" imgW="5575300" imgH="1155700" progId="Equation.3">
                  <p:embed/>
                </p:oleObj>
              </mc:Choice>
              <mc:Fallback>
                <p:oleObj name="公式" r:id="rId3" imgW="55753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475297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组合数与生成函数举例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补充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50825" y="1125538"/>
            <a:ext cx="8589963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记</a:t>
            </a:r>
            <a:r>
              <a:rPr lang="en-US" altLang="zh-CN"/>
              <a:t>S={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…, </a:t>
            </a:r>
            <a:r>
              <a:rPr lang="en-US" altLang="zh-CN" i="1"/>
              <a:t>n</a:t>
            </a:r>
            <a:r>
              <a:rPr lang="en-US" altLang="zh-CN" i="1" baseline="-25000"/>
              <a:t>k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zh-CN" altLang="en-US"/>
              <a:t>组合数为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则序列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的生成函数为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         </a:t>
            </a:r>
            <a:r>
              <a:rPr lang="en-US" altLang="zh-CN">
                <a:solidFill>
                  <a:schemeClr val="accent2"/>
                </a:solidFill>
              </a:rPr>
              <a:t>g(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 = 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baseline="30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…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</a:rPr>
              <a:t>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+…+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30000">
                <a:solidFill>
                  <a:schemeClr val="accent2"/>
                </a:solidFill>
              </a:rPr>
              <a:t>n</a:t>
            </a:r>
            <a:r>
              <a:rPr lang="en-US" altLang="zh-CN" sz="2000" i="1" baseline="30000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/>
              <a:t>.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50825" y="3068638"/>
            <a:ext cx="8486619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/>
              <a:t>推论</a:t>
            </a:r>
            <a:r>
              <a:rPr lang="en-US" altLang="zh-CN" dirty="0"/>
              <a:t>: </a:t>
            </a:r>
            <a:r>
              <a:rPr lang="zh-CN" altLang="en-US" dirty="0"/>
              <a:t>记</a:t>
            </a:r>
            <a:r>
              <a:rPr lang="en-US" altLang="zh-CN" dirty="0"/>
              <a:t>S</a:t>
            </a:r>
            <a:r>
              <a:rPr lang="en-US" altLang="zh-CN" dirty="0" smtClean="0"/>
              <a:t>={</a:t>
            </a:r>
            <a:r>
              <a:rPr lang="en-US" altLang="zh-CN" dirty="0" smtClean="0">
                <a:sym typeface="Symbol"/>
              </a:rPr>
              <a:t></a:t>
            </a:r>
            <a:r>
              <a:rPr lang="en-US" altLang="zh-CN" dirty="0" smtClean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sym typeface="Symbol"/>
              </a:rPr>
              <a:t></a:t>
            </a:r>
            <a:r>
              <a:rPr lang="en-US" altLang="zh-CN" dirty="0" smtClean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</a:rPr>
              <a:t>…, </a:t>
            </a:r>
            <a:r>
              <a:rPr lang="en-US" altLang="zh-CN" dirty="0" smtClean="0">
                <a:sym typeface="Symbol"/>
              </a:rPr>
              <a:t></a:t>
            </a:r>
            <a:r>
              <a:rPr lang="en-US" altLang="zh-CN" dirty="0" smtClean="0">
                <a:sym typeface="Symbol" pitchFamily="18" charset="2"/>
              </a:rPr>
              <a:t>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zh-CN" altLang="en-US" dirty="0"/>
              <a:t>组合数为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</a:t>
            </a:r>
          </a:p>
          <a:p>
            <a:pPr>
              <a:spcBef>
                <a:spcPct val="30000"/>
              </a:spcBef>
            </a:pPr>
            <a:r>
              <a:rPr lang="zh-CN" altLang="en-US" dirty="0"/>
              <a:t>则序列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</a:rPr>
              <a:t>…</a:t>
            </a:r>
            <a:r>
              <a:rPr lang="zh-CN" altLang="en-US" dirty="0"/>
              <a:t>的生成函数</a:t>
            </a:r>
            <a:r>
              <a:rPr lang="zh-CN" altLang="en-US" dirty="0" smtClean="0"/>
              <a:t>为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6527"/>
              </p:ext>
            </p:extLst>
          </p:nvPr>
        </p:nvGraphicFramePr>
        <p:xfrm>
          <a:off x="485329" y="4606925"/>
          <a:ext cx="486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0" name="公式" r:id="rId3" imgW="4863960" imgH="1028520" progId="Equation.3">
                  <p:embed/>
                </p:oleObj>
              </mc:Choice>
              <mc:Fallback>
                <p:oleObj name="公式" r:id="rId3" imgW="486396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29" y="4606925"/>
                        <a:ext cx="4864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88328"/>
              </p:ext>
            </p:extLst>
          </p:nvPr>
        </p:nvGraphicFramePr>
        <p:xfrm>
          <a:off x="5399732" y="4556348"/>
          <a:ext cx="3060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公式" r:id="rId5" imgW="3060700" imgH="1104900" progId="Equation.3">
                  <p:embed/>
                </p:oleObj>
              </mc:Choice>
              <mc:Fallback>
                <p:oleObj name="公式" r:id="rId5" imgW="3060700" imgH="1104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732" y="4556348"/>
                        <a:ext cx="3060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4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组合数与生成函数举例</a:t>
            </a:r>
            <a:r>
              <a:rPr lang="en-US" altLang="zh-CN" sz="3200" b="1">
                <a:solidFill>
                  <a:schemeClr val="accent2"/>
                </a:solidFill>
              </a:rPr>
              <a:t>(C136,E219)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6244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袋的苹果无限</a:t>
            </a:r>
            <a:r>
              <a:rPr lang="en-US" altLang="zh-CN" dirty="0"/>
              <a:t>, 5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提的香蕉无限</a:t>
            </a:r>
            <a:r>
              <a:rPr lang="en-US" altLang="zh-CN" dirty="0"/>
              <a:t>, 4</a:t>
            </a:r>
            <a:r>
              <a:rPr lang="zh-CN" altLang="en-US" dirty="0"/>
              <a:t>个散橘</a:t>
            </a:r>
            <a:br>
              <a:rPr lang="zh-CN" altLang="en-US" dirty="0"/>
            </a:br>
            <a:r>
              <a:rPr lang="zh-CN" altLang="en-US" dirty="0"/>
              <a:t>子</a:t>
            </a:r>
            <a:r>
              <a:rPr lang="en-US" altLang="zh-CN" dirty="0"/>
              <a:t>, 1</a:t>
            </a:r>
            <a:r>
              <a:rPr lang="zh-CN" altLang="en-US" dirty="0"/>
              <a:t>个梨子</a:t>
            </a:r>
            <a:r>
              <a:rPr lang="en-US" altLang="zh-CN" dirty="0"/>
              <a:t>. </a:t>
            </a:r>
            <a:r>
              <a:rPr lang="zh-CN" altLang="en-US" dirty="0"/>
              <a:t>求从中组合出</a:t>
            </a:r>
            <a:r>
              <a:rPr lang="en-US" altLang="zh-CN" i="1" dirty="0"/>
              <a:t>n</a:t>
            </a:r>
            <a:r>
              <a:rPr lang="zh-CN" altLang="en-US" dirty="0"/>
              <a:t>个水果的方案数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 err="1"/>
              <a:t>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en-US" altLang="zh-CN" i="1" dirty="0" err="1">
                <a:solidFill>
                  <a:srgbClr val="FF0000"/>
                </a:solidFill>
              </a:rPr>
              <a:t>h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dirty="0"/>
              <a:t>对应不定方程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 + 5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>
                <a:solidFill>
                  <a:schemeClr val="accent2"/>
                </a:solidFill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chemeClr val="accent2"/>
                </a:solidFill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, 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en-US" altLang="zh-CN" i="1" dirty="0">
                <a:solidFill>
                  <a:schemeClr val="accent2"/>
                </a:solidFill>
              </a:rPr>
              <a:t>b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0, 0</a:t>
            </a:r>
            <a:r>
              <a:rPr lang="en-US" altLang="zh-CN" i="1" dirty="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4, 0</a:t>
            </a:r>
            <a:r>
              <a:rPr lang="en-US" altLang="zh-CN" i="1" dirty="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1,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整数解的个数</a:t>
            </a:r>
            <a:r>
              <a:rPr lang="en-US" altLang="zh-CN" dirty="0" smtClean="0"/>
              <a:t>,  </a:t>
            </a:r>
            <a:r>
              <a:rPr lang="zh-CN" altLang="en-US" dirty="0">
                <a:sym typeface="Symbol" pitchFamily="18" charset="2"/>
              </a:rPr>
              <a:t>又对应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715963" y="4005263"/>
          <a:ext cx="7373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1" name="公式" r:id="rId3" imgW="2844720" imgH="317160" progId="Equation.3">
                  <p:embed/>
                </p:oleObj>
              </mc:Choice>
              <mc:Fallback>
                <p:oleObj name="公式" r:id="rId3" imgW="284472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005263"/>
                        <a:ext cx="73739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395288" y="4724400"/>
            <a:ext cx="83343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次项系数</a:t>
            </a:r>
            <a:r>
              <a:rPr lang="en-US" altLang="zh-CN"/>
              <a:t>, </a:t>
            </a:r>
            <a:r>
              <a:rPr lang="zh-CN" altLang="en-US"/>
              <a:t>从而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,…</a:t>
            </a:r>
            <a:r>
              <a:rPr lang="zh-CN" altLang="en-US"/>
              <a:t>的生成函数是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</a:rPr>
              <a:t>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4</a:t>
            </a:r>
            <a:r>
              <a:rPr lang="en-US" altLang="zh-CN">
                <a:solidFill>
                  <a:schemeClr val="accent2"/>
                </a:solidFill>
              </a:rPr>
              <a:t>+…)(1+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5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10</a:t>
            </a:r>
            <a:r>
              <a:rPr lang="en-US" altLang="zh-CN">
                <a:solidFill>
                  <a:schemeClr val="accent2"/>
                </a:solidFill>
              </a:rPr>
              <a:t>+…)(1+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30000">
                <a:solidFill>
                  <a:schemeClr val="accent2"/>
                </a:solidFill>
              </a:rPr>
              <a:t>4</a:t>
            </a:r>
            <a:r>
              <a:rPr lang="en-US" altLang="zh-CN">
                <a:solidFill>
                  <a:schemeClr val="accent2"/>
                </a:solidFill>
              </a:rPr>
              <a:t>)(1+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zh-CN" altLang="en-US"/>
              <a:t>解出  </a:t>
            </a:r>
            <a:r>
              <a:rPr lang="en-US" altLang="zh-CN" i="1">
                <a:solidFill>
                  <a:srgbClr val="FF0000"/>
                </a:solidFill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</a:rPr>
              <a:t>n</a:t>
            </a:r>
            <a:r>
              <a:rPr lang="en-US" altLang="zh-CN" baseline="-25000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+1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3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递推关系与生成函数</a:t>
            </a:r>
            <a:r>
              <a:rPr lang="en-US" altLang="zh-CN" sz="3200" b="1">
                <a:solidFill>
                  <a:schemeClr val="accent2"/>
                </a:solidFill>
              </a:rPr>
              <a:t>(C146,E235)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063625" y="1196975"/>
            <a:ext cx="72532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递推关系</a:t>
            </a:r>
            <a:r>
              <a:rPr lang="en-US" altLang="zh-CN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- 5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+ 6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 = 0,        -------(1)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=1,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=5,                          -------(2)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的解为</a:t>
            </a:r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 = 3</a:t>
            </a:r>
            <a:r>
              <a:rPr lang="en-US" altLang="zh-CN" baseline="30000"/>
              <a:t>n </a:t>
            </a:r>
            <a:r>
              <a:rPr lang="en-US" altLang="zh-CN"/>
              <a:t>- 2</a:t>
            </a:r>
            <a:r>
              <a:rPr lang="en-US" altLang="zh-CN" baseline="30000"/>
              <a:t>n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其生成函数为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39975" y="4365625"/>
          <a:ext cx="33353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公式" r:id="rId3" imgW="3657600" imgH="952200" progId="Equation.3">
                  <p:embed/>
                </p:oleObj>
              </mc:Choice>
              <mc:Fallback>
                <p:oleObj name="公式" r:id="rId3" imgW="365760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33353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递推关系与生成函数</a:t>
            </a:r>
            <a:r>
              <a:rPr lang="en-US" altLang="zh-CN" sz="3200" b="1">
                <a:solidFill>
                  <a:schemeClr val="accent2"/>
                </a:solidFill>
              </a:rPr>
              <a:t>(C146,E235)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971550" y="981075"/>
            <a:ext cx="7308411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- 5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+ 6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dirty="0"/>
              <a:t> = 0,        -------(1)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=1,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=5, 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=0,                -------(2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设数列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dirty="0"/>
              <a:t>,…</a:t>
            </a:r>
            <a:r>
              <a:rPr lang="zh-CN" altLang="en-US" dirty="0"/>
              <a:t>对应的</a:t>
            </a:r>
            <a:r>
              <a:rPr lang="zh-CN" altLang="en-US" dirty="0" smtClean="0">
                <a:solidFill>
                  <a:srgbClr val="FF0000"/>
                </a:solidFill>
              </a:rPr>
              <a:t>生成函数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i="1" dirty="0" smtClean="0"/>
              <a:t>       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h</a:t>
            </a:r>
            <a:r>
              <a:rPr lang="en-US" altLang="zh-CN" baseline="-25000" dirty="0"/>
              <a:t>0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i="1" dirty="0"/>
              <a:t>x</a:t>
            </a:r>
            <a:r>
              <a:rPr lang="en-US" altLang="zh-CN" baseline="30000" dirty="0"/>
              <a:t>3 </a:t>
            </a:r>
            <a:r>
              <a:rPr lang="en-US" altLang="zh-CN" dirty="0"/>
              <a:t>+ …</a:t>
            </a:r>
          </a:p>
        </p:txBody>
      </p:sp>
      <p:graphicFrame>
        <p:nvGraphicFramePr>
          <p:cNvPr id="21606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13414"/>
              </p:ext>
            </p:extLst>
          </p:nvPr>
        </p:nvGraphicFramePr>
        <p:xfrm>
          <a:off x="4716016" y="5868516"/>
          <a:ext cx="3191322" cy="83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7" name="公式" r:id="rId3" imgW="3657600" imgH="952200" progId="Equation.3">
                  <p:embed/>
                </p:oleObj>
              </mc:Choice>
              <mc:Fallback>
                <p:oleObj name="公式" r:id="rId3" imgW="365760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868516"/>
                        <a:ext cx="3191322" cy="83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04350"/>
              </p:ext>
            </p:extLst>
          </p:nvPr>
        </p:nvGraphicFramePr>
        <p:xfrm>
          <a:off x="1259632" y="3445237"/>
          <a:ext cx="4392488" cy="91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8" name="公式" r:id="rId5" imgW="4546440" imgH="952200" progId="Equation.3">
                  <p:embed/>
                </p:oleObj>
              </mc:Choice>
              <mc:Fallback>
                <p:oleObj name="公式" r:id="rId5" imgW="454644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45237"/>
                        <a:ext cx="4392488" cy="919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70053"/>
              </p:ext>
            </p:extLst>
          </p:nvPr>
        </p:nvGraphicFramePr>
        <p:xfrm>
          <a:off x="1259632" y="5445224"/>
          <a:ext cx="4691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9" name="公式" r:id="rId7" imgW="2158920" imgH="228600" progId="Equation.3">
                  <p:embed/>
                </p:oleObj>
              </mc:Choice>
              <mc:Fallback>
                <p:oleObj name="公式" r:id="rId7" imgW="21589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445224"/>
                        <a:ext cx="46910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31136"/>
              </p:ext>
            </p:extLst>
          </p:nvPr>
        </p:nvGraphicFramePr>
        <p:xfrm>
          <a:off x="1380877" y="5853137"/>
          <a:ext cx="2759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0" name="公式" r:id="rId9" imgW="1269720" imgH="406080" progId="Equation.3">
                  <p:embed/>
                </p:oleObj>
              </mc:Choice>
              <mc:Fallback>
                <p:oleObj name="公式" r:id="rId9" imgW="126972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877" y="5853137"/>
                        <a:ext cx="27590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88391"/>
              </p:ext>
            </p:extLst>
          </p:nvPr>
        </p:nvGraphicFramePr>
        <p:xfrm>
          <a:off x="395536" y="4437112"/>
          <a:ext cx="2520280" cy="78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1" name="公式" r:id="rId11" imgW="3060360" imgH="952200" progId="Equation.3">
                  <p:embed/>
                </p:oleObj>
              </mc:Choice>
              <mc:Fallback>
                <p:oleObj name="公式" r:id="rId11" imgW="306036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2520280" cy="7846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01891"/>
              </p:ext>
            </p:extLst>
          </p:nvPr>
        </p:nvGraphicFramePr>
        <p:xfrm>
          <a:off x="3116403" y="4452466"/>
          <a:ext cx="2679733" cy="77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2" name="公式" r:id="rId13" imgW="3288960" imgH="952200" progId="Equation.3">
                  <p:embed/>
                </p:oleObj>
              </mc:Choice>
              <mc:Fallback>
                <p:oleObj name="公式" r:id="rId13" imgW="328896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403" y="4452466"/>
                        <a:ext cx="2679733" cy="7767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23316"/>
              </p:ext>
            </p:extLst>
          </p:nvPr>
        </p:nvGraphicFramePr>
        <p:xfrm>
          <a:off x="5938390" y="4445512"/>
          <a:ext cx="2882082" cy="78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3" name="公式" r:id="rId15" imgW="3504960" imgH="952200" progId="Equation.3">
                  <p:embed/>
                </p:oleObj>
              </mc:Choice>
              <mc:Fallback>
                <p:oleObj name="公式" r:id="rId15" imgW="350496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390" y="4445512"/>
                        <a:ext cx="2882082" cy="783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特征根有重根的情况</a:t>
            </a:r>
            <a:r>
              <a:rPr lang="en-US" altLang="zh-CN" sz="3200" b="1">
                <a:solidFill>
                  <a:schemeClr val="accent2"/>
                </a:solidFill>
              </a:rPr>
              <a:t>(C147,E237)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919163" y="908720"/>
            <a:ext cx="7326044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递推关系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- 4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+ 4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dirty="0"/>
              <a:t> = 0,        -------(1)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i="1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=2,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=6,                          -------(2)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的解为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2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  </a:t>
            </a:r>
            <a:r>
              <a:rPr lang="en-US" altLang="zh-CN" dirty="0"/>
              <a:t>+ </a:t>
            </a:r>
            <a:r>
              <a:rPr lang="en-US" altLang="zh-CN" i="1" dirty="0"/>
              <a:t>n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其生成函数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令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h</a:t>
            </a:r>
            <a:r>
              <a:rPr lang="en-US" altLang="zh-CN" baseline="-25000" dirty="0"/>
              <a:t>0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i="1" dirty="0"/>
              <a:t>x</a:t>
            </a:r>
            <a:r>
              <a:rPr lang="en-US" altLang="zh-CN" baseline="30000" dirty="0"/>
              <a:t>3 </a:t>
            </a:r>
            <a:r>
              <a:rPr lang="en-US" altLang="zh-CN" dirty="0"/>
              <a:t>+ </a:t>
            </a:r>
            <a:r>
              <a:rPr lang="en-US" altLang="zh-CN" dirty="0" smtClean="0"/>
              <a:t>…,</a:t>
            </a:r>
            <a:r>
              <a:rPr lang="zh-CN" altLang="en-US" dirty="0" smtClean="0"/>
              <a:t>得</a:t>
            </a:r>
            <a:endParaRPr lang="zh-CN" altLang="en-US" dirty="0"/>
          </a:p>
        </p:txBody>
      </p:sp>
      <p:graphicFrame>
        <p:nvGraphicFramePr>
          <p:cNvPr id="135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45091"/>
              </p:ext>
            </p:extLst>
          </p:nvPr>
        </p:nvGraphicFramePr>
        <p:xfrm>
          <a:off x="4010744" y="3068960"/>
          <a:ext cx="3657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9" name="公式" r:id="rId3" imgW="4101840" imgH="1028520" progId="Equation.3">
                  <p:embed/>
                </p:oleObj>
              </mc:Choice>
              <mc:Fallback>
                <p:oleObj name="公式" r:id="rId3" imgW="410184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744" y="3068960"/>
                        <a:ext cx="3657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58900"/>
              </p:ext>
            </p:extLst>
          </p:nvPr>
        </p:nvGraphicFramePr>
        <p:xfrm>
          <a:off x="1043608" y="4509120"/>
          <a:ext cx="43926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0" name="公式" r:id="rId5" imgW="4546440" imgH="952200" progId="Equation.3">
                  <p:embed/>
                </p:oleObj>
              </mc:Choice>
              <mc:Fallback>
                <p:oleObj name="公式" r:id="rId5" imgW="454644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9120"/>
                        <a:ext cx="43926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61799"/>
              </p:ext>
            </p:extLst>
          </p:nvPr>
        </p:nvGraphicFramePr>
        <p:xfrm>
          <a:off x="1031925" y="5390244"/>
          <a:ext cx="7644531" cy="55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1" name="公式" r:id="rId7" imgW="7340400" imgH="507960" progId="Equation.3">
                  <p:embed/>
                </p:oleObj>
              </mc:Choice>
              <mc:Fallback>
                <p:oleObj name="公式" r:id="rId7" imgW="73404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925" y="5390244"/>
                        <a:ext cx="7644531" cy="55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133028"/>
              </p:ext>
            </p:extLst>
          </p:nvPr>
        </p:nvGraphicFramePr>
        <p:xfrm>
          <a:off x="1393478" y="5895975"/>
          <a:ext cx="5338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2" name="公式" r:id="rId9" imgW="5994360" imgH="1028520" progId="Equation.3">
                  <p:embed/>
                </p:oleObj>
              </mc:Choice>
              <mc:Fallback>
                <p:oleObj name="公式" r:id="rId9" imgW="5994360" imgH="10285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478" y="5895975"/>
                        <a:ext cx="5338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指数生成函数</a:t>
            </a:r>
            <a:r>
              <a:rPr lang="en-US" altLang="zh-CN" b="1"/>
              <a:t>(EGF) </a:t>
            </a:r>
            <a:r>
              <a:rPr lang="en-US" altLang="zh-CN" sz="3200" b="1">
                <a:solidFill>
                  <a:schemeClr val="accent2"/>
                </a:solidFill>
              </a:rPr>
              <a:t>(C138,E222)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84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指数生成函数</a:t>
            </a:r>
            <a:r>
              <a:rPr lang="zh-CN" altLang="en-US"/>
              <a:t>定义为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89000" y="1733550"/>
          <a:ext cx="6896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4" name="公式" r:id="rId3" imgW="6895800" imgH="990360" progId="Equation.3">
                  <p:embed/>
                </p:oleObj>
              </mc:Choice>
              <mc:Fallback>
                <p:oleObj name="公式" r:id="rId3" imgW="689580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733550"/>
                        <a:ext cx="6896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179388" y="2887663"/>
            <a:ext cx="8758237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例</a:t>
            </a:r>
            <a:r>
              <a:rPr lang="en-US" altLang="zh-CN"/>
              <a:t>. </a:t>
            </a:r>
            <a:r>
              <a:rPr lang="zh-CN" altLang="en-US"/>
              <a:t>排列数序列 </a:t>
            </a:r>
            <a:r>
              <a:rPr lang="en-US" altLang="zh-CN"/>
              <a:t>P(</a:t>
            </a:r>
            <a:r>
              <a:rPr lang="en-US" altLang="zh-CN" i="1"/>
              <a:t>n</a:t>
            </a:r>
            <a:r>
              <a:rPr lang="en-US" altLang="zh-CN"/>
              <a:t>,0), P(</a:t>
            </a:r>
            <a:r>
              <a:rPr lang="en-US" altLang="zh-CN" i="1"/>
              <a:t>n</a:t>
            </a:r>
            <a:r>
              <a:rPr lang="en-US" altLang="zh-CN"/>
              <a:t>,1), …, P(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>
                <a:solidFill>
                  <a:srgbClr val="FF0000"/>
                </a:solidFill>
              </a:rPr>
              <a:t>EGF</a:t>
            </a:r>
            <a:r>
              <a:rPr lang="zh-CN" altLang="en-US"/>
              <a:t>是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</a:t>
            </a:r>
            <a:r>
              <a:rPr lang="en-US" altLang="zh-CN" i="1"/>
              <a:t>g</a:t>
            </a:r>
            <a:r>
              <a:rPr lang="en-US" altLang="zh-CN" baseline="30000"/>
              <a:t>(</a:t>
            </a:r>
            <a:r>
              <a:rPr lang="en-US" altLang="zh-CN" i="1" baseline="30000"/>
              <a:t>e</a:t>
            </a:r>
            <a:r>
              <a:rPr lang="en-US" altLang="zh-CN" baseline="30000"/>
              <a:t>)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( 1+</a:t>
            </a:r>
            <a:r>
              <a:rPr lang="en-US" altLang="zh-CN" i="1"/>
              <a:t>x</a:t>
            </a:r>
            <a:r>
              <a:rPr lang="en-US" altLang="zh-CN"/>
              <a:t> )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.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注</a:t>
            </a:r>
            <a:r>
              <a:rPr lang="en-US" altLang="zh-CN"/>
              <a:t>1: </a:t>
            </a:r>
            <a:r>
              <a:rPr lang="en-US" altLang="zh-CN" i="1"/>
              <a:t>h</a:t>
            </a:r>
            <a:r>
              <a:rPr lang="en-US" altLang="zh-CN" i="1" baseline="-25000"/>
              <a:t>k</a:t>
            </a:r>
            <a:r>
              <a:rPr lang="en-US" altLang="zh-CN" baseline="-25000"/>
              <a:t> </a:t>
            </a:r>
            <a:r>
              <a:rPr lang="en-US" altLang="zh-CN"/>
              <a:t>= </a:t>
            </a:r>
            <a:r>
              <a:rPr lang="zh-CN" altLang="en-US"/>
              <a:t>指数生成函数的</a:t>
            </a:r>
            <a:r>
              <a:rPr lang="en-US" altLang="zh-CN" i="1"/>
              <a:t>k</a:t>
            </a:r>
            <a:r>
              <a:rPr lang="zh-CN" altLang="en-US"/>
              <a:t>次项系数</a:t>
            </a:r>
            <a:r>
              <a:rPr lang="zh-CN" altLang="en-US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注</a:t>
            </a:r>
            <a:r>
              <a:rPr lang="en-US" altLang="zh-CN"/>
              <a:t>2: </a:t>
            </a:r>
            <a:r>
              <a:rPr lang="zh-CN" altLang="en-US">
                <a:solidFill>
                  <a:srgbClr val="FF0000"/>
                </a:solidFill>
              </a:rPr>
              <a:t>对比</a:t>
            </a:r>
            <a:r>
              <a:rPr lang="zh-CN" altLang="en-US"/>
              <a:t>组合数</a:t>
            </a:r>
            <a:r>
              <a:rPr lang="en-US" altLang="zh-CN"/>
              <a:t>C(</a:t>
            </a:r>
            <a:r>
              <a:rPr lang="en-US" altLang="zh-CN" i="1"/>
              <a:t>n</a:t>
            </a:r>
            <a:r>
              <a:rPr lang="en-US" altLang="zh-CN"/>
              <a:t>,0), C(</a:t>
            </a:r>
            <a:r>
              <a:rPr lang="en-US" altLang="zh-CN" i="1"/>
              <a:t>n</a:t>
            </a:r>
            <a:r>
              <a:rPr lang="en-US" altLang="zh-CN"/>
              <a:t>,1), …, C(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>
                <a:solidFill>
                  <a:srgbClr val="FF0000"/>
                </a:solidFill>
              </a:rPr>
              <a:t>GF</a:t>
            </a:r>
            <a:r>
              <a:rPr lang="zh-CN" altLang="en-US"/>
              <a:t>是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( 1+</a:t>
            </a:r>
            <a:r>
              <a:rPr lang="en-US" altLang="zh-CN" i="1"/>
              <a:t>x</a:t>
            </a:r>
            <a:r>
              <a:rPr lang="en-US" altLang="zh-CN"/>
              <a:t> )</a:t>
            </a:r>
            <a:r>
              <a:rPr lang="en-US" altLang="zh-CN" i="1" baseline="30000"/>
              <a:t>n</a:t>
            </a:r>
            <a:r>
              <a:rPr lang="en-US" altLang="zh-CN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6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指数生成函数举例</a:t>
            </a:r>
            <a:r>
              <a:rPr lang="en-US" altLang="zh-CN" sz="3200" b="1">
                <a:solidFill>
                  <a:schemeClr val="accent2"/>
                </a:solidFill>
              </a:rPr>
              <a:t>(C138E222)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35013" y="2439988"/>
            <a:ext cx="76279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. </a:t>
            </a:r>
            <a:r>
              <a:rPr lang="zh-CN" altLang="en-US"/>
              <a:t>序列 </a:t>
            </a:r>
            <a:r>
              <a:rPr lang="en-US" altLang="zh-CN"/>
              <a:t>1, 1, …, 1, …</a:t>
            </a:r>
            <a:r>
              <a:rPr lang="zh-CN" altLang="en-US"/>
              <a:t>的指数生成函数是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 i="1"/>
              <a:t>g</a:t>
            </a:r>
            <a:r>
              <a:rPr lang="en-US" altLang="zh-CN" baseline="30000"/>
              <a:t>(</a:t>
            </a:r>
            <a:r>
              <a:rPr lang="en-US" altLang="zh-CN" i="1" baseline="30000"/>
              <a:t>e</a:t>
            </a:r>
            <a:r>
              <a:rPr lang="en-US" altLang="zh-CN" baseline="30000"/>
              <a:t>)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1 + </a:t>
            </a:r>
            <a:r>
              <a:rPr lang="en-US" altLang="zh-CN" i="1"/>
              <a:t>x</a:t>
            </a:r>
            <a:r>
              <a:rPr lang="en-US" altLang="zh-CN"/>
              <a:t> + 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/2! + 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/3! + … = </a:t>
            </a:r>
            <a:r>
              <a:rPr lang="en-US" altLang="zh-CN" i="1"/>
              <a:t>e</a:t>
            </a:r>
            <a:r>
              <a:rPr lang="en-US" altLang="zh-CN" i="1" baseline="30000"/>
              <a:t>x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例</a:t>
            </a:r>
            <a:r>
              <a:rPr lang="en-US" altLang="zh-CN"/>
              <a:t>. </a:t>
            </a:r>
            <a:r>
              <a:rPr lang="zh-CN" altLang="en-US"/>
              <a:t>指数生成函数 </a:t>
            </a:r>
            <a:r>
              <a:rPr lang="en-US" altLang="zh-CN" i="1"/>
              <a:t>g</a:t>
            </a:r>
            <a:r>
              <a:rPr lang="en-US" altLang="zh-CN" baseline="30000"/>
              <a:t>(</a:t>
            </a:r>
            <a:r>
              <a:rPr lang="en-US" altLang="zh-CN" i="1" baseline="30000"/>
              <a:t>e</a:t>
            </a:r>
            <a:r>
              <a:rPr lang="en-US" altLang="zh-CN" baseline="30000"/>
              <a:t>)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e</a:t>
            </a:r>
            <a:r>
              <a:rPr lang="en-US" altLang="zh-CN" i="1" baseline="30000"/>
              <a:t>ax</a:t>
            </a:r>
            <a:r>
              <a:rPr lang="zh-CN" altLang="en-US"/>
              <a:t>对应的序列是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</a:t>
            </a:r>
            <a:r>
              <a:rPr lang="en-US" altLang="zh-CN"/>
              <a:t>1,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30000"/>
              <a:t>3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S={3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,3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>
                <a:solidFill>
                  <a:schemeClr val="tx1"/>
                </a:solidFill>
              </a:rPr>
              <a:t>,3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c</a:t>
            </a:r>
            <a:r>
              <a:rPr lang="en-US" altLang="zh-CN" b="1">
                <a:solidFill>
                  <a:schemeClr val="tx1"/>
                </a:solidFill>
              </a:rPr>
              <a:t>}</a:t>
            </a:r>
            <a:r>
              <a:rPr lang="zh-CN" altLang="en-US" b="1"/>
              <a:t>的排列数和组合数</a:t>
            </a:r>
          </a:p>
        </p:txBody>
      </p:sp>
      <p:graphicFrame>
        <p:nvGraphicFramePr>
          <p:cNvPr id="185369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8538" y="2781300"/>
          <a:ext cx="187166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1" name="公式" r:id="rId4" imgW="634680" imgH="457200" progId="Equation.3">
                  <p:embed/>
                </p:oleObj>
              </mc:Choice>
              <mc:Fallback>
                <p:oleObj name="公式" r:id="rId4" imgW="63468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81300"/>
                        <a:ext cx="187166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4716463" y="2695575"/>
          <a:ext cx="38163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2" name="公式" r:id="rId6" imgW="1155600" imgH="545760" progId="Equation.3">
                  <p:embed/>
                </p:oleObj>
              </mc:Choice>
              <mc:Fallback>
                <p:oleObj name="公式" r:id="rId6" imgW="1155600" imgH="545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95575"/>
                        <a:ext cx="38163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4643438" y="1557338"/>
          <a:ext cx="34559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3" name="公式" r:id="rId8" imgW="1422360" imgH="406080" progId="Equation.3">
                  <p:embed/>
                </p:oleObj>
              </mc:Choice>
              <mc:Fallback>
                <p:oleObj name="公式" r:id="rId8" imgW="14223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57338"/>
                        <a:ext cx="34559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250825" y="4292600"/>
          <a:ext cx="78311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4" name="公式" r:id="rId10" imgW="3466800" imgH="545760" progId="Equation.3">
                  <p:embed/>
                </p:oleObj>
              </mc:Choice>
              <mc:Fallback>
                <p:oleObj name="公式" r:id="rId10" imgW="346680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92600"/>
                        <a:ext cx="78311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9" name="Line 15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279650" y="1008063"/>
            <a:ext cx="1878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/>
              <a:t>组合数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5083175" y="981075"/>
            <a:ext cx="185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/>
              <a:t>排列数</a:t>
            </a:r>
            <a:r>
              <a:rPr lang="en-US" altLang="zh-CN" i="1"/>
              <a:t>p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215900" y="981075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215900" y="1557338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4" name="Text Box 20"/>
          <p:cNvSpPr txBox="1">
            <a:spLocks noChangeArrowheads="1"/>
          </p:cNvSpPr>
          <p:nvPr/>
        </p:nvSpPr>
        <p:spPr bwMode="auto">
          <a:xfrm>
            <a:off x="539750" y="1844675"/>
            <a:ext cx="94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i="1"/>
              <a:t>n</a:t>
            </a:r>
            <a:r>
              <a:rPr lang="en-US" altLang="zh-CN"/>
              <a:t>=8 </a:t>
            </a:r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2925763" y="1557338"/>
            <a:ext cx="854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2+3+3</a:t>
            </a:r>
          </a:p>
          <a:p>
            <a:r>
              <a:rPr lang="en-US" altLang="zh-CN" sz="2000"/>
              <a:t>3+2+3</a:t>
            </a:r>
          </a:p>
          <a:p>
            <a:r>
              <a:rPr lang="en-US" altLang="zh-CN" sz="2000"/>
              <a:t>3+3+2</a:t>
            </a:r>
          </a:p>
        </p:txBody>
      </p:sp>
      <p:sp>
        <p:nvSpPr>
          <p:cNvPr id="185366" name="Line 22"/>
          <p:cNvSpPr>
            <a:spLocks noChangeShapeType="1"/>
          </p:cNvSpPr>
          <p:nvPr/>
        </p:nvSpPr>
        <p:spPr bwMode="auto">
          <a:xfrm>
            <a:off x="250825" y="2781300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676275" y="3209925"/>
            <a:ext cx="51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i="1"/>
              <a:t>n</a:t>
            </a:r>
            <a:r>
              <a:rPr lang="en-US" altLang="zh-CN"/>
              <a:t> </a:t>
            </a:r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2089150" y="1844675"/>
            <a:ext cx="827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sz="2000" i="1"/>
              <a:t>h</a:t>
            </a:r>
            <a:r>
              <a:rPr lang="en-US" altLang="zh-CN" sz="2000" baseline="-25000"/>
              <a:t>8</a:t>
            </a:r>
            <a:r>
              <a:rPr lang="en-US" altLang="zh-CN" sz="2000"/>
              <a:t>=3: </a:t>
            </a: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>
            <a:off x="250825" y="4292600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372" name="Object 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381561"/>
              </p:ext>
            </p:extLst>
          </p:nvPr>
        </p:nvGraphicFramePr>
        <p:xfrm>
          <a:off x="251520" y="5585668"/>
          <a:ext cx="86407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5" name="公式" r:id="rId12" imgW="4178160" imgH="558720" progId="Equation.3">
                  <p:embed/>
                </p:oleObj>
              </mc:Choice>
              <mc:Fallback>
                <p:oleObj name="公式" r:id="rId12" imgW="4178160" imgH="5587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585668"/>
                        <a:ext cx="864076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5" name="Line 31"/>
          <p:cNvSpPr>
            <a:spLocks noChangeShapeType="1"/>
          </p:cNvSpPr>
          <p:nvPr/>
        </p:nvSpPr>
        <p:spPr bwMode="auto">
          <a:xfrm>
            <a:off x="1835150" y="981075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5" name="Line 41"/>
          <p:cNvSpPr>
            <a:spLocks noChangeShapeType="1"/>
          </p:cNvSpPr>
          <p:nvPr/>
        </p:nvSpPr>
        <p:spPr bwMode="auto">
          <a:xfrm>
            <a:off x="4356100" y="981075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S={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,3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>
                <a:solidFill>
                  <a:schemeClr val="tx1"/>
                </a:solidFill>
              </a:rPr>
              <a:t>,3</a:t>
            </a:r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altLang="zh-CN" b="1" i="1">
                <a:solidFill>
                  <a:schemeClr val="tx1"/>
                </a:solidFill>
              </a:rPr>
              <a:t>c</a:t>
            </a:r>
            <a:r>
              <a:rPr lang="en-US" altLang="zh-CN" b="1"/>
              <a:t>}</a:t>
            </a:r>
            <a:r>
              <a:rPr lang="zh-CN" altLang="en-US" b="1"/>
              <a:t>的排列数</a:t>
            </a:r>
            <a:r>
              <a:rPr lang="en-US" altLang="zh-CN" sz="3200" b="1">
                <a:solidFill>
                  <a:schemeClr val="accent2"/>
                </a:solidFill>
              </a:rPr>
              <a:t>(C140E224)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50825" y="1177925"/>
            <a:ext cx="23955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zh-CN" altLang="en-US"/>
              <a:t>排列数</a:t>
            </a:r>
          </a:p>
        </p:txBody>
      </p:sp>
      <p:graphicFrame>
        <p:nvGraphicFramePr>
          <p:cNvPr id="155677" name="Object 29"/>
          <p:cNvGraphicFramePr>
            <a:graphicFrameLocks noChangeAspect="1"/>
          </p:cNvGraphicFramePr>
          <p:nvPr/>
        </p:nvGraphicFramePr>
        <p:xfrm>
          <a:off x="3995738" y="922338"/>
          <a:ext cx="271462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6" name="公式" r:id="rId3" imgW="1155600" imgH="545760" progId="Equation.3">
                  <p:embed/>
                </p:oleObj>
              </mc:Choice>
              <mc:Fallback>
                <p:oleObj name="公式" r:id="rId3" imgW="1155600" imgH="5457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922338"/>
                        <a:ext cx="2714625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4" name="Text Box 46"/>
          <p:cNvSpPr txBox="1">
            <a:spLocks noChangeArrowheads="1"/>
          </p:cNvSpPr>
          <p:nvPr/>
        </p:nvSpPr>
        <p:spPr bwMode="auto">
          <a:xfrm>
            <a:off x="214313" y="2420938"/>
            <a:ext cx="2687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en-US" altLang="zh-CN"/>
              <a:t>-</a:t>
            </a:r>
            <a:r>
              <a:rPr lang="zh-CN" altLang="en-US"/>
              <a:t>组合</a:t>
            </a:r>
            <a:r>
              <a:rPr lang="en-US" altLang="zh-CN"/>
              <a:t>GF:</a:t>
            </a:r>
          </a:p>
        </p:txBody>
      </p:sp>
      <p:graphicFrame>
        <p:nvGraphicFramePr>
          <p:cNvPr id="155699" name="Object 51"/>
          <p:cNvGraphicFramePr>
            <a:graphicFrameLocks noChangeAspect="1"/>
          </p:cNvGraphicFramePr>
          <p:nvPr/>
        </p:nvGraphicFramePr>
        <p:xfrm>
          <a:off x="2843213" y="2297113"/>
          <a:ext cx="6238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7" name="公式" r:id="rId5" imgW="2565360" imgH="317160" progId="Equation.3">
                  <p:embed/>
                </p:oleObj>
              </mc:Choice>
              <mc:Fallback>
                <p:oleObj name="公式" r:id="rId5" imgW="2565360" imgH="3171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97113"/>
                        <a:ext cx="62388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706" name="Text Box 58"/>
          <p:cNvSpPr txBox="1">
            <a:spLocks noChangeArrowheads="1"/>
          </p:cNvSpPr>
          <p:nvPr/>
        </p:nvSpPr>
        <p:spPr bwMode="auto">
          <a:xfrm>
            <a:off x="130175" y="3211513"/>
            <a:ext cx="372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i="1" baseline="30000"/>
              <a:t>e</a:t>
            </a:r>
            <a:r>
              <a:rPr lang="en-US" altLang="zh-CN" sz="2000" i="1" baseline="37000"/>
              <a:t>a</a:t>
            </a:r>
            <a:r>
              <a:rPr lang="en-US" altLang="zh-CN"/>
              <a:t>)/(</a:t>
            </a:r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/>
              <a:t>!)</a:t>
            </a:r>
            <a:r>
              <a:rPr lang="zh-CN" altLang="en-US"/>
              <a:t>替换</a:t>
            </a:r>
            <a:r>
              <a:rPr lang="en-US" altLang="zh-CN" i="1"/>
              <a:t>x</a:t>
            </a:r>
            <a:r>
              <a:rPr lang="en-US" altLang="zh-CN" i="1" baseline="30000"/>
              <a:t>e</a:t>
            </a:r>
            <a:r>
              <a:rPr lang="en-US" altLang="zh-CN" sz="2000" i="1" baseline="37000"/>
              <a:t>a</a:t>
            </a:r>
            <a:r>
              <a:rPr lang="zh-CN" altLang="en-US"/>
              <a:t>得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55710" name="Object 62"/>
          <p:cNvGraphicFramePr>
            <a:graphicFrameLocks noChangeAspect="1"/>
          </p:cNvGraphicFramePr>
          <p:nvPr/>
        </p:nvGraphicFramePr>
        <p:xfrm>
          <a:off x="755650" y="4117975"/>
          <a:ext cx="24653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8" name="公式" r:id="rId7" imgW="3009600" imgH="1180800" progId="Equation.3">
                  <p:embed/>
                </p:oleObj>
              </mc:Choice>
              <mc:Fallback>
                <p:oleObj name="公式" r:id="rId7" imgW="3009600" imgH="11808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17975"/>
                        <a:ext cx="24653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716" name="Object 68"/>
          <p:cNvGraphicFramePr>
            <a:graphicFrameLocks noChangeAspect="1"/>
          </p:cNvGraphicFramePr>
          <p:nvPr/>
        </p:nvGraphicFramePr>
        <p:xfrm>
          <a:off x="3276600" y="4060825"/>
          <a:ext cx="48926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9" name="公式" r:id="rId9" imgW="1663560" imgH="558720" progId="Equation.3">
                  <p:embed/>
                </p:oleObj>
              </mc:Choice>
              <mc:Fallback>
                <p:oleObj name="公式" r:id="rId9" imgW="1663560" imgH="55872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60825"/>
                        <a:ext cx="48926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717" name="Text Box 69"/>
          <p:cNvSpPr txBox="1">
            <a:spLocks noChangeArrowheads="1"/>
          </p:cNvSpPr>
          <p:nvPr/>
        </p:nvSpPr>
        <p:spPr bwMode="auto">
          <a:xfrm>
            <a:off x="179388" y="5734050"/>
            <a:ext cx="500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这是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的排列数对应的</a:t>
            </a:r>
            <a:r>
              <a:rPr lang="en-US" altLang="zh-CN">
                <a:solidFill>
                  <a:srgbClr val="FF0000"/>
                </a:solidFill>
              </a:rPr>
              <a:t>EGF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4" grpId="0"/>
      <p:bldP spid="155706" grpId="0"/>
      <p:bldP spid="1557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多重集的组合与排列</a:t>
            </a:r>
            <a:r>
              <a:rPr lang="en-US" altLang="zh-CN" sz="3200" b="1">
                <a:solidFill>
                  <a:schemeClr val="accent2"/>
                </a:solidFill>
              </a:rPr>
              <a:t>(C140E224)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79388" y="1127125"/>
            <a:ext cx="8004175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zh-CN" altLang="en-US"/>
              <a:t>多重集 </a:t>
            </a:r>
            <a:r>
              <a:rPr lang="en-US" altLang="zh-CN"/>
              <a:t>S={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…, </a:t>
            </a:r>
            <a:r>
              <a:rPr lang="en-US" altLang="zh-CN" i="1"/>
              <a:t>n</a:t>
            </a:r>
            <a:r>
              <a:rPr lang="en-US" altLang="zh-CN" i="1" baseline="-25000"/>
              <a:t>k</a:t>
            </a:r>
            <a:r>
              <a:rPr lang="en-US" altLang="zh-CN">
                <a:sym typeface="Symbol" pitchFamily="18" charset="2"/>
              </a:rPr>
              <a:t>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},</a:t>
            </a:r>
          </a:p>
          <a:p>
            <a:pPr>
              <a:spcBef>
                <a:spcPct val="40000"/>
              </a:spcBef>
            </a:pPr>
            <a:r>
              <a:rPr lang="en-US" altLang="zh-CN"/>
              <a:t>           n-</a:t>
            </a:r>
            <a:r>
              <a:rPr lang="zh-CN" altLang="en-US"/>
              <a:t>组合数记为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, n-</a:t>
            </a:r>
            <a:r>
              <a:rPr lang="zh-CN" altLang="en-US"/>
              <a:t>排列数记为</a:t>
            </a:r>
            <a:r>
              <a:rPr lang="en-US" altLang="zh-CN" i="1"/>
              <a:t>p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</a:p>
          <a:p>
            <a:pPr>
              <a:spcBef>
                <a:spcPct val="40000"/>
              </a:spcBef>
            </a:pPr>
            <a:r>
              <a:rPr lang="en-US" altLang="zh-CN"/>
              <a:t>          </a:t>
            </a:r>
            <a:r>
              <a:rPr lang="zh-CN" altLang="en-US"/>
              <a:t>则序列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生成函数</a:t>
            </a:r>
            <a:r>
              <a:rPr lang="zh-CN" altLang="en-US"/>
              <a:t>为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)=(1+</a:t>
            </a:r>
            <a:r>
              <a:rPr lang="en-US" altLang="zh-CN" i="1"/>
              <a:t>x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30000"/>
              <a:t>n</a:t>
            </a:r>
            <a:r>
              <a:rPr lang="en-US" altLang="zh-CN" sz="2000" baseline="30000"/>
              <a:t>1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(1+</a:t>
            </a:r>
            <a:r>
              <a:rPr lang="en-US" altLang="zh-CN" i="1"/>
              <a:t>x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30000"/>
              <a:t>n</a:t>
            </a:r>
            <a:r>
              <a:rPr lang="en-US" altLang="zh-CN" sz="2000" baseline="30000"/>
              <a:t>k</a:t>
            </a:r>
            <a:r>
              <a:rPr lang="en-US" altLang="zh-CN"/>
              <a:t>).</a:t>
            </a:r>
          </a:p>
          <a:p>
            <a:pPr>
              <a:spcBef>
                <a:spcPct val="40000"/>
              </a:spcBef>
            </a:pPr>
            <a:r>
              <a:rPr lang="en-US" altLang="zh-CN"/>
              <a:t>              </a:t>
            </a:r>
            <a:r>
              <a:rPr lang="zh-CN" altLang="en-US"/>
              <a:t>序列</a:t>
            </a:r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…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指数生成函数</a:t>
            </a:r>
            <a:r>
              <a:rPr lang="zh-CN" altLang="en-US"/>
              <a:t>为 </a:t>
            </a:r>
          </a:p>
        </p:txBody>
      </p:sp>
      <p:grpSp>
        <p:nvGrpSpPr>
          <p:cNvPr id="144390" name="Group 6"/>
          <p:cNvGrpSpPr>
            <a:grpSpLocks/>
          </p:cNvGrpSpPr>
          <p:nvPr/>
        </p:nvGrpSpPr>
        <p:grpSpPr bwMode="auto">
          <a:xfrm>
            <a:off x="138113" y="4538663"/>
            <a:ext cx="8826500" cy="2203450"/>
            <a:chOff x="88" y="2884"/>
            <a:chExt cx="5560" cy="1388"/>
          </a:xfrm>
        </p:grpSpPr>
        <p:graphicFrame>
          <p:nvGraphicFramePr>
            <p:cNvPr id="144391" name="Object 7"/>
            <p:cNvGraphicFramePr>
              <a:graphicFrameLocks noChangeAspect="1"/>
            </p:cNvGraphicFramePr>
            <p:nvPr/>
          </p:nvGraphicFramePr>
          <p:xfrm>
            <a:off x="88" y="2884"/>
            <a:ext cx="556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9" name="公式" r:id="rId3" imgW="8826480" imgH="1091880" progId="Equation.3">
                    <p:embed/>
                  </p:oleObj>
                </mc:Choice>
                <mc:Fallback>
                  <p:oleObj name="公式" r:id="rId3" imgW="8826480" imgH="1091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2884"/>
                          <a:ext cx="5560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1256" y="3568"/>
            <a:ext cx="296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80" name="Equation" r:id="rId5" imgW="4711680" imgH="1117440" progId="Equation.3">
                    <p:embed/>
                  </p:oleObj>
                </mc:Choice>
                <mc:Fallback>
                  <p:oleObj name="Equation" r:id="rId5" imgW="4711680" imgH="1117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568"/>
                          <a:ext cx="296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多米诺牌覆盖</a:t>
            </a:r>
            <a:r>
              <a:rPr lang="en-US" altLang="zh-CN" sz="3200" b="1" smtClean="0">
                <a:solidFill>
                  <a:schemeClr val="accent2"/>
                </a:solidFill>
              </a:rPr>
              <a:t>(C133,E213)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006475" y="980728"/>
            <a:ext cx="7094538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求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棋盘用多米诺牌覆盖的方法数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dirty="0" err="1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1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= 1,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= 2,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 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?   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+1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考察第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列被覆盖的方式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: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33452"/>
              </p:ext>
            </p:extLst>
          </p:nvPr>
        </p:nvGraphicFramePr>
        <p:xfrm>
          <a:off x="2915889" y="3501008"/>
          <a:ext cx="3816351" cy="93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</a:tblGrid>
              <a:tr h="4675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7519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06259"/>
              </p:ext>
            </p:extLst>
          </p:nvPr>
        </p:nvGraphicFramePr>
        <p:xfrm>
          <a:off x="2915889" y="4651945"/>
          <a:ext cx="3816351" cy="93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</a:tblGrid>
              <a:tr h="468313"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313"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28288"/>
              </p:ext>
            </p:extLst>
          </p:nvPr>
        </p:nvGraphicFramePr>
        <p:xfrm>
          <a:off x="2915889" y="5733033"/>
          <a:ext cx="3816351" cy="93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8"/>
                <a:gridCol w="424039"/>
                <a:gridCol w="424039"/>
                <a:gridCol w="424039"/>
                <a:gridCol w="424039"/>
                <a:gridCol w="424039"/>
                <a:gridCol w="424039"/>
                <a:gridCol w="424039"/>
              </a:tblGrid>
              <a:tr h="46831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8" marR="9143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17" name="矩形 2"/>
          <p:cNvSpPr>
            <a:spLocks noChangeArrowheads="1"/>
          </p:cNvSpPr>
          <p:nvPr/>
        </p:nvSpPr>
        <p:spPr bwMode="auto">
          <a:xfrm>
            <a:off x="971201" y="3669283"/>
            <a:ext cx="177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棋盘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218" name="矩形 3"/>
          <p:cNvSpPr>
            <a:spLocks noChangeArrowheads="1"/>
          </p:cNvSpPr>
          <p:nvPr/>
        </p:nvSpPr>
        <p:spPr bwMode="auto">
          <a:xfrm>
            <a:off x="4555235" y="3687627"/>
            <a:ext cx="666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7161"/>
              </p:ext>
            </p:extLst>
          </p:nvPr>
        </p:nvGraphicFramePr>
        <p:xfrm>
          <a:off x="7753230" y="2420888"/>
          <a:ext cx="563186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86"/>
              </a:tblGrid>
              <a:tr h="28803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67480"/>
              </p:ext>
            </p:extLst>
          </p:nvPr>
        </p:nvGraphicFramePr>
        <p:xfrm>
          <a:off x="6948264" y="1700808"/>
          <a:ext cx="28159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93"/>
              </a:tblGrid>
              <a:tr h="57606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6561"/>
              </p:ext>
            </p:extLst>
          </p:nvPr>
        </p:nvGraphicFramePr>
        <p:xfrm>
          <a:off x="6961142" y="2420888"/>
          <a:ext cx="563186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93"/>
                <a:gridCol w="281593"/>
              </a:tblGrid>
              <a:tr h="57606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4441211" y="4724697"/>
            <a:ext cx="894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441211" y="5876824"/>
            <a:ext cx="894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h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uiExpand="1" build="p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EGF</a:t>
            </a:r>
            <a:r>
              <a:rPr lang="zh-CN" altLang="en-US" b="1"/>
              <a:t>应用举例</a:t>
            </a:r>
            <a:r>
              <a:rPr lang="en-US" altLang="zh-CN" sz="3200" b="1">
                <a:solidFill>
                  <a:schemeClr val="accent2"/>
                </a:solidFill>
              </a:rPr>
              <a:t>(C140E224)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23850" y="1262063"/>
            <a:ext cx="8659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用红白蓝</a:t>
            </a:r>
            <a:r>
              <a:rPr lang="en-US" altLang="zh-CN"/>
              <a:t>3</a:t>
            </a:r>
            <a:r>
              <a:rPr lang="zh-CN" altLang="en-US"/>
              <a:t>色对</a:t>
            </a:r>
            <a:r>
              <a:rPr lang="en-US" altLang="zh-CN"/>
              <a:t>1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zh-CN" altLang="en-US">
                <a:sym typeface="Symbol" pitchFamily="18" charset="2"/>
              </a:rPr>
              <a:t>棋盘涂色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若要偶数格涂红色</a:t>
            </a:r>
            <a:r>
              <a:rPr lang="en-US" altLang="zh-CN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求涂色方案数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解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zh-CN" altLang="en-US">
                <a:sym typeface="Symbol" pitchFamily="18" charset="2"/>
              </a:rPr>
              <a:t>本例对应的指数生成函数是</a:t>
            </a: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407988" y="3141663"/>
          <a:ext cx="826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0" name="公式" r:id="rId3" imgW="9029520" imgH="1180800" progId="Equation.3">
                  <p:embed/>
                </p:oleObj>
              </mc:Choice>
              <mc:Fallback>
                <p:oleObj name="公式" r:id="rId3" imgW="9029520" imgH="1180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141663"/>
                        <a:ext cx="8267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547813" y="4241800"/>
          <a:ext cx="40941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1" name="公式" r:id="rId5" imgW="4470120" imgH="977760" progId="Equation.3">
                  <p:embed/>
                </p:oleObj>
              </mc:Choice>
              <mc:Fallback>
                <p:oleObj name="公式" r:id="rId5" imgW="447012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41800"/>
                        <a:ext cx="40941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95288" y="5438775"/>
            <a:ext cx="409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所以方案数是</a:t>
            </a:r>
            <a:r>
              <a:rPr lang="en-US" altLang="zh-CN"/>
              <a:t>(3</a:t>
            </a:r>
            <a:r>
              <a:rPr lang="en-US" altLang="zh-CN" i="1" baseline="30000"/>
              <a:t>n</a:t>
            </a:r>
            <a:r>
              <a:rPr lang="en-US" altLang="zh-CN"/>
              <a:t>+1)/2.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/>
      <p:bldP spid="1566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三角剖分与</a:t>
            </a:r>
            <a:r>
              <a:rPr lang="en-US" altLang="zh-CN" b="1"/>
              <a:t>Catalan</a:t>
            </a:r>
            <a:r>
              <a:rPr lang="zh-CN" altLang="en-US" b="1"/>
              <a:t>数</a:t>
            </a:r>
            <a:r>
              <a:rPr lang="en-US" altLang="zh-CN" sz="3200" b="1">
                <a:solidFill>
                  <a:schemeClr val="accent2"/>
                </a:solidFill>
              </a:rPr>
              <a:t>(C158E254)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52400" y="1125538"/>
            <a:ext cx="8583613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一凸</a:t>
            </a: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边形</a:t>
            </a:r>
            <a:r>
              <a:rPr lang="en-US" altLang="zh-CN"/>
              <a:t>, </a:t>
            </a:r>
            <a:r>
              <a:rPr lang="zh-CN" altLang="en-US"/>
              <a:t>利用不交于内部的对角线</a:t>
            </a:r>
            <a:r>
              <a:rPr lang="en-US" altLang="zh-CN"/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拆分成若干三角形</a:t>
            </a:r>
            <a:r>
              <a:rPr lang="en-US" altLang="zh-CN"/>
              <a:t>, </a:t>
            </a:r>
            <a:r>
              <a:rPr lang="zh-CN" altLang="en-US"/>
              <a:t>不同拆分的方案数用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zh-CN" altLang="en-US"/>
              <a:t>表示</a:t>
            </a:r>
            <a:r>
              <a:rPr lang="en-US" altLang="zh-CN"/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约定 </a:t>
            </a:r>
            <a:r>
              <a:rPr lang="en-US" altLang="zh-CN" i="1"/>
              <a:t>h</a:t>
            </a:r>
            <a:r>
              <a:rPr lang="en-US" altLang="zh-CN" baseline="-25000"/>
              <a:t>1 </a:t>
            </a:r>
            <a:r>
              <a:rPr lang="en-US" altLang="zh-CN"/>
              <a:t>= 1. </a:t>
            </a:r>
            <a:r>
              <a:rPr lang="zh-CN" altLang="en-US"/>
              <a:t>例 </a:t>
            </a:r>
            <a:r>
              <a:rPr lang="en-US" altLang="zh-CN" i="1"/>
              <a:t>h</a:t>
            </a:r>
            <a:r>
              <a:rPr lang="en-US" altLang="zh-CN" baseline="-25000"/>
              <a:t>4 </a:t>
            </a:r>
            <a:r>
              <a:rPr lang="en-US" altLang="zh-CN"/>
              <a:t>= 5 :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304800" y="3141663"/>
            <a:ext cx="8534400" cy="1311275"/>
            <a:chOff x="240" y="1872"/>
            <a:chExt cx="5376" cy="826"/>
          </a:xfrm>
        </p:grpSpPr>
        <p:grpSp>
          <p:nvGrpSpPr>
            <p:cNvPr id="161797" name="Group 5"/>
            <p:cNvGrpSpPr>
              <a:grpSpLocks/>
            </p:cNvGrpSpPr>
            <p:nvPr/>
          </p:nvGrpSpPr>
          <p:grpSpPr bwMode="auto">
            <a:xfrm>
              <a:off x="240" y="1882"/>
              <a:ext cx="960" cy="816"/>
              <a:chOff x="528" y="3216"/>
              <a:chExt cx="960" cy="816"/>
            </a:xfrm>
          </p:grpSpPr>
          <p:sp>
            <p:nvSpPr>
              <p:cNvPr id="161798" name="AutoShape 6"/>
              <p:cNvSpPr>
                <a:spLocks noChangeArrowheads="1"/>
              </p:cNvSpPr>
              <p:nvPr/>
            </p:nvSpPr>
            <p:spPr bwMode="auto">
              <a:xfrm>
                <a:off x="528" y="3216"/>
                <a:ext cx="960" cy="816"/>
              </a:xfrm>
              <a:prstGeom prst="pentag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799" name="Line 7"/>
              <p:cNvSpPr>
                <a:spLocks noChangeShapeType="1"/>
              </p:cNvSpPr>
              <p:nvPr/>
            </p:nvSpPr>
            <p:spPr bwMode="auto">
              <a:xfrm>
                <a:off x="528" y="3552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0" name="Line 8"/>
              <p:cNvSpPr>
                <a:spLocks noChangeShapeType="1"/>
              </p:cNvSpPr>
              <p:nvPr/>
            </p:nvSpPr>
            <p:spPr bwMode="auto">
              <a:xfrm flipV="1">
                <a:off x="720" y="3552"/>
                <a:ext cx="76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01" name="Group 9"/>
            <p:cNvGrpSpPr>
              <a:grpSpLocks/>
            </p:cNvGrpSpPr>
            <p:nvPr/>
          </p:nvGrpSpPr>
          <p:grpSpPr bwMode="auto">
            <a:xfrm>
              <a:off x="1344" y="1882"/>
              <a:ext cx="960" cy="816"/>
              <a:chOff x="1728" y="3216"/>
              <a:chExt cx="960" cy="816"/>
            </a:xfrm>
          </p:grpSpPr>
          <p:sp>
            <p:nvSpPr>
              <p:cNvPr id="161802" name="AutoShape 10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960" cy="816"/>
              </a:xfrm>
              <a:prstGeom prst="pentag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3" name="Line 11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29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4" name="Line 12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768" cy="4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05" name="Group 13"/>
            <p:cNvGrpSpPr>
              <a:grpSpLocks/>
            </p:cNvGrpSpPr>
            <p:nvPr/>
          </p:nvGrpSpPr>
          <p:grpSpPr bwMode="auto">
            <a:xfrm>
              <a:off x="2448" y="1872"/>
              <a:ext cx="960" cy="826"/>
              <a:chOff x="2832" y="3206"/>
              <a:chExt cx="960" cy="826"/>
            </a:xfrm>
          </p:grpSpPr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2832" y="3216"/>
                <a:ext cx="960" cy="816"/>
              </a:xfrm>
              <a:prstGeom prst="pentag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7" name="Line 15"/>
              <p:cNvSpPr>
                <a:spLocks noChangeShapeType="1"/>
              </p:cNvSpPr>
              <p:nvPr/>
            </p:nvSpPr>
            <p:spPr bwMode="auto">
              <a:xfrm flipV="1">
                <a:off x="3014" y="3206"/>
                <a:ext cx="300" cy="8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 flipV="1">
                <a:off x="3024" y="3539"/>
                <a:ext cx="766" cy="4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3552" y="1882"/>
              <a:ext cx="960" cy="816"/>
              <a:chOff x="3840" y="3216"/>
              <a:chExt cx="960" cy="816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960" cy="816"/>
              </a:xfrm>
              <a:prstGeom prst="pentag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1" name="Line 19"/>
              <p:cNvSpPr>
                <a:spLocks noChangeShapeType="1"/>
              </p:cNvSpPr>
              <p:nvPr/>
            </p:nvSpPr>
            <p:spPr bwMode="auto">
              <a:xfrm flipV="1">
                <a:off x="3840" y="3531"/>
                <a:ext cx="952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2" name="Line 20"/>
              <p:cNvSpPr>
                <a:spLocks noChangeShapeType="1"/>
              </p:cNvSpPr>
              <p:nvPr/>
            </p:nvSpPr>
            <p:spPr bwMode="auto">
              <a:xfrm>
                <a:off x="3840" y="3539"/>
                <a:ext cx="776" cy="4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13" name="Group 21"/>
            <p:cNvGrpSpPr>
              <a:grpSpLocks/>
            </p:cNvGrpSpPr>
            <p:nvPr/>
          </p:nvGrpSpPr>
          <p:grpSpPr bwMode="auto">
            <a:xfrm>
              <a:off x="4656" y="1882"/>
              <a:ext cx="960" cy="816"/>
              <a:chOff x="4656" y="3216"/>
              <a:chExt cx="960" cy="816"/>
            </a:xfrm>
          </p:grpSpPr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4656" y="3216"/>
                <a:ext cx="960" cy="816"/>
              </a:xfrm>
              <a:prstGeom prst="pentag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5" name="Line 23"/>
              <p:cNvSpPr>
                <a:spLocks noChangeShapeType="1"/>
              </p:cNvSpPr>
              <p:nvPr/>
            </p:nvSpPr>
            <p:spPr bwMode="auto">
              <a:xfrm flipH="1">
                <a:off x="4833" y="3222"/>
                <a:ext cx="293" cy="8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6" name="Line 24"/>
              <p:cNvSpPr>
                <a:spLocks noChangeShapeType="1"/>
              </p:cNvSpPr>
              <p:nvPr/>
            </p:nvSpPr>
            <p:spPr bwMode="auto">
              <a:xfrm>
                <a:off x="5126" y="3222"/>
                <a:ext cx="292" cy="8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180975" y="4868863"/>
            <a:ext cx="7089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定理</a:t>
            </a:r>
            <a:r>
              <a:rPr lang="en-US" altLang="zh-CN"/>
              <a:t>: 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=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 </a:t>
            </a:r>
            <a:r>
              <a:rPr lang="en-US" altLang="zh-CN"/>
              <a:t>+ 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 </a:t>
            </a:r>
            <a:r>
              <a:rPr lang="en-US" altLang="zh-CN"/>
              <a:t>+ …+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 i="1"/>
              <a:t>h</a:t>
            </a:r>
            <a:r>
              <a:rPr lang="en-US" altLang="zh-CN" baseline="-25000"/>
              <a:t>1 </a:t>
            </a:r>
            <a:r>
              <a:rPr lang="en-US" altLang="zh-CN"/>
              <a:t>, </a:t>
            </a:r>
            <a:r>
              <a:rPr lang="zh-CN" altLang="en-US"/>
              <a:t>且 </a:t>
            </a:r>
          </a:p>
        </p:txBody>
      </p:sp>
      <p:graphicFrame>
        <p:nvGraphicFramePr>
          <p:cNvPr id="161818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916238" y="5589588"/>
          <a:ext cx="23034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1" name="公式" r:id="rId3" imgW="2527200" imgH="1104840" progId="Equation.3">
                  <p:embed/>
                </p:oleObj>
              </mc:Choice>
              <mc:Fallback>
                <p:oleObj name="公式" r:id="rId3" imgW="2527200" imgH="1104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89588"/>
                        <a:ext cx="23034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6181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递推关系的证明</a:t>
            </a:r>
            <a:r>
              <a:rPr lang="en-US" altLang="zh-CN" sz="3600" b="1">
                <a:solidFill>
                  <a:schemeClr val="accent2"/>
                </a:solidFill>
              </a:rPr>
              <a:t>(C159E255)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95288" y="992188"/>
            <a:ext cx="79851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边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i="1" baseline="-25000"/>
              <a:t>n</a:t>
            </a:r>
            <a:r>
              <a:rPr lang="en-US" altLang="zh-CN" baseline="-25000"/>
              <a:t>+1</a:t>
            </a:r>
            <a:r>
              <a:rPr lang="zh-CN" altLang="en-US"/>
              <a:t>所在剖分三角可以为 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i="1" baseline="-25000"/>
              <a:t>n</a:t>
            </a:r>
            <a:r>
              <a:rPr lang="en-US" altLang="zh-CN" baseline="-25000"/>
              <a:t>+1</a:t>
            </a:r>
            <a:r>
              <a:rPr lang="en-US" altLang="zh-CN" i="1"/>
              <a:t>v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en-US" altLang="zh-CN" i="1" baseline="-25000"/>
              <a:t> </a:t>
            </a:r>
            <a:r>
              <a:rPr lang="en-US" altLang="zh-CN"/>
              <a:t>, </a:t>
            </a:r>
            <a:r>
              <a:rPr lang="en-US" altLang="zh-CN" i="1"/>
              <a:t>k</a:t>
            </a:r>
            <a:r>
              <a:rPr lang="en-US" altLang="zh-CN" i="1" baseline="-25000"/>
              <a:t> </a:t>
            </a:r>
            <a:r>
              <a:rPr lang="en-US" altLang="zh-CN"/>
              <a:t>= ? 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凸</a:t>
            </a: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边形还剩两部分需要剖分</a:t>
            </a:r>
            <a:r>
              <a:rPr lang="en-US" altLang="zh-CN"/>
              <a:t>:</a:t>
            </a:r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103188" y="2206625"/>
            <a:ext cx="3765550" cy="2590800"/>
            <a:chOff x="240" y="1056"/>
            <a:chExt cx="2372" cy="1632"/>
          </a:xfrm>
        </p:grpSpPr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717" y="105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240" y="1795"/>
              <a:ext cx="5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  <a:r>
                <a:rPr lang="en-US" altLang="zh-CN" i="1" baseline="-25000"/>
                <a:t>n</a:t>
              </a:r>
              <a:r>
                <a:rPr lang="en-US" altLang="zh-CN" baseline="-25000"/>
                <a:t>+1</a:t>
              </a:r>
            </a:p>
          </p:txBody>
        </p: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2061" y="1891"/>
              <a:ext cx="5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  <a:r>
                <a:rPr lang="en-US" altLang="zh-CN" i="1" baseline="-25000"/>
                <a:t>k</a:t>
              </a:r>
              <a:r>
                <a:rPr lang="en-US" altLang="zh-CN" baseline="-25000"/>
                <a:t>+1</a:t>
              </a: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672" y="1409"/>
              <a:ext cx="1406" cy="703"/>
            </a:xfrm>
            <a:custGeom>
              <a:avLst/>
              <a:gdLst>
                <a:gd name="T0" fmla="*/ 263 w 1406"/>
                <a:gd name="T1" fmla="*/ 0 h 703"/>
                <a:gd name="T2" fmla="*/ 1406 w 1406"/>
                <a:gd name="T3" fmla="*/ 703 h 703"/>
                <a:gd name="T4" fmla="*/ 0 w 1406"/>
                <a:gd name="T5" fmla="*/ 647 h 703"/>
                <a:gd name="T6" fmla="*/ 263 w 1406"/>
                <a:gd name="T7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703">
                  <a:moveTo>
                    <a:pt x="263" y="0"/>
                  </a:moveTo>
                  <a:lnTo>
                    <a:pt x="1406" y="703"/>
                  </a:lnTo>
                  <a:lnTo>
                    <a:pt x="0" y="647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935" y="1265"/>
              <a:ext cx="1152" cy="847"/>
            </a:xfrm>
            <a:custGeom>
              <a:avLst/>
              <a:gdLst>
                <a:gd name="T0" fmla="*/ 0 w 1152"/>
                <a:gd name="T1" fmla="*/ 144 h 847"/>
                <a:gd name="T2" fmla="*/ 635 w 1152"/>
                <a:gd name="T3" fmla="*/ 0 h 847"/>
                <a:gd name="T4" fmla="*/ 1143 w 1152"/>
                <a:gd name="T5" fmla="*/ 297 h 847"/>
                <a:gd name="T6" fmla="*/ 1152 w 1152"/>
                <a:gd name="T7" fmla="*/ 847 h 847"/>
                <a:gd name="T8" fmla="*/ 0 w 1152"/>
                <a:gd name="T9" fmla="*/ 14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847">
                  <a:moveTo>
                    <a:pt x="0" y="144"/>
                  </a:moveTo>
                  <a:lnTo>
                    <a:pt x="635" y="0"/>
                  </a:lnTo>
                  <a:lnTo>
                    <a:pt x="1143" y="297"/>
                  </a:lnTo>
                  <a:lnTo>
                    <a:pt x="1152" y="847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6" name="Freeform 10"/>
            <p:cNvSpPr>
              <a:spLocks/>
            </p:cNvSpPr>
            <p:nvPr/>
          </p:nvSpPr>
          <p:spPr bwMode="auto">
            <a:xfrm>
              <a:off x="680" y="2053"/>
              <a:ext cx="1381" cy="635"/>
            </a:xfrm>
            <a:custGeom>
              <a:avLst/>
              <a:gdLst>
                <a:gd name="T0" fmla="*/ 1381 w 1381"/>
                <a:gd name="T1" fmla="*/ 68 h 635"/>
                <a:gd name="T2" fmla="*/ 1144 w 1381"/>
                <a:gd name="T3" fmla="*/ 525 h 635"/>
                <a:gd name="T4" fmla="*/ 551 w 1381"/>
                <a:gd name="T5" fmla="*/ 635 h 635"/>
                <a:gd name="T6" fmla="*/ 111 w 1381"/>
                <a:gd name="T7" fmla="*/ 373 h 635"/>
                <a:gd name="T8" fmla="*/ 0 w 1381"/>
                <a:gd name="T9" fmla="*/ 0 h 635"/>
                <a:gd name="T10" fmla="*/ 1381 w 1381"/>
                <a:gd name="T11" fmla="*/ 6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1" h="635">
                  <a:moveTo>
                    <a:pt x="1381" y="68"/>
                  </a:moveTo>
                  <a:lnTo>
                    <a:pt x="1144" y="525"/>
                  </a:lnTo>
                  <a:lnTo>
                    <a:pt x="551" y="635"/>
                  </a:lnTo>
                  <a:lnTo>
                    <a:pt x="111" y="373"/>
                  </a:lnTo>
                  <a:lnTo>
                    <a:pt x="0" y="0"/>
                  </a:lnTo>
                  <a:lnTo>
                    <a:pt x="1381" y="68"/>
                  </a:lnTo>
                  <a:close/>
                </a:path>
              </a:pathLst>
            </a:custGeom>
            <a:solidFill>
              <a:schemeClr val="hlink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107950" y="2422525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2828" name="Group 12"/>
          <p:cNvGrpSpPr>
            <a:grpSpLocks/>
          </p:cNvGrpSpPr>
          <p:nvPr/>
        </p:nvGrpSpPr>
        <p:grpSpPr bwMode="auto">
          <a:xfrm>
            <a:off x="2520950" y="2759075"/>
            <a:ext cx="5702300" cy="579438"/>
            <a:chOff x="1588" y="1738"/>
            <a:chExt cx="3592" cy="365"/>
          </a:xfrm>
        </p:grpSpPr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1991" y="1738"/>
              <a:ext cx="31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凸</a:t>
              </a:r>
              <a:r>
                <a:rPr lang="en-US" altLang="zh-CN"/>
                <a:t>k+1</a:t>
              </a:r>
              <a:r>
                <a:rPr lang="zh-CN" altLang="en-US"/>
                <a:t>边形</a:t>
              </a:r>
              <a:r>
                <a:rPr lang="en-US" altLang="zh-CN"/>
                <a:t>,  </a:t>
              </a:r>
              <a:r>
                <a:rPr lang="zh-CN" altLang="en-US"/>
                <a:t>剖分方式数</a:t>
              </a:r>
              <a:r>
                <a:rPr lang="en-US" altLang="zh-CN"/>
                <a:t>: </a:t>
              </a:r>
              <a:r>
                <a:rPr lang="en-US" altLang="zh-CN" i="1"/>
                <a:t>h</a:t>
              </a:r>
              <a:r>
                <a:rPr lang="en-US" altLang="zh-CN" i="1" baseline="-25000"/>
                <a:t>k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162830" name="Line 14"/>
            <p:cNvSpPr>
              <a:spLocks noChangeShapeType="1"/>
            </p:cNvSpPr>
            <p:nvPr/>
          </p:nvSpPr>
          <p:spPr bwMode="auto">
            <a:xfrm flipH="1">
              <a:off x="1588" y="1933"/>
              <a:ext cx="47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2232025" y="4065588"/>
            <a:ext cx="6286500" cy="579437"/>
            <a:chOff x="1406" y="2561"/>
            <a:chExt cx="3960" cy="365"/>
          </a:xfrm>
        </p:grpSpPr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1865" y="2561"/>
              <a:ext cx="35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凸</a:t>
              </a:r>
              <a:r>
                <a:rPr lang="en-US" altLang="zh-CN"/>
                <a:t>n+1-k</a:t>
              </a:r>
              <a:r>
                <a:rPr lang="zh-CN" altLang="en-US"/>
                <a:t>边形</a:t>
              </a:r>
              <a:r>
                <a:rPr lang="en-US" altLang="zh-CN"/>
                <a:t>, </a:t>
              </a:r>
              <a:r>
                <a:rPr lang="zh-CN" altLang="en-US"/>
                <a:t>剖分方式数</a:t>
              </a:r>
              <a:r>
                <a:rPr lang="en-US" altLang="zh-CN"/>
                <a:t>: </a:t>
              </a:r>
              <a:r>
                <a:rPr lang="en-US" altLang="zh-CN" i="1"/>
                <a:t>h</a:t>
              </a:r>
              <a:r>
                <a:rPr lang="en-US" altLang="zh-CN" i="1" baseline="-25000"/>
                <a:t>n</a:t>
              </a:r>
              <a:r>
                <a:rPr lang="en-US" altLang="zh-CN" baseline="-25000"/>
                <a:t>-</a:t>
              </a:r>
              <a:r>
                <a:rPr lang="en-US" altLang="zh-CN" i="1" baseline="-25000"/>
                <a:t>k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162833" name="Line 17"/>
            <p:cNvSpPr>
              <a:spLocks noChangeShapeType="1"/>
            </p:cNvSpPr>
            <p:nvPr/>
          </p:nvSpPr>
          <p:spPr bwMode="auto">
            <a:xfrm flipH="1" flipV="1">
              <a:off x="1406" y="2660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07950" y="4941888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368425" y="5168900"/>
            <a:ext cx="620871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/>
              <a:t>令</a:t>
            </a:r>
            <a:r>
              <a:rPr lang="en-US" altLang="zh-CN" i="1"/>
              <a:t>v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zh-CN" altLang="en-US"/>
              <a:t>取遍</a:t>
            </a:r>
            <a:r>
              <a:rPr lang="en-US" altLang="zh-CN" i="1"/>
              <a:t>v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3</a:t>
            </a:r>
            <a:r>
              <a:rPr lang="en-US" altLang="zh-CN"/>
              <a:t>,…,</a:t>
            </a:r>
            <a:r>
              <a:rPr lang="en-US" altLang="zh-CN" i="1"/>
              <a:t>v</a:t>
            </a:r>
            <a:r>
              <a:rPr lang="en-US" altLang="zh-CN" i="1" baseline="-25000"/>
              <a:t>n</a:t>
            </a:r>
            <a:r>
              <a:rPr lang="zh-CN" altLang="en-US"/>
              <a:t>得到</a:t>
            </a:r>
          </a:p>
          <a:p>
            <a:pPr>
              <a:spcBef>
                <a:spcPct val="30000"/>
              </a:spcBef>
            </a:pP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/>
              <a:t>=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+</a:t>
            </a:r>
            <a:r>
              <a:rPr lang="en-US" altLang="zh-CN" i="1"/>
              <a:t>h</a:t>
            </a:r>
            <a:r>
              <a:rPr lang="en-US" altLang="zh-CN" baseline="-25000"/>
              <a:t>2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+…+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 i="1"/>
              <a:t>h</a:t>
            </a:r>
            <a:r>
              <a:rPr lang="en-US" altLang="zh-CN" baseline="-25000"/>
              <a:t>2 </a:t>
            </a:r>
            <a:r>
              <a:rPr lang="en-US" altLang="zh-CN"/>
              <a:t>+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牛顿二项式定理</a:t>
            </a:r>
            <a:r>
              <a:rPr lang="en-US" altLang="zh-CN" sz="3600" b="1">
                <a:solidFill>
                  <a:schemeClr val="accent2"/>
                </a:solidFill>
              </a:rPr>
              <a:t>(C90,E147)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187450" y="5229225"/>
          <a:ext cx="777398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8" name="公式" r:id="rId4" imgW="2755800" imgH="469800" progId="Equation.3">
                  <p:embed/>
                </p:oleObj>
              </mc:Choice>
              <mc:Fallback>
                <p:oleObj name="公式" r:id="rId4" imgW="2755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777398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68500" y="3716338"/>
          <a:ext cx="5195888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9" name="公式" r:id="rId6" imgW="1790640" imgH="469800" progId="Equation.3">
                  <p:embed/>
                </p:oleObj>
              </mc:Choice>
              <mc:Fallback>
                <p:oleObj name="公式" r:id="rId6" imgW="17906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716338"/>
                        <a:ext cx="5195888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85900" y="1052513"/>
          <a:ext cx="625475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0" name="公式" r:id="rId8" imgW="2197080" imgH="469800" progId="Equation.3">
                  <p:embed/>
                </p:oleObj>
              </mc:Choice>
              <mc:Fallback>
                <p:oleObj name="公式" r:id="rId8" imgW="21970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052513"/>
                        <a:ext cx="625475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2339975" y="2239963"/>
          <a:ext cx="44640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1" name="公式" r:id="rId10" imgW="1295280" imgH="469800" progId="Equation.3">
                  <p:embed/>
                </p:oleObj>
              </mc:Choice>
              <mc:Fallback>
                <p:oleObj name="公式" r:id="rId10" imgW="1295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39963"/>
                        <a:ext cx="446405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Catalan</a:t>
            </a:r>
            <a:r>
              <a:rPr lang="zh-CN" altLang="en-US" b="1">
                <a:solidFill>
                  <a:schemeClr val="tx1"/>
                </a:solidFill>
              </a:rPr>
              <a:t>数的计算</a:t>
            </a:r>
            <a:r>
              <a:rPr lang="en-US" altLang="zh-CN" sz="3600" b="1">
                <a:solidFill>
                  <a:schemeClr val="accent2"/>
                </a:solidFill>
              </a:rPr>
              <a:t>(C159E256)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827088" y="908050"/>
          <a:ext cx="777398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0" name="公式" r:id="rId4" imgW="2755800" imgH="469800" progId="Equation.3">
                  <p:embed/>
                </p:oleObj>
              </mc:Choice>
              <mc:Fallback>
                <p:oleObj name="公式" r:id="rId4" imgW="2755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777398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301539" y="2420938"/>
            <a:ext cx="8553945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3</a:t>
            </a:r>
            <a:r>
              <a:rPr lang="en-US" altLang="zh-CN" i="1" dirty="0"/>
              <a:t>x</a:t>
            </a:r>
            <a:r>
              <a:rPr lang="en-US" altLang="zh-CN" baseline="30000" dirty="0"/>
              <a:t>3 </a:t>
            </a:r>
            <a:r>
              <a:rPr lang="en-US" altLang="zh-CN" dirty="0"/>
              <a:t>+ … </a:t>
            </a:r>
          </a:p>
          <a:p>
            <a:pPr>
              <a:lnSpc>
                <a:spcPct val="130000"/>
              </a:lnSpc>
            </a:pP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 </a:t>
            </a:r>
            <a:r>
              <a:rPr lang="en-US" altLang="zh-CN" dirty="0"/>
              <a:t>+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 </a:t>
            </a:r>
            <a:r>
              <a:rPr lang="en-US" altLang="zh-CN" dirty="0"/>
              <a:t>+ …+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i="1" dirty="0"/>
              <a:t>h</a:t>
            </a:r>
            <a:r>
              <a:rPr lang="en-US" altLang="zh-CN" baseline="-25000" dirty="0"/>
              <a:t>1 </a:t>
            </a:r>
            <a:r>
              <a:rPr lang="en-US" altLang="zh-CN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dirty="0" smtClean="0">
                <a:sym typeface="Symbol"/>
              </a:rPr>
              <a:t></a:t>
            </a:r>
            <a:r>
              <a:rPr lang="en-US" altLang="zh-CN" baseline="-25000" dirty="0" smtClean="0">
                <a:sym typeface="Symbol"/>
              </a:rPr>
              <a:t>n2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dirty="0" smtClean="0"/>
              <a:t>+…+</a:t>
            </a:r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-1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/>
              </a:rPr>
              <a:t>)</a:t>
            </a:r>
            <a:r>
              <a:rPr lang="en-US" altLang="zh-CN" i="1" dirty="0" err="1" smtClean="0">
                <a:sym typeface="Symbol"/>
              </a:rPr>
              <a:t>x</a:t>
            </a:r>
            <a:r>
              <a:rPr lang="en-US" altLang="zh-CN" i="1" baseline="30000" dirty="0" err="1" smtClean="0">
                <a:sym typeface="Symbol"/>
              </a:rPr>
              <a:t>n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- </a:t>
            </a:r>
            <a:r>
              <a:rPr lang="en-US" altLang="zh-CN" i="1" dirty="0" smtClean="0"/>
              <a:t>x</a:t>
            </a:r>
            <a:endParaRPr lang="en-US" altLang="zh-CN" i="1" dirty="0"/>
          </a:p>
        </p:txBody>
      </p:sp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2128838" y="4292600"/>
          <a:ext cx="424338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1" name="公式" r:id="rId6" imgW="1460160" imgH="825480" progId="Equation.3">
                  <p:embed/>
                </p:oleObj>
              </mc:Choice>
              <mc:Fallback>
                <p:oleObj name="公式" r:id="rId6" imgW="146016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292600"/>
                        <a:ext cx="4243387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本章第二部分小结与作业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473200" y="1800225"/>
            <a:ext cx="43846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生成函数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递推关系与生成函数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指数生成函数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作业</a:t>
            </a:r>
            <a:r>
              <a:rPr lang="en-US" altLang="zh-CN"/>
              <a:t>: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第七章 </a:t>
            </a:r>
            <a:r>
              <a:rPr lang="en-US" altLang="zh-CN"/>
              <a:t>ex13,ex17, ex25.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第二部分作业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57157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13. </a:t>
            </a:r>
            <a:r>
              <a:rPr lang="zh-CN" altLang="zh-CN" sz="2000" dirty="0"/>
              <a:t>确定下列每个序列的生成函数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17</a:t>
            </a:r>
            <a:r>
              <a:rPr lang="en-US" altLang="zh-CN" sz="2000" dirty="0"/>
              <a:t>. </a:t>
            </a:r>
            <a:r>
              <a:rPr lang="zh-CN" altLang="zh-CN" sz="2000" dirty="0"/>
              <a:t>确定苹果、橘子、香蕉和梨的袋装水果的袋数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的生成函数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其中</a:t>
            </a:r>
            <a:r>
              <a:rPr lang="zh-CN" altLang="zh-CN" sz="2000" dirty="0"/>
              <a:t>各袋要有偶数个苹果，最多两个橘子，</a:t>
            </a:r>
            <a:r>
              <a:rPr lang="en-US" altLang="zh-CN" sz="2000" dirty="0"/>
              <a:t>3</a:t>
            </a:r>
            <a:r>
              <a:rPr lang="zh-CN" altLang="zh-CN" sz="2000" dirty="0"/>
              <a:t>的倍数个香蕉，最多一个梨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然后</a:t>
            </a:r>
            <a:r>
              <a:rPr lang="zh-CN" altLang="zh-CN" sz="2000" dirty="0"/>
              <a:t>从该生成函数求出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的公式。</a:t>
            </a:r>
          </a:p>
          <a:p>
            <a:r>
              <a:rPr lang="pt-BR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25. </a:t>
            </a:r>
            <a:r>
              <a:rPr lang="zh-CN" altLang="zh-CN" sz="2000" dirty="0"/>
              <a:t>如果偶数个方格被涂成红色以及奇数个方格被涂成白色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试</a:t>
            </a:r>
            <a:r>
              <a:rPr lang="zh-CN" altLang="zh-CN" sz="2000" dirty="0"/>
              <a:t>确定用红、白、蓝和绿为</a:t>
            </a:r>
            <a:r>
              <a:rPr lang="en-US" altLang="zh-CN" sz="2000" dirty="0"/>
              <a:t>1</a:t>
            </a:r>
            <a:r>
              <a:rPr lang="zh-CN" altLang="zh-CN" sz="2000" dirty="0"/>
              <a:t>行</a:t>
            </a:r>
            <a:r>
              <a:rPr lang="en-US" altLang="zh-CN" sz="2000" dirty="0"/>
              <a:t>n</a:t>
            </a:r>
            <a:r>
              <a:rPr lang="zh-CN" altLang="zh-CN" sz="2000" dirty="0"/>
              <a:t>列棋盘的方格着色的方案数</a:t>
            </a:r>
            <a:r>
              <a:rPr lang="en-US" altLang="zh-CN" sz="2000" dirty="0" err="1"/>
              <a:t>h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14959"/>
            <a:ext cx="527367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013075" y="2544763"/>
            <a:ext cx="29273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/>
              <a:t> </a:t>
            </a:r>
            <a:r>
              <a:rPr lang="zh-CN" altLang="en-US" sz="4800"/>
              <a:t>参考资料 </a:t>
            </a:r>
          </a:p>
          <a:p>
            <a:pPr algn="ctr">
              <a:lnSpc>
                <a:spcPct val="120000"/>
              </a:lnSpc>
            </a:pPr>
            <a:r>
              <a:rPr lang="zh-CN" altLang="en-US"/>
              <a:t>考试不要求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n</a:t>
            </a:r>
            <a:r>
              <a:rPr lang="zh-CN" altLang="en-US" b="1"/>
              <a:t>个无区别球放入</a:t>
            </a:r>
            <a:r>
              <a:rPr lang="en-US" altLang="zh-CN" b="1"/>
              <a:t>m</a:t>
            </a:r>
            <a:r>
              <a:rPr lang="zh-CN" altLang="en-US" b="1"/>
              <a:t>个盒中</a:t>
            </a:r>
          </a:p>
        </p:txBody>
      </p:sp>
      <p:graphicFrame>
        <p:nvGraphicFramePr>
          <p:cNvPr id="170023" name="Group 39"/>
          <p:cNvGraphicFramePr>
            <a:graphicFrameLocks noGrp="1"/>
          </p:cNvGraphicFramePr>
          <p:nvPr/>
        </p:nvGraphicFramePr>
        <p:xfrm>
          <a:off x="201613" y="1146175"/>
          <a:ext cx="8763000" cy="4163568"/>
        </p:xfrm>
        <a:graphic>
          <a:graphicData uri="http://schemas.openxmlformats.org/drawingml/2006/table">
            <a:tbl>
              <a:tblPr/>
              <a:tblGrid>
                <a:gridCol w="838200"/>
                <a:gridCol w="1414462"/>
                <a:gridCol w="1100138"/>
                <a:gridCol w="54102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球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b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</a:t>
                      </a:r>
                      <a:b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别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)=[(1-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)]</a:t>
                      </a:r>
                      <a: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b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项系数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)=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(1-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)]</a:t>
                      </a:r>
                      <a: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b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项系数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55" name="Rectangle 71"/>
          <p:cNvSpPr>
            <a:spLocks noChangeArrowheads="1"/>
          </p:cNvSpPr>
          <p:nvPr/>
        </p:nvSpPr>
        <p:spPr bwMode="auto">
          <a:xfrm>
            <a:off x="1476375" y="5562600"/>
            <a:ext cx="59705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D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) =  </a:t>
            </a:r>
            <a:r>
              <a:rPr lang="en-US" altLang="zh-CN" i="1">
                <a:solidFill>
                  <a:srgbClr val="FF0000"/>
                </a:solidFill>
              </a:rPr>
              <a:t>D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-1)    + </a:t>
            </a:r>
            <a:r>
              <a:rPr lang="en-US" altLang="zh-CN" i="1">
                <a:solidFill>
                  <a:srgbClr val="FF0000"/>
                </a:solidFill>
              </a:rPr>
              <a:t>D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</a:p>
          <a:p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) = 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-1,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-1) +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n</a:t>
            </a:r>
            <a:r>
              <a:rPr lang="zh-CN" altLang="en-US" b="1"/>
              <a:t>个有区别球放入</a:t>
            </a:r>
            <a:r>
              <a:rPr lang="en-US" altLang="zh-CN" b="1"/>
              <a:t>m</a:t>
            </a:r>
            <a:r>
              <a:rPr lang="zh-CN" altLang="en-US" b="1"/>
              <a:t>个盒中</a:t>
            </a:r>
          </a:p>
        </p:txBody>
      </p:sp>
      <p:graphicFrame>
        <p:nvGraphicFramePr>
          <p:cNvPr id="172107" name="Group 75"/>
          <p:cNvGraphicFramePr>
            <a:graphicFrameLocks noGrp="1"/>
          </p:cNvGraphicFramePr>
          <p:nvPr/>
        </p:nvGraphicFramePr>
        <p:xfrm>
          <a:off x="446088" y="1055688"/>
          <a:ext cx="8229600" cy="3968496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828800"/>
                <a:gridCol w="35052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个球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可否空盒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b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</a:t>
                      </a:r>
                      <a:b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别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,1) + 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,2) + 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…+ 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无区别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(E285)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108" name="Text Box 76"/>
          <p:cNvSpPr txBox="1">
            <a:spLocks noChangeArrowheads="1"/>
          </p:cNvSpPr>
          <p:nvPr/>
        </p:nvSpPr>
        <p:spPr bwMode="auto">
          <a:xfrm>
            <a:off x="758825" y="5373688"/>
            <a:ext cx="7558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其中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/>
              <a:t>)</a:t>
            </a:r>
            <a:r>
              <a:rPr lang="zh-CN" altLang="en-US"/>
              <a:t>也称第二类</a:t>
            </a:r>
            <a:r>
              <a:rPr lang="en-US" altLang="zh-CN"/>
              <a:t>Stirling</a:t>
            </a:r>
            <a:r>
              <a:rPr lang="zh-CN" altLang="en-US"/>
              <a:t>数</a:t>
            </a:r>
            <a:r>
              <a:rPr lang="en-US" altLang="zh-CN"/>
              <a:t>, </a:t>
            </a:r>
            <a:r>
              <a:rPr lang="zh-CN" altLang="en-US"/>
              <a:t>满足</a:t>
            </a:r>
          </a:p>
          <a:p>
            <a:r>
              <a:rPr lang="zh-CN" altLang="en-US"/>
              <a:t>  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/>
              <a:t>)  = 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-1,</a:t>
            </a:r>
            <a:r>
              <a:rPr lang="en-US" altLang="zh-CN" i="1"/>
              <a:t>m</a:t>
            </a:r>
            <a:r>
              <a:rPr lang="en-US" altLang="zh-CN"/>
              <a:t>-1)  + 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-1,</a:t>
            </a:r>
            <a:r>
              <a:rPr lang="en-US" altLang="zh-CN" i="1"/>
              <a:t>m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51269"/>
              </p:ext>
            </p:extLst>
          </p:nvPr>
        </p:nvGraphicFramePr>
        <p:xfrm>
          <a:off x="5477902" y="3345864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99418"/>
              </p:ext>
            </p:extLst>
          </p:nvPr>
        </p:nvGraphicFramePr>
        <p:xfrm>
          <a:off x="2866025" y="3345864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76702" y="347139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30819"/>
              </p:ext>
            </p:extLst>
          </p:nvPr>
        </p:nvGraphicFramePr>
        <p:xfrm>
          <a:off x="251520" y="3345864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8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多米诺牌覆盖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23528" y="1124744"/>
            <a:ext cx="809869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0000"/>
                </a:solidFill>
              </a:rPr>
              <a:t>求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棋盘用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2-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牌覆盖的方法数</a:t>
            </a:r>
            <a:r>
              <a:rPr lang="en-US" altLang="zh-CN" sz="2800" i="1" dirty="0" err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dirty="0" err="1" smtClean="0">
                <a:solidFill>
                  <a:srgbClr val="000000"/>
                </a:solidFill>
                <a:sym typeface="Symbol" pitchFamily="18" charset="2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对奇数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altLang="zh-CN" sz="2800" i="1" dirty="0" err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= 0.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baseline="-25000" dirty="0" smtClean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= 1, 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baseline="-25000" dirty="0" smtClean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= 3. </a:t>
            </a:r>
            <a:r>
              <a:rPr lang="en-US" altLang="zh-CN" sz="2800" i="1" dirty="0" err="1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i="1" baseline="-25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4 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CN" sz="28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- 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800" baseline="-25000" dirty="0" smtClean="0">
                <a:solidFill>
                  <a:srgbClr val="000000"/>
                </a:solidFill>
                <a:sym typeface="Symbol" pitchFamily="18" charset="2"/>
              </a:rPr>
              <a:t>-4</a:t>
            </a:r>
            <a:r>
              <a:rPr lang="en-US" altLang="zh-CN" sz="28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考察第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列被覆盖的方式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: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77742"/>
              </p:ext>
            </p:extLst>
          </p:nvPr>
        </p:nvGraphicFramePr>
        <p:xfrm>
          <a:off x="4572000" y="2348880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17" name="矩形 2"/>
          <p:cNvSpPr>
            <a:spLocks noChangeArrowheads="1"/>
          </p:cNvSpPr>
          <p:nvPr/>
        </p:nvSpPr>
        <p:spPr bwMode="auto">
          <a:xfrm>
            <a:off x="7175597" y="2506661"/>
            <a:ext cx="1572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sym typeface="Symbol" pitchFamily="18" charset="2"/>
              </a:rPr>
              <a:t>棋盘 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41642" y="3362694"/>
            <a:ext cx="492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414" y="347139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007548" y="3356992"/>
            <a:ext cx="492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34432" y="3420289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dirty="0" smtClean="0"/>
              <a:t>= </a:t>
            </a:r>
            <a:r>
              <a:rPr lang="en-US" altLang="zh-CN" i="1" dirty="0" err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4149080"/>
            <a:ext cx="677108" cy="326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44803"/>
              </p:ext>
            </p:extLst>
          </p:nvPr>
        </p:nvGraphicFramePr>
        <p:xfrm>
          <a:off x="2866671" y="4497992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67359"/>
              </p:ext>
            </p:extLst>
          </p:nvPr>
        </p:nvGraphicFramePr>
        <p:xfrm>
          <a:off x="5458313" y="4497992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372200" y="4149080"/>
            <a:ext cx="677108" cy="326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66761" y="519958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519958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7185"/>
              </p:ext>
            </p:extLst>
          </p:nvPr>
        </p:nvGraphicFramePr>
        <p:xfrm>
          <a:off x="2866025" y="5661248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13310"/>
              </p:ext>
            </p:extLst>
          </p:nvPr>
        </p:nvGraphicFramePr>
        <p:xfrm>
          <a:off x="5458313" y="5650120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 row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45383"/>
              </p:ext>
            </p:extLst>
          </p:nvPr>
        </p:nvGraphicFramePr>
        <p:xfrm>
          <a:off x="273737" y="5650120"/>
          <a:ext cx="2210031" cy="7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  <a:gridCol w="245559"/>
              </a:tblGrid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549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 smtClean="0"/>
                    </a:p>
                  </a:txBody>
                  <a:tcPr marL="91438" marR="91438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84414" y="577564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76702" y="576441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+</a:t>
            </a:r>
            <a:endParaRPr lang="zh-CN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20619" y="5661248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dirty="0" smtClean="0"/>
              <a:t>=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47" name="矩形 2"/>
          <p:cNvSpPr>
            <a:spLocks noChangeArrowheads="1"/>
          </p:cNvSpPr>
          <p:nvPr/>
        </p:nvSpPr>
        <p:spPr bwMode="auto">
          <a:xfrm>
            <a:off x="5514909" y="2473732"/>
            <a:ext cx="497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i="1" dirty="0" err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51920" y="4572417"/>
            <a:ext cx="769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02983" y="4559676"/>
            <a:ext cx="769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21409" y="3509392"/>
            <a:ext cx="769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5150" y="5724545"/>
            <a:ext cx="769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altLang="zh-CN" i="1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baseline="-25000" dirty="0" smtClean="0">
                <a:solidFill>
                  <a:srgbClr val="000000"/>
                </a:solidFill>
                <a:sym typeface="Symbol" pitchFamily="18" charset="2"/>
              </a:rPr>
              <a:t>-4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0596" grpId="0" build="p"/>
      <p:bldP spid="5217" grpId="0"/>
      <p:bldP spid="26" grpId="0"/>
      <p:bldP spid="5" grpId="0"/>
      <p:bldP spid="23" grpId="0"/>
      <p:bldP spid="34" grpId="0"/>
      <p:bldP spid="6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括号对序列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1852613" y="1484313"/>
            <a:ext cx="4897437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/>
              <a:t>n</a:t>
            </a:r>
            <a:r>
              <a:rPr lang="zh-CN" altLang="en-US"/>
              <a:t>对括号组成的括号对序列</a:t>
            </a:r>
          </a:p>
          <a:p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en-US" altLang="zh-CN" i="1"/>
              <a:t>n</a:t>
            </a:r>
            <a:r>
              <a:rPr lang="en-US" altLang="zh-CN"/>
              <a:t>=3</a:t>
            </a:r>
          </a:p>
          <a:p>
            <a:r>
              <a:rPr lang="en-US" altLang="zh-CN"/>
              <a:t>               ( ) ( ) ( )</a:t>
            </a:r>
          </a:p>
          <a:p>
            <a:r>
              <a:rPr lang="en-US" altLang="zh-CN"/>
              <a:t>               ( ( ) ) ( )</a:t>
            </a:r>
          </a:p>
          <a:p>
            <a:r>
              <a:rPr lang="en-US" altLang="zh-CN"/>
              <a:t>               ( ) ( ( ) )</a:t>
            </a:r>
          </a:p>
          <a:p>
            <a:r>
              <a:rPr lang="en-US" altLang="zh-CN"/>
              <a:t>               ( ( ) ( ) )</a:t>
            </a:r>
          </a:p>
          <a:p>
            <a:r>
              <a:rPr lang="en-US" altLang="zh-CN"/>
              <a:t>               ( ( ( )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1</a:t>
            </a:r>
            <a:r>
              <a:rPr lang="zh-CN" altLang="en-US" b="1">
                <a:solidFill>
                  <a:schemeClr val="tx1"/>
                </a:solidFill>
              </a:rPr>
              <a:t>序列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195513" y="1289050"/>
            <a:ext cx="4938712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/>
              <a:t>n</a:t>
            </a:r>
            <a:r>
              <a:rPr lang="zh-CN" altLang="en-US"/>
              <a:t>个</a:t>
            </a:r>
            <a:r>
              <a:rPr lang="en-US" altLang="zh-CN"/>
              <a:t>+1, </a:t>
            </a:r>
            <a:r>
              <a:rPr lang="en-US" altLang="zh-CN" i="1"/>
              <a:t>n</a:t>
            </a:r>
            <a:r>
              <a:rPr lang="zh-CN" altLang="en-US"/>
              <a:t>个</a:t>
            </a:r>
            <a:r>
              <a:rPr lang="en-US" altLang="zh-CN"/>
              <a:t>-1</a:t>
            </a:r>
            <a:r>
              <a:rPr lang="zh-CN" altLang="en-US"/>
              <a:t>组成序列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前</a:t>
            </a:r>
            <a:r>
              <a:rPr lang="en-US" altLang="zh-CN"/>
              <a:t>k</a:t>
            </a:r>
            <a:r>
              <a:rPr lang="zh-CN" altLang="en-US"/>
              <a:t>项和非负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1</a:t>
            </a:r>
            <a:r>
              <a:rPr lang="en-US" altLang="zh-CN"/>
              <a:t>) 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en-US" altLang="zh-CN" i="1"/>
              <a:t>n</a:t>
            </a:r>
            <a:r>
              <a:rPr lang="en-US" altLang="zh-CN"/>
              <a:t>=3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( ) ( ) ( )   +1 -1 +1 -1 +1 -1  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( ( ) ) ( )   +1 +1 -1 -1 +1 -1  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( ) ( ( ) )   +1 -1 +1 +1 -1 -1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( ( ) ( ) )   +1 +1 -1 +1 -1 -1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 ( ( ( ) ) )   +1 +1 +1 -1 -1 -1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1</a:t>
            </a:r>
            <a:r>
              <a:rPr lang="zh-CN" altLang="en-US" b="1">
                <a:solidFill>
                  <a:schemeClr val="tx1"/>
                </a:solidFill>
              </a:rPr>
              <a:t>序列与三角剖分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347663" y="2697163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      </a:t>
            </a:r>
            <a:endParaRPr lang="en-US" altLang="zh-CN"/>
          </a:p>
        </p:txBody>
      </p:sp>
      <p:grpSp>
        <p:nvGrpSpPr>
          <p:cNvPr id="215045" name="Group 5"/>
          <p:cNvGrpSpPr>
            <a:grpSpLocks/>
          </p:cNvGrpSpPr>
          <p:nvPr/>
        </p:nvGrpSpPr>
        <p:grpSpPr bwMode="auto">
          <a:xfrm>
            <a:off x="5148263" y="3716338"/>
            <a:ext cx="1524000" cy="1295400"/>
            <a:chOff x="528" y="3216"/>
            <a:chExt cx="960" cy="816"/>
          </a:xfrm>
        </p:grpSpPr>
        <p:sp>
          <p:nvSpPr>
            <p:cNvPr id="215046" name="AutoShape 6"/>
            <p:cNvSpPr>
              <a:spLocks noChangeArrowheads="1"/>
            </p:cNvSpPr>
            <p:nvPr/>
          </p:nvSpPr>
          <p:spPr bwMode="auto">
            <a:xfrm>
              <a:off x="528" y="3216"/>
              <a:ext cx="960" cy="81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>
              <a:off x="528" y="355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 flipV="1">
              <a:off x="720" y="3552"/>
              <a:ext cx="76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684213" y="1125538"/>
            <a:ext cx="1524000" cy="1295400"/>
            <a:chOff x="1728" y="3216"/>
            <a:chExt cx="960" cy="816"/>
          </a:xfrm>
        </p:grpSpPr>
        <p:sp>
          <p:nvSpPr>
            <p:cNvPr id="215050" name="AutoShape 10"/>
            <p:cNvSpPr>
              <a:spLocks noChangeArrowheads="1"/>
            </p:cNvSpPr>
            <p:nvPr/>
          </p:nvSpPr>
          <p:spPr bwMode="auto">
            <a:xfrm>
              <a:off x="1728" y="3216"/>
              <a:ext cx="960" cy="81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51" name="Line 11"/>
            <p:cNvSpPr>
              <a:spLocks noChangeShapeType="1"/>
            </p:cNvSpPr>
            <p:nvPr/>
          </p:nvSpPr>
          <p:spPr bwMode="auto">
            <a:xfrm>
              <a:off x="2208" y="3216"/>
              <a:ext cx="29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2" name="Line 12"/>
            <p:cNvSpPr>
              <a:spLocks noChangeShapeType="1"/>
            </p:cNvSpPr>
            <p:nvPr/>
          </p:nvSpPr>
          <p:spPr bwMode="auto">
            <a:xfrm>
              <a:off x="1728" y="3552"/>
              <a:ext cx="768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53" name="Group 13"/>
          <p:cNvGrpSpPr>
            <a:grpSpLocks/>
          </p:cNvGrpSpPr>
          <p:nvPr/>
        </p:nvGrpSpPr>
        <p:grpSpPr bwMode="auto">
          <a:xfrm>
            <a:off x="1692275" y="3716338"/>
            <a:ext cx="1524000" cy="1311275"/>
            <a:chOff x="2832" y="3206"/>
            <a:chExt cx="960" cy="826"/>
          </a:xfrm>
        </p:grpSpPr>
        <p:sp>
          <p:nvSpPr>
            <p:cNvPr id="215054" name="AutoShape 14"/>
            <p:cNvSpPr>
              <a:spLocks noChangeArrowheads="1"/>
            </p:cNvSpPr>
            <p:nvPr/>
          </p:nvSpPr>
          <p:spPr bwMode="auto">
            <a:xfrm>
              <a:off x="2832" y="3216"/>
              <a:ext cx="960" cy="81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 flipV="1">
              <a:off x="3014" y="3206"/>
              <a:ext cx="300" cy="8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6" name="Line 16"/>
            <p:cNvSpPr>
              <a:spLocks noChangeShapeType="1"/>
            </p:cNvSpPr>
            <p:nvPr/>
          </p:nvSpPr>
          <p:spPr bwMode="auto">
            <a:xfrm flipV="1">
              <a:off x="3024" y="3539"/>
              <a:ext cx="76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6443663" y="1052513"/>
            <a:ext cx="1524000" cy="1295400"/>
            <a:chOff x="3840" y="3216"/>
            <a:chExt cx="960" cy="816"/>
          </a:xfrm>
        </p:grpSpPr>
        <p:sp>
          <p:nvSpPr>
            <p:cNvPr id="215058" name="AutoShape 18"/>
            <p:cNvSpPr>
              <a:spLocks noChangeArrowheads="1"/>
            </p:cNvSpPr>
            <p:nvPr/>
          </p:nvSpPr>
          <p:spPr bwMode="auto">
            <a:xfrm>
              <a:off x="3840" y="3216"/>
              <a:ext cx="960" cy="81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59" name="Line 19"/>
            <p:cNvSpPr>
              <a:spLocks noChangeShapeType="1"/>
            </p:cNvSpPr>
            <p:nvPr/>
          </p:nvSpPr>
          <p:spPr bwMode="auto">
            <a:xfrm flipV="1">
              <a:off x="3840" y="3531"/>
              <a:ext cx="952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0" name="Line 20"/>
            <p:cNvSpPr>
              <a:spLocks noChangeShapeType="1"/>
            </p:cNvSpPr>
            <p:nvPr/>
          </p:nvSpPr>
          <p:spPr bwMode="auto">
            <a:xfrm>
              <a:off x="3840" y="3539"/>
              <a:ext cx="77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61" name="Group 21"/>
          <p:cNvGrpSpPr>
            <a:grpSpLocks/>
          </p:cNvGrpSpPr>
          <p:nvPr/>
        </p:nvGrpSpPr>
        <p:grpSpPr bwMode="auto">
          <a:xfrm>
            <a:off x="3419475" y="1125538"/>
            <a:ext cx="1524000" cy="1295400"/>
            <a:chOff x="4656" y="3216"/>
            <a:chExt cx="960" cy="816"/>
          </a:xfrm>
        </p:grpSpPr>
        <p:sp>
          <p:nvSpPr>
            <p:cNvPr id="215062" name="AutoShape 22"/>
            <p:cNvSpPr>
              <a:spLocks noChangeArrowheads="1"/>
            </p:cNvSpPr>
            <p:nvPr/>
          </p:nvSpPr>
          <p:spPr bwMode="auto">
            <a:xfrm>
              <a:off x="4656" y="3216"/>
              <a:ext cx="960" cy="81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63" name="Line 23"/>
            <p:cNvSpPr>
              <a:spLocks noChangeShapeType="1"/>
            </p:cNvSpPr>
            <p:nvPr/>
          </p:nvSpPr>
          <p:spPr bwMode="auto">
            <a:xfrm flipH="1">
              <a:off x="4833" y="3222"/>
              <a:ext cx="293" cy="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4" name="Line 24"/>
            <p:cNvSpPr>
              <a:spLocks noChangeShapeType="1"/>
            </p:cNvSpPr>
            <p:nvPr/>
          </p:nvSpPr>
          <p:spPr bwMode="auto">
            <a:xfrm>
              <a:off x="5126" y="3222"/>
              <a:ext cx="292" cy="8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3227388" y="2705100"/>
            <a:ext cx="213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      </a:t>
            </a:r>
          </a:p>
        </p:txBody>
      </p:sp>
      <p:sp>
        <p:nvSpPr>
          <p:cNvPr id="215067" name="Rectangle 27"/>
          <p:cNvSpPr>
            <a:spLocks noChangeArrowheads="1"/>
          </p:cNvSpPr>
          <p:nvPr/>
        </p:nvSpPr>
        <p:spPr bwMode="auto">
          <a:xfrm>
            <a:off x="4932363" y="53736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      </a:t>
            </a:r>
          </a:p>
        </p:txBody>
      </p:sp>
      <p:sp>
        <p:nvSpPr>
          <p:cNvPr id="215068" name="Rectangle 28"/>
          <p:cNvSpPr>
            <a:spLocks noChangeArrowheads="1"/>
          </p:cNvSpPr>
          <p:nvPr/>
        </p:nvSpPr>
        <p:spPr bwMode="auto">
          <a:xfrm>
            <a:off x="6180138" y="2708275"/>
            <a:ext cx="213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      </a:t>
            </a:r>
          </a:p>
        </p:txBody>
      </p:sp>
      <p:sp>
        <p:nvSpPr>
          <p:cNvPr id="215069" name="Rectangle 29"/>
          <p:cNvSpPr>
            <a:spLocks noChangeArrowheads="1"/>
          </p:cNvSpPr>
          <p:nvPr/>
        </p:nvSpPr>
        <p:spPr bwMode="auto">
          <a:xfrm>
            <a:off x="1331913" y="53736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ym typeface="Symbol" pitchFamily="18" charset="2"/>
              </a:rPr>
              <a:t>     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utoUpdateAnimBg="0"/>
      <p:bldP spid="215066" grpId="0" build="p" autoUpdateAnimBg="0"/>
      <p:bldP spid="215067" grpId="0" build="p" autoUpdateAnimBg="0"/>
      <p:bldP spid="215068" grpId="0" build="p" autoUpdateAnimBg="0"/>
      <p:bldP spid="2150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上班路径数</a:t>
            </a:r>
            <a:endParaRPr lang="zh-CN" altLang="en-US" sz="3600" b="1">
              <a:solidFill>
                <a:schemeClr val="accent2"/>
              </a:solidFill>
            </a:endParaRPr>
          </a:p>
        </p:txBody>
      </p:sp>
      <p:grpSp>
        <p:nvGrpSpPr>
          <p:cNvPr id="203780" name="Group 4"/>
          <p:cNvGrpSpPr>
            <a:grpSpLocks/>
          </p:cNvGrpSpPr>
          <p:nvPr/>
        </p:nvGrpSpPr>
        <p:grpSpPr bwMode="auto">
          <a:xfrm>
            <a:off x="250825" y="1003300"/>
            <a:ext cx="3563938" cy="3287713"/>
            <a:chOff x="230" y="494"/>
            <a:chExt cx="2245" cy="2071"/>
          </a:xfrm>
        </p:grpSpPr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2056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1808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3" name="Rectangle 7"/>
            <p:cNvSpPr>
              <a:spLocks noChangeArrowheads="1"/>
            </p:cNvSpPr>
            <p:nvPr/>
          </p:nvSpPr>
          <p:spPr bwMode="auto">
            <a:xfrm>
              <a:off x="1560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4" name="Rectangle 8"/>
            <p:cNvSpPr>
              <a:spLocks noChangeArrowheads="1"/>
            </p:cNvSpPr>
            <p:nvPr/>
          </p:nvSpPr>
          <p:spPr bwMode="auto">
            <a:xfrm>
              <a:off x="1312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5" name="Rectangle 9"/>
            <p:cNvSpPr>
              <a:spLocks noChangeArrowheads="1"/>
            </p:cNvSpPr>
            <p:nvPr/>
          </p:nvSpPr>
          <p:spPr bwMode="auto">
            <a:xfrm>
              <a:off x="1064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16" y="1990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7" name="Rectangle 11"/>
            <p:cNvSpPr>
              <a:spLocks noChangeArrowheads="1"/>
            </p:cNvSpPr>
            <p:nvPr/>
          </p:nvSpPr>
          <p:spPr bwMode="auto">
            <a:xfrm>
              <a:off x="2056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8" name="Rectangle 12"/>
            <p:cNvSpPr>
              <a:spLocks noChangeArrowheads="1"/>
            </p:cNvSpPr>
            <p:nvPr/>
          </p:nvSpPr>
          <p:spPr bwMode="auto">
            <a:xfrm>
              <a:off x="1808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89" name="Rectangle 13"/>
            <p:cNvSpPr>
              <a:spLocks noChangeArrowheads="1"/>
            </p:cNvSpPr>
            <p:nvPr/>
          </p:nvSpPr>
          <p:spPr bwMode="auto">
            <a:xfrm>
              <a:off x="1560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0" name="Rectangle 14"/>
            <p:cNvSpPr>
              <a:spLocks noChangeArrowheads="1"/>
            </p:cNvSpPr>
            <p:nvPr/>
          </p:nvSpPr>
          <p:spPr bwMode="auto">
            <a:xfrm>
              <a:off x="1312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1" name="Rectangle 15"/>
            <p:cNvSpPr>
              <a:spLocks noChangeArrowheads="1"/>
            </p:cNvSpPr>
            <p:nvPr/>
          </p:nvSpPr>
          <p:spPr bwMode="auto">
            <a:xfrm>
              <a:off x="1064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2" name="Rectangle 16"/>
            <p:cNvSpPr>
              <a:spLocks noChangeArrowheads="1"/>
            </p:cNvSpPr>
            <p:nvPr/>
          </p:nvSpPr>
          <p:spPr bwMode="auto">
            <a:xfrm>
              <a:off x="816" y="1754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3" name="Rectangle 17"/>
            <p:cNvSpPr>
              <a:spLocks noChangeArrowheads="1"/>
            </p:cNvSpPr>
            <p:nvPr/>
          </p:nvSpPr>
          <p:spPr bwMode="auto">
            <a:xfrm>
              <a:off x="2056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4" name="Rectangle 18"/>
            <p:cNvSpPr>
              <a:spLocks noChangeArrowheads="1"/>
            </p:cNvSpPr>
            <p:nvPr/>
          </p:nvSpPr>
          <p:spPr bwMode="auto">
            <a:xfrm>
              <a:off x="1808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5" name="Rectangle 19"/>
            <p:cNvSpPr>
              <a:spLocks noChangeArrowheads="1"/>
            </p:cNvSpPr>
            <p:nvPr/>
          </p:nvSpPr>
          <p:spPr bwMode="auto">
            <a:xfrm>
              <a:off x="1560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6" name="Rectangle 20"/>
            <p:cNvSpPr>
              <a:spLocks noChangeArrowheads="1"/>
            </p:cNvSpPr>
            <p:nvPr/>
          </p:nvSpPr>
          <p:spPr bwMode="auto">
            <a:xfrm>
              <a:off x="1312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064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816" y="1516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799" name="Rectangle 23"/>
            <p:cNvSpPr>
              <a:spLocks noChangeArrowheads="1"/>
            </p:cNvSpPr>
            <p:nvPr/>
          </p:nvSpPr>
          <p:spPr bwMode="auto">
            <a:xfrm>
              <a:off x="2056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0" name="Rectangle 24"/>
            <p:cNvSpPr>
              <a:spLocks noChangeArrowheads="1"/>
            </p:cNvSpPr>
            <p:nvPr/>
          </p:nvSpPr>
          <p:spPr bwMode="auto">
            <a:xfrm>
              <a:off x="1808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1" name="Rectangle 25"/>
            <p:cNvSpPr>
              <a:spLocks noChangeArrowheads="1"/>
            </p:cNvSpPr>
            <p:nvPr/>
          </p:nvSpPr>
          <p:spPr bwMode="auto">
            <a:xfrm>
              <a:off x="1560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1312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1064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4" name="Rectangle 28"/>
            <p:cNvSpPr>
              <a:spLocks noChangeArrowheads="1"/>
            </p:cNvSpPr>
            <p:nvPr/>
          </p:nvSpPr>
          <p:spPr bwMode="auto">
            <a:xfrm>
              <a:off x="816" y="1278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5" name="Rectangle 29"/>
            <p:cNvSpPr>
              <a:spLocks noChangeArrowheads="1"/>
            </p:cNvSpPr>
            <p:nvPr/>
          </p:nvSpPr>
          <p:spPr bwMode="auto">
            <a:xfrm>
              <a:off x="2056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6" name="Rectangle 30"/>
            <p:cNvSpPr>
              <a:spLocks noChangeArrowheads="1"/>
            </p:cNvSpPr>
            <p:nvPr/>
          </p:nvSpPr>
          <p:spPr bwMode="auto">
            <a:xfrm>
              <a:off x="1808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7" name="Rectangle 31"/>
            <p:cNvSpPr>
              <a:spLocks noChangeArrowheads="1"/>
            </p:cNvSpPr>
            <p:nvPr/>
          </p:nvSpPr>
          <p:spPr bwMode="auto">
            <a:xfrm>
              <a:off x="1560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8" name="Rectangle 32"/>
            <p:cNvSpPr>
              <a:spLocks noChangeArrowheads="1"/>
            </p:cNvSpPr>
            <p:nvPr/>
          </p:nvSpPr>
          <p:spPr bwMode="auto">
            <a:xfrm>
              <a:off x="1312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09" name="Rectangle 33"/>
            <p:cNvSpPr>
              <a:spLocks noChangeArrowheads="1"/>
            </p:cNvSpPr>
            <p:nvPr/>
          </p:nvSpPr>
          <p:spPr bwMode="auto">
            <a:xfrm>
              <a:off x="1064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816" y="1042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1" name="Rectangle 35"/>
            <p:cNvSpPr>
              <a:spLocks noChangeArrowheads="1"/>
            </p:cNvSpPr>
            <p:nvPr/>
          </p:nvSpPr>
          <p:spPr bwMode="auto">
            <a:xfrm>
              <a:off x="2056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2" name="Rectangle 36"/>
            <p:cNvSpPr>
              <a:spLocks noChangeArrowheads="1"/>
            </p:cNvSpPr>
            <p:nvPr/>
          </p:nvSpPr>
          <p:spPr bwMode="auto">
            <a:xfrm>
              <a:off x="1808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1560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1312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5" name="Rectangle 39"/>
            <p:cNvSpPr>
              <a:spLocks noChangeArrowheads="1"/>
            </p:cNvSpPr>
            <p:nvPr/>
          </p:nvSpPr>
          <p:spPr bwMode="auto">
            <a:xfrm>
              <a:off x="1064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6" name="Rectangle 40"/>
            <p:cNvSpPr>
              <a:spLocks noChangeArrowheads="1"/>
            </p:cNvSpPr>
            <p:nvPr/>
          </p:nvSpPr>
          <p:spPr bwMode="auto">
            <a:xfrm>
              <a:off x="816" y="804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3817" name="Line 41"/>
            <p:cNvSpPr>
              <a:spLocks noChangeShapeType="1"/>
            </p:cNvSpPr>
            <p:nvPr/>
          </p:nvSpPr>
          <p:spPr bwMode="auto">
            <a:xfrm>
              <a:off x="816" y="104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18" name="Line 42"/>
            <p:cNvSpPr>
              <a:spLocks noChangeShapeType="1"/>
            </p:cNvSpPr>
            <p:nvPr/>
          </p:nvSpPr>
          <p:spPr bwMode="auto">
            <a:xfrm>
              <a:off x="816" y="1278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19" name="Line 43"/>
            <p:cNvSpPr>
              <a:spLocks noChangeShapeType="1"/>
            </p:cNvSpPr>
            <p:nvPr/>
          </p:nvSpPr>
          <p:spPr bwMode="auto">
            <a:xfrm>
              <a:off x="816" y="151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0" name="Line 44"/>
            <p:cNvSpPr>
              <a:spLocks noChangeShapeType="1"/>
            </p:cNvSpPr>
            <p:nvPr/>
          </p:nvSpPr>
          <p:spPr bwMode="auto">
            <a:xfrm>
              <a:off x="816" y="1754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1" name="Line 45"/>
            <p:cNvSpPr>
              <a:spLocks noChangeShapeType="1"/>
            </p:cNvSpPr>
            <p:nvPr/>
          </p:nvSpPr>
          <p:spPr bwMode="auto">
            <a:xfrm>
              <a:off x="816" y="1990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2" name="Line 46"/>
            <p:cNvSpPr>
              <a:spLocks noChangeShapeType="1"/>
            </p:cNvSpPr>
            <p:nvPr/>
          </p:nvSpPr>
          <p:spPr bwMode="auto">
            <a:xfrm>
              <a:off x="1064" y="80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3" name="Line 47"/>
            <p:cNvSpPr>
              <a:spLocks noChangeShapeType="1"/>
            </p:cNvSpPr>
            <p:nvPr/>
          </p:nvSpPr>
          <p:spPr bwMode="auto">
            <a:xfrm>
              <a:off x="1312" y="80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4" name="Line 48"/>
            <p:cNvSpPr>
              <a:spLocks noChangeShapeType="1"/>
            </p:cNvSpPr>
            <p:nvPr/>
          </p:nvSpPr>
          <p:spPr bwMode="auto">
            <a:xfrm>
              <a:off x="1560" y="80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5" name="Line 49"/>
            <p:cNvSpPr>
              <a:spLocks noChangeShapeType="1"/>
            </p:cNvSpPr>
            <p:nvPr/>
          </p:nvSpPr>
          <p:spPr bwMode="auto">
            <a:xfrm>
              <a:off x="1808" y="80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6" name="Line 50"/>
            <p:cNvSpPr>
              <a:spLocks noChangeShapeType="1"/>
            </p:cNvSpPr>
            <p:nvPr/>
          </p:nvSpPr>
          <p:spPr bwMode="auto">
            <a:xfrm>
              <a:off x="2056" y="80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7" name="Line 51"/>
            <p:cNvSpPr>
              <a:spLocks noChangeShapeType="1"/>
            </p:cNvSpPr>
            <p:nvPr/>
          </p:nvSpPr>
          <p:spPr bwMode="auto">
            <a:xfrm>
              <a:off x="1312" y="804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8" name="Line 52"/>
            <p:cNvSpPr>
              <a:spLocks noChangeShapeType="1"/>
            </p:cNvSpPr>
            <p:nvPr/>
          </p:nvSpPr>
          <p:spPr bwMode="auto">
            <a:xfrm>
              <a:off x="816" y="804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29" name="Line 53"/>
            <p:cNvSpPr>
              <a:spLocks noChangeShapeType="1"/>
            </p:cNvSpPr>
            <p:nvPr/>
          </p:nvSpPr>
          <p:spPr bwMode="auto">
            <a:xfrm>
              <a:off x="1808" y="804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0" name="Line 54"/>
            <p:cNvSpPr>
              <a:spLocks noChangeShapeType="1"/>
            </p:cNvSpPr>
            <p:nvPr/>
          </p:nvSpPr>
          <p:spPr bwMode="auto">
            <a:xfrm>
              <a:off x="1312" y="104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>
              <a:off x="1808" y="1042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>
              <a:off x="1312" y="1278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>
              <a:off x="1808" y="1278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4" name="Line 58"/>
            <p:cNvSpPr>
              <a:spLocks noChangeShapeType="1"/>
            </p:cNvSpPr>
            <p:nvPr/>
          </p:nvSpPr>
          <p:spPr bwMode="auto">
            <a:xfrm>
              <a:off x="1312" y="1754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>
              <a:off x="1808" y="1754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6" name="Line 60"/>
            <p:cNvSpPr>
              <a:spLocks noChangeShapeType="1"/>
            </p:cNvSpPr>
            <p:nvPr/>
          </p:nvSpPr>
          <p:spPr bwMode="auto">
            <a:xfrm>
              <a:off x="1312" y="1990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>
              <a:off x="1312" y="2228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8" name="Line 62"/>
            <p:cNvSpPr>
              <a:spLocks noChangeShapeType="1"/>
            </p:cNvSpPr>
            <p:nvPr/>
          </p:nvSpPr>
          <p:spPr bwMode="auto">
            <a:xfrm>
              <a:off x="816" y="2228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>
              <a:off x="1808" y="1990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0" name="Line 64"/>
            <p:cNvSpPr>
              <a:spLocks noChangeShapeType="1"/>
            </p:cNvSpPr>
            <p:nvPr/>
          </p:nvSpPr>
          <p:spPr bwMode="auto">
            <a:xfrm>
              <a:off x="1808" y="2228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1" name="Line 65"/>
            <p:cNvSpPr>
              <a:spLocks noChangeShapeType="1"/>
            </p:cNvSpPr>
            <p:nvPr/>
          </p:nvSpPr>
          <p:spPr bwMode="auto">
            <a:xfrm>
              <a:off x="816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2" name="Line 66"/>
            <p:cNvSpPr>
              <a:spLocks noChangeShapeType="1"/>
            </p:cNvSpPr>
            <p:nvPr/>
          </p:nvSpPr>
          <p:spPr bwMode="auto">
            <a:xfrm>
              <a:off x="1064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3" name="Line 67"/>
            <p:cNvSpPr>
              <a:spLocks noChangeShapeType="1"/>
            </p:cNvSpPr>
            <p:nvPr/>
          </p:nvSpPr>
          <p:spPr bwMode="auto">
            <a:xfrm>
              <a:off x="1312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4" name="Line 68"/>
            <p:cNvSpPr>
              <a:spLocks noChangeShapeType="1"/>
            </p:cNvSpPr>
            <p:nvPr/>
          </p:nvSpPr>
          <p:spPr bwMode="auto">
            <a:xfrm>
              <a:off x="1560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5" name="Line 69"/>
            <p:cNvSpPr>
              <a:spLocks noChangeShapeType="1"/>
            </p:cNvSpPr>
            <p:nvPr/>
          </p:nvSpPr>
          <p:spPr bwMode="auto">
            <a:xfrm>
              <a:off x="1808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6" name="Line 70"/>
            <p:cNvSpPr>
              <a:spLocks noChangeShapeType="1"/>
            </p:cNvSpPr>
            <p:nvPr/>
          </p:nvSpPr>
          <p:spPr bwMode="auto">
            <a:xfrm>
              <a:off x="2056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7" name="Line 71"/>
            <p:cNvSpPr>
              <a:spLocks noChangeShapeType="1"/>
            </p:cNvSpPr>
            <p:nvPr/>
          </p:nvSpPr>
          <p:spPr bwMode="auto">
            <a:xfrm>
              <a:off x="2304" y="127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8" name="Line 72"/>
            <p:cNvSpPr>
              <a:spLocks noChangeShapeType="1"/>
            </p:cNvSpPr>
            <p:nvPr/>
          </p:nvSpPr>
          <p:spPr bwMode="auto">
            <a:xfrm>
              <a:off x="1064" y="175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9" name="Line 73"/>
            <p:cNvSpPr>
              <a:spLocks noChangeShapeType="1"/>
            </p:cNvSpPr>
            <p:nvPr/>
          </p:nvSpPr>
          <p:spPr bwMode="auto">
            <a:xfrm>
              <a:off x="1312" y="175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0" name="Line 74"/>
            <p:cNvSpPr>
              <a:spLocks noChangeShapeType="1"/>
            </p:cNvSpPr>
            <p:nvPr/>
          </p:nvSpPr>
          <p:spPr bwMode="auto">
            <a:xfrm>
              <a:off x="1560" y="175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1" name="Line 75"/>
            <p:cNvSpPr>
              <a:spLocks noChangeShapeType="1"/>
            </p:cNvSpPr>
            <p:nvPr/>
          </p:nvSpPr>
          <p:spPr bwMode="auto">
            <a:xfrm>
              <a:off x="1808" y="175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2" name="Line 76"/>
            <p:cNvSpPr>
              <a:spLocks noChangeShapeType="1"/>
            </p:cNvSpPr>
            <p:nvPr/>
          </p:nvSpPr>
          <p:spPr bwMode="auto">
            <a:xfrm>
              <a:off x="2056" y="1754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3" name="Line 77"/>
            <p:cNvSpPr>
              <a:spLocks noChangeShapeType="1"/>
            </p:cNvSpPr>
            <p:nvPr/>
          </p:nvSpPr>
          <p:spPr bwMode="auto">
            <a:xfrm>
              <a:off x="816" y="804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4" name="Line 78"/>
            <p:cNvSpPr>
              <a:spLocks noChangeShapeType="1"/>
            </p:cNvSpPr>
            <p:nvPr/>
          </p:nvSpPr>
          <p:spPr bwMode="auto">
            <a:xfrm>
              <a:off x="2304" y="804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5" name="Line 79"/>
            <p:cNvSpPr>
              <a:spLocks noChangeShapeType="1"/>
            </p:cNvSpPr>
            <p:nvPr/>
          </p:nvSpPr>
          <p:spPr bwMode="auto">
            <a:xfrm>
              <a:off x="816" y="1754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6" name="Line 80"/>
            <p:cNvSpPr>
              <a:spLocks noChangeShapeType="1"/>
            </p:cNvSpPr>
            <p:nvPr/>
          </p:nvSpPr>
          <p:spPr bwMode="auto">
            <a:xfrm>
              <a:off x="2304" y="1754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7" name="Text Box 81"/>
            <p:cNvSpPr txBox="1">
              <a:spLocks noChangeArrowheads="1"/>
            </p:cNvSpPr>
            <p:nvPr/>
          </p:nvSpPr>
          <p:spPr bwMode="auto">
            <a:xfrm>
              <a:off x="248" y="219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甲家 </a:t>
              </a:r>
            </a:p>
          </p:txBody>
        </p:sp>
        <p:sp>
          <p:nvSpPr>
            <p:cNvPr id="203858" name="Oval 82"/>
            <p:cNvSpPr>
              <a:spLocks noChangeArrowheads="1"/>
            </p:cNvSpPr>
            <p:nvPr/>
          </p:nvSpPr>
          <p:spPr bwMode="auto">
            <a:xfrm>
              <a:off x="768" y="218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9" name="Oval 83"/>
            <p:cNvSpPr>
              <a:spLocks noChangeArrowheads="1"/>
            </p:cNvSpPr>
            <p:nvPr/>
          </p:nvSpPr>
          <p:spPr bwMode="auto">
            <a:xfrm>
              <a:off x="2256" y="74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60" name="Text Box 84"/>
            <p:cNvSpPr txBox="1">
              <a:spLocks noChangeArrowheads="1"/>
            </p:cNvSpPr>
            <p:nvPr/>
          </p:nvSpPr>
          <p:spPr bwMode="auto">
            <a:xfrm>
              <a:off x="1728" y="49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单位 </a:t>
              </a:r>
            </a:p>
          </p:txBody>
        </p:sp>
        <p:sp>
          <p:nvSpPr>
            <p:cNvPr id="203861" name="Line 85"/>
            <p:cNvSpPr>
              <a:spLocks noChangeShapeType="1"/>
            </p:cNvSpPr>
            <p:nvPr/>
          </p:nvSpPr>
          <p:spPr bwMode="auto">
            <a:xfrm>
              <a:off x="816" y="24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62" name="Text Box 86"/>
            <p:cNvSpPr txBox="1">
              <a:spLocks noChangeArrowheads="1"/>
            </p:cNvSpPr>
            <p:nvPr/>
          </p:nvSpPr>
          <p:spPr bwMode="auto">
            <a:xfrm>
              <a:off x="1441" y="2238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向东</a:t>
              </a:r>
              <a:r>
                <a:rPr lang="en-US" altLang="zh-CN" sz="2800"/>
                <a:t>m</a:t>
              </a:r>
              <a:r>
                <a:rPr lang="zh-CN" altLang="en-US" sz="2800"/>
                <a:t>块 </a:t>
              </a:r>
            </a:p>
          </p:txBody>
        </p:sp>
        <p:sp>
          <p:nvSpPr>
            <p:cNvPr id="203863" name="Line 87"/>
            <p:cNvSpPr>
              <a:spLocks noChangeShapeType="1"/>
            </p:cNvSpPr>
            <p:nvPr/>
          </p:nvSpPr>
          <p:spPr bwMode="auto">
            <a:xfrm flipV="1">
              <a:off x="62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64" name="Text Box 88"/>
            <p:cNvSpPr txBox="1">
              <a:spLocks noChangeArrowheads="1"/>
            </p:cNvSpPr>
            <p:nvPr/>
          </p:nvSpPr>
          <p:spPr bwMode="auto">
            <a:xfrm>
              <a:off x="230" y="1238"/>
              <a:ext cx="442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zh-CN" altLang="en-US" sz="2800"/>
                <a:t>向北</a:t>
              </a:r>
              <a:r>
                <a:rPr lang="en-US" altLang="zh-CN"/>
                <a:t>n</a:t>
              </a:r>
              <a:r>
                <a:rPr lang="zh-CN" altLang="en-US"/>
                <a:t>块</a:t>
              </a:r>
            </a:p>
          </p:txBody>
        </p:sp>
      </p:grpSp>
      <p:sp>
        <p:nvSpPr>
          <p:cNvPr id="203865" name="Text Box 89"/>
          <p:cNvSpPr txBox="1">
            <a:spLocks noChangeArrowheads="1"/>
          </p:cNvSpPr>
          <p:nvPr/>
        </p:nvSpPr>
        <p:spPr bwMode="auto">
          <a:xfrm>
            <a:off x="3902075" y="1576388"/>
            <a:ext cx="5013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2"/>
                </a:solidFill>
              </a:rPr>
              <a:t>向东</a:t>
            </a:r>
            <a:r>
              <a:rPr lang="en-US" altLang="zh-CN" sz="3200">
                <a:solidFill>
                  <a:schemeClr val="tx2"/>
                </a:solidFill>
              </a:rPr>
              <a:t>m</a:t>
            </a:r>
            <a:r>
              <a:rPr lang="zh-CN" altLang="en-US" sz="3200">
                <a:solidFill>
                  <a:schemeClr val="tx2"/>
                </a:solidFill>
              </a:rPr>
              <a:t>步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  <a:r>
              <a:rPr lang="zh-CN" altLang="en-US" sz="3200">
                <a:solidFill>
                  <a:schemeClr val="tx2"/>
                </a:solidFill>
              </a:rPr>
              <a:t>向北</a:t>
            </a:r>
            <a:r>
              <a:rPr lang="en-US" altLang="zh-CN" sz="3200">
                <a:solidFill>
                  <a:schemeClr val="tx2"/>
                </a:solidFill>
              </a:rPr>
              <a:t>n</a:t>
            </a:r>
            <a:r>
              <a:rPr lang="zh-CN" altLang="en-US" sz="3200">
                <a:solidFill>
                  <a:schemeClr val="tx2"/>
                </a:solidFill>
              </a:rPr>
              <a:t>步</a:t>
            </a:r>
            <a:r>
              <a:rPr lang="en-US" altLang="zh-CN" sz="320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2"/>
                </a:solidFill>
              </a:rPr>
              <a:t>    </a:t>
            </a:r>
            <a:r>
              <a:rPr lang="zh-CN" altLang="en-US" sz="3200">
                <a:solidFill>
                  <a:schemeClr val="tx2"/>
                </a:solidFill>
              </a:rPr>
              <a:t>总共要走</a:t>
            </a:r>
            <a:r>
              <a:rPr lang="en-US" altLang="zh-CN" sz="3200">
                <a:solidFill>
                  <a:schemeClr val="tx2"/>
                </a:solidFill>
              </a:rPr>
              <a:t>m+n</a:t>
            </a:r>
            <a:r>
              <a:rPr lang="zh-CN" altLang="en-US" sz="3200">
                <a:solidFill>
                  <a:schemeClr val="tx2"/>
                </a:solidFill>
              </a:rPr>
              <a:t>步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2"/>
                </a:solidFill>
              </a:rPr>
              <a:t>记向东</a:t>
            </a:r>
            <a:r>
              <a:rPr lang="en-US" altLang="zh-CN" sz="3200">
                <a:solidFill>
                  <a:schemeClr val="tx2"/>
                </a:solidFill>
              </a:rPr>
              <a:t>(</a:t>
            </a:r>
            <a:r>
              <a:rPr lang="zh-CN" altLang="en-US" sz="3200">
                <a:solidFill>
                  <a:schemeClr val="tx2"/>
                </a:solidFill>
              </a:rPr>
              <a:t>北</a:t>
            </a:r>
            <a:r>
              <a:rPr lang="en-US" altLang="zh-CN" sz="3200">
                <a:solidFill>
                  <a:schemeClr val="tx2"/>
                </a:solidFill>
              </a:rPr>
              <a:t>)</a:t>
            </a:r>
            <a:r>
              <a:rPr lang="zh-CN" altLang="en-US" sz="3200">
                <a:solidFill>
                  <a:schemeClr val="tx2"/>
                </a:solidFill>
              </a:rPr>
              <a:t>一步为</a:t>
            </a:r>
            <a:r>
              <a:rPr lang="en-US" altLang="zh-CN" sz="3200">
                <a:solidFill>
                  <a:schemeClr val="tx2"/>
                </a:solidFill>
              </a:rPr>
              <a:t>+1(-1), 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2"/>
                </a:solidFill>
              </a:rPr>
              <a:t>    </a:t>
            </a:r>
            <a:r>
              <a:rPr lang="zh-CN" altLang="en-US" sz="3200">
                <a:solidFill>
                  <a:schemeClr val="tx2"/>
                </a:solidFill>
              </a:rPr>
              <a:t>例</a:t>
            </a:r>
            <a:r>
              <a:rPr lang="en-US" altLang="zh-CN" sz="3200">
                <a:solidFill>
                  <a:schemeClr val="tx2"/>
                </a:solidFill>
              </a:rPr>
              <a:t>: (+1)…(+1)(-1)…(-1)</a:t>
            </a:r>
          </a:p>
        </p:txBody>
      </p:sp>
      <p:sp>
        <p:nvSpPr>
          <p:cNvPr id="203866" name="Rectangle 90"/>
          <p:cNvSpPr>
            <a:spLocks noChangeArrowheads="1"/>
          </p:cNvSpPr>
          <p:nvPr/>
        </p:nvSpPr>
        <p:spPr bwMode="auto">
          <a:xfrm>
            <a:off x="1042988" y="4838700"/>
            <a:ext cx="191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上班路径 </a:t>
            </a:r>
          </a:p>
        </p:txBody>
      </p:sp>
      <p:grpSp>
        <p:nvGrpSpPr>
          <p:cNvPr id="203867" name="Group 91"/>
          <p:cNvGrpSpPr>
            <a:grpSpLocks/>
          </p:cNvGrpSpPr>
          <p:nvPr/>
        </p:nvGrpSpPr>
        <p:grpSpPr bwMode="auto">
          <a:xfrm>
            <a:off x="2882900" y="5070475"/>
            <a:ext cx="1905000" cy="579438"/>
            <a:chOff x="1893" y="2899"/>
            <a:chExt cx="1200" cy="365"/>
          </a:xfrm>
        </p:grpSpPr>
        <p:sp>
          <p:nvSpPr>
            <p:cNvPr id="203868" name="Line 92"/>
            <p:cNvSpPr>
              <a:spLocks noChangeShapeType="1"/>
            </p:cNvSpPr>
            <p:nvPr/>
          </p:nvSpPr>
          <p:spPr bwMode="auto">
            <a:xfrm>
              <a:off x="1893" y="2928"/>
              <a:ext cx="1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69" name="Text Box 93"/>
            <p:cNvSpPr txBox="1">
              <a:spLocks noChangeArrowheads="1"/>
            </p:cNvSpPr>
            <p:nvPr/>
          </p:nvSpPr>
          <p:spPr bwMode="auto">
            <a:xfrm>
              <a:off x="1931" y="2899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一一对应</a:t>
              </a:r>
            </a:p>
          </p:txBody>
        </p:sp>
      </p:grpSp>
      <p:sp>
        <p:nvSpPr>
          <p:cNvPr id="203870" name="Rectangle 94"/>
          <p:cNvSpPr>
            <a:spLocks noChangeArrowheads="1"/>
          </p:cNvSpPr>
          <p:nvPr/>
        </p:nvSpPr>
        <p:spPr bwMode="auto">
          <a:xfrm>
            <a:off x="4929188" y="4765675"/>
            <a:ext cx="376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m</a:t>
            </a:r>
            <a:r>
              <a:rPr lang="zh-CN" altLang="en-US">
                <a:solidFill>
                  <a:schemeClr val="tx2"/>
                </a:solidFill>
              </a:rPr>
              <a:t>个</a:t>
            </a:r>
            <a:r>
              <a:rPr lang="en-US" altLang="zh-CN">
                <a:solidFill>
                  <a:schemeClr val="tx2"/>
                </a:solidFill>
              </a:rPr>
              <a:t>+1,n</a:t>
            </a:r>
            <a:r>
              <a:rPr lang="zh-CN" altLang="en-US">
                <a:solidFill>
                  <a:schemeClr val="tx2"/>
                </a:solidFill>
              </a:rPr>
              <a:t>个</a:t>
            </a:r>
            <a:r>
              <a:rPr lang="en-US" altLang="zh-CN">
                <a:solidFill>
                  <a:schemeClr val="tx2"/>
                </a:solidFill>
              </a:rPr>
              <a:t>-1</a:t>
            </a:r>
            <a:r>
              <a:rPr lang="zh-CN" altLang="en-US">
                <a:solidFill>
                  <a:schemeClr val="tx2"/>
                </a:solidFill>
              </a:rPr>
              <a:t>的排列 </a:t>
            </a:r>
          </a:p>
        </p:txBody>
      </p:sp>
      <p:sp>
        <p:nvSpPr>
          <p:cNvPr id="203871" name="Rectangle 95"/>
          <p:cNvSpPr>
            <a:spLocks noChangeArrowheads="1"/>
          </p:cNvSpPr>
          <p:nvPr/>
        </p:nvSpPr>
        <p:spPr bwMode="auto">
          <a:xfrm>
            <a:off x="1760538" y="5802313"/>
            <a:ext cx="4827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故所求路径数为</a:t>
            </a:r>
            <a:r>
              <a:rPr lang="en-US" altLang="zh-CN">
                <a:solidFill>
                  <a:schemeClr val="tx2"/>
                </a:solidFill>
              </a:rPr>
              <a:t>C(m+n,m)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65" grpId="0" build="p"/>
      <p:bldP spid="203866" grpId="0" autoUpdateAnimBg="0"/>
      <p:bldP spid="203870" grpId="0" autoUpdateAnimBg="0"/>
      <p:bldP spid="20387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带限制的上班路径数</a:t>
            </a:r>
            <a:r>
              <a:rPr lang="en-US" altLang="zh-CN" sz="3600" b="1">
                <a:solidFill>
                  <a:schemeClr val="accent2"/>
                </a:solidFill>
              </a:rPr>
              <a:t>(C166E268)</a:t>
            </a:r>
          </a:p>
        </p:txBody>
      </p:sp>
      <p:sp>
        <p:nvSpPr>
          <p:cNvPr id="205912" name="Text Box 88"/>
          <p:cNvSpPr txBox="1">
            <a:spLocks noChangeArrowheads="1"/>
          </p:cNvSpPr>
          <p:nvPr/>
        </p:nvSpPr>
        <p:spPr bwMode="auto">
          <a:xfrm>
            <a:off x="4284663" y="1936750"/>
            <a:ext cx="405923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甲家和单位在河同侧</a:t>
            </a:r>
            <a:r>
              <a:rPr lang="en-US" altLang="zh-CN" sz="3200">
                <a:solidFill>
                  <a:schemeClr val="tx2"/>
                </a:solidFill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不能穿过河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等价于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2"/>
                </a:solidFill>
              </a:rPr>
              <a:t>n</a:t>
            </a:r>
            <a:r>
              <a:rPr lang="zh-CN" altLang="en-US" sz="3200">
                <a:solidFill>
                  <a:schemeClr val="tx2"/>
                </a:solidFill>
              </a:rPr>
              <a:t>个</a:t>
            </a:r>
            <a:r>
              <a:rPr lang="en-US" altLang="zh-CN" sz="3200">
                <a:solidFill>
                  <a:schemeClr val="tx2"/>
                </a:solidFill>
              </a:rPr>
              <a:t>+1</a:t>
            </a:r>
            <a:r>
              <a:rPr lang="zh-CN" altLang="en-US" sz="3200">
                <a:solidFill>
                  <a:schemeClr val="tx2"/>
                </a:solidFill>
              </a:rPr>
              <a:t>和</a:t>
            </a:r>
            <a:r>
              <a:rPr lang="en-US" altLang="zh-CN" sz="3200">
                <a:solidFill>
                  <a:schemeClr val="tx2"/>
                </a:solidFill>
              </a:rPr>
              <a:t>-1</a:t>
            </a:r>
            <a:r>
              <a:rPr lang="zh-CN" altLang="en-US" sz="3200">
                <a:solidFill>
                  <a:schemeClr val="tx2"/>
                </a:solidFill>
              </a:rPr>
              <a:t>的排列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前</a:t>
            </a:r>
            <a:r>
              <a:rPr lang="en-US" altLang="zh-CN" sz="3200"/>
              <a:t>k</a:t>
            </a:r>
            <a:r>
              <a:rPr lang="zh-CN" altLang="en-US" sz="3200"/>
              <a:t>项和非负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</a:t>
            </a:r>
            <a:r>
              <a:rPr lang="en-US" altLang="zh-CN" sz="3200"/>
              <a:t>k</a:t>
            </a:r>
            <a:r>
              <a:rPr lang="en-US" altLang="zh-CN" sz="3200">
                <a:sym typeface="Symbol" pitchFamily="18" charset="2"/>
              </a:rPr>
              <a:t>1</a:t>
            </a:r>
            <a:r>
              <a:rPr lang="en-US" altLang="zh-CN" sz="3200"/>
              <a:t>)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05921" name="Group 97"/>
          <p:cNvGrpSpPr>
            <a:grpSpLocks/>
          </p:cNvGrpSpPr>
          <p:nvPr/>
        </p:nvGrpSpPr>
        <p:grpSpPr bwMode="auto">
          <a:xfrm>
            <a:off x="323850" y="1557338"/>
            <a:ext cx="3465513" cy="3287712"/>
            <a:chOff x="204" y="981"/>
            <a:chExt cx="2183" cy="2071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2030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782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1534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1286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1038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790" y="247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2030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1782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1534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7" name="Rectangle 13"/>
            <p:cNvSpPr>
              <a:spLocks noChangeArrowheads="1"/>
            </p:cNvSpPr>
            <p:nvPr/>
          </p:nvSpPr>
          <p:spPr bwMode="auto">
            <a:xfrm>
              <a:off x="1286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1038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39" name="Rectangle 15"/>
            <p:cNvSpPr>
              <a:spLocks noChangeArrowheads="1"/>
            </p:cNvSpPr>
            <p:nvPr/>
          </p:nvSpPr>
          <p:spPr bwMode="auto">
            <a:xfrm>
              <a:off x="790" y="224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2030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1782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1534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1286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1038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790" y="200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030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1782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1534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1286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1038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1" name="Rectangle 27"/>
            <p:cNvSpPr>
              <a:spLocks noChangeArrowheads="1"/>
            </p:cNvSpPr>
            <p:nvPr/>
          </p:nvSpPr>
          <p:spPr bwMode="auto">
            <a:xfrm>
              <a:off x="790" y="176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2030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1782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1534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286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1038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790" y="152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2030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1782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1534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286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038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790" y="129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5864" name="Line 40"/>
            <p:cNvSpPr>
              <a:spLocks noChangeShapeType="1"/>
            </p:cNvSpPr>
            <p:nvPr/>
          </p:nvSpPr>
          <p:spPr bwMode="auto">
            <a:xfrm>
              <a:off x="790" y="152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5" name="Line 41"/>
            <p:cNvSpPr>
              <a:spLocks noChangeShapeType="1"/>
            </p:cNvSpPr>
            <p:nvPr/>
          </p:nvSpPr>
          <p:spPr bwMode="auto">
            <a:xfrm>
              <a:off x="790" y="176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6" name="Line 42"/>
            <p:cNvSpPr>
              <a:spLocks noChangeShapeType="1"/>
            </p:cNvSpPr>
            <p:nvPr/>
          </p:nvSpPr>
          <p:spPr bwMode="auto">
            <a:xfrm>
              <a:off x="790" y="2003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790" y="224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790" y="247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1038" y="129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1286" y="129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1534" y="129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1782" y="129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2030" y="129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286" y="129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790" y="1291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1782" y="1291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>
              <a:off x="1286" y="152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>
              <a:off x="1782" y="152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1286" y="176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0" name="Line 56"/>
            <p:cNvSpPr>
              <a:spLocks noChangeShapeType="1"/>
            </p:cNvSpPr>
            <p:nvPr/>
          </p:nvSpPr>
          <p:spPr bwMode="auto">
            <a:xfrm>
              <a:off x="1782" y="176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>
              <a:off x="1286" y="224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1782" y="224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3" name="Line 59"/>
            <p:cNvSpPr>
              <a:spLocks noChangeShapeType="1"/>
            </p:cNvSpPr>
            <p:nvPr/>
          </p:nvSpPr>
          <p:spPr bwMode="auto">
            <a:xfrm>
              <a:off x="1286" y="247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4" name="Line 60"/>
            <p:cNvSpPr>
              <a:spLocks noChangeShapeType="1"/>
            </p:cNvSpPr>
            <p:nvPr/>
          </p:nvSpPr>
          <p:spPr bwMode="auto">
            <a:xfrm>
              <a:off x="1286" y="271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790" y="2715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82" y="247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1782" y="2715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790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89" name="Line 65"/>
            <p:cNvSpPr>
              <a:spLocks noChangeShapeType="1"/>
            </p:cNvSpPr>
            <p:nvPr/>
          </p:nvSpPr>
          <p:spPr bwMode="auto">
            <a:xfrm>
              <a:off x="1038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0" name="Line 66"/>
            <p:cNvSpPr>
              <a:spLocks noChangeShapeType="1"/>
            </p:cNvSpPr>
            <p:nvPr/>
          </p:nvSpPr>
          <p:spPr bwMode="auto">
            <a:xfrm>
              <a:off x="1286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1" name="Line 67"/>
            <p:cNvSpPr>
              <a:spLocks noChangeShapeType="1"/>
            </p:cNvSpPr>
            <p:nvPr/>
          </p:nvSpPr>
          <p:spPr bwMode="auto">
            <a:xfrm>
              <a:off x="1534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2" name="Line 68"/>
            <p:cNvSpPr>
              <a:spLocks noChangeShapeType="1"/>
            </p:cNvSpPr>
            <p:nvPr/>
          </p:nvSpPr>
          <p:spPr bwMode="auto">
            <a:xfrm>
              <a:off x="1782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3" name="Line 69"/>
            <p:cNvSpPr>
              <a:spLocks noChangeShapeType="1"/>
            </p:cNvSpPr>
            <p:nvPr/>
          </p:nvSpPr>
          <p:spPr bwMode="auto">
            <a:xfrm>
              <a:off x="2030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4" name="Line 70"/>
            <p:cNvSpPr>
              <a:spLocks noChangeShapeType="1"/>
            </p:cNvSpPr>
            <p:nvPr/>
          </p:nvSpPr>
          <p:spPr bwMode="auto">
            <a:xfrm>
              <a:off x="2278" y="176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5" name="Line 71"/>
            <p:cNvSpPr>
              <a:spLocks noChangeShapeType="1"/>
            </p:cNvSpPr>
            <p:nvPr/>
          </p:nvSpPr>
          <p:spPr bwMode="auto">
            <a:xfrm>
              <a:off x="1038" y="224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6" name="Line 72"/>
            <p:cNvSpPr>
              <a:spLocks noChangeShapeType="1"/>
            </p:cNvSpPr>
            <p:nvPr/>
          </p:nvSpPr>
          <p:spPr bwMode="auto">
            <a:xfrm>
              <a:off x="1286" y="224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7" name="Line 73"/>
            <p:cNvSpPr>
              <a:spLocks noChangeShapeType="1"/>
            </p:cNvSpPr>
            <p:nvPr/>
          </p:nvSpPr>
          <p:spPr bwMode="auto">
            <a:xfrm>
              <a:off x="1534" y="224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8" name="Line 74"/>
            <p:cNvSpPr>
              <a:spLocks noChangeShapeType="1"/>
            </p:cNvSpPr>
            <p:nvPr/>
          </p:nvSpPr>
          <p:spPr bwMode="auto">
            <a:xfrm>
              <a:off x="1782" y="224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030" y="224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790" y="129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1" name="Line 77"/>
            <p:cNvSpPr>
              <a:spLocks noChangeShapeType="1"/>
            </p:cNvSpPr>
            <p:nvPr/>
          </p:nvSpPr>
          <p:spPr bwMode="auto">
            <a:xfrm>
              <a:off x="2278" y="129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2" name="Line 78"/>
            <p:cNvSpPr>
              <a:spLocks noChangeShapeType="1"/>
            </p:cNvSpPr>
            <p:nvPr/>
          </p:nvSpPr>
          <p:spPr bwMode="auto">
            <a:xfrm>
              <a:off x="790" y="224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3" name="Line 79"/>
            <p:cNvSpPr>
              <a:spLocks noChangeShapeType="1"/>
            </p:cNvSpPr>
            <p:nvPr/>
          </p:nvSpPr>
          <p:spPr bwMode="auto">
            <a:xfrm>
              <a:off x="2278" y="224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4" name="Text Box 80"/>
            <p:cNvSpPr txBox="1">
              <a:spLocks noChangeArrowheads="1"/>
            </p:cNvSpPr>
            <p:nvPr/>
          </p:nvSpPr>
          <p:spPr bwMode="auto">
            <a:xfrm>
              <a:off x="222" y="268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甲家 </a:t>
              </a:r>
            </a:p>
          </p:txBody>
        </p:sp>
        <p:sp>
          <p:nvSpPr>
            <p:cNvPr id="205905" name="Oval 81"/>
            <p:cNvSpPr>
              <a:spLocks noChangeArrowheads="1"/>
            </p:cNvSpPr>
            <p:nvPr/>
          </p:nvSpPr>
          <p:spPr bwMode="auto">
            <a:xfrm>
              <a:off x="742" y="266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6" name="Oval 82"/>
            <p:cNvSpPr>
              <a:spLocks noChangeArrowheads="1"/>
            </p:cNvSpPr>
            <p:nvPr/>
          </p:nvSpPr>
          <p:spPr bwMode="auto">
            <a:xfrm>
              <a:off x="2230" y="122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7" name="Text Box 83"/>
            <p:cNvSpPr txBox="1">
              <a:spLocks noChangeArrowheads="1"/>
            </p:cNvSpPr>
            <p:nvPr/>
          </p:nvSpPr>
          <p:spPr bwMode="auto">
            <a:xfrm>
              <a:off x="1702" y="98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单位 </a:t>
              </a:r>
            </a:p>
          </p:txBody>
        </p:sp>
        <p:sp>
          <p:nvSpPr>
            <p:cNvPr id="205908" name="Line 84"/>
            <p:cNvSpPr>
              <a:spLocks noChangeShapeType="1"/>
            </p:cNvSpPr>
            <p:nvPr/>
          </p:nvSpPr>
          <p:spPr bwMode="auto">
            <a:xfrm>
              <a:off x="790" y="288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1415" y="2725"/>
              <a:ext cx="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向东</a:t>
              </a:r>
              <a:r>
                <a:rPr lang="en-US" altLang="zh-CN" sz="2800"/>
                <a:t>n</a:t>
              </a:r>
              <a:r>
                <a:rPr lang="zh-CN" altLang="en-US" sz="2800"/>
                <a:t>块 </a:t>
              </a:r>
            </a:p>
          </p:txBody>
        </p:sp>
        <p:sp>
          <p:nvSpPr>
            <p:cNvPr id="205910" name="Line 86"/>
            <p:cNvSpPr>
              <a:spLocks noChangeShapeType="1"/>
            </p:cNvSpPr>
            <p:nvPr/>
          </p:nvSpPr>
          <p:spPr bwMode="auto">
            <a:xfrm flipV="1">
              <a:off x="598" y="183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204" y="1725"/>
              <a:ext cx="442" cy="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/>
                <a:t>向北</a:t>
              </a:r>
              <a:r>
                <a:rPr lang="en-US" altLang="zh-CN" sz="2800"/>
                <a:t>n</a:t>
              </a:r>
              <a:r>
                <a:rPr lang="zh-CN" altLang="en-US" sz="2800"/>
                <a:t>块 </a:t>
              </a:r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 flipH="1">
              <a:off x="839" y="1284"/>
              <a:ext cx="1407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0" name="Text Box 96"/>
            <p:cNvSpPr txBox="1">
              <a:spLocks noChangeArrowheads="1"/>
            </p:cNvSpPr>
            <p:nvPr/>
          </p:nvSpPr>
          <p:spPr bwMode="auto">
            <a:xfrm>
              <a:off x="1520" y="190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</a:rPr>
                <a:t>河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1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可接受</a:t>
            </a:r>
            <a:r>
              <a:rPr lang="zh-CN" altLang="en-US" b="1">
                <a:solidFill>
                  <a:schemeClr val="tx1"/>
                </a:solidFill>
              </a:rPr>
              <a:t>序列</a:t>
            </a:r>
            <a:r>
              <a:rPr lang="en-US" altLang="zh-CN" sz="3600" b="1">
                <a:solidFill>
                  <a:schemeClr val="accent2"/>
                </a:solidFill>
              </a:rPr>
              <a:t>(C165E267)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587375" y="908720"/>
            <a:ext cx="7945438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ym typeface="Symbol" pitchFamily="18" charset="2"/>
              </a:rPr>
              <a:t></a:t>
            </a:r>
            <a:r>
              <a:rPr lang="en-US" altLang="zh-CN" dirty="0"/>
              <a:t>1</a:t>
            </a:r>
            <a:r>
              <a:rPr lang="zh-CN" altLang="en-US" dirty="0"/>
              <a:t>序列</a:t>
            </a:r>
            <a:r>
              <a:rPr lang="en-US" altLang="zh-CN" dirty="0"/>
              <a:t>: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baseline="-25000" dirty="0"/>
              <a:t>n</a:t>
            </a:r>
            <a:r>
              <a:rPr lang="en-US" altLang="zh-CN" dirty="0"/>
              <a:t>,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dirty="0">
                <a:sym typeface="Symbol" pitchFamily="18" charset="2"/>
              </a:rPr>
              <a:t> 0 (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&gt;0) </a:t>
            </a:r>
          </a:p>
          <a:p>
            <a:pPr>
              <a:spcBef>
                <a:spcPct val="20000"/>
              </a:spcBef>
            </a:pPr>
            <a:r>
              <a:rPr lang="zh-CN" altLang="en-US" dirty="0"/>
              <a:t>对不可接受序列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403350" y="2060848"/>
            <a:ext cx="6405921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/>
              <a:t>取最小的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/>
              <a:t>使得</a:t>
            </a:r>
            <a:r>
              <a:rPr lang="en-US" altLang="zh-CN" dirty="0"/>
              <a:t>,  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 </a:t>
            </a:r>
            <a:r>
              <a:rPr lang="en-US" altLang="zh-CN" dirty="0">
                <a:sym typeface="Symbol" pitchFamily="18" charset="2"/>
              </a:rPr>
              <a:t>&lt;  0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ym typeface="Symbol" pitchFamily="18" charset="2"/>
              </a:rPr>
              <a:t>将前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zh-CN" altLang="en-US" dirty="0">
                <a:sym typeface="Symbol" pitchFamily="18" charset="2"/>
              </a:rPr>
              <a:t>项符号反号</a:t>
            </a:r>
            <a:r>
              <a:rPr lang="en-US" altLang="zh-CN" dirty="0">
                <a:sym typeface="Symbol" pitchFamily="18" charset="2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 dirty="0" smtClean="0">
                <a:sym typeface="Symbol" pitchFamily="18" charset="2"/>
              </a:rPr>
              <a:t>注</a:t>
            </a:r>
            <a:r>
              <a:rPr lang="en-US" altLang="zh-CN" dirty="0" smtClean="0">
                <a:sym typeface="Symbol" pitchFamily="18" charset="2"/>
              </a:rPr>
              <a:t>:</a:t>
            </a:r>
            <a:r>
              <a:rPr lang="zh-CN" altLang="en-US" dirty="0" smtClean="0">
                <a:sym typeface="Symbol" pitchFamily="18" charset="2"/>
              </a:rPr>
              <a:t>   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i="1" baseline="-25000" dirty="0" err="1">
                <a:sym typeface="Symbol" pitchFamily="18" charset="2"/>
              </a:rPr>
              <a:t>k</a:t>
            </a:r>
            <a:r>
              <a:rPr lang="en-US" altLang="zh-CN" i="1" baseline="-25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= -1   </a:t>
            </a:r>
            <a:r>
              <a:rPr lang="zh-CN" altLang="en-US" dirty="0">
                <a:sym typeface="Symbol" pitchFamily="18" charset="2"/>
              </a:rPr>
              <a:t>且 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+…+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 </a:t>
            </a:r>
            <a:r>
              <a:rPr lang="en-US" altLang="zh-CN" i="1" baseline="-25000" dirty="0"/>
              <a:t> </a:t>
            </a:r>
            <a:r>
              <a:rPr lang="en-US" altLang="zh-CN" dirty="0">
                <a:sym typeface="Symbol" pitchFamily="18" charset="2"/>
              </a:rPr>
              <a:t>=  0 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611188" y="3789040"/>
            <a:ext cx="590899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ym typeface="Symbol" pitchFamily="18" charset="2"/>
              </a:rPr>
              <a:t>得</a:t>
            </a:r>
            <a:r>
              <a:rPr lang="en-US" altLang="zh-CN" dirty="0">
                <a:sym typeface="Symbol" pitchFamily="18" charset="2"/>
              </a:rPr>
              <a:t>n+1</a:t>
            </a:r>
            <a:r>
              <a:rPr lang="zh-CN" altLang="en-US" dirty="0">
                <a:sym typeface="Symbol" pitchFamily="18" charset="2"/>
              </a:rPr>
              <a:t>个</a:t>
            </a:r>
            <a:r>
              <a:rPr lang="en-US" altLang="zh-CN" dirty="0">
                <a:sym typeface="Symbol" pitchFamily="18" charset="2"/>
              </a:rPr>
              <a:t>+1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n-1</a:t>
            </a:r>
            <a:r>
              <a:rPr lang="zh-CN" altLang="en-US" dirty="0">
                <a:sym typeface="Symbol" pitchFamily="18" charset="2"/>
              </a:rPr>
              <a:t>个</a:t>
            </a:r>
            <a:r>
              <a:rPr lang="en-US" altLang="zh-CN" dirty="0">
                <a:sym typeface="Symbol" pitchFamily="18" charset="2"/>
              </a:rPr>
              <a:t>-1</a:t>
            </a:r>
            <a:r>
              <a:rPr lang="zh-CN" altLang="en-US" dirty="0">
                <a:sym typeface="Symbol" pitchFamily="18" charset="2"/>
              </a:rPr>
              <a:t>组成的</a:t>
            </a:r>
            <a:r>
              <a:rPr lang="zh-CN" altLang="en-US" dirty="0" smtClean="0">
                <a:sym typeface="Symbol" pitchFamily="18" charset="2"/>
              </a:rPr>
              <a:t>序列</a:t>
            </a:r>
            <a:endParaRPr lang="en-US" altLang="zh-CN" dirty="0" smtClean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sym typeface="Symbol" pitchFamily="18" charset="2"/>
              </a:rPr>
              <a:t>因为以上操作可逆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zh-CN" altLang="en-US" dirty="0" smtClean="0">
                <a:sym typeface="Symbol" pitchFamily="18" charset="2"/>
              </a:rPr>
              <a:t>所以 </a:t>
            </a:r>
            <a:endParaRPr lang="zh-CN" altLang="en-US" dirty="0"/>
          </a:p>
        </p:txBody>
      </p:sp>
      <p:sp>
        <p:nvSpPr>
          <p:cNvPr id="206854" name="AutoShape 6"/>
          <p:cNvSpPr>
            <a:spLocks/>
          </p:cNvSpPr>
          <p:nvPr/>
        </p:nvSpPr>
        <p:spPr bwMode="auto">
          <a:xfrm>
            <a:off x="1187450" y="2224361"/>
            <a:ext cx="215900" cy="916608"/>
          </a:xfrm>
          <a:prstGeom prst="leftBrace">
            <a:avLst>
              <a:gd name="adj1" fmla="val 555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65894" y="2146176"/>
            <a:ext cx="6937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操</a:t>
            </a:r>
          </a:p>
          <a:p>
            <a:r>
              <a:rPr lang="zh-CN" altLang="en-US" dirty="0"/>
              <a:t>作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23850" y="5157788"/>
            <a:ext cx="1509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可接受 </a:t>
            </a:r>
          </a:p>
          <a:p>
            <a:r>
              <a:rPr lang="zh-CN" altLang="en-US"/>
              <a:t>序列数</a:t>
            </a:r>
          </a:p>
        </p:txBody>
      </p:sp>
      <p:graphicFrame>
        <p:nvGraphicFramePr>
          <p:cNvPr id="206860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739900" y="5008563"/>
          <a:ext cx="340836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9" name="公式" r:id="rId3" imgW="2743200" imgH="1104840" progId="Equation.3">
                  <p:embed/>
                </p:oleObj>
              </mc:Choice>
              <mc:Fallback>
                <p:oleObj name="公式" r:id="rId3" imgW="274320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008563"/>
                        <a:ext cx="3408363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4" name="Object 16"/>
          <p:cNvGraphicFramePr>
            <a:graphicFrameLocks noChangeAspect="1"/>
          </p:cNvGraphicFramePr>
          <p:nvPr/>
        </p:nvGraphicFramePr>
        <p:xfrm>
          <a:off x="5292725" y="4938713"/>
          <a:ext cx="252095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0" name="公式" r:id="rId5" imgW="2031840" imgH="1104840" progId="Equation.3">
                  <p:embed/>
                </p:oleObj>
              </mc:Choice>
              <mc:Fallback>
                <p:oleObj name="公式" r:id="rId5" imgW="2031840" imgH="1104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938713"/>
                        <a:ext cx="2520950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  <p:bldP spid="206852" grpId="0" build="p" autoUpdateAnimBg="0"/>
      <p:bldP spid="206853" grpId="0" build="p"/>
      <p:bldP spid="206854" grpId="0" animBg="1"/>
      <p:bldP spid="206855" grpId="0"/>
      <p:bldP spid="2068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带限制的上班路径数</a:t>
            </a:r>
            <a:endParaRPr lang="zh-CN" altLang="en-US" sz="3600" b="1">
              <a:solidFill>
                <a:schemeClr val="accent2"/>
              </a:solidFill>
            </a:endParaRPr>
          </a:p>
        </p:txBody>
      </p:sp>
      <p:grpSp>
        <p:nvGrpSpPr>
          <p:cNvPr id="209015" name="Group 119"/>
          <p:cNvGrpSpPr>
            <a:grpSpLocks/>
          </p:cNvGrpSpPr>
          <p:nvPr/>
        </p:nvGrpSpPr>
        <p:grpSpPr bwMode="auto">
          <a:xfrm>
            <a:off x="2627313" y="1987550"/>
            <a:ext cx="3816350" cy="3313113"/>
            <a:chOff x="1701" y="1071"/>
            <a:chExt cx="2404" cy="2087"/>
          </a:xfrm>
        </p:grpSpPr>
        <p:sp>
          <p:nvSpPr>
            <p:cNvPr id="208901" name="Rectangle 5"/>
            <p:cNvSpPr>
              <a:spLocks noChangeArrowheads="1"/>
            </p:cNvSpPr>
            <p:nvPr/>
          </p:nvSpPr>
          <p:spPr bwMode="auto">
            <a:xfrm>
              <a:off x="3527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2" name="Rectangle 6"/>
            <p:cNvSpPr>
              <a:spLocks noChangeArrowheads="1"/>
            </p:cNvSpPr>
            <p:nvPr/>
          </p:nvSpPr>
          <p:spPr bwMode="auto">
            <a:xfrm>
              <a:off x="3279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3" name="Rectangle 7"/>
            <p:cNvSpPr>
              <a:spLocks noChangeArrowheads="1"/>
            </p:cNvSpPr>
            <p:nvPr/>
          </p:nvSpPr>
          <p:spPr bwMode="auto">
            <a:xfrm>
              <a:off x="3031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2783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2535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2287" y="2567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3527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279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09" name="Rectangle 13"/>
            <p:cNvSpPr>
              <a:spLocks noChangeArrowheads="1"/>
            </p:cNvSpPr>
            <p:nvPr/>
          </p:nvSpPr>
          <p:spPr bwMode="auto">
            <a:xfrm>
              <a:off x="3031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0" name="Rectangle 14"/>
            <p:cNvSpPr>
              <a:spLocks noChangeArrowheads="1"/>
            </p:cNvSpPr>
            <p:nvPr/>
          </p:nvSpPr>
          <p:spPr bwMode="auto">
            <a:xfrm>
              <a:off x="2783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1" name="Rectangle 15"/>
            <p:cNvSpPr>
              <a:spLocks noChangeArrowheads="1"/>
            </p:cNvSpPr>
            <p:nvPr/>
          </p:nvSpPr>
          <p:spPr bwMode="auto">
            <a:xfrm>
              <a:off x="2535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2" name="Rectangle 16"/>
            <p:cNvSpPr>
              <a:spLocks noChangeArrowheads="1"/>
            </p:cNvSpPr>
            <p:nvPr/>
          </p:nvSpPr>
          <p:spPr bwMode="auto">
            <a:xfrm>
              <a:off x="2287" y="2331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527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279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3031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6" name="Rectangle 20"/>
            <p:cNvSpPr>
              <a:spLocks noChangeArrowheads="1"/>
            </p:cNvSpPr>
            <p:nvPr/>
          </p:nvSpPr>
          <p:spPr bwMode="auto">
            <a:xfrm>
              <a:off x="2783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7" name="Rectangle 21"/>
            <p:cNvSpPr>
              <a:spLocks noChangeArrowheads="1"/>
            </p:cNvSpPr>
            <p:nvPr/>
          </p:nvSpPr>
          <p:spPr bwMode="auto">
            <a:xfrm>
              <a:off x="2535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8" name="Rectangle 22"/>
            <p:cNvSpPr>
              <a:spLocks noChangeArrowheads="1"/>
            </p:cNvSpPr>
            <p:nvPr/>
          </p:nvSpPr>
          <p:spPr bwMode="auto">
            <a:xfrm>
              <a:off x="2287" y="2093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19" name="Rectangle 23"/>
            <p:cNvSpPr>
              <a:spLocks noChangeArrowheads="1"/>
            </p:cNvSpPr>
            <p:nvPr/>
          </p:nvSpPr>
          <p:spPr bwMode="auto">
            <a:xfrm>
              <a:off x="3527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0" name="Rectangle 24"/>
            <p:cNvSpPr>
              <a:spLocks noChangeArrowheads="1"/>
            </p:cNvSpPr>
            <p:nvPr/>
          </p:nvSpPr>
          <p:spPr bwMode="auto">
            <a:xfrm>
              <a:off x="3279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31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2783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2535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4" name="Rectangle 28"/>
            <p:cNvSpPr>
              <a:spLocks noChangeArrowheads="1"/>
            </p:cNvSpPr>
            <p:nvPr/>
          </p:nvSpPr>
          <p:spPr bwMode="auto">
            <a:xfrm>
              <a:off x="2287" y="1855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5" name="Rectangle 29"/>
            <p:cNvSpPr>
              <a:spLocks noChangeArrowheads="1"/>
            </p:cNvSpPr>
            <p:nvPr/>
          </p:nvSpPr>
          <p:spPr bwMode="auto">
            <a:xfrm>
              <a:off x="3527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6" name="Rectangle 30"/>
            <p:cNvSpPr>
              <a:spLocks noChangeArrowheads="1"/>
            </p:cNvSpPr>
            <p:nvPr/>
          </p:nvSpPr>
          <p:spPr bwMode="auto">
            <a:xfrm>
              <a:off x="3279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7" name="Rectangle 31"/>
            <p:cNvSpPr>
              <a:spLocks noChangeArrowheads="1"/>
            </p:cNvSpPr>
            <p:nvPr/>
          </p:nvSpPr>
          <p:spPr bwMode="auto">
            <a:xfrm>
              <a:off x="3031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8" name="Rectangle 32"/>
            <p:cNvSpPr>
              <a:spLocks noChangeArrowheads="1"/>
            </p:cNvSpPr>
            <p:nvPr/>
          </p:nvSpPr>
          <p:spPr bwMode="auto">
            <a:xfrm>
              <a:off x="2783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29" name="Rectangle 33"/>
            <p:cNvSpPr>
              <a:spLocks noChangeArrowheads="1"/>
            </p:cNvSpPr>
            <p:nvPr/>
          </p:nvSpPr>
          <p:spPr bwMode="auto">
            <a:xfrm>
              <a:off x="2535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0" name="Rectangle 34"/>
            <p:cNvSpPr>
              <a:spLocks noChangeArrowheads="1"/>
            </p:cNvSpPr>
            <p:nvPr/>
          </p:nvSpPr>
          <p:spPr bwMode="auto">
            <a:xfrm>
              <a:off x="2287" y="1619"/>
              <a:ext cx="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1" name="Rectangle 35"/>
            <p:cNvSpPr>
              <a:spLocks noChangeArrowheads="1"/>
            </p:cNvSpPr>
            <p:nvPr/>
          </p:nvSpPr>
          <p:spPr bwMode="auto">
            <a:xfrm>
              <a:off x="3527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2" name="Rectangle 36"/>
            <p:cNvSpPr>
              <a:spLocks noChangeArrowheads="1"/>
            </p:cNvSpPr>
            <p:nvPr/>
          </p:nvSpPr>
          <p:spPr bwMode="auto">
            <a:xfrm>
              <a:off x="3279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3" name="Rectangle 37"/>
            <p:cNvSpPr>
              <a:spLocks noChangeArrowheads="1"/>
            </p:cNvSpPr>
            <p:nvPr/>
          </p:nvSpPr>
          <p:spPr bwMode="auto">
            <a:xfrm>
              <a:off x="3031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4" name="Rectangle 38"/>
            <p:cNvSpPr>
              <a:spLocks noChangeArrowheads="1"/>
            </p:cNvSpPr>
            <p:nvPr/>
          </p:nvSpPr>
          <p:spPr bwMode="auto">
            <a:xfrm>
              <a:off x="2783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5" name="Rectangle 39"/>
            <p:cNvSpPr>
              <a:spLocks noChangeArrowheads="1"/>
            </p:cNvSpPr>
            <p:nvPr/>
          </p:nvSpPr>
          <p:spPr bwMode="auto">
            <a:xfrm>
              <a:off x="2535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6" name="Rectangle 40"/>
            <p:cNvSpPr>
              <a:spLocks noChangeArrowheads="1"/>
            </p:cNvSpPr>
            <p:nvPr/>
          </p:nvSpPr>
          <p:spPr bwMode="auto">
            <a:xfrm>
              <a:off x="2287" y="1381"/>
              <a:ext cx="24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1200"/>
            </a:p>
          </p:txBody>
        </p:sp>
        <p:sp>
          <p:nvSpPr>
            <p:cNvPr id="208937" name="Line 41"/>
            <p:cNvSpPr>
              <a:spLocks noChangeShapeType="1"/>
            </p:cNvSpPr>
            <p:nvPr/>
          </p:nvSpPr>
          <p:spPr bwMode="auto">
            <a:xfrm>
              <a:off x="2287" y="161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38" name="Line 42"/>
            <p:cNvSpPr>
              <a:spLocks noChangeShapeType="1"/>
            </p:cNvSpPr>
            <p:nvPr/>
          </p:nvSpPr>
          <p:spPr bwMode="auto">
            <a:xfrm>
              <a:off x="2287" y="185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39" name="Line 43"/>
            <p:cNvSpPr>
              <a:spLocks noChangeShapeType="1"/>
            </p:cNvSpPr>
            <p:nvPr/>
          </p:nvSpPr>
          <p:spPr bwMode="auto">
            <a:xfrm>
              <a:off x="2287" y="2093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0" name="Line 44"/>
            <p:cNvSpPr>
              <a:spLocks noChangeShapeType="1"/>
            </p:cNvSpPr>
            <p:nvPr/>
          </p:nvSpPr>
          <p:spPr bwMode="auto">
            <a:xfrm>
              <a:off x="2287" y="233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1" name="Line 45"/>
            <p:cNvSpPr>
              <a:spLocks noChangeShapeType="1"/>
            </p:cNvSpPr>
            <p:nvPr/>
          </p:nvSpPr>
          <p:spPr bwMode="auto">
            <a:xfrm>
              <a:off x="2287" y="256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2" name="Line 46"/>
            <p:cNvSpPr>
              <a:spLocks noChangeShapeType="1"/>
            </p:cNvSpPr>
            <p:nvPr/>
          </p:nvSpPr>
          <p:spPr bwMode="auto">
            <a:xfrm>
              <a:off x="2535" y="138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3" name="Line 47"/>
            <p:cNvSpPr>
              <a:spLocks noChangeShapeType="1"/>
            </p:cNvSpPr>
            <p:nvPr/>
          </p:nvSpPr>
          <p:spPr bwMode="auto">
            <a:xfrm>
              <a:off x="2783" y="138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4" name="Line 48"/>
            <p:cNvSpPr>
              <a:spLocks noChangeShapeType="1"/>
            </p:cNvSpPr>
            <p:nvPr/>
          </p:nvSpPr>
          <p:spPr bwMode="auto">
            <a:xfrm>
              <a:off x="3031" y="138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5" name="Line 49"/>
            <p:cNvSpPr>
              <a:spLocks noChangeShapeType="1"/>
            </p:cNvSpPr>
            <p:nvPr/>
          </p:nvSpPr>
          <p:spPr bwMode="auto">
            <a:xfrm>
              <a:off x="3279" y="138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6" name="Line 50"/>
            <p:cNvSpPr>
              <a:spLocks noChangeShapeType="1"/>
            </p:cNvSpPr>
            <p:nvPr/>
          </p:nvSpPr>
          <p:spPr bwMode="auto">
            <a:xfrm>
              <a:off x="3527" y="138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7" name="Line 51"/>
            <p:cNvSpPr>
              <a:spLocks noChangeShapeType="1"/>
            </p:cNvSpPr>
            <p:nvPr/>
          </p:nvSpPr>
          <p:spPr bwMode="auto">
            <a:xfrm>
              <a:off x="2783" y="138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8" name="Line 52"/>
            <p:cNvSpPr>
              <a:spLocks noChangeShapeType="1"/>
            </p:cNvSpPr>
            <p:nvPr/>
          </p:nvSpPr>
          <p:spPr bwMode="auto">
            <a:xfrm>
              <a:off x="2287" y="1381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49" name="Line 53"/>
            <p:cNvSpPr>
              <a:spLocks noChangeShapeType="1"/>
            </p:cNvSpPr>
            <p:nvPr/>
          </p:nvSpPr>
          <p:spPr bwMode="auto">
            <a:xfrm>
              <a:off x="3279" y="1381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0" name="Line 54"/>
            <p:cNvSpPr>
              <a:spLocks noChangeShapeType="1"/>
            </p:cNvSpPr>
            <p:nvPr/>
          </p:nvSpPr>
          <p:spPr bwMode="auto">
            <a:xfrm>
              <a:off x="2783" y="161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1" name="Line 55"/>
            <p:cNvSpPr>
              <a:spLocks noChangeShapeType="1"/>
            </p:cNvSpPr>
            <p:nvPr/>
          </p:nvSpPr>
          <p:spPr bwMode="auto">
            <a:xfrm>
              <a:off x="3279" y="1619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2" name="Line 56"/>
            <p:cNvSpPr>
              <a:spLocks noChangeShapeType="1"/>
            </p:cNvSpPr>
            <p:nvPr/>
          </p:nvSpPr>
          <p:spPr bwMode="auto">
            <a:xfrm>
              <a:off x="2783" y="185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3" name="Line 57"/>
            <p:cNvSpPr>
              <a:spLocks noChangeShapeType="1"/>
            </p:cNvSpPr>
            <p:nvPr/>
          </p:nvSpPr>
          <p:spPr bwMode="auto">
            <a:xfrm>
              <a:off x="3279" y="185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4" name="Line 58"/>
            <p:cNvSpPr>
              <a:spLocks noChangeShapeType="1"/>
            </p:cNvSpPr>
            <p:nvPr/>
          </p:nvSpPr>
          <p:spPr bwMode="auto">
            <a:xfrm>
              <a:off x="2783" y="233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5" name="Line 59"/>
            <p:cNvSpPr>
              <a:spLocks noChangeShapeType="1"/>
            </p:cNvSpPr>
            <p:nvPr/>
          </p:nvSpPr>
          <p:spPr bwMode="auto">
            <a:xfrm>
              <a:off x="3279" y="2331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6" name="Line 60"/>
            <p:cNvSpPr>
              <a:spLocks noChangeShapeType="1"/>
            </p:cNvSpPr>
            <p:nvPr/>
          </p:nvSpPr>
          <p:spPr bwMode="auto">
            <a:xfrm>
              <a:off x="2783" y="256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7" name="Line 61"/>
            <p:cNvSpPr>
              <a:spLocks noChangeShapeType="1"/>
            </p:cNvSpPr>
            <p:nvPr/>
          </p:nvSpPr>
          <p:spPr bwMode="auto">
            <a:xfrm>
              <a:off x="2783" y="2805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8" name="Line 62"/>
            <p:cNvSpPr>
              <a:spLocks noChangeShapeType="1"/>
            </p:cNvSpPr>
            <p:nvPr/>
          </p:nvSpPr>
          <p:spPr bwMode="auto">
            <a:xfrm>
              <a:off x="2287" y="2805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59" name="Line 63"/>
            <p:cNvSpPr>
              <a:spLocks noChangeShapeType="1"/>
            </p:cNvSpPr>
            <p:nvPr/>
          </p:nvSpPr>
          <p:spPr bwMode="auto">
            <a:xfrm>
              <a:off x="3279" y="2567"/>
              <a:ext cx="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0" name="Line 64"/>
            <p:cNvSpPr>
              <a:spLocks noChangeShapeType="1"/>
            </p:cNvSpPr>
            <p:nvPr/>
          </p:nvSpPr>
          <p:spPr bwMode="auto">
            <a:xfrm>
              <a:off x="3279" y="2805"/>
              <a:ext cx="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1" name="Line 65"/>
            <p:cNvSpPr>
              <a:spLocks noChangeShapeType="1"/>
            </p:cNvSpPr>
            <p:nvPr/>
          </p:nvSpPr>
          <p:spPr bwMode="auto">
            <a:xfrm>
              <a:off x="2287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2" name="Line 66"/>
            <p:cNvSpPr>
              <a:spLocks noChangeShapeType="1"/>
            </p:cNvSpPr>
            <p:nvPr/>
          </p:nvSpPr>
          <p:spPr bwMode="auto">
            <a:xfrm>
              <a:off x="2535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3" name="Line 67"/>
            <p:cNvSpPr>
              <a:spLocks noChangeShapeType="1"/>
            </p:cNvSpPr>
            <p:nvPr/>
          </p:nvSpPr>
          <p:spPr bwMode="auto">
            <a:xfrm>
              <a:off x="2783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4" name="Line 68"/>
            <p:cNvSpPr>
              <a:spLocks noChangeShapeType="1"/>
            </p:cNvSpPr>
            <p:nvPr/>
          </p:nvSpPr>
          <p:spPr bwMode="auto">
            <a:xfrm>
              <a:off x="3031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5" name="Line 69"/>
            <p:cNvSpPr>
              <a:spLocks noChangeShapeType="1"/>
            </p:cNvSpPr>
            <p:nvPr/>
          </p:nvSpPr>
          <p:spPr bwMode="auto">
            <a:xfrm>
              <a:off x="3279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6" name="Line 70"/>
            <p:cNvSpPr>
              <a:spLocks noChangeShapeType="1"/>
            </p:cNvSpPr>
            <p:nvPr/>
          </p:nvSpPr>
          <p:spPr bwMode="auto">
            <a:xfrm>
              <a:off x="3527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7" name="Line 71"/>
            <p:cNvSpPr>
              <a:spLocks noChangeShapeType="1"/>
            </p:cNvSpPr>
            <p:nvPr/>
          </p:nvSpPr>
          <p:spPr bwMode="auto">
            <a:xfrm>
              <a:off x="3775" y="1855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8" name="Line 72"/>
            <p:cNvSpPr>
              <a:spLocks noChangeShapeType="1"/>
            </p:cNvSpPr>
            <p:nvPr/>
          </p:nvSpPr>
          <p:spPr bwMode="auto">
            <a:xfrm>
              <a:off x="2535" y="233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69" name="Line 73"/>
            <p:cNvSpPr>
              <a:spLocks noChangeShapeType="1"/>
            </p:cNvSpPr>
            <p:nvPr/>
          </p:nvSpPr>
          <p:spPr bwMode="auto">
            <a:xfrm>
              <a:off x="2783" y="233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0" name="Line 74"/>
            <p:cNvSpPr>
              <a:spLocks noChangeShapeType="1"/>
            </p:cNvSpPr>
            <p:nvPr/>
          </p:nvSpPr>
          <p:spPr bwMode="auto">
            <a:xfrm>
              <a:off x="3031" y="233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1" name="Line 75"/>
            <p:cNvSpPr>
              <a:spLocks noChangeShapeType="1"/>
            </p:cNvSpPr>
            <p:nvPr/>
          </p:nvSpPr>
          <p:spPr bwMode="auto">
            <a:xfrm>
              <a:off x="3279" y="233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2" name="Line 76"/>
            <p:cNvSpPr>
              <a:spLocks noChangeShapeType="1"/>
            </p:cNvSpPr>
            <p:nvPr/>
          </p:nvSpPr>
          <p:spPr bwMode="auto">
            <a:xfrm>
              <a:off x="3527" y="2331"/>
              <a:ext cx="0" cy="4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3" name="Line 77"/>
            <p:cNvSpPr>
              <a:spLocks noChangeShapeType="1"/>
            </p:cNvSpPr>
            <p:nvPr/>
          </p:nvSpPr>
          <p:spPr bwMode="auto">
            <a:xfrm>
              <a:off x="2287" y="138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4" name="Line 78"/>
            <p:cNvSpPr>
              <a:spLocks noChangeShapeType="1"/>
            </p:cNvSpPr>
            <p:nvPr/>
          </p:nvSpPr>
          <p:spPr bwMode="auto">
            <a:xfrm>
              <a:off x="3775" y="138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5" name="Line 79"/>
            <p:cNvSpPr>
              <a:spLocks noChangeShapeType="1"/>
            </p:cNvSpPr>
            <p:nvPr/>
          </p:nvSpPr>
          <p:spPr bwMode="auto">
            <a:xfrm>
              <a:off x="2287" y="233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6" name="Line 80"/>
            <p:cNvSpPr>
              <a:spLocks noChangeShapeType="1"/>
            </p:cNvSpPr>
            <p:nvPr/>
          </p:nvSpPr>
          <p:spPr bwMode="auto">
            <a:xfrm>
              <a:off x="3775" y="2331"/>
              <a:ext cx="0" cy="4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7" name="Text Box 81"/>
            <p:cNvSpPr txBox="1">
              <a:spLocks noChangeArrowheads="1"/>
            </p:cNvSpPr>
            <p:nvPr/>
          </p:nvSpPr>
          <p:spPr bwMode="auto">
            <a:xfrm>
              <a:off x="1719" y="277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甲家 </a:t>
              </a:r>
            </a:p>
          </p:txBody>
        </p:sp>
        <p:sp>
          <p:nvSpPr>
            <p:cNvPr id="208978" name="Oval 82"/>
            <p:cNvSpPr>
              <a:spLocks noChangeArrowheads="1"/>
            </p:cNvSpPr>
            <p:nvPr/>
          </p:nvSpPr>
          <p:spPr bwMode="auto">
            <a:xfrm>
              <a:off x="2239" y="275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79" name="Oval 83"/>
            <p:cNvSpPr>
              <a:spLocks noChangeArrowheads="1"/>
            </p:cNvSpPr>
            <p:nvPr/>
          </p:nvSpPr>
          <p:spPr bwMode="auto">
            <a:xfrm>
              <a:off x="3727" y="131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80" name="Text Box 84"/>
            <p:cNvSpPr txBox="1">
              <a:spLocks noChangeArrowheads="1"/>
            </p:cNvSpPr>
            <p:nvPr/>
          </p:nvSpPr>
          <p:spPr bwMode="auto">
            <a:xfrm>
              <a:off x="3199" y="107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</a:rPr>
                <a:t>单位 </a:t>
              </a:r>
            </a:p>
          </p:txBody>
        </p:sp>
        <p:sp>
          <p:nvSpPr>
            <p:cNvPr id="208981" name="Line 85"/>
            <p:cNvSpPr>
              <a:spLocks noChangeShapeType="1"/>
            </p:cNvSpPr>
            <p:nvPr/>
          </p:nvSpPr>
          <p:spPr bwMode="auto">
            <a:xfrm>
              <a:off x="2287" y="297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82" name="Text Box 86"/>
            <p:cNvSpPr txBox="1">
              <a:spLocks noChangeArrowheads="1"/>
            </p:cNvSpPr>
            <p:nvPr/>
          </p:nvSpPr>
          <p:spPr bwMode="auto">
            <a:xfrm>
              <a:off x="2912" y="2815"/>
              <a:ext cx="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向东</a:t>
              </a:r>
              <a:r>
                <a:rPr lang="en-US" altLang="zh-CN" sz="2800"/>
                <a:t>n</a:t>
              </a:r>
              <a:r>
                <a:rPr lang="zh-CN" altLang="en-US" sz="2800"/>
                <a:t>块 </a:t>
              </a:r>
            </a:p>
          </p:txBody>
        </p:sp>
        <p:sp>
          <p:nvSpPr>
            <p:cNvPr id="208983" name="Line 87"/>
            <p:cNvSpPr>
              <a:spLocks noChangeShapeType="1"/>
            </p:cNvSpPr>
            <p:nvPr/>
          </p:nvSpPr>
          <p:spPr bwMode="auto">
            <a:xfrm flipV="1">
              <a:off x="2095" y="192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84" name="Text Box 88"/>
            <p:cNvSpPr txBox="1">
              <a:spLocks noChangeArrowheads="1"/>
            </p:cNvSpPr>
            <p:nvPr/>
          </p:nvSpPr>
          <p:spPr bwMode="auto">
            <a:xfrm>
              <a:off x="1701" y="1815"/>
              <a:ext cx="442" cy="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800"/>
                <a:t>向北</a:t>
              </a:r>
              <a:r>
                <a:rPr lang="en-US" altLang="zh-CN" sz="2800"/>
                <a:t>n</a:t>
              </a:r>
              <a:r>
                <a:rPr lang="zh-CN" altLang="en-US" sz="2800"/>
                <a:t>块 </a:t>
              </a:r>
            </a:p>
          </p:txBody>
        </p:sp>
        <p:sp>
          <p:nvSpPr>
            <p:cNvPr id="208985" name="Line 89"/>
            <p:cNvSpPr>
              <a:spLocks noChangeShapeType="1"/>
            </p:cNvSpPr>
            <p:nvPr/>
          </p:nvSpPr>
          <p:spPr bwMode="auto">
            <a:xfrm flipH="1">
              <a:off x="2336" y="1374"/>
              <a:ext cx="1407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86" name="Text Box 90"/>
            <p:cNvSpPr txBox="1">
              <a:spLocks noChangeArrowheads="1"/>
            </p:cNvSpPr>
            <p:nvPr/>
          </p:nvSpPr>
          <p:spPr bwMode="auto">
            <a:xfrm>
              <a:off x="3017" y="199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</a:rPr>
                <a:t>河 </a:t>
              </a:r>
            </a:p>
          </p:txBody>
        </p:sp>
        <p:sp>
          <p:nvSpPr>
            <p:cNvPr id="208987" name="Line 91"/>
            <p:cNvSpPr>
              <a:spLocks noChangeShapeType="1"/>
            </p:cNvSpPr>
            <p:nvPr/>
          </p:nvSpPr>
          <p:spPr bwMode="auto">
            <a:xfrm flipH="1">
              <a:off x="2200" y="1268"/>
              <a:ext cx="1905" cy="18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14" name="Oval 118"/>
            <p:cNvSpPr>
              <a:spLocks noChangeArrowheads="1"/>
            </p:cNvSpPr>
            <p:nvPr/>
          </p:nvSpPr>
          <p:spPr bwMode="auto">
            <a:xfrm>
              <a:off x="2472" y="3017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栈序列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graphicFrame>
        <p:nvGraphicFramePr>
          <p:cNvPr id="209945" name="Group 25"/>
          <p:cNvGraphicFramePr>
            <a:graphicFrameLocks noGrp="1"/>
          </p:cNvGraphicFramePr>
          <p:nvPr>
            <p:ph idx="1"/>
          </p:nvPr>
        </p:nvGraphicFramePr>
        <p:xfrm>
          <a:off x="2484438" y="2636838"/>
          <a:ext cx="1008062" cy="2954339"/>
        </p:xfrm>
        <a:graphic>
          <a:graphicData uri="http://schemas.openxmlformats.org/drawingml/2006/table">
            <a:tbl>
              <a:tblPr/>
              <a:tblGrid>
                <a:gridCol w="1008062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46" name="Arc 26"/>
          <p:cNvSpPr>
            <a:spLocks/>
          </p:cNvSpPr>
          <p:nvPr/>
        </p:nvSpPr>
        <p:spPr bwMode="auto">
          <a:xfrm>
            <a:off x="2051050" y="2276475"/>
            <a:ext cx="866775" cy="936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9958" name="Group 38"/>
          <p:cNvGraphicFramePr>
            <a:graphicFrameLocks noGrp="1"/>
          </p:cNvGraphicFramePr>
          <p:nvPr/>
        </p:nvGraphicFramePr>
        <p:xfrm>
          <a:off x="395288" y="1989138"/>
          <a:ext cx="1800225" cy="52070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60" name="Arc 40"/>
          <p:cNvSpPr>
            <a:spLocks/>
          </p:cNvSpPr>
          <p:nvPr/>
        </p:nvSpPr>
        <p:spPr bwMode="auto">
          <a:xfrm flipH="1">
            <a:off x="3057525" y="2276475"/>
            <a:ext cx="866775" cy="936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5235575" y="1492250"/>
            <a:ext cx="322421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+1: push, -1: pop </a:t>
            </a:r>
          </a:p>
          <a:p>
            <a:r>
              <a:rPr lang="en-US" altLang="zh-CN"/>
              <a:t>+1 -1 +1 -1 +1 -1  </a:t>
            </a:r>
          </a:p>
          <a:p>
            <a:r>
              <a:rPr lang="en-US" altLang="zh-CN"/>
              <a:t>+1 +1 -1 -1 +1 -1  </a:t>
            </a:r>
          </a:p>
          <a:p>
            <a:r>
              <a:rPr lang="en-US" altLang="zh-CN"/>
              <a:t>+1 -1 +1 +1 -1 -1</a:t>
            </a:r>
          </a:p>
          <a:p>
            <a:r>
              <a:rPr lang="en-US" altLang="zh-CN"/>
              <a:t>+1 +1 -1 +1 -1 -1</a:t>
            </a:r>
          </a:p>
          <a:p>
            <a:r>
              <a:rPr lang="en-US" altLang="zh-CN"/>
              <a:t>+1 +1 +1 -1 -1 -1 </a:t>
            </a:r>
          </a:p>
        </p:txBody>
      </p:sp>
      <p:sp>
        <p:nvSpPr>
          <p:cNvPr id="209963" name="Text Box 43"/>
          <p:cNvSpPr txBox="1">
            <a:spLocks noChangeArrowheads="1"/>
          </p:cNvSpPr>
          <p:nvPr/>
        </p:nvSpPr>
        <p:spPr bwMode="auto">
          <a:xfrm>
            <a:off x="3963988" y="1979613"/>
            <a:ext cx="8953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123 </a:t>
            </a:r>
          </a:p>
          <a:p>
            <a:r>
              <a:rPr lang="en-US" altLang="zh-CN"/>
              <a:t>213</a:t>
            </a:r>
          </a:p>
          <a:p>
            <a:r>
              <a:rPr lang="en-US" altLang="zh-CN"/>
              <a:t>132</a:t>
            </a:r>
          </a:p>
          <a:p>
            <a:r>
              <a:rPr lang="en-US" altLang="zh-CN"/>
              <a:t>231</a:t>
            </a:r>
          </a:p>
          <a:p>
            <a:r>
              <a:rPr lang="en-US" altLang="zh-CN"/>
              <a:t>321</a:t>
            </a:r>
          </a:p>
        </p:txBody>
      </p:sp>
      <p:sp>
        <p:nvSpPr>
          <p:cNvPr id="209964" name="Text Box 44"/>
          <p:cNvSpPr txBox="1">
            <a:spLocks noChangeArrowheads="1"/>
          </p:cNvSpPr>
          <p:nvPr/>
        </p:nvSpPr>
        <p:spPr bwMode="auto">
          <a:xfrm>
            <a:off x="1781175" y="5589588"/>
            <a:ext cx="2460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栈</a:t>
            </a:r>
            <a:r>
              <a:rPr lang="en-US" altLang="zh-CN"/>
              <a:t>: </a:t>
            </a:r>
            <a:r>
              <a:rPr lang="zh-CN" altLang="en-US"/>
              <a:t>先进后出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62" grpId="0" build="p"/>
      <p:bldP spid="2099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乘法格式</a:t>
            </a:r>
            <a:r>
              <a:rPr lang="en-US" altLang="zh-CN" sz="3600" b="1">
                <a:solidFill>
                  <a:schemeClr val="accent2"/>
                </a:solidFill>
              </a:rPr>
              <a:t>(C168E270)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484438" y="1989138"/>
            <a:ext cx="4122737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(((a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b)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c)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d)   ( ) ( ) ( )</a:t>
            </a:r>
          </a:p>
          <a:p>
            <a:r>
              <a:rPr lang="en-US" altLang="zh-CN"/>
              <a:t>((a</a:t>
            </a:r>
            <a:r>
              <a:rPr lang="en-US" altLang="zh-CN">
                <a:sym typeface="Symbol" pitchFamily="18" charset="2"/>
              </a:rPr>
              <a:t>(</a:t>
            </a: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c))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d)   ( ( ) ) ( )</a:t>
            </a:r>
          </a:p>
          <a:p>
            <a:r>
              <a:rPr lang="en-US" altLang="zh-CN"/>
              <a:t>((a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b)</a:t>
            </a:r>
            <a:r>
              <a:rPr lang="en-US" altLang="zh-CN">
                <a:sym typeface="Symbol" pitchFamily="18" charset="2"/>
              </a:rPr>
              <a:t>(</a:t>
            </a:r>
            <a:r>
              <a:rPr lang="en-US" altLang="zh-CN"/>
              <a:t>c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d))   ( ) ( ( ) )</a:t>
            </a:r>
          </a:p>
          <a:p>
            <a:r>
              <a:rPr lang="en-US" altLang="zh-CN"/>
              <a:t>(a</a:t>
            </a:r>
            <a:r>
              <a:rPr lang="en-US" altLang="zh-CN">
                <a:sym typeface="Symbol" pitchFamily="18" charset="2"/>
              </a:rPr>
              <a:t>((</a:t>
            </a: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c)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d))   ( ( ) ( ) )</a:t>
            </a:r>
          </a:p>
          <a:p>
            <a:r>
              <a:rPr lang="en-US" altLang="zh-CN"/>
              <a:t>(a</a:t>
            </a:r>
            <a:r>
              <a:rPr lang="en-US" altLang="zh-CN">
                <a:sym typeface="Symbol" pitchFamily="18" charset="2"/>
              </a:rPr>
              <a:t>(</a:t>
            </a: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(</a:t>
            </a:r>
            <a:r>
              <a:rPr lang="en-US" altLang="zh-CN"/>
              <a:t>c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d)))   ( ( ( )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线性齐次递推关系</a:t>
            </a:r>
            <a:r>
              <a:rPr lang="en-US" altLang="zh-CN" sz="3200" b="1">
                <a:solidFill>
                  <a:schemeClr val="accent2"/>
                </a:solidFill>
              </a:rPr>
              <a:t>(C142,E228)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58788" y="1552575"/>
            <a:ext cx="82899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对于序列</a:t>
            </a:r>
            <a:r>
              <a:rPr lang="en-US" altLang="zh-CN" i="1"/>
              <a:t>h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若存在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 ,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, ( </a:t>
            </a:r>
            <a:r>
              <a:rPr lang="zh-CN" altLang="en-US"/>
              <a:t>可能依赖于</a:t>
            </a:r>
            <a:r>
              <a:rPr lang="en-US" altLang="zh-CN" i="1"/>
              <a:t>n</a:t>
            </a:r>
            <a:r>
              <a:rPr lang="en-US" altLang="zh-CN"/>
              <a:t>, 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 0 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使得对任意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 </a:t>
            </a:r>
            <a:r>
              <a:rPr lang="en-US" altLang="zh-CN" i="1"/>
              <a:t>k</a:t>
            </a:r>
            <a:r>
              <a:rPr lang="en-US" altLang="zh-CN"/>
              <a:t>, 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+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 + … +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i="1"/>
              <a:t> h</a:t>
            </a:r>
            <a:r>
              <a:rPr lang="en-US" altLang="zh-CN" i="1" baseline="-25000"/>
              <a:t>n</a:t>
            </a:r>
            <a:r>
              <a:rPr lang="en-US" altLang="zh-CN" baseline="-25000"/>
              <a:t>-</a:t>
            </a:r>
            <a:r>
              <a:rPr lang="en-US" altLang="zh-CN" i="1" baseline="-25000"/>
              <a:t>k</a:t>
            </a:r>
            <a:r>
              <a:rPr lang="en-US" altLang="zh-CN"/>
              <a:t> +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则称该序列满足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>
                <a:solidFill>
                  <a:schemeClr val="accent1"/>
                </a:solidFill>
              </a:rPr>
              <a:t>线性</a:t>
            </a:r>
            <a:r>
              <a:rPr lang="zh-CN" altLang="en-US"/>
              <a:t>递推关系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若其中 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 = 0, </a:t>
            </a:r>
            <a:r>
              <a:rPr lang="zh-CN" altLang="en-US"/>
              <a:t>则称之为</a:t>
            </a:r>
            <a:r>
              <a:rPr lang="zh-CN" altLang="en-US">
                <a:solidFill>
                  <a:srgbClr val="FF0000"/>
                </a:solidFill>
              </a:rPr>
              <a:t>齐次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 ,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baseline="-25000"/>
              <a:t> </a:t>
            </a:r>
            <a:r>
              <a:rPr lang="zh-CN" altLang="en-US"/>
              <a:t>为常数</a:t>
            </a:r>
            <a:r>
              <a:rPr lang="en-US" altLang="zh-CN"/>
              <a:t>, </a:t>
            </a:r>
            <a:r>
              <a:rPr lang="zh-CN" altLang="en-US"/>
              <a:t>则称为</a:t>
            </a:r>
            <a:r>
              <a:rPr lang="zh-CN" altLang="en-US">
                <a:solidFill>
                  <a:srgbClr val="FF00FF"/>
                </a:solidFill>
              </a:rPr>
              <a:t>常系数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递推关系举例</a:t>
            </a:r>
            <a:r>
              <a:rPr lang="en-US" altLang="zh-CN" sz="3200" b="1">
                <a:solidFill>
                  <a:schemeClr val="accent2"/>
                </a:solidFill>
              </a:rPr>
              <a:t>(C142,E228)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755650" y="1544638"/>
            <a:ext cx="76469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错排数 </a:t>
            </a:r>
            <a:r>
              <a:rPr lang="en-US" altLang="zh-CN"/>
              <a:t>D</a:t>
            </a:r>
            <a:r>
              <a:rPr lang="en-US" altLang="zh-CN" baseline="-25000"/>
              <a:t>n </a:t>
            </a:r>
            <a:r>
              <a:rPr lang="zh-CN" altLang="en-US"/>
              <a:t>满足</a:t>
            </a:r>
            <a:r>
              <a:rPr lang="en-US" altLang="zh-CN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D</a:t>
            </a:r>
            <a:r>
              <a:rPr lang="en-US" altLang="zh-CN" baseline="-25000"/>
              <a:t>n</a:t>
            </a:r>
            <a:r>
              <a:rPr lang="en-US" altLang="zh-CN"/>
              <a:t> = (n-1)D</a:t>
            </a:r>
            <a:r>
              <a:rPr lang="en-US" altLang="zh-CN" baseline="-25000"/>
              <a:t>n-1</a:t>
            </a:r>
            <a:r>
              <a:rPr lang="en-US" altLang="zh-CN"/>
              <a:t> + (n-1)D</a:t>
            </a:r>
            <a:r>
              <a:rPr lang="en-US" altLang="zh-CN" baseline="-25000"/>
              <a:t>n-2</a:t>
            </a:r>
            <a:r>
              <a:rPr lang="en-US" altLang="zh-CN"/>
              <a:t> ,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>
                <a:solidFill>
                  <a:schemeClr val="accent1"/>
                </a:solidFill>
              </a:rPr>
              <a:t>线性</a:t>
            </a:r>
            <a:r>
              <a:rPr lang="zh-CN" altLang="en-US">
                <a:solidFill>
                  <a:srgbClr val="FF0000"/>
                </a:solidFill>
              </a:rPr>
              <a:t>齐次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D</a:t>
            </a:r>
            <a:r>
              <a:rPr lang="en-US" altLang="zh-CN" baseline="-25000"/>
              <a:t>n</a:t>
            </a:r>
            <a:r>
              <a:rPr lang="en-US" altLang="zh-CN"/>
              <a:t> = n D</a:t>
            </a:r>
            <a:r>
              <a:rPr lang="en-US" altLang="zh-CN" baseline="-25000"/>
              <a:t>n-1</a:t>
            </a:r>
            <a:r>
              <a:rPr lang="en-US" altLang="zh-CN"/>
              <a:t> + (-1)</a:t>
            </a:r>
            <a:r>
              <a:rPr lang="en-US" altLang="zh-CN" baseline="30000"/>
              <a:t>n</a:t>
            </a:r>
            <a:r>
              <a:rPr lang="en-US" altLang="zh-CN"/>
              <a:t> ,            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>
                <a:solidFill>
                  <a:schemeClr val="accent1"/>
                </a:solidFill>
              </a:rPr>
              <a:t>线性</a:t>
            </a:r>
            <a:r>
              <a:rPr lang="en-US" altLang="zh-CN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/>
              <a:t>Fibonacci</a:t>
            </a:r>
            <a:r>
              <a:rPr lang="zh-CN" altLang="en-US"/>
              <a:t>数 </a:t>
            </a:r>
            <a:r>
              <a:rPr lang="en-US" altLang="zh-CN"/>
              <a:t>F</a:t>
            </a:r>
            <a:r>
              <a:rPr lang="en-US" altLang="zh-CN" baseline="-25000"/>
              <a:t>n </a:t>
            </a:r>
            <a:r>
              <a:rPr lang="zh-CN" altLang="en-US"/>
              <a:t>满足</a:t>
            </a:r>
            <a:r>
              <a:rPr lang="en-US" altLang="zh-CN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F</a:t>
            </a:r>
            <a:r>
              <a:rPr lang="en-US" altLang="zh-CN" baseline="-25000"/>
              <a:t>n</a:t>
            </a:r>
            <a:r>
              <a:rPr lang="en-US" altLang="zh-CN"/>
              <a:t> = F</a:t>
            </a:r>
            <a:r>
              <a:rPr lang="en-US" altLang="zh-CN" baseline="-25000"/>
              <a:t>n-1</a:t>
            </a:r>
            <a:r>
              <a:rPr lang="en-US" altLang="zh-CN"/>
              <a:t> + F</a:t>
            </a:r>
            <a:r>
              <a:rPr lang="en-US" altLang="zh-CN" baseline="-25000"/>
              <a:t>n-2</a:t>
            </a:r>
            <a:r>
              <a:rPr lang="en-US" altLang="zh-CN"/>
              <a:t> ,     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>
                <a:solidFill>
                  <a:schemeClr val="accent1"/>
                </a:solidFill>
              </a:rPr>
              <a:t>线性</a:t>
            </a:r>
            <a:r>
              <a:rPr lang="zh-CN" altLang="en-US">
                <a:solidFill>
                  <a:srgbClr val="FF0000"/>
                </a:solidFill>
              </a:rPr>
              <a:t>齐次</a:t>
            </a:r>
            <a:r>
              <a:rPr lang="zh-CN" altLang="en-US">
                <a:solidFill>
                  <a:srgbClr val="FF00FF"/>
                </a:solidFill>
              </a:rPr>
              <a:t>常系数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常系数线性齐次</a:t>
            </a:r>
            <a:r>
              <a:rPr lang="en-US" altLang="zh-CN" sz="3200" b="1">
                <a:solidFill>
                  <a:schemeClr val="accent2"/>
                </a:solidFill>
              </a:rPr>
              <a:t>(C144,E233)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7574509" cy="535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求解递推关系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</a:t>
            </a:r>
            <a:r>
              <a:rPr lang="en-US" altLang="zh-CN" i="1" dirty="0" err="1"/>
              <a:t>h</a:t>
            </a:r>
            <a:r>
              <a:rPr lang="en-US" altLang="zh-CN" baseline="-25000" dirty="0" err="1"/>
              <a:t>n</a:t>
            </a:r>
            <a:r>
              <a:rPr lang="en-US" altLang="zh-CN" dirty="0"/>
              <a:t> - 5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+ 6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dirty="0"/>
              <a:t> = 0,        -------(1)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猜 </a:t>
            </a:r>
            <a:r>
              <a:rPr lang="zh-CN" altLang="en-US" dirty="0"/>
              <a:t>   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n</a:t>
            </a:r>
            <a:r>
              <a:rPr lang="en-US" altLang="zh-CN" dirty="0"/>
              <a:t> 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得         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baseline="-25000" dirty="0"/>
              <a:t> </a:t>
            </a:r>
            <a:r>
              <a:rPr lang="en-US" altLang="zh-CN" dirty="0"/>
              <a:t>- 5</a:t>
            </a:r>
            <a:r>
              <a:rPr lang="en-US" altLang="zh-CN" i="1" dirty="0"/>
              <a:t>x</a:t>
            </a:r>
            <a:r>
              <a:rPr lang="en-US" altLang="zh-CN" dirty="0"/>
              <a:t> + 6 = 0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得        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 </a:t>
            </a:r>
            <a:r>
              <a:rPr lang="en-US" altLang="zh-CN" dirty="0"/>
              <a:t>= 2  </a:t>
            </a:r>
            <a:r>
              <a:rPr lang="zh-CN" altLang="en-US" dirty="0"/>
              <a:t>或  </a:t>
            </a:r>
            <a:r>
              <a:rPr lang="en-US" altLang="zh-CN" i="1" dirty="0"/>
              <a:t>x </a:t>
            </a:r>
            <a:r>
              <a:rPr lang="en-US" altLang="zh-CN" dirty="0"/>
              <a:t>= 3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得        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= 2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= 3</a:t>
            </a:r>
            <a:r>
              <a:rPr lang="en-US" altLang="zh-CN" i="1" baseline="30000" dirty="0"/>
              <a:t>n</a:t>
            </a: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(1)</a:t>
            </a:r>
            <a:r>
              <a:rPr lang="zh-CN" altLang="en-US" dirty="0"/>
              <a:t>的两组解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证明</a:t>
            </a:r>
            <a:r>
              <a:rPr lang="en-US" altLang="zh-CN" dirty="0"/>
              <a:t>(1)</a:t>
            </a:r>
            <a:r>
              <a:rPr lang="zh-CN" altLang="en-US" dirty="0"/>
              <a:t>的任意解都可以表示为</a:t>
            </a:r>
          </a:p>
          <a:p>
            <a:pPr>
              <a:lnSpc>
                <a:spcPct val="120000"/>
              </a:lnSpc>
            </a:pPr>
            <a:r>
              <a:rPr lang="zh-CN" altLang="en-US" i="1" dirty="0"/>
              <a:t>                    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的解由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唯一确定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114379"/>
              </p:ext>
            </p:extLst>
          </p:nvPr>
        </p:nvGraphicFramePr>
        <p:xfrm>
          <a:off x="5821363" y="5614988"/>
          <a:ext cx="29273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5" name="公式" r:id="rId3" imgW="3009600" imgH="1104840" progId="Equation.3">
                  <p:embed/>
                </p:oleObj>
              </mc:Choice>
              <mc:Fallback>
                <p:oleObj name="公式" r:id="rId3" imgW="3009600" imgH="11048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5614988"/>
                        <a:ext cx="292735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常系数线性齐次</a:t>
            </a:r>
            <a:r>
              <a:rPr lang="en-US" altLang="zh-CN" sz="3200" b="1">
                <a:solidFill>
                  <a:schemeClr val="accent2"/>
                </a:solidFill>
              </a:rPr>
              <a:t>(C143,149;E231,238)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95288" y="1408113"/>
            <a:ext cx="8555037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 </a:t>
            </a:r>
            <a:r>
              <a:rPr lang="en-US" altLang="zh-CN"/>
              <a:t>-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-1</a:t>
            </a:r>
            <a:r>
              <a:rPr lang="en-US" altLang="zh-CN"/>
              <a:t> -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i="1"/>
              <a:t>h</a:t>
            </a:r>
            <a:r>
              <a:rPr lang="en-US" altLang="zh-CN" i="1" baseline="-25000"/>
              <a:t>n</a:t>
            </a:r>
            <a:r>
              <a:rPr lang="en-US" altLang="zh-CN" baseline="-25000"/>
              <a:t>-2</a:t>
            </a:r>
            <a:r>
              <a:rPr lang="en-US" altLang="zh-CN"/>
              <a:t> - … -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i="1"/>
              <a:t> h</a:t>
            </a:r>
            <a:r>
              <a:rPr lang="en-US" altLang="zh-CN" i="1" baseline="-25000"/>
              <a:t>n</a:t>
            </a:r>
            <a:r>
              <a:rPr lang="en-US" altLang="zh-CN" baseline="-25000"/>
              <a:t>-</a:t>
            </a:r>
            <a:r>
              <a:rPr lang="en-US" altLang="zh-CN" i="1" baseline="-25000"/>
              <a:t>k</a:t>
            </a:r>
            <a:r>
              <a:rPr lang="en-US" altLang="zh-CN"/>
              <a:t> = 0       -------(1)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求形如</a:t>
            </a:r>
            <a:r>
              <a:rPr lang="en-US" altLang="zh-CN" i="1"/>
              <a:t>q</a:t>
            </a:r>
            <a:r>
              <a:rPr lang="en-US" altLang="zh-CN" i="1" baseline="30000"/>
              <a:t>n</a:t>
            </a:r>
            <a:r>
              <a:rPr lang="zh-CN" altLang="en-US"/>
              <a:t>的解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en-US" altLang="zh-CN"/>
              <a:t>), </a:t>
            </a:r>
            <a:r>
              <a:rPr lang="zh-CN" altLang="en-US"/>
              <a:t>得</a:t>
            </a:r>
            <a:r>
              <a:rPr lang="en-US" altLang="zh-CN" i="1"/>
              <a:t>q</a:t>
            </a:r>
            <a:r>
              <a:rPr lang="zh-CN" altLang="en-US"/>
              <a:t>是下面方程的根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</a:t>
            </a:r>
            <a:r>
              <a:rPr lang="en-US" altLang="zh-CN" i="1"/>
              <a:t>x</a:t>
            </a:r>
            <a:r>
              <a:rPr lang="en-US" altLang="zh-CN" i="1" baseline="30000"/>
              <a:t>k</a:t>
            </a:r>
            <a:r>
              <a:rPr lang="en-US" altLang="zh-CN" baseline="-25000"/>
              <a:t> </a:t>
            </a:r>
            <a:r>
              <a:rPr lang="en-US" altLang="zh-CN"/>
              <a:t>-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 i="1" baseline="30000"/>
              <a:t>k</a:t>
            </a:r>
            <a:r>
              <a:rPr lang="en-US" altLang="zh-CN" baseline="30000"/>
              <a:t>-1</a:t>
            </a:r>
            <a:r>
              <a:rPr lang="en-US" altLang="zh-CN"/>
              <a:t> -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 i="1" baseline="30000"/>
              <a:t>k</a:t>
            </a:r>
            <a:r>
              <a:rPr lang="en-US" altLang="zh-CN" baseline="30000"/>
              <a:t>-2</a:t>
            </a:r>
            <a:r>
              <a:rPr lang="en-US" altLang="zh-CN"/>
              <a:t> - … -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baseline="-25000"/>
              <a:t>-1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 -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 = 0   -------(2)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称</a:t>
            </a:r>
            <a:r>
              <a:rPr lang="en-US" altLang="zh-CN"/>
              <a:t>(2)</a:t>
            </a:r>
            <a:r>
              <a:rPr lang="zh-CN" altLang="en-US"/>
              <a:t>为</a:t>
            </a:r>
            <a:r>
              <a:rPr lang="en-US" altLang="zh-CN"/>
              <a:t>(1)</a:t>
            </a:r>
            <a:r>
              <a:rPr lang="zh-CN" altLang="en-US"/>
              <a:t>的特征方程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/>
              <a:t> 称</a:t>
            </a:r>
            <a:r>
              <a:rPr lang="en-US" altLang="zh-CN"/>
              <a:t>(2)</a:t>
            </a:r>
            <a:r>
              <a:rPr lang="zh-CN" altLang="en-US"/>
              <a:t>的</a:t>
            </a:r>
            <a:r>
              <a:rPr lang="en-US" altLang="zh-CN"/>
              <a:t>k</a:t>
            </a:r>
            <a:r>
              <a:rPr lang="zh-CN" altLang="en-US"/>
              <a:t>个根为</a:t>
            </a:r>
            <a:r>
              <a:rPr lang="en-US" altLang="zh-CN"/>
              <a:t>(1)</a:t>
            </a:r>
            <a:r>
              <a:rPr lang="zh-CN" altLang="en-US"/>
              <a:t>的特征根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/>
              <a:t> 若</a:t>
            </a:r>
            <a:r>
              <a:rPr lang="en-US" altLang="zh-CN" i="1"/>
              <a:t>p</a:t>
            </a:r>
            <a:r>
              <a:rPr lang="zh-CN" altLang="en-US"/>
              <a:t>是</a:t>
            </a:r>
            <a:r>
              <a:rPr lang="en-US" altLang="zh-CN"/>
              <a:t>(1)</a:t>
            </a:r>
            <a:r>
              <a:rPr lang="zh-CN" altLang="en-US"/>
              <a:t>的根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 i="1"/>
              <a:t>p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zh-CN" altLang="en-US"/>
              <a:t>是</a:t>
            </a:r>
            <a:r>
              <a:rPr lang="en-US" altLang="zh-CN"/>
              <a:t>(1)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若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 i="1"/>
              <a:t>q</a:t>
            </a:r>
            <a:r>
              <a:rPr lang="zh-CN" altLang="en-US"/>
              <a:t>是</a:t>
            </a:r>
            <a:r>
              <a:rPr lang="en-US" altLang="zh-CN"/>
              <a:t>(1)</a:t>
            </a:r>
            <a:r>
              <a:rPr lang="zh-CN" altLang="en-US"/>
              <a:t>的根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= </a:t>
            </a:r>
            <a:r>
              <a:rPr lang="en-US" altLang="zh-CN" i="1"/>
              <a:t>c</a:t>
            </a:r>
            <a:r>
              <a:rPr lang="en-US" altLang="zh-CN" baseline="-25000"/>
              <a:t>1 </a:t>
            </a:r>
            <a:r>
              <a:rPr lang="en-US" altLang="zh-CN" i="1"/>
              <a:t>p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baseline="-25000"/>
              <a:t>2 </a:t>
            </a:r>
            <a:r>
              <a:rPr lang="en-US" altLang="zh-CN" i="1"/>
              <a:t>q</a:t>
            </a:r>
            <a:r>
              <a:rPr lang="en-US" altLang="zh-CN" i="1" baseline="30000"/>
              <a:t>n</a:t>
            </a:r>
            <a:r>
              <a:rPr lang="zh-CN" altLang="en-US"/>
              <a:t>是</a:t>
            </a:r>
            <a:r>
              <a:rPr lang="en-US" altLang="zh-CN"/>
              <a:t>(1)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若</a:t>
            </a:r>
            <a:r>
              <a:rPr lang="en-US" altLang="zh-CN" i="1"/>
              <a:t>q</a:t>
            </a:r>
            <a:r>
              <a:rPr lang="zh-CN" altLang="en-US"/>
              <a:t>是</a:t>
            </a:r>
            <a:r>
              <a:rPr lang="en-US" altLang="zh-CN"/>
              <a:t>(2)</a:t>
            </a:r>
            <a:r>
              <a:rPr lang="zh-CN" altLang="en-US"/>
              <a:t>的重根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h</a:t>
            </a:r>
            <a:r>
              <a:rPr lang="en-US" altLang="zh-CN" i="1" baseline="-25000"/>
              <a:t>n </a:t>
            </a:r>
            <a:r>
              <a:rPr lang="en-US" altLang="zh-CN"/>
              <a:t>= </a:t>
            </a:r>
            <a:r>
              <a:rPr lang="en-US" altLang="zh-CN" i="1"/>
              <a:t>nq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zh-CN" altLang="en-US"/>
              <a:t>是</a:t>
            </a:r>
            <a:r>
              <a:rPr lang="en-US" altLang="zh-CN"/>
              <a:t>(1)</a:t>
            </a:r>
            <a:r>
              <a:rPr lang="zh-CN" altLang="en-US"/>
              <a:t>的解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3962</Words>
  <Application>Microsoft Office PowerPoint</Application>
  <PresentationFormat>全屏显示(4:3)</PresentationFormat>
  <Paragraphs>493</Paragraphs>
  <Slides>58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默认设计模板</vt:lpstr>
      <vt:lpstr>1_默认设计模板</vt:lpstr>
      <vt:lpstr>公式</vt:lpstr>
      <vt:lpstr>Equation</vt:lpstr>
      <vt:lpstr>组合数学  第七章 递推关系和生成函数</vt:lpstr>
      <vt:lpstr>数列举例(C140,E206)</vt:lpstr>
      <vt:lpstr>Fibonacci数列(C143,E208)</vt:lpstr>
      <vt:lpstr>多米诺牌覆盖(C133,E213)</vt:lpstr>
      <vt:lpstr>多米诺牌覆盖(补充)</vt:lpstr>
      <vt:lpstr>线性齐次递推关系(C142,E228)</vt:lpstr>
      <vt:lpstr>递推关系举例(C142,E228)</vt:lpstr>
      <vt:lpstr>常系数线性齐次(C144,E233)</vt:lpstr>
      <vt:lpstr>常系数线性齐次(C143,149;E231,238)</vt:lpstr>
      <vt:lpstr>例1. 特征根不同(C144;E233)</vt:lpstr>
      <vt:lpstr>例2. 特征根有重根(C147;E238)</vt:lpstr>
      <vt:lpstr>一般情况(C149;E239)</vt:lpstr>
      <vt:lpstr>一般情况(C149;E239)</vt:lpstr>
      <vt:lpstr>Hanoi塔(C153;E245)</vt:lpstr>
      <vt:lpstr>递归算法(C153;E245)</vt:lpstr>
      <vt:lpstr>叠加原理(补充)</vt:lpstr>
      <vt:lpstr>特解的求法(补充)</vt:lpstr>
      <vt:lpstr>特解的求法(补充)</vt:lpstr>
      <vt:lpstr>本章第一部分小结与作业</vt:lpstr>
      <vt:lpstr>转移矩阵(补充)</vt:lpstr>
      <vt:lpstr>第一部分作业</vt:lpstr>
      <vt:lpstr>幂乘快速算法</vt:lpstr>
      <vt:lpstr>组合数学  第七章 递推关系和生成函数</vt:lpstr>
      <vt:lpstr>生成函数(C134,E215)</vt:lpstr>
      <vt:lpstr>生成函数(GF)举例(C135,E216)</vt:lpstr>
      <vt:lpstr>常见函数幂级数展开(C135/8,E216/222)</vt:lpstr>
      <vt:lpstr>一个函数幂级数展开的证明(补充)</vt:lpstr>
      <vt:lpstr>多重集组合与GF(C135/6,E217/8)</vt:lpstr>
      <vt:lpstr>组合数与生成函数举例(补充)</vt:lpstr>
      <vt:lpstr>组合数与生成函数举例(补充)</vt:lpstr>
      <vt:lpstr>组合数与生成函数举例(C136,E219)</vt:lpstr>
      <vt:lpstr>递推关系与生成函数(C146,E235)</vt:lpstr>
      <vt:lpstr>递推关系与生成函数(C146,E235)</vt:lpstr>
      <vt:lpstr>特征根有重根的情况(C147,E237)</vt:lpstr>
      <vt:lpstr>指数生成函数(EGF) (C138,E222)</vt:lpstr>
      <vt:lpstr>指数生成函数举例(C138E222)</vt:lpstr>
      <vt:lpstr>S={3a,3b,3c}的排列数和组合数</vt:lpstr>
      <vt:lpstr>S={3a,3b,3c}的排列数(C140E224)</vt:lpstr>
      <vt:lpstr>多重集的组合与排列(C140E224)</vt:lpstr>
      <vt:lpstr>EGF应用举例(C140E224)</vt:lpstr>
      <vt:lpstr>三角剖分与Catalan数(C158E254)</vt:lpstr>
      <vt:lpstr>递推关系的证明(C159E255)</vt:lpstr>
      <vt:lpstr>牛顿二项式定理(C90,E147)</vt:lpstr>
      <vt:lpstr>Catalan数的计算(C159E256)</vt:lpstr>
      <vt:lpstr>本章第二部分小结与作业</vt:lpstr>
      <vt:lpstr>第二部分作业</vt:lpstr>
      <vt:lpstr>PowerPoint 演示文稿</vt:lpstr>
      <vt:lpstr>n个无区别球放入m个盒中</vt:lpstr>
      <vt:lpstr>n个有区别球放入m个盒中</vt:lpstr>
      <vt:lpstr>括号对序列</vt:lpstr>
      <vt:lpstr>1序列</vt:lpstr>
      <vt:lpstr>1序列与三角剖分</vt:lpstr>
      <vt:lpstr>上班路径数</vt:lpstr>
      <vt:lpstr>带限制的上班路径数(C166E268)</vt:lpstr>
      <vt:lpstr>可接受序列(C165E267)</vt:lpstr>
      <vt:lpstr>带限制的上班路径数</vt:lpstr>
      <vt:lpstr>栈序列</vt:lpstr>
      <vt:lpstr>乘法格式(C168E270)</vt:lpstr>
    </vt:vector>
  </TitlesOfParts>
  <Company>BIT901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User</cp:lastModifiedBy>
  <cp:revision>465</cp:revision>
  <dcterms:created xsi:type="dcterms:W3CDTF">2003-04-15T07:14:38Z</dcterms:created>
  <dcterms:modified xsi:type="dcterms:W3CDTF">2016-06-13T04:00:38Z</dcterms:modified>
</cp:coreProperties>
</file>