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6" r:id="rId3"/>
    <p:sldId id="257" r:id="rId4"/>
    <p:sldId id="273" r:id="rId5"/>
    <p:sldId id="274" r:id="rId6"/>
    <p:sldId id="275" r:id="rId7"/>
    <p:sldId id="276" r:id="rId8"/>
    <p:sldId id="302" r:id="rId9"/>
    <p:sldId id="304" r:id="rId10"/>
    <p:sldId id="305" r:id="rId11"/>
    <p:sldId id="258" r:id="rId12"/>
    <p:sldId id="278" r:id="rId13"/>
    <p:sldId id="279" r:id="rId14"/>
    <p:sldId id="280" r:id="rId15"/>
    <p:sldId id="283" r:id="rId16"/>
    <p:sldId id="303" r:id="rId17"/>
    <p:sldId id="296" r:id="rId18"/>
    <p:sldId id="295" r:id="rId19"/>
    <p:sldId id="291" r:id="rId20"/>
    <p:sldId id="264" r:id="rId21"/>
    <p:sldId id="293" r:id="rId22"/>
    <p:sldId id="294" r:id="rId23"/>
    <p:sldId id="30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3980" autoAdjust="0"/>
  </p:normalViewPr>
  <p:slideViewPr>
    <p:cSldViewPr>
      <p:cViewPr varScale="1">
        <p:scale>
          <a:sx n="76" d="100"/>
          <a:sy n="76" d="100"/>
        </p:scale>
        <p:origin x="142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9118-B020-408A-87FF-243363CD19B1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4D42-90CE-4DB6-A765-3DECAE6027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200" dirty="0" err="1" smtClean="0"/>
              <a:t>cxdl</a:t>
            </a:r>
            <a:endParaRPr lang="en-US" altLang="zh-CN" sz="1200" dirty="0" smtClean="0"/>
          </a:p>
          <a:p>
            <a:pPr>
              <a:buFont typeface="Wingdings" pitchFamily="2" charset="2"/>
              <a:buNone/>
            </a:pPr>
            <a:r>
              <a:rPr lang="en-US" altLang="zh-CN" sz="1200" dirty="0" smtClean="0"/>
              <a:t>28,23,29,37</a:t>
            </a:r>
          </a:p>
          <a:p>
            <a:pPr>
              <a:buFont typeface="Wingdings" pitchFamily="2" charset="2"/>
              <a:buNone/>
            </a:pPr>
            <a:r>
              <a:rPr lang="en-US" altLang="zh-CN" sz="1200" dirty="0" smtClean="0"/>
              <a:t>011100,010111,011101,100101</a:t>
            </a:r>
          </a:p>
          <a:p>
            <a:pPr>
              <a:buFont typeface="Wingdings" pitchFamily="2" charset="2"/>
              <a:buNone/>
            </a:pPr>
            <a:endParaRPr lang="en-US" altLang="zh-CN" sz="1200" dirty="0" smtClean="0"/>
          </a:p>
          <a:p>
            <a:pPr>
              <a:buFont typeface="Wingdings" pitchFamily="2" charset="2"/>
              <a:buNone/>
            </a:pPr>
            <a:r>
              <a:rPr lang="en-US" altLang="zh-CN" sz="1200" dirty="0" smtClean="0"/>
              <a:t>01110001</a:t>
            </a:r>
            <a:r>
              <a:rPr lang="en-US" altLang="zh-CN" sz="1200" baseline="0" dirty="0" smtClean="0"/>
              <a:t>  113 q</a:t>
            </a:r>
          </a:p>
          <a:p>
            <a:pPr>
              <a:buFont typeface="Wingdings" pitchFamily="2" charset="2"/>
              <a:buNone/>
            </a:pPr>
            <a:r>
              <a:rPr lang="en-US" altLang="zh-CN" sz="1200" baseline="0" dirty="0" smtClean="0"/>
              <a:t>01110111  119 w</a:t>
            </a:r>
          </a:p>
          <a:p>
            <a:pPr>
              <a:buFont typeface="Wingdings" pitchFamily="2" charset="2"/>
              <a:buNone/>
            </a:pPr>
            <a:r>
              <a:rPr lang="en-US" altLang="zh-CN" sz="1200" baseline="0" dirty="0" smtClean="0"/>
              <a:t>01110101  101 e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200" dirty="0" err="1" smtClean="0"/>
              <a:t>cxdl</a:t>
            </a:r>
            <a:endParaRPr lang="en-US" altLang="zh-CN" sz="1200" dirty="0" smtClean="0"/>
          </a:p>
          <a:p>
            <a:pPr>
              <a:buFont typeface="Wingdings" pitchFamily="2" charset="2"/>
              <a:buNone/>
            </a:pPr>
            <a:r>
              <a:rPr lang="en-US" altLang="zh-CN" sz="1200" dirty="0" smtClean="0"/>
              <a:t>28,23,29,37</a:t>
            </a:r>
          </a:p>
          <a:p>
            <a:pPr>
              <a:buFont typeface="Wingdings" pitchFamily="2" charset="2"/>
              <a:buNone/>
            </a:pPr>
            <a:r>
              <a:rPr lang="en-US" altLang="zh-CN" sz="1200" dirty="0" smtClean="0"/>
              <a:t>011100,010111,011101,100101</a:t>
            </a:r>
          </a:p>
          <a:p>
            <a:pPr>
              <a:buFont typeface="Wingdings" pitchFamily="2" charset="2"/>
              <a:buNone/>
            </a:pPr>
            <a:endParaRPr lang="en-US" altLang="zh-CN" sz="1200" dirty="0" smtClean="0"/>
          </a:p>
          <a:p>
            <a:pPr>
              <a:buFont typeface="Wingdings" pitchFamily="2" charset="2"/>
              <a:buNone/>
            </a:pPr>
            <a:r>
              <a:rPr lang="en-US" altLang="zh-CN" sz="1200" dirty="0" smtClean="0"/>
              <a:t>01110001</a:t>
            </a:r>
            <a:r>
              <a:rPr lang="en-US" altLang="zh-CN" sz="1200" baseline="0" dirty="0" smtClean="0"/>
              <a:t>  113 q</a:t>
            </a:r>
          </a:p>
          <a:p>
            <a:pPr>
              <a:buFont typeface="Wingdings" pitchFamily="2" charset="2"/>
              <a:buNone/>
            </a:pPr>
            <a:r>
              <a:rPr lang="en-US" altLang="zh-CN" sz="1200" baseline="0" dirty="0" smtClean="0"/>
              <a:t>01110111  119 w</a:t>
            </a:r>
          </a:p>
          <a:p>
            <a:pPr>
              <a:buFont typeface="Wingdings" pitchFamily="2" charset="2"/>
              <a:buNone/>
            </a:pPr>
            <a:r>
              <a:rPr lang="en-US" altLang="zh-CN" sz="1200" baseline="0" dirty="0" smtClean="0"/>
              <a:t>01110101  101 e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ent.sina.com.cn/roll/picture.php?image=images&amp;type=movie&amp;pictureindex=0&amp;id=80&amp;dpc=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-cs.ccny.cuny.edu/~fazio/sp09-csc85030/sp09-csc85030.html" TargetMode="External"/><Relationship Id="rId13" Type="http://schemas.openxmlformats.org/officeDocument/2006/relationships/hyperlink" Target="http://www.eecs.harvard.edu/~salil/cs120/syllabus.html" TargetMode="External"/><Relationship Id="rId18" Type="http://schemas.openxmlformats.org/officeDocument/2006/relationships/hyperlink" Target="https://wwwapps.eas.muohio.edu/csa/bookList/" TargetMode="External"/><Relationship Id="rId26" Type="http://schemas.openxmlformats.org/officeDocument/2006/relationships/hyperlink" Target="http://www.cs.tau.ac.il/~bchor/crypto07.html" TargetMode="External"/><Relationship Id="rId39" Type="http://schemas.openxmlformats.org/officeDocument/2006/relationships/hyperlink" Target="http://www.eecs.umich.edu/eecs/undergraduate/W08Booklist.pdf" TargetMode="External"/><Relationship Id="rId3" Type="http://schemas.openxmlformats.org/officeDocument/2006/relationships/image" Target="../media/image2.jpeg"/><Relationship Id="rId21" Type="http://schemas.openxmlformats.org/officeDocument/2006/relationships/hyperlink" Target="http://www.cse.psu.edu/~asmith/courses/crypto598/www/" TargetMode="External"/><Relationship Id="rId34" Type="http://schemas.openxmlformats.org/officeDocument/2006/relationships/hyperlink" Target="http://www.cs.unibo.it/~dallago/SEC0809/" TargetMode="External"/><Relationship Id="rId7" Type="http://schemas.openxmlformats.org/officeDocument/2006/relationships/hyperlink" Target="http://www.cs.brown.edu/courses/csci1510/outline.pdf" TargetMode="External"/><Relationship Id="rId12" Type="http://schemas.openxmlformats.org/officeDocument/2006/relationships/hyperlink" Target="http://wiki.cc.gatech.edu/theory/index.php/CS_8803FC_-_Foundations_of_Cryptography._Spring_2008" TargetMode="External"/><Relationship Id="rId17" Type="http://schemas.openxmlformats.org/officeDocument/2006/relationships/hyperlink" Target="http://crypto.cs.mcgill.ca/~crepeau/COMP547/" TargetMode="External"/><Relationship Id="rId25" Type="http://schemas.openxmlformats.org/officeDocument/2006/relationships/hyperlink" Target="http://crypto.stanford.edu/~dabo/cs255/overview.html" TargetMode="External"/><Relationship Id="rId33" Type="http://schemas.openxmlformats.org/officeDocument/2006/relationships/hyperlink" Target="http://www.cs.uiuc.edu/class/fa07/cs498mmp/" TargetMode="External"/><Relationship Id="rId38" Type="http://schemas.openxmlformats.org/officeDocument/2006/relationships/hyperlink" Target="http://www.cs.umd.edu/~jkatz/crypto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dziembowski.net/Dydaktyka/Critto/index.html" TargetMode="External"/><Relationship Id="rId20" Type="http://schemas.openxmlformats.org/officeDocument/2006/relationships/hyperlink" Target="http://wwwcs.uni-paderborn.de/cs/ag-bloemer/lehre/krypto3_WS2007/" TargetMode="External"/><Relationship Id="rId29" Type="http://schemas.openxmlformats.org/officeDocument/2006/relationships/hyperlink" Target="http://libeccio.dia.unisa.it/CRYPTO08/" TargetMode="External"/><Relationship Id="rId41" Type="http://schemas.openxmlformats.org/officeDocument/2006/relationships/hyperlink" Target="http://www.cs.virginia.edu/~shelat/651/www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bu.edu/~itkis/538/" TargetMode="External"/><Relationship Id="rId11" Type="http://schemas.openxmlformats.org/officeDocument/2006/relationships/hyperlink" Target="http://www.cs.fit.edu/Academics/booklist/index.php?pg=class_info.php&amp;id=118" TargetMode="External"/><Relationship Id="rId24" Type="http://schemas.openxmlformats.org/officeDocument/2006/relationships/hyperlink" Target="http://www.cs.sfu.ca/CC/404/abulatov/404_outline.ps" TargetMode="External"/><Relationship Id="rId32" Type="http://schemas.openxmlformats.org/officeDocument/2006/relationships/hyperlink" Target="http://research.cyber.ee/~lipmaa/teaching/ucl/compga04/" TargetMode="External"/><Relationship Id="rId37" Type="http://schemas.openxmlformats.org/officeDocument/2006/relationships/hyperlink" Target="http://www.pinkas.net/teaching/itc/2008/course.html" TargetMode="External"/><Relationship Id="rId40" Type="http://schemas.openxmlformats.org/officeDocument/2006/relationships/hyperlink" Target="http://www.sis.pitt.edu/~prashant/tel2820/" TargetMode="External"/><Relationship Id="rId5" Type="http://schemas.openxmlformats.org/officeDocument/2006/relationships/hyperlink" Target="http://www.cs.bgu.ac.il/~crp081/Main" TargetMode="External"/><Relationship Id="rId15" Type="http://schemas.openxmlformats.org/officeDocument/2006/relationships/hyperlink" Target="http://www.cs.jhu.edu/~susan/600.472/materials.html" TargetMode="External"/><Relationship Id="rId23" Type="http://schemas.openxmlformats.org/officeDocument/2006/relationships/hyperlink" Target="http://www.cs.purdue.edu/homes/ssw/cs555/index.html" TargetMode="External"/><Relationship Id="rId28" Type="http://schemas.openxmlformats.org/officeDocument/2006/relationships/hyperlink" Target="http://www.cin.ufpe.br/~ruy/crypto/" TargetMode="External"/><Relationship Id="rId36" Type="http://schemas.openxmlformats.org/officeDocument/2006/relationships/hyperlink" Target="http://carbon.cudenver.edu/~egethner/GradSecurity/gradSecuritySpring09.html" TargetMode="External"/><Relationship Id="rId10" Type="http://schemas.openxmlformats.org/officeDocument/2006/relationships/hyperlink" Target="http://www.cs.cornell.edu/courses/cs487/2007fa/" TargetMode="External"/><Relationship Id="rId19" Type="http://schemas.openxmlformats.org/officeDocument/2006/relationships/hyperlink" Target="http://www.cs.nyu.edu/courses/fall08/G22.3210-001/index.html" TargetMode="External"/><Relationship Id="rId31" Type="http://schemas.openxmlformats.org/officeDocument/2006/relationships/hyperlink" Target="http://www.ics.uci.edu/~stasio/fall07/201/201.htm" TargetMode="External"/><Relationship Id="rId4" Type="http://schemas.openxmlformats.org/officeDocument/2006/relationships/hyperlink" Target="http://www.cs.biu.ac.il/~lindell/89-656/main-89-656.html" TargetMode="External"/><Relationship Id="rId9" Type="http://schemas.openxmlformats.org/officeDocument/2006/relationships/hyperlink" Target="http://www1.cs.columbia.edu/~tal/4261" TargetMode="External"/><Relationship Id="rId14" Type="http://schemas.openxmlformats.org/officeDocument/2006/relationships/hyperlink" Target="http://www.informatics.indiana.edu/samyers/Informatics536.html" TargetMode="External"/><Relationship Id="rId22" Type="http://schemas.openxmlformats.org/officeDocument/2006/relationships/hyperlink" Target="http://www.cs.princeton.edu/courses/archive/fall07/cos433/" TargetMode="External"/><Relationship Id="rId27" Type="http://schemas.openxmlformats.org/officeDocument/2006/relationships/hyperlink" Target="http://itcs.tsinghua.edu.cn/courses/cryptography/" TargetMode="External"/><Relationship Id="rId30" Type="http://schemas.openxmlformats.org/officeDocument/2006/relationships/hyperlink" Target="http://www.icampus.ucl.ac.be/claroline/course/index.php?cid=MATH2350" TargetMode="External"/><Relationship Id="rId35" Type="http://schemas.openxmlformats.org/officeDocument/2006/relationships/hyperlink" Target="http://www.cs.berkeley.edu/~luca/cs276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sl.org/" TargetMode="External"/><Relationship Id="rId7" Type="http://schemas.openxmlformats.org/officeDocument/2006/relationships/hyperlink" Target="http://www.maple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" TargetMode="External"/><Relationship Id="rId5" Type="http://schemas.openxmlformats.org/officeDocument/2006/relationships/hyperlink" Target="http://indigo.ie/~mscott/http:/www.shoup.net/ntl/" TargetMode="External"/><Relationship Id="rId4" Type="http://schemas.openxmlformats.org/officeDocument/2006/relationships/hyperlink" Target="http://www.eskimo.com/~weidai/cryptlib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788" y="2708920"/>
            <a:ext cx="835824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密码学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Cryptography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62226" y="3994804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RFC </a:t>
            </a:r>
            <a:r>
              <a:rPr lang="en-US" altLang="zh-CN" dirty="0" smtClean="0"/>
              <a:t>791: IP</a:t>
            </a:r>
            <a:r>
              <a:rPr lang="zh-CN" altLang="en-US" dirty="0" smtClean="0"/>
              <a:t>包格式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3029309"/>
            <a:ext cx="8964488" cy="2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40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简单例子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31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9531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800"/>
            <a:ext cx="1547664" cy="7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3" y="4077072"/>
            <a:ext cx="1547664" cy="7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5815676"/>
            <a:ext cx="2001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邮件传输原理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694975" y="2714382"/>
            <a:ext cx="164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smpt.sina.com.cn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4534" y="2675012"/>
            <a:ext cx="138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pop3.163.com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14774 -0.197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0.07343 3.33333E-6 C 0.10677 3.33333E-6 0.14757 0.11273 0.14757 0.20463 L 0.14757 0.40949 " pathEditMode="relative" rAng="0" ptsTypes="FfFF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简单例子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3314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6" y="1268760"/>
            <a:ext cx="836629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​​ 1"/>
          <p:cNvSpPr/>
          <p:nvPr/>
        </p:nvSpPr>
        <p:spPr>
          <a:xfrm>
            <a:off x="755576" y="4365104"/>
            <a:ext cx="43204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​​ 15"/>
          <p:cNvSpPr/>
          <p:nvPr/>
        </p:nvSpPr>
        <p:spPr>
          <a:xfrm>
            <a:off x="469064" y="1628800"/>
            <a:ext cx="4320480" cy="24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58156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发送的邮件内容被窃取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1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9" y="1340768"/>
            <a:ext cx="815712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简单例子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755576" y="4581128"/>
            <a:ext cx="432048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​​ 15"/>
          <p:cNvSpPr/>
          <p:nvPr/>
        </p:nvSpPr>
        <p:spPr>
          <a:xfrm>
            <a:off x="469064" y="1816380"/>
            <a:ext cx="4320480" cy="24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60073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接收</a:t>
            </a:r>
            <a:r>
              <a:rPr lang="zh-CN" altLang="en-US" sz="1600" dirty="0" smtClean="0"/>
              <a:t>的邮件内容被窃取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33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5" y="1382936"/>
            <a:ext cx="844733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简单例子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3763764" y="1916832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​​ 15"/>
          <p:cNvSpPr/>
          <p:nvPr/>
        </p:nvSpPr>
        <p:spPr>
          <a:xfrm>
            <a:off x="3763764" y="1556792"/>
            <a:ext cx="4320480" cy="24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36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8625551" cy="199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54017" y="581567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接收邮件时用户名和密码被窃取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784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简单例子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1" y="1484784"/>
            <a:ext cx="759600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标注 2"/>
          <p:cNvSpPr/>
          <p:nvPr/>
        </p:nvSpPr>
        <p:spPr>
          <a:xfrm>
            <a:off x="5868143" y="2564904"/>
            <a:ext cx="2304257" cy="1440160"/>
          </a:xfrm>
          <a:prstGeom prst="wedgeRectCallout">
            <a:avLst>
              <a:gd name="adj1" fmla="val -109271"/>
              <a:gd name="adj2" fmla="val -16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70C0"/>
                </a:solidFill>
              </a:rPr>
              <a:t>BASE64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username</a:t>
            </a:r>
          </a:p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l</a:t>
            </a:r>
            <a:r>
              <a:rPr lang="en-US" altLang="zh-CN" dirty="0" err="1" smtClean="0">
                <a:solidFill>
                  <a:srgbClr val="00B050"/>
                </a:solidFill>
              </a:rPr>
              <a:t>iehuangz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password</a:t>
            </a:r>
          </a:p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qwerasdf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4017" y="581567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发送</a:t>
            </a:r>
            <a:r>
              <a:rPr lang="zh-CN" altLang="en-US" sz="1600" dirty="0" smtClean="0"/>
              <a:t>邮件时用户名和密码被窃取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8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简单例子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4016" y="5815676"/>
            <a:ext cx="563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BASE64</a:t>
            </a:r>
            <a:r>
              <a:rPr lang="zh-CN" altLang="en-US" sz="2400" dirty="0" smtClean="0">
                <a:solidFill>
                  <a:prstClr val="black"/>
                </a:solidFill>
              </a:rPr>
              <a:t>编码 </a:t>
            </a:r>
            <a:r>
              <a:rPr lang="en-US" altLang="zh-CN" sz="2000" dirty="0"/>
              <a:t>RFC2045</a:t>
            </a:r>
            <a:r>
              <a:rPr lang="zh-CN" altLang="en-US" sz="2000" dirty="0"/>
              <a:t>～</a:t>
            </a:r>
            <a:r>
              <a:rPr lang="en-US" altLang="zh-CN" sz="2000" dirty="0"/>
              <a:t>RFC2049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4098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52" y="1353036"/>
            <a:ext cx="2736304" cy="463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​​ 1"/>
          <p:cNvSpPr/>
          <p:nvPr/>
        </p:nvSpPr>
        <p:spPr>
          <a:xfrm>
            <a:off x="3635896" y="1916831"/>
            <a:ext cx="3528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err="1" smtClean="0">
                <a:solidFill>
                  <a:prstClr val="black"/>
                </a:solidFill>
              </a:rPr>
              <a:t>cXdl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28,23,29,37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011100,010111,011101,100101</a:t>
            </a:r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 smtClean="0">
                <a:solidFill>
                  <a:prstClr val="black"/>
                </a:solidFill>
              </a:rPr>
              <a:t>01110001  113 q</a:t>
            </a:r>
          </a:p>
          <a:p>
            <a:pPr lvl="0"/>
            <a:r>
              <a:rPr lang="en-US" altLang="zh-CN" sz="2000" dirty="0" smtClean="0">
                <a:solidFill>
                  <a:prstClr val="black"/>
                </a:solidFill>
              </a:rPr>
              <a:t>01110111  119 w</a:t>
            </a:r>
          </a:p>
          <a:p>
            <a:pPr lvl="0"/>
            <a:r>
              <a:rPr lang="en-US" altLang="zh-CN" sz="2000" dirty="0" smtClean="0">
                <a:solidFill>
                  <a:prstClr val="black"/>
                </a:solidFill>
              </a:rPr>
              <a:t>01110101  101 e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5" name="矩形​​ 4"/>
          <p:cNvSpPr/>
          <p:nvPr/>
        </p:nvSpPr>
        <p:spPr>
          <a:xfrm>
            <a:off x="1403648" y="3040215"/>
            <a:ext cx="360040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1475656" y="4360540"/>
            <a:ext cx="360040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​​ 15"/>
          <p:cNvSpPr/>
          <p:nvPr/>
        </p:nvSpPr>
        <p:spPr>
          <a:xfrm>
            <a:off x="1475656" y="4652888"/>
            <a:ext cx="360040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​​ 16"/>
          <p:cNvSpPr/>
          <p:nvPr/>
        </p:nvSpPr>
        <p:spPr>
          <a:xfrm>
            <a:off x="1792028" y="2204864"/>
            <a:ext cx="360040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密码学历史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3" name="图片 3" descr="C:\My Documents\My Pictures\crypt\tunn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13" y="141277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4" descr="C:\My Documents\My Pictures\crypt\type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13" y="141277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5" descr="C:\My Documents\My Pictures\crypt\enigmag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3" y="1336576"/>
            <a:ext cx="2895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6" descr="C:\My Documents\My Pictures\crypt\m209-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3" y="3927376"/>
            <a:ext cx="2514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7" descr="C:\My Documents\My Pictures\crypt\CX52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13" y="3851176"/>
            <a:ext cx="2514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8" descr="C:\My Documents\My Pictures\crypt\kryh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13" y="3851176"/>
            <a:ext cx="2286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密码学历史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5" name="图片 6" descr="http://cache.mars.sina.com.cn/nd/dataent/moviepic/pics/80/moviepic_f585c5aae4b75d0edc287011c49e168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4" y="1412776"/>
            <a:ext cx="2617405" cy="475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8" descr="http://cache.mars.sina.com.cn/nd/dataent/tvpic/pics/34/tvpic_ebaac71bf30aaf91e00966856d06065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2538501" cy="45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0" descr="http://imgsrc.baidu.com/baike/pic/item/d041a4a1474e54a4471064a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56792"/>
            <a:ext cx="2448272" cy="453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err="1" smtClean="0">
                <a:solidFill>
                  <a:srgbClr val="00B0F0"/>
                </a:solidFill>
              </a:rPr>
              <a:t>Kerckhoff</a:t>
            </a:r>
            <a:r>
              <a:rPr lang="zh-CN" altLang="en-US" sz="3200" dirty="0" smtClean="0">
                <a:solidFill>
                  <a:srgbClr val="00B0F0"/>
                </a:solidFill>
              </a:rPr>
              <a:t>原则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86346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err="1" smtClean="0"/>
              <a:t>Kerckhoff</a:t>
            </a:r>
            <a:r>
              <a:rPr lang="zh-CN" altLang="en-US" sz="2400" dirty="0" smtClean="0"/>
              <a:t>原则：密码</a:t>
            </a:r>
            <a:r>
              <a:rPr lang="zh-CN" altLang="en-US" sz="2400" dirty="0" smtClean="0">
                <a:latin typeface="Times New Roman" pitchFamily="18" charset="0"/>
              </a:rPr>
              <a:t>系统的安全性不依赖于加密体制或算法的保密，而依赖于密钥</a:t>
            </a:r>
            <a:r>
              <a:rPr lang="zh-CN" altLang="en-US" sz="2400" dirty="0" smtClean="0"/>
              <a:t>的安全性。</a:t>
            </a:r>
            <a:endParaRPr lang="en-US" altLang="zh-CN" sz="2400" dirty="0" smtClean="0">
              <a:latin typeface="Aharoni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Aharoni"/>
                <a:cs typeface="Aharoni"/>
              </a:rPr>
              <a:t>    </a:t>
            </a:r>
            <a:r>
              <a:rPr lang="en-US" altLang="zh-CN" sz="2400" dirty="0" smtClean="0">
                <a:latin typeface="Aharoni"/>
                <a:cs typeface="Aharoni"/>
              </a:rPr>
              <a:t> </a:t>
            </a:r>
            <a:r>
              <a:rPr lang="zh-CN" altLang="en-US" sz="2400" dirty="0" smtClean="0">
                <a:latin typeface="Aharoni"/>
                <a:cs typeface="Aharoni"/>
              </a:rPr>
              <a:t>优点：</a:t>
            </a:r>
            <a:endParaRPr lang="en-US" altLang="zh-CN" sz="2400" dirty="0" smtClean="0">
              <a:latin typeface="Aharoni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  <a:cs typeface="Aharoni"/>
              </a:rPr>
              <a:t>   </a:t>
            </a:r>
            <a:r>
              <a:rPr lang="en-US" altLang="zh-CN" sz="2400" dirty="0" smtClean="0">
                <a:latin typeface="+mn-ea"/>
                <a:cs typeface="Aharoni"/>
              </a:rPr>
              <a:t>1) </a:t>
            </a:r>
            <a:r>
              <a:rPr lang="zh-CN" altLang="en-US" sz="2400" dirty="0" smtClean="0">
                <a:latin typeface="+mn-ea"/>
                <a:cs typeface="Aharoni"/>
              </a:rPr>
              <a:t>保护一个密钥比保护一个算法更容易</a:t>
            </a:r>
            <a:endParaRPr lang="en-US" altLang="zh-CN" sz="24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  <a:cs typeface="Aharoni"/>
              </a:rPr>
              <a:t>   </a:t>
            </a:r>
            <a:r>
              <a:rPr lang="en-US" altLang="zh-CN" sz="2400" dirty="0" smtClean="0">
                <a:latin typeface="+mn-ea"/>
                <a:cs typeface="Aharoni"/>
              </a:rPr>
              <a:t>2</a:t>
            </a:r>
            <a:r>
              <a:rPr lang="zh-CN" altLang="en-US" sz="2400" dirty="0" smtClean="0">
                <a:latin typeface="+mn-ea"/>
                <a:cs typeface="Aharoni"/>
              </a:rPr>
              <a:t>）更换密钥比更换算法要容易</a:t>
            </a:r>
            <a:endParaRPr lang="en-US" altLang="zh-CN" sz="24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  <a:cs typeface="Aharoni"/>
              </a:rPr>
              <a:t>   </a:t>
            </a:r>
            <a:r>
              <a:rPr lang="en-US" altLang="zh-CN" sz="2400" dirty="0" smtClean="0">
                <a:latin typeface="+mn-ea"/>
                <a:cs typeface="Aharoni"/>
              </a:rPr>
              <a:t>3</a:t>
            </a:r>
            <a:r>
              <a:rPr lang="zh-CN" altLang="en-US" sz="2400" dirty="0" smtClean="0">
                <a:latin typeface="+mn-ea"/>
                <a:cs typeface="Aharoni"/>
              </a:rPr>
              <a:t>）加密算法需要统一，便于应用</a:t>
            </a:r>
            <a:endParaRPr lang="en-US" altLang="zh-CN" sz="24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  <a:cs typeface="Aharoni"/>
              </a:rPr>
              <a:t>   </a:t>
            </a:r>
            <a:r>
              <a:rPr lang="en-US" altLang="zh-CN" sz="2400" dirty="0" smtClean="0">
                <a:latin typeface="+mn-ea"/>
                <a:cs typeface="Aharoni"/>
              </a:rPr>
              <a:t>4</a:t>
            </a:r>
            <a:r>
              <a:rPr lang="zh-CN" altLang="en-US" sz="2400" dirty="0" smtClean="0">
                <a:latin typeface="+mn-ea"/>
                <a:cs typeface="Aharoni"/>
              </a:rPr>
              <a:t>）公开算法，可以方便大家进行分析，尽早发现算法漏洞</a:t>
            </a:r>
            <a:endParaRPr lang="en-US" altLang="zh-CN" sz="24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847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rypt_bit@sina.com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rypt_bit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zhangzijian@bit.edu.cn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913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加密算法的安全性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86346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zh-CN" sz="24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  <a:cs typeface="Aharoni"/>
              </a:rPr>
              <a:t>  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sp>
        <p:nvSpPr>
          <p:cNvPr id="3" name="矩形​​ 2"/>
          <p:cNvSpPr/>
          <p:nvPr/>
        </p:nvSpPr>
        <p:spPr>
          <a:xfrm>
            <a:off x="1475656" y="4869160"/>
            <a:ext cx="55100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+mn-ea"/>
                <a:cs typeface="Aharoni"/>
              </a:rPr>
              <a:t>加密算法的安全性由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Aharoni"/>
              </a:rPr>
              <a:t>能抵抗的攻击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  <a:cs typeface="Aharoni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Aharoni"/>
              </a:rPr>
              <a:t>达到的安全目标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  <a:cs typeface="Aharoni"/>
              </a:rPr>
              <a:t>来衡量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16388" name="图片 4" descr="http://img.cheshi.com/product/1_500/1102/49edea9854a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4" y="1340768"/>
            <a:ext cx="3657012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图片 6" descr="http://i3.sinaimg.cn/qc/cr/2008/0512/25048642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7"/>
            <a:ext cx="417195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加密算法的安全性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86346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  <a:cs typeface="Aharoni"/>
              </a:rPr>
              <a:t>  假设攻击者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Aharoni"/>
              </a:rPr>
              <a:t>已知加密算法的实现细节</a:t>
            </a:r>
            <a:r>
              <a:rPr lang="zh-CN" altLang="en-US" sz="2400" dirty="0" smtClean="0">
                <a:latin typeface="+mn-ea"/>
                <a:cs typeface="Aharoni"/>
              </a:rPr>
              <a:t>，在未知密钥的情况下，攻击密码系统的强度由弱到强的四种基本攻击：</a:t>
            </a:r>
            <a:endParaRPr lang="en-US" altLang="zh-CN" sz="24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  <a:cs typeface="Aharoni"/>
              </a:rPr>
              <a:t>  </a:t>
            </a:r>
            <a:r>
              <a:rPr lang="zh-CN" altLang="en-US" sz="2000" b="1" dirty="0" smtClean="0">
                <a:solidFill>
                  <a:srgbClr val="00B0F0"/>
                </a:solidFill>
                <a:latin typeface="+mn-ea"/>
                <a:cs typeface="Aharoni"/>
              </a:rPr>
              <a:t>唯密文攻击</a:t>
            </a:r>
            <a:r>
              <a:rPr lang="zh-CN" altLang="en-US" sz="2000" b="1" dirty="0" smtClean="0">
                <a:latin typeface="+mn-ea"/>
                <a:cs typeface="Aharoni"/>
              </a:rPr>
              <a:t>（</a:t>
            </a:r>
            <a:r>
              <a:rPr lang="en-US" altLang="zh-CN" sz="2000" b="1" dirty="0" err="1" smtClean="0">
                <a:latin typeface="+mn-ea"/>
                <a:cs typeface="Aharoni"/>
              </a:rPr>
              <a:t>Ciphertext</a:t>
            </a:r>
            <a:r>
              <a:rPr lang="en-US" altLang="zh-CN" sz="2000" b="1" dirty="0" smtClean="0">
                <a:latin typeface="+mn-ea"/>
                <a:cs typeface="Aharoni"/>
              </a:rPr>
              <a:t>-only attack)</a:t>
            </a:r>
            <a:r>
              <a:rPr lang="zh-CN" altLang="en-US" sz="2000" b="1" dirty="0" smtClean="0">
                <a:latin typeface="+mn-ea"/>
                <a:cs typeface="Aharoni"/>
              </a:rPr>
              <a:t>：</a:t>
            </a:r>
            <a:r>
              <a:rPr lang="zh-CN" altLang="en-US" sz="2000" dirty="0" smtClean="0">
                <a:latin typeface="+mn-ea"/>
                <a:cs typeface="Aharoni"/>
              </a:rPr>
              <a:t>分析者通过同一密钥加密的密文，恢复出明文或者密钥。</a:t>
            </a: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+mn-ea"/>
                <a:cs typeface="Aharoni"/>
              </a:rPr>
              <a:t>  </a:t>
            </a:r>
            <a:r>
              <a:rPr lang="zh-CN" altLang="en-US" sz="2000" b="1" dirty="0" smtClean="0">
                <a:solidFill>
                  <a:srgbClr val="00B0F0"/>
                </a:solidFill>
                <a:latin typeface="+mn-ea"/>
                <a:cs typeface="Aharoni"/>
              </a:rPr>
              <a:t>已知明文攻击</a:t>
            </a:r>
            <a:r>
              <a:rPr lang="en-US" altLang="zh-CN" sz="2000" b="1" dirty="0" smtClean="0">
                <a:latin typeface="+mn-ea"/>
                <a:cs typeface="Aharoni"/>
              </a:rPr>
              <a:t>(Known-plaintext attack)</a:t>
            </a:r>
            <a:r>
              <a:rPr lang="zh-CN" altLang="en-US" sz="2000" dirty="0" smtClean="0">
                <a:latin typeface="+mn-ea"/>
                <a:cs typeface="Aharoni"/>
              </a:rPr>
              <a:t>：分析者通过同一密钥加密的明文</a:t>
            </a:r>
            <a:r>
              <a:rPr lang="en-US" altLang="zh-CN" sz="2000" dirty="0" smtClean="0">
                <a:latin typeface="+mn-ea"/>
                <a:cs typeface="Aharoni"/>
              </a:rPr>
              <a:t>/</a:t>
            </a:r>
            <a:r>
              <a:rPr lang="zh-CN" altLang="en-US" sz="2000" dirty="0" smtClean="0">
                <a:latin typeface="+mn-ea"/>
                <a:cs typeface="Aharoni"/>
              </a:rPr>
              <a:t>密文对，恢复出其他密文的明文或者密钥。</a:t>
            </a: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+mn-ea"/>
                <a:cs typeface="Aharoni"/>
              </a:rPr>
              <a:t>  </a:t>
            </a:r>
            <a:r>
              <a:rPr lang="zh-CN" altLang="en-US" sz="2000" b="1" dirty="0" smtClean="0">
                <a:solidFill>
                  <a:srgbClr val="00B0F0"/>
                </a:solidFill>
                <a:latin typeface="+mn-ea"/>
                <a:cs typeface="Aharoni"/>
              </a:rPr>
              <a:t>选择明文攻击</a:t>
            </a:r>
            <a:r>
              <a:rPr lang="en-US" altLang="zh-CN" sz="2000" b="1" dirty="0" smtClean="0">
                <a:latin typeface="+mn-ea"/>
                <a:cs typeface="Aharoni"/>
              </a:rPr>
              <a:t>(Chosen-plaintext attack)</a:t>
            </a:r>
            <a:r>
              <a:rPr lang="zh-CN" altLang="en-US" sz="2000" b="1" dirty="0" smtClean="0">
                <a:latin typeface="+mn-ea"/>
                <a:cs typeface="Aharoni"/>
              </a:rPr>
              <a:t>：</a:t>
            </a:r>
            <a:r>
              <a:rPr lang="zh-CN" altLang="en-US" sz="2000" dirty="0" smtClean="0">
                <a:latin typeface="+mn-ea"/>
                <a:cs typeface="Aharoni"/>
              </a:rPr>
              <a:t>分析者可以根据破解需要，选择系列明文并获得对应的密文，恢复出其他密文的明文或者密钥。</a:t>
            </a: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+mn-ea"/>
                <a:cs typeface="Aharoni"/>
              </a:rPr>
              <a:t>  </a:t>
            </a:r>
            <a:r>
              <a:rPr lang="zh-CN" altLang="en-US" sz="2000" b="1" dirty="0" smtClean="0">
                <a:solidFill>
                  <a:srgbClr val="00B0F0"/>
                </a:solidFill>
                <a:latin typeface="+mn-ea"/>
                <a:cs typeface="Aharoni"/>
              </a:rPr>
              <a:t>选择密文攻击</a:t>
            </a:r>
            <a:r>
              <a:rPr lang="en-US" altLang="zh-CN" sz="2000" b="1" dirty="0" smtClean="0">
                <a:latin typeface="+mn-ea"/>
                <a:cs typeface="Aharoni"/>
              </a:rPr>
              <a:t>(Chosen-</a:t>
            </a:r>
            <a:r>
              <a:rPr lang="en-US" altLang="zh-CN" sz="2000" b="1" dirty="0" err="1" smtClean="0">
                <a:latin typeface="+mn-ea"/>
                <a:cs typeface="Aharoni"/>
              </a:rPr>
              <a:t>ciphertext</a:t>
            </a:r>
            <a:r>
              <a:rPr lang="en-US" altLang="zh-CN" sz="2000" b="1" dirty="0" smtClean="0">
                <a:latin typeface="+mn-ea"/>
                <a:cs typeface="Aharoni"/>
              </a:rPr>
              <a:t> attack)</a:t>
            </a:r>
            <a:r>
              <a:rPr lang="zh-CN" altLang="en-US" sz="2000" b="1" dirty="0" smtClean="0">
                <a:latin typeface="+mn-ea"/>
                <a:cs typeface="Aharoni"/>
              </a:rPr>
              <a:t>：</a:t>
            </a:r>
            <a:r>
              <a:rPr lang="zh-CN" altLang="en-US" sz="2000" dirty="0" smtClean="0">
                <a:latin typeface="+mn-ea"/>
                <a:cs typeface="Aharoni"/>
              </a:rPr>
              <a:t>分析者可以根据破解需要，选择系列密文并获得对应的明文，恢复出其他密文的明文或者密钥。</a:t>
            </a: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97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</a:rPr>
              <a:t>加密算法的安全性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86346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cs typeface="Aharoni"/>
              </a:rPr>
              <a:t>	</a:t>
            </a:r>
            <a:r>
              <a:rPr lang="zh-CN" altLang="en-US" sz="2400" dirty="0" smtClean="0">
                <a:latin typeface="+mn-ea"/>
                <a:cs typeface="Aharoni"/>
              </a:rPr>
              <a:t>加密算法的安全目标：</a:t>
            </a:r>
            <a:endParaRPr lang="en-US" altLang="zh-CN" sz="2400" dirty="0" smtClean="0">
              <a:latin typeface="+mn-ea"/>
              <a:cs typeface="Aharon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+mn-ea"/>
                <a:cs typeface="Aharoni"/>
              </a:rPr>
              <a:t>攻击者不能获得解密密钥</a:t>
            </a:r>
            <a:endParaRPr lang="en-US" altLang="zh-CN" sz="2000" dirty="0" smtClean="0">
              <a:latin typeface="+mn-ea"/>
              <a:cs typeface="Aharon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+mn-ea"/>
                <a:cs typeface="Aharoni"/>
              </a:rPr>
              <a:t>攻击者不能获得明文</a:t>
            </a:r>
            <a:endParaRPr lang="en-US" altLang="zh-CN" sz="2000" dirty="0" smtClean="0">
              <a:latin typeface="+mn-ea"/>
              <a:cs typeface="Aharon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+mn-ea"/>
                <a:cs typeface="Aharoni"/>
              </a:rPr>
              <a:t>攻击</a:t>
            </a:r>
            <a:r>
              <a:rPr lang="zh-CN" altLang="en-US" sz="2000" dirty="0" smtClean="0">
                <a:latin typeface="+mn-ea"/>
                <a:cs typeface="Aharoni"/>
              </a:rPr>
              <a:t>者不能获得明文的任何部分信息</a:t>
            </a:r>
            <a:endParaRPr lang="en-US" altLang="zh-CN" sz="2000" dirty="0" smtClean="0">
              <a:latin typeface="+mn-ea"/>
              <a:cs typeface="Aharon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+mn-ea"/>
                <a:cs typeface="Aharoni"/>
              </a:rPr>
              <a:t>攻击者不能获得明文的任何函数</a:t>
            </a: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  <a:cs typeface="Aharoni"/>
              </a:rPr>
              <a:t>  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619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86346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sp>
        <p:nvSpPr>
          <p:cNvPr id="2" name="矩形​​ 1"/>
          <p:cNvSpPr/>
          <p:nvPr/>
        </p:nvSpPr>
        <p:spPr>
          <a:xfrm>
            <a:off x="3075436" y="2967335"/>
            <a:ext cx="3108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90000"/>
            </a:pPr>
            <a:r>
              <a:rPr kumimoji="1" lang="en-US" altLang="zh-CN" sz="5400" kern="0" dirty="0">
                <a:latin typeface="Times New Roman"/>
              </a:rPr>
              <a:t>THANKS</a:t>
            </a:r>
            <a:endParaRPr kumimoji="1" lang="en-US" altLang="zh-CN" sz="3200" kern="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09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教材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314" name="图片 2" descr="D:\06_课程\密码学\课件\cryptograp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556791"/>
            <a:ext cx="4484255" cy="448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其他参考书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5362" name="图片 2" descr="http://www.cs.umd.edu/~jkatz/imc/IMC_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851"/>
            <a:ext cx="2718919" cy="377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059832" y="1249244"/>
            <a:ext cx="6084168" cy="5047536"/>
            <a:chOff x="3059832" y="1249244"/>
            <a:chExt cx="6084168" cy="5047536"/>
          </a:xfrm>
        </p:grpSpPr>
        <p:sp>
          <p:nvSpPr>
            <p:cNvPr id="3" name="矩形​​ 2"/>
            <p:cNvSpPr/>
            <p:nvPr/>
          </p:nvSpPr>
          <p:spPr>
            <a:xfrm>
              <a:off x="3059832" y="1249244"/>
              <a:ext cx="251078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4"/>
                </a:rPr>
                <a:t>Bar-</a:t>
              </a:r>
              <a:r>
                <a:rPr lang="en-US" altLang="zh-CN" sz="1400" dirty="0" err="1">
                  <a:hlinkClick r:id="rId4"/>
                </a:rPr>
                <a:t>Ilan</a:t>
              </a:r>
              <a:r>
                <a:rPr lang="en-US" altLang="zh-CN" sz="1400" dirty="0">
                  <a:hlinkClick r:id="rId4"/>
                </a:rPr>
                <a:t> University</a:t>
              </a:r>
              <a:r>
                <a:rPr lang="en-US" altLang="zh-CN" sz="1400" dirty="0"/>
                <a:t> (Israel)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5"/>
                </a:rPr>
                <a:t>Ben-Gurion University</a:t>
              </a:r>
              <a:r>
                <a:rPr lang="en-US" altLang="zh-CN" sz="1400" dirty="0"/>
                <a:t> (Israel)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6"/>
                </a:rPr>
                <a:t>Boston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7"/>
                </a:rPr>
                <a:t>Brown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8"/>
                </a:rPr>
                <a:t>City University of New York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9"/>
                </a:rPr>
                <a:t>Columbia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0"/>
                </a:rPr>
                <a:t>Cornell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1"/>
                </a:rPr>
                <a:t>Florida Institute of Technology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2"/>
                </a:rPr>
                <a:t>Georgia Tech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3"/>
                </a:rPr>
                <a:t>Harvard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4"/>
                </a:rPr>
                <a:t>Indiana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5"/>
                </a:rPr>
                <a:t>Johns Hopkins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6"/>
                </a:rPr>
                <a:t>La </a:t>
              </a:r>
              <a:r>
                <a:rPr lang="en-US" altLang="zh-CN" sz="1400" dirty="0" err="1">
                  <a:hlinkClick r:id="rId16"/>
                </a:rPr>
                <a:t>Sapienza</a:t>
              </a:r>
              <a:r>
                <a:rPr lang="en-US" altLang="zh-CN" sz="1400" dirty="0"/>
                <a:t> (University of Rome, Italy)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7"/>
                </a:rPr>
                <a:t>McGill University</a:t>
              </a:r>
              <a:r>
                <a:rPr lang="en-US" altLang="zh-CN" sz="1400" dirty="0"/>
                <a:t> (Canada)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8"/>
                </a:rPr>
                <a:t>Miami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19"/>
                </a:rPr>
                <a:t>NYU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20"/>
                </a:rPr>
                <a:t>Paderborn University</a:t>
              </a:r>
              <a:r>
                <a:rPr lang="en-US" altLang="zh-CN" sz="1400" dirty="0"/>
                <a:t> (Germany)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21"/>
                </a:rPr>
                <a:t>Pennsylvania State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22"/>
                </a:rPr>
                <a:t>Princeton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23"/>
                </a:rPr>
                <a:t>Purdue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24"/>
                </a:rPr>
                <a:t>Simon Fraser University</a:t>
              </a:r>
              <a:r>
                <a:rPr lang="en-US" altLang="zh-CN" sz="1400" dirty="0"/>
                <a:t> </a:t>
              </a:r>
            </a:p>
          </p:txBody>
        </p:sp>
        <p:sp>
          <p:nvSpPr>
            <p:cNvPr id="5" name="矩形​​ 4"/>
            <p:cNvSpPr/>
            <p:nvPr/>
          </p:nvSpPr>
          <p:spPr>
            <a:xfrm>
              <a:off x="5399584" y="1280796"/>
              <a:ext cx="3744416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25"/>
                </a:rPr>
                <a:t>Stanford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26"/>
                </a:rPr>
                <a:t>Tel-Aviv University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27"/>
                </a:rPr>
                <a:t>Tsinghua </a:t>
              </a:r>
              <a:r>
                <a:rPr lang="en-US" altLang="zh-CN" sz="1400" dirty="0" err="1">
                  <a:hlinkClick r:id="rId27"/>
                </a:rPr>
                <a:t>Univeristy</a:t>
              </a:r>
              <a:r>
                <a:rPr lang="en-US" altLang="zh-CN" sz="1400" dirty="0"/>
                <a:t> (China)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 err="1">
                  <a:hlinkClick r:id="rId28"/>
                </a:rPr>
                <a:t>Universidade</a:t>
              </a:r>
              <a:r>
                <a:rPr lang="en-US" altLang="zh-CN" sz="1400" dirty="0">
                  <a:hlinkClick r:id="rId28"/>
                </a:rPr>
                <a:t> Federal de </a:t>
              </a:r>
              <a:r>
                <a:rPr lang="en-US" altLang="zh-CN" sz="1400" dirty="0" err="1">
                  <a:hlinkClick r:id="rId28"/>
                </a:rPr>
                <a:t>Pernambuco</a:t>
              </a:r>
              <a:r>
                <a:rPr lang="en-US" altLang="zh-CN" sz="1400" dirty="0"/>
                <a:t> (Brazil)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 err="1">
                  <a:hlinkClick r:id="rId29"/>
                </a:rPr>
                <a:t>Universita</a:t>
              </a:r>
              <a:r>
                <a:rPr lang="en-US" altLang="zh-CN" sz="1400" dirty="0">
                  <a:hlinkClick r:id="rId29"/>
                </a:rPr>
                <a:t> di Salerno</a:t>
              </a:r>
              <a:r>
                <a:rPr lang="en-US" altLang="zh-CN" sz="1400" dirty="0"/>
                <a:t> (Italy)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 err="1">
                  <a:hlinkClick r:id="rId30"/>
                </a:rPr>
                <a:t>Universite</a:t>
              </a:r>
              <a:r>
                <a:rPr lang="en-US" altLang="zh-CN" sz="1400" dirty="0">
                  <a:hlinkClick r:id="rId30"/>
                </a:rPr>
                <a:t> </a:t>
              </a:r>
              <a:r>
                <a:rPr lang="en-US" altLang="zh-CN" sz="1400" dirty="0" err="1">
                  <a:hlinkClick r:id="rId30"/>
                </a:rPr>
                <a:t>Catholique</a:t>
              </a:r>
              <a:r>
                <a:rPr lang="en-US" altLang="zh-CN" sz="1400" dirty="0">
                  <a:hlinkClick r:id="rId30"/>
                </a:rPr>
                <a:t> de </a:t>
              </a:r>
              <a:endParaRPr lang="en-US" altLang="zh-CN" sz="1400" dirty="0" smtClean="0"/>
            </a:p>
            <a:p>
              <a:pPr>
                <a:buFont typeface="Arial"/>
                <a:buChar char="•"/>
              </a:pPr>
              <a:r>
                <a:rPr lang="en-US" altLang="zh-CN" sz="1400" dirty="0" smtClean="0">
                  <a:hlinkClick r:id="rId31"/>
                </a:rPr>
                <a:t>University </a:t>
              </a:r>
              <a:r>
                <a:rPr lang="en-US" altLang="zh-CN" sz="1400" dirty="0">
                  <a:hlinkClick r:id="rId31"/>
                </a:rPr>
                <a:t>of California, Irvine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32"/>
                </a:rPr>
                <a:t>University College, London</a:t>
              </a:r>
              <a:r>
                <a:rPr lang="en-US" altLang="zh-CN" sz="1400" dirty="0"/>
                <a:t> (UK)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33"/>
                </a:rPr>
                <a:t>UIUC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34"/>
                </a:rPr>
                <a:t>University of Bologna</a:t>
              </a:r>
              <a:r>
                <a:rPr lang="en-US" altLang="zh-CN" sz="1400" dirty="0"/>
                <a:t> (Italy)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35"/>
                </a:rPr>
                <a:t>University of California, Berkeley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36"/>
                </a:rPr>
                <a:t>University of Colorado, Denver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37"/>
                </a:rPr>
                <a:t>University of Haifa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38"/>
                </a:rPr>
                <a:t>University of Maryland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39"/>
                </a:rPr>
                <a:t>University of Michigan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40"/>
                </a:rPr>
                <a:t>University of Pittsburgh</a:t>
              </a:r>
              <a:r>
                <a:rPr lang="en-US" altLang="zh-CN" sz="1400" dirty="0"/>
                <a:t>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/>
                <a:t>USC </a:t>
              </a:r>
            </a:p>
            <a:p>
              <a:pPr>
                <a:buFont typeface="Arial"/>
                <a:buChar char="•"/>
              </a:pPr>
              <a:r>
                <a:rPr lang="en-US" altLang="zh-CN" sz="1400" dirty="0">
                  <a:hlinkClick r:id="rId41"/>
                </a:rPr>
                <a:t>University of Virginia</a:t>
              </a:r>
              <a:r>
                <a:rPr lang="en-US" altLang="zh-CN" sz="1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1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课程</a:t>
            </a:r>
            <a:r>
              <a:rPr lang="zh-CN" altLang="en-US" sz="3200" dirty="0">
                <a:solidFill>
                  <a:srgbClr val="FF0000"/>
                </a:solidFill>
              </a:rPr>
              <a:t>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491174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对称密码学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dirty="0" smtClean="0"/>
              <a:t>古典密码学</a:t>
            </a:r>
            <a:endParaRPr lang="en-US" altLang="zh-CN" dirty="0" smtClean="0"/>
          </a:p>
          <a:p>
            <a:pPr lvl="1"/>
            <a:r>
              <a:rPr lang="zh-CN" altLang="en-US" dirty="0"/>
              <a:t>香</a:t>
            </a:r>
            <a:r>
              <a:rPr lang="zh-CN" altLang="en-US" dirty="0" smtClean="0"/>
              <a:t>农（</a:t>
            </a:r>
            <a:r>
              <a:rPr lang="en-US" altLang="zh-CN" dirty="0" smtClean="0"/>
              <a:t>Shannon</a:t>
            </a:r>
            <a:r>
              <a:rPr lang="zh-CN" altLang="en-US" dirty="0" smtClean="0"/>
              <a:t>）理论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分组密码和高级加密标准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消息认证码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公钥密码学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dirty="0" smtClean="0"/>
              <a:t>RSA</a:t>
            </a:r>
            <a:r>
              <a:rPr lang="zh-CN" altLang="en-US" dirty="0" smtClean="0"/>
              <a:t>密码体制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基于离散对数的公钥密码学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公开密钥基础设施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44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课程</a:t>
            </a:r>
            <a:r>
              <a:rPr lang="zh-CN" altLang="en-US" sz="3200" dirty="0">
                <a:solidFill>
                  <a:srgbClr val="FF0000"/>
                </a:solidFill>
              </a:rPr>
              <a:t>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491174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安全协议</a:t>
            </a:r>
            <a:endParaRPr lang="en-US" altLang="zh-CN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大家是否学过计算机网络？</a:t>
            </a:r>
            <a:endParaRPr lang="en-US" altLang="zh-CN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dirty="0" smtClean="0"/>
              <a:t>身份识别方案和实体认证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密钥分发</a:t>
            </a:r>
            <a:r>
              <a:rPr lang="zh-CN" altLang="en-US" dirty="0"/>
              <a:t>与</a:t>
            </a:r>
            <a:r>
              <a:rPr lang="zh-CN" altLang="en-US" dirty="0" smtClean="0"/>
              <a:t>协商协议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不经意传输</a:t>
            </a:r>
            <a:endParaRPr lang="en-US" altLang="zh-CN" dirty="0" smtClean="0"/>
          </a:p>
          <a:p>
            <a:pPr lvl="1"/>
            <a:r>
              <a:rPr lang="zh-CN" altLang="en-US" dirty="0"/>
              <a:t>秘密共享</a:t>
            </a:r>
            <a:endParaRPr lang="en-US" altLang="zh-CN" dirty="0"/>
          </a:p>
          <a:p>
            <a:pPr lvl="1"/>
            <a:r>
              <a:rPr lang="zh-CN" altLang="en-US" dirty="0" smtClean="0"/>
              <a:t>零</a:t>
            </a:r>
            <a:r>
              <a:rPr lang="zh-CN" altLang="en-US" dirty="0"/>
              <a:t>知识</a:t>
            </a:r>
            <a:r>
              <a:rPr lang="zh-CN" altLang="en-US" dirty="0" smtClean="0"/>
              <a:t>证明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87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020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考查方式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491174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评分方法</a:t>
            </a:r>
            <a:endParaRPr lang="en-US" altLang="zh-CN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dirty="0" smtClean="0"/>
              <a:t>作业和课堂（</a:t>
            </a:r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r>
              <a:rPr lang="en-US" altLang="zh-CN" dirty="0"/>
              <a:t>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</a:t>
            </a:r>
            <a:r>
              <a:rPr lang="zh-CN" altLang="en-US" dirty="0"/>
              <a:t>考试</a:t>
            </a:r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en-US" altLang="zh-CN" dirty="0"/>
              <a:t>%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Bonus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  <a:latin typeface="+mn-ea"/>
              </a:rPr>
              <a:t>作业</a:t>
            </a:r>
            <a:r>
              <a:rPr lang="zh-CN" altLang="en-US" sz="3200" dirty="0" smtClean="0">
                <a:solidFill>
                  <a:srgbClr val="0070C0"/>
                </a:solidFill>
                <a:latin typeface="+mn-ea"/>
              </a:rPr>
              <a:t>和程序提交方式</a:t>
            </a:r>
            <a:endParaRPr lang="en-US" altLang="zh-CN" sz="3200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dirty="0" smtClean="0"/>
              <a:t>zhangzijian@bit.edu.cn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5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020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密码算法库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000" dirty="0" err="1" smtClean="0"/>
              <a:t>OpenSSL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://www.openssl.org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latinLnBrk="1">
              <a:lnSpc>
                <a:spcPct val="150000"/>
              </a:lnSpc>
            </a:pPr>
            <a:r>
              <a:rPr lang="pl-PL" altLang="zh-CN" sz="2000" dirty="0"/>
              <a:t>Crypto</a:t>
            </a:r>
            <a:r>
              <a:rPr lang="pl-PL" altLang="zh-CN" sz="2000" dirty="0" smtClean="0"/>
              <a:t>++</a:t>
            </a:r>
            <a:r>
              <a:rPr lang="en-US" altLang="zh-CN" sz="2000" dirty="0" smtClean="0"/>
              <a:t>    </a:t>
            </a:r>
            <a:r>
              <a:rPr lang="pl-PL" altLang="zh-CN" sz="2000" dirty="0" smtClean="0">
                <a:hlinkClick r:id="rId4"/>
              </a:rPr>
              <a:t>http</a:t>
            </a:r>
            <a:r>
              <a:rPr lang="pl-PL" altLang="zh-CN" sz="2000" dirty="0">
                <a:hlinkClick r:id="rId4"/>
              </a:rPr>
              <a:t>://www.eskimo.com/~weidai/cryptlib.html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MIRACL      </a:t>
            </a:r>
            <a:r>
              <a:rPr lang="en-US" altLang="zh-CN" sz="2000" dirty="0" smtClean="0">
                <a:hlinkClick r:id="rId5"/>
              </a:rPr>
              <a:t>http</a:t>
            </a:r>
            <a:r>
              <a:rPr lang="en-US" altLang="zh-CN" sz="2000" dirty="0">
                <a:hlinkClick r:id="rId5"/>
              </a:rPr>
              <a:t>://indigo.ie/~mscott/http://www.shoup.net/ntl</a:t>
            </a:r>
            <a:r>
              <a:rPr lang="en-US" altLang="zh-CN" sz="2000" dirty="0" smtClean="0">
                <a:hlinkClick r:id="rId5"/>
              </a:rPr>
              <a:t>/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微软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CryptoAPI   </a:t>
            </a:r>
            <a:r>
              <a:rPr lang="en-US" altLang="zh-CN" sz="2000" dirty="0">
                <a:hlinkClick r:id="rId6"/>
              </a:rPr>
              <a:t>http://msdn.microsoft.com</a:t>
            </a:r>
            <a:r>
              <a:rPr lang="en-US" altLang="zh-CN" sz="2000" dirty="0" smtClean="0">
                <a:hlinkClick r:id="rId6"/>
              </a:rPr>
              <a:t>/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Maple         </a:t>
            </a:r>
            <a:r>
              <a:rPr lang="en-US" altLang="zh-CN" sz="2000" dirty="0">
                <a:hlinkClick r:id="rId7"/>
              </a:rPr>
              <a:t>http://www.maplesoft.com/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JAVA</a:t>
            </a:r>
            <a:r>
              <a:rPr lang="zh-CN" altLang="en-US" sz="2000" dirty="0" smtClean="0"/>
              <a:t>提供了密码算法相关的</a:t>
            </a:r>
            <a:r>
              <a:rPr lang="en-US" altLang="zh-CN" sz="2000" dirty="0" smtClean="0"/>
              <a:t>API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639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IETF &amp; RFC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Internet Engineering Task </a:t>
            </a:r>
            <a:r>
              <a:rPr lang="en-US" altLang="zh-CN" dirty="0" smtClean="0"/>
              <a:t>Force (IETF)</a:t>
            </a:r>
          </a:p>
          <a:p>
            <a:pPr lvl="1"/>
            <a:r>
              <a:rPr lang="zh-CN" altLang="en-US" dirty="0"/>
              <a:t>互联网工程任务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标准化</a:t>
            </a:r>
            <a:endParaRPr lang="en-US" altLang="zh-CN" dirty="0" smtClean="0"/>
          </a:p>
          <a:p>
            <a:pPr lvl="1"/>
            <a:r>
              <a:rPr lang="en-US" altLang="zh-CN" dirty="0"/>
              <a:t>Request For </a:t>
            </a:r>
            <a:r>
              <a:rPr lang="en-US" altLang="zh-CN" dirty="0" smtClean="0"/>
              <a:t>Comments(RFC)</a:t>
            </a:r>
          </a:p>
          <a:p>
            <a:pPr lvl="2"/>
            <a:r>
              <a:rPr lang="en-US" altLang="zh-CN" dirty="0"/>
              <a:t>RFC 791 - Internet Protocol</a:t>
            </a:r>
          </a:p>
          <a:p>
            <a:pPr lvl="2"/>
            <a:r>
              <a:rPr lang="en-US" altLang="zh-CN" dirty="0"/>
              <a:t>RFC 793 - Transmission Control Protocol </a:t>
            </a:r>
          </a:p>
          <a:p>
            <a:pPr lvl="2"/>
            <a:r>
              <a:rPr lang="en-US" altLang="zh-CN" dirty="0"/>
              <a:t>RFC 821 - Simple Mail Transfer Protocol</a:t>
            </a:r>
          </a:p>
          <a:p>
            <a:pPr lvl="2"/>
            <a:r>
              <a:rPr lang="en-US" altLang="zh-CN" dirty="0"/>
              <a:t>RFC 1081 - Post Office Protocol Version 3</a:t>
            </a:r>
          </a:p>
          <a:p>
            <a:pPr lvl="2"/>
            <a:r>
              <a:rPr lang="en-US" altLang="zh-CN" dirty="0"/>
              <a:t>RFC 1945 - Hypertext Transfer Protocol - HTTP/1.0</a:t>
            </a:r>
          </a:p>
          <a:p>
            <a:pPr lvl="2"/>
            <a:r>
              <a:rPr lang="en-US" altLang="zh-CN" dirty="0"/>
              <a:t>RFC 2246 - The TLS Protocol Version 1.0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02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717</Words>
  <Application>Microsoft Office PowerPoint</Application>
  <PresentationFormat>全屏显示(4:3)</PresentationFormat>
  <Paragraphs>182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Aharoni</vt:lpstr>
      <vt:lpstr>Arial</vt:lpstr>
      <vt:lpstr>Calibri</vt:lpstr>
      <vt:lpstr>Times New Roman</vt:lpstr>
      <vt:lpstr>Wingdings</vt:lpstr>
      <vt:lpstr>Office 主题</vt:lpstr>
      <vt:lpstr>密码学 Cryptography</vt:lpstr>
      <vt:lpstr>Slides</vt:lpstr>
      <vt:lpstr>教材</vt:lpstr>
      <vt:lpstr>其他参考书</vt:lpstr>
      <vt:lpstr>课程内容</vt:lpstr>
      <vt:lpstr>课程内容</vt:lpstr>
      <vt:lpstr>考查方式</vt:lpstr>
      <vt:lpstr>密码算法库</vt:lpstr>
      <vt:lpstr>IETF &amp; RFC</vt:lpstr>
      <vt:lpstr>RFC 791: IP包格式</vt:lpstr>
      <vt:lpstr>简单例子</vt:lpstr>
      <vt:lpstr>简单例子</vt:lpstr>
      <vt:lpstr>简单例子</vt:lpstr>
      <vt:lpstr>简单例子</vt:lpstr>
      <vt:lpstr>简单例子</vt:lpstr>
      <vt:lpstr>简单例子</vt:lpstr>
      <vt:lpstr>密码学历史</vt:lpstr>
      <vt:lpstr>密码学历史</vt:lpstr>
      <vt:lpstr>Kerckhoff原则</vt:lpstr>
      <vt:lpstr>加密算法的安全性</vt:lpstr>
      <vt:lpstr>加密算法的安全性</vt:lpstr>
      <vt:lpstr>加密算法的安全性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  绍</dc:title>
  <dc:creator>zhulh</dc:creator>
  <cp:lastModifiedBy>Alex</cp:lastModifiedBy>
  <cp:revision>153</cp:revision>
  <dcterms:created xsi:type="dcterms:W3CDTF">2009-09-25T21:17:51Z</dcterms:created>
  <dcterms:modified xsi:type="dcterms:W3CDTF">2017-04-24T05:53:52Z</dcterms:modified>
</cp:coreProperties>
</file>