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6" r:id="rId3"/>
    <p:sldId id="265" r:id="rId4"/>
    <p:sldId id="266" r:id="rId5"/>
    <p:sldId id="312" r:id="rId6"/>
    <p:sldId id="267" r:id="rId7"/>
    <p:sldId id="268" r:id="rId8"/>
    <p:sldId id="269" r:id="rId9"/>
    <p:sldId id="272" r:id="rId10"/>
    <p:sldId id="273" r:id="rId11"/>
    <p:sldId id="274" r:id="rId12"/>
    <p:sldId id="275" r:id="rId13"/>
    <p:sldId id="276" r:id="rId14"/>
    <p:sldId id="277" r:id="rId15"/>
    <p:sldId id="271" r:id="rId16"/>
    <p:sldId id="278" r:id="rId17"/>
    <p:sldId id="279" r:id="rId18"/>
    <p:sldId id="280" r:id="rId19"/>
    <p:sldId id="281" r:id="rId20"/>
    <p:sldId id="314" r:id="rId21"/>
    <p:sldId id="283" r:id="rId22"/>
    <p:sldId id="311" r:id="rId23"/>
    <p:sldId id="284" r:id="rId24"/>
    <p:sldId id="285" r:id="rId25"/>
    <p:sldId id="286" r:id="rId26"/>
    <p:sldId id="287" r:id="rId27"/>
    <p:sldId id="291" r:id="rId28"/>
    <p:sldId id="288" r:id="rId29"/>
    <p:sldId id="289" r:id="rId30"/>
    <p:sldId id="307" r:id="rId31"/>
    <p:sldId id="308" r:id="rId32"/>
    <p:sldId id="309" r:id="rId33"/>
    <p:sldId id="310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3980" autoAdjust="0"/>
  </p:normalViewPr>
  <p:slideViewPr>
    <p:cSldViewPr>
      <p:cViewPr varScale="1">
        <p:scale>
          <a:sx n="76" d="100"/>
          <a:sy n="76" d="100"/>
        </p:scale>
        <p:origin x="1420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9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5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39118-B020-408A-87FF-243363CD19B1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4D42-90CE-4DB6-A765-3DECAE6027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6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  <a:p>
            <a:r>
              <a:rPr lang="zh-CN" altLang="en-US" dirty="0" smtClean="0"/>
              <a:t>密钥空间要足够大。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书中的频率其实是字母出现的次数</a:t>
            </a:r>
            <a:endParaRPr lang="en-US" altLang="zh-CN" dirty="0" smtClean="0"/>
          </a:p>
          <a:p>
            <a:r>
              <a:rPr lang="zh-CN" altLang="en-US" dirty="0" smtClean="0"/>
              <a:t>密钥空间不够大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前面的分析都是唯密文攻击，这些算法都不能抵抗已知明文攻击。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前面的分析都是唯密文攻击，这些算法都不能抵抗已知明文攻击。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前面的分析都是唯密文攻击，这些算法都不能抵抗已知明文攻击。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前面的分析都是唯密文攻击，这些算法都不能抵抗已知明文攻击。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前面的分析都是唯密文攻击，这些算法都不能抵抗已知明文攻击。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前面的分析都是唯密文攻击，这些算法都不能抵抗已知明文攻击。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645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前面的分析都是唯密文攻击，这些算法都不能抵抗已知明文攻击。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  <a:p>
            <a:r>
              <a:rPr lang="zh-CN" altLang="en-US" dirty="0" smtClean="0"/>
              <a:t>密钥空间要足够大。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前面的分析都是唯密文攻击，这些算法都不能抵抗已知明文攻击。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前面的分析都是唯密文攻击，这些算法都不能抵抗已知明文攻击。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前面的分析都是唯密文攻击，这些算法都不能抵抗已知明文攻击。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前面的分析都是唯密文攻击，这些算法都不能抵抗已知明文攻击。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前面的分析都是唯密文攻击，这些算法都不能抵抗已知明文攻击。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前面的分析都是唯密文攻击，这些算法都不能抵抗已知明文攻击。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  <a:p>
            <a:r>
              <a:rPr lang="zh-CN" altLang="en-US" dirty="0" smtClean="0"/>
              <a:t>密钥空间要足够大。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  <a:p>
            <a:r>
              <a:rPr lang="zh-CN" altLang="en-US" dirty="0" smtClean="0"/>
              <a:t>密钥空间要足够大。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  <a:p>
            <a:r>
              <a:rPr lang="zh-CN" altLang="en-US" dirty="0" smtClean="0"/>
              <a:t>密钥空间要足够大。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  <a:p>
            <a:r>
              <a:rPr lang="zh-CN" altLang="en-US" dirty="0" smtClean="0"/>
              <a:t>密钥空间要足够大。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  <a:p>
            <a:r>
              <a:rPr lang="zh-CN" altLang="en-US" dirty="0" smtClean="0"/>
              <a:t>密钥空间要足够大。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  <a:p>
            <a:r>
              <a:rPr lang="zh-CN" altLang="en-US" dirty="0" smtClean="0"/>
              <a:t>密钥空间要足够大。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  <a:p>
            <a:r>
              <a:rPr lang="zh-CN" altLang="en-US" dirty="0" smtClean="0"/>
              <a:t>密钥空间要足够大。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9.wmf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1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6.wmf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5720" y="2791188"/>
            <a:ext cx="8358246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古典密码学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Classical Cryptography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57158" y="4077072"/>
            <a:ext cx="8358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72000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57158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仿射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密码</a:t>
            </a:r>
            <a:r>
              <a:rPr lang="zh-CN" altLang="en-US" sz="3200" dirty="0" smtClean="0">
                <a:solidFill>
                  <a:srgbClr val="FF0000"/>
                </a:solidFill>
              </a:rPr>
              <a:t>，</a:t>
            </a:r>
            <a:r>
              <a:rPr lang="en-US" altLang="zh-CN" sz="3200" dirty="0" smtClean="0">
                <a:solidFill>
                  <a:srgbClr val="FF0000"/>
                </a:solidFill>
              </a:rPr>
              <a:t>Affine Cipher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285720" y="1357298"/>
            <a:ext cx="8429684" cy="4714908"/>
          </a:xfr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     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</p:txBody>
      </p:sp>
      <p:graphicFrame>
        <p:nvGraphicFramePr>
          <p:cNvPr id="19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47890"/>
              </p:ext>
            </p:extLst>
          </p:nvPr>
        </p:nvGraphicFramePr>
        <p:xfrm>
          <a:off x="614363" y="1916113"/>
          <a:ext cx="7646987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4" imgW="6311880" imgH="2793960" progId="Equation.DSMT4">
                  <p:embed/>
                </p:oleObj>
              </mc:Choice>
              <mc:Fallback>
                <p:oleObj name="Equation" r:id="rId4" imgW="6311880" imgH="2793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916113"/>
                        <a:ext cx="7646987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内容占位符 4"/>
          <p:cNvSpPr txBox="1">
            <a:spLocks/>
          </p:cNvSpPr>
          <p:nvPr/>
        </p:nvSpPr>
        <p:spPr>
          <a:xfrm>
            <a:off x="356389" y="5517232"/>
            <a:ext cx="8429684" cy="699560"/>
          </a:xfrm>
          <a:prstGeom prst="rect">
            <a:avLst/>
          </a:prstGeom>
          <a:gradFill>
            <a:gsLst>
              <a:gs pos="100000">
                <a:srgbClr val="8488C4">
                  <a:alpha val="55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密钥空间为：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12*26=312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Aharon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4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仿射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密码</a:t>
            </a:r>
            <a:r>
              <a:rPr lang="zh-CN" altLang="en-US" sz="3200" dirty="0" smtClean="0">
                <a:solidFill>
                  <a:srgbClr val="FF0000"/>
                </a:solidFill>
              </a:rPr>
              <a:t>，</a:t>
            </a:r>
            <a:r>
              <a:rPr lang="en-US" altLang="zh-CN" sz="3200" dirty="0" smtClean="0">
                <a:solidFill>
                  <a:srgbClr val="FF0000"/>
                </a:solidFill>
              </a:rPr>
              <a:t>Affine Cipher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285720" y="1357298"/>
            <a:ext cx="8429684" cy="4714908"/>
          </a:xfr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     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</p:txBody>
      </p:sp>
      <p:sp>
        <p:nvSpPr>
          <p:cNvPr id="18" name="矩形 2"/>
          <p:cNvSpPr txBox="1">
            <a:spLocks noChangeArrowheads="1"/>
          </p:cNvSpPr>
          <p:nvPr/>
        </p:nvSpPr>
        <p:spPr bwMode="auto">
          <a:xfrm>
            <a:off x="318115" y="1412776"/>
            <a:ext cx="821848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例子，设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k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＝（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7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注意到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7</a:t>
            </a:r>
            <a:r>
              <a:rPr kumimoji="0" lang="en-US" altLang="zh-CN" sz="2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-1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(mod 26)=15,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加密函数是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e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)=7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+3,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相应的解密函数是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)=15(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-3)=15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-19 ,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易见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e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)=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(7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+3)=15(7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+3)-19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                               =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+45-19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                               =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(mod 26)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若加密明文：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hot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，首先转换字母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h,o,t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成为数字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7,14,19,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然后加密：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解密：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914588"/>
              </p:ext>
            </p:extLst>
          </p:nvPr>
        </p:nvGraphicFramePr>
        <p:xfrm>
          <a:off x="2321620" y="4005263"/>
          <a:ext cx="2538412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5" name="Equation" r:id="rId4" imgW="2159000" imgH="711200" progId="Equation.DSMT4">
                  <p:embed/>
                </p:oleObj>
              </mc:Choice>
              <mc:Fallback>
                <p:oleObj name="Equation" r:id="rId4" imgW="2159000" imgH="711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620" y="4005263"/>
                        <a:ext cx="2538412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186862"/>
              </p:ext>
            </p:extLst>
          </p:nvPr>
        </p:nvGraphicFramePr>
        <p:xfrm>
          <a:off x="2208907" y="5033964"/>
          <a:ext cx="2435101" cy="975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6" name="Equation" r:id="rId6" imgW="1968480" imgH="787320" progId="Equation.DSMT4">
                  <p:embed/>
                </p:oleObj>
              </mc:Choice>
              <mc:Fallback>
                <p:oleObj name="Equation" r:id="rId6" imgW="1968480" imgH="78732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907" y="5033964"/>
                        <a:ext cx="2435101" cy="975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97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仿射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密码</a:t>
            </a:r>
            <a:r>
              <a:rPr lang="zh-CN" altLang="en-US" sz="3200" dirty="0" smtClean="0">
                <a:solidFill>
                  <a:srgbClr val="FF0000"/>
                </a:solidFill>
              </a:rPr>
              <a:t>，</a:t>
            </a:r>
            <a:r>
              <a:rPr lang="en-US" altLang="zh-CN" sz="3200" dirty="0" smtClean="0">
                <a:solidFill>
                  <a:srgbClr val="FF0000"/>
                </a:solidFill>
              </a:rPr>
              <a:t>Affine Cipher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285720" y="1357298"/>
            <a:ext cx="8429684" cy="4714908"/>
          </a:xfr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     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285720" y="1484784"/>
            <a:ext cx="7416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仿射密码的密码分析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设密文如下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FMXVEDKAPHFERBNDKRXREFMORUDSDKDVSHVUFEDKAPRKAPRKDLYEVLRHHRH</a:t>
            </a:r>
          </a:p>
        </p:txBody>
      </p:sp>
    </p:spTree>
    <p:extLst>
      <p:ext uri="{BB962C8B-B14F-4D97-AF65-F5344CB8AC3E}">
        <p14:creationId xmlns:p14="http://schemas.microsoft.com/office/powerpoint/2010/main" val="194203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仿射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密码</a:t>
            </a:r>
            <a:r>
              <a:rPr lang="zh-CN" altLang="en-US" sz="3200" dirty="0" smtClean="0">
                <a:solidFill>
                  <a:srgbClr val="FF0000"/>
                </a:solidFill>
              </a:rPr>
              <a:t>，</a:t>
            </a:r>
            <a:r>
              <a:rPr lang="en-US" altLang="zh-CN" sz="3200" dirty="0" smtClean="0">
                <a:solidFill>
                  <a:srgbClr val="FF0000"/>
                </a:solidFill>
              </a:rPr>
              <a:t>Affine Cipher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285720" y="1357298"/>
            <a:ext cx="8429684" cy="4714908"/>
          </a:xfr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     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</p:txBody>
      </p:sp>
      <p:pic>
        <p:nvPicPr>
          <p:cNvPr id="10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7920880" cy="4941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hlink"/>
                    </a:gs>
                    <a:gs pos="100000">
                      <a:schemeClr val="bg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55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仿射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密码</a:t>
            </a:r>
            <a:r>
              <a:rPr lang="zh-CN" altLang="en-US" sz="3200" dirty="0" smtClean="0">
                <a:solidFill>
                  <a:srgbClr val="FF0000"/>
                </a:solidFill>
              </a:rPr>
              <a:t>，</a:t>
            </a:r>
            <a:r>
              <a:rPr lang="en-US" altLang="zh-CN" sz="3200" dirty="0" smtClean="0">
                <a:solidFill>
                  <a:srgbClr val="FF0000"/>
                </a:solidFill>
              </a:rPr>
              <a:t>Affine Cipher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285720" y="1357298"/>
            <a:ext cx="8429684" cy="4714908"/>
          </a:xfr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     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</p:txBody>
      </p:sp>
      <p:pic>
        <p:nvPicPr>
          <p:cNvPr id="10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389595"/>
            <a:ext cx="7812236" cy="477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hlink"/>
                    </a:gs>
                    <a:gs pos="100000">
                      <a:schemeClr val="bg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3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维吉尼亚密码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3200" b="1" dirty="0" err="1" smtClean="0">
                <a:solidFill>
                  <a:srgbClr val="FF0000"/>
                </a:solidFill>
                <a:ea typeface="楷体_GB2312" pitchFamily="49" charset="-122"/>
              </a:rPr>
              <a:t>Vigener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内容占位符 4"/>
          <p:cNvSpPr>
            <a:spLocks noGrp="1"/>
          </p:cNvSpPr>
          <p:nvPr>
            <p:ph idx="1"/>
          </p:nvPr>
        </p:nvSpPr>
        <p:spPr>
          <a:xfrm>
            <a:off x="285720" y="1357298"/>
            <a:ext cx="8429684" cy="3071834"/>
          </a:xfrm>
          <a:gradFill>
            <a:gsLst>
              <a:gs pos="100000">
                <a:srgbClr val="8488C4">
                  <a:alpha val="55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     维吉尼亚密码：英语的</a:t>
            </a:r>
            <a:r>
              <a:rPr lang="en-US" altLang="zh-CN" sz="2400" dirty="0" smtClean="0"/>
              <a:t>26</a:t>
            </a:r>
            <a:r>
              <a:rPr lang="zh-CN" altLang="en-US" sz="2400" dirty="0" smtClean="0"/>
              <a:t>个字母 </a:t>
            </a:r>
            <a:r>
              <a:rPr lang="en-US" altLang="zh-CN" sz="2400" dirty="0" smtClean="0">
                <a:latin typeface="Sylfaen" pitchFamily="18" charset="0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zh-CN" altLang="en-US" sz="2400" dirty="0" smtClean="0"/>
              <a:t>分别用的元素表示，      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                                         。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latin typeface="+mn-ea"/>
              <a:cs typeface="Aharoni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857752" y="1285875"/>
          <a:ext cx="6429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7" name="Equation" r:id="rId4" imgW="228600" imgH="241200" progId="Equation.DSMT4">
                  <p:embed/>
                </p:oleObj>
              </mc:Choice>
              <mc:Fallback>
                <p:oleObj name="Equation" r:id="rId4" imgW="228600" imgH="241200" progId="Equation.DSMT4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1285875"/>
                        <a:ext cx="642937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654044" y="1785938"/>
          <a:ext cx="2703510" cy="48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8" name="Equation" r:id="rId6" imgW="1079280" imgH="241200" progId="Equation.DSMT4">
                  <p:embed/>
                </p:oleObj>
              </mc:Choice>
              <mc:Fallback>
                <p:oleObj name="Equation" r:id="rId6" imgW="1079280" imgH="241200" progId="Equation.DSMT4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44" y="1785938"/>
                        <a:ext cx="2703510" cy="4867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571472" y="2357438"/>
          <a:ext cx="8010551" cy="8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9" name="Equation" r:id="rId8" imgW="4025880" imgH="457200" progId="Equation.DSMT4">
                  <p:embed/>
                </p:oleObj>
              </mc:Choice>
              <mc:Fallback>
                <p:oleObj name="Equation" r:id="rId8" imgW="4025880" imgH="457200" progId="Equation.DSMT4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357438"/>
                        <a:ext cx="8010551" cy="8572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600075" y="3357563"/>
          <a:ext cx="78089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0" name="Equation" r:id="rId10" imgW="3924000" imgH="457200" progId="Equation.DSMT4">
                  <p:embed/>
                </p:oleObj>
              </mc:Choice>
              <mc:Fallback>
                <p:oleObj name="Equation" r:id="rId10" imgW="3924000" imgH="457200" progId="Equation.DSMT4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3357563"/>
                        <a:ext cx="7808913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7157" y="4714884"/>
            <a:ext cx="8446693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维吉尼亚密码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3200" b="1" dirty="0" err="1" smtClean="0">
                <a:solidFill>
                  <a:srgbClr val="FF0000"/>
                </a:solidFill>
                <a:ea typeface="楷体_GB2312" pitchFamily="49" charset="-122"/>
              </a:rPr>
              <a:t>Vigener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5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1358438"/>
            <a:ext cx="8033833" cy="2502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hlink"/>
                    </a:gs>
                    <a:gs pos="100000">
                      <a:schemeClr val="bg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789040"/>
            <a:ext cx="691289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hlink"/>
                    </a:gs>
                    <a:gs pos="100000">
                      <a:schemeClr val="bg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9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维吉尼亚密码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3200" b="1" dirty="0" err="1" smtClean="0">
                <a:solidFill>
                  <a:srgbClr val="FF0000"/>
                </a:solidFill>
                <a:ea typeface="楷体_GB2312" pitchFamily="49" charset="-122"/>
              </a:rPr>
              <a:t>Vigener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85720" y="1484784"/>
            <a:ext cx="7920037" cy="2825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密钥空间大小为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26^m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，如当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=5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时，密钥空间所含密钥的数量是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&gt;1.1×10^7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。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在一个具有密钥长度为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的维吉尼亚密码中，一个字母可以被映射为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个字母中的某一个（假定密钥字包含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个不同的字母）。这样的一个密码体制称为多表代换密码体制。</a:t>
            </a:r>
          </a:p>
        </p:txBody>
      </p:sp>
    </p:spTree>
    <p:extLst>
      <p:ext uri="{BB962C8B-B14F-4D97-AF65-F5344CB8AC3E}">
        <p14:creationId xmlns:p14="http://schemas.microsoft.com/office/powerpoint/2010/main" val="23731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维吉尼亚密码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3200" b="1" dirty="0" err="1" smtClean="0">
                <a:solidFill>
                  <a:srgbClr val="FF0000"/>
                </a:solidFill>
                <a:ea typeface="楷体_GB2312" pitchFamily="49" charset="-122"/>
              </a:rPr>
              <a:t>Vigener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85720" y="1484784"/>
            <a:ext cx="7920037" cy="289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kern="0" dirty="0" smtClean="0">
                <a:solidFill>
                  <a:sysClr val="windowText" lastClr="000000"/>
                </a:solidFill>
              </a:rPr>
              <a:t>确定长度：</a:t>
            </a:r>
            <a:endParaRPr kumimoji="1" lang="en-US" altLang="zh-CN" sz="2400" kern="0" dirty="0" smtClean="0">
              <a:solidFill>
                <a:sysClr val="windowText" lastClr="000000"/>
              </a:solidFill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400" kern="0" dirty="0" smtClean="0">
                <a:solidFill>
                  <a:sysClr val="windowText" lastClr="000000"/>
                </a:solidFill>
              </a:rPr>
              <a:t>1</a:t>
            </a:r>
            <a:r>
              <a:rPr kumimoji="1" lang="zh-CN" altLang="en-US" sz="2400" kern="0" dirty="0" smtClean="0">
                <a:solidFill>
                  <a:sysClr val="windowText" lastClr="000000"/>
                </a:solidFill>
              </a:rPr>
              <a:t>）</a:t>
            </a:r>
            <a:r>
              <a:rPr kumimoji="1" lang="en-US" altLang="zh-CN" sz="2400" kern="0" dirty="0" err="1" smtClean="0">
                <a:solidFill>
                  <a:sysClr val="windowText" lastClr="000000"/>
                </a:solidFill>
              </a:rPr>
              <a:t>Kasiski</a:t>
            </a:r>
            <a:r>
              <a:rPr kumimoji="1" lang="zh-CN" altLang="en-US" sz="2400" kern="0" dirty="0" smtClean="0">
                <a:solidFill>
                  <a:sysClr val="windowText" lastClr="000000"/>
                </a:solidFill>
              </a:rPr>
              <a:t>测试法</a:t>
            </a:r>
            <a:endParaRPr kumimoji="1" lang="en-US" altLang="zh-CN" sz="2400" kern="0" dirty="0" smtClean="0">
              <a:solidFill>
                <a:sysClr val="windowText" lastClr="000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r>
              <a:rPr kumimoji="1" lang="zh-CN" altLang="en-US" sz="2400" kern="0" dirty="0">
                <a:solidFill>
                  <a:sysClr val="windowText" lastClr="000000"/>
                </a:solidFill>
              </a:rPr>
              <a:t>两</a:t>
            </a:r>
            <a:r>
              <a:rPr kumimoji="1" lang="zh-CN" altLang="en-US" sz="2400" kern="0" dirty="0" smtClean="0">
                <a:solidFill>
                  <a:sysClr val="windowText" lastClr="000000"/>
                </a:solidFill>
              </a:rPr>
              <a:t>个相同的明文段加密成相同的密文段，则这两个明文段之间的间距很大的概率是密钥长度的整数倍。</a:t>
            </a:r>
            <a:endParaRPr kumimoji="1" lang="en-US" altLang="zh-CN" sz="2400" kern="0" dirty="0" smtClean="0">
              <a:solidFill>
                <a:sysClr val="windowText" lastClr="000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r>
              <a:rPr kumimoji="1" lang="zh-CN" altLang="en-US" sz="2400" kern="0" dirty="0" smtClean="0">
                <a:solidFill>
                  <a:sysClr val="windowText" lastClr="000000"/>
                </a:solidFill>
              </a:rPr>
              <a:t>搜索长度至少为</a:t>
            </a:r>
            <a:r>
              <a:rPr kumimoji="1" lang="en-US" altLang="zh-CN" sz="2400" kern="0" dirty="0" smtClean="0">
                <a:solidFill>
                  <a:sysClr val="windowText" lastClr="000000"/>
                </a:solidFill>
              </a:rPr>
              <a:t>3</a:t>
            </a:r>
            <a:r>
              <a:rPr kumimoji="1" lang="zh-CN" altLang="en-US" sz="2400" kern="0" dirty="0" smtClean="0">
                <a:solidFill>
                  <a:sysClr val="windowText" lastClr="000000"/>
                </a:solidFill>
              </a:rPr>
              <a:t>的相同密文段，记下离起始点的那个明文段的距离，假如得到的距离分别是</a:t>
            </a:r>
            <a:r>
              <a:rPr kumimoji="1" lang="en-US" altLang="zh-CN" sz="2400" kern="0" dirty="0" smtClean="0">
                <a:solidFill>
                  <a:sysClr val="windowText" lastClr="000000"/>
                </a:solidFill>
              </a:rPr>
              <a:t>d1,d2,…, </a:t>
            </a:r>
            <a:r>
              <a:rPr kumimoji="1" lang="zh-CN" altLang="en-US" sz="2400" kern="0" dirty="0" smtClean="0">
                <a:solidFill>
                  <a:sysClr val="windowText" lastClr="000000"/>
                </a:solidFill>
              </a:rPr>
              <a:t>则可以猜测长度</a:t>
            </a:r>
            <a:r>
              <a:rPr kumimoji="1" lang="en-US" altLang="zh-CN" sz="2400" kern="0" dirty="0" smtClean="0">
                <a:solidFill>
                  <a:sysClr val="windowText" lastClr="000000"/>
                </a:solidFill>
              </a:rPr>
              <a:t>m</a:t>
            </a:r>
            <a:r>
              <a:rPr kumimoji="1" lang="zh-CN" altLang="en-US" sz="2400" kern="0" dirty="0" smtClean="0">
                <a:solidFill>
                  <a:sysClr val="windowText" lastClr="000000"/>
                </a:solidFill>
              </a:rPr>
              <a:t>为</a:t>
            </a:r>
            <a:r>
              <a:rPr kumimoji="1" lang="en-US" altLang="zh-CN" sz="2400" kern="0" dirty="0" smtClean="0">
                <a:solidFill>
                  <a:sysClr val="windowText" lastClr="000000"/>
                </a:solidFill>
              </a:rPr>
              <a:t>d1,d2,…</a:t>
            </a:r>
            <a:r>
              <a:rPr kumimoji="1" lang="zh-CN" altLang="en-US" sz="2400" kern="0" dirty="0" smtClean="0">
                <a:solidFill>
                  <a:sysClr val="windowText" lastClr="000000"/>
                </a:solidFill>
              </a:rPr>
              <a:t>最大公因子的因子。</a:t>
            </a: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7" y="4714884"/>
            <a:ext cx="8446693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​​ 1"/>
          <p:cNvSpPr/>
          <p:nvPr/>
        </p:nvSpPr>
        <p:spPr>
          <a:xfrm>
            <a:off x="3128782" y="5229200"/>
            <a:ext cx="396044" cy="261389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​​ 14"/>
          <p:cNvSpPr/>
          <p:nvPr/>
        </p:nvSpPr>
        <p:spPr>
          <a:xfrm>
            <a:off x="6995932" y="5248250"/>
            <a:ext cx="396044" cy="261389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5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维吉尼亚密码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3200" b="1" dirty="0" err="1" smtClean="0">
                <a:solidFill>
                  <a:srgbClr val="FF0000"/>
                </a:solidFill>
                <a:ea typeface="楷体_GB2312" pitchFamily="49" charset="-122"/>
              </a:rPr>
              <a:t>Vigener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85720" y="1484784"/>
            <a:ext cx="79200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400" kern="0" dirty="0" smtClean="0">
                <a:solidFill>
                  <a:sysClr val="windowText" lastClr="000000"/>
                </a:solidFill>
              </a:rPr>
              <a:t>2</a:t>
            </a:r>
            <a:r>
              <a:rPr kumimoji="1" lang="zh-CN" altLang="en-US" sz="2400" kern="0" dirty="0" smtClean="0">
                <a:solidFill>
                  <a:sysClr val="windowText" lastClr="000000"/>
                </a:solidFill>
              </a:rPr>
              <a:t>）重合指数法</a:t>
            </a:r>
            <a:endParaRPr kumimoji="1" lang="en-US" altLang="zh-CN" sz="2400" kern="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1638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46449"/>
            <a:ext cx="59531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3056"/>
            <a:ext cx="20859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15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古典</a:t>
            </a:r>
            <a:r>
              <a:rPr lang="zh-CN" altLang="en-US" dirty="0" smtClean="0"/>
              <a:t>密码学特点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密码算法的安全性基于算法的安全性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密码算法本身必须要保密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加密算法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字母的代换</a:t>
            </a:r>
            <a:endParaRPr lang="en-US" altLang="zh-CN" dirty="0" smtClean="0"/>
          </a:p>
          <a:p>
            <a:pPr lvl="1"/>
            <a:r>
              <a:rPr lang="zh-CN" altLang="en-US" smtClean="0"/>
              <a:t>顺序的置换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4219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维吉尼亚密码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3200" b="1" dirty="0" err="1" smtClean="0">
                <a:solidFill>
                  <a:srgbClr val="FF0000"/>
                </a:solidFill>
                <a:ea typeface="楷体_GB2312" pitchFamily="49" charset="-122"/>
              </a:rPr>
              <a:t>Vigener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85720" y="1484784"/>
            <a:ext cx="79200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400" kern="0" dirty="0" smtClean="0">
                <a:solidFill>
                  <a:sysClr val="windowText" lastClr="000000"/>
                </a:solidFill>
              </a:rPr>
              <a:t>2</a:t>
            </a:r>
            <a:r>
              <a:rPr kumimoji="1" lang="zh-CN" altLang="en-US" sz="2400" kern="0" dirty="0" smtClean="0">
                <a:solidFill>
                  <a:sysClr val="windowText" lastClr="000000"/>
                </a:solidFill>
              </a:rPr>
              <a:t>）重合指数法</a:t>
            </a:r>
            <a:endParaRPr kumimoji="1" lang="en-US" altLang="zh-CN" sz="2400" kern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63142"/>
              </p:ext>
            </p:extLst>
          </p:nvPr>
        </p:nvGraphicFramePr>
        <p:xfrm>
          <a:off x="5220072" y="1484784"/>
          <a:ext cx="1295400" cy="4465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38197898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172761067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8.2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67.24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661191464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1.5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2.25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03400079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2.8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7.84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648940757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4.2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17.64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5657494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12.7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161.29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83228831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2.2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4.84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61538658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24125782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6.1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37.21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10635560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926346717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0.01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79385509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0.64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64555295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05315143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2.4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5.76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230559125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6.7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44.89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59256205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7.5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56.25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66280532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1.9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3.61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134200206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25413"/>
              </p:ext>
            </p:extLst>
          </p:nvPr>
        </p:nvGraphicFramePr>
        <p:xfrm>
          <a:off x="6660232" y="1515267"/>
          <a:ext cx="2016224" cy="3070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417344445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227540629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0.1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0.01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13463247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96699925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6.3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39.69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99415577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81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4856843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2.8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7.84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75649910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41188726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2.4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5.76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9132537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194731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0.01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95903775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0.01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801081467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99.9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0.065508</a:t>
                      </a: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65492703"/>
                  </a:ext>
                </a:extLst>
              </a:tr>
            </a:tbl>
          </a:graphicData>
        </a:graphic>
      </p:graphicFrame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48" y="2214780"/>
            <a:ext cx="4851330" cy="2942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226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维吉尼亚密码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3200" b="1" dirty="0" err="1" smtClean="0">
                <a:solidFill>
                  <a:srgbClr val="FF0000"/>
                </a:solidFill>
                <a:ea typeface="楷体_GB2312" pitchFamily="49" charset="-122"/>
              </a:rPr>
              <a:t>Vigener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85720" y="1383159"/>
            <a:ext cx="79200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kern="0" dirty="0" smtClean="0">
                <a:solidFill>
                  <a:sysClr val="windowText" lastClr="000000"/>
                </a:solidFill>
              </a:rPr>
              <a:t>例子，密文如下</a:t>
            </a:r>
            <a:endParaRPr kumimoji="1" lang="en-US" altLang="zh-CN" sz="2400" kern="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18434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1844824"/>
            <a:ext cx="74390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347881" y="4725144"/>
            <a:ext cx="7920037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400" kern="0" dirty="0" smtClean="0">
                <a:solidFill>
                  <a:sysClr val="windowText" lastClr="000000"/>
                </a:solidFill>
              </a:rPr>
              <a:t>CHR</a:t>
            </a:r>
            <a:r>
              <a:rPr kumimoji="1" lang="zh-CN" altLang="en-US" sz="2400" kern="0" dirty="0" smtClean="0">
                <a:solidFill>
                  <a:sysClr val="windowText" lastClr="000000"/>
                </a:solidFill>
              </a:rPr>
              <a:t>共出现</a:t>
            </a:r>
            <a:r>
              <a:rPr kumimoji="1" lang="en-US" altLang="zh-CN" sz="2400" kern="0" dirty="0" smtClean="0">
                <a:solidFill>
                  <a:sysClr val="windowText" lastClr="000000"/>
                </a:solidFill>
              </a:rPr>
              <a:t>5</a:t>
            </a:r>
            <a:r>
              <a:rPr kumimoji="1" lang="zh-CN" altLang="en-US" sz="2400" kern="0" dirty="0" smtClean="0">
                <a:solidFill>
                  <a:sysClr val="windowText" lastClr="000000"/>
                </a:solidFill>
              </a:rPr>
              <a:t>次，其距离分别为</a:t>
            </a:r>
            <a:r>
              <a:rPr kumimoji="1" lang="en-US" altLang="zh-CN" sz="2400" kern="0" dirty="0" smtClean="0">
                <a:solidFill>
                  <a:sysClr val="windowText" lastClr="000000"/>
                </a:solidFill>
              </a:rPr>
              <a:t>165,235,275</a:t>
            </a:r>
            <a:r>
              <a:rPr kumimoji="1" lang="zh-CN" altLang="en-US" sz="2400" kern="0" dirty="0" smtClean="0">
                <a:solidFill>
                  <a:sysClr val="windowText" lastClr="000000"/>
                </a:solidFill>
              </a:rPr>
              <a:t>和</a:t>
            </a:r>
            <a:r>
              <a:rPr kumimoji="1" lang="en-US" altLang="zh-CN" sz="2400" kern="0" dirty="0" smtClean="0">
                <a:solidFill>
                  <a:sysClr val="windowText" lastClr="000000"/>
                </a:solidFill>
              </a:rPr>
              <a:t>285</a:t>
            </a:r>
            <a:r>
              <a:rPr kumimoji="1" lang="zh-CN" altLang="en-US" sz="2400" kern="0" dirty="0" smtClean="0">
                <a:solidFill>
                  <a:sysClr val="windowText" lastClr="000000"/>
                </a:solidFill>
              </a:rPr>
              <a:t>，可以猜测长度为</a:t>
            </a:r>
            <a:r>
              <a:rPr kumimoji="1" lang="en-US" altLang="zh-CN" sz="2400" kern="0" dirty="0" smtClean="0">
                <a:solidFill>
                  <a:sysClr val="windowText" lastClr="000000"/>
                </a:solidFill>
              </a:rPr>
              <a:t>5</a:t>
            </a:r>
            <a:r>
              <a:rPr kumimoji="1" lang="zh-CN" altLang="en-US" sz="2400" kern="0" dirty="0" smtClean="0">
                <a:solidFill>
                  <a:sysClr val="windowText" lastClr="000000"/>
                </a:solidFill>
              </a:rPr>
              <a:t>。</a:t>
            </a:r>
            <a:endParaRPr kumimoji="1" lang="en-US" altLang="zh-CN" sz="2400" kern="0" dirty="0" smtClean="0">
              <a:solidFill>
                <a:sysClr val="windowText" lastClr="000000"/>
              </a:solidFill>
            </a:endParaRPr>
          </a:p>
          <a:p>
            <a:pPr>
              <a:spcBef>
                <a:spcPct val="20000"/>
              </a:spcBef>
            </a:pPr>
            <a:r>
              <a:rPr kumimoji="1" lang="zh-CN" altLang="en-US" sz="2400" kern="0" dirty="0" smtClean="0">
                <a:solidFill>
                  <a:sysClr val="windowText" lastClr="000000"/>
                </a:solidFill>
              </a:rPr>
              <a:t>当长度为</a:t>
            </a:r>
            <a:r>
              <a:rPr kumimoji="1" lang="en-US" altLang="zh-CN" sz="2400" kern="0" dirty="0" smtClean="0">
                <a:solidFill>
                  <a:sysClr val="windowText" lastClr="000000"/>
                </a:solidFill>
              </a:rPr>
              <a:t>5</a:t>
            </a:r>
            <a:r>
              <a:rPr kumimoji="1" lang="zh-CN" altLang="en-US" sz="2400" kern="0" dirty="0" smtClean="0">
                <a:solidFill>
                  <a:sysClr val="windowText" lastClr="000000"/>
                </a:solidFill>
              </a:rPr>
              <a:t>时，</a:t>
            </a:r>
            <a:r>
              <a:rPr kumimoji="1" lang="en-US" altLang="zh-CN" sz="2400" kern="0" dirty="0" smtClean="0">
                <a:solidFill>
                  <a:sysClr val="windowText" lastClr="000000"/>
                </a:solidFill>
              </a:rPr>
              <a:t>5</a:t>
            </a:r>
            <a:r>
              <a:rPr kumimoji="1" lang="zh-CN" altLang="en-US" sz="2400" kern="0" dirty="0" smtClean="0">
                <a:solidFill>
                  <a:sysClr val="windowText" lastClr="000000"/>
                </a:solidFill>
              </a:rPr>
              <a:t>个子串的重合指数分别为</a:t>
            </a:r>
            <a:r>
              <a:rPr kumimoji="1" lang="en-US" altLang="zh-CN" sz="2400" kern="0" dirty="0" smtClean="0">
                <a:solidFill>
                  <a:sysClr val="windowText" lastClr="000000"/>
                </a:solidFill>
              </a:rPr>
              <a:t>0.063,0.068,0.069, 0.061,0.072</a:t>
            </a:r>
            <a:r>
              <a:rPr kumimoji="1" lang="zh-CN" altLang="en-US" sz="2400" kern="0" dirty="0" smtClean="0">
                <a:solidFill>
                  <a:sysClr val="windowText" lastClr="000000"/>
                </a:solidFill>
              </a:rPr>
              <a:t>。</a:t>
            </a:r>
            <a:endParaRPr kumimoji="1" lang="en-US" altLang="zh-CN" sz="24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4331890" y="4005064"/>
            <a:ext cx="551711" cy="261389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​​ 12"/>
          <p:cNvSpPr/>
          <p:nvPr/>
        </p:nvSpPr>
        <p:spPr>
          <a:xfrm>
            <a:off x="395536" y="1944784"/>
            <a:ext cx="551711" cy="261389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​​ 15"/>
          <p:cNvSpPr/>
          <p:nvPr/>
        </p:nvSpPr>
        <p:spPr>
          <a:xfrm>
            <a:off x="7092280" y="2924944"/>
            <a:ext cx="551711" cy="261389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​​ 17"/>
          <p:cNvSpPr/>
          <p:nvPr/>
        </p:nvSpPr>
        <p:spPr>
          <a:xfrm>
            <a:off x="4655740" y="3643114"/>
            <a:ext cx="551711" cy="261389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9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维吉尼亚密码</a:t>
            </a:r>
            <a:r>
              <a:rPr lang="zh-CN" altLang="en-US" sz="4000" b="1" dirty="0">
                <a:solidFill>
                  <a:srgbClr val="FF0000"/>
                </a:solidFill>
              </a:rPr>
              <a:t>，</a:t>
            </a:r>
            <a:r>
              <a:rPr lang="en-US" altLang="zh-CN" sz="4000" b="1" dirty="0" err="1">
                <a:solidFill>
                  <a:srgbClr val="FF0000"/>
                </a:solidFill>
                <a:ea typeface="楷体_GB2312" pitchFamily="49" charset="-122"/>
              </a:rPr>
              <a:t>Vigener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 2"/>
          <p:cNvSpPr txBox="1">
            <a:spLocks noChangeArrowheads="1"/>
          </p:cNvSpPr>
          <p:nvPr/>
        </p:nvSpPr>
        <p:spPr bwMode="auto">
          <a:xfrm>
            <a:off x="318115" y="1556792"/>
            <a:ext cx="821848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zh-CN" altLang="en-US" sz="2400" kern="0" noProof="0" dirty="0" smtClean="0">
                <a:solidFill>
                  <a:srgbClr val="000000"/>
                </a:solidFill>
                <a:latin typeface="Arial"/>
                <a:ea typeface="宋体"/>
              </a:rPr>
              <a:t>变成了若干个移位密码</a:t>
            </a:r>
            <a:endParaRPr lang="en-US" altLang="zh-CN" sz="2400" kern="0" noProof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lang="en-US" altLang="zh-CN" sz="2400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lang="en-US" altLang="zh-CN" sz="2400" kern="0" noProof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zh-CN" altLang="en-US" sz="2400" kern="0" noProof="0" dirty="0" smtClean="0">
                <a:solidFill>
                  <a:srgbClr val="000000"/>
                </a:solidFill>
                <a:latin typeface="Arial"/>
                <a:ea typeface="宋体"/>
              </a:rPr>
              <a:t>每个</a:t>
            </a:r>
            <a:r>
              <a:rPr lang="zh-CN" altLang="en-US" sz="2400" kern="0" noProof="0" dirty="0" smtClean="0">
                <a:solidFill>
                  <a:srgbClr val="000000"/>
                </a:solidFill>
                <a:latin typeface="Arial"/>
                <a:ea typeface="宋体"/>
              </a:rPr>
              <a:t>字母移动了</a:t>
            </a: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宋体"/>
              </a:rPr>
              <a:t>若干</a:t>
            </a:r>
            <a:r>
              <a:rPr lang="zh-CN" altLang="en-US" sz="2400" kern="0" noProof="0" dirty="0" smtClean="0">
                <a:solidFill>
                  <a:srgbClr val="000000"/>
                </a:solidFill>
                <a:latin typeface="Arial"/>
                <a:ea typeface="宋体"/>
              </a:rPr>
              <a:t>位。设</a:t>
            </a:r>
            <a:r>
              <a:rPr lang="en-US" altLang="zh-CN" sz="2400" kern="0" noProof="0" dirty="0" smtClean="0">
                <a:solidFill>
                  <a:srgbClr val="000000"/>
                </a:solidFill>
                <a:latin typeface="Arial"/>
                <a:ea typeface="宋体"/>
              </a:rPr>
              <a:t>k</a:t>
            </a:r>
            <a:r>
              <a:rPr lang="zh-CN" altLang="en-US" sz="2400" kern="0" noProof="0" dirty="0" smtClean="0">
                <a:solidFill>
                  <a:srgbClr val="000000"/>
                </a:solidFill>
                <a:latin typeface="Arial"/>
                <a:ea typeface="宋体"/>
              </a:rPr>
              <a:t>是密钥，则</a:t>
            </a:r>
            <a:endParaRPr lang="en-US" altLang="zh-CN" sz="2400" kern="0" noProof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lang="en-US" altLang="zh-CN" sz="2400" kern="0" noProof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zh-CN" altLang="en-US" sz="2400" kern="0" noProof="0" dirty="0" smtClean="0">
                <a:solidFill>
                  <a:srgbClr val="000000"/>
                </a:solidFill>
                <a:latin typeface="Arial"/>
                <a:ea typeface="宋体"/>
              </a:rPr>
              <a:t>否则</a:t>
            </a:r>
            <a:endParaRPr lang="en-US" altLang="zh-CN" sz="2400" kern="0" noProof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lang="en-US" altLang="zh-CN" sz="2400" kern="0" noProof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zh-CN" altLang="en-US" sz="2400" kern="0" noProof="0" dirty="0" smtClean="0">
                <a:solidFill>
                  <a:srgbClr val="000000"/>
                </a:solidFill>
                <a:latin typeface="Arial"/>
                <a:ea typeface="宋体"/>
              </a:rPr>
              <a:t>这里</a:t>
            </a:r>
            <a:r>
              <a:rPr lang="en-US" altLang="zh-CN" sz="2400" kern="0" noProof="0" dirty="0" smtClean="0">
                <a:solidFill>
                  <a:srgbClr val="000000"/>
                </a:solidFill>
                <a:latin typeface="Arial"/>
                <a:ea typeface="宋体"/>
              </a:rPr>
              <a:t>P</a:t>
            </a:r>
            <a:r>
              <a:rPr lang="zh-CN" altLang="en-US" sz="2400" kern="0" noProof="0" dirty="0" smtClean="0">
                <a:solidFill>
                  <a:srgbClr val="000000"/>
                </a:solidFill>
                <a:latin typeface="Arial"/>
                <a:ea typeface="宋体"/>
              </a:rPr>
              <a:t>是字母的统计频率，</a:t>
            </a:r>
            <a:r>
              <a:rPr lang="en-US" altLang="zh-CN" sz="2400" kern="0" noProof="0" dirty="0" smtClean="0">
                <a:solidFill>
                  <a:srgbClr val="000000"/>
                </a:solidFill>
                <a:latin typeface="Arial"/>
                <a:ea typeface="宋体"/>
              </a:rPr>
              <a:t>p</a:t>
            </a:r>
            <a:r>
              <a:rPr lang="zh-CN" altLang="en-US" sz="2400" kern="0" noProof="0" dirty="0" smtClean="0">
                <a:solidFill>
                  <a:srgbClr val="000000"/>
                </a:solidFill>
                <a:latin typeface="Arial"/>
                <a:ea typeface="宋体"/>
              </a:rPr>
              <a:t>是字母在密文中出现的频率。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610614"/>
              </p:ext>
            </p:extLst>
          </p:nvPr>
        </p:nvGraphicFramePr>
        <p:xfrm>
          <a:off x="441031" y="3212976"/>
          <a:ext cx="5355106" cy="510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9" name="Equation" r:id="rId4" imgW="2933640" imgH="279360" progId="Equation.DSMT4">
                  <p:embed/>
                </p:oleObj>
              </mc:Choice>
              <mc:Fallback>
                <p:oleObj name="Equation" r:id="rId4" imgW="2933640" imgH="2793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31" y="3212976"/>
                        <a:ext cx="5355106" cy="510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217460"/>
              </p:ext>
            </p:extLst>
          </p:nvPr>
        </p:nvGraphicFramePr>
        <p:xfrm>
          <a:off x="467544" y="4797152"/>
          <a:ext cx="529136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0" name="Equation" r:id="rId6" imgW="2933640" imgH="279360" progId="Equation.DSMT4">
                  <p:embed/>
                </p:oleObj>
              </mc:Choice>
              <mc:Fallback>
                <p:oleObj name="Equation" r:id="rId6" imgW="2933640" imgH="2793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797152"/>
                        <a:ext cx="5291362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4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维吉尼亚密码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3200" b="1" dirty="0" err="1" smtClean="0">
                <a:solidFill>
                  <a:srgbClr val="FF0000"/>
                </a:solidFill>
                <a:ea typeface="楷体_GB2312" pitchFamily="49" charset="-122"/>
              </a:rPr>
              <a:t>Vigener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9458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09" y="1214422"/>
            <a:ext cx="7272808" cy="487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4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希尔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密码，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HILL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593084"/>
              </p:ext>
            </p:extLst>
          </p:nvPr>
        </p:nvGraphicFramePr>
        <p:xfrm>
          <a:off x="1547664" y="2060848"/>
          <a:ext cx="5823997" cy="3168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Equation" r:id="rId4" imgW="6260760" imgH="3784320" progId="Equation.DSMT4">
                  <p:embed/>
                </p:oleObj>
              </mc:Choice>
              <mc:Fallback>
                <p:oleObj name="Equation" r:id="rId4" imgW="6260760" imgH="378432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060848"/>
                        <a:ext cx="5823997" cy="3168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02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希尔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密码，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HILL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638257"/>
              </p:ext>
            </p:extLst>
          </p:nvPr>
        </p:nvGraphicFramePr>
        <p:xfrm>
          <a:off x="678904" y="1628775"/>
          <a:ext cx="6629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1" name="Equation" r:id="rId4" imgW="6629400" imgH="863280" progId="Equation.DSMT4">
                  <p:embed/>
                </p:oleObj>
              </mc:Choice>
              <mc:Fallback>
                <p:oleObj name="Equation" r:id="rId4" imgW="6629400" imgH="8632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904" y="1628775"/>
                        <a:ext cx="6629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3"/>
          <p:cNvSpPr txBox="1">
            <a:spLocks noChangeArrowheads="1"/>
          </p:cNvSpPr>
          <p:nvPr/>
        </p:nvSpPr>
        <p:spPr bwMode="auto">
          <a:xfrm>
            <a:off x="303654" y="2924944"/>
            <a:ext cx="876300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例子：当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m=2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时，明文元素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x=(x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,x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),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密文元素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y=(y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,y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  <a:sym typeface="Wingdings" pitchFamily="2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                 (y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,y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)=(x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,x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Wingdings" pitchFamily="2" charset="2"/>
              </a:rPr>
              <a:t>)</a:t>
            </a:r>
            <a:endParaRPr kumimoji="0" lang="en-US" altLang="zh-CN" sz="2400" b="0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  <a:sym typeface="Wingdings" pitchFamily="2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zh-CN" altLang="zh-CN" sz="2400" b="0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  <a:sym typeface="Wingdings" pitchFamily="2" charset="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830590"/>
              </p:ext>
            </p:extLst>
          </p:nvPr>
        </p:nvGraphicFramePr>
        <p:xfrm>
          <a:off x="3725039" y="4077072"/>
          <a:ext cx="93345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2" name="公式" r:id="rId6" imgW="533169" imgH="457002" progId="Equation.3">
                  <p:embed/>
                </p:oleObj>
              </mc:Choice>
              <mc:Fallback>
                <p:oleObj name="公式" r:id="rId6" imgW="533169" imgH="457002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039" y="4077072"/>
                        <a:ext cx="93345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4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希尔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密码，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HILL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矩形​​ 2"/>
          <p:cNvSpPr/>
          <p:nvPr/>
        </p:nvSpPr>
        <p:spPr>
          <a:xfrm>
            <a:off x="539552" y="1748743"/>
            <a:ext cx="6696744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 sz="2400" dirty="0"/>
          </a:p>
          <a:p>
            <a:pPr>
              <a:buFont typeface="Wingdings" pitchFamily="2" charset="2"/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/>
              <a:t>若</a:t>
            </a:r>
            <a:r>
              <a:rPr lang="zh-CN" altLang="en-US" sz="2400" dirty="0"/>
              <a:t>对明文</a:t>
            </a:r>
            <a:r>
              <a:rPr lang="en-US" altLang="zh-CN" sz="2400" dirty="0" err="1"/>
              <a:t>july</a:t>
            </a:r>
            <a:r>
              <a:rPr lang="zh-CN" altLang="en-US" sz="2400" dirty="0"/>
              <a:t>加密，它分成</a:t>
            </a:r>
            <a:r>
              <a:rPr lang="en-US" altLang="zh-CN" sz="2400" dirty="0"/>
              <a:t>2</a:t>
            </a:r>
            <a:r>
              <a:rPr lang="zh-CN" altLang="en-US" sz="2400" dirty="0"/>
              <a:t>个元素（</a:t>
            </a:r>
            <a:r>
              <a:rPr lang="en-US" altLang="zh-CN" sz="2400" dirty="0" err="1"/>
              <a:t>j,u</a:t>
            </a:r>
            <a:r>
              <a:rPr lang="en-US" altLang="zh-CN" sz="2400" dirty="0"/>
              <a:t>),(</a:t>
            </a:r>
            <a:r>
              <a:rPr lang="en-US" altLang="zh-CN" sz="2400" dirty="0" err="1"/>
              <a:t>l,y</a:t>
            </a:r>
            <a:r>
              <a:rPr lang="en-US" altLang="zh-CN" sz="2400" dirty="0"/>
              <a:t>),</a:t>
            </a:r>
            <a:r>
              <a:rPr lang="zh-CN" altLang="en-US" sz="2400" dirty="0"/>
              <a:t>分别对应于（</a:t>
            </a:r>
            <a:r>
              <a:rPr lang="en-US" altLang="zh-CN" sz="2400" dirty="0"/>
              <a:t>9,20</a:t>
            </a:r>
            <a:r>
              <a:rPr lang="zh-CN" altLang="en-US" sz="2400" dirty="0"/>
              <a:t>）</a:t>
            </a:r>
            <a:r>
              <a:rPr lang="en-US" altLang="zh-CN" sz="2400" dirty="0"/>
              <a:t>,</a:t>
            </a:r>
            <a:r>
              <a:rPr lang="zh-CN" altLang="en-US" sz="2400" dirty="0"/>
              <a:t>（</a:t>
            </a:r>
            <a:r>
              <a:rPr lang="en-US" altLang="zh-CN" sz="2400" dirty="0"/>
              <a:t>11,24</a:t>
            </a:r>
            <a:r>
              <a:rPr lang="zh-CN" altLang="en-US" sz="2400" dirty="0"/>
              <a:t>）</a:t>
            </a:r>
            <a:r>
              <a:rPr lang="en-US" altLang="zh-CN" sz="2400" dirty="0"/>
              <a:t>,</a:t>
            </a:r>
            <a:r>
              <a:rPr lang="zh-CN" altLang="en-US" sz="2400" dirty="0"/>
              <a:t>有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220522"/>
              </p:ext>
            </p:extLst>
          </p:nvPr>
        </p:nvGraphicFramePr>
        <p:xfrm>
          <a:off x="827584" y="1628800"/>
          <a:ext cx="12604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6" name="Equation" r:id="rId4" imgW="863280" imgH="533160" progId="Equation.DSMT4">
                  <p:embed/>
                </p:oleObj>
              </mc:Choice>
              <mc:Fallback>
                <p:oleObj name="Equation" r:id="rId4" imgW="863280" imgH="53316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628800"/>
                        <a:ext cx="12604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711488"/>
              </p:ext>
            </p:extLst>
          </p:nvPr>
        </p:nvGraphicFramePr>
        <p:xfrm>
          <a:off x="2483768" y="1628800"/>
          <a:ext cx="17494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7" name="Equation" r:id="rId6" imgW="1054080" imgH="533160" progId="Equation.DSMT4">
                  <p:embed/>
                </p:oleObj>
              </mc:Choice>
              <mc:Fallback>
                <p:oleObj name="Equation" r:id="rId6" imgW="1054080" imgH="53316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628800"/>
                        <a:ext cx="17494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5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200" b="0" i="0" u="none" strike="noStrike" kern="0" cap="none" spc="0" normalizeH="0" baseline="0" noProof="0" smtClean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宋体"/>
                <a:cs typeface="+mj-cs"/>
              </a:rPr>
              <a:t>    </a:t>
            </a:r>
          </a:p>
        </p:txBody>
      </p:sp>
      <p:sp>
        <p:nvSpPr>
          <p:cNvPr id="16" name="矩形 5"/>
          <p:cNvSpPr txBox="1">
            <a:spLocks noChangeArrowheads="1"/>
          </p:cNvSpPr>
          <p:nvPr/>
        </p:nvSpPr>
        <p:spPr bwMode="auto">
          <a:xfrm>
            <a:off x="609600" y="4302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200" b="0" i="0" u="none" strike="noStrike" kern="0" cap="none" spc="0" normalizeH="0" baseline="0" noProof="0" smtClean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宋体"/>
                <a:cs typeface="+mj-cs"/>
              </a:rPr>
              <a:t>    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411244"/>
              </p:ext>
            </p:extLst>
          </p:nvPr>
        </p:nvGraphicFramePr>
        <p:xfrm>
          <a:off x="539552" y="4077072"/>
          <a:ext cx="3478657" cy="760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8" name="Equation" r:id="rId8" imgW="2755800" imgH="533160" progId="Equation.DSMT4">
                  <p:embed/>
                </p:oleObj>
              </mc:Choice>
              <mc:Fallback>
                <p:oleObj name="Equation" r:id="rId8" imgW="2755800" imgH="53316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077072"/>
                        <a:ext cx="3478657" cy="760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183061"/>
              </p:ext>
            </p:extLst>
          </p:nvPr>
        </p:nvGraphicFramePr>
        <p:xfrm>
          <a:off x="4117107" y="4077072"/>
          <a:ext cx="3744416" cy="73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9" name="Equation" r:id="rId10" imgW="3085920" imgH="533160" progId="Equation.DSMT4">
                  <p:embed/>
                </p:oleObj>
              </mc:Choice>
              <mc:Fallback>
                <p:oleObj name="Equation" r:id="rId10" imgW="3085920" imgH="53316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107" y="4077072"/>
                        <a:ext cx="3744416" cy="730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539738"/>
              </p:ext>
            </p:extLst>
          </p:nvPr>
        </p:nvGraphicFramePr>
        <p:xfrm>
          <a:off x="494978" y="5413663"/>
          <a:ext cx="192405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0" name="Equation" r:id="rId12" imgW="1523880" imgH="533160" progId="Equation.DSMT4">
                  <p:embed/>
                </p:oleObj>
              </mc:Choice>
              <mc:Fallback>
                <p:oleObj name="Equation" r:id="rId12" imgW="1523880" imgH="53316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78" y="5413663"/>
                        <a:ext cx="192405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643589"/>
              </p:ext>
            </p:extLst>
          </p:nvPr>
        </p:nvGraphicFramePr>
        <p:xfrm>
          <a:off x="3964385" y="5414060"/>
          <a:ext cx="222885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1" name="Equation" r:id="rId14" imgW="1765080" imgH="533160" progId="Equation.DSMT4">
                  <p:embed/>
                </p:oleObj>
              </mc:Choice>
              <mc:Fallback>
                <p:oleObj name="Equation" r:id="rId14" imgW="1765080" imgH="53316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4385" y="5414060"/>
                        <a:ext cx="222885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9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希尔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密码，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HILL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矩形​​ 2"/>
          <p:cNvSpPr/>
          <p:nvPr/>
        </p:nvSpPr>
        <p:spPr>
          <a:xfrm>
            <a:off x="539552" y="1748743"/>
            <a:ext cx="669674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prstClr val="black"/>
                </a:solidFill>
              </a:rPr>
              <a:t>已知</a:t>
            </a:r>
            <a:r>
              <a:rPr lang="zh-CN" altLang="en-US" sz="2400" dirty="0" smtClean="0">
                <a:solidFill>
                  <a:prstClr val="black"/>
                </a:solidFill>
              </a:rPr>
              <a:t>明文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july</a:t>
            </a:r>
            <a:r>
              <a:rPr lang="zh-CN" altLang="en-US" sz="2400" dirty="0" smtClean="0">
                <a:solidFill>
                  <a:prstClr val="black"/>
                </a:solidFill>
              </a:rPr>
              <a:t>的密文是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delw</a:t>
            </a:r>
            <a:r>
              <a:rPr lang="zh-CN" altLang="en-US" sz="2400" dirty="0" smtClean="0">
                <a:solidFill>
                  <a:prstClr val="black"/>
                </a:solidFill>
              </a:rPr>
              <a:t>，则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  <p:sp>
        <p:nvSpPr>
          <p:cNvPr id="15" name="矩形 5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kern="0" smtClean="0">
                <a:solidFill>
                  <a:srgbClr val="006633"/>
                </a:solidFill>
                <a:latin typeface="Garamond"/>
              </a:rPr>
              <a:t>    </a:t>
            </a:r>
          </a:p>
        </p:txBody>
      </p:sp>
      <p:sp>
        <p:nvSpPr>
          <p:cNvPr id="16" name="矩形 5"/>
          <p:cNvSpPr txBox="1">
            <a:spLocks noChangeArrowheads="1"/>
          </p:cNvSpPr>
          <p:nvPr/>
        </p:nvSpPr>
        <p:spPr bwMode="auto">
          <a:xfrm>
            <a:off x="609600" y="4302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kern="0" smtClean="0">
                <a:solidFill>
                  <a:srgbClr val="006633"/>
                </a:solidFill>
                <a:latin typeface="Garamond"/>
              </a:rPr>
              <a:t>    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696728"/>
              </p:ext>
            </p:extLst>
          </p:nvPr>
        </p:nvGraphicFramePr>
        <p:xfrm>
          <a:off x="609600" y="2420888"/>
          <a:ext cx="254952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2" name="Equation" r:id="rId4" imgW="2019240" imgH="533160" progId="Equation.DSMT4">
                  <p:embed/>
                </p:oleObj>
              </mc:Choice>
              <mc:Fallback>
                <p:oleObj name="Equation" r:id="rId4" imgW="20192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20888"/>
                        <a:ext cx="2549525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147254"/>
              </p:ext>
            </p:extLst>
          </p:nvPr>
        </p:nvGraphicFramePr>
        <p:xfrm>
          <a:off x="618354" y="3429000"/>
          <a:ext cx="35433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3" name="Equation" r:id="rId6" imgW="2806560" imgH="571320" progId="Equation.DSMT4">
                  <p:embed/>
                </p:oleObj>
              </mc:Choice>
              <mc:Fallback>
                <p:oleObj name="Equation" r:id="rId6" imgW="2806560" imgH="57132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54" y="3429000"/>
                        <a:ext cx="35433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33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置换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密码，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Permutation Cipher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707952"/>
              </p:ext>
            </p:extLst>
          </p:nvPr>
        </p:nvGraphicFramePr>
        <p:xfrm>
          <a:off x="755576" y="1484783"/>
          <a:ext cx="7056784" cy="4265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Equation" r:id="rId4" imgW="6260760" imgH="3784320" progId="Equation.DSMT4">
                  <p:embed/>
                </p:oleObj>
              </mc:Choice>
              <mc:Fallback>
                <p:oleObj name="Equation" r:id="rId4" imgW="6260760" imgH="378432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84783"/>
                        <a:ext cx="7056784" cy="4265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85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置换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密码，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Permutation Cipher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文本框 9"/>
          <p:cNvSpPr txBox="1">
            <a:spLocks noChangeArrowheads="1"/>
          </p:cNvSpPr>
          <p:nvPr/>
        </p:nvSpPr>
        <p:spPr bwMode="auto">
          <a:xfrm>
            <a:off x="285720" y="1628800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置换定义为有限集上的一个双射函数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759885"/>
              </p:ext>
            </p:extLst>
          </p:nvPr>
        </p:nvGraphicFramePr>
        <p:xfrm>
          <a:off x="5266734" y="1681696"/>
          <a:ext cx="1358900" cy="351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8" name="Equation" r:id="rId4" imgW="1358900" imgH="279400" progId="Equation.DSMT4">
                  <p:embed/>
                </p:oleObj>
              </mc:Choice>
              <mc:Fallback>
                <p:oleObj name="Equation" r:id="rId4" imgW="1358900" imgH="2794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734" y="1681696"/>
                        <a:ext cx="1358900" cy="351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​​ 4"/>
          <p:cNvSpPr/>
          <p:nvPr/>
        </p:nvSpPr>
        <p:spPr>
          <a:xfrm>
            <a:off x="395536" y="2420888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lang="zh-CN" altLang="en-US" sz="2100" kern="0" dirty="0">
                <a:solidFill>
                  <a:srgbClr val="000000"/>
                </a:solidFill>
                <a:latin typeface="Arial"/>
              </a:rPr>
              <a:t>例子</a:t>
            </a:r>
            <a:r>
              <a:rPr lang="zh-CN" altLang="en-US" sz="2100" kern="0" dirty="0" smtClean="0">
                <a:solidFill>
                  <a:srgbClr val="000000"/>
                </a:solidFill>
                <a:latin typeface="Arial"/>
              </a:rPr>
              <a:t>：  </a:t>
            </a:r>
            <a:r>
              <a:rPr lang="zh-CN" altLang="en-US" sz="2100" kern="0" dirty="0">
                <a:solidFill>
                  <a:srgbClr val="000000"/>
                </a:solidFill>
                <a:latin typeface="Arial"/>
              </a:rPr>
              <a:t>设</a:t>
            </a:r>
            <a:r>
              <a:rPr lang="en-US" altLang="zh-CN" sz="2100" kern="0" dirty="0">
                <a:solidFill>
                  <a:srgbClr val="000000"/>
                </a:solidFill>
                <a:latin typeface="Arial"/>
              </a:rPr>
              <a:t>m=6, </a:t>
            </a:r>
            <a:r>
              <a:rPr lang="zh-CN" altLang="en-US" sz="2100" kern="0" dirty="0">
                <a:solidFill>
                  <a:srgbClr val="000000"/>
                </a:solidFill>
                <a:latin typeface="Arial"/>
              </a:rPr>
              <a:t>取密钥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125909"/>
              </p:ext>
            </p:extLst>
          </p:nvPr>
        </p:nvGraphicFramePr>
        <p:xfrm>
          <a:off x="539552" y="3068960"/>
          <a:ext cx="2566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9" name="公式" r:id="rId6" imgW="1587500" imgH="457200" progId="Equation.3">
                  <p:embed/>
                </p:oleObj>
              </mc:Choice>
              <mc:Fallback>
                <p:oleObj name="公式" r:id="rId6" imgW="1587500" imgH="4572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8960"/>
                        <a:ext cx="25669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718805"/>
              </p:ext>
            </p:extLst>
          </p:nvPr>
        </p:nvGraphicFramePr>
        <p:xfrm>
          <a:off x="3855258" y="3068960"/>
          <a:ext cx="2752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0" name="公式" r:id="rId8" imgW="1701800" imgH="457200" progId="Equation.3">
                  <p:embed/>
                </p:oleObj>
              </mc:Choice>
              <mc:Fallback>
                <p:oleObj name="公式" r:id="rId8" imgW="1701800" imgH="4572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5258" y="3068960"/>
                        <a:ext cx="27527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247293"/>
              </p:ext>
            </p:extLst>
          </p:nvPr>
        </p:nvGraphicFramePr>
        <p:xfrm>
          <a:off x="395536" y="4149081"/>
          <a:ext cx="3024336" cy="34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1" name="Equation" r:id="rId10" imgW="3124080" imgH="279360" progId="Equation.DSMT4">
                  <p:embed/>
                </p:oleObj>
              </mc:Choice>
              <mc:Fallback>
                <p:oleObj name="Equation" r:id="rId10" imgW="3124080" imgH="2793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149081"/>
                        <a:ext cx="3024336" cy="341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357641"/>
              </p:ext>
            </p:extLst>
          </p:nvPr>
        </p:nvGraphicFramePr>
        <p:xfrm>
          <a:off x="395536" y="4725144"/>
          <a:ext cx="3024336" cy="10972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138794"/>
              </p:ext>
            </p:extLst>
          </p:nvPr>
        </p:nvGraphicFramePr>
        <p:xfrm>
          <a:off x="495300" y="5918200"/>
          <a:ext cx="28892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2" name="Equation" r:id="rId12" imgW="2984400" imgH="279360" progId="Equation.DSMT4">
                  <p:embed/>
                </p:oleObj>
              </mc:Choice>
              <mc:Fallback>
                <p:oleObj name="Equation" r:id="rId12" imgW="2984400" imgH="2793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5918200"/>
                        <a:ext cx="28892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27798"/>
              </p:ext>
            </p:extLst>
          </p:nvPr>
        </p:nvGraphicFramePr>
        <p:xfrm>
          <a:off x="4355976" y="4725144"/>
          <a:ext cx="3024336" cy="10972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808117"/>
              </p:ext>
            </p:extLst>
          </p:nvPr>
        </p:nvGraphicFramePr>
        <p:xfrm>
          <a:off x="4355976" y="4077072"/>
          <a:ext cx="28892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3" name="Equation" r:id="rId14" imgW="2984400" imgH="279360" progId="Equation.DSMT4">
                  <p:embed/>
                </p:oleObj>
              </mc:Choice>
              <mc:Fallback>
                <p:oleObj name="Equation" r:id="rId14" imgW="2984400" imgH="27936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077072"/>
                        <a:ext cx="28892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14344"/>
              </p:ext>
            </p:extLst>
          </p:nvPr>
        </p:nvGraphicFramePr>
        <p:xfrm>
          <a:off x="4427984" y="5946795"/>
          <a:ext cx="30241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4" name="Equation" r:id="rId16" imgW="3124080" imgH="279360" progId="Equation.DSMT4">
                  <p:embed/>
                </p:oleObj>
              </mc:Choice>
              <mc:Fallback>
                <p:oleObj name="Equation" r:id="rId16" imgW="3124080" imgH="2793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5946795"/>
                        <a:ext cx="302418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98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凯撒密码，</a:t>
            </a:r>
            <a:r>
              <a:rPr lang="en-US" altLang="zh-CN" sz="3200" dirty="0" smtClean="0">
                <a:solidFill>
                  <a:srgbClr val="FF0000"/>
                </a:solidFill>
              </a:rPr>
              <a:t>Caesar’s Cipher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214282" y="1357298"/>
            <a:ext cx="8429684" cy="4714908"/>
          </a:xfr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     </a:t>
            </a:r>
            <a:r>
              <a:rPr lang="zh-CN" altLang="en-US" sz="2400" dirty="0" smtClean="0"/>
              <a:t>凯撒密码系统：英语的</a:t>
            </a:r>
            <a:r>
              <a:rPr lang="en-US" altLang="zh-CN" sz="2400" dirty="0" smtClean="0"/>
              <a:t>26</a:t>
            </a:r>
            <a:r>
              <a:rPr lang="zh-CN" altLang="en-US" sz="2400" dirty="0" smtClean="0"/>
              <a:t>个字母分别用      的元素表示，密钥是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问题：算法和密钥都是确定的。</a:t>
            </a:r>
            <a:endParaRPr lang="en-US" altLang="zh-CN" sz="2000" dirty="0" smtClean="0">
              <a:latin typeface="+mn-ea"/>
              <a:cs typeface="Aharoni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077933" y="2571750"/>
          <a:ext cx="63515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6" name="Equation" r:id="rId4" imgW="2070000" imgH="203040" progId="Equation.DSMT4">
                  <p:embed/>
                </p:oleObj>
              </mc:Choice>
              <mc:Fallback>
                <p:oleObj name="Equation" r:id="rId4" imgW="2070000" imgH="203040" progId="Equation.DSMT4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33" y="2571750"/>
                        <a:ext cx="6351587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071538" y="3143250"/>
          <a:ext cx="63119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7" name="Equation" r:id="rId6" imgW="2057400" imgH="203040" progId="Equation.DSMT4">
                  <p:embed/>
                </p:oleObj>
              </mc:Choice>
              <mc:Fallback>
                <p:oleObj name="Equation" r:id="rId6" imgW="2057400" imgH="203040" progId="Equation.DSMT4">
                  <p:embed/>
                  <p:pic>
                    <p:nvPicPr>
                      <p:cNvPr id="0" name="图片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143250"/>
                        <a:ext cx="63119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076752"/>
              </p:ext>
            </p:extLst>
          </p:nvPr>
        </p:nvGraphicFramePr>
        <p:xfrm>
          <a:off x="5724128" y="1412776"/>
          <a:ext cx="588077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8" name="Equation" r:id="rId8" imgW="228600" imgH="241200" progId="Equation.DSMT4">
                  <p:embed/>
                </p:oleObj>
              </mc:Choice>
              <mc:Fallback>
                <p:oleObj name="Equation" r:id="rId8" imgW="228600" imgH="241200" progId="Equation.DSMT4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412776"/>
                        <a:ext cx="588077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00585"/>
              </p:ext>
            </p:extLst>
          </p:nvPr>
        </p:nvGraphicFramePr>
        <p:xfrm>
          <a:off x="141256" y="3789040"/>
          <a:ext cx="87539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3668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J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Q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U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W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Z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J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Q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U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W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Z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现代密码学特点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方案</a:t>
            </a:r>
            <a:r>
              <a:rPr lang="zh-CN" altLang="en-US" dirty="0" smtClean="0"/>
              <a:t>公开</a:t>
            </a:r>
            <a:endParaRPr lang="en-US" altLang="zh-CN" dirty="0"/>
          </a:p>
          <a:p>
            <a:pPr lvl="1"/>
            <a:r>
              <a:rPr lang="zh-CN" altLang="en-US" dirty="0" smtClean="0"/>
              <a:t>社会</a:t>
            </a:r>
            <a:r>
              <a:rPr lang="zh-CN" altLang="en-US" dirty="0"/>
              <a:t>工程学</a:t>
            </a:r>
            <a:endParaRPr lang="en-US" altLang="zh-CN" dirty="0"/>
          </a:p>
          <a:p>
            <a:pPr lvl="1"/>
            <a:r>
              <a:rPr lang="zh-CN" altLang="en-US" dirty="0"/>
              <a:t>逆向工程</a:t>
            </a:r>
            <a:endParaRPr lang="en-US" altLang="zh-CN" dirty="0"/>
          </a:p>
          <a:p>
            <a:pPr lvl="1"/>
            <a:r>
              <a:rPr lang="zh-CN" altLang="en-US" dirty="0" smtClean="0"/>
              <a:t>等等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24030"/>
            <a:ext cx="7488832" cy="78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308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敌手模型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32809"/>
            <a:ext cx="4791819" cy="248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679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种常见的攻击场景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唯密文攻击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已知明文攻击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选择明文攻击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选择密文攻击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敌手能力由弱到强</a:t>
            </a:r>
            <a:endParaRPr lang="en-US" altLang="zh-CN" dirty="0" smtClean="0"/>
          </a:p>
          <a:p>
            <a:r>
              <a:rPr lang="zh-CN" altLang="en-US" dirty="0" smtClean="0"/>
              <a:t>设计安全的密码算法难度由易到难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013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现代</a:t>
            </a:r>
            <a:r>
              <a:rPr lang="zh-CN" altLang="en-US" smtClean="0"/>
              <a:t>密码学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有严格而明确的安全定义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算法安全性依靠尽可能少的数学假设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/>
              <a:t>附有</a:t>
            </a:r>
            <a:r>
              <a:rPr lang="zh-CN" altLang="en-US" dirty="0" smtClean="0"/>
              <a:t>严格的安全性证明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20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移位密码，</a:t>
            </a:r>
            <a:r>
              <a:rPr lang="en-US" altLang="zh-CN" sz="3200" dirty="0" smtClean="0">
                <a:solidFill>
                  <a:srgbClr val="FF0000"/>
                </a:solidFill>
              </a:rPr>
              <a:t>Shift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Cipher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285720" y="1357298"/>
            <a:ext cx="8429684" cy="4714908"/>
          </a:xfr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     </a:t>
            </a:r>
            <a:r>
              <a:rPr lang="zh-CN" altLang="en-US" sz="2400" dirty="0" smtClean="0"/>
              <a:t>移位密码系统：英语的</a:t>
            </a:r>
            <a:r>
              <a:rPr lang="en-US" altLang="zh-CN" sz="2400" dirty="0" smtClean="0"/>
              <a:t>26</a:t>
            </a:r>
            <a:r>
              <a:rPr lang="zh-CN" altLang="en-US" sz="2400" dirty="0" smtClean="0"/>
              <a:t>个字母分别用        的元素表示，     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                                 ，密钥空间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穷举攻击：例举密钥空间中的</a:t>
            </a:r>
            <a:r>
              <a:rPr lang="en-US" altLang="zh-CN" sz="2400" dirty="0" smtClean="0">
                <a:solidFill>
                  <a:srgbClr val="FF0000"/>
                </a:solidFill>
              </a:rPr>
              <a:t>25</a:t>
            </a:r>
            <a:r>
              <a:rPr lang="zh-CN" altLang="en-US" sz="2400" dirty="0" smtClean="0">
                <a:solidFill>
                  <a:srgbClr val="FF0000"/>
                </a:solidFill>
              </a:rPr>
              <a:t>个密钥，解密密文到有意义字符串</a:t>
            </a:r>
            <a:r>
              <a:rPr lang="zh-CN" altLang="en-US" sz="2400" dirty="0" smtClean="0"/>
              <a:t>。</a:t>
            </a:r>
            <a:r>
              <a:rPr lang="zh-CN" altLang="en-US" sz="2400" dirty="0" smtClean="0">
                <a:latin typeface="+mn-ea"/>
                <a:cs typeface="Aharoni"/>
              </a:rPr>
              <a:t>  </a:t>
            </a:r>
            <a:endParaRPr lang="en-US" altLang="zh-CN" sz="2000" dirty="0" smtClean="0">
              <a:latin typeface="+mn-ea"/>
              <a:cs typeface="Aharoni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642910" y="2428875"/>
          <a:ext cx="7929618" cy="857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" name="Equation" r:id="rId4" imgW="3746160" imgH="457200" progId="Equation.DSMT4">
                  <p:embed/>
                </p:oleObj>
              </mc:Choice>
              <mc:Fallback>
                <p:oleObj name="Equation" r:id="rId4" imgW="3746160" imgH="457200" progId="Equation.DSMT4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428875"/>
                        <a:ext cx="7929618" cy="8572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99417"/>
              </p:ext>
            </p:extLst>
          </p:nvPr>
        </p:nvGraphicFramePr>
        <p:xfrm>
          <a:off x="5868144" y="1268760"/>
          <a:ext cx="642942" cy="54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2" name="Equation" r:id="rId6" imgW="228600" imgH="241200" progId="Equation.DSMT4">
                  <p:embed/>
                </p:oleObj>
              </mc:Choice>
              <mc:Fallback>
                <p:oleObj name="Equation" r:id="rId6" imgW="228600" imgH="241200" progId="Equation.DSMT4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1268760"/>
                        <a:ext cx="642942" cy="546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642911" y="1785926"/>
          <a:ext cx="2214578" cy="53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3" name="Equation" r:id="rId8" imgW="799920" imgH="241200" progId="Equation.DSMT4">
                  <p:embed/>
                </p:oleObj>
              </mc:Choice>
              <mc:Fallback>
                <p:oleObj name="Equation" r:id="rId8" imgW="799920" imgH="241200" progId="Equation.DSMT4">
                  <p:embed/>
                  <p:pic>
                    <p:nvPicPr>
                      <p:cNvPr id="0" name="图片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1" y="1785926"/>
                        <a:ext cx="2214578" cy="53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4429124" y="1785926"/>
          <a:ext cx="1357322" cy="52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4" name="Equation" r:id="rId10" imgW="507960" imgH="241200" progId="Equation.DSMT4">
                  <p:embed/>
                </p:oleObj>
              </mc:Choice>
              <mc:Fallback>
                <p:oleObj name="Equation" r:id="rId10" imgW="507960" imgH="241200" progId="Equation.DSMT4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1785926"/>
                        <a:ext cx="1357322" cy="52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749300" y="3357563"/>
          <a:ext cx="77152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5" name="Equation" r:id="rId12" imgW="3644640" imgH="457200" progId="Equation.DSMT4">
                  <p:embed/>
                </p:oleObj>
              </mc:Choice>
              <mc:Fallback>
                <p:oleObj name="Equation" r:id="rId12" imgW="3644640" imgH="457200" progId="Equation.DSMT4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357563"/>
                        <a:ext cx="77152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中文怎么办？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73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古典密码（移位密码，</a:t>
            </a:r>
            <a:r>
              <a:rPr lang="en-US" altLang="zh-CN" sz="3200" dirty="0" smtClean="0">
                <a:solidFill>
                  <a:srgbClr val="FF0000"/>
                </a:solidFill>
              </a:rPr>
              <a:t>Shift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Cipher</a:t>
            </a:r>
            <a:r>
              <a:rPr lang="zh-CN" altLang="en-US" sz="3200" dirty="0" smtClean="0">
                <a:solidFill>
                  <a:srgbClr val="FF0000"/>
                </a:solidFill>
              </a:rPr>
              <a:t>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214282" y="1357298"/>
            <a:ext cx="4357718" cy="4714908"/>
          </a:xfrm>
          <a:gradFill>
            <a:gsLst>
              <a:gs pos="100000">
                <a:srgbClr val="8488C4">
                  <a:alpha val="55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k=0:  OVDTHUFWVZZPISLRLFZHYLAOLYL</a:t>
            </a:r>
          </a:p>
          <a:p>
            <a:pPr>
              <a:buNone/>
            </a:pPr>
            <a:r>
              <a:rPr lang="en-US" altLang="zh-CN" sz="1800" dirty="0" smtClean="0"/>
              <a:t>k=1:  NUCSGTEVUYYOHRKQKEYGXKZNKXK</a:t>
            </a:r>
          </a:p>
          <a:p>
            <a:pPr>
              <a:buNone/>
            </a:pPr>
            <a:r>
              <a:rPr lang="en-US" altLang="zh-CN" sz="1800" dirty="0" smtClean="0"/>
              <a:t>k=2:  MTBRFSDUTXXNGQJPJDXFWJYMJWJ</a:t>
            </a:r>
          </a:p>
          <a:p>
            <a:pPr>
              <a:buNone/>
            </a:pPr>
            <a:r>
              <a:rPr lang="en-US" altLang="zh-CN" sz="1800" dirty="0" smtClean="0"/>
              <a:t>k=3:  LSAQERCTSWWMFPIOICWEVIXLIVI</a:t>
            </a:r>
          </a:p>
          <a:p>
            <a:pPr>
              <a:buNone/>
            </a:pPr>
            <a:r>
              <a:rPr lang="en-US" altLang="zh-CN" sz="1800" dirty="0" smtClean="0"/>
              <a:t>k=4:  KRZPDQBSRVVLEOHNHBVDUHWKHUH</a:t>
            </a:r>
          </a:p>
          <a:p>
            <a:pPr>
              <a:buNone/>
            </a:pPr>
            <a:r>
              <a:rPr lang="en-US" altLang="zh-CN" sz="1800" dirty="0" smtClean="0"/>
              <a:t>k=5:  JQYOCPARQUUKDNGMGAUCTGVJGTG</a:t>
            </a:r>
          </a:p>
          <a:p>
            <a:pPr>
              <a:buNone/>
            </a:pPr>
            <a:r>
              <a:rPr lang="en-US" altLang="zh-CN" sz="1800" dirty="0" smtClean="0"/>
              <a:t>k=6:  IPXNBOZQPTTJCMFLFZTBSFUIFSF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k=7:  HOWMANYPOSSIBLEKEYSARETHERE</a:t>
            </a:r>
          </a:p>
          <a:p>
            <a:pPr>
              <a:buNone/>
            </a:pPr>
            <a:r>
              <a:rPr lang="en-US" altLang="zh-CN" sz="1800" dirty="0" smtClean="0"/>
              <a:t>k=8:  GNVLZMXONRRHAKDJDXRZQDSGDQD</a:t>
            </a:r>
          </a:p>
          <a:p>
            <a:pPr>
              <a:buNone/>
            </a:pPr>
            <a:r>
              <a:rPr lang="en-US" altLang="zh-CN" sz="1800" dirty="0" smtClean="0"/>
              <a:t>k=9:  FMUKYLWNMQQGZJCICWQYPCRFCPC</a:t>
            </a:r>
          </a:p>
          <a:p>
            <a:pPr>
              <a:buNone/>
            </a:pPr>
            <a:r>
              <a:rPr lang="en-US" altLang="zh-CN" sz="1800" dirty="0" smtClean="0"/>
              <a:t>k=10: ELTJXKVMLPPFYIBHBVPXOBQEBOB</a:t>
            </a:r>
          </a:p>
          <a:p>
            <a:pPr>
              <a:buNone/>
            </a:pPr>
            <a:r>
              <a:rPr lang="en-US" altLang="zh-CN" sz="1800" dirty="0" smtClean="0"/>
              <a:t>k=11: DKSIWJULKOOEXHAGAUOWNAPDANA</a:t>
            </a:r>
          </a:p>
          <a:p>
            <a:pPr>
              <a:buNone/>
            </a:pPr>
            <a:r>
              <a:rPr lang="en-US" altLang="zh-CN" sz="1800" dirty="0" smtClean="0"/>
              <a:t>k=12: CJRHVITKJNNDWGZFZTNVMZOCZMZ</a:t>
            </a:r>
          </a:p>
        </p:txBody>
      </p:sp>
      <p:sp>
        <p:nvSpPr>
          <p:cNvPr id="15" name="内容占位符 4"/>
          <p:cNvSpPr txBox="1">
            <a:spLocks/>
          </p:cNvSpPr>
          <p:nvPr/>
        </p:nvSpPr>
        <p:spPr>
          <a:xfrm>
            <a:off x="4572000" y="1357298"/>
            <a:ext cx="4500562" cy="4714908"/>
          </a:xfrm>
          <a:prstGeom prst="rect">
            <a:avLst/>
          </a:prstGeom>
          <a:gradFill>
            <a:gsLst>
              <a:gs pos="100000">
                <a:srgbClr val="8488C4">
                  <a:alpha val="55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dirty="0" smtClean="0"/>
              <a:t>k=13: BIQGUHSJIMMCVFYEYSMULYNBYLY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 smtClean="0"/>
              <a:t>k=14: AHPFTGRIHLLBUEXDXRLTKXMAXKX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 smtClean="0"/>
              <a:t>k=15: ZGOESFQHGKKATDWCWQKSJWLZWJW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 smtClean="0"/>
              <a:t>k=16: YFNDREPGFJJZSCVBVPJRIVKYVIV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 smtClean="0"/>
              <a:t>k=17: XEMCQDOFEIIYRBUAUOIQHUJXUHU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 smtClean="0"/>
              <a:t>k=18: WDLBPCNEDHHXQATZTNHPGTIWTGT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 smtClean="0"/>
              <a:t>k=19: VCKAOBMDCGGWPZSYSMGOFSHVSFS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 smtClean="0"/>
              <a:t>k=20: UBJZNALCBFFVOYRXRLFNERGURER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 smtClean="0"/>
              <a:t>k=21: TAIYMZKBAEEUNXQWQKEMDQFTQDQ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 smtClean="0"/>
              <a:t>k=22: SZHXLYJAZDDTMWPVPJDLCPESPCP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 smtClean="0"/>
              <a:t>k=23: RYGWKXIZYCCSLVOUOICKBODROBO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 smtClean="0"/>
              <a:t>k=24: QXFVJWHYXBBRKUNTNHBJANCQNAN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 smtClean="0"/>
              <a:t>k=25: PWEUIVGXWAAQJTMSMGAIZMBPMZM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单字母替换，</a:t>
            </a:r>
            <a:r>
              <a:rPr lang="en-US" altLang="zh-CN" sz="2400" dirty="0" smtClean="0">
                <a:solidFill>
                  <a:srgbClr val="FF0000"/>
                </a:solidFill>
              </a:rPr>
              <a:t>Mono-alphabetic substitution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285720" y="1357298"/>
            <a:ext cx="8429684" cy="2428892"/>
          </a:xfrm>
          <a:gradFill>
            <a:gsLst>
              <a:gs pos="100000">
                <a:srgbClr val="8488C4">
                  <a:alpha val="55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     密码替换：英语的</a:t>
            </a:r>
            <a:r>
              <a:rPr lang="en-US" altLang="zh-CN" sz="2400" dirty="0" smtClean="0"/>
              <a:t>26</a:t>
            </a:r>
            <a:r>
              <a:rPr lang="zh-CN" altLang="en-US" sz="2400" dirty="0" smtClean="0"/>
              <a:t>个字母 </a:t>
            </a:r>
            <a:r>
              <a:rPr lang="en-US" altLang="zh-CN" sz="2400" dirty="0" smtClean="0">
                <a:latin typeface="Sylfaen" pitchFamily="18" charset="0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zh-CN" altLang="en-US" sz="2400" dirty="0" smtClean="0"/>
              <a:t>分别用的元素表示，     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                                 ，密钥空间是字母上的所有置换     。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latin typeface="+mn-ea"/>
              <a:cs typeface="Aharoni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247015"/>
              </p:ext>
            </p:extLst>
          </p:nvPr>
        </p:nvGraphicFramePr>
        <p:xfrm>
          <a:off x="642938" y="2500306"/>
          <a:ext cx="7929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9" name="Equation" r:id="rId4" imgW="3746160" imgH="228600" progId="Equation.DSMT4">
                  <p:embed/>
                </p:oleObj>
              </mc:Choice>
              <mc:Fallback>
                <p:oleObj name="Equation" r:id="rId4" imgW="3746160" imgH="228600" progId="Equation.DSMT4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500306"/>
                        <a:ext cx="792956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357686" y="1285860"/>
          <a:ext cx="642942" cy="54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0" name="Equation" r:id="rId6" imgW="228600" imgH="241200" progId="Equation.DSMT4">
                  <p:embed/>
                </p:oleObj>
              </mc:Choice>
              <mc:Fallback>
                <p:oleObj name="Equation" r:id="rId6" imgW="228600" imgH="241200" progId="Equation.DSMT4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1285860"/>
                        <a:ext cx="642942" cy="546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823114"/>
              </p:ext>
            </p:extLst>
          </p:nvPr>
        </p:nvGraphicFramePr>
        <p:xfrm>
          <a:off x="642911" y="1785926"/>
          <a:ext cx="2214578" cy="53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1" name="Equation" r:id="rId8" imgW="799920" imgH="241200" progId="Equation.DSMT4">
                  <p:embed/>
                </p:oleObj>
              </mc:Choice>
              <mc:Fallback>
                <p:oleObj name="Equation" r:id="rId8" imgW="799920" imgH="241200" progId="Equation.DSMT4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1" y="1785926"/>
                        <a:ext cx="2214578" cy="53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4160"/>
              </p:ext>
            </p:extLst>
          </p:nvPr>
        </p:nvGraphicFramePr>
        <p:xfrm>
          <a:off x="7215206" y="1898641"/>
          <a:ext cx="3921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2" name="Equation" r:id="rId10" imgW="139680" imgH="139680" progId="Equation.DSMT4">
                  <p:embed/>
                </p:oleObj>
              </mc:Choice>
              <mc:Fallback>
                <p:oleObj name="Equation" r:id="rId10" imgW="139680" imgH="139680" progId="Equation.DSMT4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206" y="1898641"/>
                        <a:ext cx="39211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650904" y="3000372"/>
          <a:ext cx="80645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3" name="Equation" r:id="rId12" imgW="3809880" imgH="241200" progId="Equation.DSMT4">
                  <p:embed/>
                </p:oleObj>
              </mc:Choice>
              <mc:Fallback>
                <p:oleObj name="Equation" r:id="rId12" imgW="3809880" imgH="241200" progId="Equation.DSMT4">
                  <p:embed/>
                  <p:pic>
                    <p:nvPicPr>
                      <p:cNvPr id="0" name="图片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04" y="3000372"/>
                        <a:ext cx="80645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7158" y="3857628"/>
            <a:ext cx="849471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内容占位符 4"/>
          <p:cNvSpPr txBox="1">
            <a:spLocks/>
          </p:cNvSpPr>
          <p:nvPr/>
        </p:nvSpPr>
        <p:spPr>
          <a:xfrm>
            <a:off x="357158" y="4857760"/>
            <a:ext cx="8429684" cy="1143008"/>
          </a:xfrm>
          <a:prstGeom prst="rect">
            <a:avLst/>
          </a:prstGeom>
          <a:gradFill>
            <a:gsLst>
              <a:gs pos="100000">
                <a:srgbClr val="8488C4">
                  <a:alpha val="55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密钥空间为：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26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，约等于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88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Aharon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solidFill>
                  <a:srgbClr val="FF0000"/>
                </a:solidFill>
              </a:rPr>
              <a:t>单字母替换，</a:t>
            </a:r>
            <a:r>
              <a:rPr lang="en-US" altLang="zh-CN" sz="3200" dirty="0">
                <a:solidFill>
                  <a:srgbClr val="FF0000"/>
                </a:solidFill>
              </a:rPr>
              <a:t>Mono-alphabetic substitution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357298"/>
            <a:ext cx="7786742" cy="4722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solidFill>
                  <a:srgbClr val="FF0000"/>
                </a:solidFill>
              </a:rPr>
              <a:t>单字母替换，</a:t>
            </a:r>
            <a:r>
              <a:rPr lang="en-US" altLang="zh-CN" sz="3200" dirty="0">
                <a:solidFill>
                  <a:srgbClr val="FF0000"/>
                </a:solidFill>
              </a:rPr>
              <a:t>Mono-alphabetic substitution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1308590"/>
            <a:ext cx="6624736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E</a:t>
            </a:r>
            <a:r>
              <a:rPr lang="zh-CN" altLang="en-US" kern="0" dirty="0">
                <a:solidFill>
                  <a:srgbClr val="000000"/>
                </a:solidFill>
                <a:latin typeface="Arial"/>
                <a:ea typeface="宋体"/>
              </a:rPr>
              <a:t>的概率大约为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/>
              </a:rPr>
              <a:t>0.12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defRPr/>
            </a:pPr>
            <a:endParaRPr lang="en-US" altLang="zh-CN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T, A, O, I, N, S, H, R</a:t>
            </a:r>
            <a:r>
              <a:rPr lang="zh-CN" altLang="en-US" kern="0" dirty="0">
                <a:solidFill>
                  <a:srgbClr val="000000"/>
                </a:solidFill>
                <a:latin typeface="Arial"/>
                <a:ea typeface="宋体"/>
              </a:rPr>
              <a:t>的概率为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/>
              </a:rPr>
              <a:t>0.06-0.09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defRPr/>
            </a:pPr>
            <a:endParaRPr lang="en-US" altLang="zh-CN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/>
              </a:rPr>
              <a:t>D, L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/>
              </a:rPr>
              <a:t>的概率大约为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/>
              </a:rPr>
              <a:t>0.04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defRPr/>
            </a:pPr>
            <a:endParaRPr lang="en-US" altLang="zh-CN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/>
              </a:rPr>
              <a:t>C, U, M, W, F, G, Y, P, B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/>
              </a:rPr>
              <a:t>的概率为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/>
              </a:rPr>
              <a:t>0.015-0.023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defRPr/>
            </a:pPr>
            <a:endParaRPr lang="en-US" altLang="zh-CN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/>
              </a:rPr>
              <a:t>V, K, J, X, Q, Z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/>
              </a:rPr>
              <a:t>的概率小于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/>
              </a:rPr>
              <a:t>0.01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defRPr/>
            </a:pPr>
            <a:endParaRPr lang="en-US" altLang="zh-CN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/>
              </a:rPr>
              <a:t>常见的两字母组合</a:t>
            </a:r>
            <a:endParaRPr lang="en-US" altLang="zh-CN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/>
              </a:rPr>
              <a:t>     TH, HE, IN, ER, AN, RE, DE, ON, ES, ST, EN, AT, TO, NT, HA, ND, OU, EA, NG, AS, OR, TI, IS, ET, IT, AR, TE, SE, HI, OF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defRPr/>
            </a:pPr>
            <a:endParaRPr lang="en-US" altLang="zh-CN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/>
              </a:rPr>
              <a:t>常见的三字母组合</a:t>
            </a:r>
            <a:endParaRPr lang="en-US" altLang="zh-CN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/>
              </a:rPr>
              <a:t>    THE, ING, AND, HER, ERE, ENT, THA, NTH, WAS, ETH, FOR, DTH</a:t>
            </a:r>
            <a:endParaRPr lang="en-US" altLang="zh-CN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408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1438</Words>
  <Application>Microsoft Office PowerPoint</Application>
  <PresentationFormat>全屏显示(4:3)</PresentationFormat>
  <Paragraphs>406</Paragraphs>
  <Slides>33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 Unicode MS</vt:lpstr>
      <vt:lpstr>等线</vt:lpstr>
      <vt:lpstr>楷体_GB2312</vt:lpstr>
      <vt:lpstr>宋体</vt:lpstr>
      <vt:lpstr>Aharoni</vt:lpstr>
      <vt:lpstr>Arial</vt:lpstr>
      <vt:lpstr>Calibri</vt:lpstr>
      <vt:lpstr>Garamond</vt:lpstr>
      <vt:lpstr>Sylfaen</vt:lpstr>
      <vt:lpstr>Wingdings</vt:lpstr>
      <vt:lpstr>Office 主题</vt:lpstr>
      <vt:lpstr>Equation</vt:lpstr>
      <vt:lpstr>MathType 6.0 Equation</vt:lpstr>
      <vt:lpstr>公式</vt:lpstr>
      <vt:lpstr>古典密码学 Classical Cryptography</vt:lpstr>
      <vt:lpstr>古典密码学特点</vt:lpstr>
      <vt:lpstr>凯撒密码，Caesar’s Cipher</vt:lpstr>
      <vt:lpstr>移位密码，Shift Cipher</vt:lpstr>
      <vt:lpstr>问题</vt:lpstr>
      <vt:lpstr>古典密码（移位密码，Shift Cipher）</vt:lpstr>
      <vt:lpstr>单字母替换，Mono-alphabetic substitution</vt:lpstr>
      <vt:lpstr>单字母替换，Mono-alphabetic substitution</vt:lpstr>
      <vt:lpstr>单字母替换，Mono-alphabetic substitution</vt:lpstr>
      <vt:lpstr>仿射密码，Affine Cipher</vt:lpstr>
      <vt:lpstr>仿射密码，Affine Cipher</vt:lpstr>
      <vt:lpstr>仿射密码，Affine Cipher</vt:lpstr>
      <vt:lpstr>仿射密码，Affine Cipher</vt:lpstr>
      <vt:lpstr>仿射密码，Affine Cipher</vt:lpstr>
      <vt:lpstr>维吉尼亚密码，Vigener</vt:lpstr>
      <vt:lpstr>维吉尼亚密码，Vigener</vt:lpstr>
      <vt:lpstr>维吉尼亚密码，Vigener</vt:lpstr>
      <vt:lpstr>维吉尼亚密码，Vigener</vt:lpstr>
      <vt:lpstr>维吉尼亚密码，Vigener</vt:lpstr>
      <vt:lpstr>维吉尼亚密码，Vigener</vt:lpstr>
      <vt:lpstr>维吉尼亚密码，Vigener</vt:lpstr>
      <vt:lpstr>维吉尼亚密码，Vigener</vt:lpstr>
      <vt:lpstr>维吉尼亚密码，Vigener</vt:lpstr>
      <vt:lpstr>希尔密码，HILL</vt:lpstr>
      <vt:lpstr>希尔密码，HILL</vt:lpstr>
      <vt:lpstr>希尔密码，HILL</vt:lpstr>
      <vt:lpstr>希尔密码，HILL</vt:lpstr>
      <vt:lpstr>置换密码，Permutation Cipher</vt:lpstr>
      <vt:lpstr>置换密码，Permutation Cipher</vt:lpstr>
      <vt:lpstr>现代密码学特点</vt:lpstr>
      <vt:lpstr>敌手模型</vt:lpstr>
      <vt:lpstr>加密算法</vt:lpstr>
      <vt:lpstr>现代密码学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  绍</dc:title>
  <dc:creator>zhulh</dc:creator>
  <cp:lastModifiedBy>Alex</cp:lastModifiedBy>
  <cp:revision>185</cp:revision>
  <dcterms:created xsi:type="dcterms:W3CDTF">2009-09-25T21:17:51Z</dcterms:created>
  <dcterms:modified xsi:type="dcterms:W3CDTF">2017-04-26T15:15:53Z</dcterms:modified>
</cp:coreProperties>
</file>