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7" r:id="rId3"/>
    <p:sldId id="309" r:id="rId4"/>
    <p:sldId id="322" r:id="rId5"/>
    <p:sldId id="301" r:id="rId6"/>
    <p:sldId id="308" r:id="rId7"/>
    <p:sldId id="302" r:id="rId8"/>
    <p:sldId id="305" r:id="rId9"/>
    <p:sldId id="311" r:id="rId10"/>
    <p:sldId id="313" r:id="rId11"/>
    <p:sldId id="316" r:id="rId12"/>
    <p:sldId id="315" r:id="rId13"/>
    <p:sldId id="317" r:id="rId14"/>
    <p:sldId id="319" r:id="rId15"/>
    <p:sldId id="303" r:id="rId16"/>
    <p:sldId id="32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9696" autoAdjust="0"/>
  </p:normalViewPr>
  <p:slideViewPr>
    <p:cSldViewPr>
      <p:cViewPr varScale="1">
        <p:scale>
          <a:sx n="90" d="100"/>
          <a:sy n="90" d="100"/>
        </p:scale>
        <p:origin x="102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732" y="-4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0A8A9-3948-4372-95A0-8C41B959DF0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875FD-26FE-4880-B77A-35B668743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20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9118-B020-408A-87FF-243363CD19B1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4D42-90CE-4DB6-A765-3DECAE6027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6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3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0.wmf"/><Relationship Id="rId25" Type="http://schemas.openxmlformats.org/officeDocument/2006/relationships/image" Target="../media/image34.wmf"/><Relationship Id="rId33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0.bin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28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1.wmf"/><Relationship Id="rId31" Type="http://schemas.openxmlformats.org/officeDocument/2006/relationships/image" Target="../media/image3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5720" y="2780928"/>
            <a:ext cx="835824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完善保密加密机制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Perfectly-secret Encryption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57158" y="4066812"/>
            <a:ext cx="835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练习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13" y="1844824"/>
            <a:ext cx="73914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5" y="3573016"/>
            <a:ext cx="7391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4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练习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62708"/>
            <a:ext cx="72961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0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84118"/>
            <a:ext cx="5669684" cy="519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练习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27734"/>
            <a:ext cx="71628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2582" y="428604"/>
            <a:ext cx="8432821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敌手能力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32620"/>
            <a:ext cx="7105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4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2582" y="428604"/>
            <a:ext cx="8432821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敌手能力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2961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" y="3541762"/>
            <a:ext cx="7315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“一次一密”密码体制（</a:t>
            </a:r>
            <a:r>
              <a:rPr lang="en-US" altLang="zh-CN" sz="3200" dirty="0" smtClean="0">
                <a:solidFill>
                  <a:srgbClr val="FF0000"/>
                </a:solidFill>
              </a:rPr>
              <a:t>one-time pad</a:t>
            </a:r>
            <a:r>
              <a:rPr lang="zh-CN" altLang="en-US" sz="3200" dirty="0" smtClean="0">
                <a:solidFill>
                  <a:srgbClr val="FF0000"/>
                </a:solidFill>
              </a:rPr>
              <a:t>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37890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3" y="1772816"/>
            <a:ext cx="77819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14149"/>
              </p:ext>
            </p:extLst>
          </p:nvPr>
        </p:nvGraphicFramePr>
        <p:xfrm>
          <a:off x="268335" y="4149080"/>
          <a:ext cx="8280920" cy="1880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</a:rPr>
                        <a:t>缺点：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密钥长度和明文长度一样长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密钥只能使用一次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密钥管理异常复杂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2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“一次一密”密码体制（</a:t>
            </a:r>
            <a:r>
              <a:rPr lang="en-US" altLang="zh-CN" sz="3200" dirty="0" smtClean="0">
                <a:solidFill>
                  <a:srgbClr val="FF0000"/>
                </a:solidFill>
              </a:rPr>
              <a:t>one-time pad</a:t>
            </a:r>
            <a:r>
              <a:rPr lang="zh-CN" altLang="en-US" sz="3200" dirty="0" smtClean="0">
                <a:solidFill>
                  <a:srgbClr val="FF0000"/>
                </a:solidFill>
              </a:rPr>
              <a:t>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07" y="2492896"/>
            <a:ext cx="71818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5" y="3501008"/>
            <a:ext cx="71247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mtClean="0"/>
              <a:t>证明“</a:t>
            </a:r>
            <a:r>
              <a:rPr lang="zh-CN" altLang="en-US" dirty="0" smtClean="0"/>
              <a:t>一次一</a:t>
            </a:r>
            <a:r>
              <a:rPr lang="zh-CN" altLang="en-US" smtClean="0"/>
              <a:t>密”是</a:t>
            </a:r>
            <a:r>
              <a:rPr lang="zh-CN" altLang="en-US" dirty="0" smtClean="0"/>
              <a:t>完善保密的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安全目标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87435"/>
              </p:ext>
            </p:extLst>
          </p:nvPr>
        </p:nvGraphicFramePr>
        <p:xfrm>
          <a:off x="251520" y="3284984"/>
          <a:ext cx="8280920" cy="1418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</a:rPr>
                        <a:t>无条件安全（</a:t>
                      </a: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unconditional</a:t>
                      </a:r>
                      <a:r>
                        <a:rPr lang="en-US" altLang="zh-CN" sz="2400" baseline="0" dirty="0" smtClean="0">
                          <a:solidFill>
                            <a:srgbClr val="0070C0"/>
                          </a:solidFill>
                        </a:rPr>
                        <a:t> security</a:t>
                      </a:r>
                      <a:r>
                        <a:rPr lang="zh-CN" altLang="en-US" sz="2400" baseline="0" dirty="0" smtClean="0">
                          <a:solidFill>
                            <a:srgbClr val="0070C0"/>
                          </a:solidFill>
                        </a:rPr>
                        <a:t>）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即使攻击者具有无限的计算资源，也无法攻破密码体制，我们称这种密码体制是无条件安全的。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1628800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70C0"/>
                </a:solidFill>
              </a:rPr>
              <a:t>安全的判断标准是什么？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algn="just"/>
            <a:endParaRPr lang="en-US" altLang="zh-CN" dirty="0">
              <a:solidFill>
                <a:prstClr val="black"/>
              </a:solidFill>
            </a:endParaRPr>
          </a:p>
          <a:p>
            <a:pPr algn="just"/>
            <a:r>
              <a:rPr lang="zh-CN" altLang="en-US" dirty="0">
                <a:solidFill>
                  <a:prstClr val="black"/>
                </a:solidFill>
              </a:rPr>
              <a:t>什么样</a:t>
            </a:r>
            <a:r>
              <a:rPr lang="zh-CN" altLang="en-US" dirty="0" smtClean="0">
                <a:solidFill>
                  <a:prstClr val="black"/>
                </a:solidFill>
              </a:rPr>
              <a:t>的</a:t>
            </a:r>
            <a:r>
              <a:rPr lang="zh-CN" altLang="en-US" dirty="0">
                <a:solidFill>
                  <a:prstClr val="black"/>
                </a:solidFill>
              </a:rPr>
              <a:t>密码</a:t>
            </a:r>
            <a:r>
              <a:rPr lang="zh-CN" altLang="en-US" dirty="0" smtClean="0">
                <a:solidFill>
                  <a:prstClr val="black"/>
                </a:solidFill>
              </a:rPr>
              <a:t>算法</a:t>
            </a:r>
            <a:r>
              <a:rPr lang="zh-CN" altLang="en-US" dirty="0">
                <a:solidFill>
                  <a:prstClr val="black"/>
                </a:solidFill>
              </a:rPr>
              <a:t>是安全的</a:t>
            </a:r>
            <a:r>
              <a:rPr lang="zh-CN" altLang="en-US" dirty="0" smtClean="0">
                <a:solidFill>
                  <a:prstClr val="black"/>
                </a:solidFill>
              </a:rPr>
              <a:t>？需要考虑哪些因素？</a:t>
            </a:r>
            <a:r>
              <a:rPr lang="en-US" altLang="zh-CN" sz="2400" dirty="0" smtClean="0">
                <a:solidFill>
                  <a:prstClr val="black"/>
                </a:solidFill>
              </a:rPr>
              <a:t>(3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Mins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algn="just"/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加密算法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43624"/>
              </p:ext>
            </p:extLst>
          </p:nvPr>
        </p:nvGraphicFramePr>
        <p:xfrm>
          <a:off x="356965" y="1628800"/>
          <a:ext cx="828092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just"/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95314"/>
            <a:ext cx="71818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3096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0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无条件安全的加密算法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87191"/>
              </p:ext>
            </p:extLst>
          </p:nvPr>
        </p:nvGraphicFramePr>
        <p:xfrm>
          <a:off x="356965" y="1628800"/>
          <a:ext cx="828092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</a:rPr>
                        <a:t>一个加密算法满足什么条件就可以被认为是无条件安全的？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58988"/>
            <a:ext cx="72771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33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完善保密性（</a:t>
            </a:r>
            <a:r>
              <a:rPr lang="en-US" altLang="zh-CN" sz="3200" dirty="0" smtClean="0">
                <a:solidFill>
                  <a:srgbClr val="FF0000"/>
                </a:solidFill>
              </a:rPr>
              <a:t>Perfect Secrecy</a:t>
            </a:r>
            <a:r>
              <a:rPr lang="zh-CN" altLang="en-US" sz="3200" dirty="0" smtClean="0">
                <a:solidFill>
                  <a:srgbClr val="FF0000"/>
                </a:solidFill>
              </a:rPr>
              <a:t>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35842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3" y="1700808"/>
            <a:ext cx="75723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89841"/>
              </p:ext>
            </p:extLst>
          </p:nvPr>
        </p:nvGraphicFramePr>
        <p:xfrm>
          <a:off x="1331640" y="2204864"/>
          <a:ext cx="6096000" cy="158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 a 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(1/4)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(3/4)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K1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(1/2)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K2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(1/4)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K3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(1/4)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843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03" y="3968305"/>
            <a:ext cx="3218643" cy="19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图片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3415703" cy="191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918570" y="3896297"/>
            <a:ext cx="1863983" cy="204666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83769" y="3933056"/>
            <a:ext cx="747732" cy="204666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390065" y="3932301"/>
            <a:ext cx="747732" cy="204666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234228"/>
              </p:ext>
            </p:extLst>
          </p:nvPr>
        </p:nvGraphicFramePr>
        <p:xfrm>
          <a:off x="179512" y="4378290"/>
          <a:ext cx="9255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7" imgW="583920" imgH="685800" progId="Equation.DSMT4">
                  <p:embed/>
                </p:oleObj>
              </mc:Choice>
              <mc:Fallback>
                <p:oleObj name="Equation" r:id="rId7" imgW="583920" imgH="6858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78290"/>
                        <a:ext cx="92551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圆角矩形 15"/>
          <p:cNvSpPr/>
          <p:nvPr/>
        </p:nvSpPr>
        <p:spPr>
          <a:xfrm>
            <a:off x="899592" y="4365104"/>
            <a:ext cx="288032" cy="114131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5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完善保密性（</a:t>
            </a:r>
            <a:r>
              <a:rPr lang="en-US" altLang="zh-CN" sz="3200" dirty="0" smtClean="0">
                <a:solidFill>
                  <a:srgbClr val="FF0000"/>
                </a:solidFill>
              </a:rPr>
              <a:t>Perfect Secrecy</a:t>
            </a:r>
            <a:r>
              <a:rPr lang="zh-CN" altLang="en-US" sz="3200" dirty="0" smtClean="0">
                <a:solidFill>
                  <a:srgbClr val="FF0000"/>
                </a:solidFill>
              </a:rPr>
              <a:t>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移位密码是完善保密的吗？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移位密码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单字母替换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70295"/>
              </p:ext>
            </p:extLst>
          </p:nvPr>
        </p:nvGraphicFramePr>
        <p:xfrm>
          <a:off x="179512" y="2852936"/>
          <a:ext cx="87539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J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J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751" y="4725144"/>
            <a:ext cx="849471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13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完善保密性（</a:t>
            </a:r>
            <a:r>
              <a:rPr lang="en-US" altLang="zh-CN" sz="3200" dirty="0" smtClean="0">
                <a:solidFill>
                  <a:srgbClr val="FF0000"/>
                </a:solidFill>
              </a:rPr>
              <a:t>Perfect Secrecy</a:t>
            </a:r>
            <a:r>
              <a:rPr lang="zh-CN" altLang="en-US" sz="3200" dirty="0" smtClean="0">
                <a:solidFill>
                  <a:srgbClr val="FF0000"/>
                </a:solidFill>
              </a:rPr>
              <a:t>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36866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700808"/>
            <a:ext cx="77533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38379"/>
              </p:ext>
            </p:extLst>
          </p:nvPr>
        </p:nvGraphicFramePr>
        <p:xfrm>
          <a:off x="285720" y="4221088"/>
          <a:ext cx="8280920" cy="1702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）移位密码                                  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zh-CN" alt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05362"/>
              </p:ext>
            </p:extLst>
          </p:nvPr>
        </p:nvGraphicFramePr>
        <p:xfrm>
          <a:off x="1838833" y="4221088"/>
          <a:ext cx="198969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" name="Equation" r:id="rId5" imgW="1333440" imgH="241200" progId="Equation.DSMT4">
                  <p:embed/>
                </p:oleObj>
              </mc:Choice>
              <mc:Fallback>
                <p:oleObj name="Equation" r:id="rId5" imgW="1333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8833" y="4221088"/>
                        <a:ext cx="1989695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349651"/>
              </p:ext>
            </p:extLst>
          </p:nvPr>
        </p:nvGraphicFramePr>
        <p:xfrm>
          <a:off x="276138" y="5157192"/>
          <a:ext cx="2235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" name="Equation" r:id="rId7" imgW="1498320" imgH="203040" progId="Equation.DSMT4">
                  <p:embed/>
                </p:oleObj>
              </mc:Choice>
              <mc:Fallback>
                <p:oleObj name="Equation" r:id="rId7" imgW="1498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6138" y="5157192"/>
                        <a:ext cx="22352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04722"/>
              </p:ext>
            </p:extLst>
          </p:nvPr>
        </p:nvGraphicFramePr>
        <p:xfrm>
          <a:off x="2546194" y="5172372"/>
          <a:ext cx="11001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" name="Equation" r:id="rId9" imgW="736560" imgH="203040" progId="Equation.DSMT4">
                  <p:embed/>
                </p:oleObj>
              </mc:Choice>
              <mc:Fallback>
                <p:oleObj name="Equation" r:id="rId9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6194" y="5172372"/>
                        <a:ext cx="1100138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635960"/>
              </p:ext>
            </p:extLst>
          </p:nvPr>
        </p:nvGraphicFramePr>
        <p:xfrm>
          <a:off x="3626314" y="5100364"/>
          <a:ext cx="419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" name="Equation" r:id="rId11" imgW="279360" imgH="228600" progId="Equation.DSMT4">
                  <p:embed/>
                </p:oleObj>
              </mc:Choice>
              <mc:Fallback>
                <p:oleObj name="Equation" r:id="rId11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314" y="5100364"/>
                        <a:ext cx="419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195917"/>
              </p:ext>
            </p:extLst>
          </p:nvPr>
        </p:nvGraphicFramePr>
        <p:xfrm>
          <a:off x="285720" y="4725144"/>
          <a:ext cx="12684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" name="Equation" r:id="rId13" imgW="850680" imgH="203040" progId="Equation.DSMT4">
                  <p:embed/>
                </p:oleObj>
              </mc:Choice>
              <mc:Fallback>
                <p:oleObj name="Equation" r:id="rId13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725144"/>
                        <a:ext cx="126841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23603"/>
              </p:ext>
            </p:extLst>
          </p:nvPr>
        </p:nvGraphicFramePr>
        <p:xfrm>
          <a:off x="1622809" y="4725144"/>
          <a:ext cx="6254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" name="Equation" r:id="rId15" imgW="419040" imgH="228600" progId="Equation.DSMT4">
                  <p:embed/>
                </p:oleObj>
              </mc:Choice>
              <mc:Fallback>
                <p:oleObj name="Equation" r:id="rId15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809" y="4725144"/>
                        <a:ext cx="6254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971785"/>
              </p:ext>
            </p:extLst>
          </p:nvPr>
        </p:nvGraphicFramePr>
        <p:xfrm>
          <a:off x="287300" y="5589612"/>
          <a:ext cx="225266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" name="Equation" r:id="rId17" imgW="1511280" imgH="203040" progId="Equation.DSMT4">
                  <p:embed/>
                </p:oleObj>
              </mc:Choice>
              <mc:Fallback>
                <p:oleObj name="Equation" r:id="rId17" imgW="1511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00" y="5589612"/>
                        <a:ext cx="2252662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331741"/>
              </p:ext>
            </p:extLst>
          </p:nvPr>
        </p:nvGraphicFramePr>
        <p:xfrm>
          <a:off x="2587587" y="5554687"/>
          <a:ext cx="36195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" name="Equation" r:id="rId19" imgW="241200" imgH="177480" progId="Equation.DSMT4">
                  <p:embed/>
                </p:oleObj>
              </mc:Choice>
              <mc:Fallback>
                <p:oleObj name="Equation" r:id="rId19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587" y="5554687"/>
                        <a:ext cx="36195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42312"/>
              </p:ext>
            </p:extLst>
          </p:nvPr>
        </p:nvGraphicFramePr>
        <p:xfrm>
          <a:off x="282583" y="2852936"/>
          <a:ext cx="8280920" cy="1332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）移位密码                                  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zh-CN" alt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98006"/>
              </p:ext>
            </p:extLst>
          </p:nvPr>
        </p:nvGraphicFramePr>
        <p:xfrm>
          <a:off x="1835696" y="2852936"/>
          <a:ext cx="1990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" name="Equation" r:id="rId21" imgW="1333440" imgH="241200" progId="Equation.DSMT4">
                  <p:embed/>
                </p:oleObj>
              </mc:Choice>
              <mc:Fallback>
                <p:oleObj name="Equation" r:id="rId21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852936"/>
                        <a:ext cx="1990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53652"/>
              </p:ext>
            </p:extLst>
          </p:nvPr>
        </p:nvGraphicFramePr>
        <p:xfrm>
          <a:off x="467544" y="3356273"/>
          <a:ext cx="113506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" name="Equation" r:id="rId23" imgW="761760" imgH="203040" progId="Equation.DSMT4">
                  <p:embed/>
                </p:oleObj>
              </mc:Choice>
              <mc:Fallback>
                <p:oleObj name="Equation" r:id="rId23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56273"/>
                        <a:ext cx="1135062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225305"/>
              </p:ext>
            </p:extLst>
          </p:nvPr>
        </p:nvGraphicFramePr>
        <p:xfrm>
          <a:off x="1630586" y="3303712"/>
          <a:ext cx="4175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" name="Equation" r:id="rId25" imgW="279360" imgH="228600" progId="Equation.DSMT4">
                  <p:embed/>
                </p:oleObj>
              </mc:Choice>
              <mc:Fallback>
                <p:oleObj name="Equation" r:id="rId25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586" y="3303712"/>
                        <a:ext cx="41751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00135"/>
              </p:ext>
            </p:extLst>
          </p:nvPr>
        </p:nvGraphicFramePr>
        <p:xfrm>
          <a:off x="473412" y="3717032"/>
          <a:ext cx="19304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" name="Equation" r:id="rId27" imgW="1295280" imgH="203040" progId="Equation.DSMT4">
                  <p:embed/>
                </p:oleObj>
              </mc:Choice>
              <mc:Fallback>
                <p:oleObj name="Equation" r:id="rId27" imgW="1295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12" y="3717032"/>
                        <a:ext cx="19304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55614"/>
              </p:ext>
            </p:extLst>
          </p:nvPr>
        </p:nvGraphicFramePr>
        <p:xfrm>
          <a:off x="2360440" y="3717032"/>
          <a:ext cx="11001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" name="Equation" r:id="rId29" imgW="736560" imgH="203040" progId="Equation.DSMT4">
                  <p:embed/>
                </p:oleObj>
              </mc:Choice>
              <mc:Fallback>
                <p:oleObj name="Equation" r:id="rId29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440" y="3717032"/>
                        <a:ext cx="11001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09032"/>
              </p:ext>
            </p:extLst>
          </p:nvPr>
        </p:nvGraphicFramePr>
        <p:xfrm>
          <a:off x="3439940" y="3717032"/>
          <a:ext cx="419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" name="Equation" r:id="rId31" imgW="279360" imgH="228600" progId="Equation.DSMT4">
                  <p:embed/>
                </p:oleObj>
              </mc:Choice>
              <mc:Fallback>
                <p:oleObj name="Equation" r:id="rId31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940" y="3717032"/>
                        <a:ext cx="419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​​ 29"/>
          <p:cNvSpPr/>
          <p:nvPr/>
        </p:nvSpPr>
        <p:spPr>
          <a:xfrm>
            <a:off x="2444654" y="463832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86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完善保密性（</a:t>
            </a:r>
            <a:r>
              <a:rPr lang="en-US" altLang="zh-CN" sz="3200" dirty="0">
                <a:solidFill>
                  <a:srgbClr val="FF0000"/>
                </a:solidFill>
              </a:rPr>
              <a:t>Perfect Secrecy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87544"/>
              </p:ext>
            </p:extLst>
          </p:nvPr>
        </p:nvGraphicFramePr>
        <p:xfrm>
          <a:off x="282583" y="1484784"/>
          <a:ext cx="8280920" cy="1702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）单字母替换密码                                   ，</a:t>
                      </a:r>
                      <a:r>
                        <a:rPr lang="zh-CN" altLang="en-US" sz="2000" dirty="0" smtClean="0">
                          <a:solidFill>
                            <a:prstClr val="black"/>
                          </a:solidFill>
                        </a:rPr>
                        <a:t>密钥空间是字母上的所有置换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zh-CN" alt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113954"/>
              </p:ext>
            </p:extLst>
          </p:nvPr>
        </p:nvGraphicFramePr>
        <p:xfrm>
          <a:off x="2627214" y="1461727"/>
          <a:ext cx="1872778" cy="45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" name="Equation" r:id="rId4" imgW="799920" imgH="241200" progId="Equation.DSMT4">
                  <p:embed/>
                </p:oleObj>
              </mc:Choice>
              <mc:Fallback>
                <p:oleObj name="Equation" r:id="rId4" imgW="7999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214" y="1461727"/>
                        <a:ext cx="1872778" cy="455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0768"/>
              </p:ext>
            </p:extLst>
          </p:nvPr>
        </p:nvGraphicFramePr>
        <p:xfrm>
          <a:off x="8068320" y="1556792"/>
          <a:ext cx="392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" name="Equation" r:id="rId6" imgW="139700" imgH="139700" progId="Equation.DSMT4">
                  <p:embed/>
                </p:oleObj>
              </mc:Choice>
              <mc:Fallback>
                <p:oleObj name="Equation" r:id="rId6" imgW="1397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320" y="1556792"/>
                        <a:ext cx="3921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" name="对象 368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744715"/>
              </p:ext>
            </p:extLst>
          </p:nvPr>
        </p:nvGraphicFramePr>
        <p:xfrm>
          <a:off x="310232" y="2025650"/>
          <a:ext cx="17414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" name="Equation" r:id="rId8" imgW="1168200" imgH="203040" progId="Equation.DSMT4">
                  <p:embed/>
                </p:oleObj>
              </mc:Choice>
              <mc:Fallback>
                <p:oleObj name="Equation" r:id="rId8" imgW="1168200" imgH="203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32" y="2025650"/>
                        <a:ext cx="174148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对象 368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885539"/>
              </p:ext>
            </p:extLst>
          </p:nvPr>
        </p:nvGraphicFramePr>
        <p:xfrm>
          <a:off x="323528" y="2348880"/>
          <a:ext cx="310356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8" name="Equation" r:id="rId10" imgW="2082600" imgH="203040" progId="Equation.DSMT4">
                  <p:embed/>
                </p:oleObj>
              </mc:Choice>
              <mc:Fallback>
                <p:oleObj name="Equation" r:id="rId10" imgW="2082600" imgH="203040" progId="Equation.DSMT4">
                  <p:embed/>
                  <p:pic>
                    <p:nvPicPr>
                      <p:cNvPr id="0" name="对象 36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48880"/>
                        <a:ext cx="310356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对象 368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70440"/>
              </p:ext>
            </p:extLst>
          </p:nvPr>
        </p:nvGraphicFramePr>
        <p:xfrm>
          <a:off x="3425949" y="2349500"/>
          <a:ext cx="13620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9" name="Equation" r:id="rId12" imgW="914400" imgH="228600" progId="Equation.DSMT4">
                  <p:embed/>
                </p:oleObj>
              </mc:Choice>
              <mc:Fallback>
                <p:oleObj name="Equation" r:id="rId12" imgW="914400" imgH="228600" progId="Equation.DSMT4">
                  <p:embed/>
                  <p:pic>
                    <p:nvPicPr>
                      <p:cNvPr id="0" name="对象 36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949" y="2349500"/>
                        <a:ext cx="13620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对象 368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143963"/>
              </p:ext>
            </p:extLst>
          </p:nvPr>
        </p:nvGraphicFramePr>
        <p:xfrm>
          <a:off x="335359" y="2709144"/>
          <a:ext cx="30845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0" name="Equation" r:id="rId14" imgW="2070000" imgH="203040" progId="Equation.DSMT4">
                  <p:embed/>
                </p:oleObj>
              </mc:Choice>
              <mc:Fallback>
                <p:oleObj name="Equation" r:id="rId14" imgW="2070000" imgH="203040" progId="Equation.DSMT4">
                  <p:embed/>
                  <p:pic>
                    <p:nvPicPr>
                      <p:cNvPr id="0" name="对象 36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59" y="2709144"/>
                        <a:ext cx="30845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对象 368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640657"/>
              </p:ext>
            </p:extLst>
          </p:nvPr>
        </p:nvGraphicFramePr>
        <p:xfrm>
          <a:off x="3417962" y="2708920"/>
          <a:ext cx="36195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" name="Equation" r:id="rId16" imgW="241200" imgH="177480" progId="Equation.DSMT4">
                  <p:embed/>
                </p:oleObj>
              </mc:Choice>
              <mc:Fallback>
                <p:oleObj name="Equation" r:id="rId16" imgW="241200" imgH="1774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962" y="2708920"/>
                        <a:ext cx="36195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40298"/>
              </p:ext>
            </p:extLst>
          </p:nvPr>
        </p:nvGraphicFramePr>
        <p:xfrm>
          <a:off x="179512" y="3284984"/>
          <a:ext cx="8280920" cy="1332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维吉尼亚密码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zh-CN" alt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297260"/>
              </p:ext>
            </p:extLst>
          </p:nvPr>
        </p:nvGraphicFramePr>
        <p:xfrm>
          <a:off x="2228527" y="3284984"/>
          <a:ext cx="270351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" name="Equation" r:id="rId18" imgW="1079280" imgH="241200" progId="Equation.DSMT4">
                  <p:embed/>
                </p:oleObj>
              </mc:Choice>
              <mc:Fallback>
                <p:oleObj name="Equation" r:id="rId18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527" y="3284984"/>
                        <a:ext cx="2703513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248390"/>
              </p:ext>
            </p:extLst>
          </p:nvPr>
        </p:nvGraphicFramePr>
        <p:xfrm>
          <a:off x="364473" y="4149080"/>
          <a:ext cx="31035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" name="Equation" r:id="rId20" imgW="2082600" imgH="203040" progId="Equation.DSMT4">
                  <p:embed/>
                </p:oleObj>
              </mc:Choice>
              <mc:Fallback>
                <p:oleObj name="Equation" r:id="rId20" imgW="2082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73" y="4149080"/>
                        <a:ext cx="310356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07074"/>
              </p:ext>
            </p:extLst>
          </p:nvPr>
        </p:nvGraphicFramePr>
        <p:xfrm>
          <a:off x="382241" y="3754438"/>
          <a:ext cx="17414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" name="Equation" r:id="rId22" imgW="1168200" imgH="203040" progId="Equation.DSMT4">
                  <p:embed/>
                </p:oleObj>
              </mc:Choice>
              <mc:Fallback>
                <p:oleObj name="Equation" r:id="rId22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41" y="3754438"/>
                        <a:ext cx="174148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48404"/>
              </p:ext>
            </p:extLst>
          </p:nvPr>
        </p:nvGraphicFramePr>
        <p:xfrm>
          <a:off x="3432292" y="4129633"/>
          <a:ext cx="4762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" name="Equation" r:id="rId24" imgW="317160" imgH="253800" progId="Equation.DSMT4">
                  <p:embed/>
                </p:oleObj>
              </mc:Choice>
              <mc:Fallback>
                <p:oleObj name="Equation" r:id="rId24" imgW="317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292" y="4129633"/>
                        <a:ext cx="4762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357259"/>
              </p:ext>
            </p:extLst>
          </p:nvPr>
        </p:nvGraphicFramePr>
        <p:xfrm>
          <a:off x="395536" y="4567535"/>
          <a:ext cx="30845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" name="Equation" r:id="rId26" imgW="2070000" imgH="203040" progId="Equation.DSMT4">
                  <p:embed/>
                </p:oleObj>
              </mc:Choice>
              <mc:Fallback>
                <p:oleObj name="Equation" r:id="rId26" imgW="2070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567535"/>
                        <a:ext cx="30845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076345"/>
              </p:ext>
            </p:extLst>
          </p:nvPr>
        </p:nvGraphicFramePr>
        <p:xfrm>
          <a:off x="3447678" y="4509120"/>
          <a:ext cx="4762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" name="Equation" r:id="rId28" imgW="317160" imgH="253800" progId="Equation.DSMT4">
                  <p:embed/>
                </p:oleObj>
              </mc:Choice>
              <mc:Fallback>
                <p:oleObj name="Equation" r:id="rId28" imgW="317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678" y="4509120"/>
                        <a:ext cx="4762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430398"/>
              </p:ext>
            </p:extLst>
          </p:nvPr>
        </p:nvGraphicFramePr>
        <p:xfrm>
          <a:off x="2051720" y="1988840"/>
          <a:ext cx="473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" name="Equation" r:id="rId30" imgW="317160" imgH="253800" progId="Equation.DSMT4">
                  <p:embed/>
                </p:oleObj>
              </mc:Choice>
              <mc:Fallback>
                <p:oleObj name="Equation" r:id="rId30" imgW="317160" imgH="253800" progId="Equation.DSMT4">
                  <p:embed/>
                  <p:pic>
                    <p:nvPicPr>
                      <p:cNvPr id="0" name="对象 36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988840"/>
                        <a:ext cx="4730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39161"/>
              </p:ext>
            </p:extLst>
          </p:nvPr>
        </p:nvGraphicFramePr>
        <p:xfrm>
          <a:off x="2123728" y="3717032"/>
          <a:ext cx="473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9" name="Equation" r:id="rId32" imgW="317160" imgH="253800" progId="Equation.DSMT4">
                  <p:embed/>
                </p:oleObj>
              </mc:Choice>
              <mc:Fallback>
                <p:oleObj name="Equation" r:id="rId32" imgW="31716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717032"/>
                        <a:ext cx="4730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3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练习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73914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00" y="1794892"/>
            <a:ext cx="72771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7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325</Words>
  <Application>Microsoft Office PowerPoint</Application>
  <PresentationFormat>全屏显示(4:3)</PresentationFormat>
  <Paragraphs>143</Paragraphs>
  <Slides>16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楷体_GB2312</vt:lpstr>
      <vt:lpstr>宋体</vt:lpstr>
      <vt:lpstr>Arial</vt:lpstr>
      <vt:lpstr>Calibri</vt:lpstr>
      <vt:lpstr>Wingdings</vt:lpstr>
      <vt:lpstr>Office 主题</vt:lpstr>
      <vt:lpstr>Equation</vt:lpstr>
      <vt:lpstr>完善保密加密机制 Perfectly-secret Encryption </vt:lpstr>
      <vt:lpstr>安全目标</vt:lpstr>
      <vt:lpstr>加密算法</vt:lpstr>
      <vt:lpstr>无条件安全的加密算法</vt:lpstr>
      <vt:lpstr>完善保密性（Perfect Secrecy）</vt:lpstr>
      <vt:lpstr>完善保密性（Perfect Secrecy）</vt:lpstr>
      <vt:lpstr>完善保密性（Perfect Secrecy）</vt:lpstr>
      <vt:lpstr>完善保密性（Perfect Secrecy）</vt:lpstr>
      <vt:lpstr>练习</vt:lpstr>
      <vt:lpstr>练习</vt:lpstr>
      <vt:lpstr>练习</vt:lpstr>
      <vt:lpstr>练习</vt:lpstr>
      <vt:lpstr> 敌手能力</vt:lpstr>
      <vt:lpstr> 敌手能力</vt:lpstr>
      <vt:lpstr>“一次一密”密码体制（one-time pad）</vt:lpstr>
      <vt:lpstr>“一次一密”密码体制（one-time pad）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  绍</dc:title>
  <dc:creator>zhulh</dc:creator>
  <cp:lastModifiedBy>Alex</cp:lastModifiedBy>
  <cp:revision>200</cp:revision>
  <dcterms:created xsi:type="dcterms:W3CDTF">2009-09-25T21:17:51Z</dcterms:created>
  <dcterms:modified xsi:type="dcterms:W3CDTF">2017-04-26T15:43:38Z</dcterms:modified>
</cp:coreProperties>
</file>